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8" r:id="rId3"/>
    <p:sldId id="491" r:id="rId4"/>
    <p:sldId id="453" r:id="rId5"/>
    <p:sldId id="514" r:id="rId6"/>
    <p:sldId id="452" r:id="rId7"/>
    <p:sldId id="479" r:id="rId8"/>
    <p:sldId id="481" r:id="rId9"/>
    <p:sldId id="480" r:id="rId10"/>
    <p:sldId id="482" r:id="rId11"/>
    <p:sldId id="483" r:id="rId12"/>
    <p:sldId id="484" r:id="rId13"/>
    <p:sldId id="485" r:id="rId14"/>
    <p:sldId id="502" r:id="rId15"/>
    <p:sldId id="503" r:id="rId16"/>
    <p:sldId id="504" r:id="rId17"/>
    <p:sldId id="456" r:id="rId18"/>
    <p:sldId id="454" r:id="rId19"/>
    <p:sldId id="457" r:id="rId20"/>
    <p:sldId id="465" r:id="rId21"/>
    <p:sldId id="459" r:id="rId22"/>
    <p:sldId id="460" r:id="rId23"/>
    <p:sldId id="461" r:id="rId24"/>
    <p:sldId id="462" r:id="rId25"/>
    <p:sldId id="463" r:id="rId26"/>
    <p:sldId id="490" r:id="rId27"/>
    <p:sldId id="492" r:id="rId28"/>
    <p:sldId id="493" r:id="rId29"/>
    <p:sldId id="494" r:id="rId30"/>
    <p:sldId id="515" r:id="rId31"/>
    <p:sldId id="498" r:id="rId32"/>
    <p:sldId id="497" r:id="rId33"/>
    <p:sldId id="499" r:id="rId34"/>
    <p:sldId id="495" r:id="rId35"/>
    <p:sldId id="496" r:id="rId36"/>
    <p:sldId id="516" r:id="rId37"/>
    <p:sldId id="511"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13" autoAdjust="0"/>
    <p:restoredTop sz="93837" autoAdjust="0"/>
  </p:normalViewPr>
  <p:slideViewPr>
    <p:cSldViewPr snapToGrid="0">
      <p:cViewPr varScale="1">
        <p:scale>
          <a:sx n="72" d="100"/>
          <a:sy n="72"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29D41-6117-4EEE-BEBF-43AED90A9F3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C"/>
        </a:p>
      </dgm:t>
    </dgm:pt>
    <dgm:pt modelId="{A86543FC-4392-477B-857A-43D0451455BA}">
      <dgm:prSet phldrT="[Texto]" custT="1"/>
      <dgm:spPr/>
      <dgm:t>
        <a:bodyPr/>
        <a:lstStyle/>
        <a:p>
          <a:pPr algn="ctr"/>
          <a:r>
            <a:rPr lang="es-ES" sz="1800" b="1" dirty="0"/>
            <a:t>CORREDOR CENTRAL NORTE</a:t>
          </a:r>
          <a:endParaRPr lang="es-EC" sz="1800" b="1" dirty="0"/>
        </a:p>
      </dgm:t>
    </dgm:pt>
    <dgm:pt modelId="{1106A0A9-EBBC-42F1-985B-72685CD71579}" type="parTrans" cxnId="{BF35F168-9A55-4836-B863-3729650CC5F0}">
      <dgm:prSet/>
      <dgm:spPr/>
      <dgm:t>
        <a:bodyPr/>
        <a:lstStyle/>
        <a:p>
          <a:pPr algn="ctr"/>
          <a:endParaRPr lang="es-EC"/>
        </a:p>
      </dgm:t>
    </dgm:pt>
    <dgm:pt modelId="{CC641B77-1D3C-4C82-BD3F-1BB16C07140D}" type="sibTrans" cxnId="{BF35F168-9A55-4836-B863-3729650CC5F0}">
      <dgm:prSet/>
      <dgm:spPr/>
      <dgm:t>
        <a:bodyPr/>
        <a:lstStyle/>
        <a:p>
          <a:pPr algn="ctr"/>
          <a:endParaRPr lang="es-EC"/>
        </a:p>
      </dgm:t>
    </dgm:pt>
    <dgm:pt modelId="{AB496EB3-9FB4-4D51-AABF-92F3C573D26C}">
      <dgm:prSet phldrT="[Texto]"/>
      <dgm:spPr>
        <a:solidFill>
          <a:schemeClr val="accent1">
            <a:lumMod val="20000"/>
            <a:lumOff val="80000"/>
          </a:schemeClr>
        </a:solidFill>
      </dgm:spPr>
      <dgm:t>
        <a:bodyPr/>
        <a:lstStyle/>
        <a:p>
          <a:pPr algn="just"/>
          <a:r>
            <a:rPr lang="es-ES" dirty="0">
              <a:solidFill>
                <a:schemeClr val="tx1">
                  <a:lumMod val="95000"/>
                  <a:lumOff val="5000"/>
                </a:schemeClr>
              </a:solidFill>
            </a:rPr>
            <a:t>Buses articulados  no han sido matriculados – No han pasado las revisiones técnicas vehiculares.</a:t>
          </a:r>
          <a:endParaRPr lang="es-EC" dirty="0">
            <a:solidFill>
              <a:schemeClr val="tx1">
                <a:lumMod val="95000"/>
                <a:lumOff val="5000"/>
              </a:schemeClr>
            </a:solidFill>
          </a:endParaRPr>
        </a:p>
      </dgm:t>
    </dgm:pt>
    <dgm:pt modelId="{AAA55D28-4438-4D9D-AD54-55F26F58A330}" type="parTrans" cxnId="{1EFE296F-2BE9-4C69-80D6-9D7F420E61D5}">
      <dgm:prSet/>
      <dgm:spPr/>
      <dgm:t>
        <a:bodyPr/>
        <a:lstStyle/>
        <a:p>
          <a:pPr algn="ctr"/>
          <a:endParaRPr lang="es-EC"/>
        </a:p>
      </dgm:t>
    </dgm:pt>
    <dgm:pt modelId="{091570CB-B19B-495C-BD69-AA2C9897E216}" type="sibTrans" cxnId="{1EFE296F-2BE9-4C69-80D6-9D7F420E61D5}">
      <dgm:prSet/>
      <dgm:spPr/>
      <dgm:t>
        <a:bodyPr/>
        <a:lstStyle/>
        <a:p>
          <a:pPr algn="ctr"/>
          <a:endParaRPr lang="es-EC"/>
        </a:p>
      </dgm:t>
    </dgm:pt>
    <dgm:pt modelId="{B57593DE-B10D-4AC2-9F74-4829DC63CAE8}">
      <dgm:prSet phldrT="[Texto]"/>
      <dgm:spPr>
        <a:solidFill>
          <a:schemeClr val="accent1">
            <a:lumMod val="20000"/>
            <a:lumOff val="80000"/>
          </a:schemeClr>
        </a:solidFill>
      </dgm:spPr>
      <dgm:t>
        <a:bodyPr/>
        <a:lstStyle/>
        <a:p>
          <a:pPr algn="just"/>
          <a:r>
            <a:rPr lang="es-ES" dirty="0">
              <a:solidFill>
                <a:schemeClr val="tx1">
                  <a:lumMod val="95000"/>
                  <a:lumOff val="5000"/>
                </a:schemeClr>
              </a:solidFill>
            </a:rPr>
            <a:t>Recomendaciones de la Contraloría General del Estado,  sobre cobro de multas, matriculación y RTV de buses articulados.</a:t>
          </a:r>
          <a:endParaRPr lang="es-EC" dirty="0">
            <a:solidFill>
              <a:schemeClr val="tx1">
                <a:lumMod val="95000"/>
                <a:lumOff val="5000"/>
              </a:schemeClr>
            </a:solidFill>
          </a:endParaRPr>
        </a:p>
      </dgm:t>
    </dgm:pt>
    <dgm:pt modelId="{96EE298A-A453-484D-9886-458C0DCC33D0}" type="parTrans" cxnId="{4A21D3B5-8FFA-4BCC-B4F6-09BD11B3B887}">
      <dgm:prSet/>
      <dgm:spPr/>
      <dgm:t>
        <a:bodyPr/>
        <a:lstStyle/>
        <a:p>
          <a:pPr algn="ctr"/>
          <a:endParaRPr lang="es-EC"/>
        </a:p>
      </dgm:t>
    </dgm:pt>
    <dgm:pt modelId="{00E38D2F-709A-4EC1-8613-BF41B197264D}" type="sibTrans" cxnId="{4A21D3B5-8FFA-4BCC-B4F6-09BD11B3B887}">
      <dgm:prSet/>
      <dgm:spPr/>
      <dgm:t>
        <a:bodyPr/>
        <a:lstStyle/>
        <a:p>
          <a:pPr algn="ctr"/>
          <a:endParaRPr lang="es-EC"/>
        </a:p>
      </dgm:t>
    </dgm:pt>
    <dgm:pt modelId="{C6E5E852-ED06-4892-95DF-40F1D89C20C6}">
      <dgm:prSet phldrT="[Texto]"/>
      <dgm:spPr>
        <a:solidFill>
          <a:schemeClr val="accent1">
            <a:lumMod val="20000"/>
            <a:lumOff val="80000"/>
          </a:schemeClr>
        </a:solidFill>
      </dgm:spPr>
      <dgm:t>
        <a:bodyPr/>
        <a:lstStyle/>
        <a:p>
          <a:pPr algn="just"/>
          <a:r>
            <a:rPr lang="es-ES" dirty="0">
              <a:solidFill>
                <a:schemeClr val="tx1">
                  <a:lumMod val="95000"/>
                  <a:lumOff val="5000"/>
                </a:schemeClr>
              </a:solidFill>
            </a:rPr>
            <a:t>Infraestructura Paradas en mal estado de conservación.</a:t>
          </a:r>
          <a:endParaRPr lang="es-EC" dirty="0">
            <a:solidFill>
              <a:schemeClr val="tx1">
                <a:lumMod val="95000"/>
                <a:lumOff val="5000"/>
              </a:schemeClr>
            </a:solidFill>
          </a:endParaRPr>
        </a:p>
      </dgm:t>
    </dgm:pt>
    <dgm:pt modelId="{B95B0ADF-DD88-436A-BFD7-A33191614ED8}" type="parTrans" cxnId="{5030B8AE-3431-4A99-8BCD-8B851386748A}">
      <dgm:prSet/>
      <dgm:spPr/>
      <dgm:t>
        <a:bodyPr/>
        <a:lstStyle/>
        <a:p>
          <a:pPr algn="ctr"/>
          <a:endParaRPr lang="es-EC"/>
        </a:p>
      </dgm:t>
    </dgm:pt>
    <dgm:pt modelId="{1950A4AD-EF84-468D-A299-446A2D5D8F33}" type="sibTrans" cxnId="{5030B8AE-3431-4A99-8BCD-8B851386748A}">
      <dgm:prSet/>
      <dgm:spPr/>
      <dgm:t>
        <a:bodyPr/>
        <a:lstStyle/>
        <a:p>
          <a:pPr algn="ctr"/>
          <a:endParaRPr lang="es-EC"/>
        </a:p>
      </dgm:t>
    </dgm:pt>
    <dgm:pt modelId="{F7821470-DDCB-40D5-8ABA-6A44C1F51ECC}">
      <dgm:prSet phldrT="[Texto]"/>
      <dgm:spPr>
        <a:solidFill>
          <a:schemeClr val="accent1">
            <a:lumMod val="20000"/>
            <a:lumOff val="80000"/>
          </a:schemeClr>
        </a:solidFill>
      </dgm:spPr>
      <dgm:t>
        <a:bodyPr/>
        <a:lstStyle/>
        <a:p>
          <a:pPr algn="just"/>
          <a:r>
            <a:rPr lang="es-ES" dirty="0">
              <a:solidFill>
                <a:schemeClr val="tx1">
                  <a:lumMod val="95000"/>
                  <a:lumOff val="5000"/>
                </a:schemeClr>
              </a:solidFill>
            </a:rPr>
            <a:t>Incumplimiento de parámetros operacionales.</a:t>
          </a:r>
          <a:endParaRPr lang="es-EC" dirty="0">
            <a:solidFill>
              <a:schemeClr val="tx1">
                <a:lumMod val="95000"/>
                <a:lumOff val="5000"/>
              </a:schemeClr>
            </a:solidFill>
          </a:endParaRPr>
        </a:p>
      </dgm:t>
    </dgm:pt>
    <dgm:pt modelId="{A2374BF2-8E51-4910-BF73-B3EC316A180E}" type="parTrans" cxnId="{E5BD46EA-1432-4BDF-9B8D-A3CB1A4DD662}">
      <dgm:prSet/>
      <dgm:spPr/>
      <dgm:t>
        <a:bodyPr/>
        <a:lstStyle/>
        <a:p>
          <a:pPr algn="ctr"/>
          <a:endParaRPr lang="es-EC"/>
        </a:p>
      </dgm:t>
    </dgm:pt>
    <dgm:pt modelId="{98E96D80-6362-410F-A252-6CEDFD74EBFE}" type="sibTrans" cxnId="{E5BD46EA-1432-4BDF-9B8D-A3CB1A4DD662}">
      <dgm:prSet/>
      <dgm:spPr/>
      <dgm:t>
        <a:bodyPr/>
        <a:lstStyle/>
        <a:p>
          <a:pPr algn="ctr"/>
          <a:endParaRPr lang="es-EC"/>
        </a:p>
      </dgm:t>
    </dgm:pt>
    <dgm:pt modelId="{BFB8AAA9-C9BF-4141-917D-B8CB8696484A}" type="pres">
      <dgm:prSet presAssocID="{44929D41-6117-4EEE-BEBF-43AED90A9F39}" presName="diagram" presStyleCnt="0">
        <dgm:presLayoutVars>
          <dgm:chMax val="1"/>
          <dgm:dir/>
          <dgm:animLvl val="ctr"/>
          <dgm:resizeHandles val="exact"/>
        </dgm:presLayoutVars>
      </dgm:prSet>
      <dgm:spPr/>
    </dgm:pt>
    <dgm:pt modelId="{36109949-1389-4074-85E2-67A5ACB6AEE2}" type="pres">
      <dgm:prSet presAssocID="{44929D41-6117-4EEE-BEBF-43AED90A9F39}" presName="matrix" presStyleCnt="0"/>
      <dgm:spPr/>
    </dgm:pt>
    <dgm:pt modelId="{44F27240-5B50-42E1-BD4B-D44C2FC57EBA}" type="pres">
      <dgm:prSet presAssocID="{44929D41-6117-4EEE-BEBF-43AED90A9F39}" presName="tile1" presStyleLbl="node1" presStyleIdx="0" presStyleCnt="4"/>
      <dgm:spPr/>
    </dgm:pt>
    <dgm:pt modelId="{E9FD969B-3A70-49D0-8B5A-6A5F19B781DC}" type="pres">
      <dgm:prSet presAssocID="{44929D41-6117-4EEE-BEBF-43AED90A9F39}" presName="tile1text" presStyleLbl="node1" presStyleIdx="0" presStyleCnt="4">
        <dgm:presLayoutVars>
          <dgm:chMax val="0"/>
          <dgm:chPref val="0"/>
          <dgm:bulletEnabled val="1"/>
        </dgm:presLayoutVars>
      </dgm:prSet>
      <dgm:spPr/>
    </dgm:pt>
    <dgm:pt modelId="{8BA37F85-1F91-4FF2-AD34-149AA537BA47}" type="pres">
      <dgm:prSet presAssocID="{44929D41-6117-4EEE-BEBF-43AED90A9F39}" presName="tile2" presStyleLbl="node1" presStyleIdx="1" presStyleCnt="4"/>
      <dgm:spPr/>
    </dgm:pt>
    <dgm:pt modelId="{5E787FAD-DF67-43AF-90F5-B23A2C4E82B5}" type="pres">
      <dgm:prSet presAssocID="{44929D41-6117-4EEE-BEBF-43AED90A9F39}" presName="tile2text" presStyleLbl="node1" presStyleIdx="1" presStyleCnt="4">
        <dgm:presLayoutVars>
          <dgm:chMax val="0"/>
          <dgm:chPref val="0"/>
          <dgm:bulletEnabled val="1"/>
        </dgm:presLayoutVars>
      </dgm:prSet>
      <dgm:spPr/>
    </dgm:pt>
    <dgm:pt modelId="{A0084957-A242-47BA-9692-7D9A4C196A9C}" type="pres">
      <dgm:prSet presAssocID="{44929D41-6117-4EEE-BEBF-43AED90A9F39}" presName="tile3" presStyleLbl="node1" presStyleIdx="2" presStyleCnt="4"/>
      <dgm:spPr/>
    </dgm:pt>
    <dgm:pt modelId="{4CF9A6BC-3BDE-4B4C-A78C-19CDCFB451E0}" type="pres">
      <dgm:prSet presAssocID="{44929D41-6117-4EEE-BEBF-43AED90A9F39}" presName="tile3text" presStyleLbl="node1" presStyleIdx="2" presStyleCnt="4">
        <dgm:presLayoutVars>
          <dgm:chMax val="0"/>
          <dgm:chPref val="0"/>
          <dgm:bulletEnabled val="1"/>
        </dgm:presLayoutVars>
      </dgm:prSet>
      <dgm:spPr/>
    </dgm:pt>
    <dgm:pt modelId="{CD8E3147-374B-431D-8EA3-371CE1BE9908}" type="pres">
      <dgm:prSet presAssocID="{44929D41-6117-4EEE-BEBF-43AED90A9F39}" presName="tile4" presStyleLbl="node1" presStyleIdx="3" presStyleCnt="4" custLinFactNeighborY="0"/>
      <dgm:spPr/>
    </dgm:pt>
    <dgm:pt modelId="{71C21BF3-7799-457B-89CA-7FBB00A1DD9E}" type="pres">
      <dgm:prSet presAssocID="{44929D41-6117-4EEE-BEBF-43AED90A9F39}" presName="tile4text" presStyleLbl="node1" presStyleIdx="3" presStyleCnt="4">
        <dgm:presLayoutVars>
          <dgm:chMax val="0"/>
          <dgm:chPref val="0"/>
          <dgm:bulletEnabled val="1"/>
        </dgm:presLayoutVars>
      </dgm:prSet>
      <dgm:spPr/>
    </dgm:pt>
    <dgm:pt modelId="{B0F54EF3-9EC9-4887-84FC-36B769CA24EF}" type="pres">
      <dgm:prSet presAssocID="{44929D41-6117-4EEE-BEBF-43AED90A9F39}" presName="centerTile" presStyleLbl="fgShp" presStyleIdx="0" presStyleCnt="1">
        <dgm:presLayoutVars>
          <dgm:chMax val="0"/>
          <dgm:chPref val="0"/>
        </dgm:presLayoutVars>
      </dgm:prSet>
      <dgm:spPr/>
    </dgm:pt>
  </dgm:ptLst>
  <dgm:cxnLst>
    <dgm:cxn modelId="{2E31BA03-3ECD-4654-B3F1-78230BB4574C}" type="presOf" srcId="{B57593DE-B10D-4AC2-9F74-4829DC63CAE8}" destId="{5E787FAD-DF67-43AF-90F5-B23A2C4E82B5}" srcOrd="1" destOrd="0" presId="urn:microsoft.com/office/officeart/2005/8/layout/matrix1"/>
    <dgm:cxn modelId="{E8518E15-FE77-4FEB-B6AC-67DB747464D6}" type="presOf" srcId="{C6E5E852-ED06-4892-95DF-40F1D89C20C6}" destId="{A0084957-A242-47BA-9692-7D9A4C196A9C}" srcOrd="0" destOrd="0" presId="urn:microsoft.com/office/officeart/2005/8/layout/matrix1"/>
    <dgm:cxn modelId="{EC7F583D-7EC8-4098-9F34-91074627C339}" type="presOf" srcId="{44929D41-6117-4EEE-BEBF-43AED90A9F39}" destId="{BFB8AAA9-C9BF-4141-917D-B8CB8696484A}" srcOrd="0" destOrd="0" presId="urn:microsoft.com/office/officeart/2005/8/layout/matrix1"/>
    <dgm:cxn modelId="{BF35F168-9A55-4836-B863-3729650CC5F0}" srcId="{44929D41-6117-4EEE-BEBF-43AED90A9F39}" destId="{A86543FC-4392-477B-857A-43D0451455BA}" srcOrd="0" destOrd="0" parTransId="{1106A0A9-EBBC-42F1-985B-72685CD71579}" sibTransId="{CC641B77-1D3C-4C82-BD3F-1BB16C07140D}"/>
    <dgm:cxn modelId="{1EFE296F-2BE9-4C69-80D6-9D7F420E61D5}" srcId="{A86543FC-4392-477B-857A-43D0451455BA}" destId="{AB496EB3-9FB4-4D51-AABF-92F3C573D26C}" srcOrd="0" destOrd="0" parTransId="{AAA55D28-4438-4D9D-AD54-55F26F58A330}" sibTransId="{091570CB-B19B-495C-BD69-AA2C9897E216}"/>
    <dgm:cxn modelId="{552CAF80-10A2-4064-88E7-C83434DF8F8F}" type="presOf" srcId="{F7821470-DDCB-40D5-8ABA-6A44C1F51ECC}" destId="{CD8E3147-374B-431D-8EA3-371CE1BE9908}" srcOrd="0" destOrd="0" presId="urn:microsoft.com/office/officeart/2005/8/layout/matrix1"/>
    <dgm:cxn modelId="{C8FACA82-35D7-4D5F-A970-77F8BB9E1E42}" type="presOf" srcId="{B57593DE-B10D-4AC2-9F74-4829DC63CAE8}" destId="{8BA37F85-1F91-4FF2-AD34-149AA537BA47}" srcOrd="0" destOrd="0" presId="urn:microsoft.com/office/officeart/2005/8/layout/matrix1"/>
    <dgm:cxn modelId="{72D2EB95-25B3-40C8-954E-55B7AA6C3176}" type="presOf" srcId="{AB496EB3-9FB4-4D51-AABF-92F3C573D26C}" destId="{44F27240-5B50-42E1-BD4B-D44C2FC57EBA}" srcOrd="0" destOrd="0" presId="urn:microsoft.com/office/officeart/2005/8/layout/matrix1"/>
    <dgm:cxn modelId="{9D731F98-1240-4389-AF0E-F734549AB57C}" type="presOf" srcId="{AB496EB3-9FB4-4D51-AABF-92F3C573D26C}" destId="{E9FD969B-3A70-49D0-8B5A-6A5F19B781DC}" srcOrd="1" destOrd="0" presId="urn:microsoft.com/office/officeart/2005/8/layout/matrix1"/>
    <dgm:cxn modelId="{E6F5C6A6-AEF8-47CC-BD79-82129DA88806}" type="presOf" srcId="{C6E5E852-ED06-4892-95DF-40F1D89C20C6}" destId="{4CF9A6BC-3BDE-4B4C-A78C-19CDCFB451E0}" srcOrd="1" destOrd="0" presId="urn:microsoft.com/office/officeart/2005/8/layout/matrix1"/>
    <dgm:cxn modelId="{5030B8AE-3431-4A99-8BCD-8B851386748A}" srcId="{A86543FC-4392-477B-857A-43D0451455BA}" destId="{C6E5E852-ED06-4892-95DF-40F1D89C20C6}" srcOrd="2" destOrd="0" parTransId="{B95B0ADF-DD88-436A-BFD7-A33191614ED8}" sibTransId="{1950A4AD-EF84-468D-A299-446A2D5D8F33}"/>
    <dgm:cxn modelId="{4A21D3B5-8FFA-4BCC-B4F6-09BD11B3B887}" srcId="{A86543FC-4392-477B-857A-43D0451455BA}" destId="{B57593DE-B10D-4AC2-9F74-4829DC63CAE8}" srcOrd="1" destOrd="0" parTransId="{96EE298A-A453-484D-9886-458C0DCC33D0}" sibTransId="{00E38D2F-709A-4EC1-8613-BF41B197264D}"/>
    <dgm:cxn modelId="{863ABBD0-197F-4DD4-8674-382AD4DC8589}" type="presOf" srcId="{A86543FC-4392-477B-857A-43D0451455BA}" destId="{B0F54EF3-9EC9-4887-84FC-36B769CA24EF}" srcOrd="0" destOrd="0" presId="urn:microsoft.com/office/officeart/2005/8/layout/matrix1"/>
    <dgm:cxn modelId="{8FEB44E2-0BA4-4314-AAF6-7B8CA20C0972}" type="presOf" srcId="{F7821470-DDCB-40D5-8ABA-6A44C1F51ECC}" destId="{71C21BF3-7799-457B-89CA-7FBB00A1DD9E}" srcOrd="1" destOrd="0" presId="urn:microsoft.com/office/officeart/2005/8/layout/matrix1"/>
    <dgm:cxn modelId="{E5BD46EA-1432-4BDF-9B8D-A3CB1A4DD662}" srcId="{A86543FC-4392-477B-857A-43D0451455BA}" destId="{F7821470-DDCB-40D5-8ABA-6A44C1F51ECC}" srcOrd="3" destOrd="0" parTransId="{A2374BF2-8E51-4910-BF73-B3EC316A180E}" sibTransId="{98E96D80-6362-410F-A252-6CEDFD74EBFE}"/>
    <dgm:cxn modelId="{0D57CF09-4631-44E3-9B67-A79C1C56C810}" type="presParOf" srcId="{BFB8AAA9-C9BF-4141-917D-B8CB8696484A}" destId="{36109949-1389-4074-85E2-67A5ACB6AEE2}" srcOrd="0" destOrd="0" presId="urn:microsoft.com/office/officeart/2005/8/layout/matrix1"/>
    <dgm:cxn modelId="{06285419-9CC4-4008-A511-BEDAC4E66CEC}" type="presParOf" srcId="{36109949-1389-4074-85E2-67A5ACB6AEE2}" destId="{44F27240-5B50-42E1-BD4B-D44C2FC57EBA}" srcOrd="0" destOrd="0" presId="urn:microsoft.com/office/officeart/2005/8/layout/matrix1"/>
    <dgm:cxn modelId="{5BC3B744-B09A-4264-A1F1-0F71B58BD2C2}" type="presParOf" srcId="{36109949-1389-4074-85E2-67A5ACB6AEE2}" destId="{E9FD969B-3A70-49D0-8B5A-6A5F19B781DC}" srcOrd="1" destOrd="0" presId="urn:microsoft.com/office/officeart/2005/8/layout/matrix1"/>
    <dgm:cxn modelId="{F7D2105C-E671-4A24-8E3E-5BC631100635}" type="presParOf" srcId="{36109949-1389-4074-85E2-67A5ACB6AEE2}" destId="{8BA37F85-1F91-4FF2-AD34-149AA537BA47}" srcOrd="2" destOrd="0" presId="urn:microsoft.com/office/officeart/2005/8/layout/matrix1"/>
    <dgm:cxn modelId="{BC42B2DB-6205-46DB-9F9D-6F0789395483}" type="presParOf" srcId="{36109949-1389-4074-85E2-67A5ACB6AEE2}" destId="{5E787FAD-DF67-43AF-90F5-B23A2C4E82B5}" srcOrd="3" destOrd="0" presId="urn:microsoft.com/office/officeart/2005/8/layout/matrix1"/>
    <dgm:cxn modelId="{53724ACB-2468-4FB8-8431-FA9DC7144A1C}" type="presParOf" srcId="{36109949-1389-4074-85E2-67A5ACB6AEE2}" destId="{A0084957-A242-47BA-9692-7D9A4C196A9C}" srcOrd="4" destOrd="0" presId="urn:microsoft.com/office/officeart/2005/8/layout/matrix1"/>
    <dgm:cxn modelId="{DD5C2B3B-F197-4426-A113-8C6DB3EC82E4}" type="presParOf" srcId="{36109949-1389-4074-85E2-67A5ACB6AEE2}" destId="{4CF9A6BC-3BDE-4B4C-A78C-19CDCFB451E0}" srcOrd="5" destOrd="0" presId="urn:microsoft.com/office/officeart/2005/8/layout/matrix1"/>
    <dgm:cxn modelId="{44745B42-AAE5-4452-B46D-9C989AF08552}" type="presParOf" srcId="{36109949-1389-4074-85E2-67A5ACB6AEE2}" destId="{CD8E3147-374B-431D-8EA3-371CE1BE9908}" srcOrd="6" destOrd="0" presId="urn:microsoft.com/office/officeart/2005/8/layout/matrix1"/>
    <dgm:cxn modelId="{E0F7C0F0-249D-4BD0-B39C-D28FCAE91566}" type="presParOf" srcId="{36109949-1389-4074-85E2-67A5ACB6AEE2}" destId="{71C21BF3-7799-457B-89CA-7FBB00A1DD9E}" srcOrd="7" destOrd="0" presId="urn:microsoft.com/office/officeart/2005/8/layout/matrix1"/>
    <dgm:cxn modelId="{6E7FFA14-D968-4528-9D3E-6E0C633EDE3B}" type="presParOf" srcId="{BFB8AAA9-C9BF-4141-917D-B8CB8696484A}" destId="{B0F54EF3-9EC9-4887-84FC-36B769CA24E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8793A-73B3-486A-BBF9-16562185EC26}"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9F38BE0C-9637-4E6B-BD69-CA5304E68DDA}">
      <dgm:prSet phldrT="[Texto]" custT="1"/>
      <dgm:spPr/>
      <dgm:t>
        <a:bodyPr/>
        <a:lstStyle/>
        <a:p>
          <a:r>
            <a:rPr lang="es-EC" sz="2000" dirty="0">
              <a:latin typeface="Arial" panose="020B0604020202020204" pitchFamily="34" charset="0"/>
              <a:cs typeface="Arial" panose="020B0604020202020204" pitchFamily="34" charset="0"/>
            </a:rPr>
            <a:t>Multas ejecutadas por incumplimientos al Contrato de Operación.</a:t>
          </a:r>
          <a:endParaRPr lang="es-EC" sz="2000" dirty="0"/>
        </a:p>
      </dgm:t>
    </dgm:pt>
    <dgm:pt modelId="{ADC7E063-40C0-4CEF-97E3-CBA7257D4107}" type="parTrans" cxnId="{E4FFE516-D204-4CD6-8E11-122AB747B981}">
      <dgm:prSet/>
      <dgm:spPr/>
      <dgm:t>
        <a:bodyPr/>
        <a:lstStyle/>
        <a:p>
          <a:endParaRPr lang="es-EC"/>
        </a:p>
      </dgm:t>
    </dgm:pt>
    <dgm:pt modelId="{82CA2199-328B-46E7-8E33-4CAE88E20B5D}" type="sibTrans" cxnId="{E4FFE516-D204-4CD6-8E11-122AB747B981}">
      <dgm:prSet/>
      <dgm:spPr/>
      <dgm:t>
        <a:bodyPr/>
        <a:lstStyle/>
        <a:p>
          <a:endParaRPr lang="es-EC"/>
        </a:p>
      </dgm:t>
    </dgm:pt>
    <dgm:pt modelId="{F0537D20-C946-4C19-9C32-D743E7DA4A14}">
      <dgm:prSet custT="1"/>
      <dgm:spPr/>
      <dgm:t>
        <a:bodyPr/>
        <a:lstStyle/>
        <a:p>
          <a:r>
            <a:rPr lang="es-EC" sz="2000" dirty="0">
              <a:latin typeface="Arial" panose="020B0604020202020204" pitchFamily="34" charset="0"/>
              <a:cs typeface="Arial" panose="020B0604020202020204" pitchFamily="34" charset="0"/>
            </a:rPr>
            <a:t>Inspección permanente del cumplimiento Contrato de Operación.</a:t>
          </a:r>
        </a:p>
      </dgm:t>
    </dgm:pt>
    <dgm:pt modelId="{F5C1E835-3CF5-445D-83A6-562253747A69}" type="parTrans" cxnId="{5DC51127-2FB6-4AD9-B99A-3D8DD6C07B23}">
      <dgm:prSet/>
      <dgm:spPr/>
      <dgm:t>
        <a:bodyPr/>
        <a:lstStyle/>
        <a:p>
          <a:endParaRPr lang="es-EC"/>
        </a:p>
      </dgm:t>
    </dgm:pt>
    <dgm:pt modelId="{5358A461-C7A9-40F3-8F15-A553688A3A0D}" type="sibTrans" cxnId="{5DC51127-2FB6-4AD9-B99A-3D8DD6C07B23}">
      <dgm:prSet/>
      <dgm:spPr/>
      <dgm:t>
        <a:bodyPr/>
        <a:lstStyle/>
        <a:p>
          <a:endParaRPr lang="es-EC"/>
        </a:p>
      </dgm:t>
    </dgm:pt>
    <dgm:pt modelId="{B44427D1-0326-46E3-A6FD-489CEF91BE09}">
      <dgm:prSet custT="1"/>
      <dgm:spPr/>
      <dgm:t>
        <a:bodyPr/>
        <a:lstStyle/>
        <a:p>
          <a:r>
            <a:rPr lang="es-EC" sz="2000" dirty="0">
              <a:latin typeface="Arial" panose="020B0604020202020204" pitchFamily="34" charset="0"/>
              <a:cs typeface="Arial" panose="020B0604020202020204" pitchFamily="34" charset="0"/>
            </a:rPr>
            <a:t>Información actualizada del estado físico y documental de los buses articulados, andenes y terminal de transferencia.</a:t>
          </a:r>
        </a:p>
      </dgm:t>
    </dgm:pt>
    <dgm:pt modelId="{830D13F1-396F-4444-B467-DD17343AB8DD}" type="parTrans" cxnId="{85036E27-1CFC-4663-9D4A-9098577B0A6E}">
      <dgm:prSet/>
      <dgm:spPr/>
      <dgm:t>
        <a:bodyPr/>
        <a:lstStyle/>
        <a:p>
          <a:endParaRPr lang="es-EC"/>
        </a:p>
      </dgm:t>
    </dgm:pt>
    <dgm:pt modelId="{6A32BD85-634D-48B8-8B9C-C76E39F08D7F}" type="sibTrans" cxnId="{85036E27-1CFC-4663-9D4A-9098577B0A6E}">
      <dgm:prSet/>
      <dgm:spPr/>
      <dgm:t>
        <a:bodyPr/>
        <a:lstStyle/>
        <a:p>
          <a:endParaRPr lang="es-EC"/>
        </a:p>
      </dgm:t>
    </dgm:pt>
    <dgm:pt modelId="{9D994CAB-BCE7-4319-A8A2-835145623311}">
      <dgm:prSet custT="1"/>
      <dgm:spPr/>
      <dgm:t>
        <a:bodyPr/>
        <a:lstStyle/>
        <a:p>
          <a:r>
            <a:rPr lang="es-EC" sz="2000" dirty="0">
              <a:latin typeface="Arial" panose="020B0604020202020204" pitchFamily="34" charset="0"/>
              <a:cs typeface="Arial" panose="020B0604020202020204" pitchFamily="34" charset="0"/>
            </a:rPr>
            <a:t>Levantamiento de información de los costos de reparación de andenes del Corredor Central Norte. </a:t>
          </a:r>
          <a:r>
            <a:rPr lang="es-EC" sz="1200" dirty="0">
              <a:latin typeface="Arial" panose="020B0604020202020204" pitchFamily="34" charset="0"/>
              <a:cs typeface="Arial" panose="020B0604020202020204" pitchFamily="34" charset="0"/>
            </a:rPr>
            <a:t>(EPMMOP Presupuesto estimado abril 2022 USD  410.101,66)</a:t>
          </a:r>
        </a:p>
      </dgm:t>
    </dgm:pt>
    <dgm:pt modelId="{E1940B81-B4A1-4201-97EC-D85D62A0D4C7}" type="parTrans" cxnId="{B4242027-C500-4BE9-9F08-A977CAE6D64E}">
      <dgm:prSet/>
      <dgm:spPr/>
      <dgm:t>
        <a:bodyPr/>
        <a:lstStyle/>
        <a:p>
          <a:endParaRPr lang="es-EC"/>
        </a:p>
      </dgm:t>
    </dgm:pt>
    <dgm:pt modelId="{EE9C82DC-A5AD-465B-833B-86642A81F495}" type="sibTrans" cxnId="{B4242027-C500-4BE9-9F08-A977CAE6D64E}">
      <dgm:prSet/>
      <dgm:spPr/>
      <dgm:t>
        <a:bodyPr/>
        <a:lstStyle/>
        <a:p>
          <a:endParaRPr lang="es-EC"/>
        </a:p>
      </dgm:t>
    </dgm:pt>
    <dgm:pt modelId="{9588D1C8-910E-4DFC-B730-4162C0A26D23}">
      <dgm:prSet custT="1"/>
      <dgm:spPr/>
      <dgm:t>
        <a:bodyPr/>
        <a:lstStyle/>
        <a:p>
          <a:r>
            <a:rPr lang="es-EC" sz="2000" dirty="0">
              <a:latin typeface="Arial" panose="020B0604020202020204" pitchFamily="34" charset="0"/>
              <a:cs typeface="Arial" panose="020B0604020202020204" pitchFamily="34" charset="0"/>
            </a:rPr>
            <a:t>Mesas de trabajo con los operadores para implementar circuitos </a:t>
          </a:r>
          <a:r>
            <a:rPr lang="es-EC" sz="2000" dirty="0" err="1">
              <a:latin typeface="Arial" panose="020B0604020202020204" pitchFamily="34" charset="0"/>
              <a:cs typeface="Arial" panose="020B0604020202020204" pitchFamily="34" charset="0"/>
            </a:rPr>
            <a:t>semi-expreso</a:t>
          </a:r>
          <a:r>
            <a:rPr lang="es-EC" sz="2000" dirty="0">
              <a:latin typeface="Arial" panose="020B0604020202020204" pitchFamily="34" charset="0"/>
              <a:cs typeface="Arial" panose="020B0604020202020204" pitchFamily="34" charset="0"/>
            </a:rPr>
            <a:t> con buses tipo en la ruta troncal.</a:t>
          </a:r>
        </a:p>
      </dgm:t>
    </dgm:pt>
    <dgm:pt modelId="{F5D9777A-1CAA-4B57-BA54-B712887C91A9}" type="parTrans" cxnId="{8A0247D8-577C-4118-91C9-5ACA1F876E67}">
      <dgm:prSet/>
      <dgm:spPr/>
      <dgm:t>
        <a:bodyPr/>
        <a:lstStyle/>
        <a:p>
          <a:endParaRPr lang="es-EC"/>
        </a:p>
      </dgm:t>
    </dgm:pt>
    <dgm:pt modelId="{2578507D-665B-4BF6-A230-8F98908E4F32}" type="sibTrans" cxnId="{8A0247D8-577C-4118-91C9-5ACA1F876E67}">
      <dgm:prSet/>
      <dgm:spPr/>
      <dgm:t>
        <a:bodyPr/>
        <a:lstStyle/>
        <a:p>
          <a:endParaRPr lang="es-EC"/>
        </a:p>
      </dgm:t>
    </dgm:pt>
    <dgm:pt modelId="{5FA4FBF5-D106-43F6-83D1-33531B62795E}">
      <dgm:prSet custT="1"/>
      <dgm:spPr/>
      <dgm:t>
        <a:bodyPr/>
        <a:lstStyle/>
        <a:p>
          <a:r>
            <a:rPr lang="es-EC" sz="2000" dirty="0">
              <a:latin typeface="Arial" panose="020B0604020202020204" pitchFamily="34" charset="0"/>
              <a:cs typeface="Arial" panose="020B0604020202020204" pitchFamily="34" charset="0"/>
            </a:rPr>
            <a:t> Trabajo con Empresa de Pasajeros</a:t>
          </a:r>
        </a:p>
      </dgm:t>
    </dgm:pt>
    <dgm:pt modelId="{4A839CF3-75D4-4329-97AE-8751649D4DD5}" type="parTrans" cxnId="{DF9E203C-06CA-4940-9B51-EF4C8E58248C}">
      <dgm:prSet/>
      <dgm:spPr/>
      <dgm:t>
        <a:bodyPr/>
        <a:lstStyle/>
        <a:p>
          <a:endParaRPr lang="es-EC"/>
        </a:p>
      </dgm:t>
    </dgm:pt>
    <dgm:pt modelId="{8FC0FB49-5933-498E-A7AF-72473ED7F1D0}" type="sibTrans" cxnId="{DF9E203C-06CA-4940-9B51-EF4C8E58248C}">
      <dgm:prSet/>
      <dgm:spPr/>
      <dgm:t>
        <a:bodyPr/>
        <a:lstStyle/>
        <a:p>
          <a:endParaRPr lang="es-EC"/>
        </a:p>
      </dgm:t>
    </dgm:pt>
    <dgm:pt modelId="{BD73D7E7-CF09-4D67-92F9-7A2B4A867618}" type="pres">
      <dgm:prSet presAssocID="{4768793A-73B3-486A-BBF9-16562185EC26}" presName="Name0" presStyleCnt="0">
        <dgm:presLayoutVars>
          <dgm:chMax val="7"/>
          <dgm:chPref val="7"/>
          <dgm:dir/>
        </dgm:presLayoutVars>
      </dgm:prSet>
      <dgm:spPr/>
    </dgm:pt>
    <dgm:pt modelId="{44567627-908C-4F51-AE32-76CD9263D1DF}" type="pres">
      <dgm:prSet presAssocID="{4768793A-73B3-486A-BBF9-16562185EC26}" presName="Name1" presStyleCnt="0"/>
      <dgm:spPr/>
    </dgm:pt>
    <dgm:pt modelId="{5CE60176-6C51-4EB0-BB9C-ACBEC223D602}" type="pres">
      <dgm:prSet presAssocID="{4768793A-73B3-486A-BBF9-16562185EC26}" presName="cycle" presStyleCnt="0"/>
      <dgm:spPr/>
    </dgm:pt>
    <dgm:pt modelId="{0B467F28-11B2-450B-B6F1-C33DEA23EE07}" type="pres">
      <dgm:prSet presAssocID="{4768793A-73B3-486A-BBF9-16562185EC26}" presName="srcNode" presStyleLbl="node1" presStyleIdx="0" presStyleCnt="6"/>
      <dgm:spPr/>
    </dgm:pt>
    <dgm:pt modelId="{F3026EDE-1E7D-4BFF-B08F-9B1F994A6913}" type="pres">
      <dgm:prSet presAssocID="{4768793A-73B3-486A-BBF9-16562185EC26}" presName="conn" presStyleLbl="parChTrans1D2" presStyleIdx="0" presStyleCnt="1"/>
      <dgm:spPr/>
    </dgm:pt>
    <dgm:pt modelId="{03A10EF9-817C-47C3-8256-72DB63DE3873}" type="pres">
      <dgm:prSet presAssocID="{4768793A-73B3-486A-BBF9-16562185EC26}" presName="extraNode" presStyleLbl="node1" presStyleIdx="0" presStyleCnt="6"/>
      <dgm:spPr/>
    </dgm:pt>
    <dgm:pt modelId="{28CC21DC-CC22-4BB6-9314-41850C2773CF}" type="pres">
      <dgm:prSet presAssocID="{4768793A-73B3-486A-BBF9-16562185EC26}" presName="dstNode" presStyleLbl="node1" presStyleIdx="0" presStyleCnt="6"/>
      <dgm:spPr/>
    </dgm:pt>
    <dgm:pt modelId="{178425D5-EB08-4802-B7BA-88B8A41D24DA}" type="pres">
      <dgm:prSet presAssocID="{9F38BE0C-9637-4E6B-BD69-CA5304E68DDA}" presName="text_1" presStyleLbl="node1" presStyleIdx="0" presStyleCnt="6">
        <dgm:presLayoutVars>
          <dgm:bulletEnabled val="1"/>
        </dgm:presLayoutVars>
      </dgm:prSet>
      <dgm:spPr/>
    </dgm:pt>
    <dgm:pt modelId="{001FE92D-B428-4906-B122-B074815DE331}" type="pres">
      <dgm:prSet presAssocID="{9F38BE0C-9637-4E6B-BD69-CA5304E68DDA}" presName="accent_1" presStyleCnt="0"/>
      <dgm:spPr/>
    </dgm:pt>
    <dgm:pt modelId="{80004AF9-DC34-4C4B-B205-295C7118F68F}" type="pres">
      <dgm:prSet presAssocID="{9F38BE0C-9637-4E6B-BD69-CA5304E68DDA}" presName="accentRepeatNode" presStyleLbl="solidFgAcc1" presStyleIdx="0" presStyleCnt="6"/>
      <dgm:spPr/>
    </dgm:pt>
    <dgm:pt modelId="{585767B8-4108-467A-9307-557B3607F9C0}" type="pres">
      <dgm:prSet presAssocID="{F0537D20-C946-4C19-9C32-D743E7DA4A14}" presName="text_2" presStyleLbl="node1" presStyleIdx="1" presStyleCnt="6">
        <dgm:presLayoutVars>
          <dgm:bulletEnabled val="1"/>
        </dgm:presLayoutVars>
      </dgm:prSet>
      <dgm:spPr/>
    </dgm:pt>
    <dgm:pt modelId="{5588D4D1-C85E-4DA7-8F2B-875798F4F9FB}" type="pres">
      <dgm:prSet presAssocID="{F0537D20-C946-4C19-9C32-D743E7DA4A14}" presName="accent_2" presStyleCnt="0"/>
      <dgm:spPr/>
    </dgm:pt>
    <dgm:pt modelId="{FCA4BE0B-DBAD-42B4-B5BD-7CB27EC1A8EE}" type="pres">
      <dgm:prSet presAssocID="{F0537D20-C946-4C19-9C32-D743E7DA4A14}" presName="accentRepeatNode" presStyleLbl="solidFgAcc1" presStyleIdx="1" presStyleCnt="6"/>
      <dgm:spPr/>
    </dgm:pt>
    <dgm:pt modelId="{B5DFD22A-D7E1-461C-A23C-47BC90F3FE51}" type="pres">
      <dgm:prSet presAssocID="{B44427D1-0326-46E3-A6FD-489CEF91BE09}" presName="text_3" presStyleLbl="node1" presStyleIdx="2" presStyleCnt="6">
        <dgm:presLayoutVars>
          <dgm:bulletEnabled val="1"/>
        </dgm:presLayoutVars>
      </dgm:prSet>
      <dgm:spPr/>
    </dgm:pt>
    <dgm:pt modelId="{A3DE7EBD-AD5A-478D-A7BD-BEFE99A63344}" type="pres">
      <dgm:prSet presAssocID="{B44427D1-0326-46E3-A6FD-489CEF91BE09}" presName="accent_3" presStyleCnt="0"/>
      <dgm:spPr/>
    </dgm:pt>
    <dgm:pt modelId="{9508F8E7-BCED-40A6-B86C-955FE6C2D281}" type="pres">
      <dgm:prSet presAssocID="{B44427D1-0326-46E3-A6FD-489CEF91BE09}" presName="accentRepeatNode" presStyleLbl="solidFgAcc1" presStyleIdx="2" presStyleCnt="6"/>
      <dgm:spPr/>
    </dgm:pt>
    <dgm:pt modelId="{3AD11A6E-B91D-4804-8616-1B49FEE564BD}" type="pres">
      <dgm:prSet presAssocID="{9D994CAB-BCE7-4319-A8A2-835145623311}" presName="text_4" presStyleLbl="node1" presStyleIdx="3" presStyleCnt="6">
        <dgm:presLayoutVars>
          <dgm:bulletEnabled val="1"/>
        </dgm:presLayoutVars>
      </dgm:prSet>
      <dgm:spPr/>
    </dgm:pt>
    <dgm:pt modelId="{BBB693E5-EA94-45A0-858E-E48C4261316E}" type="pres">
      <dgm:prSet presAssocID="{9D994CAB-BCE7-4319-A8A2-835145623311}" presName="accent_4" presStyleCnt="0"/>
      <dgm:spPr/>
    </dgm:pt>
    <dgm:pt modelId="{D45937C3-AE06-41BC-B288-C94168E749A6}" type="pres">
      <dgm:prSet presAssocID="{9D994CAB-BCE7-4319-A8A2-835145623311}" presName="accentRepeatNode" presStyleLbl="solidFgAcc1" presStyleIdx="3" presStyleCnt="6"/>
      <dgm:spPr/>
    </dgm:pt>
    <dgm:pt modelId="{FAB9065D-4F37-4EC1-BE6B-D96C406D7EA6}" type="pres">
      <dgm:prSet presAssocID="{9588D1C8-910E-4DFC-B730-4162C0A26D23}" presName="text_5" presStyleLbl="node1" presStyleIdx="4" presStyleCnt="6">
        <dgm:presLayoutVars>
          <dgm:bulletEnabled val="1"/>
        </dgm:presLayoutVars>
      </dgm:prSet>
      <dgm:spPr/>
    </dgm:pt>
    <dgm:pt modelId="{A15FAA42-1D0C-4263-8AB0-0A4A3C1FE95D}" type="pres">
      <dgm:prSet presAssocID="{9588D1C8-910E-4DFC-B730-4162C0A26D23}" presName="accent_5" presStyleCnt="0"/>
      <dgm:spPr/>
    </dgm:pt>
    <dgm:pt modelId="{66B1122F-FB40-4749-BCCA-C50CFD83AC50}" type="pres">
      <dgm:prSet presAssocID="{9588D1C8-910E-4DFC-B730-4162C0A26D23}" presName="accentRepeatNode" presStyleLbl="solidFgAcc1" presStyleIdx="4" presStyleCnt="6"/>
      <dgm:spPr/>
    </dgm:pt>
    <dgm:pt modelId="{5BA53E71-753A-4F67-A072-984B02F79386}" type="pres">
      <dgm:prSet presAssocID="{5FA4FBF5-D106-43F6-83D1-33531B62795E}" presName="text_6" presStyleLbl="node1" presStyleIdx="5" presStyleCnt="6">
        <dgm:presLayoutVars>
          <dgm:bulletEnabled val="1"/>
        </dgm:presLayoutVars>
      </dgm:prSet>
      <dgm:spPr/>
    </dgm:pt>
    <dgm:pt modelId="{C50B3C47-648B-4E2E-8290-06856282709E}" type="pres">
      <dgm:prSet presAssocID="{5FA4FBF5-D106-43F6-83D1-33531B62795E}" presName="accent_6" presStyleCnt="0"/>
      <dgm:spPr/>
    </dgm:pt>
    <dgm:pt modelId="{30510E8F-94A9-4F04-8FEE-58714081EB2E}" type="pres">
      <dgm:prSet presAssocID="{5FA4FBF5-D106-43F6-83D1-33531B62795E}" presName="accentRepeatNode" presStyleLbl="solidFgAcc1" presStyleIdx="5" presStyleCnt="6"/>
      <dgm:spPr/>
    </dgm:pt>
  </dgm:ptLst>
  <dgm:cxnLst>
    <dgm:cxn modelId="{E4FFE516-D204-4CD6-8E11-122AB747B981}" srcId="{4768793A-73B3-486A-BBF9-16562185EC26}" destId="{9F38BE0C-9637-4E6B-BD69-CA5304E68DDA}" srcOrd="0" destOrd="0" parTransId="{ADC7E063-40C0-4CEF-97E3-CBA7257D4107}" sibTransId="{82CA2199-328B-46E7-8E33-4CAE88E20B5D}"/>
    <dgm:cxn modelId="{B1964F17-5D4D-430D-BD43-AA010FFC98D2}" type="presOf" srcId="{82CA2199-328B-46E7-8E33-4CAE88E20B5D}" destId="{F3026EDE-1E7D-4BFF-B08F-9B1F994A6913}" srcOrd="0" destOrd="0" presId="urn:microsoft.com/office/officeart/2008/layout/VerticalCurvedList"/>
    <dgm:cxn modelId="{5DC51127-2FB6-4AD9-B99A-3D8DD6C07B23}" srcId="{4768793A-73B3-486A-BBF9-16562185EC26}" destId="{F0537D20-C946-4C19-9C32-D743E7DA4A14}" srcOrd="1" destOrd="0" parTransId="{F5C1E835-3CF5-445D-83A6-562253747A69}" sibTransId="{5358A461-C7A9-40F3-8F15-A553688A3A0D}"/>
    <dgm:cxn modelId="{B4242027-C500-4BE9-9F08-A977CAE6D64E}" srcId="{4768793A-73B3-486A-BBF9-16562185EC26}" destId="{9D994CAB-BCE7-4319-A8A2-835145623311}" srcOrd="3" destOrd="0" parTransId="{E1940B81-B4A1-4201-97EC-D85D62A0D4C7}" sibTransId="{EE9C82DC-A5AD-465B-833B-86642A81F495}"/>
    <dgm:cxn modelId="{85036E27-1CFC-4663-9D4A-9098577B0A6E}" srcId="{4768793A-73B3-486A-BBF9-16562185EC26}" destId="{B44427D1-0326-46E3-A6FD-489CEF91BE09}" srcOrd="2" destOrd="0" parTransId="{830D13F1-396F-4444-B467-DD17343AB8DD}" sibTransId="{6A32BD85-634D-48B8-8B9C-C76E39F08D7F}"/>
    <dgm:cxn modelId="{41ECDD33-B110-4B38-BBD1-BC0AC625FD93}" type="presOf" srcId="{5FA4FBF5-D106-43F6-83D1-33531B62795E}" destId="{5BA53E71-753A-4F67-A072-984B02F79386}" srcOrd="0" destOrd="0" presId="urn:microsoft.com/office/officeart/2008/layout/VerticalCurvedList"/>
    <dgm:cxn modelId="{DF9E203C-06CA-4940-9B51-EF4C8E58248C}" srcId="{4768793A-73B3-486A-BBF9-16562185EC26}" destId="{5FA4FBF5-D106-43F6-83D1-33531B62795E}" srcOrd="5" destOrd="0" parTransId="{4A839CF3-75D4-4329-97AE-8751649D4DD5}" sibTransId="{8FC0FB49-5933-498E-A7AF-72473ED7F1D0}"/>
    <dgm:cxn modelId="{77637058-78F1-45A4-8B10-B9CE7E811529}" type="presOf" srcId="{9F38BE0C-9637-4E6B-BD69-CA5304E68DDA}" destId="{178425D5-EB08-4802-B7BA-88B8A41D24DA}" srcOrd="0" destOrd="0" presId="urn:microsoft.com/office/officeart/2008/layout/VerticalCurvedList"/>
    <dgm:cxn modelId="{67D319B1-A75C-4EFC-A90C-0BEB7EE7DD04}" type="presOf" srcId="{9D994CAB-BCE7-4319-A8A2-835145623311}" destId="{3AD11A6E-B91D-4804-8616-1B49FEE564BD}" srcOrd="0" destOrd="0" presId="urn:microsoft.com/office/officeart/2008/layout/VerticalCurvedList"/>
    <dgm:cxn modelId="{B9E4C1B1-36BD-4E68-B002-FB0F4BBEF4B7}" type="presOf" srcId="{B44427D1-0326-46E3-A6FD-489CEF91BE09}" destId="{B5DFD22A-D7E1-461C-A23C-47BC90F3FE51}" srcOrd="0" destOrd="0" presId="urn:microsoft.com/office/officeart/2008/layout/VerticalCurvedList"/>
    <dgm:cxn modelId="{9AD762CC-A029-4019-A923-A34829056FFD}" type="presOf" srcId="{4768793A-73B3-486A-BBF9-16562185EC26}" destId="{BD73D7E7-CF09-4D67-92F9-7A2B4A867618}" srcOrd="0" destOrd="0" presId="urn:microsoft.com/office/officeart/2008/layout/VerticalCurvedList"/>
    <dgm:cxn modelId="{C49D2ED5-5A53-4B11-9DBE-2DC3E70736A0}" type="presOf" srcId="{9588D1C8-910E-4DFC-B730-4162C0A26D23}" destId="{FAB9065D-4F37-4EC1-BE6B-D96C406D7EA6}" srcOrd="0" destOrd="0" presId="urn:microsoft.com/office/officeart/2008/layout/VerticalCurvedList"/>
    <dgm:cxn modelId="{946E9FD7-FD74-4CFB-AE53-6CD68151257D}" type="presOf" srcId="{F0537D20-C946-4C19-9C32-D743E7DA4A14}" destId="{585767B8-4108-467A-9307-557B3607F9C0}" srcOrd="0" destOrd="0" presId="urn:microsoft.com/office/officeart/2008/layout/VerticalCurvedList"/>
    <dgm:cxn modelId="{8A0247D8-577C-4118-91C9-5ACA1F876E67}" srcId="{4768793A-73B3-486A-BBF9-16562185EC26}" destId="{9588D1C8-910E-4DFC-B730-4162C0A26D23}" srcOrd="4" destOrd="0" parTransId="{F5D9777A-1CAA-4B57-BA54-B712887C91A9}" sibTransId="{2578507D-665B-4BF6-A230-8F98908E4F32}"/>
    <dgm:cxn modelId="{294D4C41-6F3A-4BC8-92BA-F0FEB743D720}" type="presParOf" srcId="{BD73D7E7-CF09-4D67-92F9-7A2B4A867618}" destId="{44567627-908C-4F51-AE32-76CD9263D1DF}" srcOrd="0" destOrd="0" presId="urn:microsoft.com/office/officeart/2008/layout/VerticalCurvedList"/>
    <dgm:cxn modelId="{6B0350FA-FAF2-4AEB-8C6F-2B6AA0BB239C}" type="presParOf" srcId="{44567627-908C-4F51-AE32-76CD9263D1DF}" destId="{5CE60176-6C51-4EB0-BB9C-ACBEC223D602}" srcOrd="0" destOrd="0" presId="urn:microsoft.com/office/officeart/2008/layout/VerticalCurvedList"/>
    <dgm:cxn modelId="{EF88DBCA-20F0-4821-B089-78E16DBD7E02}" type="presParOf" srcId="{5CE60176-6C51-4EB0-BB9C-ACBEC223D602}" destId="{0B467F28-11B2-450B-B6F1-C33DEA23EE07}" srcOrd="0" destOrd="0" presId="urn:microsoft.com/office/officeart/2008/layout/VerticalCurvedList"/>
    <dgm:cxn modelId="{F7716DCA-D309-49EC-95F5-AC812A2841C6}" type="presParOf" srcId="{5CE60176-6C51-4EB0-BB9C-ACBEC223D602}" destId="{F3026EDE-1E7D-4BFF-B08F-9B1F994A6913}" srcOrd="1" destOrd="0" presId="urn:microsoft.com/office/officeart/2008/layout/VerticalCurvedList"/>
    <dgm:cxn modelId="{6A14BFA0-05C3-4132-A1B1-F406B509CFDB}" type="presParOf" srcId="{5CE60176-6C51-4EB0-BB9C-ACBEC223D602}" destId="{03A10EF9-817C-47C3-8256-72DB63DE3873}" srcOrd="2" destOrd="0" presId="urn:microsoft.com/office/officeart/2008/layout/VerticalCurvedList"/>
    <dgm:cxn modelId="{11095199-8F38-4FCE-A2F8-5B6FE57A1537}" type="presParOf" srcId="{5CE60176-6C51-4EB0-BB9C-ACBEC223D602}" destId="{28CC21DC-CC22-4BB6-9314-41850C2773CF}" srcOrd="3" destOrd="0" presId="urn:microsoft.com/office/officeart/2008/layout/VerticalCurvedList"/>
    <dgm:cxn modelId="{839883EB-2376-4676-9BDE-7DF2F7BBAB56}" type="presParOf" srcId="{44567627-908C-4F51-AE32-76CD9263D1DF}" destId="{178425D5-EB08-4802-B7BA-88B8A41D24DA}" srcOrd="1" destOrd="0" presId="urn:microsoft.com/office/officeart/2008/layout/VerticalCurvedList"/>
    <dgm:cxn modelId="{E14B4B5E-D314-4836-9D08-E1CAB1F56EEB}" type="presParOf" srcId="{44567627-908C-4F51-AE32-76CD9263D1DF}" destId="{001FE92D-B428-4906-B122-B074815DE331}" srcOrd="2" destOrd="0" presId="urn:microsoft.com/office/officeart/2008/layout/VerticalCurvedList"/>
    <dgm:cxn modelId="{F14FE800-3C7C-434B-A318-34C1C2CC9300}" type="presParOf" srcId="{001FE92D-B428-4906-B122-B074815DE331}" destId="{80004AF9-DC34-4C4B-B205-295C7118F68F}" srcOrd="0" destOrd="0" presId="urn:microsoft.com/office/officeart/2008/layout/VerticalCurvedList"/>
    <dgm:cxn modelId="{736FA137-40AF-4393-8EEB-96EC6CC3B977}" type="presParOf" srcId="{44567627-908C-4F51-AE32-76CD9263D1DF}" destId="{585767B8-4108-467A-9307-557B3607F9C0}" srcOrd="3" destOrd="0" presId="urn:microsoft.com/office/officeart/2008/layout/VerticalCurvedList"/>
    <dgm:cxn modelId="{38461DC3-0F5C-44D5-9295-399844EB08AD}" type="presParOf" srcId="{44567627-908C-4F51-AE32-76CD9263D1DF}" destId="{5588D4D1-C85E-4DA7-8F2B-875798F4F9FB}" srcOrd="4" destOrd="0" presId="urn:microsoft.com/office/officeart/2008/layout/VerticalCurvedList"/>
    <dgm:cxn modelId="{157457AE-4736-42B5-8C32-F9A38D1C565A}" type="presParOf" srcId="{5588D4D1-C85E-4DA7-8F2B-875798F4F9FB}" destId="{FCA4BE0B-DBAD-42B4-B5BD-7CB27EC1A8EE}" srcOrd="0" destOrd="0" presId="urn:microsoft.com/office/officeart/2008/layout/VerticalCurvedList"/>
    <dgm:cxn modelId="{205E142F-1921-4BC7-A911-45D625F2239D}" type="presParOf" srcId="{44567627-908C-4F51-AE32-76CD9263D1DF}" destId="{B5DFD22A-D7E1-461C-A23C-47BC90F3FE51}" srcOrd="5" destOrd="0" presId="urn:microsoft.com/office/officeart/2008/layout/VerticalCurvedList"/>
    <dgm:cxn modelId="{46202F8B-0B06-4260-8EE7-976237F9828B}" type="presParOf" srcId="{44567627-908C-4F51-AE32-76CD9263D1DF}" destId="{A3DE7EBD-AD5A-478D-A7BD-BEFE99A63344}" srcOrd="6" destOrd="0" presId="urn:microsoft.com/office/officeart/2008/layout/VerticalCurvedList"/>
    <dgm:cxn modelId="{BCF951B7-F48D-42D8-8D07-33ED36A12D6B}" type="presParOf" srcId="{A3DE7EBD-AD5A-478D-A7BD-BEFE99A63344}" destId="{9508F8E7-BCED-40A6-B86C-955FE6C2D281}" srcOrd="0" destOrd="0" presId="urn:microsoft.com/office/officeart/2008/layout/VerticalCurvedList"/>
    <dgm:cxn modelId="{20607FC4-63DA-401A-AF04-45C994444937}" type="presParOf" srcId="{44567627-908C-4F51-AE32-76CD9263D1DF}" destId="{3AD11A6E-B91D-4804-8616-1B49FEE564BD}" srcOrd="7" destOrd="0" presId="urn:microsoft.com/office/officeart/2008/layout/VerticalCurvedList"/>
    <dgm:cxn modelId="{564899A3-3034-4BB7-8DBF-722066F4AB3D}" type="presParOf" srcId="{44567627-908C-4F51-AE32-76CD9263D1DF}" destId="{BBB693E5-EA94-45A0-858E-E48C4261316E}" srcOrd="8" destOrd="0" presId="urn:microsoft.com/office/officeart/2008/layout/VerticalCurvedList"/>
    <dgm:cxn modelId="{9D746888-626B-4A4A-B2D5-4F8156A2C573}" type="presParOf" srcId="{BBB693E5-EA94-45A0-858E-E48C4261316E}" destId="{D45937C3-AE06-41BC-B288-C94168E749A6}" srcOrd="0" destOrd="0" presId="urn:microsoft.com/office/officeart/2008/layout/VerticalCurvedList"/>
    <dgm:cxn modelId="{4513A60A-1320-4DCC-A03C-7C9E3568B82A}" type="presParOf" srcId="{44567627-908C-4F51-AE32-76CD9263D1DF}" destId="{FAB9065D-4F37-4EC1-BE6B-D96C406D7EA6}" srcOrd="9" destOrd="0" presId="urn:microsoft.com/office/officeart/2008/layout/VerticalCurvedList"/>
    <dgm:cxn modelId="{760107AB-BCFC-45BF-9DCB-B90ED0D6FEAA}" type="presParOf" srcId="{44567627-908C-4F51-AE32-76CD9263D1DF}" destId="{A15FAA42-1D0C-4263-8AB0-0A4A3C1FE95D}" srcOrd="10" destOrd="0" presId="urn:microsoft.com/office/officeart/2008/layout/VerticalCurvedList"/>
    <dgm:cxn modelId="{C011E31B-3567-44AC-96EE-D0B312CD9609}" type="presParOf" srcId="{A15FAA42-1D0C-4263-8AB0-0A4A3C1FE95D}" destId="{66B1122F-FB40-4749-BCCA-C50CFD83AC50}" srcOrd="0" destOrd="0" presId="urn:microsoft.com/office/officeart/2008/layout/VerticalCurvedList"/>
    <dgm:cxn modelId="{71389593-CFFF-4C28-9BF4-F94DA9147043}" type="presParOf" srcId="{44567627-908C-4F51-AE32-76CD9263D1DF}" destId="{5BA53E71-753A-4F67-A072-984B02F79386}" srcOrd="11" destOrd="0" presId="urn:microsoft.com/office/officeart/2008/layout/VerticalCurvedList"/>
    <dgm:cxn modelId="{79FD1728-73C1-497A-9495-98ECE4847EA1}" type="presParOf" srcId="{44567627-908C-4F51-AE32-76CD9263D1DF}" destId="{C50B3C47-648B-4E2E-8290-06856282709E}" srcOrd="12" destOrd="0" presId="urn:microsoft.com/office/officeart/2008/layout/VerticalCurvedList"/>
    <dgm:cxn modelId="{E9B2B1FF-BC67-477A-9B80-46A1E6FB2466}" type="presParOf" srcId="{C50B3C47-648B-4E2E-8290-06856282709E}" destId="{30510E8F-94A9-4F04-8FEE-58714081EB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27240-5B50-42E1-BD4B-D44C2FC57EBA}">
      <dsp:nvSpPr>
        <dsp:cNvPr id="0" name=""/>
        <dsp:cNvSpPr/>
      </dsp:nvSpPr>
      <dsp:spPr>
        <a:xfrm rot="16200000">
          <a:off x="823781" y="-823781"/>
          <a:ext cx="2328089" cy="3975651"/>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s-ES" sz="2000" kern="1200" dirty="0">
              <a:solidFill>
                <a:schemeClr val="tx1">
                  <a:lumMod val="95000"/>
                  <a:lumOff val="5000"/>
                </a:schemeClr>
              </a:solidFill>
            </a:rPr>
            <a:t>Buses articulados  no han sido matriculados – No han pasado las revisiones técnicas vehiculares.</a:t>
          </a:r>
          <a:endParaRPr lang="es-EC" sz="2000" kern="1200" dirty="0">
            <a:solidFill>
              <a:schemeClr val="tx1">
                <a:lumMod val="95000"/>
                <a:lumOff val="5000"/>
              </a:schemeClr>
            </a:solidFill>
          </a:endParaRPr>
        </a:p>
      </dsp:txBody>
      <dsp:txXfrm rot="5400000">
        <a:off x="0" y="0"/>
        <a:ext cx="3975651" cy="1746067"/>
      </dsp:txXfrm>
    </dsp:sp>
    <dsp:sp modelId="{8BA37F85-1F91-4FF2-AD34-149AA537BA47}">
      <dsp:nvSpPr>
        <dsp:cNvPr id="0" name=""/>
        <dsp:cNvSpPr/>
      </dsp:nvSpPr>
      <dsp:spPr>
        <a:xfrm>
          <a:off x="3975651" y="0"/>
          <a:ext cx="3975651" cy="2328089"/>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s-ES" sz="2000" kern="1200" dirty="0">
              <a:solidFill>
                <a:schemeClr val="tx1">
                  <a:lumMod val="95000"/>
                  <a:lumOff val="5000"/>
                </a:schemeClr>
              </a:solidFill>
            </a:rPr>
            <a:t>Recomendaciones de la Contraloría General del Estado,  sobre cobro de multas, matriculación y RTV de buses articulados.</a:t>
          </a:r>
          <a:endParaRPr lang="es-EC" sz="2000" kern="1200" dirty="0">
            <a:solidFill>
              <a:schemeClr val="tx1">
                <a:lumMod val="95000"/>
                <a:lumOff val="5000"/>
              </a:schemeClr>
            </a:solidFill>
          </a:endParaRPr>
        </a:p>
      </dsp:txBody>
      <dsp:txXfrm>
        <a:off x="3975651" y="0"/>
        <a:ext cx="3975651" cy="1746067"/>
      </dsp:txXfrm>
    </dsp:sp>
    <dsp:sp modelId="{A0084957-A242-47BA-9692-7D9A4C196A9C}">
      <dsp:nvSpPr>
        <dsp:cNvPr id="0" name=""/>
        <dsp:cNvSpPr/>
      </dsp:nvSpPr>
      <dsp:spPr>
        <a:xfrm rot="10800000">
          <a:off x="0" y="2328089"/>
          <a:ext cx="3975651" cy="2328089"/>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s-ES" sz="2000" kern="1200" dirty="0">
              <a:solidFill>
                <a:schemeClr val="tx1">
                  <a:lumMod val="95000"/>
                  <a:lumOff val="5000"/>
                </a:schemeClr>
              </a:solidFill>
            </a:rPr>
            <a:t>Infraestructura Paradas en mal estado de conservación.</a:t>
          </a:r>
          <a:endParaRPr lang="es-EC" sz="2000" kern="1200" dirty="0">
            <a:solidFill>
              <a:schemeClr val="tx1">
                <a:lumMod val="95000"/>
                <a:lumOff val="5000"/>
              </a:schemeClr>
            </a:solidFill>
          </a:endParaRPr>
        </a:p>
      </dsp:txBody>
      <dsp:txXfrm rot="10800000">
        <a:off x="0" y="2910111"/>
        <a:ext cx="3975651" cy="1746067"/>
      </dsp:txXfrm>
    </dsp:sp>
    <dsp:sp modelId="{CD8E3147-374B-431D-8EA3-371CE1BE9908}">
      <dsp:nvSpPr>
        <dsp:cNvPr id="0" name=""/>
        <dsp:cNvSpPr/>
      </dsp:nvSpPr>
      <dsp:spPr>
        <a:xfrm rot="5400000">
          <a:off x="4799432" y="1504308"/>
          <a:ext cx="2328089" cy="3975651"/>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s-ES" sz="2000" kern="1200" dirty="0">
              <a:solidFill>
                <a:schemeClr val="tx1">
                  <a:lumMod val="95000"/>
                  <a:lumOff val="5000"/>
                </a:schemeClr>
              </a:solidFill>
            </a:rPr>
            <a:t>Incumplimiento de parámetros operacionales.</a:t>
          </a:r>
          <a:endParaRPr lang="es-EC" sz="2000" kern="1200" dirty="0">
            <a:solidFill>
              <a:schemeClr val="tx1">
                <a:lumMod val="95000"/>
                <a:lumOff val="5000"/>
              </a:schemeClr>
            </a:solidFill>
          </a:endParaRPr>
        </a:p>
      </dsp:txBody>
      <dsp:txXfrm rot="-5400000">
        <a:off x="3975651" y="2910111"/>
        <a:ext cx="3975651" cy="1746067"/>
      </dsp:txXfrm>
    </dsp:sp>
    <dsp:sp modelId="{B0F54EF3-9EC9-4887-84FC-36B769CA24EF}">
      <dsp:nvSpPr>
        <dsp:cNvPr id="0" name=""/>
        <dsp:cNvSpPr/>
      </dsp:nvSpPr>
      <dsp:spPr>
        <a:xfrm>
          <a:off x="2782956" y="1746067"/>
          <a:ext cx="2385390" cy="116404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CORREDOR CENTRAL NORTE</a:t>
          </a:r>
          <a:endParaRPr lang="es-EC" sz="1800" b="1" kern="1200" dirty="0"/>
        </a:p>
      </dsp:txBody>
      <dsp:txXfrm>
        <a:off x="2839780" y="1802891"/>
        <a:ext cx="2271742" cy="1050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26EDE-1E7D-4BFF-B08F-9B1F994A6913}">
      <dsp:nvSpPr>
        <dsp:cNvPr id="0" name=""/>
        <dsp:cNvSpPr/>
      </dsp:nvSpPr>
      <dsp:spPr>
        <a:xfrm>
          <a:off x="-6657128" y="-1018020"/>
          <a:ext cx="7923371" cy="7923371"/>
        </a:xfrm>
        <a:prstGeom prst="blockArc">
          <a:avLst>
            <a:gd name="adj1" fmla="val 18900000"/>
            <a:gd name="adj2" fmla="val 2700000"/>
            <a:gd name="adj3" fmla="val 27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8425D5-EB08-4802-B7BA-88B8A41D24DA}">
      <dsp:nvSpPr>
        <dsp:cNvPr id="0" name=""/>
        <dsp:cNvSpPr/>
      </dsp:nvSpPr>
      <dsp:spPr>
        <a:xfrm>
          <a:off x="471280" y="310026"/>
          <a:ext cx="9217473" cy="61981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981"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Multas ejecutadas por incumplimientos al Contrato de Operación.</a:t>
          </a:r>
          <a:endParaRPr lang="es-EC" sz="2000" kern="1200" dirty="0"/>
        </a:p>
      </dsp:txBody>
      <dsp:txXfrm>
        <a:off x="471280" y="310026"/>
        <a:ext cx="9217473" cy="619818"/>
      </dsp:txXfrm>
    </dsp:sp>
    <dsp:sp modelId="{80004AF9-DC34-4C4B-B205-295C7118F68F}">
      <dsp:nvSpPr>
        <dsp:cNvPr id="0" name=""/>
        <dsp:cNvSpPr/>
      </dsp:nvSpPr>
      <dsp:spPr>
        <a:xfrm>
          <a:off x="83894" y="232549"/>
          <a:ext cx="774772" cy="77477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85767B8-4108-467A-9307-557B3607F9C0}">
      <dsp:nvSpPr>
        <dsp:cNvPr id="0" name=""/>
        <dsp:cNvSpPr/>
      </dsp:nvSpPr>
      <dsp:spPr>
        <a:xfrm>
          <a:off x="981123" y="1239636"/>
          <a:ext cx="8707631" cy="61981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981"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Inspección permanente del cumplimiento Contrato de Operación.</a:t>
          </a:r>
        </a:p>
      </dsp:txBody>
      <dsp:txXfrm>
        <a:off x="981123" y="1239636"/>
        <a:ext cx="8707631" cy="619818"/>
      </dsp:txXfrm>
    </dsp:sp>
    <dsp:sp modelId="{FCA4BE0B-DBAD-42B4-B5BD-7CB27EC1A8EE}">
      <dsp:nvSpPr>
        <dsp:cNvPr id="0" name=""/>
        <dsp:cNvSpPr/>
      </dsp:nvSpPr>
      <dsp:spPr>
        <a:xfrm>
          <a:off x="593737" y="1162158"/>
          <a:ext cx="774772" cy="77477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5DFD22A-D7E1-461C-A23C-47BC90F3FE51}">
      <dsp:nvSpPr>
        <dsp:cNvPr id="0" name=""/>
        <dsp:cNvSpPr/>
      </dsp:nvSpPr>
      <dsp:spPr>
        <a:xfrm>
          <a:off x="1214261" y="2169245"/>
          <a:ext cx="8474492" cy="61981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981"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Información actualizada del estado físico y documental de los buses articulados, andenes y terminal de transferencia.</a:t>
          </a:r>
        </a:p>
      </dsp:txBody>
      <dsp:txXfrm>
        <a:off x="1214261" y="2169245"/>
        <a:ext cx="8474492" cy="619818"/>
      </dsp:txXfrm>
    </dsp:sp>
    <dsp:sp modelId="{9508F8E7-BCED-40A6-B86C-955FE6C2D281}">
      <dsp:nvSpPr>
        <dsp:cNvPr id="0" name=""/>
        <dsp:cNvSpPr/>
      </dsp:nvSpPr>
      <dsp:spPr>
        <a:xfrm>
          <a:off x="826875" y="2091768"/>
          <a:ext cx="774772" cy="77477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AD11A6E-B91D-4804-8616-1B49FEE564BD}">
      <dsp:nvSpPr>
        <dsp:cNvPr id="0" name=""/>
        <dsp:cNvSpPr/>
      </dsp:nvSpPr>
      <dsp:spPr>
        <a:xfrm>
          <a:off x="1214261" y="3098266"/>
          <a:ext cx="8474492" cy="61981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981"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Levantamiento de información de los costos de reparación de andenes del Corredor Central Norte. </a:t>
          </a:r>
          <a:r>
            <a:rPr lang="es-EC" sz="1200" kern="1200" dirty="0">
              <a:latin typeface="Arial" panose="020B0604020202020204" pitchFamily="34" charset="0"/>
              <a:cs typeface="Arial" panose="020B0604020202020204" pitchFamily="34" charset="0"/>
            </a:rPr>
            <a:t>(EPMMOP Presupuesto estimado abril 2022 USD  410.101,66)</a:t>
          </a:r>
        </a:p>
      </dsp:txBody>
      <dsp:txXfrm>
        <a:off x="1214261" y="3098266"/>
        <a:ext cx="8474492" cy="619818"/>
      </dsp:txXfrm>
    </dsp:sp>
    <dsp:sp modelId="{D45937C3-AE06-41BC-B288-C94168E749A6}">
      <dsp:nvSpPr>
        <dsp:cNvPr id="0" name=""/>
        <dsp:cNvSpPr/>
      </dsp:nvSpPr>
      <dsp:spPr>
        <a:xfrm>
          <a:off x="826875" y="3020789"/>
          <a:ext cx="774772" cy="77477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AB9065D-4F37-4EC1-BE6B-D96C406D7EA6}">
      <dsp:nvSpPr>
        <dsp:cNvPr id="0" name=""/>
        <dsp:cNvSpPr/>
      </dsp:nvSpPr>
      <dsp:spPr>
        <a:xfrm>
          <a:off x="981123" y="4027875"/>
          <a:ext cx="8707631" cy="61981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981"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Mesas de trabajo con los operadores para implementar circuitos </a:t>
          </a:r>
          <a:r>
            <a:rPr lang="es-EC" sz="2000" kern="1200" dirty="0" err="1">
              <a:latin typeface="Arial" panose="020B0604020202020204" pitchFamily="34" charset="0"/>
              <a:cs typeface="Arial" panose="020B0604020202020204" pitchFamily="34" charset="0"/>
            </a:rPr>
            <a:t>semi-expreso</a:t>
          </a:r>
          <a:r>
            <a:rPr lang="es-EC" sz="2000" kern="1200" dirty="0">
              <a:latin typeface="Arial" panose="020B0604020202020204" pitchFamily="34" charset="0"/>
              <a:cs typeface="Arial" panose="020B0604020202020204" pitchFamily="34" charset="0"/>
            </a:rPr>
            <a:t> con buses tipo en la ruta troncal.</a:t>
          </a:r>
        </a:p>
      </dsp:txBody>
      <dsp:txXfrm>
        <a:off x="981123" y="4027875"/>
        <a:ext cx="8707631" cy="619818"/>
      </dsp:txXfrm>
    </dsp:sp>
    <dsp:sp modelId="{66B1122F-FB40-4749-BCCA-C50CFD83AC50}">
      <dsp:nvSpPr>
        <dsp:cNvPr id="0" name=""/>
        <dsp:cNvSpPr/>
      </dsp:nvSpPr>
      <dsp:spPr>
        <a:xfrm>
          <a:off x="593737" y="3950398"/>
          <a:ext cx="774772" cy="77477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BA53E71-753A-4F67-A072-984B02F79386}">
      <dsp:nvSpPr>
        <dsp:cNvPr id="0" name=""/>
        <dsp:cNvSpPr/>
      </dsp:nvSpPr>
      <dsp:spPr>
        <a:xfrm>
          <a:off x="471280" y="4957485"/>
          <a:ext cx="9217473" cy="61981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981"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 Trabajo con Empresa de Pasajeros</a:t>
          </a:r>
        </a:p>
      </dsp:txBody>
      <dsp:txXfrm>
        <a:off x="471280" y="4957485"/>
        <a:ext cx="9217473" cy="619818"/>
      </dsp:txXfrm>
    </dsp:sp>
    <dsp:sp modelId="{30510E8F-94A9-4F04-8FEE-58714081EB2E}">
      <dsp:nvSpPr>
        <dsp:cNvPr id="0" name=""/>
        <dsp:cNvSpPr/>
      </dsp:nvSpPr>
      <dsp:spPr>
        <a:xfrm>
          <a:off x="83894" y="4880007"/>
          <a:ext cx="774772" cy="77477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26B06-93B5-49F2-B1BB-D6BBF96AF452}" type="datetimeFigureOut">
              <a:rPr lang="es-EC" smtClean="0"/>
              <a:t>22/4/2022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8302A-59F6-46D5-9FE0-F87433ECE170}" type="slidenum">
              <a:rPr lang="es-EC" smtClean="0"/>
              <a:t>‹Nº›</a:t>
            </a:fld>
            <a:endParaRPr lang="es-EC"/>
          </a:p>
        </p:txBody>
      </p:sp>
    </p:spTree>
    <p:extLst>
      <p:ext uri="{BB962C8B-B14F-4D97-AF65-F5344CB8AC3E}">
        <p14:creationId xmlns:p14="http://schemas.microsoft.com/office/powerpoint/2010/main" val="188887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FBCF4-C876-4353-83CF-29942F383BB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9D83C39D-2107-44AE-B07C-56C34D0A31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44AFD115-1355-4226-8D84-19417FF6DBAC}"/>
              </a:ext>
            </a:extLst>
          </p:cNvPr>
          <p:cNvSpPr>
            <a:spLocks noGrp="1"/>
          </p:cNvSpPr>
          <p:nvPr>
            <p:ph type="dt" sz="half" idx="10"/>
          </p:nvPr>
        </p:nvSpPr>
        <p:spPr/>
        <p:txBody>
          <a:bodyPr/>
          <a:lstStyle/>
          <a:p>
            <a:fld id="{CF8ED74C-4C37-490B-92AE-1FAA9449D16C}" type="datetimeFigureOut">
              <a:rPr lang="es-EC" smtClean="0"/>
              <a:t>22/4/2022</a:t>
            </a:fld>
            <a:endParaRPr lang="es-EC"/>
          </a:p>
        </p:txBody>
      </p:sp>
      <p:sp>
        <p:nvSpPr>
          <p:cNvPr id="5" name="Marcador de pie de página 4">
            <a:extLst>
              <a:ext uri="{FF2B5EF4-FFF2-40B4-BE49-F238E27FC236}">
                <a16:creationId xmlns:a16="http://schemas.microsoft.com/office/drawing/2014/main" id="{F7C07879-DC8A-4C93-835C-2572A6E3899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B22C96A-55B4-4989-BBDB-A3410CD16EA6}"/>
              </a:ext>
            </a:extLst>
          </p:cNvPr>
          <p:cNvSpPr>
            <a:spLocks noGrp="1"/>
          </p:cNvSpPr>
          <p:nvPr>
            <p:ph type="sldNum" sz="quarter" idx="12"/>
          </p:nvPr>
        </p:nvSpPr>
        <p:spPr/>
        <p:txBody>
          <a:bodyPr/>
          <a:lstStyle/>
          <a:p>
            <a:fld id="{32ED462E-B90A-4042-A7BC-92A54507D29F}" type="slidenum">
              <a:rPr lang="es-EC" smtClean="0"/>
              <a:t>‹Nº›</a:t>
            </a:fld>
            <a:endParaRPr lang="es-EC"/>
          </a:p>
        </p:txBody>
      </p:sp>
      <p:pic>
        <p:nvPicPr>
          <p:cNvPr id="7" name="Imagen 6" descr="PPT.jpg">
            <a:extLst>
              <a:ext uri="{FF2B5EF4-FFF2-40B4-BE49-F238E27FC236}">
                <a16:creationId xmlns:a16="http://schemas.microsoft.com/office/drawing/2014/main" id="{EC47AF36-7353-471B-9F92-D284C0D090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2" y="6304912"/>
            <a:ext cx="11887200" cy="571500"/>
          </a:xfrm>
          <a:prstGeom prst="rect">
            <a:avLst/>
          </a:prstGeom>
        </p:spPr>
      </p:pic>
      <p:sp>
        <p:nvSpPr>
          <p:cNvPr id="9" name="Marcador de contenido 8">
            <a:extLst>
              <a:ext uri="{FF2B5EF4-FFF2-40B4-BE49-F238E27FC236}">
                <a16:creationId xmlns:a16="http://schemas.microsoft.com/office/drawing/2014/main" id="{027B14D5-3EA9-44C8-8AA4-D7F6BA8D2127}"/>
              </a:ext>
            </a:extLst>
          </p:cNvPr>
          <p:cNvSpPr>
            <a:spLocks noGrp="1"/>
          </p:cNvSpPr>
          <p:nvPr>
            <p:ph sz="quarter" idx="13"/>
          </p:nvPr>
        </p:nvSpPr>
        <p:spPr>
          <a:xfrm>
            <a:off x="10180638" y="6877050"/>
            <a:ext cx="914400" cy="914400"/>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419" dirty="0"/>
          </a:p>
        </p:txBody>
      </p:sp>
      <p:pic>
        <p:nvPicPr>
          <p:cNvPr id="10" name="Imagen" descr="Imagen">
            <a:extLst>
              <a:ext uri="{FF2B5EF4-FFF2-40B4-BE49-F238E27FC236}">
                <a16:creationId xmlns:a16="http://schemas.microsoft.com/office/drawing/2014/main" id="{2B70BBF3-C206-4139-B98C-DDD48DD37B9C}"/>
              </a:ext>
            </a:extLst>
          </p:cNvPr>
          <p:cNvPicPr>
            <a:picLocks noChangeAspect="1"/>
          </p:cNvPicPr>
          <p:nvPr userDrawn="1"/>
        </p:nvPicPr>
        <p:blipFill rotWithShape="1">
          <a:blip r:embed="rId3"/>
          <a:srcRect l="64694"/>
          <a:stretch/>
        </p:blipFill>
        <p:spPr>
          <a:xfrm>
            <a:off x="10938488" y="136525"/>
            <a:ext cx="1171034" cy="902518"/>
          </a:xfrm>
          <a:prstGeom prst="rect">
            <a:avLst/>
          </a:prstGeom>
          <a:ln w="12700">
            <a:miter lim="400000"/>
          </a:ln>
        </p:spPr>
      </p:pic>
    </p:spTree>
    <p:extLst>
      <p:ext uri="{BB962C8B-B14F-4D97-AF65-F5344CB8AC3E}">
        <p14:creationId xmlns:p14="http://schemas.microsoft.com/office/powerpoint/2010/main" val="359673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F8A19-F451-4688-8F3D-FB9F7B6F53E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4952268-A18C-46A3-B047-B396422678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D1456D8-7F4A-4CE2-86D5-9F3753AF84EA}"/>
              </a:ext>
            </a:extLst>
          </p:cNvPr>
          <p:cNvSpPr>
            <a:spLocks noGrp="1"/>
          </p:cNvSpPr>
          <p:nvPr>
            <p:ph type="dt" sz="half" idx="10"/>
          </p:nvPr>
        </p:nvSpPr>
        <p:spPr/>
        <p:txBody>
          <a:bodyPr/>
          <a:lstStyle/>
          <a:p>
            <a:fld id="{CF8ED74C-4C37-490B-92AE-1FAA9449D16C}" type="datetimeFigureOut">
              <a:rPr lang="es-EC" smtClean="0"/>
              <a:t>22/4/2022</a:t>
            </a:fld>
            <a:endParaRPr lang="es-EC"/>
          </a:p>
        </p:txBody>
      </p:sp>
      <p:sp>
        <p:nvSpPr>
          <p:cNvPr id="5" name="Marcador de pie de página 4">
            <a:extLst>
              <a:ext uri="{FF2B5EF4-FFF2-40B4-BE49-F238E27FC236}">
                <a16:creationId xmlns:a16="http://schemas.microsoft.com/office/drawing/2014/main" id="{1965282D-6915-46A4-B9B5-6F91AE1A3A8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03E36D0-B550-45A3-B2E1-407E34A324A4}"/>
              </a:ext>
            </a:extLst>
          </p:cNvPr>
          <p:cNvSpPr>
            <a:spLocks noGrp="1"/>
          </p:cNvSpPr>
          <p:nvPr>
            <p:ph type="sldNum" sz="quarter" idx="12"/>
          </p:nvPr>
        </p:nvSpPr>
        <p:spPr/>
        <p:txBody>
          <a:bodyPr/>
          <a:lstStyle/>
          <a:p>
            <a:fld id="{32ED462E-B90A-4042-A7BC-92A54507D29F}" type="slidenum">
              <a:rPr lang="es-EC" smtClean="0"/>
              <a:t>‹Nº›</a:t>
            </a:fld>
            <a:endParaRPr lang="es-EC"/>
          </a:p>
        </p:txBody>
      </p:sp>
    </p:spTree>
    <p:extLst>
      <p:ext uri="{BB962C8B-B14F-4D97-AF65-F5344CB8AC3E}">
        <p14:creationId xmlns:p14="http://schemas.microsoft.com/office/powerpoint/2010/main" val="250199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14C8C7F-198D-478F-A22D-83FFE53AAE3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62939627-E581-4388-8E4A-BF2B1F215C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E9C98AD-3887-4AEA-B44D-E42C0EEEB494}"/>
              </a:ext>
            </a:extLst>
          </p:cNvPr>
          <p:cNvSpPr>
            <a:spLocks noGrp="1"/>
          </p:cNvSpPr>
          <p:nvPr>
            <p:ph type="dt" sz="half" idx="10"/>
          </p:nvPr>
        </p:nvSpPr>
        <p:spPr/>
        <p:txBody>
          <a:bodyPr/>
          <a:lstStyle/>
          <a:p>
            <a:fld id="{CF8ED74C-4C37-490B-92AE-1FAA9449D16C}" type="datetimeFigureOut">
              <a:rPr lang="es-EC" smtClean="0"/>
              <a:t>22/4/2022</a:t>
            </a:fld>
            <a:endParaRPr lang="es-EC"/>
          </a:p>
        </p:txBody>
      </p:sp>
      <p:sp>
        <p:nvSpPr>
          <p:cNvPr id="5" name="Marcador de pie de página 4">
            <a:extLst>
              <a:ext uri="{FF2B5EF4-FFF2-40B4-BE49-F238E27FC236}">
                <a16:creationId xmlns:a16="http://schemas.microsoft.com/office/drawing/2014/main" id="{C46DCA8E-5075-42D5-BC73-1704EDBC145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E45153A-F4FA-4757-B3DB-8B10443F0833}"/>
              </a:ext>
            </a:extLst>
          </p:cNvPr>
          <p:cNvSpPr>
            <a:spLocks noGrp="1"/>
          </p:cNvSpPr>
          <p:nvPr>
            <p:ph type="sldNum" sz="quarter" idx="12"/>
          </p:nvPr>
        </p:nvSpPr>
        <p:spPr/>
        <p:txBody>
          <a:bodyPr/>
          <a:lstStyle/>
          <a:p>
            <a:fld id="{32ED462E-B90A-4042-A7BC-92A54507D29F}" type="slidenum">
              <a:rPr lang="es-EC" smtClean="0"/>
              <a:t>‹Nº›</a:t>
            </a:fld>
            <a:endParaRPr lang="es-EC"/>
          </a:p>
        </p:txBody>
      </p:sp>
    </p:spTree>
    <p:extLst>
      <p:ext uri="{BB962C8B-B14F-4D97-AF65-F5344CB8AC3E}">
        <p14:creationId xmlns:p14="http://schemas.microsoft.com/office/powerpoint/2010/main" val="363690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2F878-E8FC-4521-BDFA-1C4045D386C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71C1266-A58F-4AE8-9089-8F3F785E952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7324CBF-CB96-48D3-85B6-E4E0E5CE6937}"/>
              </a:ext>
            </a:extLst>
          </p:cNvPr>
          <p:cNvSpPr>
            <a:spLocks noGrp="1"/>
          </p:cNvSpPr>
          <p:nvPr>
            <p:ph type="dt" sz="half" idx="10"/>
          </p:nvPr>
        </p:nvSpPr>
        <p:spPr/>
        <p:txBody>
          <a:bodyPr/>
          <a:lstStyle/>
          <a:p>
            <a:fld id="{CF8ED74C-4C37-490B-92AE-1FAA9449D16C}" type="datetimeFigureOut">
              <a:rPr lang="es-EC" smtClean="0"/>
              <a:t>22/4/2022</a:t>
            </a:fld>
            <a:endParaRPr lang="es-EC"/>
          </a:p>
        </p:txBody>
      </p:sp>
      <p:sp>
        <p:nvSpPr>
          <p:cNvPr id="5" name="Marcador de pie de página 4">
            <a:extLst>
              <a:ext uri="{FF2B5EF4-FFF2-40B4-BE49-F238E27FC236}">
                <a16:creationId xmlns:a16="http://schemas.microsoft.com/office/drawing/2014/main" id="{D8EC33CE-4554-47F3-B0E2-731E1683168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334ACFF-2EDE-42B8-A4AF-37C84AEC1116}"/>
              </a:ext>
            </a:extLst>
          </p:cNvPr>
          <p:cNvSpPr>
            <a:spLocks noGrp="1"/>
          </p:cNvSpPr>
          <p:nvPr>
            <p:ph type="sldNum" sz="quarter" idx="12"/>
          </p:nvPr>
        </p:nvSpPr>
        <p:spPr/>
        <p:txBody>
          <a:bodyPr/>
          <a:lstStyle/>
          <a:p>
            <a:fld id="{32ED462E-B90A-4042-A7BC-92A54507D29F}" type="slidenum">
              <a:rPr lang="es-EC" smtClean="0"/>
              <a:t>‹Nº›</a:t>
            </a:fld>
            <a:endParaRPr lang="es-EC"/>
          </a:p>
        </p:txBody>
      </p:sp>
    </p:spTree>
    <p:extLst>
      <p:ext uri="{BB962C8B-B14F-4D97-AF65-F5344CB8AC3E}">
        <p14:creationId xmlns:p14="http://schemas.microsoft.com/office/powerpoint/2010/main" val="193974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4CAA2-6211-4E55-938D-7C57EC6D72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8749637-5564-4818-966B-19D0C331D4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8210951-E47A-41AB-9D22-5D56FA97BE1B}"/>
              </a:ext>
            </a:extLst>
          </p:cNvPr>
          <p:cNvSpPr>
            <a:spLocks noGrp="1"/>
          </p:cNvSpPr>
          <p:nvPr>
            <p:ph type="dt" sz="half" idx="10"/>
          </p:nvPr>
        </p:nvSpPr>
        <p:spPr/>
        <p:txBody>
          <a:bodyPr/>
          <a:lstStyle/>
          <a:p>
            <a:fld id="{CF8ED74C-4C37-490B-92AE-1FAA9449D16C}" type="datetimeFigureOut">
              <a:rPr lang="es-EC" smtClean="0"/>
              <a:t>22/4/2022</a:t>
            </a:fld>
            <a:endParaRPr lang="es-EC"/>
          </a:p>
        </p:txBody>
      </p:sp>
      <p:sp>
        <p:nvSpPr>
          <p:cNvPr id="5" name="Marcador de pie de página 4">
            <a:extLst>
              <a:ext uri="{FF2B5EF4-FFF2-40B4-BE49-F238E27FC236}">
                <a16:creationId xmlns:a16="http://schemas.microsoft.com/office/drawing/2014/main" id="{360BC9B1-2890-4190-B573-78B1DCDC141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59518E4-11F9-4012-826A-51EA971CEC51}"/>
              </a:ext>
            </a:extLst>
          </p:cNvPr>
          <p:cNvSpPr>
            <a:spLocks noGrp="1"/>
          </p:cNvSpPr>
          <p:nvPr>
            <p:ph type="sldNum" sz="quarter" idx="12"/>
          </p:nvPr>
        </p:nvSpPr>
        <p:spPr/>
        <p:txBody>
          <a:bodyPr/>
          <a:lstStyle/>
          <a:p>
            <a:fld id="{32ED462E-B90A-4042-A7BC-92A54507D29F}" type="slidenum">
              <a:rPr lang="es-EC" smtClean="0"/>
              <a:t>‹Nº›</a:t>
            </a:fld>
            <a:endParaRPr lang="es-EC"/>
          </a:p>
        </p:txBody>
      </p:sp>
    </p:spTree>
    <p:extLst>
      <p:ext uri="{BB962C8B-B14F-4D97-AF65-F5344CB8AC3E}">
        <p14:creationId xmlns:p14="http://schemas.microsoft.com/office/powerpoint/2010/main" val="355804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4DE8A-A400-4460-8147-CC88DF95287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EE9DC6A-9EF9-48C3-BD5B-6C4CEA2DEBA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B69D75A3-C254-48EE-9541-7E907DFAAAB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83D92B74-3B7F-4577-8B7B-0AAD5CA2523A}"/>
              </a:ext>
            </a:extLst>
          </p:cNvPr>
          <p:cNvSpPr>
            <a:spLocks noGrp="1"/>
          </p:cNvSpPr>
          <p:nvPr>
            <p:ph type="dt" sz="half" idx="10"/>
          </p:nvPr>
        </p:nvSpPr>
        <p:spPr/>
        <p:txBody>
          <a:bodyPr/>
          <a:lstStyle/>
          <a:p>
            <a:fld id="{CF8ED74C-4C37-490B-92AE-1FAA9449D16C}" type="datetimeFigureOut">
              <a:rPr lang="es-EC" smtClean="0"/>
              <a:t>22/4/2022</a:t>
            </a:fld>
            <a:endParaRPr lang="es-EC"/>
          </a:p>
        </p:txBody>
      </p:sp>
      <p:sp>
        <p:nvSpPr>
          <p:cNvPr id="6" name="Marcador de pie de página 5">
            <a:extLst>
              <a:ext uri="{FF2B5EF4-FFF2-40B4-BE49-F238E27FC236}">
                <a16:creationId xmlns:a16="http://schemas.microsoft.com/office/drawing/2014/main" id="{5999398C-F572-4488-BB77-373751742BC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51D9642-5054-4599-8D51-BFF439ADA84F}"/>
              </a:ext>
            </a:extLst>
          </p:cNvPr>
          <p:cNvSpPr>
            <a:spLocks noGrp="1"/>
          </p:cNvSpPr>
          <p:nvPr>
            <p:ph type="sldNum" sz="quarter" idx="12"/>
          </p:nvPr>
        </p:nvSpPr>
        <p:spPr/>
        <p:txBody>
          <a:bodyPr/>
          <a:lstStyle/>
          <a:p>
            <a:fld id="{32ED462E-B90A-4042-A7BC-92A54507D29F}" type="slidenum">
              <a:rPr lang="es-EC" smtClean="0"/>
              <a:t>‹Nº›</a:t>
            </a:fld>
            <a:endParaRPr lang="es-EC"/>
          </a:p>
        </p:txBody>
      </p:sp>
    </p:spTree>
    <p:extLst>
      <p:ext uri="{BB962C8B-B14F-4D97-AF65-F5344CB8AC3E}">
        <p14:creationId xmlns:p14="http://schemas.microsoft.com/office/powerpoint/2010/main" val="226489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54620-E308-4406-8504-80ACDDCBDE7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7673D4B-399A-4385-9DEA-24D0555ED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7A64539-3772-4B06-8D00-4882DC807B0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0E50FBA0-7AB2-409D-9798-C08AA178EA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5B18441-365F-431F-B61A-67DE0F2C184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55524A35-3619-4654-80CA-2C0AA58B95EC}"/>
              </a:ext>
            </a:extLst>
          </p:cNvPr>
          <p:cNvSpPr>
            <a:spLocks noGrp="1"/>
          </p:cNvSpPr>
          <p:nvPr>
            <p:ph type="dt" sz="half" idx="10"/>
          </p:nvPr>
        </p:nvSpPr>
        <p:spPr/>
        <p:txBody>
          <a:bodyPr/>
          <a:lstStyle/>
          <a:p>
            <a:fld id="{CF8ED74C-4C37-490B-92AE-1FAA9449D16C}" type="datetimeFigureOut">
              <a:rPr lang="es-EC" smtClean="0"/>
              <a:t>22/4/2022</a:t>
            </a:fld>
            <a:endParaRPr lang="es-EC"/>
          </a:p>
        </p:txBody>
      </p:sp>
      <p:sp>
        <p:nvSpPr>
          <p:cNvPr id="8" name="Marcador de pie de página 7">
            <a:extLst>
              <a:ext uri="{FF2B5EF4-FFF2-40B4-BE49-F238E27FC236}">
                <a16:creationId xmlns:a16="http://schemas.microsoft.com/office/drawing/2014/main" id="{12642305-985B-4034-9528-7B4107E24994}"/>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A707C847-3C67-417C-9D86-DD8D0005779E}"/>
              </a:ext>
            </a:extLst>
          </p:cNvPr>
          <p:cNvSpPr>
            <a:spLocks noGrp="1"/>
          </p:cNvSpPr>
          <p:nvPr>
            <p:ph type="sldNum" sz="quarter" idx="12"/>
          </p:nvPr>
        </p:nvSpPr>
        <p:spPr/>
        <p:txBody>
          <a:bodyPr/>
          <a:lstStyle/>
          <a:p>
            <a:fld id="{32ED462E-B90A-4042-A7BC-92A54507D29F}" type="slidenum">
              <a:rPr lang="es-EC" smtClean="0"/>
              <a:t>‹Nº›</a:t>
            </a:fld>
            <a:endParaRPr lang="es-EC"/>
          </a:p>
        </p:txBody>
      </p:sp>
    </p:spTree>
    <p:extLst>
      <p:ext uri="{BB962C8B-B14F-4D97-AF65-F5344CB8AC3E}">
        <p14:creationId xmlns:p14="http://schemas.microsoft.com/office/powerpoint/2010/main" val="2215945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5C561-7365-4D64-B328-0031BE9717E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2EE06EF2-6E43-4500-9F7B-C65D44890F5C}"/>
              </a:ext>
            </a:extLst>
          </p:cNvPr>
          <p:cNvSpPr>
            <a:spLocks noGrp="1"/>
          </p:cNvSpPr>
          <p:nvPr>
            <p:ph type="dt" sz="half" idx="10"/>
          </p:nvPr>
        </p:nvSpPr>
        <p:spPr/>
        <p:txBody>
          <a:bodyPr/>
          <a:lstStyle/>
          <a:p>
            <a:fld id="{CF8ED74C-4C37-490B-92AE-1FAA9449D16C}" type="datetimeFigureOut">
              <a:rPr lang="es-EC" smtClean="0"/>
              <a:t>22/4/2022</a:t>
            </a:fld>
            <a:endParaRPr lang="es-EC"/>
          </a:p>
        </p:txBody>
      </p:sp>
      <p:sp>
        <p:nvSpPr>
          <p:cNvPr id="4" name="Marcador de pie de página 3">
            <a:extLst>
              <a:ext uri="{FF2B5EF4-FFF2-40B4-BE49-F238E27FC236}">
                <a16:creationId xmlns:a16="http://schemas.microsoft.com/office/drawing/2014/main" id="{578A4FD6-2040-49D4-B1B3-99F86D8FC970}"/>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0CCD8E36-2863-4BFB-83BC-4A8F961634C6}"/>
              </a:ext>
            </a:extLst>
          </p:cNvPr>
          <p:cNvSpPr>
            <a:spLocks noGrp="1"/>
          </p:cNvSpPr>
          <p:nvPr>
            <p:ph type="sldNum" sz="quarter" idx="12"/>
          </p:nvPr>
        </p:nvSpPr>
        <p:spPr/>
        <p:txBody>
          <a:bodyPr/>
          <a:lstStyle/>
          <a:p>
            <a:fld id="{32ED462E-B90A-4042-A7BC-92A54507D29F}" type="slidenum">
              <a:rPr lang="es-EC" smtClean="0"/>
              <a:t>‹Nº›</a:t>
            </a:fld>
            <a:endParaRPr lang="es-EC"/>
          </a:p>
        </p:txBody>
      </p:sp>
    </p:spTree>
    <p:extLst>
      <p:ext uri="{BB962C8B-B14F-4D97-AF65-F5344CB8AC3E}">
        <p14:creationId xmlns:p14="http://schemas.microsoft.com/office/powerpoint/2010/main" val="36855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BB0BDD0-8BEE-4D94-95AE-31A774F529AC}"/>
              </a:ext>
            </a:extLst>
          </p:cNvPr>
          <p:cNvSpPr>
            <a:spLocks noGrp="1"/>
          </p:cNvSpPr>
          <p:nvPr>
            <p:ph type="dt" sz="half" idx="10"/>
          </p:nvPr>
        </p:nvSpPr>
        <p:spPr/>
        <p:txBody>
          <a:bodyPr/>
          <a:lstStyle/>
          <a:p>
            <a:fld id="{CF8ED74C-4C37-490B-92AE-1FAA9449D16C}" type="datetimeFigureOut">
              <a:rPr lang="es-EC" smtClean="0"/>
              <a:t>22/4/2022</a:t>
            </a:fld>
            <a:endParaRPr lang="es-EC"/>
          </a:p>
        </p:txBody>
      </p:sp>
      <p:sp>
        <p:nvSpPr>
          <p:cNvPr id="3" name="Marcador de pie de página 2">
            <a:extLst>
              <a:ext uri="{FF2B5EF4-FFF2-40B4-BE49-F238E27FC236}">
                <a16:creationId xmlns:a16="http://schemas.microsoft.com/office/drawing/2014/main" id="{76850935-152F-492D-80E4-C983E33584BF}"/>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69E30F2-FF14-47DC-936B-87483468BB70}"/>
              </a:ext>
            </a:extLst>
          </p:cNvPr>
          <p:cNvSpPr>
            <a:spLocks noGrp="1"/>
          </p:cNvSpPr>
          <p:nvPr>
            <p:ph type="sldNum" sz="quarter" idx="12"/>
          </p:nvPr>
        </p:nvSpPr>
        <p:spPr/>
        <p:txBody>
          <a:bodyPr/>
          <a:lstStyle/>
          <a:p>
            <a:fld id="{32ED462E-B90A-4042-A7BC-92A54507D29F}" type="slidenum">
              <a:rPr lang="es-EC" smtClean="0"/>
              <a:t>‹Nº›</a:t>
            </a:fld>
            <a:endParaRPr lang="es-EC"/>
          </a:p>
        </p:txBody>
      </p:sp>
    </p:spTree>
    <p:extLst>
      <p:ext uri="{BB962C8B-B14F-4D97-AF65-F5344CB8AC3E}">
        <p14:creationId xmlns:p14="http://schemas.microsoft.com/office/powerpoint/2010/main" val="213380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DEBBF-AC5C-4401-8E47-1FA94EE1E5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C0F5777-ED32-4CF3-A0C5-A68C6BA406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4BBB8F91-A0ED-4E82-9989-A1B06C320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245208-7291-4297-9B6F-31B5C20EDC28}"/>
              </a:ext>
            </a:extLst>
          </p:cNvPr>
          <p:cNvSpPr>
            <a:spLocks noGrp="1"/>
          </p:cNvSpPr>
          <p:nvPr>
            <p:ph type="dt" sz="half" idx="10"/>
          </p:nvPr>
        </p:nvSpPr>
        <p:spPr/>
        <p:txBody>
          <a:bodyPr/>
          <a:lstStyle/>
          <a:p>
            <a:fld id="{CF8ED74C-4C37-490B-92AE-1FAA9449D16C}" type="datetimeFigureOut">
              <a:rPr lang="es-EC" smtClean="0"/>
              <a:t>22/4/2022</a:t>
            </a:fld>
            <a:endParaRPr lang="es-EC"/>
          </a:p>
        </p:txBody>
      </p:sp>
      <p:sp>
        <p:nvSpPr>
          <p:cNvPr id="6" name="Marcador de pie de página 5">
            <a:extLst>
              <a:ext uri="{FF2B5EF4-FFF2-40B4-BE49-F238E27FC236}">
                <a16:creationId xmlns:a16="http://schemas.microsoft.com/office/drawing/2014/main" id="{8DFCAA37-D10E-4145-99C7-2EE0D90AA2B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21BCB22-F42A-40DC-AF7D-3B55B2E3BD3C}"/>
              </a:ext>
            </a:extLst>
          </p:cNvPr>
          <p:cNvSpPr>
            <a:spLocks noGrp="1"/>
          </p:cNvSpPr>
          <p:nvPr>
            <p:ph type="sldNum" sz="quarter" idx="12"/>
          </p:nvPr>
        </p:nvSpPr>
        <p:spPr/>
        <p:txBody>
          <a:bodyPr/>
          <a:lstStyle/>
          <a:p>
            <a:fld id="{32ED462E-B90A-4042-A7BC-92A54507D29F}" type="slidenum">
              <a:rPr lang="es-EC" smtClean="0"/>
              <a:t>‹Nº›</a:t>
            </a:fld>
            <a:endParaRPr lang="es-EC"/>
          </a:p>
        </p:txBody>
      </p:sp>
    </p:spTree>
    <p:extLst>
      <p:ext uri="{BB962C8B-B14F-4D97-AF65-F5344CB8AC3E}">
        <p14:creationId xmlns:p14="http://schemas.microsoft.com/office/powerpoint/2010/main" val="307288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80C81-4536-4D21-B127-CA1458D45B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E8D5E21-33A9-4B6C-932E-FBA3E2333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DDFD9738-5E30-405E-B77B-109B58E7A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9D6538-8D50-4422-B896-747722CE9160}"/>
              </a:ext>
            </a:extLst>
          </p:cNvPr>
          <p:cNvSpPr>
            <a:spLocks noGrp="1"/>
          </p:cNvSpPr>
          <p:nvPr>
            <p:ph type="dt" sz="half" idx="10"/>
          </p:nvPr>
        </p:nvSpPr>
        <p:spPr/>
        <p:txBody>
          <a:bodyPr/>
          <a:lstStyle/>
          <a:p>
            <a:fld id="{CF8ED74C-4C37-490B-92AE-1FAA9449D16C}" type="datetimeFigureOut">
              <a:rPr lang="es-EC" smtClean="0"/>
              <a:t>22/4/2022</a:t>
            </a:fld>
            <a:endParaRPr lang="es-EC"/>
          </a:p>
        </p:txBody>
      </p:sp>
      <p:sp>
        <p:nvSpPr>
          <p:cNvPr id="6" name="Marcador de pie de página 5">
            <a:extLst>
              <a:ext uri="{FF2B5EF4-FFF2-40B4-BE49-F238E27FC236}">
                <a16:creationId xmlns:a16="http://schemas.microsoft.com/office/drawing/2014/main" id="{4FCC1034-F034-4D83-886E-C4F5B416720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A8C78A8-7AE0-465C-8A53-0358391C2056}"/>
              </a:ext>
            </a:extLst>
          </p:cNvPr>
          <p:cNvSpPr>
            <a:spLocks noGrp="1"/>
          </p:cNvSpPr>
          <p:nvPr>
            <p:ph type="sldNum" sz="quarter" idx="12"/>
          </p:nvPr>
        </p:nvSpPr>
        <p:spPr/>
        <p:txBody>
          <a:bodyPr/>
          <a:lstStyle/>
          <a:p>
            <a:fld id="{32ED462E-B90A-4042-A7BC-92A54507D29F}" type="slidenum">
              <a:rPr lang="es-EC" smtClean="0"/>
              <a:t>‹Nº›</a:t>
            </a:fld>
            <a:endParaRPr lang="es-EC"/>
          </a:p>
        </p:txBody>
      </p:sp>
    </p:spTree>
    <p:extLst>
      <p:ext uri="{BB962C8B-B14F-4D97-AF65-F5344CB8AC3E}">
        <p14:creationId xmlns:p14="http://schemas.microsoft.com/office/powerpoint/2010/main" val="72370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B946282-C7EC-4812-808B-30278CDC4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E5E58CB-7179-408E-911C-F05A237E5E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C7A2B26-26EF-4E34-A885-6B975DF5A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ED74C-4C37-490B-92AE-1FAA9449D16C}" type="datetimeFigureOut">
              <a:rPr lang="es-EC" smtClean="0"/>
              <a:t>22/4/2022</a:t>
            </a:fld>
            <a:endParaRPr lang="es-EC"/>
          </a:p>
        </p:txBody>
      </p:sp>
      <p:sp>
        <p:nvSpPr>
          <p:cNvPr id="5" name="Marcador de pie de página 4">
            <a:extLst>
              <a:ext uri="{FF2B5EF4-FFF2-40B4-BE49-F238E27FC236}">
                <a16:creationId xmlns:a16="http://schemas.microsoft.com/office/drawing/2014/main" id="{617B4C19-0E5E-4B63-A700-9C1707FF03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B2A994D-1D29-46E4-BC77-A990BD15C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D462E-B90A-4042-A7BC-92A54507D29F}" type="slidenum">
              <a:rPr lang="es-EC" smtClean="0"/>
              <a:t>‹Nº›</a:t>
            </a:fld>
            <a:endParaRPr lang="es-EC"/>
          </a:p>
        </p:txBody>
      </p:sp>
    </p:spTree>
    <p:extLst>
      <p:ext uri="{BB962C8B-B14F-4D97-AF65-F5344CB8AC3E}">
        <p14:creationId xmlns:p14="http://schemas.microsoft.com/office/powerpoint/2010/main" val="170779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jpg"/><Relationship Id="rId26" Type="http://schemas.openxmlformats.org/officeDocument/2006/relationships/image" Target="../media/image33.jpg"/><Relationship Id="rId3" Type="http://schemas.openxmlformats.org/officeDocument/2006/relationships/image" Target="../media/image10.png"/><Relationship Id="rId21" Type="http://schemas.openxmlformats.org/officeDocument/2006/relationships/image" Target="../media/image28.jp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g"/><Relationship Id="rId25" Type="http://schemas.openxmlformats.org/officeDocument/2006/relationships/image" Target="../media/image32.jpg"/><Relationship Id="rId33" Type="http://schemas.openxmlformats.org/officeDocument/2006/relationships/image" Target="../media/image40.png"/><Relationship Id="rId2" Type="http://schemas.openxmlformats.org/officeDocument/2006/relationships/image" Target="../media/image9.png"/><Relationship Id="rId16" Type="http://schemas.openxmlformats.org/officeDocument/2006/relationships/image" Target="../media/image23.jpg"/><Relationship Id="rId20" Type="http://schemas.openxmlformats.org/officeDocument/2006/relationships/image" Target="../media/image27.jpg"/><Relationship Id="rId29" Type="http://schemas.openxmlformats.org/officeDocument/2006/relationships/image" Target="../media/image36.jp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jpg"/><Relationship Id="rId32" Type="http://schemas.openxmlformats.org/officeDocument/2006/relationships/image" Target="../media/image39.jpg"/><Relationship Id="rId5" Type="http://schemas.openxmlformats.org/officeDocument/2006/relationships/image" Target="../media/image12.png"/><Relationship Id="rId15" Type="http://schemas.openxmlformats.org/officeDocument/2006/relationships/image" Target="../media/image22.jpg"/><Relationship Id="rId23" Type="http://schemas.openxmlformats.org/officeDocument/2006/relationships/image" Target="../media/image30.jpg"/><Relationship Id="rId28" Type="http://schemas.openxmlformats.org/officeDocument/2006/relationships/image" Target="../media/image35.jpg"/><Relationship Id="rId10" Type="http://schemas.openxmlformats.org/officeDocument/2006/relationships/image" Target="../media/image17.png"/><Relationship Id="rId19" Type="http://schemas.openxmlformats.org/officeDocument/2006/relationships/image" Target="../media/image26.jpg"/><Relationship Id="rId31" Type="http://schemas.openxmlformats.org/officeDocument/2006/relationships/image" Target="../media/image38.jp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g"/><Relationship Id="rId27" Type="http://schemas.openxmlformats.org/officeDocument/2006/relationships/image" Target="../media/image34.jpg"/><Relationship Id="rId30" Type="http://schemas.openxmlformats.org/officeDocument/2006/relationships/image" Target="../media/image37.jpg"/><Relationship Id="rId35" Type="http://schemas.openxmlformats.org/officeDocument/2006/relationships/image" Target="../media/image42.png"/><Relationship Id="rId8"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B669F-3D6D-451B-9151-11CB67251269}"/>
              </a:ext>
            </a:extLst>
          </p:cNvPr>
          <p:cNvSpPr>
            <a:spLocks noGrp="1"/>
          </p:cNvSpPr>
          <p:nvPr>
            <p:ph type="ctrTitle"/>
          </p:nvPr>
        </p:nvSpPr>
        <p:spPr>
          <a:xfrm>
            <a:off x="566111" y="860769"/>
            <a:ext cx="11259804" cy="4560550"/>
          </a:xfrm>
        </p:spPr>
        <p:txBody>
          <a:bodyPr>
            <a:normAutofit/>
          </a:bodyPr>
          <a:lstStyle/>
          <a:p>
            <a:r>
              <a:rPr lang="es-ES" sz="4800" b="1" dirty="0">
                <a:solidFill>
                  <a:schemeClr val="accent1">
                    <a:lumMod val="75000"/>
                  </a:schemeClr>
                </a:solidFill>
                <a:latin typeface="Arial"/>
                <a:cs typeface="Arial"/>
              </a:rPr>
              <a:t>SESIÓN EXTRAORDINARIA CONCEJO METROPOLITANO No. 215</a:t>
            </a:r>
            <a:br>
              <a:rPr lang="es-ES" sz="4800" b="1" dirty="0">
                <a:solidFill>
                  <a:schemeClr val="accent1">
                    <a:lumMod val="75000"/>
                  </a:schemeClr>
                </a:solidFill>
                <a:latin typeface="Arial"/>
                <a:cs typeface="Arial"/>
              </a:rPr>
            </a:br>
            <a:br>
              <a:rPr lang="es-ES" sz="4800" b="1" dirty="0">
                <a:solidFill>
                  <a:schemeClr val="accent1">
                    <a:lumMod val="75000"/>
                  </a:schemeClr>
                </a:solidFill>
                <a:latin typeface="Arial"/>
                <a:cs typeface="Arial"/>
              </a:rPr>
            </a:br>
            <a:r>
              <a:rPr lang="es-ES" sz="4800" b="1" dirty="0">
                <a:solidFill>
                  <a:schemeClr val="accent1">
                    <a:lumMod val="75000"/>
                  </a:schemeClr>
                </a:solidFill>
                <a:latin typeface="Arial"/>
                <a:cs typeface="Arial"/>
              </a:rPr>
              <a:t>SECRETARÍA DE MOVILIDAD</a:t>
            </a:r>
            <a:br>
              <a:rPr lang="es-EC" sz="4800" b="1" dirty="0">
                <a:solidFill>
                  <a:srgbClr val="2F2C80"/>
                </a:solidFill>
                <a:latin typeface="Arial"/>
                <a:cs typeface="Arial"/>
                <a:sym typeface="Calibri"/>
              </a:rPr>
            </a:br>
            <a:endParaRPr lang="es-EC" sz="4800" b="1" dirty="0">
              <a:solidFill>
                <a:srgbClr val="2F2C80"/>
              </a:solidFill>
              <a:latin typeface="Arial"/>
              <a:cs typeface="Arial"/>
            </a:endParaRPr>
          </a:p>
        </p:txBody>
      </p:sp>
    </p:spTree>
    <p:extLst>
      <p:ext uri="{BB962C8B-B14F-4D97-AF65-F5344CB8AC3E}">
        <p14:creationId xmlns:p14="http://schemas.microsoft.com/office/powerpoint/2010/main" val="1587341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0E7197A-587F-4C92-ABBC-06DE929583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823" y="1213012"/>
            <a:ext cx="11618353" cy="2783218"/>
          </a:xfrm>
          <a:prstGeom prst="rect">
            <a:avLst/>
          </a:prstGeom>
          <a:noFill/>
          <a:ln>
            <a:noFill/>
          </a:ln>
        </p:spPr>
      </p:pic>
      <p:sp>
        <p:nvSpPr>
          <p:cNvPr id="5" name="CuadroTexto 4">
            <a:extLst>
              <a:ext uri="{FF2B5EF4-FFF2-40B4-BE49-F238E27FC236}">
                <a16:creationId xmlns:a16="http://schemas.microsoft.com/office/drawing/2014/main" id="{AA302610-59D5-4179-995B-23D6792DEA48}"/>
              </a:ext>
            </a:extLst>
          </p:cNvPr>
          <p:cNvSpPr txBox="1"/>
          <p:nvPr/>
        </p:nvSpPr>
        <p:spPr>
          <a:xfrm>
            <a:off x="467098" y="4400825"/>
            <a:ext cx="11055229"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_tradnl" sz="2800" b="1"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Reposición de carpeta asfáltica (mantenimiento)</a:t>
            </a:r>
            <a:endParaRPr lang="es-419" sz="2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2000" dirty="0">
                <a:latin typeface="Arial" panose="020B0604020202020204" pitchFamily="34" charset="0"/>
                <a:ea typeface="MS Mincho" panose="02020609040205080304" pitchFamily="49" charset="-128"/>
              </a:rPr>
              <a:t>En el tramo comprendido entre la en la abscisa 0+000 (coordenada norte: 9981788.79 este: 501528.91), frente al ex terminal de integración de pasajeros la “Y” y la Estación de Transferencia “El Labrador” y en los tramos en donde se prevé en una segunda Fase la construcción de interc</a:t>
            </a:r>
            <a:r>
              <a:rPr lang="es-ES_tradnl" sz="20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ambiado</a:t>
            </a:r>
            <a:r>
              <a:rPr lang="es-ES_tradnl" sz="2000" dirty="0">
                <a:latin typeface="Arial" panose="020B0604020202020204" pitchFamily="34" charset="0"/>
                <a:ea typeface="MS Mincho" panose="02020609040205080304" pitchFamily="49" charset="-128"/>
              </a:rPr>
              <a:t>res</a:t>
            </a:r>
            <a:endParaRPr lang="es-419" sz="2000" dirty="0">
              <a:latin typeface="Arial" panose="020B0604020202020204" pitchFamily="34" charset="0"/>
              <a:ea typeface="MS Mincho" panose="02020609040205080304" pitchFamily="49" charset="-128"/>
            </a:endParaRPr>
          </a:p>
        </p:txBody>
      </p:sp>
      <p:sp>
        <p:nvSpPr>
          <p:cNvPr id="6" name="CuadroTexto 5">
            <a:extLst>
              <a:ext uri="{FF2B5EF4-FFF2-40B4-BE49-F238E27FC236}">
                <a16:creationId xmlns:a16="http://schemas.microsoft.com/office/drawing/2014/main" id="{983B2DE7-9E44-419E-833B-B47F5B92BE07}"/>
              </a:ext>
            </a:extLst>
          </p:cNvPr>
          <p:cNvSpPr txBox="1"/>
          <p:nvPr/>
        </p:nvSpPr>
        <p:spPr>
          <a:xfrm>
            <a:off x="597460" y="632078"/>
            <a:ext cx="1092486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419" sz="2800" b="1"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Rutas Troncales y 15 Rutas alimentadoras</a:t>
            </a:r>
            <a:endParaRPr lang="es-419" sz="2800" dirty="0">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296204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11F688A-69D2-411B-B779-7DBCDFD75D36}"/>
              </a:ext>
            </a:extLst>
          </p:cNvPr>
          <p:cNvPicPr>
            <a:picLocks noChangeAspect="1"/>
          </p:cNvPicPr>
          <p:nvPr/>
        </p:nvPicPr>
        <p:blipFill rotWithShape="1">
          <a:blip r:embed="rId2"/>
          <a:srcRect l="34630" t="23640" r="21852" b="8745"/>
          <a:stretch/>
        </p:blipFill>
        <p:spPr>
          <a:xfrm>
            <a:off x="611450" y="1443803"/>
            <a:ext cx="5775064" cy="4877369"/>
          </a:xfrm>
          <a:prstGeom prst="rect">
            <a:avLst/>
          </a:prstGeom>
        </p:spPr>
      </p:pic>
      <p:sp>
        <p:nvSpPr>
          <p:cNvPr id="7" name="TextBox 22">
            <a:extLst>
              <a:ext uri="{FF2B5EF4-FFF2-40B4-BE49-F238E27FC236}">
                <a16:creationId xmlns:a16="http://schemas.microsoft.com/office/drawing/2014/main" id="{898D6FAB-39C8-4CD8-B207-989DA3E826A7}"/>
              </a:ext>
            </a:extLst>
          </p:cNvPr>
          <p:cNvSpPr txBox="1"/>
          <p:nvPr/>
        </p:nvSpPr>
        <p:spPr>
          <a:xfrm>
            <a:off x="2913554" y="373651"/>
            <a:ext cx="636489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s-419" sz="3600" dirty="0">
                <a:solidFill>
                  <a:schemeClr val="accent1">
                    <a:lumMod val="75000"/>
                  </a:schemeClr>
                </a:solidFill>
                <a:latin typeface="Arial" panose="020B0604020202020204" pitchFamily="34" charset="0"/>
                <a:cs typeface="Arial" panose="020B0604020202020204" pitchFamily="34" charset="0"/>
              </a:rPr>
              <a:t>Secciones Viales de la Troncal</a:t>
            </a:r>
          </a:p>
        </p:txBody>
      </p:sp>
      <p:sp>
        <p:nvSpPr>
          <p:cNvPr id="8" name="CuadroTexto 7">
            <a:extLst>
              <a:ext uri="{FF2B5EF4-FFF2-40B4-BE49-F238E27FC236}">
                <a16:creationId xmlns:a16="http://schemas.microsoft.com/office/drawing/2014/main" id="{369D6680-1215-4838-9786-4ADB89B8034C}"/>
              </a:ext>
            </a:extLst>
          </p:cNvPr>
          <p:cNvSpPr txBox="1"/>
          <p:nvPr/>
        </p:nvSpPr>
        <p:spPr>
          <a:xfrm>
            <a:off x="6643688" y="1650036"/>
            <a:ext cx="4936862" cy="4093428"/>
          </a:xfrm>
          <a:prstGeom prst="rect">
            <a:avLst/>
          </a:prstGeom>
          <a:noFill/>
        </p:spPr>
        <p:txBody>
          <a:bodyPr wrap="square">
            <a:spAutoFit/>
          </a:bodyPr>
          <a:lstStyle/>
          <a:p>
            <a:pPr marL="342900" indent="-342900" algn="just">
              <a:buFont typeface="Arial" panose="020B0604020202020204" pitchFamily="34" charset="0"/>
              <a:buChar char="•"/>
            </a:pPr>
            <a:r>
              <a:rPr lang="es-EC" sz="2000" b="1" dirty="0">
                <a:effectLst/>
                <a:latin typeface="Arial" panose="020B0604020202020204" pitchFamily="34" charset="0"/>
                <a:ea typeface="Calibri" panose="020F0502020204030204" pitchFamily="34" charset="0"/>
                <a:cs typeface="Arial" panose="020B0604020202020204" pitchFamily="34" charset="0"/>
              </a:rPr>
              <a:t>839</a:t>
            </a:r>
            <a:r>
              <a:rPr lang="es-EC" sz="2000" dirty="0">
                <a:effectLst/>
                <a:latin typeface="Arial" panose="020B0604020202020204" pitchFamily="34" charset="0"/>
                <a:ea typeface="Calibri" panose="020F0502020204030204" pitchFamily="34" charset="0"/>
                <a:cs typeface="Arial" panose="020B0604020202020204" pitchFamily="34" charset="0"/>
              </a:rPr>
              <a:t> </a:t>
            </a:r>
            <a:r>
              <a:rPr lang="es-EC" sz="2000" b="1" dirty="0">
                <a:effectLst/>
                <a:latin typeface="Arial" panose="020B0604020202020204" pitchFamily="34" charset="0"/>
                <a:ea typeface="Calibri" panose="020F0502020204030204" pitchFamily="34" charset="0"/>
                <a:cs typeface="Arial" panose="020B0604020202020204" pitchFamily="34" charset="0"/>
              </a:rPr>
              <a:t>árboles</a:t>
            </a:r>
            <a:r>
              <a:rPr lang="es-EC" sz="2000" dirty="0">
                <a:effectLst/>
                <a:latin typeface="Arial" panose="020B0604020202020204" pitchFamily="34" charset="0"/>
                <a:ea typeface="Calibri" panose="020F0502020204030204" pitchFamily="34" charset="0"/>
                <a:cs typeface="Arial" panose="020B0604020202020204" pitchFamily="34" charset="0"/>
              </a:rPr>
              <a:t> deberán ser talados y desalojados; </a:t>
            </a:r>
            <a:r>
              <a:rPr lang="es-EC" sz="2000" b="1" dirty="0">
                <a:effectLst/>
                <a:latin typeface="Arial" panose="020B0604020202020204" pitchFamily="34" charset="0"/>
                <a:ea typeface="Calibri" panose="020F0502020204030204" pitchFamily="34" charset="0"/>
                <a:cs typeface="Arial" panose="020B0604020202020204" pitchFamily="34" charset="0"/>
              </a:rPr>
              <a:t>149 árboles </a:t>
            </a:r>
            <a:r>
              <a:rPr lang="es-EC" sz="2000" dirty="0">
                <a:effectLst/>
                <a:latin typeface="Arial" panose="020B0604020202020204" pitchFamily="34" charset="0"/>
                <a:ea typeface="Calibri" panose="020F0502020204030204" pitchFamily="34" charset="0"/>
                <a:cs typeface="Arial" panose="020B0604020202020204" pitchFamily="34" charset="0"/>
              </a:rPr>
              <a:t>se mantendrán en el tramo de la calle de los Arupos hasta el terminal de Carcelén. </a:t>
            </a:r>
          </a:p>
          <a:p>
            <a:pPr marL="342900" indent="-342900" algn="just">
              <a:buFont typeface="Arial" panose="020B0604020202020204" pitchFamily="34" charset="0"/>
              <a:buChar char="•"/>
            </a:pPr>
            <a:endParaRPr lang="es-EC"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s-EC" sz="2000" dirty="0">
                <a:effectLst/>
                <a:latin typeface="Arial" panose="020B0604020202020204" pitchFamily="34" charset="0"/>
                <a:ea typeface="Calibri" panose="020F0502020204030204" pitchFamily="34" charset="0"/>
                <a:cs typeface="Arial" panose="020B0604020202020204" pitchFamily="34" charset="0"/>
              </a:rPr>
              <a:t>Con base en el Acuerdo Ministerial 059 se debe reponer diez árboles por cada uno que sea talado. Por consiguiente, se establece la reposición de </a:t>
            </a:r>
            <a:r>
              <a:rPr lang="es-EC" sz="2000" b="1" dirty="0">
                <a:effectLst/>
                <a:latin typeface="Arial" panose="020B0604020202020204" pitchFamily="34" charset="0"/>
                <a:ea typeface="Calibri" panose="020F0502020204030204" pitchFamily="34" charset="0"/>
                <a:cs typeface="Arial" panose="020B0604020202020204" pitchFamily="34" charset="0"/>
              </a:rPr>
              <a:t>8.390 árboles</a:t>
            </a:r>
            <a:r>
              <a:rPr lang="es-EC" sz="2000" dirty="0">
                <a:effectLst/>
                <a:latin typeface="Arial" panose="020B0604020202020204" pitchFamily="34" charset="0"/>
                <a:ea typeface="Calibri" panose="020F0502020204030204" pitchFamily="34" charset="0"/>
                <a:cs typeface="Arial" panose="020B0604020202020204" pitchFamily="34" charset="0"/>
              </a:rPr>
              <a:t>.</a:t>
            </a:r>
          </a:p>
          <a:p>
            <a:pPr marL="342900" indent="-342900" algn="just">
              <a:buFontTx/>
              <a:buChar char="-"/>
            </a:pPr>
            <a:endParaRPr lang="es-EC"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s-EC" sz="2000" dirty="0">
                <a:effectLst/>
                <a:latin typeface="Arial" panose="020B0604020202020204" pitchFamily="34" charset="0"/>
                <a:ea typeface="Calibri" panose="020F0502020204030204" pitchFamily="34" charset="0"/>
                <a:cs typeface="Arial" panose="020B0604020202020204" pitchFamily="34" charset="0"/>
              </a:rPr>
              <a:t>La ciclovía será definida en la Fase 2. </a:t>
            </a:r>
            <a:endParaRPr lang="es-419" sz="2000" dirty="0"/>
          </a:p>
        </p:txBody>
      </p:sp>
    </p:spTree>
    <p:extLst>
      <p:ext uri="{BB962C8B-B14F-4D97-AF65-F5344CB8AC3E}">
        <p14:creationId xmlns:p14="http://schemas.microsoft.com/office/powerpoint/2010/main" val="304011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2">
            <a:extLst>
              <a:ext uri="{FF2B5EF4-FFF2-40B4-BE49-F238E27FC236}">
                <a16:creationId xmlns:a16="http://schemas.microsoft.com/office/drawing/2014/main" id="{59521626-D356-4E34-A30B-8966D5C43497}"/>
              </a:ext>
            </a:extLst>
          </p:cNvPr>
          <p:cNvSpPr txBox="1"/>
          <p:nvPr/>
        </p:nvSpPr>
        <p:spPr>
          <a:xfrm>
            <a:off x="3476188" y="338749"/>
            <a:ext cx="523962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r>
              <a:rPr lang="es-419" sz="3600" b="1" dirty="0">
                <a:solidFill>
                  <a:schemeClr val="accent1">
                    <a:lumMod val="75000"/>
                  </a:schemeClr>
                </a:solidFill>
                <a:latin typeface="Arial" panose="020B0604020202020204" pitchFamily="34" charset="0"/>
                <a:cs typeface="Arial" panose="020B0604020202020204" pitchFamily="34" charset="0"/>
              </a:rPr>
              <a:t>Rutas Alimentadoras</a:t>
            </a:r>
          </a:p>
        </p:txBody>
      </p:sp>
      <p:pic>
        <p:nvPicPr>
          <p:cNvPr id="5" name="Imagen 4">
            <a:extLst>
              <a:ext uri="{FF2B5EF4-FFF2-40B4-BE49-F238E27FC236}">
                <a16:creationId xmlns:a16="http://schemas.microsoft.com/office/drawing/2014/main" id="{F21ECA15-1D3C-4262-B5E2-23CD5C3D61F0}"/>
              </a:ext>
            </a:extLst>
          </p:cNvPr>
          <p:cNvPicPr>
            <a:picLocks noChangeAspect="1"/>
          </p:cNvPicPr>
          <p:nvPr/>
        </p:nvPicPr>
        <p:blipFill rotWithShape="1">
          <a:blip r:embed="rId2"/>
          <a:srcRect t="14463"/>
          <a:stretch/>
        </p:blipFill>
        <p:spPr>
          <a:xfrm>
            <a:off x="1061319" y="1314450"/>
            <a:ext cx="5910982" cy="4881635"/>
          </a:xfrm>
          <a:prstGeom prst="rect">
            <a:avLst/>
          </a:prstGeom>
        </p:spPr>
      </p:pic>
      <p:sp>
        <p:nvSpPr>
          <p:cNvPr id="8" name="TextBox 9">
            <a:extLst>
              <a:ext uri="{FF2B5EF4-FFF2-40B4-BE49-F238E27FC236}">
                <a16:creationId xmlns:a16="http://schemas.microsoft.com/office/drawing/2014/main" id="{C5919242-971C-4955-B069-6333C75848B0}"/>
              </a:ext>
            </a:extLst>
          </p:cNvPr>
          <p:cNvSpPr txBox="1"/>
          <p:nvPr/>
        </p:nvSpPr>
        <p:spPr>
          <a:xfrm>
            <a:off x="7309495" y="2328862"/>
            <a:ext cx="3991917" cy="24828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lvl="0" algn="just">
              <a:lnSpc>
                <a:spcPct val="115000"/>
              </a:lnSpc>
              <a:spcAft>
                <a:spcPts val="1000"/>
              </a:spcAft>
            </a:pPr>
            <a:r>
              <a:rPr lang="es-EC" sz="2000" b="1" dirty="0">
                <a:effectLst/>
                <a:latin typeface="Arial" panose="020B0604020202020204" pitchFamily="34" charset="0"/>
                <a:ea typeface="Calibri" panose="020F0502020204030204" pitchFamily="34" charset="0"/>
                <a:cs typeface="Times New Roman" panose="02020603050405020304" pitchFamily="18" charset="0"/>
              </a:rPr>
              <a:t>Intervalo promedio: </a:t>
            </a:r>
            <a:r>
              <a:rPr lang="es-EC" sz="2000" dirty="0">
                <a:effectLst/>
                <a:latin typeface="Arial" panose="020B0604020202020204" pitchFamily="34" charset="0"/>
                <a:ea typeface="Calibri" panose="020F0502020204030204" pitchFamily="34" charset="0"/>
                <a:cs typeface="Times New Roman" panose="02020603050405020304" pitchFamily="18" charset="0"/>
              </a:rPr>
              <a:t>10 minutos en hora pico y 12 minutos en hora valle.</a:t>
            </a:r>
          </a:p>
          <a:p>
            <a:pPr lvl="0" algn="just">
              <a:lnSpc>
                <a:spcPct val="115000"/>
              </a:lnSpc>
              <a:spcAft>
                <a:spcPts val="1000"/>
              </a:spcAft>
            </a:pP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s-EC" sz="2000" b="1" dirty="0">
                <a:latin typeface="Arial" panose="020B0604020202020204" pitchFamily="34" charset="0"/>
                <a:ea typeface="Calibri" panose="020F0502020204030204" pitchFamily="34" charset="0"/>
                <a:cs typeface="Times New Roman" panose="02020603050405020304" pitchFamily="18" charset="0"/>
              </a:rPr>
              <a:t>Demanda diaria </a:t>
            </a:r>
            <a:r>
              <a:rPr lang="es-EC" sz="2000" dirty="0">
                <a:latin typeface="Arial" panose="020B0604020202020204" pitchFamily="34" charset="0"/>
                <a:ea typeface="Calibri" panose="020F0502020204030204" pitchFamily="34" charset="0"/>
                <a:cs typeface="Times New Roman" panose="02020603050405020304" pitchFamily="18" charset="0"/>
              </a:rPr>
              <a:t>estimada promedio: </a:t>
            </a:r>
            <a:r>
              <a:rPr lang="es-EC" sz="2000" b="1" dirty="0">
                <a:latin typeface="Arial" panose="020B0604020202020204" pitchFamily="34" charset="0"/>
                <a:ea typeface="Calibri" panose="020F0502020204030204" pitchFamily="34" charset="0"/>
                <a:cs typeface="Times New Roman" panose="02020603050405020304" pitchFamily="18" charset="0"/>
              </a:rPr>
              <a:t>3.867 usuarios</a:t>
            </a:r>
            <a:r>
              <a:rPr lang="es-EC" sz="2200" b="1" dirty="0">
                <a:latin typeface="Arial" panose="020B0604020202020204" pitchFamily="34" charset="0"/>
                <a:ea typeface="Calibri" panose="020F0502020204030204" pitchFamily="34" charset="0"/>
                <a:cs typeface="Times New Roman" panose="02020603050405020304" pitchFamily="18" charset="0"/>
              </a:rPr>
              <a:t>.</a:t>
            </a:r>
            <a:endParaRPr lang="es-419"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15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2">
            <a:extLst>
              <a:ext uri="{FF2B5EF4-FFF2-40B4-BE49-F238E27FC236}">
                <a16:creationId xmlns:a16="http://schemas.microsoft.com/office/drawing/2014/main" id="{C311EF6D-5EB6-4BBD-85A4-C4D8C9C1B007}"/>
              </a:ext>
            </a:extLst>
          </p:cNvPr>
          <p:cNvSpPr txBox="1"/>
          <p:nvPr/>
        </p:nvSpPr>
        <p:spPr>
          <a:xfrm>
            <a:off x="1512501" y="675387"/>
            <a:ext cx="916699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r>
              <a:rPr lang="es-419" sz="3600" b="1" dirty="0">
                <a:solidFill>
                  <a:schemeClr val="accent1">
                    <a:lumMod val="75000"/>
                  </a:schemeClr>
                </a:solidFill>
                <a:latin typeface="Arial" panose="020B0604020202020204" pitchFamily="34" charset="0"/>
                <a:cs typeface="Arial" panose="020B0604020202020204" pitchFamily="34" charset="0"/>
              </a:rPr>
              <a:t>Estado Actual del Proyecto</a:t>
            </a:r>
          </a:p>
        </p:txBody>
      </p:sp>
      <p:sp>
        <p:nvSpPr>
          <p:cNvPr id="7" name="CuadroTexto 6">
            <a:extLst>
              <a:ext uri="{FF2B5EF4-FFF2-40B4-BE49-F238E27FC236}">
                <a16:creationId xmlns:a16="http://schemas.microsoft.com/office/drawing/2014/main" id="{84B2E1C9-FAC1-4FB5-9C22-7C24850A8D11}"/>
              </a:ext>
            </a:extLst>
          </p:cNvPr>
          <p:cNvSpPr txBox="1"/>
          <p:nvPr/>
        </p:nvSpPr>
        <p:spPr>
          <a:xfrm>
            <a:off x="1225914" y="1707624"/>
            <a:ext cx="9740171"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419"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Conjuntamente con Empresa Pública de Metropolitana de Movilidad y Obra Pública - EPMMOP, la Secretarí</a:t>
            </a:r>
            <a:r>
              <a:rPr lang="es-419" sz="20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a de Movilidad se </a:t>
            </a:r>
            <a:r>
              <a:rPr lang="es-419"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encuentra </a:t>
            </a:r>
            <a:r>
              <a:rPr lang="es-ES_tradnl" sz="2000" dirty="0">
                <a:effectLst/>
                <a:latin typeface="Arial" panose="020B0604020202020204" pitchFamily="34" charset="0"/>
                <a:ea typeface="MS Mincho" panose="02020609040205080304" pitchFamily="49" charset="-128"/>
              </a:rPr>
              <a:t>realizando los ajustes y actualización de la señalización horizontal, vertical, </a:t>
            </a:r>
            <a:r>
              <a:rPr lang="es-419" sz="2000" dirty="0">
                <a:effectLst/>
                <a:latin typeface="Arial" panose="020B0604020202020204" pitchFamily="34" charset="0"/>
                <a:ea typeface="MS Mincho" panose="02020609040205080304" pitchFamily="49" charset="-128"/>
              </a:rPr>
              <a:t>semaforización y las respectivas marcas en pavimentos para la canalización del tráfico del Corredor Labrador Carapungo Fase 1 (Labrador – Carcelén).</a:t>
            </a:r>
          </a:p>
          <a:p>
            <a:pPr algn="just"/>
            <a:endParaRPr lang="es-419" sz="2000" dirty="0">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9198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2">
            <a:extLst>
              <a:ext uri="{FF2B5EF4-FFF2-40B4-BE49-F238E27FC236}">
                <a16:creationId xmlns:a16="http://schemas.microsoft.com/office/drawing/2014/main" id="{C311EF6D-5EB6-4BBD-85A4-C4D8C9C1B007}"/>
              </a:ext>
            </a:extLst>
          </p:cNvPr>
          <p:cNvSpPr txBox="1"/>
          <p:nvPr/>
        </p:nvSpPr>
        <p:spPr>
          <a:xfrm>
            <a:off x="1616886" y="90824"/>
            <a:ext cx="916699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es-419" sz="3600" b="1" dirty="0">
                <a:solidFill>
                  <a:schemeClr val="accent1">
                    <a:lumMod val="75000"/>
                  </a:schemeClr>
                </a:solidFill>
                <a:latin typeface="Arial" panose="020B0604020202020204" pitchFamily="34" charset="0"/>
                <a:cs typeface="Arial" panose="020B0604020202020204" pitchFamily="34" charset="0"/>
              </a:rPr>
              <a:t>Sistema Integrado de Recaudo (SIR)</a:t>
            </a:r>
          </a:p>
        </p:txBody>
      </p:sp>
      <p:sp>
        <p:nvSpPr>
          <p:cNvPr id="4" name="object 2">
            <a:extLst>
              <a:ext uri="{FF2B5EF4-FFF2-40B4-BE49-F238E27FC236}">
                <a16:creationId xmlns:a16="http://schemas.microsoft.com/office/drawing/2014/main" id="{82CDFE0A-6D99-466C-9DBA-1A32722310F6}"/>
              </a:ext>
            </a:extLst>
          </p:cNvPr>
          <p:cNvSpPr/>
          <p:nvPr/>
        </p:nvSpPr>
        <p:spPr>
          <a:xfrm>
            <a:off x="3310128" y="5887211"/>
            <a:ext cx="312420" cy="623316"/>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5553A796-B195-4961-B7D2-CE94D353E844}"/>
              </a:ext>
            </a:extLst>
          </p:cNvPr>
          <p:cNvSpPr/>
          <p:nvPr/>
        </p:nvSpPr>
        <p:spPr>
          <a:xfrm>
            <a:off x="2029967" y="819911"/>
            <a:ext cx="1051559" cy="659892"/>
          </a:xfrm>
          <a:prstGeom prst="rect">
            <a:avLst/>
          </a:prstGeom>
          <a:blipFill>
            <a:blip r:embed="rId3"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C7511138-74CA-483B-B612-6CCD96375C01}"/>
              </a:ext>
            </a:extLst>
          </p:cNvPr>
          <p:cNvSpPr/>
          <p:nvPr/>
        </p:nvSpPr>
        <p:spPr>
          <a:xfrm>
            <a:off x="1060703" y="385572"/>
            <a:ext cx="822960" cy="1251203"/>
          </a:xfrm>
          <a:prstGeom prst="rect">
            <a:avLst/>
          </a:prstGeom>
          <a:blipFill>
            <a:blip r:embed="rId4" cstate="print"/>
            <a:stretch>
              <a:fillRect/>
            </a:stretch>
          </a:blipFill>
        </p:spPr>
        <p:txBody>
          <a:bodyPr wrap="square" lIns="0" tIns="0" rIns="0" bIns="0" rtlCol="0"/>
          <a:lstStyle/>
          <a:p>
            <a:endParaRPr/>
          </a:p>
        </p:txBody>
      </p:sp>
      <p:sp>
        <p:nvSpPr>
          <p:cNvPr id="9" name="object 8">
            <a:extLst>
              <a:ext uri="{FF2B5EF4-FFF2-40B4-BE49-F238E27FC236}">
                <a16:creationId xmlns:a16="http://schemas.microsoft.com/office/drawing/2014/main" id="{888B4D8A-4959-4D84-B7D5-E9F7A50B46EE}"/>
              </a:ext>
            </a:extLst>
          </p:cNvPr>
          <p:cNvSpPr txBox="1"/>
          <p:nvPr/>
        </p:nvSpPr>
        <p:spPr>
          <a:xfrm>
            <a:off x="1269238" y="907161"/>
            <a:ext cx="407034" cy="177800"/>
          </a:xfrm>
          <a:prstGeom prst="rect">
            <a:avLst/>
          </a:prstGeom>
        </p:spPr>
        <p:txBody>
          <a:bodyPr vert="horz" wrap="square" lIns="0" tIns="12065" rIns="0" bIns="0" rtlCol="0">
            <a:spAutoFit/>
          </a:bodyPr>
          <a:lstStyle/>
          <a:p>
            <a:pPr marL="12700">
              <a:lnSpc>
                <a:spcPct val="100000"/>
              </a:lnSpc>
              <a:spcBef>
                <a:spcPts val="95"/>
              </a:spcBef>
            </a:pPr>
            <a:r>
              <a:rPr sz="1000" spc="-40" dirty="0">
                <a:solidFill>
                  <a:srgbClr val="FFFFFF"/>
                </a:solidFill>
                <a:latin typeface="Arial"/>
                <a:cs typeface="Arial"/>
              </a:rPr>
              <a:t>Nivel</a:t>
            </a:r>
            <a:r>
              <a:rPr sz="1000" spc="100" dirty="0">
                <a:solidFill>
                  <a:srgbClr val="FFFFFF"/>
                </a:solidFill>
                <a:latin typeface="Arial"/>
                <a:cs typeface="Arial"/>
              </a:rPr>
              <a:t> </a:t>
            </a:r>
            <a:r>
              <a:rPr sz="1000" spc="-55" dirty="0">
                <a:solidFill>
                  <a:srgbClr val="FFFFFF"/>
                </a:solidFill>
                <a:latin typeface="Arial"/>
                <a:cs typeface="Arial"/>
              </a:rPr>
              <a:t>4</a:t>
            </a:r>
            <a:endParaRPr sz="1000">
              <a:latin typeface="Arial"/>
              <a:cs typeface="Arial"/>
            </a:endParaRPr>
          </a:p>
        </p:txBody>
      </p:sp>
      <p:sp>
        <p:nvSpPr>
          <p:cNvPr id="10" name="object 9">
            <a:extLst>
              <a:ext uri="{FF2B5EF4-FFF2-40B4-BE49-F238E27FC236}">
                <a16:creationId xmlns:a16="http://schemas.microsoft.com/office/drawing/2014/main" id="{B94B95C7-2E78-4154-907F-C6E761441E82}"/>
              </a:ext>
            </a:extLst>
          </p:cNvPr>
          <p:cNvSpPr/>
          <p:nvPr/>
        </p:nvSpPr>
        <p:spPr>
          <a:xfrm>
            <a:off x="1990344" y="2127504"/>
            <a:ext cx="1051559" cy="548639"/>
          </a:xfrm>
          <a:prstGeom prst="rect">
            <a:avLst/>
          </a:prstGeom>
          <a:blipFill>
            <a:blip r:embed="rId5" cstate="print"/>
            <a:stretch>
              <a:fillRect/>
            </a:stretch>
          </a:blipFill>
        </p:spPr>
        <p:txBody>
          <a:bodyPr wrap="square" lIns="0" tIns="0" rIns="0" bIns="0" rtlCol="0"/>
          <a:lstStyle/>
          <a:p>
            <a:endParaRPr/>
          </a:p>
        </p:txBody>
      </p:sp>
      <p:sp>
        <p:nvSpPr>
          <p:cNvPr id="11" name="object 11">
            <a:extLst>
              <a:ext uri="{FF2B5EF4-FFF2-40B4-BE49-F238E27FC236}">
                <a16:creationId xmlns:a16="http://schemas.microsoft.com/office/drawing/2014/main" id="{99647597-DAF7-4807-8AFE-D5ADBC08C392}"/>
              </a:ext>
            </a:extLst>
          </p:cNvPr>
          <p:cNvSpPr/>
          <p:nvPr/>
        </p:nvSpPr>
        <p:spPr>
          <a:xfrm>
            <a:off x="1021080" y="1693164"/>
            <a:ext cx="822959" cy="1249679"/>
          </a:xfrm>
          <a:prstGeom prst="rect">
            <a:avLst/>
          </a:prstGeom>
          <a:blipFill>
            <a:blip r:embed="rId6"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ABF9894B-B8BA-427D-AB86-88BF9FD43396}"/>
              </a:ext>
            </a:extLst>
          </p:cNvPr>
          <p:cNvSpPr txBox="1"/>
          <p:nvPr/>
        </p:nvSpPr>
        <p:spPr>
          <a:xfrm>
            <a:off x="1229360" y="2214117"/>
            <a:ext cx="407034" cy="177800"/>
          </a:xfrm>
          <a:prstGeom prst="rect">
            <a:avLst/>
          </a:prstGeom>
        </p:spPr>
        <p:txBody>
          <a:bodyPr vert="horz" wrap="square" lIns="0" tIns="12065" rIns="0" bIns="0" rtlCol="0">
            <a:spAutoFit/>
          </a:bodyPr>
          <a:lstStyle/>
          <a:p>
            <a:pPr marL="12700">
              <a:lnSpc>
                <a:spcPct val="100000"/>
              </a:lnSpc>
              <a:spcBef>
                <a:spcPts val="95"/>
              </a:spcBef>
            </a:pPr>
            <a:r>
              <a:rPr sz="1000" spc="-40" dirty="0">
                <a:solidFill>
                  <a:srgbClr val="FFFFFF"/>
                </a:solidFill>
                <a:latin typeface="Arial"/>
                <a:cs typeface="Arial"/>
              </a:rPr>
              <a:t>Nivel</a:t>
            </a:r>
            <a:r>
              <a:rPr sz="1000" spc="100" dirty="0">
                <a:solidFill>
                  <a:srgbClr val="FFFFFF"/>
                </a:solidFill>
                <a:latin typeface="Arial"/>
                <a:cs typeface="Arial"/>
              </a:rPr>
              <a:t> </a:t>
            </a:r>
            <a:r>
              <a:rPr sz="1000" spc="-55" dirty="0">
                <a:solidFill>
                  <a:srgbClr val="FFFFFF"/>
                </a:solidFill>
                <a:latin typeface="Arial"/>
                <a:cs typeface="Arial"/>
              </a:rPr>
              <a:t>3</a:t>
            </a:r>
            <a:endParaRPr sz="1000">
              <a:latin typeface="Arial"/>
              <a:cs typeface="Arial"/>
            </a:endParaRPr>
          </a:p>
        </p:txBody>
      </p:sp>
      <p:sp>
        <p:nvSpPr>
          <p:cNvPr id="13" name="object 13">
            <a:extLst>
              <a:ext uri="{FF2B5EF4-FFF2-40B4-BE49-F238E27FC236}">
                <a16:creationId xmlns:a16="http://schemas.microsoft.com/office/drawing/2014/main" id="{1A8BBE79-4609-4961-97E6-2F2D4360042D}"/>
              </a:ext>
            </a:extLst>
          </p:cNvPr>
          <p:cNvSpPr/>
          <p:nvPr/>
        </p:nvSpPr>
        <p:spPr>
          <a:xfrm>
            <a:off x="1990344" y="3412235"/>
            <a:ext cx="1077468" cy="637031"/>
          </a:xfrm>
          <a:prstGeom prst="rect">
            <a:avLst/>
          </a:prstGeom>
          <a:blipFill>
            <a:blip r:embed="rId7" cstate="print"/>
            <a:stretch>
              <a:fillRect/>
            </a:stretch>
          </a:blipFill>
        </p:spPr>
        <p:txBody>
          <a:bodyPr wrap="square" lIns="0" tIns="0" rIns="0" bIns="0" rtlCol="0"/>
          <a:lstStyle/>
          <a:p>
            <a:endParaRPr/>
          </a:p>
        </p:txBody>
      </p:sp>
      <p:sp>
        <p:nvSpPr>
          <p:cNvPr id="14" name="object 15">
            <a:extLst>
              <a:ext uri="{FF2B5EF4-FFF2-40B4-BE49-F238E27FC236}">
                <a16:creationId xmlns:a16="http://schemas.microsoft.com/office/drawing/2014/main" id="{77201968-45B9-4B8A-8B5F-CC67E0FA59B7}"/>
              </a:ext>
            </a:extLst>
          </p:cNvPr>
          <p:cNvSpPr/>
          <p:nvPr/>
        </p:nvSpPr>
        <p:spPr>
          <a:xfrm>
            <a:off x="1021080" y="2977895"/>
            <a:ext cx="822959" cy="1249679"/>
          </a:xfrm>
          <a:prstGeom prst="rect">
            <a:avLst/>
          </a:prstGeom>
          <a:blipFill>
            <a:blip r:embed="rId8" cstate="print"/>
            <a:stretch>
              <a:fillRect/>
            </a:stretch>
          </a:blipFill>
        </p:spPr>
        <p:txBody>
          <a:bodyPr wrap="square" lIns="0" tIns="0" rIns="0" bIns="0" rtlCol="0"/>
          <a:lstStyle/>
          <a:p>
            <a:endParaRPr/>
          </a:p>
        </p:txBody>
      </p:sp>
      <p:sp>
        <p:nvSpPr>
          <p:cNvPr id="15" name="object 16">
            <a:extLst>
              <a:ext uri="{FF2B5EF4-FFF2-40B4-BE49-F238E27FC236}">
                <a16:creationId xmlns:a16="http://schemas.microsoft.com/office/drawing/2014/main" id="{2FF1A7CB-2A82-4D05-80D8-94916353AB0E}"/>
              </a:ext>
            </a:extLst>
          </p:cNvPr>
          <p:cNvSpPr txBox="1"/>
          <p:nvPr/>
        </p:nvSpPr>
        <p:spPr>
          <a:xfrm>
            <a:off x="1243075" y="3499230"/>
            <a:ext cx="379095" cy="177800"/>
          </a:xfrm>
          <a:prstGeom prst="rect">
            <a:avLst/>
          </a:prstGeom>
        </p:spPr>
        <p:txBody>
          <a:bodyPr vert="horz" wrap="square" lIns="0" tIns="12065" rIns="0" bIns="0" rtlCol="0">
            <a:spAutoFit/>
          </a:bodyPr>
          <a:lstStyle/>
          <a:p>
            <a:pPr marL="12700">
              <a:lnSpc>
                <a:spcPct val="100000"/>
              </a:lnSpc>
              <a:spcBef>
                <a:spcPts val="95"/>
              </a:spcBef>
            </a:pPr>
            <a:r>
              <a:rPr sz="1000" spc="-40" dirty="0">
                <a:solidFill>
                  <a:srgbClr val="FFFFFF"/>
                </a:solidFill>
                <a:latin typeface="Arial"/>
                <a:cs typeface="Arial"/>
              </a:rPr>
              <a:t>Nivel</a:t>
            </a:r>
            <a:r>
              <a:rPr sz="1000" spc="-105" dirty="0">
                <a:solidFill>
                  <a:srgbClr val="FFFFFF"/>
                </a:solidFill>
                <a:latin typeface="Arial"/>
                <a:cs typeface="Arial"/>
              </a:rPr>
              <a:t> </a:t>
            </a:r>
            <a:r>
              <a:rPr sz="1000" spc="-55" dirty="0">
                <a:solidFill>
                  <a:srgbClr val="FFFFFF"/>
                </a:solidFill>
                <a:latin typeface="Arial"/>
                <a:cs typeface="Arial"/>
              </a:rPr>
              <a:t>2</a:t>
            </a:r>
            <a:endParaRPr sz="1000">
              <a:latin typeface="Arial"/>
              <a:cs typeface="Arial"/>
            </a:endParaRPr>
          </a:p>
        </p:txBody>
      </p:sp>
      <p:sp>
        <p:nvSpPr>
          <p:cNvPr id="16" name="object 17">
            <a:extLst>
              <a:ext uri="{FF2B5EF4-FFF2-40B4-BE49-F238E27FC236}">
                <a16:creationId xmlns:a16="http://schemas.microsoft.com/office/drawing/2014/main" id="{43A2B5C4-3E65-4982-8261-17F4BB271CD9}"/>
              </a:ext>
            </a:extLst>
          </p:cNvPr>
          <p:cNvSpPr/>
          <p:nvPr/>
        </p:nvSpPr>
        <p:spPr>
          <a:xfrm>
            <a:off x="1970532" y="4696967"/>
            <a:ext cx="1051559" cy="637032"/>
          </a:xfrm>
          <a:prstGeom prst="rect">
            <a:avLst/>
          </a:prstGeom>
          <a:blipFill>
            <a:blip r:embed="rId9" cstate="print"/>
            <a:stretch>
              <a:fillRect/>
            </a:stretch>
          </a:blipFill>
        </p:spPr>
        <p:txBody>
          <a:bodyPr wrap="square" lIns="0" tIns="0" rIns="0" bIns="0" rtlCol="0"/>
          <a:lstStyle/>
          <a:p>
            <a:endParaRPr/>
          </a:p>
        </p:txBody>
      </p:sp>
      <p:sp>
        <p:nvSpPr>
          <p:cNvPr id="17" name="object 19">
            <a:extLst>
              <a:ext uri="{FF2B5EF4-FFF2-40B4-BE49-F238E27FC236}">
                <a16:creationId xmlns:a16="http://schemas.microsoft.com/office/drawing/2014/main" id="{FC370FDD-A299-4301-80F4-1366BE46EB32}"/>
              </a:ext>
            </a:extLst>
          </p:cNvPr>
          <p:cNvSpPr/>
          <p:nvPr/>
        </p:nvSpPr>
        <p:spPr>
          <a:xfrm>
            <a:off x="1001267" y="4262628"/>
            <a:ext cx="822959" cy="1249680"/>
          </a:xfrm>
          <a:prstGeom prst="rect">
            <a:avLst/>
          </a:prstGeom>
          <a:blipFill>
            <a:blip r:embed="rId10" cstate="print"/>
            <a:stretch>
              <a:fillRect/>
            </a:stretch>
          </a:blipFill>
        </p:spPr>
        <p:txBody>
          <a:bodyPr wrap="square" lIns="0" tIns="0" rIns="0" bIns="0" rtlCol="0"/>
          <a:lstStyle/>
          <a:p>
            <a:endParaRPr/>
          </a:p>
        </p:txBody>
      </p:sp>
      <p:sp>
        <p:nvSpPr>
          <p:cNvPr id="18" name="object 20">
            <a:extLst>
              <a:ext uri="{FF2B5EF4-FFF2-40B4-BE49-F238E27FC236}">
                <a16:creationId xmlns:a16="http://schemas.microsoft.com/office/drawing/2014/main" id="{C13423D5-281C-4151-A1C0-9149D0CECC41}"/>
              </a:ext>
            </a:extLst>
          </p:cNvPr>
          <p:cNvSpPr txBox="1"/>
          <p:nvPr/>
        </p:nvSpPr>
        <p:spPr>
          <a:xfrm>
            <a:off x="1223568" y="4784216"/>
            <a:ext cx="379095" cy="177800"/>
          </a:xfrm>
          <a:prstGeom prst="rect">
            <a:avLst/>
          </a:prstGeom>
        </p:spPr>
        <p:txBody>
          <a:bodyPr vert="horz" wrap="square" lIns="0" tIns="12065" rIns="0" bIns="0" rtlCol="0">
            <a:spAutoFit/>
          </a:bodyPr>
          <a:lstStyle/>
          <a:p>
            <a:pPr marL="12700">
              <a:lnSpc>
                <a:spcPct val="100000"/>
              </a:lnSpc>
              <a:spcBef>
                <a:spcPts val="95"/>
              </a:spcBef>
            </a:pPr>
            <a:r>
              <a:rPr sz="1000" spc="-40" dirty="0">
                <a:solidFill>
                  <a:srgbClr val="FFFFFF"/>
                </a:solidFill>
                <a:latin typeface="Arial"/>
                <a:cs typeface="Arial"/>
              </a:rPr>
              <a:t>Nivel</a:t>
            </a:r>
            <a:r>
              <a:rPr sz="1000" spc="-105" dirty="0">
                <a:solidFill>
                  <a:srgbClr val="FFFFFF"/>
                </a:solidFill>
                <a:latin typeface="Arial"/>
                <a:cs typeface="Arial"/>
              </a:rPr>
              <a:t> </a:t>
            </a:r>
            <a:r>
              <a:rPr sz="1000" spc="-55" dirty="0">
                <a:solidFill>
                  <a:srgbClr val="FFFFFF"/>
                </a:solidFill>
                <a:latin typeface="Arial"/>
                <a:cs typeface="Arial"/>
              </a:rPr>
              <a:t>1</a:t>
            </a:r>
            <a:endParaRPr sz="1000">
              <a:latin typeface="Arial"/>
              <a:cs typeface="Arial"/>
            </a:endParaRPr>
          </a:p>
        </p:txBody>
      </p:sp>
      <p:sp>
        <p:nvSpPr>
          <p:cNvPr id="19" name="object 21">
            <a:extLst>
              <a:ext uri="{FF2B5EF4-FFF2-40B4-BE49-F238E27FC236}">
                <a16:creationId xmlns:a16="http://schemas.microsoft.com/office/drawing/2014/main" id="{EAAC3BDE-E82C-4E80-9B2A-C0ED0FA584F6}"/>
              </a:ext>
            </a:extLst>
          </p:cNvPr>
          <p:cNvSpPr/>
          <p:nvPr/>
        </p:nvSpPr>
        <p:spPr>
          <a:xfrm>
            <a:off x="1970532" y="5981700"/>
            <a:ext cx="1051559" cy="548640"/>
          </a:xfrm>
          <a:prstGeom prst="rect">
            <a:avLst/>
          </a:prstGeom>
          <a:blipFill>
            <a:blip r:embed="rId11" cstate="print"/>
            <a:stretch>
              <a:fillRect/>
            </a:stretch>
          </a:blipFill>
        </p:spPr>
        <p:txBody>
          <a:bodyPr wrap="square" lIns="0" tIns="0" rIns="0" bIns="0" rtlCol="0"/>
          <a:lstStyle/>
          <a:p>
            <a:endParaRPr/>
          </a:p>
        </p:txBody>
      </p:sp>
      <p:sp>
        <p:nvSpPr>
          <p:cNvPr id="20" name="object 23">
            <a:extLst>
              <a:ext uri="{FF2B5EF4-FFF2-40B4-BE49-F238E27FC236}">
                <a16:creationId xmlns:a16="http://schemas.microsoft.com/office/drawing/2014/main" id="{B0A53A82-AE4E-49AC-947A-99DC3D97CF2E}"/>
              </a:ext>
            </a:extLst>
          </p:cNvPr>
          <p:cNvSpPr/>
          <p:nvPr/>
        </p:nvSpPr>
        <p:spPr>
          <a:xfrm>
            <a:off x="1001267" y="5547359"/>
            <a:ext cx="822959" cy="1249680"/>
          </a:xfrm>
          <a:prstGeom prst="rect">
            <a:avLst/>
          </a:prstGeom>
          <a:blipFill>
            <a:blip r:embed="rId12" cstate="print"/>
            <a:stretch>
              <a:fillRect/>
            </a:stretch>
          </a:blipFill>
        </p:spPr>
        <p:txBody>
          <a:bodyPr wrap="square" lIns="0" tIns="0" rIns="0" bIns="0" rtlCol="0"/>
          <a:lstStyle/>
          <a:p>
            <a:endParaRPr/>
          </a:p>
        </p:txBody>
      </p:sp>
      <p:sp>
        <p:nvSpPr>
          <p:cNvPr id="21" name="object 24">
            <a:extLst>
              <a:ext uri="{FF2B5EF4-FFF2-40B4-BE49-F238E27FC236}">
                <a16:creationId xmlns:a16="http://schemas.microsoft.com/office/drawing/2014/main" id="{94319C8E-B70A-4E94-9FBA-4A07B6299BFA}"/>
              </a:ext>
            </a:extLst>
          </p:cNvPr>
          <p:cNvSpPr txBox="1"/>
          <p:nvPr/>
        </p:nvSpPr>
        <p:spPr>
          <a:xfrm>
            <a:off x="1209852" y="6069279"/>
            <a:ext cx="407034" cy="177800"/>
          </a:xfrm>
          <a:prstGeom prst="rect">
            <a:avLst/>
          </a:prstGeom>
        </p:spPr>
        <p:txBody>
          <a:bodyPr vert="horz" wrap="square" lIns="0" tIns="12065" rIns="0" bIns="0" rtlCol="0">
            <a:spAutoFit/>
          </a:bodyPr>
          <a:lstStyle/>
          <a:p>
            <a:pPr marL="12700">
              <a:lnSpc>
                <a:spcPct val="100000"/>
              </a:lnSpc>
              <a:spcBef>
                <a:spcPts val="95"/>
              </a:spcBef>
            </a:pPr>
            <a:r>
              <a:rPr sz="1000" spc="-40" dirty="0">
                <a:solidFill>
                  <a:srgbClr val="FFFFFF"/>
                </a:solidFill>
                <a:latin typeface="Arial"/>
                <a:cs typeface="Arial"/>
              </a:rPr>
              <a:t>Nivel</a:t>
            </a:r>
            <a:r>
              <a:rPr sz="1000" spc="100" dirty="0">
                <a:solidFill>
                  <a:srgbClr val="FFFFFF"/>
                </a:solidFill>
                <a:latin typeface="Arial"/>
                <a:cs typeface="Arial"/>
              </a:rPr>
              <a:t> </a:t>
            </a:r>
            <a:r>
              <a:rPr sz="1000" spc="-55" dirty="0">
                <a:solidFill>
                  <a:srgbClr val="FFFFFF"/>
                </a:solidFill>
                <a:latin typeface="Arial"/>
                <a:cs typeface="Arial"/>
              </a:rPr>
              <a:t>0</a:t>
            </a:r>
            <a:endParaRPr sz="1000">
              <a:latin typeface="Arial"/>
              <a:cs typeface="Arial"/>
            </a:endParaRPr>
          </a:p>
        </p:txBody>
      </p:sp>
      <p:sp>
        <p:nvSpPr>
          <p:cNvPr id="22" name="object 25">
            <a:extLst>
              <a:ext uri="{FF2B5EF4-FFF2-40B4-BE49-F238E27FC236}">
                <a16:creationId xmlns:a16="http://schemas.microsoft.com/office/drawing/2014/main" id="{603C3485-C03A-4AD4-8032-C3334CE54536}"/>
              </a:ext>
            </a:extLst>
          </p:cNvPr>
          <p:cNvSpPr/>
          <p:nvPr/>
        </p:nvSpPr>
        <p:spPr>
          <a:xfrm>
            <a:off x="4994147" y="5818632"/>
            <a:ext cx="975360" cy="675132"/>
          </a:xfrm>
          <a:prstGeom prst="rect">
            <a:avLst/>
          </a:prstGeom>
          <a:blipFill>
            <a:blip r:embed="rId13" cstate="print"/>
            <a:stretch>
              <a:fillRect/>
            </a:stretch>
          </a:blipFill>
        </p:spPr>
        <p:txBody>
          <a:bodyPr wrap="square" lIns="0" tIns="0" rIns="0" bIns="0" rtlCol="0"/>
          <a:lstStyle/>
          <a:p>
            <a:endParaRPr/>
          </a:p>
        </p:txBody>
      </p:sp>
      <p:sp>
        <p:nvSpPr>
          <p:cNvPr id="23" name="object 26">
            <a:extLst>
              <a:ext uri="{FF2B5EF4-FFF2-40B4-BE49-F238E27FC236}">
                <a16:creationId xmlns:a16="http://schemas.microsoft.com/office/drawing/2014/main" id="{30FF0B57-C9C6-4438-B4C6-0C480880CCCA}"/>
              </a:ext>
            </a:extLst>
          </p:cNvPr>
          <p:cNvSpPr/>
          <p:nvPr/>
        </p:nvSpPr>
        <p:spPr>
          <a:xfrm>
            <a:off x="4191000" y="5835396"/>
            <a:ext cx="719327" cy="676656"/>
          </a:xfrm>
          <a:prstGeom prst="rect">
            <a:avLst/>
          </a:prstGeom>
          <a:blipFill>
            <a:blip r:embed="rId14" cstate="print"/>
            <a:stretch>
              <a:fillRect/>
            </a:stretch>
          </a:blipFill>
        </p:spPr>
        <p:txBody>
          <a:bodyPr wrap="square" lIns="0" tIns="0" rIns="0" bIns="0" rtlCol="0"/>
          <a:lstStyle/>
          <a:p>
            <a:endParaRPr/>
          </a:p>
        </p:txBody>
      </p:sp>
      <p:sp>
        <p:nvSpPr>
          <p:cNvPr id="24" name="object 27">
            <a:extLst>
              <a:ext uri="{FF2B5EF4-FFF2-40B4-BE49-F238E27FC236}">
                <a16:creationId xmlns:a16="http://schemas.microsoft.com/office/drawing/2014/main" id="{3B5900EE-BA2D-452C-84D7-1CF5B5726231}"/>
              </a:ext>
            </a:extLst>
          </p:cNvPr>
          <p:cNvSpPr/>
          <p:nvPr/>
        </p:nvSpPr>
        <p:spPr>
          <a:xfrm>
            <a:off x="6181344" y="5879591"/>
            <a:ext cx="877824" cy="588263"/>
          </a:xfrm>
          <a:prstGeom prst="rect">
            <a:avLst/>
          </a:prstGeom>
          <a:blipFill>
            <a:blip r:embed="rId15" cstate="print"/>
            <a:stretch>
              <a:fillRect/>
            </a:stretch>
          </a:blipFill>
        </p:spPr>
        <p:txBody>
          <a:bodyPr wrap="square" lIns="0" tIns="0" rIns="0" bIns="0" rtlCol="0"/>
          <a:lstStyle/>
          <a:p>
            <a:endParaRPr/>
          </a:p>
        </p:txBody>
      </p:sp>
      <p:sp>
        <p:nvSpPr>
          <p:cNvPr id="25" name="object 28">
            <a:extLst>
              <a:ext uri="{FF2B5EF4-FFF2-40B4-BE49-F238E27FC236}">
                <a16:creationId xmlns:a16="http://schemas.microsoft.com/office/drawing/2014/main" id="{58D6F145-B4C5-4FFF-BA28-5C5D329CF197}"/>
              </a:ext>
            </a:extLst>
          </p:cNvPr>
          <p:cNvSpPr/>
          <p:nvPr/>
        </p:nvSpPr>
        <p:spPr>
          <a:xfrm>
            <a:off x="7225283" y="5879591"/>
            <a:ext cx="859535" cy="594360"/>
          </a:xfrm>
          <a:prstGeom prst="rect">
            <a:avLst/>
          </a:prstGeom>
          <a:blipFill>
            <a:blip r:embed="rId16" cstate="print"/>
            <a:stretch>
              <a:fillRect/>
            </a:stretch>
          </a:blipFill>
        </p:spPr>
        <p:txBody>
          <a:bodyPr wrap="square" lIns="0" tIns="0" rIns="0" bIns="0" rtlCol="0"/>
          <a:lstStyle/>
          <a:p>
            <a:endParaRPr/>
          </a:p>
        </p:txBody>
      </p:sp>
      <p:sp>
        <p:nvSpPr>
          <p:cNvPr id="26" name="object 29">
            <a:extLst>
              <a:ext uri="{FF2B5EF4-FFF2-40B4-BE49-F238E27FC236}">
                <a16:creationId xmlns:a16="http://schemas.microsoft.com/office/drawing/2014/main" id="{302791E8-323E-488C-AAF8-F4468B396381}"/>
              </a:ext>
            </a:extLst>
          </p:cNvPr>
          <p:cNvSpPr/>
          <p:nvPr/>
        </p:nvSpPr>
        <p:spPr>
          <a:xfrm>
            <a:off x="8272271" y="5928359"/>
            <a:ext cx="774192" cy="501395"/>
          </a:xfrm>
          <a:prstGeom prst="rect">
            <a:avLst/>
          </a:prstGeom>
          <a:blipFill>
            <a:blip r:embed="rId17" cstate="print"/>
            <a:stretch>
              <a:fillRect/>
            </a:stretch>
          </a:blipFill>
        </p:spPr>
        <p:txBody>
          <a:bodyPr wrap="square" lIns="0" tIns="0" rIns="0" bIns="0" rtlCol="0"/>
          <a:lstStyle/>
          <a:p>
            <a:endParaRPr/>
          </a:p>
        </p:txBody>
      </p:sp>
      <p:sp>
        <p:nvSpPr>
          <p:cNvPr id="27" name="object 30">
            <a:extLst>
              <a:ext uri="{FF2B5EF4-FFF2-40B4-BE49-F238E27FC236}">
                <a16:creationId xmlns:a16="http://schemas.microsoft.com/office/drawing/2014/main" id="{425FA728-39CA-4E65-9FBA-BBCFBE9F8A01}"/>
              </a:ext>
            </a:extLst>
          </p:cNvPr>
          <p:cNvSpPr/>
          <p:nvPr/>
        </p:nvSpPr>
        <p:spPr>
          <a:xfrm>
            <a:off x="9157879" y="5642609"/>
            <a:ext cx="553212" cy="760476"/>
          </a:xfrm>
          <a:prstGeom prst="rect">
            <a:avLst/>
          </a:prstGeom>
          <a:blipFill>
            <a:blip r:embed="rId18" cstate="print"/>
            <a:stretch>
              <a:fillRect/>
            </a:stretch>
          </a:blipFill>
        </p:spPr>
        <p:txBody>
          <a:bodyPr wrap="square" lIns="0" tIns="0" rIns="0" bIns="0" rtlCol="0"/>
          <a:lstStyle/>
          <a:p>
            <a:endParaRPr/>
          </a:p>
        </p:txBody>
      </p:sp>
      <p:sp>
        <p:nvSpPr>
          <p:cNvPr id="28" name="object 31">
            <a:extLst>
              <a:ext uri="{FF2B5EF4-FFF2-40B4-BE49-F238E27FC236}">
                <a16:creationId xmlns:a16="http://schemas.microsoft.com/office/drawing/2014/main" id="{F2538266-BC57-47FC-81D5-6152B736F3F7}"/>
              </a:ext>
            </a:extLst>
          </p:cNvPr>
          <p:cNvSpPr/>
          <p:nvPr/>
        </p:nvSpPr>
        <p:spPr>
          <a:xfrm>
            <a:off x="10113291" y="5879591"/>
            <a:ext cx="682751" cy="388619"/>
          </a:xfrm>
          <a:prstGeom prst="rect">
            <a:avLst/>
          </a:prstGeom>
          <a:blipFill>
            <a:blip r:embed="rId19" cstate="print"/>
            <a:stretch>
              <a:fillRect/>
            </a:stretch>
          </a:blipFill>
        </p:spPr>
        <p:txBody>
          <a:bodyPr wrap="square" lIns="0" tIns="0" rIns="0" bIns="0" rtlCol="0"/>
          <a:lstStyle/>
          <a:p>
            <a:endParaRPr/>
          </a:p>
        </p:txBody>
      </p:sp>
      <p:sp>
        <p:nvSpPr>
          <p:cNvPr id="29" name="object 32">
            <a:extLst>
              <a:ext uri="{FF2B5EF4-FFF2-40B4-BE49-F238E27FC236}">
                <a16:creationId xmlns:a16="http://schemas.microsoft.com/office/drawing/2014/main" id="{A1612C97-2E20-47EE-8CD3-CE3AE7BFF8D8}"/>
              </a:ext>
            </a:extLst>
          </p:cNvPr>
          <p:cNvSpPr/>
          <p:nvPr/>
        </p:nvSpPr>
        <p:spPr>
          <a:xfrm>
            <a:off x="5018532" y="3374135"/>
            <a:ext cx="618743" cy="518159"/>
          </a:xfrm>
          <a:prstGeom prst="rect">
            <a:avLst/>
          </a:prstGeom>
          <a:blipFill>
            <a:blip r:embed="rId20" cstate="print"/>
            <a:stretch>
              <a:fillRect/>
            </a:stretch>
          </a:blipFill>
        </p:spPr>
        <p:txBody>
          <a:bodyPr wrap="square" lIns="0" tIns="0" rIns="0" bIns="0" rtlCol="0"/>
          <a:lstStyle/>
          <a:p>
            <a:endParaRPr/>
          </a:p>
        </p:txBody>
      </p:sp>
      <p:sp>
        <p:nvSpPr>
          <p:cNvPr id="30" name="object 33">
            <a:extLst>
              <a:ext uri="{FF2B5EF4-FFF2-40B4-BE49-F238E27FC236}">
                <a16:creationId xmlns:a16="http://schemas.microsoft.com/office/drawing/2014/main" id="{EADE7A4A-03C0-41D7-9A29-9993E0F96A7D}"/>
              </a:ext>
            </a:extLst>
          </p:cNvPr>
          <p:cNvSpPr/>
          <p:nvPr/>
        </p:nvSpPr>
        <p:spPr>
          <a:xfrm>
            <a:off x="5783579" y="3415284"/>
            <a:ext cx="899159" cy="435863"/>
          </a:xfrm>
          <a:prstGeom prst="rect">
            <a:avLst/>
          </a:prstGeom>
          <a:blipFill>
            <a:blip r:embed="rId21" cstate="print"/>
            <a:stretch>
              <a:fillRect/>
            </a:stretch>
          </a:blipFill>
        </p:spPr>
        <p:txBody>
          <a:bodyPr wrap="square" lIns="0" tIns="0" rIns="0" bIns="0" rtlCol="0"/>
          <a:lstStyle/>
          <a:p>
            <a:endParaRPr/>
          </a:p>
        </p:txBody>
      </p:sp>
      <p:sp>
        <p:nvSpPr>
          <p:cNvPr id="31" name="object 34">
            <a:extLst>
              <a:ext uri="{FF2B5EF4-FFF2-40B4-BE49-F238E27FC236}">
                <a16:creationId xmlns:a16="http://schemas.microsoft.com/office/drawing/2014/main" id="{BF8BCD64-2BD0-4D2A-B34B-B696F632F402}"/>
              </a:ext>
            </a:extLst>
          </p:cNvPr>
          <p:cNvSpPr/>
          <p:nvPr/>
        </p:nvSpPr>
        <p:spPr>
          <a:xfrm>
            <a:off x="6964680" y="3374135"/>
            <a:ext cx="722376" cy="612647"/>
          </a:xfrm>
          <a:prstGeom prst="rect">
            <a:avLst/>
          </a:prstGeom>
          <a:blipFill>
            <a:blip r:embed="rId22" cstate="print"/>
            <a:stretch>
              <a:fillRect/>
            </a:stretch>
          </a:blipFill>
        </p:spPr>
        <p:txBody>
          <a:bodyPr wrap="square" lIns="0" tIns="0" rIns="0" bIns="0" rtlCol="0"/>
          <a:lstStyle/>
          <a:p>
            <a:endParaRPr/>
          </a:p>
        </p:txBody>
      </p:sp>
      <p:sp>
        <p:nvSpPr>
          <p:cNvPr id="32" name="object 35">
            <a:extLst>
              <a:ext uri="{FF2B5EF4-FFF2-40B4-BE49-F238E27FC236}">
                <a16:creationId xmlns:a16="http://schemas.microsoft.com/office/drawing/2014/main" id="{FE08A833-5663-4943-A2E8-277C88BC6B85}"/>
              </a:ext>
            </a:extLst>
          </p:cNvPr>
          <p:cNvSpPr/>
          <p:nvPr/>
        </p:nvSpPr>
        <p:spPr>
          <a:xfrm>
            <a:off x="7869935" y="3361944"/>
            <a:ext cx="737616" cy="626364"/>
          </a:xfrm>
          <a:prstGeom prst="rect">
            <a:avLst/>
          </a:prstGeom>
          <a:blipFill>
            <a:blip r:embed="rId23" cstate="print"/>
            <a:stretch>
              <a:fillRect/>
            </a:stretch>
          </a:blipFill>
        </p:spPr>
        <p:txBody>
          <a:bodyPr wrap="square" lIns="0" tIns="0" rIns="0" bIns="0" rtlCol="0"/>
          <a:lstStyle/>
          <a:p>
            <a:endParaRPr/>
          </a:p>
        </p:txBody>
      </p:sp>
      <p:sp>
        <p:nvSpPr>
          <p:cNvPr id="33" name="object 36">
            <a:extLst>
              <a:ext uri="{FF2B5EF4-FFF2-40B4-BE49-F238E27FC236}">
                <a16:creationId xmlns:a16="http://schemas.microsoft.com/office/drawing/2014/main" id="{B8F99CE7-88D3-4AE9-B3D8-27F9430C1935}"/>
              </a:ext>
            </a:extLst>
          </p:cNvPr>
          <p:cNvSpPr/>
          <p:nvPr/>
        </p:nvSpPr>
        <p:spPr>
          <a:xfrm>
            <a:off x="3336035" y="3340608"/>
            <a:ext cx="1376172" cy="594359"/>
          </a:xfrm>
          <a:prstGeom prst="rect">
            <a:avLst/>
          </a:prstGeom>
          <a:blipFill>
            <a:blip r:embed="rId24" cstate="print"/>
            <a:stretch>
              <a:fillRect/>
            </a:stretch>
          </a:blipFill>
        </p:spPr>
        <p:txBody>
          <a:bodyPr wrap="square" lIns="0" tIns="0" rIns="0" bIns="0" rtlCol="0"/>
          <a:lstStyle/>
          <a:p>
            <a:endParaRPr/>
          </a:p>
        </p:txBody>
      </p:sp>
      <p:sp>
        <p:nvSpPr>
          <p:cNvPr id="34" name="object 37">
            <a:extLst>
              <a:ext uri="{FF2B5EF4-FFF2-40B4-BE49-F238E27FC236}">
                <a16:creationId xmlns:a16="http://schemas.microsoft.com/office/drawing/2014/main" id="{9126B896-D6F4-4BED-ABC4-F490421A4B3C}"/>
              </a:ext>
            </a:extLst>
          </p:cNvPr>
          <p:cNvSpPr/>
          <p:nvPr/>
        </p:nvSpPr>
        <p:spPr>
          <a:xfrm>
            <a:off x="8802623" y="3461003"/>
            <a:ext cx="1117092" cy="344424"/>
          </a:xfrm>
          <a:prstGeom prst="rect">
            <a:avLst/>
          </a:prstGeom>
          <a:blipFill>
            <a:blip r:embed="rId25" cstate="print"/>
            <a:stretch>
              <a:fillRect/>
            </a:stretch>
          </a:blipFill>
        </p:spPr>
        <p:txBody>
          <a:bodyPr wrap="square" lIns="0" tIns="0" rIns="0" bIns="0" rtlCol="0"/>
          <a:lstStyle/>
          <a:p>
            <a:endParaRPr/>
          </a:p>
        </p:txBody>
      </p:sp>
      <p:sp>
        <p:nvSpPr>
          <p:cNvPr id="35" name="object 38">
            <a:extLst>
              <a:ext uri="{FF2B5EF4-FFF2-40B4-BE49-F238E27FC236}">
                <a16:creationId xmlns:a16="http://schemas.microsoft.com/office/drawing/2014/main" id="{5A4F12FF-A0ED-4D0D-9BA6-5F2B6D0B1C5D}"/>
              </a:ext>
            </a:extLst>
          </p:cNvPr>
          <p:cNvSpPr/>
          <p:nvPr/>
        </p:nvSpPr>
        <p:spPr>
          <a:xfrm>
            <a:off x="10187940" y="3374135"/>
            <a:ext cx="861059" cy="542544"/>
          </a:xfrm>
          <a:prstGeom prst="rect">
            <a:avLst/>
          </a:prstGeom>
          <a:blipFill>
            <a:blip r:embed="rId26" cstate="print"/>
            <a:stretch>
              <a:fillRect/>
            </a:stretch>
          </a:blipFill>
        </p:spPr>
        <p:txBody>
          <a:bodyPr wrap="square" lIns="0" tIns="0" rIns="0" bIns="0" rtlCol="0"/>
          <a:lstStyle/>
          <a:p>
            <a:endParaRPr/>
          </a:p>
        </p:txBody>
      </p:sp>
      <p:sp>
        <p:nvSpPr>
          <p:cNvPr id="36" name="object 39">
            <a:extLst>
              <a:ext uri="{FF2B5EF4-FFF2-40B4-BE49-F238E27FC236}">
                <a16:creationId xmlns:a16="http://schemas.microsoft.com/office/drawing/2014/main" id="{4CF3935A-5BF6-4C4B-85CA-BA632A0BDE31}"/>
              </a:ext>
            </a:extLst>
          </p:cNvPr>
          <p:cNvSpPr/>
          <p:nvPr/>
        </p:nvSpPr>
        <p:spPr>
          <a:xfrm>
            <a:off x="6568438" y="2318004"/>
            <a:ext cx="4600957" cy="718975"/>
          </a:xfrm>
          <a:prstGeom prst="rect">
            <a:avLst/>
          </a:prstGeom>
          <a:blipFill>
            <a:blip r:embed="rId27" cstate="print"/>
            <a:stretch>
              <a:fillRect/>
            </a:stretch>
          </a:blipFill>
        </p:spPr>
        <p:txBody>
          <a:bodyPr wrap="square" lIns="0" tIns="0" rIns="0" bIns="0" rtlCol="0"/>
          <a:lstStyle/>
          <a:p>
            <a:endParaRPr sz="2400" dirty="0">
              <a:latin typeface="Arial" panose="020B0604020202020204" pitchFamily="34" charset="0"/>
              <a:cs typeface="Arial" panose="020B0604020202020204" pitchFamily="34" charset="0"/>
            </a:endParaRPr>
          </a:p>
        </p:txBody>
      </p:sp>
      <p:sp>
        <p:nvSpPr>
          <p:cNvPr id="37" name="object 40">
            <a:extLst>
              <a:ext uri="{FF2B5EF4-FFF2-40B4-BE49-F238E27FC236}">
                <a16:creationId xmlns:a16="http://schemas.microsoft.com/office/drawing/2014/main" id="{C3FA1CCB-D410-411B-84E6-2F5A0C8118B4}"/>
              </a:ext>
            </a:extLst>
          </p:cNvPr>
          <p:cNvSpPr/>
          <p:nvPr/>
        </p:nvSpPr>
        <p:spPr>
          <a:xfrm>
            <a:off x="3189732" y="2097023"/>
            <a:ext cx="3285744" cy="871727"/>
          </a:xfrm>
          <a:prstGeom prst="rect">
            <a:avLst/>
          </a:prstGeom>
          <a:blipFill>
            <a:blip r:embed="rId28" cstate="print"/>
            <a:stretch>
              <a:fillRect/>
            </a:stretch>
          </a:blipFill>
        </p:spPr>
        <p:txBody>
          <a:bodyPr wrap="square" lIns="0" tIns="0" rIns="0" bIns="0" rtlCol="0"/>
          <a:lstStyle/>
          <a:p>
            <a:endParaRPr/>
          </a:p>
        </p:txBody>
      </p:sp>
      <p:sp>
        <p:nvSpPr>
          <p:cNvPr id="38" name="object 41">
            <a:extLst>
              <a:ext uri="{FF2B5EF4-FFF2-40B4-BE49-F238E27FC236}">
                <a16:creationId xmlns:a16="http://schemas.microsoft.com/office/drawing/2014/main" id="{99488E05-7607-4594-A004-D5EE267896C2}"/>
              </a:ext>
            </a:extLst>
          </p:cNvPr>
          <p:cNvSpPr/>
          <p:nvPr/>
        </p:nvSpPr>
        <p:spPr>
          <a:xfrm>
            <a:off x="7152549" y="834978"/>
            <a:ext cx="2080259" cy="1008888"/>
          </a:xfrm>
          <a:prstGeom prst="rect">
            <a:avLst/>
          </a:prstGeom>
          <a:blipFill>
            <a:blip r:embed="rId29" cstate="print"/>
            <a:stretch>
              <a:fillRect/>
            </a:stretch>
          </a:blipFill>
        </p:spPr>
        <p:txBody>
          <a:bodyPr wrap="square" lIns="0" tIns="0" rIns="0" bIns="0" rtlCol="0"/>
          <a:lstStyle/>
          <a:p>
            <a:endParaRPr/>
          </a:p>
        </p:txBody>
      </p:sp>
      <p:sp>
        <p:nvSpPr>
          <p:cNvPr id="39" name="object 42">
            <a:extLst>
              <a:ext uri="{FF2B5EF4-FFF2-40B4-BE49-F238E27FC236}">
                <a16:creationId xmlns:a16="http://schemas.microsoft.com/office/drawing/2014/main" id="{540D92CD-BABD-4811-B378-056C6FA879DC}"/>
              </a:ext>
            </a:extLst>
          </p:cNvPr>
          <p:cNvSpPr/>
          <p:nvPr/>
        </p:nvSpPr>
        <p:spPr>
          <a:xfrm>
            <a:off x="9712331" y="797971"/>
            <a:ext cx="1170431" cy="1162812"/>
          </a:xfrm>
          <a:prstGeom prst="rect">
            <a:avLst/>
          </a:prstGeom>
          <a:blipFill>
            <a:blip r:embed="rId30" cstate="print"/>
            <a:stretch>
              <a:fillRect/>
            </a:stretch>
          </a:blipFill>
        </p:spPr>
        <p:txBody>
          <a:bodyPr wrap="square" lIns="0" tIns="0" rIns="0" bIns="0" rtlCol="0"/>
          <a:lstStyle/>
          <a:p>
            <a:endParaRPr/>
          </a:p>
        </p:txBody>
      </p:sp>
      <p:grpSp>
        <p:nvGrpSpPr>
          <p:cNvPr id="40" name="object 43">
            <a:extLst>
              <a:ext uri="{FF2B5EF4-FFF2-40B4-BE49-F238E27FC236}">
                <a16:creationId xmlns:a16="http://schemas.microsoft.com/office/drawing/2014/main" id="{6E3FC9F7-7172-4055-99E3-6F0A5D9149D7}"/>
              </a:ext>
            </a:extLst>
          </p:cNvPr>
          <p:cNvGrpSpPr/>
          <p:nvPr/>
        </p:nvGrpSpPr>
        <p:grpSpPr>
          <a:xfrm>
            <a:off x="3159252" y="864513"/>
            <a:ext cx="8656512" cy="5274677"/>
            <a:chOff x="3189732" y="496823"/>
            <a:chExt cx="8601963" cy="5953125"/>
          </a:xfrm>
        </p:grpSpPr>
        <p:sp>
          <p:nvSpPr>
            <p:cNvPr id="41" name="object 44">
              <a:extLst>
                <a:ext uri="{FF2B5EF4-FFF2-40B4-BE49-F238E27FC236}">
                  <a16:creationId xmlns:a16="http://schemas.microsoft.com/office/drawing/2014/main" id="{EA9E7258-A61A-41BA-A2D9-55C6A52653CA}"/>
                </a:ext>
              </a:extLst>
            </p:cNvPr>
            <p:cNvSpPr/>
            <p:nvPr/>
          </p:nvSpPr>
          <p:spPr>
            <a:xfrm>
              <a:off x="3336036" y="4521708"/>
              <a:ext cx="7927848" cy="1135380"/>
            </a:xfrm>
            <a:prstGeom prst="rect">
              <a:avLst/>
            </a:prstGeom>
            <a:blipFill>
              <a:blip r:embed="rId31" cstate="print"/>
              <a:stretch>
                <a:fillRect/>
              </a:stretch>
            </a:blipFill>
          </p:spPr>
          <p:txBody>
            <a:bodyPr wrap="square" lIns="0" tIns="0" rIns="0" bIns="0" rtlCol="0"/>
            <a:lstStyle/>
            <a:p>
              <a:endParaRPr/>
            </a:p>
          </p:txBody>
        </p:sp>
        <p:sp>
          <p:nvSpPr>
            <p:cNvPr id="42" name="object 45">
              <a:extLst>
                <a:ext uri="{FF2B5EF4-FFF2-40B4-BE49-F238E27FC236}">
                  <a16:creationId xmlns:a16="http://schemas.microsoft.com/office/drawing/2014/main" id="{70584FAF-758B-4471-A15E-69F0B4CB02D1}"/>
                </a:ext>
              </a:extLst>
            </p:cNvPr>
            <p:cNvSpPr/>
            <p:nvPr/>
          </p:nvSpPr>
          <p:spPr>
            <a:xfrm>
              <a:off x="11230355" y="496823"/>
              <a:ext cx="561340" cy="5953125"/>
            </a:xfrm>
            <a:custGeom>
              <a:avLst/>
              <a:gdLst/>
              <a:ahLst/>
              <a:cxnLst/>
              <a:rect l="l" t="t" r="r" b="b"/>
              <a:pathLst>
                <a:path w="561340" h="5953125">
                  <a:moveTo>
                    <a:pt x="560832" y="0"/>
                  </a:moveTo>
                  <a:lnTo>
                    <a:pt x="93472" y="0"/>
                  </a:lnTo>
                  <a:lnTo>
                    <a:pt x="57114" y="7354"/>
                  </a:lnTo>
                  <a:lnTo>
                    <a:pt x="27400" y="27400"/>
                  </a:lnTo>
                  <a:lnTo>
                    <a:pt x="7354" y="57114"/>
                  </a:lnTo>
                  <a:lnTo>
                    <a:pt x="0" y="93472"/>
                  </a:lnTo>
                  <a:lnTo>
                    <a:pt x="0" y="5952744"/>
                  </a:lnTo>
                  <a:lnTo>
                    <a:pt x="467360" y="5952744"/>
                  </a:lnTo>
                  <a:lnTo>
                    <a:pt x="503717" y="5945398"/>
                  </a:lnTo>
                  <a:lnTo>
                    <a:pt x="533431" y="5925367"/>
                  </a:lnTo>
                  <a:lnTo>
                    <a:pt x="553477" y="5895656"/>
                  </a:lnTo>
                  <a:lnTo>
                    <a:pt x="560832" y="5859272"/>
                  </a:lnTo>
                  <a:lnTo>
                    <a:pt x="560832" y="0"/>
                  </a:lnTo>
                  <a:close/>
                </a:path>
              </a:pathLst>
            </a:custGeom>
            <a:solidFill>
              <a:srgbClr val="FFD966"/>
            </a:solidFill>
          </p:spPr>
          <p:txBody>
            <a:bodyPr wrap="square" lIns="0" tIns="0" rIns="0" bIns="0" rtlCol="0"/>
            <a:lstStyle/>
            <a:p>
              <a:endParaRPr/>
            </a:p>
          </p:txBody>
        </p:sp>
        <p:sp>
          <p:nvSpPr>
            <p:cNvPr id="43" name="object 46">
              <a:extLst>
                <a:ext uri="{FF2B5EF4-FFF2-40B4-BE49-F238E27FC236}">
                  <a16:creationId xmlns:a16="http://schemas.microsoft.com/office/drawing/2014/main" id="{7950F32E-1F00-44D7-AA3D-A110288E4506}"/>
                </a:ext>
              </a:extLst>
            </p:cNvPr>
            <p:cNvSpPr/>
            <p:nvPr/>
          </p:nvSpPr>
          <p:spPr>
            <a:xfrm>
              <a:off x="11230355" y="496823"/>
              <a:ext cx="561340" cy="5953125"/>
            </a:xfrm>
            <a:custGeom>
              <a:avLst/>
              <a:gdLst/>
              <a:ahLst/>
              <a:cxnLst/>
              <a:rect l="l" t="t" r="r" b="b"/>
              <a:pathLst>
                <a:path w="561340" h="5953125">
                  <a:moveTo>
                    <a:pt x="93472" y="0"/>
                  </a:moveTo>
                  <a:lnTo>
                    <a:pt x="560832" y="0"/>
                  </a:lnTo>
                  <a:lnTo>
                    <a:pt x="560832" y="5859272"/>
                  </a:lnTo>
                  <a:lnTo>
                    <a:pt x="553477" y="5895656"/>
                  </a:lnTo>
                  <a:lnTo>
                    <a:pt x="533431" y="5925367"/>
                  </a:lnTo>
                  <a:lnTo>
                    <a:pt x="503717" y="5945398"/>
                  </a:lnTo>
                  <a:lnTo>
                    <a:pt x="467360" y="5952744"/>
                  </a:lnTo>
                  <a:lnTo>
                    <a:pt x="0" y="5952744"/>
                  </a:lnTo>
                  <a:lnTo>
                    <a:pt x="0" y="93472"/>
                  </a:lnTo>
                  <a:lnTo>
                    <a:pt x="7354" y="57114"/>
                  </a:lnTo>
                  <a:lnTo>
                    <a:pt x="27400" y="27400"/>
                  </a:lnTo>
                  <a:lnTo>
                    <a:pt x="57114" y="7354"/>
                  </a:lnTo>
                  <a:lnTo>
                    <a:pt x="93472" y="0"/>
                  </a:lnTo>
                  <a:close/>
                </a:path>
              </a:pathLst>
            </a:custGeom>
            <a:ln w="12192">
              <a:solidFill>
                <a:srgbClr val="2E528F"/>
              </a:solidFill>
            </a:ln>
          </p:spPr>
          <p:txBody>
            <a:bodyPr wrap="square" lIns="0" tIns="0" rIns="0" bIns="0" rtlCol="0"/>
            <a:lstStyle/>
            <a:p>
              <a:endParaRPr/>
            </a:p>
          </p:txBody>
        </p:sp>
        <p:sp>
          <p:nvSpPr>
            <p:cNvPr id="44" name="object 48">
              <a:extLst>
                <a:ext uri="{FF2B5EF4-FFF2-40B4-BE49-F238E27FC236}">
                  <a16:creationId xmlns:a16="http://schemas.microsoft.com/office/drawing/2014/main" id="{2A2FF350-60F7-4E68-B703-3586189F82E7}"/>
                </a:ext>
              </a:extLst>
            </p:cNvPr>
            <p:cNvSpPr/>
            <p:nvPr/>
          </p:nvSpPr>
          <p:spPr>
            <a:xfrm>
              <a:off x="3189732" y="496823"/>
              <a:ext cx="3817620" cy="1143000"/>
            </a:xfrm>
            <a:prstGeom prst="rect">
              <a:avLst/>
            </a:prstGeom>
            <a:blipFill>
              <a:blip r:embed="rId32" cstate="print"/>
              <a:stretch>
                <a:fillRect/>
              </a:stretch>
            </a:blipFill>
          </p:spPr>
          <p:txBody>
            <a:bodyPr wrap="square" lIns="0" tIns="0" rIns="0" bIns="0" rtlCol="0"/>
            <a:lstStyle/>
            <a:p>
              <a:endParaRPr/>
            </a:p>
          </p:txBody>
        </p:sp>
      </p:grpSp>
      <p:sp>
        <p:nvSpPr>
          <p:cNvPr id="45" name="object 49">
            <a:extLst>
              <a:ext uri="{FF2B5EF4-FFF2-40B4-BE49-F238E27FC236}">
                <a16:creationId xmlns:a16="http://schemas.microsoft.com/office/drawing/2014/main" id="{D913B1F7-9C52-466E-B543-58D97F0B66B4}"/>
              </a:ext>
            </a:extLst>
          </p:cNvPr>
          <p:cNvSpPr txBox="1"/>
          <p:nvPr/>
        </p:nvSpPr>
        <p:spPr>
          <a:xfrm>
            <a:off x="11404599" y="819911"/>
            <a:ext cx="230832" cy="4530399"/>
          </a:xfrm>
          <a:prstGeom prst="rect">
            <a:avLst/>
          </a:prstGeom>
        </p:spPr>
        <p:txBody>
          <a:bodyPr vert="vert270" wrap="square" lIns="0" tIns="0" rIns="0" bIns="0" rtlCol="0">
            <a:spAutoFit/>
          </a:bodyPr>
          <a:lstStyle/>
          <a:p>
            <a:pPr marL="12700">
              <a:lnSpc>
                <a:spcPts val="1810"/>
              </a:lnSpc>
            </a:pPr>
            <a:r>
              <a:rPr sz="1800" b="1" i="1" spc="-5" dirty="0">
                <a:solidFill>
                  <a:srgbClr val="001F5F"/>
                </a:solidFill>
                <a:latin typeface="Carlito"/>
                <a:cs typeface="Carlito"/>
              </a:rPr>
              <a:t>Niveles </a:t>
            </a:r>
            <a:r>
              <a:rPr sz="1800" b="1" i="1" spc="-10" dirty="0">
                <a:solidFill>
                  <a:srgbClr val="001F5F"/>
                </a:solidFill>
                <a:latin typeface="Carlito"/>
                <a:cs typeface="Carlito"/>
              </a:rPr>
              <a:t>Sistema Integrado </a:t>
            </a:r>
            <a:r>
              <a:rPr sz="1800" b="1" i="1" dirty="0">
                <a:solidFill>
                  <a:srgbClr val="001F5F"/>
                </a:solidFill>
                <a:latin typeface="Carlito"/>
                <a:cs typeface="Carlito"/>
              </a:rPr>
              <a:t>de</a:t>
            </a:r>
            <a:r>
              <a:rPr sz="1800" b="1" i="1" spc="40" dirty="0">
                <a:solidFill>
                  <a:srgbClr val="001F5F"/>
                </a:solidFill>
                <a:latin typeface="Carlito"/>
                <a:cs typeface="Carlito"/>
              </a:rPr>
              <a:t> </a:t>
            </a:r>
            <a:r>
              <a:rPr sz="1800" b="1" i="1" spc="-10" dirty="0">
                <a:solidFill>
                  <a:srgbClr val="001F5F"/>
                </a:solidFill>
                <a:latin typeface="Carlito"/>
                <a:cs typeface="Carlito"/>
              </a:rPr>
              <a:t>Recaudo</a:t>
            </a:r>
            <a:endParaRPr sz="1800" dirty="0">
              <a:latin typeface="Carlito"/>
              <a:cs typeface="Carlito"/>
            </a:endParaRPr>
          </a:p>
        </p:txBody>
      </p:sp>
      <p:sp>
        <p:nvSpPr>
          <p:cNvPr id="46" name="object 50">
            <a:extLst>
              <a:ext uri="{FF2B5EF4-FFF2-40B4-BE49-F238E27FC236}">
                <a16:creationId xmlns:a16="http://schemas.microsoft.com/office/drawing/2014/main" id="{F9D72065-C2D8-433B-B358-FA7FDACB07AE}"/>
              </a:ext>
            </a:extLst>
          </p:cNvPr>
          <p:cNvSpPr/>
          <p:nvPr/>
        </p:nvSpPr>
        <p:spPr>
          <a:xfrm>
            <a:off x="606551" y="1748027"/>
            <a:ext cx="215265" cy="4970145"/>
          </a:xfrm>
          <a:custGeom>
            <a:avLst/>
            <a:gdLst/>
            <a:ahLst/>
            <a:cxnLst/>
            <a:rect l="l" t="t" r="r" b="b"/>
            <a:pathLst>
              <a:path w="215265" h="4970145">
                <a:moveTo>
                  <a:pt x="214884" y="4969764"/>
                </a:moveTo>
                <a:lnTo>
                  <a:pt x="173064" y="4968357"/>
                </a:lnTo>
                <a:lnTo>
                  <a:pt x="138912" y="4964520"/>
                </a:lnTo>
                <a:lnTo>
                  <a:pt x="115885" y="4958828"/>
                </a:lnTo>
                <a:lnTo>
                  <a:pt x="107442" y="4951857"/>
                </a:lnTo>
                <a:lnTo>
                  <a:pt x="107442" y="2502789"/>
                </a:lnTo>
                <a:lnTo>
                  <a:pt x="98998" y="2495811"/>
                </a:lnTo>
                <a:lnTo>
                  <a:pt x="75971" y="2490120"/>
                </a:lnTo>
                <a:lnTo>
                  <a:pt x="41819" y="2486286"/>
                </a:lnTo>
                <a:lnTo>
                  <a:pt x="0" y="2484882"/>
                </a:lnTo>
                <a:lnTo>
                  <a:pt x="41819" y="2483477"/>
                </a:lnTo>
                <a:lnTo>
                  <a:pt x="75971" y="2479643"/>
                </a:lnTo>
                <a:lnTo>
                  <a:pt x="98998" y="2473952"/>
                </a:lnTo>
                <a:lnTo>
                  <a:pt x="107442" y="2466975"/>
                </a:lnTo>
                <a:lnTo>
                  <a:pt x="107442" y="17907"/>
                </a:lnTo>
                <a:lnTo>
                  <a:pt x="115885" y="10929"/>
                </a:lnTo>
                <a:lnTo>
                  <a:pt x="138912" y="5238"/>
                </a:lnTo>
                <a:lnTo>
                  <a:pt x="173064" y="1404"/>
                </a:lnTo>
                <a:lnTo>
                  <a:pt x="214884" y="0"/>
                </a:lnTo>
              </a:path>
            </a:pathLst>
          </a:custGeom>
          <a:ln w="6096">
            <a:solidFill>
              <a:srgbClr val="00FC00"/>
            </a:solidFill>
          </a:ln>
        </p:spPr>
        <p:txBody>
          <a:bodyPr wrap="square" lIns="0" tIns="0" rIns="0" bIns="0" rtlCol="0"/>
          <a:lstStyle/>
          <a:p>
            <a:endParaRPr/>
          </a:p>
        </p:txBody>
      </p:sp>
      <p:grpSp>
        <p:nvGrpSpPr>
          <p:cNvPr id="47" name="object 51">
            <a:extLst>
              <a:ext uri="{FF2B5EF4-FFF2-40B4-BE49-F238E27FC236}">
                <a16:creationId xmlns:a16="http://schemas.microsoft.com/office/drawing/2014/main" id="{CD7CF848-C90A-4A4C-BCE4-24796614358D}"/>
              </a:ext>
            </a:extLst>
          </p:cNvPr>
          <p:cNvGrpSpPr/>
          <p:nvPr/>
        </p:nvGrpSpPr>
        <p:grpSpPr>
          <a:xfrm>
            <a:off x="214884" y="3177539"/>
            <a:ext cx="347980" cy="2222500"/>
            <a:chOff x="214884" y="3177539"/>
            <a:chExt cx="347980" cy="2222500"/>
          </a:xfrm>
        </p:grpSpPr>
        <p:sp>
          <p:nvSpPr>
            <p:cNvPr id="48" name="object 52">
              <a:extLst>
                <a:ext uri="{FF2B5EF4-FFF2-40B4-BE49-F238E27FC236}">
                  <a16:creationId xmlns:a16="http://schemas.microsoft.com/office/drawing/2014/main" id="{86F41837-D021-4D28-B4E8-EAC36BADB891}"/>
                </a:ext>
              </a:extLst>
            </p:cNvPr>
            <p:cNvSpPr/>
            <p:nvPr/>
          </p:nvSpPr>
          <p:spPr>
            <a:xfrm>
              <a:off x="220980" y="3183635"/>
              <a:ext cx="335280" cy="2209800"/>
            </a:xfrm>
            <a:prstGeom prst="rect">
              <a:avLst/>
            </a:prstGeom>
            <a:blipFill>
              <a:blip r:embed="rId33" cstate="print"/>
              <a:stretch>
                <a:fillRect/>
              </a:stretch>
            </a:blipFill>
          </p:spPr>
          <p:txBody>
            <a:bodyPr wrap="square" lIns="0" tIns="0" rIns="0" bIns="0" rtlCol="0"/>
            <a:lstStyle/>
            <a:p>
              <a:endParaRPr sz="2000">
                <a:latin typeface="Arial" panose="020B0604020202020204" pitchFamily="34" charset="0"/>
                <a:cs typeface="Arial" panose="020B0604020202020204" pitchFamily="34" charset="0"/>
              </a:endParaRPr>
            </a:p>
          </p:txBody>
        </p:sp>
        <p:sp>
          <p:nvSpPr>
            <p:cNvPr id="49" name="object 53">
              <a:extLst>
                <a:ext uri="{FF2B5EF4-FFF2-40B4-BE49-F238E27FC236}">
                  <a16:creationId xmlns:a16="http://schemas.microsoft.com/office/drawing/2014/main" id="{84C027EE-146C-491D-B696-4D09709DDD22}"/>
                </a:ext>
              </a:extLst>
            </p:cNvPr>
            <p:cNvSpPr/>
            <p:nvPr/>
          </p:nvSpPr>
          <p:spPr>
            <a:xfrm>
              <a:off x="220980" y="3183635"/>
              <a:ext cx="335280" cy="2209800"/>
            </a:xfrm>
            <a:custGeom>
              <a:avLst/>
              <a:gdLst/>
              <a:ahLst/>
              <a:cxnLst/>
              <a:rect l="l" t="t" r="r" b="b"/>
              <a:pathLst>
                <a:path w="335280" h="2209800">
                  <a:moveTo>
                    <a:pt x="55880" y="0"/>
                  </a:moveTo>
                  <a:lnTo>
                    <a:pt x="335280" y="0"/>
                  </a:lnTo>
                  <a:lnTo>
                    <a:pt x="335280" y="2153920"/>
                  </a:lnTo>
                  <a:lnTo>
                    <a:pt x="330888" y="2175670"/>
                  </a:lnTo>
                  <a:lnTo>
                    <a:pt x="318912" y="2193432"/>
                  </a:lnTo>
                  <a:lnTo>
                    <a:pt x="301150" y="2205408"/>
                  </a:lnTo>
                  <a:lnTo>
                    <a:pt x="279400" y="2209800"/>
                  </a:lnTo>
                  <a:lnTo>
                    <a:pt x="0" y="2209800"/>
                  </a:lnTo>
                  <a:lnTo>
                    <a:pt x="0" y="55879"/>
                  </a:lnTo>
                  <a:lnTo>
                    <a:pt x="4391" y="34129"/>
                  </a:lnTo>
                  <a:lnTo>
                    <a:pt x="16367" y="16367"/>
                  </a:lnTo>
                  <a:lnTo>
                    <a:pt x="34129" y="4391"/>
                  </a:lnTo>
                  <a:lnTo>
                    <a:pt x="55880" y="0"/>
                  </a:lnTo>
                  <a:close/>
                </a:path>
              </a:pathLst>
            </a:custGeom>
            <a:ln w="12192">
              <a:solidFill>
                <a:srgbClr val="00FC00"/>
              </a:solidFill>
            </a:ln>
          </p:spPr>
          <p:txBody>
            <a:bodyPr wrap="square" lIns="0" tIns="0" rIns="0" bIns="0" rtlCol="0"/>
            <a:lstStyle/>
            <a:p>
              <a:endParaRPr sz="2000">
                <a:latin typeface="Arial" panose="020B0604020202020204" pitchFamily="34" charset="0"/>
                <a:cs typeface="Arial" panose="020B0604020202020204" pitchFamily="34" charset="0"/>
              </a:endParaRPr>
            </a:p>
          </p:txBody>
        </p:sp>
      </p:grpSp>
      <p:sp>
        <p:nvSpPr>
          <p:cNvPr id="50" name="object 54">
            <a:extLst>
              <a:ext uri="{FF2B5EF4-FFF2-40B4-BE49-F238E27FC236}">
                <a16:creationId xmlns:a16="http://schemas.microsoft.com/office/drawing/2014/main" id="{9FC93E79-6BFC-4398-BBAB-C1D3FB4FF5EB}"/>
              </a:ext>
            </a:extLst>
          </p:cNvPr>
          <p:cNvSpPr txBox="1"/>
          <p:nvPr/>
        </p:nvSpPr>
        <p:spPr>
          <a:xfrm>
            <a:off x="223825" y="3197915"/>
            <a:ext cx="299720" cy="2181860"/>
          </a:xfrm>
          <a:prstGeom prst="rect">
            <a:avLst/>
          </a:prstGeom>
        </p:spPr>
        <p:txBody>
          <a:bodyPr vert="vert270" wrap="square" lIns="0" tIns="12700" rIns="0" bIns="0" rtlCol="0">
            <a:spAutoFit/>
          </a:bodyPr>
          <a:lstStyle/>
          <a:p>
            <a:pPr marL="643890">
              <a:lnSpc>
                <a:spcPct val="100000"/>
              </a:lnSpc>
              <a:spcBef>
                <a:spcPts val="100"/>
              </a:spcBef>
            </a:pPr>
            <a:r>
              <a:rPr sz="1800" spc="-80" dirty="0">
                <a:solidFill>
                  <a:srgbClr val="FFFFFF"/>
                </a:solidFill>
                <a:latin typeface="Arial"/>
                <a:cs typeface="Arial"/>
              </a:rPr>
              <a:t>Operador</a:t>
            </a:r>
            <a:endParaRPr sz="1800" dirty="0">
              <a:latin typeface="Arial"/>
              <a:cs typeface="Arial"/>
            </a:endParaRPr>
          </a:p>
        </p:txBody>
      </p:sp>
      <p:sp>
        <p:nvSpPr>
          <p:cNvPr id="51" name="object 55">
            <a:extLst>
              <a:ext uri="{FF2B5EF4-FFF2-40B4-BE49-F238E27FC236}">
                <a16:creationId xmlns:a16="http://schemas.microsoft.com/office/drawing/2014/main" id="{5118900F-6537-4899-B488-572481E3B3C9}"/>
              </a:ext>
            </a:extLst>
          </p:cNvPr>
          <p:cNvSpPr/>
          <p:nvPr/>
        </p:nvSpPr>
        <p:spPr>
          <a:xfrm>
            <a:off x="573023" y="432816"/>
            <a:ext cx="309880" cy="1186180"/>
          </a:xfrm>
          <a:custGeom>
            <a:avLst/>
            <a:gdLst/>
            <a:ahLst/>
            <a:cxnLst/>
            <a:rect l="l" t="t" r="r" b="b"/>
            <a:pathLst>
              <a:path w="309880" h="1186180">
                <a:moveTo>
                  <a:pt x="309372" y="1185672"/>
                </a:moveTo>
                <a:lnTo>
                  <a:pt x="249160" y="1183643"/>
                </a:lnTo>
                <a:lnTo>
                  <a:pt x="199991" y="1178115"/>
                </a:lnTo>
                <a:lnTo>
                  <a:pt x="166841" y="1169920"/>
                </a:lnTo>
                <a:lnTo>
                  <a:pt x="154686" y="1159891"/>
                </a:lnTo>
                <a:lnTo>
                  <a:pt x="154686" y="618617"/>
                </a:lnTo>
                <a:lnTo>
                  <a:pt x="142530" y="608587"/>
                </a:lnTo>
                <a:lnTo>
                  <a:pt x="109380" y="600392"/>
                </a:lnTo>
                <a:lnTo>
                  <a:pt x="60211" y="594864"/>
                </a:lnTo>
                <a:lnTo>
                  <a:pt x="0" y="592836"/>
                </a:lnTo>
                <a:lnTo>
                  <a:pt x="60211" y="590807"/>
                </a:lnTo>
                <a:lnTo>
                  <a:pt x="109380" y="585279"/>
                </a:lnTo>
                <a:lnTo>
                  <a:pt x="142530" y="577084"/>
                </a:lnTo>
                <a:lnTo>
                  <a:pt x="154686" y="567055"/>
                </a:lnTo>
                <a:lnTo>
                  <a:pt x="154686" y="25781"/>
                </a:lnTo>
                <a:lnTo>
                  <a:pt x="166841" y="15751"/>
                </a:lnTo>
                <a:lnTo>
                  <a:pt x="199991" y="7556"/>
                </a:lnTo>
                <a:lnTo>
                  <a:pt x="249160" y="2028"/>
                </a:lnTo>
                <a:lnTo>
                  <a:pt x="309372" y="0"/>
                </a:lnTo>
              </a:path>
            </a:pathLst>
          </a:custGeom>
          <a:ln w="6095">
            <a:solidFill>
              <a:srgbClr val="FF0000"/>
            </a:solidFill>
          </a:ln>
        </p:spPr>
        <p:txBody>
          <a:bodyPr wrap="square" lIns="0" tIns="0" rIns="0" bIns="0" rtlCol="0"/>
          <a:lstStyle/>
          <a:p>
            <a:endParaRPr/>
          </a:p>
        </p:txBody>
      </p:sp>
      <p:grpSp>
        <p:nvGrpSpPr>
          <p:cNvPr id="52" name="object 56">
            <a:extLst>
              <a:ext uri="{FF2B5EF4-FFF2-40B4-BE49-F238E27FC236}">
                <a16:creationId xmlns:a16="http://schemas.microsoft.com/office/drawing/2014/main" id="{1776A3DF-20B8-4257-A0AB-3E6E15FA57D5}"/>
              </a:ext>
            </a:extLst>
          </p:cNvPr>
          <p:cNvGrpSpPr/>
          <p:nvPr/>
        </p:nvGrpSpPr>
        <p:grpSpPr>
          <a:xfrm>
            <a:off x="214884" y="426719"/>
            <a:ext cx="307975" cy="1316990"/>
            <a:chOff x="214884" y="426719"/>
            <a:chExt cx="307975" cy="1316990"/>
          </a:xfrm>
        </p:grpSpPr>
        <p:sp>
          <p:nvSpPr>
            <p:cNvPr id="53" name="object 57">
              <a:extLst>
                <a:ext uri="{FF2B5EF4-FFF2-40B4-BE49-F238E27FC236}">
                  <a16:creationId xmlns:a16="http://schemas.microsoft.com/office/drawing/2014/main" id="{C77DDA1D-96A4-4315-9C4C-4F07588AE661}"/>
                </a:ext>
              </a:extLst>
            </p:cNvPr>
            <p:cNvSpPr/>
            <p:nvPr/>
          </p:nvSpPr>
          <p:spPr>
            <a:xfrm>
              <a:off x="220980" y="432815"/>
              <a:ext cx="295656" cy="1304544"/>
            </a:xfrm>
            <a:prstGeom prst="rect">
              <a:avLst/>
            </a:prstGeom>
            <a:blipFill>
              <a:blip r:embed="rId34" cstate="print"/>
              <a:stretch>
                <a:fillRect/>
              </a:stretch>
            </a:blipFill>
          </p:spPr>
          <p:txBody>
            <a:bodyPr wrap="square" lIns="0" tIns="0" rIns="0" bIns="0" rtlCol="0"/>
            <a:lstStyle/>
            <a:p>
              <a:endParaRPr/>
            </a:p>
          </p:txBody>
        </p:sp>
        <p:sp>
          <p:nvSpPr>
            <p:cNvPr id="54" name="object 58">
              <a:extLst>
                <a:ext uri="{FF2B5EF4-FFF2-40B4-BE49-F238E27FC236}">
                  <a16:creationId xmlns:a16="http://schemas.microsoft.com/office/drawing/2014/main" id="{9701F7BA-2BA1-40D9-A34F-E272D0EDD868}"/>
                </a:ext>
              </a:extLst>
            </p:cNvPr>
            <p:cNvSpPr/>
            <p:nvPr/>
          </p:nvSpPr>
          <p:spPr>
            <a:xfrm>
              <a:off x="220980" y="432815"/>
              <a:ext cx="295910" cy="1304925"/>
            </a:xfrm>
            <a:custGeom>
              <a:avLst/>
              <a:gdLst/>
              <a:ahLst/>
              <a:cxnLst/>
              <a:rect l="l" t="t" r="r" b="b"/>
              <a:pathLst>
                <a:path w="295909" h="1304925">
                  <a:moveTo>
                    <a:pt x="49276" y="0"/>
                  </a:moveTo>
                  <a:lnTo>
                    <a:pt x="295656" y="0"/>
                  </a:lnTo>
                  <a:lnTo>
                    <a:pt x="295656" y="1255268"/>
                  </a:lnTo>
                  <a:lnTo>
                    <a:pt x="291783" y="1274433"/>
                  </a:lnTo>
                  <a:lnTo>
                    <a:pt x="281224" y="1290097"/>
                  </a:lnTo>
                  <a:lnTo>
                    <a:pt x="265561" y="1300666"/>
                  </a:lnTo>
                  <a:lnTo>
                    <a:pt x="246379" y="1304544"/>
                  </a:lnTo>
                  <a:lnTo>
                    <a:pt x="0" y="1304544"/>
                  </a:lnTo>
                  <a:lnTo>
                    <a:pt x="0" y="49275"/>
                  </a:lnTo>
                  <a:lnTo>
                    <a:pt x="3872" y="30110"/>
                  </a:lnTo>
                  <a:lnTo>
                    <a:pt x="14431" y="14446"/>
                  </a:lnTo>
                  <a:lnTo>
                    <a:pt x="30094" y="3877"/>
                  </a:lnTo>
                  <a:lnTo>
                    <a:pt x="49276" y="0"/>
                  </a:lnTo>
                  <a:close/>
                </a:path>
              </a:pathLst>
            </a:custGeom>
            <a:ln w="12192">
              <a:solidFill>
                <a:srgbClr val="FF0000"/>
              </a:solidFill>
            </a:ln>
          </p:spPr>
          <p:txBody>
            <a:bodyPr wrap="square" lIns="0" tIns="0" rIns="0" bIns="0" rtlCol="0"/>
            <a:lstStyle/>
            <a:p>
              <a:endParaRPr/>
            </a:p>
          </p:txBody>
        </p:sp>
      </p:grpSp>
      <p:sp>
        <p:nvSpPr>
          <p:cNvPr id="56" name="object 60">
            <a:extLst>
              <a:ext uri="{FF2B5EF4-FFF2-40B4-BE49-F238E27FC236}">
                <a16:creationId xmlns:a16="http://schemas.microsoft.com/office/drawing/2014/main" id="{9101AE35-B6FE-41B3-90A7-7384A3129B5A}"/>
              </a:ext>
            </a:extLst>
          </p:cNvPr>
          <p:cNvSpPr/>
          <p:nvPr/>
        </p:nvSpPr>
        <p:spPr>
          <a:xfrm>
            <a:off x="3752088" y="6127630"/>
            <a:ext cx="233172" cy="206113"/>
          </a:xfrm>
          <a:prstGeom prst="rect">
            <a:avLst/>
          </a:prstGeom>
          <a:blipFill>
            <a:blip r:embed="rId35" cstate="print"/>
            <a:stretch>
              <a:fillRect/>
            </a:stretch>
          </a:blipFill>
        </p:spPr>
        <p:txBody>
          <a:bodyPr wrap="square" lIns="0" tIns="0" rIns="0" bIns="0" rtlCol="0"/>
          <a:lstStyle/>
          <a:p>
            <a:endParaRPr/>
          </a:p>
        </p:txBody>
      </p:sp>
      <p:sp>
        <p:nvSpPr>
          <p:cNvPr id="59" name="object 64">
            <a:extLst>
              <a:ext uri="{FF2B5EF4-FFF2-40B4-BE49-F238E27FC236}">
                <a16:creationId xmlns:a16="http://schemas.microsoft.com/office/drawing/2014/main" id="{8B064485-8FAC-4016-8D42-A4C37B76933D}"/>
              </a:ext>
            </a:extLst>
          </p:cNvPr>
          <p:cNvSpPr txBox="1"/>
          <p:nvPr/>
        </p:nvSpPr>
        <p:spPr>
          <a:xfrm>
            <a:off x="203707" y="446128"/>
            <a:ext cx="299720" cy="1278255"/>
          </a:xfrm>
          <a:prstGeom prst="rect">
            <a:avLst/>
          </a:prstGeom>
        </p:spPr>
        <p:txBody>
          <a:bodyPr vert="vert270" wrap="square" lIns="0" tIns="12700" rIns="0" bIns="0" rtlCol="0">
            <a:spAutoFit/>
          </a:bodyPr>
          <a:lstStyle/>
          <a:p>
            <a:pPr marL="316230">
              <a:lnSpc>
                <a:spcPct val="100000"/>
              </a:lnSpc>
              <a:spcBef>
                <a:spcPts val="100"/>
              </a:spcBef>
            </a:pPr>
            <a:r>
              <a:rPr sz="1800" spc="-110" dirty="0">
                <a:solidFill>
                  <a:srgbClr val="FFFFFF"/>
                </a:solidFill>
                <a:latin typeface="Arial"/>
                <a:cs typeface="Arial"/>
              </a:rPr>
              <a:t>Ciudad</a:t>
            </a:r>
            <a:endParaRPr sz="1800" dirty="0">
              <a:latin typeface="Arial"/>
              <a:cs typeface="Arial"/>
            </a:endParaRPr>
          </a:p>
        </p:txBody>
      </p:sp>
      <p:sp>
        <p:nvSpPr>
          <p:cNvPr id="61" name="CuadroTexto 60">
            <a:extLst>
              <a:ext uri="{FF2B5EF4-FFF2-40B4-BE49-F238E27FC236}">
                <a16:creationId xmlns:a16="http://schemas.microsoft.com/office/drawing/2014/main" id="{5DFBD2C6-6F97-4B38-947F-F57ED7A540C0}"/>
              </a:ext>
            </a:extLst>
          </p:cNvPr>
          <p:cNvSpPr txBox="1"/>
          <p:nvPr/>
        </p:nvSpPr>
        <p:spPr>
          <a:xfrm>
            <a:off x="1981200" y="864513"/>
            <a:ext cx="1204176" cy="430887"/>
          </a:xfrm>
          <a:prstGeom prst="rect">
            <a:avLst/>
          </a:prstGeom>
          <a:noFill/>
        </p:spPr>
        <p:txBody>
          <a:bodyPr wrap="none" rtlCol="0">
            <a:spAutoFit/>
          </a:bodyPr>
          <a:lstStyle/>
          <a:p>
            <a:r>
              <a:rPr lang="es-ES" sz="1100" b="1" dirty="0" err="1">
                <a:latin typeface="Arial" panose="020B0604020202020204" pitchFamily="34" charset="0"/>
                <a:cs typeface="Arial" panose="020B0604020202020204" pitchFamily="34" charset="0"/>
              </a:rPr>
              <a:t>Clearing</a:t>
            </a:r>
            <a:endParaRPr lang="es-ES" sz="1100" b="1" dirty="0">
              <a:latin typeface="Arial" panose="020B0604020202020204" pitchFamily="34" charset="0"/>
              <a:cs typeface="Arial" panose="020B0604020202020204" pitchFamily="34" charset="0"/>
            </a:endParaRPr>
          </a:p>
          <a:p>
            <a:r>
              <a:rPr lang="es-ES" sz="1100" b="1" dirty="0">
                <a:latin typeface="Arial" panose="020B0604020202020204" pitchFamily="34" charset="0"/>
                <a:cs typeface="Arial" panose="020B0604020202020204" pitchFamily="34" charset="0"/>
              </a:rPr>
              <a:t>Control Ciudad</a:t>
            </a:r>
            <a:endParaRPr lang="es-EC" sz="1100" b="1" dirty="0">
              <a:latin typeface="Arial" panose="020B0604020202020204" pitchFamily="34" charset="0"/>
              <a:cs typeface="Arial" panose="020B0604020202020204" pitchFamily="34" charset="0"/>
            </a:endParaRPr>
          </a:p>
        </p:txBody>
      </p:sp>
      <p:sp>
        <p:nvSpPr>
          <p:cNvPr id="62" name="CuadroTexto 61">
            <a:extLst>
              <a:ext uri="{FF2B5EF4-FFF2-40B4-BE49-F238E27FC236}">
                <a16:creationId xmlns:a16="http://schemas.microsoft.com/office/drawing/2014/main" id="{E6C136BD-CFF3-4B82-BC30-B67C8FC5EA92}"/>
              </a:ext>
            </a:extLst>
          </p:cNvPr>
          <p:cNvSpPr txBox="1"/>
          <p:nvPr/>
        </p:nvSpPr>
        <p:spPr>
          <a:xfrm>
            <a:off x="1923745" y="2209800"/>
            <a:ext cx="819455" cy="430887"/>
          </a:xfrm>
          <a:prstGeom prst="rect">
            <a:avLst/>
          </a:prstGeom>
          <a:noFill/>
        </p:spPr>
        <p:txBody>
          <a:bodyPr wrap="none" rtlCol="0">
            <a:spAutoFit/>
          </a:bodyPr>
          <a:lstStyle/>
          <a:p>
            <a:r>
              <a:rPr lang="es-ES" sz="1100" b="1" dirty="0">
                <a:latin typeface="Arial" panose="020B0604020202020204" pitchFamily="34" charset="0"/>
                <a:cs typeface="Arial" panose="020B0604020202020204" pitchFamily="34" charset="0"/>
              </a:rPr>
              <a:t>Portal </a:t>
            </a:r>
          </a:p>
          <a:p>
            <a:r>
              <a:rPr lang="es-ES" sz="1100" b="1" dirty="0">
                <a:latin typeface="Arial" panose="020B0604020202020204" pitchFamily="34" charset="0"/>
                <a:cs typeface="Arial" panose="020B0604020202020204" pitchFamily="34" charset="0"/>
              </a:rPr>
              <a:t>Operador</a:t>
            </a:r>
            <a:endParaRPr lang="es-EC" sz="1100" b="1" dirty="0">
              <a:latin typeface="Arial" panose="020B0604020202020204" pitchFamily="34" charset="0"/>
              <a:cs typeface="Arial" panose="020B0604020202020204" pitchFamily="34" charset="0"/>
            </a:endParaRPr>
          </a:p>
        </p:txBody>
      </p:sp>
      <p:sp>
        <p:nvSpPr>
          <p:cNvPr id="63" name="CuadroTexto 62">
            <a:extLst>
              <a:ext uri="{FF2B5EF4-FFF2-40B4-BE49-F238E27FC236}">
                <a16:creationId xmlns:a16="http://schemas.microsoft.com/office/drawing/2014/main" id="{EA28B621-BF0D-4467-B26E-0B5C18736040}"/>
              </a:ext>
            </a:extLst>
          </p:cNvPr>
          <p:cNvSpPr txBox="1"/>
          <p:nvPr/>
        </p:nvSpPr>
        <p:spPr>
          <a:xfrm>
            <a:off x="1953659" y="3438436"/>
            <a:ext cx="1310046" cy="430887"/>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Redes de Recarga y Venta</a:t>
            </a:r>
            <a:endParaRPr lang="es-EC" sz="1100" b="1" dirty="0">
              <a:latin typeface="Arial" panose="020B0604020202020204" pitchFamily="34" charset="0"/>
              <a:cs typeface="Arial" panose="020B0604020202020204" pitchFamily="34" charset="0"/>
            </a:endParaRPr>
          </a:p>
        </p:txBody>
      </p:sp>
      <p:sp>
        <p:nvSpPr>
          <p:cNvPr id="64" name="CuadroTexto 63">
            <a:extLst>
              <a:ext uri="{FF2B5EF4-FFF2-40B4-BE49-F238E27FC236}">
                <a16:creationId xmlns:a16="http://schemas.microsoft.com/office/drawing/2014/main" id="{32B9A7E3-9FD7-46AF-8855-285B306C322A}"/>
              </a:ext>
            </a:extLst>
          </p:cNvPr>
          <p:cNvSpPr txBox="1"/>
          <p:nvPr/>
        </p:nvSpPr>
        <p:spPr>
          <a:xfrm>
            <a:off x="1905000" y="4733836"/>
            <a:ext cx="1033440" cy="600164"/>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Validadores dispositivos electrónicos</a:t>
            </a:r>
            <a:endParaRPr lang="es-EC" sz="1100" b="1" dirty="0">
              <a:latin typeface="Arial" panose="020B0604020202020204" pitchFamily="34" charset="0"/>
              <a:cs typeface="Arial" panose="020B0604020202020204" pitchFamily="34" charset="0"/>
            </a:endParaRPr>
          </a:p>
        </p:txBody>
      </p:sp>
      <p:sp>
        <p:nvSpPr>
          <p:cNvPr id="65" name="CuadroTexto 64">
            <a:extLst>
              <a:ext uri="{FF2B5EF4-FFF2-40B4-BE49-F238E27FC236}">
                <a16:creationId xmlns:a16="http://schemas.microsoft.com/office/drawing/2014/main" id="{C12EFFD1-944B-4BF6-9866-2A8EA157CE9E}"/>
              </a:ext>
            </a:extLst>
          </p:cNvPr>
          <p:cNvSpPr txBox="1"/>
          <p:nvPr/>
        </p:nvSpPr>
        <p:spPr>
          <a:xfrm>
            <a:off x="1905000" y="6139190"/>
            <a:ext cx="1180131" cy="261610"/>
          </a:xfrm>
          <a:prstGeom prst="rect">
            <a:avLst/>
          </a:prstGeom>
          <a:noFill/>
        </p:spPr>
        <p:txBody>
          <a:bodyPr wrap="none" rtlCol="0">
            <a:spAutoFit/>
          </a:bodyPr>
          <a:lstStyle/>
          <a:p>
            <a:r>
              <a:rPr lang="es-ES" sz="1100" b="1" dirty="0">
                <a:latin typeface="Arial" panose="020B0604020202020204" pitchFamily="34" charset="0"/>
                <a:cs typeface="Arial" panose="020B0604020202020204" pitchFamily="34" charset="0"/>
              </a:rPr>
              <a:t>Medio de Pago</a:t>
            </a:r>
            <a:endParaRPr lang="es-EC"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24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5F16CDF3-EC6A-41CA-94BC-748720EFD3CF}"/>
              </a:ext>
            </a:extLst>
          </p:cNvPr>
          <p:cNvGraphicFramePr>
            <a:graphicFrameLocks noGrp="1"/>
          </p:cNvGraphicFramePr>
          <p:nvPr>
            <p:extLst>
              <p:ext uri="{D42A27DB-BD31-4B8C-83A1-F6EECF244321}">
                <p14:modId xmlns:p14="http://schemas.microsoft.com/office/powerpoint/2010/main" val="2351692036"/>
              </p:ext>
            </p:extLst>
          </p:nvPr>
        </p:nvGraphicFramePr>
        <p:xfrm>
          <a:off x="1720059" y="1075740"/>
          <a:ext cx="8751882" cy="5081538"/>
        </p:xfrm>
        <a:graphic>
          <a:graphicData uri="http://schemas.openxmlformats.org/drawingml/2006/table">
            <a:tbl>
              <a:tblPr firstRow="1" bandRow="1">
                <a:tableStyleId>{69012ECD-51FC-41F1-AA8D-1B2483CD663E}</a:tableStyleId>
              </a:tblPr>
              <a:tblGrid>
                <a:gridCol w="1765761">
                  <a:extLst>
                    <a:ext uri="{9D8B030D-6E8A-4147-A177-3AD203B41FA5}">
                      <a16:colId xmlns:a16="http://schemas.microsoft.com/office/drawing/2014/main" val="1792497143"/>
                    </a:ext>
                  </a:extLst>
                </a:gridCol>
                <a:gridCol w="3507591">
                  <a:extLst>
                    <a:ext uri="{9D8B030D-6E8A-4147-A177-3AD203B41FA5}">
                      <a16:colId xmlns:a16="http://schemas.microsoft.com/office/drawing/2014/main" val="1085324776"/>
                    </a:ext>
                  </a:extLst>
                </a:gridCol>
                <a:gridCol w="3478530">
                  <a:extLst>
                    <a:ext uri="{9D8B030D-6E8A-4147-A177-3AD203B41FA5}">
                      <a16:colId xmlns:a16="http://schemas.microsoft.com/office/drawing/2014/main" val="425929849"/>
                    </a:ext>
                  </a:extLst>
                </a:gridCol>
              </a:tblGrid>
              <a:tr h="370840">
                <a:tc>
                  <a:txBody>
                    <a:bodyPr/>
                    <a:lstStyle/>
                    <a:p>
                      <a:r>
                        <a:rPr lang="es-EC" sz="2000" dirty="0">
                          <a:latin typeface="Arial" panose="020B0604020202020204" pitchFamily="34" charset="0"/>
                          <a:cs typeface="Arial" panose="020B0604020202020204" pitchFamily="34" charset="0"/>
                        </a:rPr>
                        <a:t>Nivel </a:t>
                      </a:r>
                    </a:p>
                  </a:txBody>
                  <a:tcPr/>
                </a:tc>
                <a:tc>
                  <a:txBody>
                    <a:bodyPr/>
                    <a:lstStyle/>
                    <a:p>
                      <a:pPr marL="285750" indent="-285750">
                        <a:buFont typeface="Arial" panose="020B0604020202020204" pitchFamily="34" charset="0"/>
                        <a:buChar char="•"/>
                      </a:pPr>
                      <a:r>
                        <a:rPr lang="es-EC" sz="2000" dirty="0">
                          <a:latin typeface="Arial" panose="020B0604020202020204" pitchFamily="34" charset="0"/>
                          <a:cs typeface="Arial" panose="020B0604020202020204" pitchFamily="34" charset="0"/>
                        </a:rPr>
                        <a:t>Componente</a:t>
                      </a:r>
                    </a:p>
                  </a:txBody>
                  <a:tcPr/>
                </a:tc>
                <a:tc>
                  <a:txBody>
                    <a:bodyPr/>
                    <a:lstStyle/>
                    <a:p>
                      <a:r>
                        <a:rPr lang="es-EC" sz="2000" dirty="0">
                          <a:latin typeface="Arial" panose="020B0604020202020204" pitchFamily="34" charset="0"/>
                          <a:cs typeface="Arial" panose="020B0604020202020204" pitchFamily="34" charset="0"/>
                        </a:rPr>
                        <a:t>Responsable / Requirente</a:t>
                      </a:r>
                    </a:p>
                  </a:txBody>
                  <a:tcPr/>
                </a:tc>
                <a:extLst>
                  <a:ext uri="{0D108BD9-81ED-4DB2-BD59-A6C34878D82A}">
                    <a16:rowId xmlns:a16="http://schemas.microsoft.com/office/drawing/2014/main" val="1764210269"/>
                  </a:ext>
                </a:extLst>
              </a:tr>
              <a:tr h="370840">
                <a:tc>
                  <a:txBody>
                    <a:bodyPr/>
                    <a:lstStyle/>
                    <a:p>
                      <a:r>
                        <a:rPr lang="es-ES" sz="2000" dirty="0">
                          <a:latin typeface="Arial" panose="020B0604020202020204" pitchFamily="34" charset="0"/>
                          <a:cs typeface="Arial" panose="020B0604020202020204" pitchFamily="34" charset="0"/>
                        </a:rPr>
                        <a:t>Nivel</a:t>
                      </a:r>
                      <a:r>
                        <a:rPr lang="es-ES" sz="2000" baseline="0" dirty="0">
                          <a:latin typeface="Arial" panose="020B0604020202020204" pitchFamily="34" charset="0"/>
                          <a:cs typeface="Arial" panose="020B0604020202020204" pitchFamily="34" charset="0"/>
                        </a:rPr>
                        <a:t> 4 </a:t>
                      </a:r>
                      <a:endParaRPr lang="es-EC" sz="2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SAG - Sistema</a:t>
                      </a:r>
                      <a:r>
                        <a:rPr lang="es-ES" sz="2000" baseline="0" dirty="0">
                          <a:latin typeface="Arial" panose="020B0604020202020204" pitchFamily="34" charset="0"/>
                          <a:cs typeface="Arial" panose="020B0604020202020204" pitchFamily="34" charset="0"/>
                        </a:rPr>
                        <a:t> de Administración Global</a:t>
                      </a:r>
                    </a:p>
                    <a:p>
                      <a:pPr marL="285750" indent="-285750">
                        <a:buFont typeface="Arial" panose="020B0604020202020204" pitchFamily="34" charset="0"/>
                        <a:buChar char="•"/>
                      </a:pPr>
                      <a:r>
                        <a:rPr lang="es-ES" sz="2000" baseline="0" dirty="0">
                          <a:latin typeface="Arial" panose="020B0604020202020204" pitchFamily="34" charset="0"/>
                          <a:cs typeface="Arial" panose="020B0604020202020204" pitchFamily="34" charset="0"/>
                        </a:rPr>
                        <a:t>Fideicomiso Global</a:t>
                      </a:r>
                      <a:endParaRPr lang="es-EC" sz="2000" dirty="0">
                        <a:latin typeface="Arial" panose="020B0604020202020204" pitchFamily="34" charset="0"/>
                        <a:cs typeface="Arial" panose="020B0604020202020204" pitchFamily="34" charset="0"/>
                      </a:endParaRPr>
                    </a:p>
                  </a:txBody>
                  <a:tcPr/>
                </a:tc>
                <a:tc>
                  <a:txBody>
                    <a:bodyPr/>
                    <a:lstStyle/>
                    <a:p>
                      <a:r>
                        <a:rPr lang="es-EC" sz="2000" dirty="0">
                          <a:latin typeface="Arial" panose="020B0604020202020204" pitchFamily="34" charset="0"/>
                          <a:cs typeface="Arial" panose="020B0604020202020204" pitchFamily="34" charset="0"/>
                        </a:rPr>
                        <a:t>Secretaría de Movilidad</a:t>
                      </a:r>
                    </a:p>
                  </a:txBody>
                  <a:tcPr/>
                </a:tc>
                <a:extLst>
                  <a:ext uri="{0D108BD9-81ED-4DB2-BD59-A6C34878D82A}">
                    <a16:rowId xmlns:a16="http://schemas.microsoft.com/office/drawing/2014/main" val="1799256311"/>
                  </a:ext>
                </a:extLst>
              </a:tr>
              <a:tr h="370840">
                <a:tc>
                  <a:txBody>
                    <a:bodyPr/>
                    <a:lstStyle/>
                    <a:p>
                      <a:r>
                        <a:rPr lang="es-EC" sz="2000" dirty="0">
                          <a:latin typeface="Arial" panose="020B0604020202020204" pitchFamily="34" charset="0"/>
                          <a:cs typeface="Arial" panose="020B0604020202020204" pitchFamily="34" charset="0"/>
                        </a:rPr>
                        <a:t>Nivel 3</a:t>
                      </a:r>
                    </a:p>
                  </a:txBody>
                  <a:tcPr/>
                </a:tc>
                <a:tc>
                  <a:txBody>
                    <a:bodyPr/>
                    <a:lstStyle/>
                    <a:p>
                      <a:pPr marL="285750" indent="-285750">
                        <a:buFont typeface="Arial" panose="020B0604020202020204" pitchFamily="34" charset="0"/>
                        <a:buChar char="•"/>
                      </a:pPr>
                      <a:r>
                        <a:rPr lang="es-EC" sz="2000" dirty="0">
                          <a:latin typeface="Arial" panose="020B0604020202020204" pitchFamily="34" charset="0"/>
                          <a:cs typeface="Arial" panose="020B0604020202020204" pitchFamily="34" charset="0"/>
                        </a:rPr>
                        <a:t>SCR – Sistema Central de Recaudo</a:t>
                      </a:r>
                    </a:p>
                    <a:p>
                      <a:pPr marL="285750" indent="-285750">
                        <a:buFont typeface="Arial" panose="020B0604020202020204" pitchFamily="34" charset="0"/>
                        <a:buChar char="•"/>
                      </a:pPr>
                      <a:r>
                        <a:rPr lang="es-EC" sz="2000" dirty="0">
                          <a:latin typeface="Arial" panose="020B0604020202020204" pitchFamily="34" charset="0"/>
                          <a:cs typeface="Arial" panose="020B0604020202020204" pitchFamily="34" charset="0"/>
                        </a:rPr>
                        <a:t>Fideicomisos</a:t>
                      </a:r>
                      <a:r>
                        <a:rPr lang="es-EC" sz="2000" baseline="0" dirty="0">
                          <a:latin typeface="Arial" panose="020B0604020202020204" pitchFamily="34" charset="0"/>
                          <a:cs typeface="Arial" panose="020B0604020202020204" pitchFamily="34" charset="0"/>
                        </a:rPr>
                        <a:t> Individuales</a:t>
                      </a:r>
                      <a:endParaRPr lang="es-EC" sz="2000" dirty="0">
                        <a:latin typeface="Arial" panose="020B0604020202020204" pitchFamily="34" charset="0"/>
                        <a:cs typeface="Arial" panose="020B0604020202020204" pitchFamily="34" charset="0"/>
                      </a:endParaRPr>
                    </a:p>
                  </a:txBody>
                  <a:tcPr/>
                </a:tc>
                <a:tc>
                  <a:txBody>
                    <a:bodyPr/>
                    <a:lstStyle/>
                    <a:p>
                      <a:r>
                        <a:rPr lang="es-EC" sz="2000" dirty="0">
                          <a:latin typeface="Arial" panose="020B0604020202020204" pitchFamily="34" charset="0"/>
                          <a:cs typeface="Arial" panose="020B0604020202020204" pitchFamily="34" charset="0"/>
                        </a:rPr>
                        <a:t>Metro – Pasajeros –Operadores</a:t>
                      </a:r>
                    </a:p>
                  </a:txBody>
                  <a:tcPr/>
                </a:tc>
                <a:extLst>
                  <a:ext uri="{0D108BD9-81ED-4DB2-BD59-A6C34878D82A}">
                    <a16:rowId xmlns:a16="http://schemas.microsoft.com/office/drawing/2014/main" val="4220229250"/>
                  </a:ext>
                </a:extLst>
              </a:tr>
              <a:tr h="370840">
                <a:tc>
                  <a:txBody>
                    <a:bodyPr/>
                    <a:lstStyle/>
                    <a:p>
                      <a:r>
                        <a:rPr lang="es-EC" sz="2000" dirty="0">
                          <a:latin typeface="Arial" panose="020B0604020202020204" pitchFamily="34" charset="0"/>
                          <a:cs typeface="Arial" panose="020B0604020202020204" pitchFamily="34" charset="0"/>
                        </a:rPr>
                        <a:t>Nivel 2</a:t>
                      </a:r>
                    </a:p>
                  </a:txBody>
                  <a:tcPr/>
                </a:tc>
                <a:tc>
                  <a:txBody>
                    <a:bodyPr/>
                    <a:lstStyle/>
                    <a:p>
                      <a:pPr marL="285750" indent="-285750">
                        <a:buFont typeface="Arial" panose="020B0604020202020204" pitchFamily="34" charset="0"/>
                        <a:buChar char="•"/>
                      </a:pPr>
                      <a:r>
                        <a:rPr lang="es-EC" sz="2000" dirty="0">
                          <a:latin typeface="Arial" panose="020B0604020202020204" pitchFamily="34" charset="0"/>
                          <a:cs typeface="Arial" panose="020B0604020202020204" pitchFamily="34" charset="0"/>
                        </a:rPr>
                        <a:t>Red</a:t>
                      </a:r>
                      <a:r>
                        <a:rPr lang="es-EC" sz="2000" baseline="0" dirty="0">
                          <a:latin typeface="Arial" panose="020B0604020202020204" pitchFamily="34" charset="0"/>
                          <a:cs typeface="Arial" panose="020B0604020202020204" pitchFamily="34" charset="0"/>
                        </a:rPr>
                        <a:t> de Recarga (convenios)</a:t>
                      </a:r>
                    </a:p>
                    <a:p>
                      <a:pPr marL="285750" indent="-285750">
                        <a:buFont typeface="Arial" panose="020B0604020202020204" pitchFamily="34" charset="0"/>
                        <a:buChar char="•"/>
                      </a:pPr>
                      <a:r>
                        <a:rPr lang="es-EC" sz="2000" baseline="0" dirty="0">
                          <a:latin typeface="Arial" panose="020B0604020202020204" pitchFamily="34" charset="0"/>
                          <a:cs typeface="Arial" panose="020B0604020202020204" pitchFamily="34" charset="0"/>
                        </a:rPr>
                        <a:t>Equipos de Recarga </a:t>
                      </a:r>
                      <a:endParaRPr lang="es-EC" sz="2000" dirty="0">
                        <a:latin typeface="Arial" panose="020B0604020202020204" pitchFamily="34" charset="0"/>
                        <a:cs typeface="Arial" panose="020B0604020202020204" pitchFamily="34" charset="0"/>
                      </a:endParaRPr>
                    </a:p>
                  </a:txBody>
                  <a:tcPr/>
                </a:tc>
                <a:tc>
                  <a:txBody>
                    <a:bodyPr/>
                    <a:lstStyle/>
                    <a:p>
                      <a:r>
                        <a:rPr lang="es-EC" sz="2000" dirty="0">
                          <a:latin typeface="Arial" panose="020B0604020202020204" pitchFamily="34" charset="0"/>
                          <a:cs typeface="Arial" panose="020B0604020202020204" pitchFamily="34" charset="0"/>
                        </a:rPr>
                        <a:t>Secretaría Movilidad</a:t>
                      </a:r>
                    </a:p>
                    <a:p>
                      <a:r>
                        <a:rPr lang="es-EC" sz="2000" dirty="0">
                          <a:latin typeface="Arial" panose="020B0604020202020204" pitchFamily="34" charset="0"/>
                          <a:cs typeface="Arial" panose="020B0604020202020204" pitchFamily="34" charset="0"/>
                        </a:rPr>
                        <a:t>Metro – Pasajeros - Operadores</a:t>
                      </a:r>
                    </a:p>
                  </a:txBody>
                  <a:tcPr/>
                </a:tc>
                <a:extLst>
                  <a:ext uri="{0D108BD9-81ED-4DB2-BD59-A6C34878D82A}">
                    <a16:rowId xmlns:a16="http://schemas.microsoft.com/office/drawing/2014/main" val="2995121959"/>
                  </a:ext>
                </a:extLst>
              </a:tr>
              <a:tr h="370840">
                <a:tc>
                  <a:txBody>
                    <a:bodyPr/>
                    <a:lstStyle/>
                    <a:p>
                      <a:r>
                        <a:rPr lang="es-EC" sz="2000" dirty="0">
                          <a:latin typeface="Arial" panose="020B0604020202020204" pitchFamily="34" charset="0"/>
                          <a:cs typeface="Arial" panose="020B0604020202020204" pitchFamily="34" charset="0"/>
                        </a:rPr>
                        <a:t>Nivel 1</a:t>
                      </a:r>
                    </a:p>
                  </a:txBody>
                  <a:tcPr/>
                </a:tc>
                <a:tc>
                  <a:txBody>
                    <a:bodyPr/>
                    <a:lstStyle/>
                    <a:p>
                      <a:pPr marL="285750" indent="-285750">
                        <a:buFont typeface="Arial" panose="020B0604020202020204" pitchFamily="34" charset="0"/>
                        <a:buChar char="•"/>
                      </a:pPr>
                      <a:r>
                        <a:rPr lang="es-EC" sz="2000" dirty="0">
                          <a:latin typeface="Arial" panose="020B0604020202020204" pitchFamily="34" charset="0"/>
                          <a:cs typeface="Arial" panose="020B0604020202020204" pitchFamily="34" charset="0"/>
                        </a:rPr>
                        <a:t>Equipos (Tornos, Pasillos, Validadores)</a:t>
                      </a:r>
                    </a:p>
                  </a:txBody>
                  <a:tcPr/>
                </a:tc>
                <a:tc>
                  <a:txBody>
                    <a:bodyPr/>
                    <a:lstStyle/>
                    <a:p>
                      <a:r>
                        <a:rPr lang="es-EC" sz="2000" dirty="0">
                          <a:latin typeface="Arial" panose="020B0604020202020204" pitchFamily="34" charset="0"/>
                          <a:cs typeface="Arial" panose="020B0604020202020204" pitchFamily="34" charset="0"/>
                        </a:rPr>
                        <a:t>Metro – Pasajeros – Operadores</a:t>
                      </a:r>
                    </a:p>
                  </a:txBody>
                  <a:tcPr/>
                </a:tc>
                <a:extLst>
                  <a:ext uri="{0D108BD9-81ED-4DB2-BD59-A6C34878D82A}">
                    <a16:rowId xmlns:a16="http://schemas.microsoft.com/office/drawing/2014/main" val="665525673"/>
                  </a:ext>
                </a:extLst>
              </a:tr>
              <a:tr h="570498">
                <a:tc>
                  <a:txBody>
                    <a:bodyPr/>
                    <a:lstStyle/>
                    <a:p>
                      <a:r>
                        <a:rPr lang="es-EC" sz="2000" dirty="0">
                          <a:latin typeface="Arial" panose="020B0604020202020204" pitchFamily="34" charset="0"/>
                          <a:cs typeface="Arial" panose="020B0604020202020204" pitchFamily="34" charset="0"/>
                        </a:rPr>
                        <a:t>Nivel 0</a:t>
                      </a:r>
                    </a:p>
                  </a:txBody>
                  <a:tcPr/>
                </a:tc>
                <a:tc>
                  <a:txBody>
                    <a:bodyPr/>
                    <a:lstStyle/>
                    <a:p>
                      <a:pPr marL="285750" indent="-285750">
                        <a:buFont typeface="Arial" panose="020B0604020202020204" pitchFamily="34" charset="0"/>
                        <a:buChar char="•"/>
                      </a:pPr>
                      <a:r>
                        <a:rPr lang="es-EC" sz="2000" dirty="0">
                          <a:latin typeface="Arial" panose="020B0604020202020204" pitchFamily="34" charset="0"/>
                          <a:cs typeface="Arial" panose="020B0604020202020204" pitchFamily="34" charset="0"/>
                        </a:rPr>
                        <a:t>Medio de Pago</a:t>
                      </a:r>
                    </a:p>
                  </a:txBody>
                  <a:tcPr/>
                </a:tc>
                <a:tc>
                  <a:txBody>
                    <a:bodyPr/>
                    <a:lstStyle/>
                    <a:p>
                      <a:r>
                        <a:rPr lang="es-EC" sz="2000" dirty="0">
                          <a:latin typeface="Arial" panose="020B0604020202020204" pitchFamily="34" charset="0"/>
                          <a:cs typeface="Arial" panose="020B0604020202020204" pitchFamily="34" charset="0"/>
                        </a:rPr>
                        <a:t>Secretaría de Movilidad</a:t>
                      </a:r>
                    </a:p>
                  </a:txBody>
                  <a:tcPr/>
                </a:tc>
                <a:extLst>
                  <a:ext uri="{0D108BD9-81ED-4DB2-BD59-A6C34878D82A}">
                    <a16:rowId xmlns:a16="http://schemas.microsoft.com/office/drawing/2014/main" val="3367734541"/>
                  </a:ext>
                </a:extLst>
              </a:tr>
              <a:tr h="370840">
                <a:tc>
                  <a:txBody>
                    <a:bodyPr/>
                    <a:lstStyle/>
                    <a:p>
                      <a:endParaRPr lang="es-EC" sz="2000" dirty="0">
                        <a:latin typeface="Arial" panose="020B0604020202020204" pitchFamily="34" charset="0"/>
                        <a:cs typeface="Arial" panose="020B0604020202020204" pitchFamily="34" charset="0"/>
                      </a:endParaRPr>
                    </a:p>
                  </a:txBody>
                  <a:tcPr/>
                </a:tc>
                <a:tc>
                  <a:txBody>
                    <a:bodyPr/>
                    <a:lstStyle/>
                    <a:p>
                      <a:endParaRPr lang="es-EC" sz="2000" dirty="0">
                        <a:latin typeface="Arial" panose="020B0604020202020204" pitchFamily="34" charset="0"/>
                        <a:cs typeface="Arial" panose="020B0604020202020204" pitchFamily="34" charset="0"/>
                      </a:endParaRPr>
                    </a:p>
                  </a:txBody>
                  <a:tcPr/>
                </a:tc>
                <a:tc>
                  <a:txBody>
                    <a:bodyPr/>
                    <a:lstStyle/>
                    <a:p>
                      <a:endParaRPr lang="es-EC"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79996084"/>
                  </a:ext>
                </a:extLst>
              </a:tr>
            </a:tbl>
          </a:graphicData>
        </a:graphic>
      </p:graphicFrame>
      <p:sp>
        <p:nvSpPr>
          <p:cNvPr id="4" name="TextBox 22">
            <a:extLst>
              <a:ext uri="{FF2B5EF4-FFF2-40B4-BE49-F238E27FC236}">
                <a16:creationId xmlns:a16="http://schemas.microsoft.com/office/drawing/2014/main" id="{3B3D1F8E-FD9D-49A0-9DC8-802BDC62A3CB}"/>
              </a:ext>
            </a:extLst>
          </p:cNvPr>
          <p:cNvSpPr txBox="1"/>
          <p:nvPr/>
        </p:nvSpPr>
        <p:spPr>
          <a:xfrm>
            <a:off x="1512502" y="257224"/>
            <a:ext cx="916699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es-419" sz="3600" b="1" dirty="0">
                <a:solidFill>
                  <a:schemeClr val="accent1">
                    <a:lumMod val="75000"/>
                  </a:schemeClr>
                </a:solidFill>
                <a:latin typeface="Arial" panose="020B0604020202020204" pitchFamily="34" charset="0"/>
                <a:cs typeface="Arial" panose="020B0604020202020204" pitchFamily="34" charset="0"/>
              </a:rPr>
              <a:t>Sistema Integrado de Recaudo (SIR)</a:t>
            </a:r>
          </a:p>
        </p:txBody>
      </p:sp>
    </p:spTree>
    <p:extLst>
      <p:ext uri="{BB962C8B-B14F-4D97-AF65-F5344CB8AC3E}">
        <p14:creationId xmlns:p14="http://schemas.microsoft.com/office/powerpoint/2010/main" val="253932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B54820-5510-49F1-B825-434E0E48BC73}"/>
              </a:ext>
            </a:extLst>
          </p:cNvPr>
          <p:cNvSpPr txBox="1"/>
          <p:nvPr/>
        </p:nvSpPr>
        <p:spPr>
          <a:xfrm>
            <a:off x="1084855" y="1303807"/>
            <a:ext cx="9787934" cy="4955203"/>
          </a:xfrm>
          <a:prstGeom prst="rect">
            <a:avLst/>
          </a:prstGeom>
          <a:noFill/>
        </p:spPr>
        <p:txBody>
          <a:bodyPr wrap="square">
            <a:spAutoFit/>
          </a:bodyPr>
          <a:lstStyle/>
          <a:p>
            <a:r>
              <a:rPr lang="es-ES" sz="2800" b="1" dirty="0">
                <a:solidFill>
                  <a:schemeClr val="accent1">
                    <a:lumMod val="75000"/>
                  </a:schemeClr>
                </a:solidFill>
                <a:latin typeface="Arial" panose="020B0604020202020204" pitchFamily="34" charset="0"/>
                <a:cs typeface="Arial" panose="020B0604020202020204" pitchFamily="34" charset="0"/>
              </a:rPr>
              <a:t>Acciones Realizadas</a:t>
            </a:r>
          </a:p>
          <a:p>
            <a:endParaRPr lang="es-ES" sz="2800" b="1" dirty="0">
              <a:solidFill>
                <a:schemeClr val="accent1">
                  <a:lumMod val="75000"/>
                </a:schemeClr>
              </a:solidFill>
              <a:latin typeface="Arial" panose="020B0604020202020204" pitchFamily="34" charset="0"/>
              <a:cs typeface="Arial" panose="020B0604020202020204" pitchFamily="34" charset="0"/>
            </a:endParaRPr>
          </a:p>
          <a:p>
            <a:pPr lvl="0" algn="just"/>
            <a:r>
              <a:rPr lang="es-ES" sz="2000" dirty="0">
                <a:latin typeface="Arial" panose="020B0604020202020204" pitchFamily="34" charset="0"/>
                <a:ea typeface="Times New Roman" panose="02020603050405020304" pitchFamily="18" charset="0"/>
                <a:cs typeface="Arial" panose="020B0604020202020204" pitchFamily="34" charset="0"/>
              </a:rPr>
              <a:t>Consolidación y revisión de productos consultoría EPN del SIR.</a:t>
            </a:r>
          </a:p>
          <a:p>
            <a:pPr algn="just"/>
            <a:r>
              <a:rPr lang="es-ES" sz="2000" dirty="0">
                <a:latin typeface="Arial" panose="020B0604020202020204" pitchFamily="34" charset="0"/>
                <a:ea typeface="Times New Roman" panose="02020603050405020304" pitchFamily="18" charset="0"/>
                <a:cs typeface="Arial" panose="020B0604020202020204" pitchFamily="34" charset="0"/>
              </a:rPr>
              <a:t>Consulta y gestión ante MINTEL debido a que se debe realizar la postulación para aprobación de factibilidad .</a:t>
            </a:r>
          </a:p>
          <a:p>
            <a:pPr lvl="0" algn="just"/>
            <a:r>
              <a:rPr lang="es-ES" sz="2000" dirty="0">
                <a:latin typeface="Arial" panose="020B0604020202020204" pitchFamily="34" charset="0"/>
                <a:ea typeface="Times New Roman" panose="02020603050405020304" pitchFamily="18" charset="0"/>
                <a:cs typeface="Arial" panose="020B0604020202020204" pitchFamily="34" charset="0"/>
              </a:rPr>
              <a:t>Estudio de mercado que permita analizar costos y tiempos de implementación.</a:t>
            </a:r>
          </a:p>
          <a:p>
            <a:pPr lvl="0" algn="just"/>
            <a:r>
              <a:rPr lang="es-ES" sz="2000" dirty="0">
                <a:latin typeface="Arial" panose="020B0604020202020204" pitchFamily="34" charset="0"/>
                <a:ea typeface="Times New Roman" panose="02020603050405020304" pitchFamily="18" charset="0"/>
                <a:cs typeface="Arial" panose="020B0604020202020204" pitchFamily="34" charset="0"/>
              </a:rPr>
              <a:t>Presentación con Banco Mundial de toda la revisión realizada y arquitectura general del SIR, comprobado por IDOM consultores de Banco Mundial</a:t>
            </a:r>
          </a:p>
          <a:p>
            <a:pPr lvl="0" algn="just"/>
            <a:r>
              <a:rPr lang="es-ES" sz="2000" dirty="0">
                <a:latin typeface="Arial" panose="020B0604020202020204" pitchFamily="34" charset="0"/>
                <a:ea typeface="Times New Roman" panose="02020603050405020304" pitchFamily="18" charset="0"/>
                <a:cs typeface="Arial" panose="020B0604020202020204" pitchFamily="34" charset="0"/>
              </a:rPr>
              <a:t>Mesas técnicas con Metro y Empresa de Pasajeros para trabajo en conjunto.</a:t>
            </a:r>
          </a:p>
          <a:p>
            <a:pPr lvl="0" algn="just"/>
            <a:r>
              <a:rPr lang="es-ES" sz="2000" dirty="0">
                <a:latin typeface="Arial" panose="020B0604020202020204" pitchFamily="34" charset="0"/>
                <a:ea typeface="Times New Roman" panose="02020603050405020304" pitchFamily="18" charset="0"/>
                <a:cs typeface="Arial" panose="020B0604020202020204" pitchFamily="34" charset="0"/>
              </a:rPr>
              <a:t>Fase Preparatoria</a:t>
            </a:r>
          </a:p>
          <a:p>
            <a:pPr marL="800100" lvl="1" indent="-342900" algn="just">
              <a:buFont typeface="Symbol" panose="05050102010706020507" pitchFamily="18" charset="2"/>
              <a:buChar char=""/>
            </a:pPr>
            <a:r>
              <a:rPr lang="es-ES" sz="2000" dirty="0">
                <a:latin typeface="Arial" panose="020B0604020202020204" pitchFamily="34" charset="0"/>
                <a:ea typeface="Times New Roman" panose="02020603050405020304" pitchFamily="18" charset="0"/>
                <a:cs typeface="Arial" panose="020B0604020202020204" pitchFamily="34" charset="0"/>
              </a:rPr>
              <a:t>Preparación de especificaciones técnicas SAG de Nivel 4</a:t>
            </a:r>
          </a:p>
          <a:p>
            <a:pPr marL="800100" lvl="1" indent="-342900" algn="just">
              <a:buFont typeface="Symbol" panose="05050102010706020507" pitchFamily="18" charset="2"/>
              <a:buChar char=""/>
            </a:pPr>
            <a:r>
              <a:rPr lang="es-ES" sz="2000" dirty="0">
                <a:latin typeface="Arial" panose="020B0604020202020204" pitchFamily="34" charset="0"/>
                <a:ea typeface="Times New Roman" panose="02020603050405020304" pitchFamily="18" charset="0"/>
                <a:cs typeface="Arial" panose="020B0604020202020204" pitchFamily="34" charset="0"/>
              </a:rPr>
              <a:t>Documentos para </a:t>
            </a:r>
            <a:r>
              <a:rPr lang="es-ES" sz="2000" dirty="0" err="1">
                <a:latin typeface="Arial" panose="020B0604020202020204" pitchFamily="34" charset="0"/>
                <a:ea typeface="Times New Roman" panose="02020603050405020304" pitchFamily="18" charset="0"/>
                <a:cs typeface="Arial" panose="020B0604020202020204" pitchFamily="34" charset="0"/>
              </a:rPr>
              <a:t>Mintel</a:t>
            </a:r>
            <a:endParaRPr lang="es-ES" sz="20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Symbol" panose="05050102010706020507" pitchFamily="18" charset="2"/>
              <a:buChar char=""/>
            </a:pPr>
            <a:r>
              <a:rPr lang="es-ES" sz="2000" dirty="0">
                <a:latin typeface="Arial" panose="020B0604020202020204" pitchFamily="34" charset="0"/>
                <a:ea typeface="Times New Roman" panose="02020603050405020304" pitchFamily="18" charset="0"/>
                <a:cs typeface="Arial" panose="020B0604020202020204" pitchFamily="34" charset="0"/>
              </a:rPr>
              <a:t>Documentos para DMI</a:t>
            </a:r>
          </a:p>
          <a:p>
            <a:pPr marL="800100" lvl="1" indent="-342900" algn="just">
              <a:buFont typeface="Symbol" panose="05050102010706020507" pitchFamily="18" charset="2"/>
              <a:buChar char=""/>
            </a:pPr>
            <a:r>
              <a:rPr lang="es-ES" sz="2000" dirty="0">
                <a:latin typeface="Arial" panose="020B0604020202020204" pitchFamily="34" charset="0"/>
                <a:ea typeface="Times New Roman" panose="02020603050405020304" pitchFamily="18" charset="0"/>
                <a:cs typeface="Arial" panose="020B0604020202020204" pitchFamily="34" charset="0"/>
              </a:rPr>
              <a:t>Documentos para Quito Honesto</a:t>
            </a:r>
          </a:p>
          <a:p>
            <a:pPr marL="800100" lvl="1" indent="-342900" algn="just">
              <a:buFont typeface="Symbol" panose="05050102010706020507" pitchFamily="18" charset="2"/>
              <a:buChar char=""/>
            </a:pPr>
            <a:r>
              <a:rPr lang="es-ES" sz="2000" dirty="0">
                <a:latin typeface="Arial" panose="020B0604020202020204" pitchFamily="34" charset="0"/>
                <a:ea typeface="Times New Roman" panose="02020603050405020304" pitchFamily="18" charset="0"/>
                <a:cs typeface="Arial" panose="020B0604020202020204" pitchFamily="34" charset="0"/>
              </a:rPr>
              <a:t>Documentos para Contraloría</a:t>
            </a:r>
          </a:p>
        </p:txBody>
      </p:sp>
      <p:sp>
        <p:nvSpPr>
          <p:cNvPr id="4" name="TextBox 22">
            <a:extLst>
              <a:ext uri="{FF2B5EF4-FFF2-40B4-BE49-F238E27FC236}">
                <a16:creationId xmlns:a16="http://schemas.microsoft.com/office/drawing/2014/main" id="{BCE5EBA0-C495-4613-A7A9-6638274922A7}"/>
              </a:ext>
            </a:extLst>
          </p:cNvPr>
          <p:cNvSpPr txBox="1"/>
          <p:nvPr/>
        </p:nvSpPr>
        <p:spPr>
          <a:xfrm>
            <a:off x="1512502" y="469301"/>
            <a:ext cx="916699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es-419" sz="3600" b="1" dirty="0">
                <a:solidFill>
                  <a:schemeClr val="accent1">
                    <a:lumMod val="75000"/>
                  </a:schemeClr>
                </a:solidFill>
                <a:latin typeface="Arial" panose="020B0604020202020204" pitchFamily="34" charset="0"/>
                <a:cs typeface="Arial" panose="020B0604020202020204" pitchFamily="34" charset="0"/>
              </a:rPr>
              <a:t>Sistema Integrado de Recaudo (SIR)</a:t>
            </a:r>
          </a:p>
        </p:txBody>
      </p:sp>
    </p:spTree>
    <p:extLst>
      <p:ext uri="{BB962C8B-B14F-4D97-AF65-F5344CB8AC3E}">
        <p14:creationId xmlns:p14="http://schemas.microsoft.com/office/powerpoint/2010/main" val="686373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9BE43A1-8114-4DA9-AA28-5332CC0060D6}"/>
              </a:ext>
            </a:extLst>
          </p:cNvPr>
          <p:cNvSpPr>
            <a:spLocks noGrp="1"/>
          </p:cNvSpPr>
          <p:nvPr>
            <p:ph type="ctrTitle"/>
          </p:nvPr>
        </p:nvSpPr>
        <p:spPr>
          <a:xfrm>
            <a:off x="1089495" y="1937981"/>
            <a:ext cx="10271460" cy="2181013"/>
          </a:xfrm>
        </p:spPr>
        <p:txBody>
          <a:bodyPr>
            <a:noAutofit/>
          </a:bodyPr>
          <a:lstStyle/>
          <a:p>
            <a:r>
              <a:rPr lang="es-ES" sz="3600" b="1" dirty="0">
                <a:solidFill>
                  <a:schemeClr val="accent1">
                    <a:lumMod val="75000"/>
                  </a:schemeClr>
                </a:solidFill>
                <a:latin typeface="Arial" panose="020B0604020202020204" pitchFamily="34" charset="0"/>
                <a:cs typeface="Arial" panose="020B0604020202020204" pitchFamily="34" charset="0"/>
              </a:rPr>
              <a:t>2.- Garantía del servicio de transporte público, de calidad y de oportunidad a las zonas del Distrito Metropolitano de Quito, con particular atención a las zonas rurales y periféricas.  </a:t>
            </a:r>
            <a:endParaRPr lang="es-EC"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04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7A2AE832-962F-4440-8C20-54007EE3B735}"/>
              </a:ext>
            </a:extLst>
          </p:cNvPr>
          <p:cNvSpPr txBox="1">
            <a:spLocks/>
          </p:cNvSpPr>
          <p:nvPr/>
        </p:nvSpPr>
        <p:spPr>
          <a:xfrm>
            <a:off x="1271128" y="203258"/>
            <a:ext cx="11049915" cy="658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3600" b="1" dirty="0">
                <a:solidFill>
                  <a:schemeClr val="accent1">
                    <a:lumMod val="75000"/>
                  </a:schemeClr>
                </a:solidFill>
                <a:latin typeface="Arial" panose="020B0604020202020204" pitchFamily="34" charset="0"/>
                <a:cs typeface="Arial" panose="020B0604020202020204" pitchFamily="34" charset="0"/>
              </a:rPr>
              <a:t>Cobertura de Rutas de Transporte Público</a:t>
            </a:r>
            <a:endParaRPr lang="es-EC" sz="2000" b="1" dirty="0">
              <a:solidFill>
                <a:schemeClr val="accent1">
                  <a:lumMod val="75000"/>
                </a:scheme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FA6EE356-698A-4FF0-BAB2-BCCB5C72F534}"/>
              </a:ext>
            </a:extLst>
          </p:cNvPr>
          <p:cNvSpPr txBox="1">
            <a:spLocks/>
          </p:cNvSpPr>
          <p:nvPr/>
        </p:nvSpPr>
        <p:spPr>
          <a:xfrm>
            <a:off x="8243888" y="2700337"/>
            <a:ext cx="3739057" cy="26292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419" sz="2000" dirty="0">
                <a:latin typeface="Arial" panose="020B0604020202020204" pitchFamily="34" charset="0"/>
                <a:cs typeface="Arial" panose="020B0604020202020204" pitchFamily="34" charset="0"/>
              </a:rPr>
              <a:t>Incremento de la cobertura de TP a zonas poblacionales con déficit o desprovistas del servicio.</a:t>
            </a:r>
          </a:p>
          <a:p>
            <a:pPr algn="just"/>
            <a:r>
              <a:rPr lang="es-419" sz="2000" dirty="0">
                <a:latin typeface="Arial" panose="020B0604020202020204" pitchFamily="34" charset="0"/>
                <a:cs typeface="Arial" panose="020B0604020202020204" pitchFamily="34" charset="0"/>
              </a:rPr>
              <a:t>La distancia de accesibilidad de un usuario a una ruta de transporte se acortó de 200 a 100 metros en el área urbana (gráficos).</a:t>
            </a:r>
            <a:endParaRPr lang="es-EC" sz="20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8FB24BC5-208A-4AED-B19E-708B4D82126D}"/>
              </a:ext>
            </a:extLst>
          </p:cNvPr>
          <p:cNvPicPr>
            <a:picLocks noChangeAspect="1"/>
          </p:cNvPicPr>
          <p:nvPr/>
        </p:nvPicPr>
        <p:blipFill>
          <a:blip r:embed="rId2"/>
          <a:stretch>
            <a:fillRect/>
          </a:stretch>
        </p:blipFill>
        <p:spPr>
          <a:xfrm>
            <a:off x="453056" y="1065782"/>
            <a:ext cx="7790832" cy="5414977"/>
          </a:xfrm>
          <a:prstGeom prst="rect">
            <a:avLst/>
          </a:prstGeom>
        </p:spPr>
      </p:pic>
      <p:pic>
        <p:nvPicPr>
          <p:cNvPr id="8" name="Imagen 7">
            <a:extLst>
              <a:ext uri="{FF2B5EF4-FFF2-40B4-BE49-F238E27FC236}">
                <a16:creationId xmlns:a16="http://schemas.microsoft.com/office/drawing/2014/main" id="{BE672B33-DB64-4FB4-9F91-184D2512A0C9}"/>
              </a:ext>
            </a:extLst>
          </p:cNvPr>
          <p:cNvPicPr>
            <a:picLocks noChangeAspect="1"/>
          </p:cNvPicPr>
          <p:nvPr/>
        </p:nvPicPr>
        <p:blipFill>
          <a:blip r:embed="rId3"/>
          <a:stretch>
            <a:fillRect/>
          </a:stretch>
        </p:blipFill>
        <p:spPr>
          <a:xfrm>
            <a:off x="3391479" y="5086349"/>
            <a:ext cx="1441197" cy="1239271"/>
          </a:xfrm>
          <a:prstGeom prst="rect">
            <a:avLst/>
          </a:prstGeom>
        </p:spPr>
      </p:pic>
    </p:spTree>
    <p:extLst>
      <p:ext uri="{BB962C8B-B14F-4D97-AF65-F5344CB8AC3E}">
        <p14:creationId xmlns:p14="http://schemas.microsoft.com/office/powerpoint/2010/main" val="347673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45A5CD-CEAF-4AF0-9333-AFC0B2C6C844}"/>
              </a:ext>
            </a:extLst>
          </p:cNvPr>
          <p:cNvPicPr>
            <a:picLocks noChangeAspect="1"/>
          </p:cNvPicPr>
          <p:nvPr/>
        </p:nvPicPr>
        <p:blipFill>
          <a:blip r:embed="rId2"/>
          <a:stretch>
            <a:fillRect/>
          </a:stretch>
        </p:blipFill>
        <p:spPr>
          <a:xfrm>
            <a:off x="358326" y="168878"/>
            <a:ext cx="8999988" cy="6520244"/>
          </a:xfrm>
          <a:prstGeom prst="rect">
            <a:avLst/>
          </a:prstGeom>
        </p:spPr>
      </p:pic>
      <p:sp>
        <p:nvSpPr>
          <p:cNvPr id="7" name="Título 1">
            <a:extLst>
              <a:ext uri="{FF2B5EF4-FFF2-40B4-BE49-F238E27FC236}">
                <a16:creationId xmlns:a16="http://schemas.microsoft.com/office/drawing/2014/main" id="{5BF58E38-C6CA-4A09-AB65-AFE2D1DDCA80}"/>
              </a:ext>
            </a:extLst>
          </p:cNvPr>
          <p:cNvSpPr txBox="1">
            <a:spLocks/>
          </p:cNvSpPr>
          <p:nvPr/>
        </p:nvSpPr>
        <p:spPr>
          <a:xfrm>
            <a:off x="9358314" y="3429000"/>
            <a:ext cx="2722208" cy="20645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419" sz="2000" dirty="0">
                <a:latin typeface="Arial" panose="020B0604020202020204" pitchFamily="34" charset="0"/>
                <a:cs typeface="Arial" panose="020B0604020202020204" pitchFamily="34" charset="0"/>
              </a:rPr>
              <a:t>Red total de servicios de transporte del SIPQ.</a:t>
            </a:r>
          </a:p>
          <a:p>
            <a:pPr algn="l"/>
            <a:r>
              <a:rPr lang="es-419" sz="2000" dirty="0">
                <a:latin typeface="Arial" panose="020B0604020202020204" pitchFamily="34" charset="0"/>
                <a:cs typeface="Arial" panose="020B0604020202020204" pitchFamily="34" charset="0"/>
              </a:rPr>
              <a:t>Primera Línea de Transporte;</a:t>
            </a:r>
          </a:p>
          <a:p>
            <a:pPr algn="l"/>
            <a:r>
              <a:rPr lang="es-419" sz="2000" dirty="0">
                <a:latin typeface="Arial" panose="020B0604020202020204" pitchFamily="34" charset="0"/>
                <a:cs typeface="Arial" panose="020B0604020202020204" pitchFamily="34" charset="0"/>
              </a:rPr>
              <a:t>Troncales: y</a:t>
            </a:r>
          </a:p>
          <a:p>
            <a:pPr algn="l"/>
            <a:r>
              <a:rPr lang="es-419" sz="2000" dirty="0">
                <a:latin typeface="Arial" panose="020B0604020202020204" pitchFamily="34" charset="0"/>
                <a:cs typeface="Arial" panose="020B0604020202020204" pitchFamily="34" charset="0"/>
              </a:rPr>
              <a:t>Transversales.</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38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6F3D391-59FB-4E7B-87E8-AC74157E7640}"/>
              </a:ext>
            </a:extLst>
          </p:cNvPr>
          <p:cNvSpPr txBox="1">
            <a:spLocks/>
          </p:cNvSpPr>
          <p:nvPr/>
        </p:nvSpPr>
        <p:spPr>
          <a:xfrm>
            <a:off x="766533" y="1712367"/>
            <a:ext cx="10658933" cy="31230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solidFill>
                  <a:schemeClr val="accent1">
                    <a:lumMod val="75000"/>
                  </a:schemeClr>
                </a:solidFill>
                <a:latin typeface="Arial" panose="020B0604020202020204" pitchFamily="34" charset="0"/>
                <a:cs typeface="Arial" panose="020B0604020202020204" pitchFamily="34" charset="0"/>
              </a:rPr>
              <a:t>1.- Organización  y estructuración de las rutas del sistema de transporte público de superficie de forma tal que garantice el ingreso sostenible y razonable para los transportistas y el flujo de pasajeros necesarios para el aprovechamiento de la capacidad operativa del Metro de Quito. </a:t>
            </a:r>
          </a:p>
        </p:txBody>
      </p:sp>
    </p:spTree>
    <p:extLst>
      <p:ext uri="{BB962C8B-B14F-4D97-AF65-F5344CB8AC3E}">
        <p14:creationId xmlns:p14="http://schemas.microsoft.com/office/powerpoint/2010/main" val="3859851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6666E5-A0DD-4D59-AB34-C0AE9BFFBBFA}"/>
              </a:ext>
            </a:extLst>
          </p:cNvPr>
          <p:cNvSpPr>
            <a:spLocks noGrp="1"/>
          </p:cNvSpPr>
          <p:nvPr>
            <p:ph type="ctrTitle"/>
          </p:nvPr>
        </p:nvSpPr>
        <p:spPr>
          <a:xfrm>
            <a:off x="1406490" y="4731027"/>
            <a:ext cx="9871109" cy="568394"/>
          </a:xfrm>
        </p:spPr>
        <p:txBody>
          <a:bodyPr>
            <a:noAutofit/>
          </a:bodyPr>
          <a:lstStyle/>
          <a:p>
            <a:pPr algn="just"/>
            <a:br>
              <a:rPr lang="es-ES" sz="3600" b="1" dirty="0">
                <a:latin typeface="Arial" panose="020B0604020202020204" pitchFamily="34" charset="0"/>
                <a:cs typeface="Arial" panose="020B0604020202020204" pitchFamily="34" charset="0"/>
              </a:rPr>
            </a:br>
            <a:br>
              <a:rPr lang="es-ES" sz="3600" b="1" dirty="0">
                <a:latin typeface="Arial" panose="020B0604020202020204" pitchFamily="34" charset="0"/>
                <a:cs typeface="Arial" panose="020B0604020202020204" pitchFamily="34" charset="0"/>
              </a:rPr>
            </a:br>
            <a:r>
              <a:rPr lang="es-ES" sz="3600" b="1" dirty="0">
                <a:solidFill>
                  <a:schemeClr val="accent1">
                    <a:lumMod val="75000"/>
                  </a:schemeClr>
                </a:solidFill>
                <a:latin typeface="Arial" panose="020B0604020202020204" pitchFamily="34" charset="0"/>
                <a:cs typeface="Arial" panose="020B0604020202020204" pitchFamily="34" charset="0"/>
              </a:rPr>
              <a:t>3.- Convenios y contratos de operación firmados con los operadores de transporte público.</a:t>
            </a:r>
            <a:br>
              <a:rPr lang="es-ES" sz="3600" b="1" dirty="0">
                <a:solidFill>
                  <a:schemeClr val="accent1">
                    <a:lumMod val="75000"/>
                  </a:schemeClr>
                </a:solidFill>
                <a:latin typeface="Arial" panose="020B0604020202020204" pitchFamily="34" charset="0"/>
                <a:cs typeface="Arial" panose="020B0604020202020204" pitchFamily="34" charset="0"/>
              </a:rPr>
            </a:br>
            <a:br>
              <a:rPr lang="es-ES" sz="3600" b="1" dirty="0">
                <a:solidFill>
                  <a:schemeClr val="accent1">
                    <a:lumMod val="75000"/>
                  </a:schemeClr>
                </a:solidFill>
                <a:latin typeface="Arial" panose="020B0604020202020204" pitchFamily="34" charset="0"/>
                <a:cs typeface="Arial" panose="020B0604020202020204" pitchFamily="34" charset="0"/>
              </a:rPr>
            </a:br>
            <a:r>
              <a:rPr lang="es-ES" sz="3600" b="1" dirty="0">
                <a:solidFill>
                  <a:schemeClr val="accent1">
                    <a:lumMod val="75000"/>
                  </a:schemeClr>
                </a:solidFill>
                <a:latin typeface="Arial" panose="020B0604020202020204" pitchFamily="34" charset="0"/>
                <a:cs typeface="Arial" panose="020B0604020202020204" pitchFamily="34" charset="0"/>
              </a:rPr>
              <a:t> </a:t>
            </a:r>
            <a:br>
              <a:rPr lang="es-ES" sz="3600" b="1" dirty="0">
                <a:solidFill>
                  <a:schemeClr val="accent1">
                    <a:lumMod val="75000"/>
                  </a:schemeClr>
                </a:solidFill>
                <a:latin typeface="Arial" panose="020B0604020202020204" pitchFamily="34" charset="0"/>
                <a:cs typeface="Arial" panose="020B0604020202020204" pitchFamily="34" charset="0"/>
              </a:rPr>
            </a:br>
            <a:br>
              <a:rPr lang="es-ES" sz="3600" b="1" dirty="0">
                <a:solidFill>
                  <a:schemeClr val="accent1">
                    <a:lumMod val="75000"/>
                  </a:schemeClr>
                </a:solidFill>
                <a:latin typeface="Arial" panose="020B0604020202020204" pitchFamily="34" charset="0"/>
                <a:cs typeface="Arial" panose="020B0604020202020204" pitchFamily="34" charset="0"/>
              </a:rPr>
            </a:br>
            <a:r>
              <a:rPr lang="es-ES" sz="1600" b="1" dirty="0">
                <a:solidFill>
                  <a:schemeClr val="accent1">
                    <a:lumMod val="75000"/>
                  </a:schemeClr>
                </a:solidFill>
                <a:latin typeface="Arial" panose="020B0604020202020204" pitchFamily="34" charset="0"/>
                <a:cs typeface="Arial" panose="020B0604020202020204" pitchFamily="34" charset="0"/>
              </a:rPr>
              <a:t>*Secretaría de Movilidad no tiene Convenios con operadores de transporte únicamente contratos.</a:t>
            </a:r>
            <a:endParaRPr lang="es-EC" sz="1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33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D0A131CE-4030-48B5-B4E1-64E1CAAFC529}"/>
              </a:ext>
            </a:extLst>
          </p:cNvPr>
          <p:cNvGraphicFramePr>
            <a:graphicFrameLocks noGrp="1"/>
          </p:cNvGraphicFramePr>
          <p:nvPr>
            <p:extLst>
              <p:ext uri="{D42A27DB-BD31-4B8C-83A1-F6EECF244321}">
                <p14:modId xmlns:p14="http://schemas.microsoft.com/office/powerpoint/2010/main" val="4165868408"/>
              </p:ext>
            </p:extLst>
          </p:nvPr>
        </p:nvGraphicFramePr>
        <p:xfrm>
          <a:off x="923925" y="1566141"/>
          <a:ext cx="10344149" cy="4681137"/>
        </p:xfrm>
        <a:graphic>
          <a:graphicData uri="http://schemas.openxmlformats.org/drawingml/2006/table">
            <a:tbl>
              <a:tblPr firstRow="1" firstCol="1" bandRow="1">
                <a:tableStyleId>{5C22544A-7EE6-4342-B048-85BDC9FD1C3A}</a:tableStyleId>
              </a:tblPr>
              <a:tblGrid>
                <a:gridCol w="2134141">
                  <a:extLst>
                    <a:ext uri="{9D8B030D-6E8A-4147-A177-3AD203B41FA5}">
                      <a16:colId xmlns:a16="http://schemas.microsoft.com/office/drawing/2014/main" val="757059936"/>
                    </a:ext>
                  </a:extLst>
                </a:gridCol>
                <a:gridCol w="1291865">
                  <a:extLst>
                    <a:ext uri="{9D8B030D-6E8A-4147-A177-3AD203B41FA5}">
                      <a16:colId xmlns:a16="http://schemas.microsoft.com/office/drawing/2014/main" val="3261178514"/>
                    </a:ext>
                  </a:extLst>
                </a:gridCol>
                <a:gridCol w="1658732">
                  <a:extLst>
                    <a:ext uri="{9D8B030D-6E8A-4147-A177-3AD203B41FA5}">
                      <a16:colId xmlns:a16="http://schemas.microsoft.com/office/drawing/2014/main" val="1347443100"/>
                    </a:ext>
                  </a:extLst>
                </a:gridCol>
                <a:gridCol w="5259411">
                  <a:extLst>
                    <a:ext uri="{9D8B030D-6E8A-4147-A177-3AD203B41FA5}">
                      <a16:colId xmlns:a16="http://schemas.microsoft.com/office/drawing/2014/main" val="3376724319"/>
                    </a:ext>
                  </a:extLst>
                </a:gridCol>
              </a:tblGrid>
              <a:tr h="241134">
                <a:tc>
                  <a:txBody>
                    <a:bodyPr/>
                    <a:lstStyle/>
                    <a:p>
                      <a:pPr algn="ctr">
                        <a:lnSpc>
                          <a:spcPct val="107000"/>
                        </a:lnSpc>
                        <a:spcAft>
                          <a:spcPts val="800"/>
                        </a:spcAft>
                      </a:pPr>
                      <a:r>
                        <a:rPr lang="es-EC" sz="2000" dirty="0">
                          <a:effectLst/>
                          <a:latin typeface="Arial" panose="020B0604020202020204" pitchFamily="34" charset="0"/>
                          <a:cs typeface="Arial" panose="020B0604020202020204" pitchFamily="34" charset="0"/>
                        </a:rPr>
                        <a:t>Nro. Contrato</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algn="ctr">
                        <a:lnSpc>
                          <a:spcPct val="107000"/>
                        </a:lnSpc>
                        <a:spcAft>
                          <a:spcPts val="800"/>
                        </a:spcAft>
                      </a:pPr>
                      <a:r>
                        <a:rPr lang="es-EC" sz="2000" dirty="0">
                          <a:effectLst/>
                          <a:latin typeface="Arial" panose="020B0604020202020204" pitchFamily="34" charset="0"/>
                          <a:cs typeface="Arial" panose="020B0604020202020204" pitchFamily="34" charset="0"/>
                        </a:rPr>
                        <a:t>Fecha</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algn="ctr">
                        <a:lnSpc>
                          <a:spcPct val="107000"/>
                        </a:lnSpc>
                        <a:spcAft>
                          <a:spcPts val="800"/>
                        </a:spcAft>
                      </a:pPr>
                      <a:r>
                        <a:rPr lang="es-EC" sz="2000" dirty="0">
                          <a:effectLst/>
                          <a:latin typeface="Arial" panose="020B0604020202020204" pitchFamily="34" charset="0"/>
                          <a:cs typeface="Arial" panose="020B0604020202020204" pitchFamily="34" charset="0"/>
                        </a:rPr>
                        <a:t>Nro. Paquete</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algn="ctr">
                        <a:lnSpc>
                          <a:spcPct val="107000"/>
                        </a:lnSpc>
                        <a:spcAft>
                          <a:spcPts val="800"/>
                        </a:spcAft>
                      </a:pPr>
                      <a:r>
                        <a:rPr lang="es-EC" sz="2000" dirty="0">
                          <a:effectLst/>
                          <a:latin typeface="Arial" panose="020B0604020202020204" pitchFamily="34" charset="0"/>
                          <a:cs typeface="Arial" panose="020B0604020202020204" pitchFamily="34" charset="0"/>
                        </a:rPr>
                        <a:t>Adjudicatario</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extLst>
                  <a:ext uri="{0D108BD9-81ED-4DB2-BD59-A6C34878D82A}">
                    <a16:rowId xmlns:a16="http://schemas.microsoft.com/office/drawing/2014/main" val="1943210766"/>
                  </a:ext>
                </a:extLst>
              </a:tr>
              <a:tr h="216799">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MDMQ-SM-2021-01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30/06/2021</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07</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marL="342900" lvl="0" indent="-342900">
                        <a:lnSpc>
                          <a:spcPct val="107000"/>
                        </a:lnSpc>
                        <a:spcAft>
                          <a:spcPts val="800"/>
                        </a:spcAft>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Transportes Guadalajara S.A.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extLst>
                  <a:ext uri="{0D108BD9-81ED-4DB2-BD59-A6C34878D82A}">
                    <a16:rowId xmlns:a16="http://schemas.microsoft.com/office/drawing/2014/main" val="651018557"/>
                  </a:ext>
                </a:extLst>
              </a:tr>
              <a:tr h="443704">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MDMQ-SM-2021-02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30/06/2021</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marL="342900" lvl="0" indent="-342900">
                        <a:lnSpc>
                          <a:spcPct val="107000"/>
                        </a:lnSpc>
                        <a:spcAft>
                          <a:spcPts val="800"/>
                        </a:spcAft>
                        <a:buFont typeface="Symbol" panose="05050102010706020507" pitchFamily="18" charset="2"/>
                        <a:buChar char=""/>
                      </a:pPr>
                      <a:r>
                        <a:rPr lang="es-EC" sz="1400">
                          <a:effectLst/>
                          <a:latin typeface="Arial" panose="020B0604020202020204" pitchFamily="34" charset="0"/>
                          <a:cs typeface="Arial" panose="020B0604020202020204" pitchFamily="34" charset="0"/>
                        </a:rPr>
                        <a:t>Transhemisfericos Compañía de Transportes Hemisféricos S.A.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extLst>
                  <a:ext uri="{0D108BD9-81ED-4DB2-BD59-A6C34878D82A}">
                    <a16:rowId xmlns:a16="http://schemas.microsoft.com/office/drawing/2014/main" val="1429729609"/>
                  </a:ext>
                </a:extLst>
              </a:tr>
              <a:tr h="2485845">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MDMQ-SM-2021-03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30/06/2021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02, 04, 06, 09, 12, 13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marL="342900" lvl="0" indent="-342900">
                        <a:lnSpc>
                          <a:spcPct val="107000"/>
                        </a:lnSpc>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Cooperativa de Transporte Urbano de Pasajeros en Busetas Paquisha Quito Ecuador</a:t>
                      </a:r>
                    </a:p>
                    <a:p>
                      <a:pPr marL="342900" lvl="0" indent="-342900">
                        <a:lnSpc>
                          <a:spcPct val="107000"/>
                        </a:lnSpc>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Compañía de Transportes Carcelén Tarqui C.A.</a:t>
                      </a:r>
                    </a:p>
                    <a:p>
                      <a:pPr marL="342900" lvl="0" indent="-342900">
                        <a:lnSpc>
                          <a:spcPct val="107000"/>
                        </a:lnSpc>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Compañía de Transportes Reino de Quito S.A.</a:t>
                      </a:r>
                    </a:p>
                    <a:p>
                      <a:pPr marL="342900" lvl="0" indent="-342900">
                        <a:lnSpc>
                          <a:spcPct val="107000"/>
                        </a:lnSpc>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Compañía de Transporte </a:t>
                      </a:r>
                      <a:r>
                        <a:rPr lang="es-EC" sz="1400" dirty="0" err="1">
                          <a:effectLst/>
                          <a:latin typeface="Arial" panose="020B0604020202020204" pitchFamily="34" charset="0"/>
                          <a:cs typeface="Arial" panose="020B0604020202020204" pitchFamily="34" charset="0"/>
                        </a:rPr>
                        <a:t>Lujoexpress</a:t>
                      </a:r>
                      <a:r>
                        <a:rPr lang="es-EC" sz="1400" dirty="0">
                          <a:effectLst/>
                          <a:latin typeface="Arial" panose="020B0604020202020204" pitchFamily="34" charset="0"/>
                          <a:cs typeface="Arial" panose="020B0604020202020204" pitchFamily="34" charset="0"/>
                        </a:rPr>
                        <a:t> Águila Dorada S.A.</a:t>
                      </a:r>
                    </a:p>
                    <a:p>
                      <a:pPr marL="342900" lvl="0" indent="-342900">
                        <a:lnSpc>
                          <a:spcPct val="107000"/>
                        </a:lnSpc>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Alborada Compañía de Transportes S.A.</a:t>
                      </a:r>
                    </a:p>
                    <a:p>
                      <a:pPr marL="342900" lvl="0" indent="-342900">
                        <a:lnSpc>
                          <a:spcPct val="107000"/>
                        </a:lnSpc>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Compañía de Transporte Urbano TRANSCARLOS S.A.</a:t>
                      </a:r>
                    </a:p>
                    <a:p>
                      <a:pPr marL="342900" lvl="0" indent="-342900">
                        <a:lnSpc>
                          <a:spcPct val="107000"/>
                        </a:lnSpc>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Compañía de Transporte </a:t>
                      </a:r>
                      <a:r>
                        <a:rPr lang="es-EC" sz="1400" dirty="0" err="1">
                          <a:effectLst/>
                          <a:latin typeface="Arial" panose="020B0604020202020204" pitchFamily="34" charset="0"/>
                          <a:cs typeface="Arial" panose="020B0604020202020204" pitchFamily="34" charset="0"/>
                        </a:rPr>
                        <a:t>Semgyllfor</a:t>
                      </a:r>
                      <a:r>
                        <a:rPr lang="es-EC" sz="1400" dirty="0">
                          <a:effectLst/>
                          <a:latin typeface="Arial" panose="020B0604020202020204" pitchFamily="34" charset="0"/>
                          <a:cs typeface="Arial" panose="020B0604020202020204" pitchFamily="34" charset="0"/>
                        </a:rPr>
                        <a:t> S.A.</a:t>
                      </a:r>
                    </a:p>
                    <a:p>
                      <a:pPr marL="342900" lvl="0" indent="-342900">
                        <a:lnSpc>
                          <a:spcPct val="107000"/>
                        </a:lnSpc>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Consorcio Empresarial de Transporte CONETRA S.A.</a:t>
                      </a:r>
                    </a:p>
                    <a:p>
                      <a:pPr marL="342900" lvl="0" indent="-342900">
                        <a:lnSpc>
                          <a:spcPct val="107000"/>
                        </a:lnSpc>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Cooperativa de Transportes de Pasajeros </a:t>
                      </a:r>
                      <a:r>
                        <a:rPr lang="es-EC" sz="1400" dirty="0" err="1">
                          <a:effectLst/>
                          <a:latin typeface="Arial" panose="020B0604020202020204" pitchFamily="34" charset="0"/>
                          <a:cs typeface="Arial" panose="020B0604020202020204" pitchFamily="34" charset="0"/>
                        </a:rPr>
                        <a:t>Turismonserrat</a:t>
                      </a:r>
                      <a:endParaRPr lang="es-EC" sz="1400" dirty="0">
                        <a:effectLst/>
                        <a:latin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Compañía de Transporte Ejecutivo </a:t>
                      </a:r>
                      <a:r>
                        <a:rPr lang="es-EC" sz="1400" dirty="0" err="1">
                          <a:effectLst/>
                          <a:latin typeface="Arial" panose="020B0604020202020204" pitchFamily="34" charset="0"/>
                          <a:cs typeface="Arial" panose="020B0604020202020204" pitchFamily="34" charset="0"/>
                        </a:rPr>
                        <a:t>Rapitrans</a:t>
                      </a:r>
                      <a:r>
                        <a:rPr lang="es-EC" sz="1400" dirty="0">
                          <a:effectLst/>
                          <a:latin typeface="Arial" panose="020B0604020202020204" pitchFamily="34" charset="0"/>
                          <a:cs typeface="Arial" panose="020B0604020202020204" pitchFamily="34" charset="0"/>
                        </a:rPr>
                        <a:t> S.A.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extLst>
                  <a:ext uri="{0D108BD9-81ED-4DB2-BD59-A6C34878D82A}">
                    <a16:rowId xmlns:a16="http://schemas.microsoft.com/office/drawing/2014/main" val="4115684272"/>
                  </a:ext>
                </a:extLst>
              </a:tr>
              <a:tr h="897513">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MDMQ-SM-2021-04</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30/6/2021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03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tc>
                  <a:txBody>
                    <a:bodyPr/>
                    <a:lstStyle/>
                    <a:p>
                      <a:pPr marL="342900" lvl="0" indent="-342900">
                        <a:lnSpc>
                          <a:spcPct val="107000"/>
                        </a:lnSpc>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Cooperativa de Transportes Calderón </a:t>
                      </a:r>
                    </a:p>
                    <a:p>
                      <a:pPr marL="342900" lvl="0" indent="-342900">
                        <a:lnSpc>
                          <a:spcPct val="107000"/>
                        </a:lnSpc>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Cooperativa de Transportes de Pasajeros en buses Llano Grande</a:t>
                      </a:r>
                    </a:p>
                    <a:p>
                      <a:pPr marL="342900" lvl="0" indent="-342900" algn="just">
                        <a:lnSpc>
                          <a:spcPct val="107000"/>
                        </a:lnSpc>
                        <a:spcAft>
                          <a:spcPts val="800"/>
                        </a:spcAft>
                        <a:buFont typeface="Symbol" panose="05050102010706020507" pitchFamily="18" charset="2"/>
                        <a:buChar char=""/>
                      </a:pPr>
                      <a:r>
                        <a:rPr lang="es-EC" sz="1400" dirty="0">
                          <a:effectLst/>
                          <a:latin typeface="Arial" panose="020B0604020202020204" pitchFamily="34" charset="0"/>
                          <a:cs typeface="Arial" panose="020B0604020202020204" pitchFamily="34" charset="0"/>
                        </a:rPr>
                        <a:t>Cooperativa en Buses y Microbuses San Juan</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52347" marR="52347" marT="0" marB="0"/>
                </a:tc>
                <a:extLst>
                  <a:ext uri="{0D108BD9-81ED-4DB2-BD59-A6C34878D82A}">
                    <a16:rowId xmlns:a16="http://schemas.microsoft.com/office/drawing/2014/main" val="2628533355"/>
                  </a:ext>
                </a:extLst>
              </a:tr>
            </a:tbl>
          </a:graphicData>
        </a:graphic>
      </p:graphicFrame>
      <p:sp>
        <p:nvSpPr>
          <p:cNvPr id="5" name="CuadroTexto 4">
            <a:extLst>
              <a:ext uri="{FF2B5EF4-FFF2-40B4-BE49-F238E27FC236}">
                <a16:creationId xmlns:a16="http://schemas.microsoft.com/office/drawing/2014/main" id="{21D5FD42-FB6D-4DB1-82B0-138405C8794B}"/>
              </a:ext>
            </a:extLst>
          </p:cNvPr>
          <p:cNvSpPr txBox="1"/>
          <p:nvPr/>
        </p:nvSpPr>
        <p:spPr>
          <a:xfrm>
            <a:off x="457357" y="473534"/>
            <a:ext cx="11060289" cy="646331"/>
          </a:xfrm>
          <a:prstGeom prst="rect">
            <a:avLst/>
          </a:prstGeom>
          <a:noFill/>
        </p:spPr>
        <p:txBody>
          <a:bodyPr wrap="square">
            <a:spAutoFit/>
          </a:bodyPr>
          <a:lstStyle/>
          <a:p>
            <a:pPr algn="ctr"/>
            <a:r>
              <a:rPr lang="es-ES" sz="3600" b="1" dirty="0">
                <a:solidFill>
                  <a:schemeClr val="accent1">
                    <a:lumMod val="75000"/>
                  </a:schemeClr>
                </a:solidFill>
                <a:latin typeface="Arial" panose="020B0604020202020204" pitchFamily="34" charset="0"/>
                <a:ea typeface="+mj-ea"/>
                <a:cs typeface="Arial" panose="020B0604020202020204" pitchFamily="34" charset="0"/>
              </a:rPr>
              <a:t>Contratos Concurso </a:t>
            </a:r>
            <a:r>
              <a:rPr lang="es-ES" sz="3600" b="1" dirty="0">
                <a:solidFill>
                  <a:schemeClr val="accent1">
                    <a:lumMod val="75000"/>
                  </a:schemeClr>
                </a:solidFill>
                <a:latin typeface="Arial" panose="020B0604020202020204" pitchFamily="34" charset="0"/>
                <a:cs typeface="Arial" panose="020B0604020202020204" pitchFamily="34" charset="0"/>
              </a:rPr>
              <a:t>de Rutas y Frecuencias</a:t>
            </a:r>
            <a:endParaRPr lang="es-EC" sz="3600" dirty="0">
              <a:solidFill>
                <a:schemeClr val="accent1">
                  <a:lumMod val="75000"/>
                </a:schemeClr>
              </a:solidFill>
            </a:endParaRPr>
          </a:p>
        </p:txBody>
      </p:sp>
    </p:spTree>
    <p:extLst>
      <p:ext uri="{BB962C8B-B14F-4D97-AF65-F5344CB8AC3E}">
        <p14:creationId xmlns:p14="http://schemas.microsoft.com/office/powerpoint/2010/main" val="357079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3D1377AB-F53D-4528-9E15-156242EB738D}"/>
              </a:ext>
            </a:extLst>
          </p:cNvPr>
          <p:cNvGraphicFramePr>
            <a:graphicFrameLocks noGrp="1"/>
          </p:cNvGraphicFramePr>
          <p:nvPr>
            <p:extLst>
              <p:ext uri="{D42A27DB-BD31-4B8C-83A1-F6EECF244321}">
                <p14:modId xmlns:p14="http://schemas.microsoft.com/office/powerpoint/2010/main" val="13895378"/>
              </p:ext>
            </p:extLst>
          </p:nvPr>
        </p:nvGraphicFramePr>
        <p:xfrm>
          <a:off x="543862" y="1345059"/>
          <a:ext cx="11104276" cy="4933935"/>
        </p:xfrm>
        <a:graphic>
          <a:graphicData uri="http://schemas.openxmlformats.org/drawingml/2006/table">
            <a:tbl>
              <a:tblPr>
                <a:tableStyleId>{5C22544A-7EE6-4342-B048-85BDC9FD1C3A}</a:tableStyleId>
              </a:tblPr>
              <a:tblGrid>
                <a:gridCol w="312112">
                  <a:extLst>
                    <a:ext uri="{9D8B030D-6E8A-4147-A177-3AD203B41FA5}">
                      <a16:colId xmlns:a16="http://schemas.microsoft.com/office/drawing/2014/main" val="2095978572"/>
                    </a:ext>
                  </a:extLst>
                </a:gridCol>
                <a:gridCol w="565699">
                  <a:extLst>
                    <a:ext uri="{9D8B030D-6E8A-4147-A177-3AD203B41FA5}">
                      <a16:colId xmlns:a16="http://schemas.microsoft.com/office/drawing/2014/main" val="1936076199"/>
                    </a:ext>
                  </a:extLst>
                </a:gridCol>
                <a:gridCol w="6573805">
                  <a:extLst>
                    <a:ext uri="{9D8B030D-6E8A-4147-A177-3AD203B41FA5}">
                      <a16:colId xmlns:a16="http://schemas.microsoft.com/office/drawing/2014/main" val="4192908528"/>
                    </a:ext>
                  </a:extLst>
                </a:gridCol>
                <a:gridCol w="1794632">
                  <a:extLst>
                    <a:ext uri="{9D8B030D-6E8A-4147-A177-3AD203B41FA5}">
                      <a16:colId xmlns:a16="http://schemas.microsoft.com/office/drawing/2014/main" val="1224608920"/>
                    </a:ext>
                  </a:extLst>
                </a:gridCol>
                <a:gridCol w="1858028">
                  <a:extLst>
                    <a:ext uri="{9D8B030D-6E8A-4147-A177-3AD203B41FA5}">
                      <a16:colId xmlns:a16="http://schemas.microsoft.com/office/drawing/2014/main" val="1030866239"/>
                    </a:ext>
                  </a:extLst>
                </a:gridCol>
              </a:tblGrid>
              <a:tr h="379429">
                <a:tc>
                  <a:txBody>
                    <a:bodyPr/>
                    <a:lstStyle/>
                    <a:p>
                      <a:pPr algn="ctr" fontAlgn="ctr"/>
                      <a:r>
                        <a:rPr lang="es-EC" sz="1200" b="1" u="none" strike="noStrike" dirty="0" err="1">
                          <a:effectLst/>
                          <a:latin typeface="Arial" panose="020B0604020202020204" pitchFamily="34" charset="0"/>
                          <a:cs typeface="Arial" panose="020B0604020202020204" pitchFamily="34" charset="0"/>
                        </a:rPr>
                        <a:t>N°</a:t>
                      </a:r>
                      <a:endParaRPr lang="es-EC" sz="1200" b="1" i="0" u="none" strike="noStrike" dirty="0">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b="1" u="none" strike="noStrike" dirty="0">
                          <a:effectLst/>
                          <a:latin typeface="Arial" panose="020B0604020202020204" pitchFamily="34" charset="0"/>
                          <a:cs typeface="Arial" panose="020B0604020202020204" pitchFamily="34" charset="0"/>
                        </a:rPr>
                        <a:t>CÓD.</a:t>
                      </a:r>
                      <a:endParaRPr lang="es-EC" sz="1200" b="1" i="0" u="none" strike="noStrike" dirty="0">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b="1" u="none" strike="noStrike" dirty="0">
                          <a:effectLst/>
                          <a:latin typeface="Arial" panose="020B0604020202020204" pitchFamily="34" charset="0"/>
                          <a:cs typeface="Arial" panose="020B0604020202020204" pitchFamily="34" charset="0"/>
                        </a:rPr>
                        <a:t>OPERADORA</a:t>
                      </a:r>
                      <a:endParaRPr lang="es-EC" sz="1200" b="1" i="0" u="none" strike="noStrike" dirty="0">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FECHA DE FIRMA DE ADENDA</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FECHA DE FIRMA DE CONTRATO</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2399513138"/>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1</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03</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de Transportes San Cristóbal S. A. </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dirty="0">
                          <a:effectLst/>
                          <a:latin typeface="Arial" panose="020B0604020202020204" pitchFamily="34" charset="0"/>
                          <a:cs typeface="Arial" panose="020B0604020202020204" pitchFamily="34" charset="0"/>
                        </a:rPr>
                        <a:t>14 de enero de 2021</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dirty="0">
                          <a:effectLst/>
                          <a:latin typeface="Arial" panose="020B0604020202020204" pitchFamily="34" charset="0"/>
                          <a:cs typeface="Arial" panose="020B0604020202020204" pitchFamily="34" charset="0"/>
                        </a:rPr>
                        <a:t>15 de febrero de 2017</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4043608533"/>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2</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04</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Compañía Transalfa S.A.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dirty="0">
                          <a:effectLst/>
                          <a:latin typeface="Arial" panose="020B0604020202020204" pitchFamily="34" charset="0"/>
                          <a:cs typeface="Arial" panose="020B0604020202020204" pitchFamily="34" charset="0"/>
                        </a:rPr>
                        <a:t>15 de febrero de 2017</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547576104"/>
                  </a:ext>
                </a:extLst>
              </a:tr>
              <a:tr h="331784">
                <a:tc>
                  <a:txBody>
                    <a:bodyPr/>
                    <a:lstStyle/>
                    <a:p>
                      <a:pPr algn="ctr" fontAlgn="ctr"/>
                      <a:r>
                        <a:rPr lang="es-EC" sz="1200" u="none" strike="noStrike">
                          <a:effectLst/>
                          <a:latin typeface="Arial" panose="020B0604020202020204" pitchFamily="34" charset="0"/>
                          <a:cs typeface="Arial" panose="020B0604020202020204" pitchFamily="34" charset="0"/>
                        </a:rPr>
                        <a:t>3</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05</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dirty="0">
                          <a:effectLst/>
                          <a:latin typeface="Arial" panose="020B0604020202020204" pitchFamily="34" charset="0"/>
                          <a:cs typeface="Arial" panose="020B0604020202020204" pitchFamily="34" charset="0"/>
                        </a:rPr>
                        <a:t>Compañía de Transporte de Pasajeros Cóndor Mirador TRANSPACOMI S.A.</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3169721991"/>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4</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06</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pt-BR" sz="1200" u="none" strike="noStrike">
                          <a:effectLst/>
                          <a:latin typeface="Arial" panose="020B0604020202020204" pitchFamily="34" charset="0"/>
                          <a:cs typeface="Arial" panose="020B0604020202020204" pitchFamily="34" charset="0"/>
                        </a:rPr>
                        <a:t>Cooperativa de Transporte Urbano Mariscal Sucre</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386627625"/>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5</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07</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dirty="0">
                          <a:effectLst/>
                          <a:latin typeface="Arial" panose="020B0604020202020204" pitchFamily="34" charset="0"/>
                          <a:cs typeface="Arial" panose="020B0604020202020204" pitchFamily="34" charset="0"/>
                        </a:rPr>
                        <a:t>Compañía TRANSMETRÓPOLI S.A.</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37669681"/>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6</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08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Empresa de Transportes Lujoturissa S.A.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2682603202"/>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7</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09</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de Transportes 21 de Julio S.A.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12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1387738326"/>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12</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Transportes Latinos Translatinos S.A.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12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131977753"/>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9</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13</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de Transporte Zeta "Transzeta C.A."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dirty="0">
                          <a:effectLst/>
                          <a:latin typeface="Arial" panose="020B0604020202020204" pitchFamily="34" charset="0"/>
                          <a:cs typeface="Arial" panose="020B0604020202020204" pitchFamily="34" charset="0"/>
                        </a:rPr>
                        <a:t>12 de enero de 2021</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3861822143"/>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10</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15</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Empresa de Transporte Urbano Seis de Diciembre S.A.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1374713870"/>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11</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16</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Compañía Transportes Carcelén Tarqui C.A.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12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3436319997"/>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12</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17</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Latina Transportes Selectivos y Turismo Latitranstursa S.A.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13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24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2120254049"/>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13</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18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de Transporte SEMGYLLFOR S.A.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13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2216546395"/>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14</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19</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de Servicio Ecuatoriano de Transporte Secuatrans C.A.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1522928265"/>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15</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20</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de Transporte Ejecutivo RAPITRANS S. A. </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705602156"/>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16</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21</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Compañía de Transporte Lujoexpress Águila Dorada S.A.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12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721541151"/>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17</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22</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Nacional de Transportes y Comercio S.A.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12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30 de enero de 2019</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517833728"/>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18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23</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de Transporte "Quiteño Libre S.A."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18 de abril de 2017</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833533932"/>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19</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24</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Transportes Selectos TRANSPORSEL S.A.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4280642114"/>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20</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25</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Compañía Transportes Reino de Quito S.A.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12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1622516478"/>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21</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26</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Alborada Compañía de Transportes S. 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2607579178"/>
                  </a:ext>
                </a:extLst>
              </a:tr>
              <a:tr h="201082">
                <a:tc>
                  <a:txBody>
                    <a:bodyPr/>
                    <a:lstStyle/>
                    <a:p>
                      <a:pPr algn="ctr" fontAlgn="ctr"/>
                      <a:r>
                        <a:rPr lang="es-EC" sz="1200" u="none" strike="noStrike">
                          <a:effectLst/>
                          <a:latin typeface="Arial" panose="020B0604020202020204" pitchFamily="34" charset="0"/>
                          <a:cs typeface="Arial" panose="020B0604020202020204" pitchFamily="34" charset="0"/>
                        </a:rPr>
                        <a:t>22</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27</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Compañía de Colectivos de Transportes Urbanos Pichincha C.A.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935" marR="8935" marT="8935" marB="0" anchor="ctr"/>
                </a:tc>
                <a:tc>
                  <a:txBody>
                    <a:bodyPr/>
                    <a:lstStyle/>
                    <a:p>
                      <a:pPr algn="ctr" fontAlgn="ctr"/>
                      <a:r>
                        <a:rPr lang="es-ES" sz="1200" u="none" strike="noStrike" dirty="0">
                          <a:effectLst/>
                          <a:latin typeface="Arial" panose="020B0604020202020204" pitchFamily="34" charset="0"/>
                          <a:cs typeface="Arial" panose="020B0604020202020204" pitchFamily="34" charset="0"/>
                        </a:rPr>
                        <a:t>15 de febrero de 2017</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8935" marR="8935" marT="8935" marB="0" anchor="ctr"/>
                </a:tc>
                <a:extLst>
                  <a:ext uri="{0D108BD9-81ED-4DB2-BD59-A6C34878D82A}">
                    <a16:rowId xmlns:a16="http://schemas.microsoft.com/office/drawing/2014/main" val="2350981715"/>
                  </a:ext>
                </a:extLst>
              </a:tr>
            </a:tbl>
          </a:graphicData>
        </a:graphic>
      </p:graphicFrame>
      <p:sp>
        <p:nvSpPr>
          <p:cNvPr id="9" name="CuadroTexto 8">
            <a:extLst>
              <a:ext uri="{FF2B5EF4-FFF2-40B4-BE49-F238E27FC236}">
                <a16:creationId xmlns:a16="http://schemas.microsoft.com/office/drawing/2014/main" id="{C1E11419-8D4A-4161-B69E-9BEFC0435964}"/>
              </a:ext>
            </a:extLst>
          </p:cNvPr>
          <p:cNvSpPr txBox="1"/>
          <p:nvPr/>
        </p:nvSpPr>
        <p:spPr>
          <a:xfrm>
            <a:off x="2404521" y="174491"/>
            <a:ext cx="7798461" cy="646331"/>
          </a:xfrm>
          <a:prstGeom prst="rect">
            <a:avLst/>
          </a:prstGeom>
          <a:noFill/>
        </p:spPr>
        <p:txBody>
          <a:bodyPr wrap="square">
            <a:spAutoFit/>
          </a:bodyPr>
          <a:lstStyle/>
          <a:p>
            <a:r>
              <a:rPr lang="es-ES" sz="3600" b="1" dirty="0">
                <a:solidFill>
                  <a:schemeClr val="accent1">
                    <a:lumMod val="75000"/>
                  </a:schemeClr>
                </a:solidFill>
                <a:latin typeface="Arial" panose="020B0604020202020204" pitchFamily="34" charset="0"/>
                <a:ea typeface="+mj-ea"/>
                <a:cs typeface="Arial" panose="020B0604020202020204" pitchFamily="34" charset="0"/>
              </a:rPr>
              <a:t>Contratos Actuales Operadoras.</a:t>
            </a:r>
            <a:endParaRPr lang="es-EC" sz="3600" b="1" dirty="0">
              <a:solidFill>
                <a:schemeClr val="accent1">
                  <a:lumMod val="75000"/>
                </a:schemeClr>
              </a:solidFill>
              <a:latin typeface="Arial" panose="020B0604020202020204" pitchFamily="34" charset="0"/>
              <a:ea typeface="+mj-ea"/>
              <a:cs typeface="Arial" panose="020B0604020202020204" pitchFamily="34" charset="0"/>
            </a:endParaRPr>
          </a:p>
        </p:txBody>
      </p:sp>
      <p:sp>
        <p:nvSpPr>
          <p:cNvPr id="4" name="CuadroTexto 3">
            <a:extLst>
              <a:ext uri="{FF2B5EF4-FFF2-40B4-BE49-F238E27FC236}">
                <a16:creationId xmlns:a16="http://schemas.microsoft.com/office/drawing/2014/main" id="{F4B4B82D-4C96-4416-90F4-7048E975731A}"/>
              </a:ext>
            </a:extLst>
          </p:cNvPr>
          <p:cNvSpPr txBox="1"/>
          <p:nvPr/>
        </p:nvSpPr>
        <p:spPr>
          <a:xfrm>
            <a:off x="898393" y="882377"/>
            <a:ext cx="10810718" cy="461665"/>
          </a:xfrm>
          <a:prstGeom prst="rect">
            <a:avLst/>
          </a:prstGeom>
          <a:noFill/>
        </p:spPr>
        <p:txBody>
          <a:bodyPr wrap="square">
            <a:spAutoFit/>
          </a:bodyPr>
          <a:lstStyle/>
          <a:p>
            <a:r>
              <a:rPr lang="es-ES" sz="2400" dirty="0">
                <a:latin typeface="Arial" panose="020B0604020202020204" pitchFamily="34" charset="0"/>
                <a:cs typeface="Arial" panose="020B0604020202020204" pitchFamily="34" charset="0"/>
              </a:rPr>
              <a:t>65 Contratos de servicio de transporte</a:t>
            </a:r>
            <a:endParaRPr lang="es-EC" sz="2800" dirty="0"/>
          </a:p>
        </p:txBody>
      </p:sp>
    </p:spTree>
    <p:extLst>
      <p:ext uri="{BB962C8B-B14F-4D97-AF65-F5344CB8AC3E}">
        <p14:creationId xmlns:p14="http://schemas.microsoft.com/office/powerpoint/2010/main" val="746946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86C762D8-BA0B-48D0-8037-7E69C403987C}"/>
              </a:ext>
            </a:extLst>
          </p:cNvPr>
          <p:cNvGraphicFramePr>
            <a:graphicFrameLocks noGrp="1"/>
          </p:cNvGraphicFramePr>
          <p:nvPr>
            <p:extLst>
              <p:ext uri="{D42A27DB-BD31-4B8C-83A1-F6EECF244321}">
                <p14:modId xmlns:p14="http://schemas.microsoft.com/office/powerpoint/2010/main" val="2168552060"/>
              </p:ext>
            </p:extLst>
          </p:nvPr>
        </p:nvGraphicFramePr>
        <p:xfrm>
          <a:off x="542925" y="999662"/>
          <a:ext cx="11087099" cy="5229686"/>
        </p:xfrm>
        <a:graphic>
          <a:graphicData uri="http://schemas.openxmlformats.org/drawingml/2006/table">
            <a:tbl>
              <a:tblPr>
                <a:tableStyleId>{5C22544A-7EE6-4342-B048-85BDC9FD1C3A}</a:tableStyleId>
              </a:tblPr>
              <a:tblGrid>
                <a:gridCol w="311628">
                  <a:extLst>
                    <a:ext uri="{9D8B030D-6E8A-4147-A177-3AD203B41FA5}">
                      <a16:colId xmlns:a16="http://schemas.microsoft.com/office/drawing/2014/main" val="2887431450"/>
                    </a:ext>
                  </a:extLst>
                </a:gridCol>
                <a:gridCol w="564825">
                  <a:extLst>
                    <a:ext uri="{9D8B030D-6E8A-4147-A177-3AD203B41FA5}">
                      <a16:colId xmlns:a16="http://schemas.microsoft.com/office/drawing/2014/main" val="3350105558"/>
                    </a:ext>
                  </a:extLst>
                </a:gridCol>
                <a:gridCol w="6563638">
                  <a:extLst>
                    <a:ext uri="{9D8B030D-6E8A-4147-A177-3AD203B41FA5}">
                      <a16:colId xmlns:a16="http://schemas.microsoft.com/office/drawing/2014/main" val="13908289"/>
                    </a:ext>
                  </a:extLst>
                </a:gridCol>
                <a:gridCol w="1791855">
                  <a:extLst>
                    <a:ext uri="{9D8B030D-6E8A-4147-A177-3AD203B41FA5}">
                      <a16:colId xmlns:a16="http://schemas.microsoft.com/office/drawing/2014/main" val="1468283020"/>
                    </a:ext>
                  </a:extLst>
                </a:gridCol>
                <a:gridCol w="1855153">
                  <a:extLst>
                    <a:ext uri="{9D8B030D-6E8A-4147-A177-3AD203B41FA5}">
                      <a16:colId xmlns:a16="http://schemas.microsoft.com/office/drawing/2014/main" val="3350630683"/>
                    </a:ext>
                  </a:extLst>
                </a:gridCol>
              </a:tblGrid>
              <a:tr h="232122">
                <a:tc>
                  <a:txBody>
                    <a:bodyPr/>
                    <a:lstStyle/>
                    <a:p>
                      <a:pPr algn="ctr" fontAlgn="ctr"/>
                      <a:r>
                        <a:rPr lang="es-EC" sz="1300" u="none" strike="noStrike">
                          <a:effectLst/>
                          <a:latin typeface="Arial" panose="020B0604020202020204" pitchFamily="34" charset="0"/>
                          <a:cs typeface="Arial" panose="020B0604020202020204" pitchFamily="34" charset="0"/>
                        </a:rPr>
                        <a:t>23</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28</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pt-BR" sz="1300" u="none" strike="noStrike">
                          <a:effectLst/>
                          <a:latin typeface="Arial" panose="020B0604020202020204" pitchFamily="34" charset="0"/>
                          <a:cs typeface="Arial" panose="020B0604020202020204" pitchFamily="34" charset="0"/>
                        </a:rPr>
                        <a:t>Cooperativa de Transportes de Buses Urbanos Bellavista</a:t>
                      </a:r>
                      <a:endParaRPr lang="pt-BR"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901324461"/>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24</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31</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CATUV Compañía Anónima de Transportes Urbanos Victoria</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531517303"/>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25</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32</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Compañía Transportes Guadalajara S.A.</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13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760301974"/>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26</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33</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Compañía de Transportes Vencedores de Pichincha S.A. VEPIEX</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604270"/>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27</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34</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Cooperativa de Transporte de Pasajeros TRANSUR Siete de Mayo</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12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dirty="0">
                          <a:effectLst/>
                          <a:latin typeface="Arial" panose="020B0604020202020204" pitchFamily="34" charset="0"/>
                          <a:cs typeface="Arial" panose="020B0604020202020204" pitchFamily="34" charset="0"/>
                        </a:rPr>
                        <a:t>15 de febrero de 2017</a:t>
                      </a:r>
                      <a:endParaRPr lang="es-ES"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606305168"/>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28</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35</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Compañía de Transportes Quitumbe S.A.</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93689377"/>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29</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36</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Compañía de Transporte Urbano "Trans San Carlos" S.A.</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77026536"/>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30</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39</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Cooperativa de Transporte de Pasajeros "Turis-Monserrat"</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267174411"/>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31</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41</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dirty="0">
                          <a:effectLst/>
                          <a:latin typeface="Arial" panose="020B0604020202020204" pitchFamily="34" charset="0"/>
                          <a:cs typeface="Arial" panose="020B0604020202020204" pitchFamily="34" charset="0"/>
                        </a:rPr>
                        <a:t>Compañía Servicios Múltiples 15 de Agosto "SERVIAGOSTO S.A."</a:t>
                      </a:r>
                      <a:endParaRPr lang="es-EC"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13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6568389"/>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32</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42</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Compañía Transportes Planeta "Transplaneta" S. A. </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13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12 de junio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29287364"/>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33</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46</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Compañía de Transporte San Francisco de Chillogallo S.A.</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4206320"/>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34</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47</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Compañía Pionera del Transporte Urbano Quito URBANQUITO S.A.</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854973708"/>
                  </a:ext>
                </a:extLst>
              </a:tr>
              <a:tr h="383001">
                <a:tc>
                  <a:txBody>
                    <a:bodyPr/>
                    <a:lstStyle/>
                    <a:p>
                      <a:pPr algn="ctr" fontAlgn="ctr"/>
                      <a:r>
                        <a:rPr lang="es-EC" sz="1300" u="none" strike="noStrike">
                          <a:effectLst/>
                          <a:latin typeface="Arial" panose="020B0604020202020204" pitchFamily="34" charset="0"/>
                          <a:cs typeface="Arial" panose="020B0604020202020204" pitchFamily="34" charset="0"/>
                        </a:rPr>
                        <a:t>35</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48</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Cooperativa de Transporte Urbano de Pasajeros en Busetas Paquisha Quito Ecuador</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55987988"/>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36</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49</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Compañía de Transportes Ecuatoriana Transheroica S.A.</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89668517"/>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37</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50</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dirty="0">
                          <a:effectLst/>
                          <a:latin typeface="Arial" panose="020B0604020202020204" pitchFamily="34" charset="0"/>
                          <a:cs typeface="Arial" panose="020B0604020202020204" pitchFamily="34" charset="0"/>
                        </a:rPr>
                        <a:t>Compañía de Transportes en Colectivos Quito C.A. COLECTRANS</a:t>
                      </a:r>
                      <a:endParaRPr lang="es-ES"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18123207"/>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38</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51</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Compañía de Transporte Urbano Distrito del Sur DISUTRAN S.A.</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02797272"/>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39</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52</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Cooperativa de Transporte de Pasajeros en Busetas Juan Pablo II</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45301931"/>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40</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54</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Compañía Consorcio Empresarial del Transporte C.A. "CONETRA"</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13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96073346"/>
                  </a:ext>
                </a:extLst>
              </a:tr>
              <a:tr h="436367">
                <a:tc>
                  <a:txBody>
                    <a:bodyPr/>
                    <a:lstStyle/>
                    <a:p>
                      <a:pPr algn="ctr" fontAlgn="ctr"/>
                      <a:r>
                        <a:rPr lang="es-EC" sz="1300" u="none" strike="noStrike">
                          <a:effectLst/>
                          <a:latin typeface="Arial" panose="020B0604020202020204" pitchFamily="34" charset="0"/>
                          <a:cs typeface="Arial" panose="020B0604020202020204" pitchFamily="34" charset="0"/>
                        </a:rPr>
                        <a:t>41</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56</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Compañía de Transporte de Pasajeros METROTRANS TRANSPASMETROTRANS S.A.</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13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26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08030827"/>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42</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57</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Compañía Servicios de Transporte Mariscal Sucre SETRAMAS S.A.</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15 de febrero de 2017</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480327380"/>
                  </a:ext>
                </a:extLst>
              </a:tr>
              <a:tr h="232122">
                <a:tc>
                  <a:txBody>
                    <a:bodyPr/>
                    <a:lstStyle/>
                    <a:p>
                      <a:pPr algn="ctr" fontAlgn="ctr"/>
                      <a:r>
                        <a:rPr lang="es-EC" sz="1300" u="none" strike="noStrike">
                          <a:effectLst/>
                          <a:latin typeface="Arial" panose="020B0604020202020204" pitchFamily="34" charset="0"/>
                          <a:cs typeface="Arial" panose="020B0604020202020204" pitchFamily="34" charset="0"/>
                        </a:rPr>
                        <a:t>43</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61</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300" u="none" strike="noStrike">
                          <a:effectLst/>
                          <a:latin typeface="Arial" panose="020B0604020202020204" pitchFamily="34" charset="0"/>
                          <a:cs typeface="Arial" panose="020B0604020202020204" pitchFamily="34" charset="0"/>
                        </a:rPr>
                        <a:t>TRANSHEMISFERICOS Compañía de Transportes Hemisféricos S.A.</a:t>
                      </a:r>
                      <a:endParaRPr lang="es-EC"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a:effectLst/>
                          <a:latin typeface="Arial" panose="020B0604020202020204" pitchFamily="34" charset="0"/>
                          <a:cs typeface="Arial" panose="020B0604020202020204" pitchFamily="34" charset="0"/>
                        </a:rPr>
                        <a:t>14 de enero de 2021</a:t>
                      </a:r>
                      <a:endParaRPr lang="es-ES"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300" u="none" strike="noStrike" dirty="0">
                          <a:effectLst/>
                          <a:latin typeface="Arial" panose="020B0604020202020204" pitchFamily="34" charset="0"/>
                          <a:cs typeface="Arial" panose="020B0604020202020204" pitchFamily="34" charset="0"/>
                        </a:rPr>
                        <a:t>15 de febrero de 2017</a:t>
                      </a:r>
                      <a:endParaRPr lang="es-ES"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24505067"/>
                  </a:ext>
                </a:extLst>
              </a:tr>
            </a:tbl>
          </a:graphicData>
        </a:graphic>
      </p:graphicFrame>
      <p:sp>
        <p:nvSpPr>
          <p:cNvPr id="4" name="CuadroTexto 3">
            <a:extLst>
              <a:ext uri="{FF2B5EF4-FFF2-40B4-BE49-F238E27FC236}">
                <a16:creationId xmlns:a16="http://schemas.microsoft.com/office/drawing/2014/main" id="{6F66A196-079D-4C1F-A89D-54B649425C1F}"/>
              </a:ext>
            </a:extLst>
          </p:cNvPr>
          <p:cNvSpPr txBox="1"/>
          <p:nvPr/>
        </p:nvSpPr>
        <p:spPr>
          <a:xfrm>
            <a:off x="2534576" y="353331"/>
            <a:ext cx="7423811" cy="646331"/>
          </a:xfrm>
          <a:prstGeom prst="rect">
            <a:avLst/>
          </a:prstGeom>
          <a:noFill/>
        </p:spPr>
        <p:txBody>
          <a:bodyPr wrap="square">
            <a:spAutoFit/>
          </a:bodyPr>
          <a:lstStyle/>
          <a:p>
            <a:r>
              <a:rPr lang="es-ES" sz="3600" b="1" dirty="0">
                <a:solidFill>
                  <a:schemeClr val="accent1">
                    <a:lumMod val="75000"/>
                  </a:schemeClr>
                </a:solidFill>
                <a:latin typeface="Arial" panose="020B0604020202020204" pitchFamily="34" charset="0"/>
                <a:cs typeface="Arial" panose="020B0604020202020204" pitchFamily="34" charset="0"/>
              </a:rPr>
              <a:t>Contratos Actuales Operadoras</a:t>
            </a:r>
            <a:endParaRPr lang="es-EC" sz="2800" dirty="0">
              <a:solidFill>
                <a:schemeClr val="accent1">
                  <a:lumMod val="75000"/>
                </a:schemeClr>
              </a:solidFill>
            </a:endParaRPr>
          </a:p>
        </p:txBody>
      </p:sp>
    </p:spTree>
    <p:extLst>
      <p:ext uri="{BB962C8B-B14F-4D97-AF65-F5344CB8AC3E}">
        <p14:creationId xmlns:p14="http://schemas.microsoft.com/office/powerpoint/2010/main" val="1018981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1669CA85-9D9C-4F45-881F-BD6A58C89018}"/>
              </a:ext>
            </a:extLst>
          </p:cNvPr>
          <p:cNvGraphicFramePr>
            <a:graphicFrameLocks noGrp="1"/>
          </p:cNvGraphicFramePr>
          <p:nvPr>
            <p:extLst>
              <p:ext uri="{D42A27DB-BD31-4B8C-83A1-F6EECF244321}">
                <p14:modId xmlns:p14="http://schemas.microsoft.com/office/powerpoint/2010/main" val="2570042615"/>
              </p:ext>
            </p:extLst>
          </p:nvPr>
        </p:nvGraphicFramePr>
        <p:xfrm>
          <a:off x="628650" y="935570"/>
          <a:ext cx="10633081" cy="5322353"/>
        </p:xfrm>
        <a:graphic>
          <a:graphicData uri="http://schemas.openxmlformats.org/drawingml/2006/table">
            <a:tbl>
              <a:tblPr>
                <a:tableStyleId>{5C22544A-7EE6-4342-B048-85BDC9FD1C3A}</a:tableStyleId>
              </a:tblPr>
              <a:tblGrid>
                <a:gridCol w="298866">
                  <a:extLst>
                    <a:ext uri="{9D8B030D-6E8A-4147-A177-3AD203B41FA5}">
                      <a16:colId xmlns:a16="http://schemas.microsoft.com/office/drawing/2014/main" val="3148401274"/>
                    </a:ext>
                  </a:extLst>
                </a:gridCol>
                <a:gridCol w="541695">
                  <a:extLst>
                    <a:ext uri="{9D8B030D-6E8A-4147-A177-3AD203B41FA5}">
                      <a16:colId xmlns:a16="http://schemas.microsoft.com/office/drawing/2014/main" val="2670091587"/>
                    </a:ext>
                  </a:extLst>
                </a:gridCol>
                <a:gridCol w="5515702">
                  <a:extLst>
                    <a:ext uri="{9D8B030D-6E8A-4147-A177-3AD203B41FA5}">
                      <a16:colId xmlns:a16="http://schemas.microsoft.com/office/drawing/2014/main" val="1569090703"/>
                    </a:ext>
                  </a:extLst>
                </a:gridCol>
                <a:gridCol w="2214239">
                  <a:extLst>
                    <a:ext uri="{9D8B030D-6E8A-4147-A177-3AD203B41FA5}">
                      <a16:colId xmlns:a16="http://schemas.microsoft.com/office/drawing/2014/main" val="2182710214"/>
                    </a:ext>
                  </a:extLst>
                </a:gridCol>
                <a:gridCol w="2062579">
                  <a:extLst>
                    <a:ext uri="{9D8B030D-6E8A-4147-A177-3AD203B41FA5}">
                      <a16:colId xmlns:a16="http://schemas.microsoft.com/office/drawing/2014/main" val="1687407537"/>
                    </a:ext>
                  </a:extLst>
                </a:gridCol>
              </a:tblGrid>
              <a:tr h="196720">
                <a:tc>
                  <a:txBody>
                    <a:bodyPr/>
                    <a:lstStyle/>
                    <a:p>
                      <a:pPr algn="ctr" fontAlgn="ctr"/>
                      <a:r>
                        <a:rPr lang="es-EC" sz="1200" u="none" strike="noStrike">
                          <a:effectLst/>
                          <a:latin typeface="Arial" panose="020B0604020202020204" pitchFamily="34" charset="0"/>
                          <a:cs typeface="Arial" panose="020B0604020202020204" pitchFamily="34" charset="0"/>
                        </a:rPr>
                        <a:t>44</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62</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Cooperativa de Transporte de Pasajeros Flota Pichincha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1951243017"/>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45</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63</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dirty="0">
                          <a:effectLst/>
                          <a:latin typeface="Arial" panose="020B0604020202020204" pitchFamily="34" charset="0"/>
                          <a:cs typeface="Arial" panose="020B0604020202020204" pitchFamily="34" charset="0"/>
                        </a:rPr>
                        <a:t>Cooperativa de Transporte de Pasajeros en Buses Reina del Quinche</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2904187190"/>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46</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64</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Transportes San Sebastián de Pifo S. 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4145960296"/>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47</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65</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Transportes Puembo Trapuca C.A.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2507235117"/>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48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66</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Cooperativa de Transporte Tumbaco</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3049258846"/>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49</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67</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Cooperativa de Transporte de Pasajeros Yaruquí</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2092074944"/>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50</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68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Cooperativa Trans San Juan</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2993585539"/>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51</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69</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Cooperativa de Transporte de Pasajeros en Buses Llano Grande</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1523027364"/>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52</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70</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dirty="0">
                          <a:effectLst/>
                          <a:latin typeface="Arial" panose="020B0604020202020204" pitchFamily="34" charset="0"/>
                          <a:cs typeface="Arial" panose="020B0604020202020204" pitchFamily="34" charset="0"/>
                        </a:rPr>
                        <a:t>Cooperativa de Transportes Calderón</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2142193888"/>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53</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71</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dirty="0">
                          <a:effectLst/>
                          <a:latin typeface="Arial" panose="020B0604020202020204" pitchFamily="34" charset="0"/>
                          <a:cs typeface="Arial" panose="020B0604020202020204" pitchFamily="34" charset="0"/>
                        </a:rPr>
                        <a:t>Compañía de Transportes San José de </a:t>
                      </a:r>
                      <a:r>
                        <a:rPr lang="es-ES" sz="1200" u="none" strike="noStrike" dirty="0" err="1">
                          <a:effectLst/>
                          <a:latin typeface="Arial" panose="020B0604020202020204" pitchFamily="34" charset="0"/>
                          <a:cs typeface="Arial" panose="020B0604020202020204" pitchFamily="34" charset="0"/>
                        </a:rPr>
                        <a:t>Cocotog</a:t>
                      </a:r>
                      <a:r>
                        <a:rPr lang="es-ES" sz="1200" u="none" strike="noStrike" dirty="0">
                          <a:effectLst/>
                          <a:latin typeface="Arial" panose="020B0604020202020204" pitchFamily="34" charset="0"/>
                          <a:cs typeface="Arial" panose="020B0604020202020204" pitchFamily="34" charset="0"/>
                        </a:rPr>
                        <a:t> C.A.</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13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22 de marzo de 2019</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1290516873"/>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54</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73</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Cooperativa de Transportes de Pasajeros en Busetas Termas Turis</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451879435"/>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55</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74</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de Transportes Libertadores del Valle de Conocoto S.A.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dirty="0">
                          <a:effectLst/>
                          <a:latin typeface="Arial" panose="020B0604020202020204" pitchFamily="34" charset="0"/>
                          <a:cs typeface="Arial" panose="020B0604020202020204" pitchFamily="34" charset="0"/>
                        </a:rPr>
                        <a:t>15 de febrero de 2017</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320302165"/>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56</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76</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de Transporte Expreso Expreantisana S.A.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dirty="0">
                          <a:effectLst/>
                          <a:latin typeface="Arial" panose="020B0604020202020204" pitchFamily="34" charset="0"/>
                          <a:cs typeface="Arial" panose="020B0604020202020204" pitchFamily="34" charset="0"/>
                        </a:rPr>
                        <a:t>20 de febrero de 2017</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265503766"/>
                  </a:ext>
                </a:extLst>
              </a:tr>
              <a:tr h="374304">
                <a:tc>
                  <a:txBody>
                    <a:bodyPr/>
                    <a:lstStyle/>
                    <a:p>
                      <a:pPr algn="ctr" fontAlgn="ctr"/>
                      <a:r>
                        <a:rPr lang="es-EC" sz="1200" u="none" strike="noStrike">
                          <a:effectLst/>
                          <a:latin typeface="Arial" panose="020B0604020202020204" pitchFamily="34" charset="0"/>
                          <a:cs typeface="Arial" panose="020B0604020202020204" pitchFamily="34" charset="0"/>
                        </a:rPr>
                        <a:t>57</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80</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Sociedad de Empresas de Transportes de Pasajeros Nororiental C.A. SOTRANOR</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2756963918"/>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58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81</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Transporte La Floresta Transfloresta S.A.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1876134628"/>
                  </a:ext>
                </a:extLst>
              </a:tr>
              <a:tr h="196720">
                <a:tc>
                  <a:txBody>
                    <a:bodyPr/>
                    <a:lstStyle/>
                    <a:p>
                      <a:pPr algn="ctr" fontAlgn="ctr"/>
                      <a:r>
                        <a:rPr lang="es-EC" sz="1200" u="none" strike="noStrike">
                          <a:effectLst/>
                          <a:latin typeface="Arial" panose="020B0604020202020204" pitchFamily="34" charset="0"/>
                          <a:cs typeface="Arial" panose="020B0604020202020204" pitchFamily="34" charset="0"/>
                        </a:rPr>
                        <a:t>59</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82</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de Transporte Comunitario "Kinara Express" S.A.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15 de febrero de 2017</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2526494855"/>
                  </a:ext>
                </a:extLst>
              </a:tr>
              <a:tr h="324589">
                <a:tc>
                  <a:txBody>
                    <a:bodyPr/>
                    <a:lstStyle/>
                    <a:p>
                      <a:pPr algn="ctr" fontAlgn="ctr"/>
                      <a:r>
                        <a:rPr lang="es-EC" sz="1200" u="none" strike="noStrike">
                          <a:effectLst/>
                          <a:latin typeface="Arial" panose="020B0604020202020204" pitchFamily="34" charset="0"/>
                          <a:cs typeface="Arial" panose="020B0604020202020204" pitchFamily="34" charset="0"/>
                        </a:rPr>
                        <a:t>60</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84</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Compañía de Transporte Intracantonal ASOMETROVIP S.A.</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28 de noviembre de 2018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3885818987"/>
                  </a:ext>
                </a:extLst>
              </a:tr>
              <a:tr h="324589">
                <a:tc>
                  <a:txBody>
                    <a:bodyPr/>
                    <a:lstStyle/>
                    <a:p>
                      <a:pPr algn="ctr" fontAlgn="ctr"/>
                      <a:r>
                        <a:rPr lang="es-EC" sz="1200" u="none" strike="noStrike">
                          <a:effectLst/>
                          <a:latin typeface="Arial" panose="020B0604020202020204" pitchFamily="34" charset="0"/>
                          <a:cs typeface="Arial" panose="020B0604020202020204" pitchFamily="34" charset="0"/>
                        </a:rPr>
                        <a:t>61</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85</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Transportes Intracantonal Express Simón Bolívar INTRAEXPRESS S.A.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13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05 de diciembre de 2018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3001700330"/>
                  </a:ext>
                </a:extLst>
              </a:tr>
              <a:tr h="324589">
                <a:tc>
                  <a:txBody>
                    <a:bodyPr/>
                    <a:lstStyle/>
                    <a:p>
                      <a:pPr algn="ctr" fontAlgn="ctr"/>
                      <a:r>
                        <a:rPr lang="es-EC" sz="1200" u="none" strike="noStrike">
                          <a:effectLst/>
                          <a:latin typeface="Arial" panose="020B0604020202020204" pitchFamily="34" charset="0"/>
                          <a:cs typeface="Arial" panose="020B0604020202020204" pitchFamily="34" charset="0"/>
                        </a:rPr>
                        <a:t>62</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86</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Ruta Viva RUTVITRANSA S.A.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13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05 de diciembre de 2018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1192376764"/>
                  </a:ext>
                </a:extLst>
              </a:tr>
              <a:tr h="324589">
                <a:tc>
                  <a:txBody>
                    <a:bodyPr/>
                    <a:lstStyle/>
                    <a:p>
                      <a:pPr algn="ctr" fontAlgn="ctr"/>
                      <a:r>
                        <a:rPr lang="es-EC" sz="1200" u="none" strike="noStrike">
                          <a:effectLst/>
                          <a:latin typeface="Arial" panose="020B0604020202020204" pitchFamily="34" charset="0"/>
                          <a:cs typeface="Arial" panose="020B0604020202020204" pitchFamily="34" charset="0"/>
                        </a:rPr>
                        <a:t>63</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87</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Compañía de Transportes Sirena Express TRANSSIRENAEXPRESS S.A.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13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05 de diciembre de 2018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695664967"/>
                  </a:ext>
                </a:extLst>
              </a:tr>
              <a:tr h="324589">
                <a:tc>
                  <a:txBody>
                    <a:bodyPr/>
                    <a:lstStyle/>
                    <a:p>
                      <a:pPr algn="ctr" fontAlgn="ctr"/>
                      <a:r>
                        <a:rPr lang="es-EC" sz="1200" u="none" strike="noStrike">
                          <a:effectLst/>
                          <a:latin typeface="Arial" panose="020B0604020202020204" pitchFamily="34" charset="0"/>
                          <a:cs typeface="Arial" panose="020B0604020202020204" pitchFamily="34" charset="0"/>
                        </a:rPr>
                        <a:t>64</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88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Microbuses Rutas Simón Bolívar TRANSMISIBOCAR S.A.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13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05 de diciembre de 2018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518564591"/>
                  </a:ext>
                </a:extLst>
              </a:tr>
              <a:tr h="374304">
                <a:tc>
                  <a:txBody>
                    <a:bodyPr/>
                    <a:lstStyle/>
                    <a:p>
                      <a:pPr algn="ctr" fontAlgn="ctr"/>
                      <a:r>
                        <a:rPr lang="es-EC" sz="1200" u="none" strike="noStrike">
                          <a:effectLst/>
                          <a:latin typeface="Arial" panose="020B0604020202020204" pitchFamily="34" charset="0"/>
                          <a:cs typeface="Arial" panose="020B0604020202020204" pitchFamily="34" charset="0"/>
                        </a:rPr>
                        <a:t>65</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89</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a:effectLst/>
                          <a:latin typeface="Arial" panose="020B0604020202020204" pitchFamily="34" charset="0"/>
                          <a:cs typeface="Arial" panose="020B0604020202020204" pitchFamily="34" charset="0"/>
                        </a:rPr>
                        <a:t>Cía. de Transporte en Servicio Público Corredor Periférico Av. Simón Bolívar "Transperiféricos" S.A.</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S" sz="1200" u="none" strike="noStrike">
                          <a:effectLst/>
                          <a:latin typeface="Arial" panose="020B0604020202020204" pitchFamily="34" charset="0"/>
                          <a:cs typeface="Arial" panose="020B0604020202020204" pitchFamily="34" charset="0"/>
                        </a:rPr>
                        <a:t>14 de enero de 2021</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8195" marR="8195" marT="8195" marB="0" anchor="ctr"/>
                </a:tc>
                <a:tc>
                  <a:txBody>
                    <a:bodyPr/>
                    <a:lstStyle/>
                    <a:p>
                      <a:pPr algn="ctr" fontAlgn="ctr"/>
                      <a:r>
                        <a:rPr lang="es-EC" sz="1200" u="none" strike="noStrike" dirty="0">
                          <a:effectLst/>
                          <a:latin typeface="Arial" panose="020B0604020202020204" pitchFamily="34" charset="0"/>
                          <a:cs typeface="Arial" panose="020B0604020202020204" pitchFamily="34" charset="0"/>
                        </a:rPr>
                        <a:t>28 de noviembre de 2018</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8195" marR="8195" marT="8195" marB="0" anchor="ctr"/>
                </a:tc>
                <a:extLst>
                  <a:ext uri="{0D108BD9-81ED-4DB2-BD59-A6C34878D82A}">
                    <a16:rowId xmlns:a16="http://schemas.microsoft.com/office/drawing/2014/main" val="4050297944"/>
                  </a:ext>
                </a:extLst>
              </a:tr>
            </a:tbl>
          </a:graphicData>
        </a:graphic>
      </p:graphicFrame>
      <p:sp>
        <p:nvSpPr>
          <p:cNvPr id="3" name="CuadroTexto 2">
            <a:extLst>
              <a:ext uri="{FF2B5EF4-FFF2-40B4-BE49-F238E27FC236}">
                <a16:creationId xmlns:a16="http://schemas.microsoft.com/office/drawing/2014/main" id="{EEF0BEF4-EE12-4FE4-9F94-00ACEA7C6A5C}"/>
              </a:ext>
            </a:extLst>
          </p:cNvPr>
          <p:cNvSpPr txBox="1"/>
          <p:nvPr/>
        </p:nvSpPr>
        <p:spPr>
          <a:xfrm>
            <a:off x="2450095" y="168919"/>
            <a:ext cx="8179805" cy="646331"/>
          </a:xfrm>
          <a:prstGeom prst="rect">
            <a:avLst/>
          </a:prstGeom>
          <a:noFill/>
        </p:spPr>
        <p:txBody>
          <a:bodyPr wrap="square">
            <a:spAutoFit/>
          </a:bodyPr>
          <a:lstStyle/>
          <a:p>
            <a:r>
              <a:rPr lang="es-ES" sz="3600" b="1" dirty="0">
                <a:solidFill>
                  <a:schemeClr val="accent1">
                    <a:lumMod val="75000"/>
                  </a:schemeClr>
                </a:solidFill>
                <a:latin typeface="Arial" panose="020B0604020202020204" pitchFamily="34" charset="0"/>
                <a:cs typeface="Arial" panose="020B0604020202020204" pitchFamily="34" charset="0"/>
              </a:rPr>
              <a:t>Contratos Actuales Operadoras</a:t>
            </a:r>
            <a:endParaRPr lang="es-EC" sz="3600" dirty="0">
              <a:solidFill>
                <a:schemeClr val="accent1">
                  <a:lumMod val="75000"/>
                </a:schemeClr>
              </a:solidFill>
            </a:endParaRPr>
          </a:p>
        </p:txBody>
      </p:sp>
    </p:spTree>
    <p:extLst>
      <p:ext uri="{BB962C8B-B14F-4D97-AF65-F5344CB8AC3E}">
        <p14:creationId xmlns:p14="http://schemas.microsoft.com/office/powerpoint/2010/main" val="1252412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6666E5-A0DD-4D59-AB34-C0AE9BFFBBFA}"/>
              </a:ext>
            </a:extLst>
          </p:cNvPr>
          <p:cNvSpPr>
            <a:spLocks noGrp="1"/>
          </p:cNvSpPr>
          <p:nvPr>
            <p:ph type="ctrTitle"/>
          </p:nvPr>
        </p:nvSpPr>
        <p:spPr>
          <a:xfrm>
            <a:off x="1185862" y="1500189"/>
            <a:ext cx="10048875" cy="3588942"/>
          </a:xfrm>
        </p:spPr>
        <p:txBody>
          <a:bodyPr>
            <a:noAutofit/>
          </a:bodyPr>
          <a:lstStyle/>
          <a:p>
            <a:pPr algn="just"/>
            <a:br>
              <a:rPr lang="es-ES" sz="3600" b="1" dirty="0">
                <a:latin typeface="Arial" panose="020B0604020202020204" pitchFamily="34" charset="0"/>
                <a:cs typeface="Arial" panose="020B0604020202020204" pitchFamily="34" charset="0"/>
              </a:rPr>
            </a:br>
            <a:br>
              <a:rPr lang="es-ES" sz="3600" b="1" dirty="0">
                <a:latin typeface="Arial" panose="020B0604020202020204" pitchFamily="34" charset="0"/>
                <a:cs typeface="Arial" panose="020B0604020202020204" pitchFamily="34" charset="0"/>
              </a:rPr>
            </a:br>
            <a:r>
              <a:rPr lang="es-ES" sz="3600" b="1" dirty="0">
                <a:solidFill>
                  <a:schemeClr val="accent1">
                    <a:lumMod val="75000"/>
                  </a:schemeClr>
                </a:solidFill>
                <a:latin typeface="Arial" panose="020B0604020202020204" pitchFamily="34" charset="0"/>
                <a:cs typeface="Arial" panose="020B0604020202020204" pitchFamily="34" charset="0"/>
              </a:rPr>
              <a:t>4.- Hoja de ruta con los plazos y responsables para que, al momento de inicio de operaciones del Metro, las operadoras de transporte público entren a operar conforme las rutas asignadas a cada operador de transporte, según lo presentado en el numeral 1 de la Resolución C 051 - 2022.   </a:t>
            </a:r>
            <a:endParaRPr lang="es-EC" sz="3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1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929192F-77DD-4041-90BD-6C131CB0E5AE}"/>
              </a:ext>
            </a:extLst>
          </p:cNvPr>
          <p:cNvSpPr txBox="1"/>
          <p:nvPr/>
        </p:nvSpPr>
        <p:spPr>
          <a:xfrm>
            <a:off x="1563185" y="764429"/>
            <a:ext cx="9509628" cy="646331"/>
          </a:xfrm>
          <a:prstGeom prst="rect">
            <a:avLst/>
          </a:prstGeom>
          <a:noFill/>
        </p:spPr>
        <p:txBody>
          <a:bodyPr wrap="square">
            <a:spAutoFit/>
          </a:bodyPr>
          <a:lstStyle/>
          <a:p>
            <a:r>
              <a:rPr lang="es-ES" sz="3600" b="1" dirty="0">
                <a:solidFill>
                  <a:schemeClr val="accent1">
                    <a:lumMod val="75000"/>
                  </a:schemeClr>
                </a:solidFill>
                <a:latin typeface="Arial" panose="020B0604020202020204" pitchFamily="34" charset="0"/>
                <a:cs typeface="Arial" panose="020B0604020202020204" pitchFamily="34" charset="0"/>
              </a:rPr>
              <a:t>Hoja de Ruta con Plazos y Responsables </a:t>
            </a:r>
            <a:endParaRPr lang="es-EC" sz="3600" dirty="0">
              <a:solidFill>
                <a:schemeClr val="accent1">
                  <a:lumMod val="75000"/>
                </a:schemeClr>
              </a:solidFill>
            </a:endParaRPr>
          </a:p>
        </p:txBody>
      </p:sp>
      <p:pic>
        <p:nvPicPr>
          <p:cNvPr id="4" name="Imagen 3">
            <a:extLst>
              <a:ext uri="{FF2B5EF4-FFF2-40B4-BE49-F238E27FC236}">
                <a16:creationId xmlns:a16="http://schemas.microsoft.com/office/drawing/2014/main" id="{C5B15512-A0B0-4D92-8798-0E6F614DA3CA}"/>
              </a:ext>
            </a:extLst>
          </p:cNvPr>
          <p:cNvPicPr>
            <a:picLocks noChangeAspect="1"/>
          </p:cNvPicPr>
          <p:nvPr/>
        </p:nvPicPr>
        <p:blipFill>
          <a:blip r:embed="rId2"/>
          <a:stretch>
            <a:fillRect/>
          </a:stretch>
        </p:blipFill>
        <p:spPr>
          <a:xfrm>
            <a:off x="371061" y="1978631"/>
            <a:ext cx="11449878" cy="2900738"/>
          </a:xfrm>
          <a:prstGeom prst="rect">
            <a:avLst/>
          </a:prstGeom>
        </p:spPr>
      </p:pic>
    </p:spTree>
    <p:extLst>
      <p:ext uri="{BB962C8B-B14F-4D97-AF65-F5344CB8AC3E}">
        <p14:creationId xmlns:p14="http://schemas.microsoft.com/office/powerpoint/2010/main" val="2547019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6666E5-A0DD-4D59-AB34-C0AE9BFFBBFA}"/>
              </a:ext>
            </a:extLst>
          </p:cNvPr>
          <p:cNvSpPr>
            <a:spLocks noGrp="1"/>
          </p:cNvSpPr>
          <p:nvPr>
            <p:ph type="ctrTitle"/>
          </p:nvPr>
        </p:nvSpPr>
        <p:spPr>
          <a:xfrm>
            <a:off x="1300162" y="1654569"/>
            <a:ext cx="10048875" cy="3120235"/>
          </a:xfrm>
        </p:spPr>
        <p:txBody>
          <a:bodyPr>
            <a:noAutofit/>
          </a:bodyPr>
          <a:lstStyle/>
          <a:p>
            <a:pPr algn="just"/>
            <a:br>
              <a:rPr lang="es-ES" sz="3600" b="1" dirty="0">
                <a:latin typeface="Arial" panose="020B0604020202020204" pitchFamily="34" charset="0"/>
                <a:cs typeface="Arial" panose="020B0604020202020204" pitchFamily="34" charset="0"/>
              </a:rPr>
            </a:br>
            <a:br>
              <a:rPr lang="es-ES" sz="3600" b="1" dirty="0">
                <a:latin typeface="Arial" panose="020B0604020202020204" pitchFamily="34" charset="0"/>
                <a:cs typeface="Arial" panose="020B0604020202020204" pitchFamily="34" charset="0"/>
              </a:rPr>
            </a:br>
            <a:r>
              <a:rPr lang="es-ES" sz="3600" b="1" dirty="0">
                <a:solidFill>
                  <a:schemeClr val="accent1">
                    <a:lumMod val="75000"/>
                  </a:schemeClr>
                </a:solidFill>
                <a:latin typeface="Arial" panose="020B0604020202020204" pitchFamily="34" charset="0"/>
                <a:cs typeface="Arial" panose="020B0604020202020204" pitchFamily="34" charset="0"/>
              </a:rPr>
              <a:t>5.- Situación actual del Corredor Central Norte relativo a las unidades de transporte que no cumplen con el proceso de revisión técnica vehicular y matriculación, a fin de conocer las alternativas con las que se cuenta para corregir este inconveniente.   </a:t>
            </a:r>
            <a:endParaRPr lang="es-EC" sz="3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46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87E61A4-BB56-4E16-9AD7-0EE71B421261}"/>
              </a:ext>
            </a:extLst>
          </p:cNvPr>
          <p:cNvSpPr txBox="1"/>
          <p:nvPr/>
        </p:nvSpPr>
        <p:spPr>
          <a:xfrm>
            <a:off x="862710" y="920621"/>
            <a:ext cx="10466579" cy="5078313"/>
          </a:xfrm>
          <a:prstGeom prst="rect">
            <a:avLst/>
          </a:prstGeom>
          <a:noFill/>
        </p:spPr>
        <p:txBody>
          <a:bodyPr wrap="square">
            <a:spAutoFit/>
          </a:bodyPr>
          <a:lstStyle/>
          <a:p>
            <a:pPr algn="just"/>
            <a:r>
              <a:rPr lang="es-ES" sz="2400" b="1" dirty="0">
                <a:solidFill>
                  <a:schemeClr val="accent1"/>
                </a:solidFill>
                <a:latin typeface="Arial" panose="020B0604020202020204" pitchFamily="34" charset="0"/>
                <a:cs typeface="Arial" panose="020B0604020202020204" pitchFamily="34" charset="0"/>
              </a:rPr>
              <a:t>Respuesta: </a:t>
            </a:r>
            <a:r>
              <a:rPr lang="es-EC" sz="2000" dirty="0">
                <a:latin typeface="Arial" panose="020B0604020202020204" pitchFamily="34" charset="0"/>
                <a:cs typeface="Arial" panose="020B0604020202020204" pitchFamily="34" charset="0"/>
              </a:rPr>
              <a:t>El Contrato para la Operación del Servicio de Transporte Público de Pasajeros en el Corredor Central Norte, fue celebrado el 30 de enero de 2019, con vigencia desde el 26 de diciembre de 2018.</a:t>
            </a:r>
          </a:p>
          <a:p>
            <a:pPr algn="just"/>
            <a:endParaRPr lang="es-EC" sz="2000" dirty="0">
              <a:latin typeface="Arial" panose="020B0604020202020204" pitchFamily="34" charset="0"/>
              <a:cs typeface="Arial" panose="020B0604020202020204" pitchFamily="34" charset="0"/>
            </a:endParaRPr>
          </a:p>
          <a:p>
            <a:pPr algn="just"/>
            <a:r>
              <a:rPr lang="es-EC" sz="2000" dirty="0">
                <a:latin typeface="Arial" panose="020B0604020202020204" pitchFamily="34" charset="0"/>
                <a:cs typeface="Arial" panose="020B0604020202020204" pitchFamily="34" charset="0"/>
              </a:rPr>
              <a:t>El CONSORCIO CENTRAL NORTE, está conformado por las siguientes empresas consorciadas: Consorcio Empresarial de Transporte CONETRA C.A.; Consorcio GLOBAL TRANS conformado por la Cooperativa PAQUISHA y Compañía de Transportes Hemisféricos TRANSHEMISFERICOS S.A.; Transportes Carcelén Tarqui C.A. CATAR, Compañía de Transporte Urbano TRANS SAN CARLOS S.A., y la Cooperativa de Transportes Calderón.</a:t>
            </a:r>
          </a:p>
          <a:p>
            <a:pPr algn="just"/>
            <a:endParaRPr lang="es-EC" sz="2000" dirty="0">
              <a:latin typeface="Arial" panose="020B0604020202020204" pitchFamily="34" charset="0"/>
              <a:cs typeface="Arial" panose="020B0604020202020204" pitchFamily="34" charset="0"/>
            </a:endParaRPr>
          </a:p>
          <a:p>
            <a:pPr algn="just"/>
            <a:r>
              <a:rPr lang="es-EC" sz="2000" dirty="0">
                <a:latin typeface="Arial" panose="020B0604020202020204" pitchFamily="34" charset="0"/>
                <a:cs typeface="Arial" panose="020B0604020202020204" pitchFamily="34" charset="0"/>
              </a:rPr>
              <a:t>Objeto del Contrato. </a:t>
            </a:r>
            <a:r>
              <a:rPr lang="es-EC" sz="2000" i="1" dirty="0">
                <a:latin typeface="Arial" panose="020B0604020202020204" pitchFamily="34" charset="0"/>
                <a:cs typeface="Arial" panose="020B0604020202020204" pitchFamily="34" charset="0"/>
              </a:rPr>
              <a:t>la prestación por parte del CONSORCIO, del servicio de transporte terrestre público de pasajeros en el Corredor Central Norte, en rutas alimentadoras, transversales y complementarias que lo integran.</a:t>
            </a:r>
          </a:p>
          <a:p>
            <a:pPr algn="just"/>
            <a:endParaRPr lang="es-EC" sz="2000" i="1" dirty="0">
              <a:latin typeface="Arial" panose="020B0604020202020204" pitchFamily="34" charset="0"/>
              <a:cs typeface="Arial" panose="020B0604020202020204" pitchFamily="34" charset="0"/>
            </a:endParaRPr>
          </a:p>
          <a:p>
            <a:pPr algn="just"/>
            <a:r>
              <a:rPr lang="es-EC" sz="2000" i="1" dirty="0">
                <a:latin typeface="Arial" panose="020B0604020202020204" pitchFamily="34" charset="0"/>
                <a:cs typeface="Arial" panose="020B0604020202020204" pitchFamily="34" charset="0"/>
              </a:rPr>
              <a:t>Plazo. Por un tiempo de 10 años.</a:t>
            </a:r>
          </a:p>
        </p:txBody>
      </p:sp>
    </p:spTree>
    <p:extLst>
      <p:ext uri="{BB962C8B-B14F-4D97-AF65-F5344CB8AC3E}">
        <p14:creationId xmlns:p14="http://schemas.microsoft.com/office/powerpoint/2010/main" val="2121929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7D54B796-5F6A-4C6A-AF97-F87704482335}"/>
              </a:ext>
            </a:extLst>
          </p:cNvPr>
          <p:cNvSpPr txBox="1">
            <a:spLocks/>
          </p:cNvSpPr>
          <p:nvPr/>
        </p:nvSpPr>
        <p:spPr>
          <a:xfrm>
            <a:off x="0" y="1481992"/>
            <a:ext cx="11401161" cy="41788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solidFill>
                  <a:schemeClr val="accent1"/>
                </a:solidFill>
                <a:latin typeface="Arial" panose="020B0604020202020204" pitchFamily="34" charset="0"/>
                <a:cs typeface="Arial" panose="020B0604020202020204" pitchFamily="34" charset="0"/>
              </a:rPr>
              <a:t>Paradas y Servicios de la Línea Troncal-Corredor Central Norte (Articulados)</a:t>
            </a:r>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endParaRPr lang="es-EC" sz="2400" b="1"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81B8F109-008F-44FF-B881-FEC842F4959D}"/>
              </a:ext>
            </a:extLst>
          </p:cNvPr>
          <p:cNvPicPr>
            <a:picLocks noChangeAspect="1"/>
          </p:cNvPicPr>
          <p:nvPr/>
        </p:nvPicPr>
        <p:blipFill>
          <a:blip r:embed="rId2"/>
          <a:stretch>
            <a:fillRect/>
          </a:stretch>
        </p:blipFill>
        <p:spPr>
          <a:xfrm>
            <a:off x="0" y="1560826"/>
            <a:ext cx="6973493" cy="4986346"/>
          </a:xfrm>
          <a:prstGeom prst="rect">
            <a:avLst/>
          </a:prstGeom>
        </p:spPr>
      </p:pic>
      <p:pic>
        <p:nvPicPr>
          <p:cNvPr id="8" name="Imagen 7">
            <a:extLst>
              <a:ext uri="{FF2B5EF4-FFF2-40B4-BE49-F238E27FC236}">
                <a16:creationId xmlns:a16="http://schemas.microsoft.com/office/drawing/2014/main" id="{F5A28DC0-8B88-4D1C-9DC1-E1D51DCC9BC2}"/>
              </a:ext>
            </a:extLst>
          </p:cNvPr>
          <p:cNvPicPr>
            <a:picLocks noChangeAspect="1"/>
          </p:cNvPicPr>
          <p:nvPr/>
        </p:nvPicPr>
        <p:blipFill>
          <a:blip r:embed="rId3"/>
          <a:stretch>
            <a:fillRect/>
          </a:stretch>
        </p:blipFill>
        <p:spPr>
          <a:xfrm>
            <a:off x="8617527" y="1196419"/>
            <a:ext cx="3339572" cy="1411151"/>
          </a:xfrm>
          <a:prstGeom prst="rect">
            <a:avLst/>
          </a:prstGeom>
        </p:spPr>
      </p:pic>
      <p:pic>
        <p:nvPicPr>
          <p:cNvPr id="9" name="Imagen 8">
            <a:extLst>
              <a:ext uri="{FF2B5EF4-FFF2-40B4-BE49-F238E27FC236}">
                <a16:creationId xmlns:a16="http://schemas.microsoft.com/office/drawing/2014/main" id="{2B225171-2EF4-460E-818D-C0DE984DC1C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29476" y="2607570"/>
            <a:ext cx="4777266" cy="1782351"/>
          </a:xfrm>
          <a:prstGeom prst="rect">
            <a:avLst/>
          </a:prstGeom>
          <a:noFill/>
        </p:spPr>
      </p:pic>
      <p:pic>
        <p:nvPicPr>
          <p:cNvPr id="10" name="Imagen 9">
            <a:extLst>
              <a:ext uri="{FF2B5EF4-FFF2-40B4-BE49-F238E27FC236}">
                <a16:creationId xmlns:a16="http://schemas.microsoft.com/office/drawing/2014/main" id="{F83DA4D0-37C8-4BCF-8141-D73B6A52E36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229476" y="4389920"/>
            <a:ext cx="4762681" cy="1968017"/>
          </a:xfrm>
          <a:prstGeom prst="rect">
            <a:avLst/>
          </a:prstGeom>
          <a:noFill/>
        </p:spPr>
      </p:pic>
    </p:spTree>
    <p:extLst>
      <p:ext uri="{BB962C8B-B14F-4D97-AF65-F5344CB8AC3E}">
        <p14:creationId xmlns:p14="http://schemas.microsoft.com/office/powerpoint/2010/main" val="8696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B6C9664-3320-4335-8E07-FA305EC671F4}"/>
              </a:ext>
            </a:extLst>
          </p:cNvPr>
          <p:cNvSpPr txBox="1">
            <a:spLocks/>
          </p:cNvSpPr>
          <p:nvPr/>
        </p:nvSpPr>
        <p:spPr>
          <a:xfrm>
            <a:off x="114072" y="828675"/>
            <a:ext cx="11963856" cy="10577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solidFill>
                  <a:schemeClr val="accent1">
                    <a:lumMod val="75000"/>
                  </a:schemeClr>
                </a:solidFill>
                <a:latin typeface="Arial" panose="020B0604020202020204" pitchFamily="34" charset="0"/>
                <a:cs typeface="Arial" panose="020B0604020202020204" pitchFamily="34" charset="0"/>
              </a:rPr>
              <a:t>Organización y Estructuración de Rutas del Sistema de Transporte Público de Superficie</a:t>
            </a:r>
            <a:endParaRPr lang="es-EC" sz="2000" b="1" dirty="0">
              <a:solidFill>
                <a:schemeClr val="accent1">
                  <a:lumMod val="75000"/>
                </a:schemeClr>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9829BC5E-6A81-46CF-B220-120BA341FB05}"/>
              </a:ext>
            </a:extLst>
          </p:cNvPr>
          <p:cNvPicPr>
            <a:picLocks noChangeAspect="1"/>
          </p:cNvPicPr>
          <p:nvPr/>
        </p:nvPicPr>
        <p:blipFill>
          <a:blip r:embed="rId2"/>
          <a:stretch>
            <a:fillRect/>
          </a:stretch>
        </p:blipFill>
        <p:spPr>
          <a:xfrm>
            <a:off x="1417928" y="1886461"/>
            <a:ext cx="9369342" cy="4347950"/>
          </a:xfrm>
          <a:prstGeom prst="rect">
            <a:avLst/>
          </a:prstGeom>
        </p:spPr>
      </p:pic>
    </p:spTree>
    <p:extLst>
      <p:ext uri="{BB962C8B-B14F-4D97-AF65-F5344CB8AC3E}">
        <p14:creationId xmlns:p14="http://schemas.microsoft.com/office/powerpoint/2010/main" val="1267300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87E61A4-BB56-4E16-9AD7-0EE71B421261}"/>
              </a:ext>
            </a:extLst>
          </p:cNvPr>
          <p:cNvSpPr txBox="1"/>
          <p:nvPr/>
        </p:nvSpPr>
        <p:spPr>
          <a:xfrm>
            <a:off x="862710" y="920621"/>
            <a:ext cx="10466579" cy="707886"/>
          </a:xfrm>
          <a:prstGeom prst="rect">
            <a:avLst/>
          </a:prstGeom>
          <a:noFill/>
        </p:spPr>
        <p:txBody>
          <a:bodyPr wrap="square">
            <a:spAutoFit/>
          </a:bodyPr>
          <a:lstStyle/>
          <a:p>
            <a:pPr algn="ctr"/>
            <a:r>
              <a:rPr lang="es-ES" sz="2000" b="1" dirty="0">
                <a:solidFill>
                  <a:schemeClr val="accent1">
                    <a:lumMod val="50000"/>
                  </a:schemeClr>
                </a:solidFill>
                <a:effectLst/>
                <a:latin typeface="Arial" panose="020B0604020202020204" pitchFamily="34" charset="0"/>
                <a:ea typeface="Times New Roman" panose="02020603050405020304" pitchFamily="18" charset="0"/>
              </a:rPr>
              <a:t>INCUMPLIMIENTOS CONTRACTUALES </a:t>
            </a:r>
            <a:r>
              <a:rPr lang="es-ES" sz="1800" dirty="0">
                <a:solidFill>
                  <a:schemeClr val="accent1">
                    <a:lumMod val="50000"/>
                  </a:schemeClr>
                </a:solidFill>
                <a:effectLst/>
                <a:highlight>
                  <a:srgbClr val="FFFF00"/>
                </a:highlight>
                <a:latin typeface="Arial" panose="020B0604020202020204" pitchFamily="34" charset="0"/>
                <a:ea typeface="Times New Roman" panose="02020603050405020304" pitchFamily="18" charset="0"/>
              </a:rPr>
              <a:t> </a:t>
            </a:r>
            <a:endParaRPr lang="es-EC" sz="2400" dirty="0">
              <a:solidFill>
                <a:schemeClr val="accent1">
                  <a:lumMod val="50000"/>
                </a:schemeClr>
              </a:solidFill>
              <a:effectLst/>
              <a:latin typeface="Arial" panose="020B0604020202020204" pitchFamily="34" charset="0"/>
              <a:ea typeface="Times New Roman" panose="02020603050405020304" pitchFamily="18" charset="0"/>
            </a:endParaRPr>
          </a:p>
          <a:p>
            <a:pPr algn="just"/>
            <a:endParaRPr lang="es-EC" sz="2000" i="1" dirty="0">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74F8AA52-BBB0-4AA4-BE5D-BD433A1230AE}"/>
              </a:ext>
            </a:extLst>
          </p:cNvPr>
          <p:cNvGraphicFramePr/>
          <p:nvPr>
            <p:extLst>
              <p:ext uri="{D42A27DB-BD31-4B8C-83A1-F6EECF244321}">
                <p14:modId xmlns:p14="http://schemas.microsoft.com/office/powerpoint/2010/main" val="97524139"/>
              </p:ext>
            </p:extLst>
          </p:nvPr>
        </p:nvGraphicFramePr>
        <p:xfrm>
          <a:off x="2279374" y="1628507"/>
          <a:ext cx="7951303" cy="4656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8142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D63D2D7-D077-4255-80FE-081E945EBE73}"/>
              </a:ext>
            </a:extLst>
          </p:cNvPr>
          <p:cNvSpPr>
            <a:spLocks noGrp="1"/>
          </p:cNvSpPr>
          <p:nvPr>
            <p:ph type="ctrTitle"/>
          </p:nvPr>
        </p:nvSpPr>
        <p:spPr>
          <a:xfrm>
            <a:off x="1059897" y="487693"/>
            <a:ext cx="9896477" cy="663282"/>
          </a:xfrm>
        </p:spPr>
        <p:txBody>
          <a:bodyPr>
            <a:noAutofit/>
          </a:bodyPr>
          <a:lstStyle/>
          <a:p>
            <a:r>
              <a:rPr lang="es-ES_tradnl" sz="3600" b="1" dirty="0">
                <a:solidFill>
                  <a:schemeClr val="accent1">
                    <a:lumMod val="75000"/>
                  </a:schemeClr>
                </a:solidFill>
                <a:latin typeface="Arial" panose="020B0604020202020204" pitchFamily="34" charset="0"/>
                <a:ea typeface="+mn-ea"/>
                <a:cs typeface="Arial" panose="020B0604020202020204" pitchFamily="34" charset="0"/>
              </a:rPr>
              <a:t>Multas Aplicadas al Consorcio Central Norte </a:t>
            </a:r>
            <a:endParaRPr lang="es-EC" sz="36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5" name="Título 1">
            <a:extLst>
              <a:ext uri="{FF2B5EF4-FFF2-40B4-BE49-F238E27FC236}">
                <a16:creationId xmlns:a16="http://schemas.microsoft.com/office/drawing/2014/main" id="{9F6C4E5F-31A4-4649-BDDA-B4BDC1E379E4}"/>
              </a:ext>
            </a:extLst>
          </p:cNvPr>
          <p:cNvSpPr txBox="1">
            <a:spLocks/>
          </p:cNvSpPr>
          <p:nvPr/>
        </p:nvSpPr>
        <p:spPr>
          <a:xfrm>
            <a:off x="500107" y="1308295"/>
            <a:ext cx="11401161" cy="50643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s-ES" sz="2400" dirty="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endParaRPr lang="es-EC" sz="2400" b="1" dirty="0">
              <a:latin typeface="Arial" panose="020B0604020202020204" pitchFamily="34" charset="0"/>
              <a:cs typeface="Arial" panose="020B0604020202020204" pitchFamily="34" charset="0"/>
            </a:endParaRPr>
          </a:p>
        </p:txBody>
      </p:sp>
      <p:graphicFrame>
        <p:nvGraphicFramePr>
          <p:cNvPr id="6" name="Tabla 5">
            <a:extLst>
              <a:ext uri="{FF2B5EF4-FFF2-40B4-BE49-F238E27FC236}">
                <a16:creationId xmlns:a16="http://schemas.microsoft.com/office/drawing/2014/main" id="{8A1C57B8-D01F-45A7-A28C-6CFDC5BAA09A}"/>
              </a:ext>
            </a:extLst>
          </p:cNvPr>
          <p:cNvGraphicFramePr>
            <a:graphicFrameLocks noGrp="1"/>
          </p:cNvGraphicFramePr>
          <p:nvPr>
            <p:extLst>
              <p:ext uri="{D42A27DB-BD31-4B8C-83A1-F6EECF244321}">
                <p14:modId xmlns:p14="http://schemas.microsoft.com/office/powerpoint/2010/main" val="3594456198"/>
              </p:ext>
            </p:extLst>
          </p:nvPr>
        </p:nvGraphicFramePr>
        <p:xfrm>
          <a:off x="1059898" y="1493577"/>
          <a:ext cx="9896477" cy="3422071"/>
        </p:xfrm>
        <a:graphic>
          <a:graphicData uri="http://schemas.openxmlformats.org/drawingml/2006/table">
            <a:tbl>
              <a:tblPr firstRow="1" firstCol="1" bandRow="1">
                <a:tableStyleId>{5C22544A-7EE6-4342-B048-85BDC9FD1C3A}</a:tableStyleId>
              </a:tblPr>
              <a:tblGrid>
                <a:gridCol w="3958652">
                  <a:extLst>
                    <a:ext uri="{9D8B030D-6E8A-4147-A177-3AD203B41FA5}">
                      <a16:colId xmlns:a16="http://schemas.microsoft.com/office/drawing/2014/main" val="20000"/>
                    </a:ext>
                  </a:extLst>
                </a:gridCol>
                <a:gridCol w="3118347">
                  <a:extLst>
                    <a:ext uri="{9D8B030D-6E8A-4147-A177-3AD203B41FA5}">
                      <a16:colId xmlns:a16="http://schemas.microsoft.com/office/drawing/2014/main" val="20001"/>
                    </a:ext>
                  </a:extLst>
                </a:gridCol>
                <a:gridCol w="2819478">
                  <a:extLst>
                    <a:ext uri="{9D8B030D-6E8A-4147-A177-3AD203B41FA5}">
                      <a16:colId xmlns:a16="http://schemas.microsoft.com/office/drawing/2014/main" val="20002"/>
                    </a:ext>
                  </a:extLst>
                </a:gridCol>
              </a:tblGrid>
              <a:tr h="505461">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INFORME CONSOLIDADO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FECHA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VALOR DE LA MULTA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000"/>
                  </a:ext>
                </a:extLst>
              </a:tr>
              <a:tr h="389305">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Informe SM-DMGM-2020 No. 369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31 de diciembre de 2020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 $                19.355,65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001"/>
                  </a:ext>
                </a:extLst>
              </a:tr>
              <a:tr h="505461">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Informe SM-DMGM-2020 No. 356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24 de diciembre de 2020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 $                   3.474,00 </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002"/>
                  </a:ext>
                </a:extLst>
              </a:tr>
              <a:tr h="505461">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Informe SM-DMGM-2021 No. 287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16 de junio de 2021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 $                   3.650,00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003"/>
                  </a:ext>
                </a:extLst>
              </a:tr>
              <a:tr h="505461">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Informe SM-DMGM-2021 No. 296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21 de junio de 2021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 $                  16.600,00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004"/>
                  </a:ext>
                </a:extLst>
              </a:tr>
              <a:tr h="505461">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Informe SM-DMGM-2021 No. 507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23 de diciembre de 2021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0"/>
                        </a:spcAft>
                      </a:pPr>
                      <a:r>
                        <a:rPr lang="es-EC" sz="1600">
                          <a:effectLst/>
                          <a:latin typeface="Arial" panose="020B0604020202020204" pitchFamily="34" charset="0"/>
                          <a:cs typeface="Arial" panose="020B0604020202020204" pitchFamily="34" charset="0"/>
                        </a:rPr>
                        <a:t> $                   4.850,00 </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005"/>
                  </a:ext>
                </a:extLst>
              </a:tr>
              <a:tr h="505461">
                <a:tc gridSpan="2">
                  <a:txBody>
                    <a:bodyPr/>
                    <a:lstStyle/>
                    <a:p>
                      <a:pPr algn="ctr">
                        <a:lnSpc>
                          <a:spcPct val="107000"/>
                        </a:lnSpc>
                        <a:spcAft>
                          <a:spcPts val="0"/>
                        </a:spcAft>
                      </a:pPr>
                      <a:r>
                        <a:rPr lang="es-EC" sz="1600" dirty="0">
                          <a:effectLst/>
                          <a:latin typeface="Arial" panose="020B0604020202020204" pitchFamily="34" charset="0"/>
                          <a:cs typeface="Arial" panose="020B0604020202020204" pitchFamily="34" charset="0"/>
                        </a:rPr>
                        <a:t>VALOR TOTAL MULTAS APLICADAS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 $                  47.929,65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006"/>
                  </a:ext>
                </a:extLst>
              </a:tr>
            </a:tbl>
          </a:graphicData>
        </a:graphic>
      </p:graphicFrame>
      <p:sp>
        <p:nvSpPr>
          <p:cNvPr id="7" name="Rectángulo 6">
            <a:extLst>
              <a:ext uri="{FF2B5EF4-FFF2-40B4-BE49-F238E27FC236}">
                <a16:creationId xmlns:a16="http://schemas.microsoft.com/office/drawing/2014/main" id="{9CA6C1BC-4EAE-40B8-9706-E3028D3EC9B7}"/>
              </a:ext>
            </a:extLst>
          </p:cNvPr>
          <p:cNvSpPr/>
          <p:nvPr/>
        </p:nvSpPr>
        <p:spPr>
          <a:xfrm>
            <a:off x="443398" y="5148829"/>
            <a:ext cx="11129478" cy="1277786"/>
          </a:xfrm>
          <a:prstGeom prst="rect">
            <a:avLst/>
          </a:prstGeom>
        </p:spPr>
        <p:txBody>
          <a:bodyPr wrap="square">
            <a:spAutoFit/>
          </a:bodyPr>
          <a:lstStyle/>
          <a:p>
            <a:pPr algn="just">
              <a:lnSpc>
                <a:spcPct val="107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Mediante Oficio No. 004-CCN-2022, de 21 de febrero de 2022, el Consorcio Central Norte, adjunta el cheque certificado No. 001000 del Banco Pichincha, a nombre del GAD del Distrito Metropolitano de Quito, por el valor de $43.079,65 (cuarenta y tres mil setenta y nueve con 65/100 dólares), con lo cual quedaría cubierto el valor total de las multas impuestas.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7996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A767DCB-E2A3-4CB4-8CFD-6CCB208A5B17}"/>
              </a:ext>
            </a:extLst>
          </p:cNvPr>
          <p:cNvPicPr>
            <a:picLocks noChangeAspect="1"/>
          </p:cNvPicPr>
          <p:nvPr/>
        </p:nvPicPr>
        <p:blipFill rotWithShape="1">
          <a:blip r:embed="rId2"/>
          <a:srcRect l="3744" r="8783" b="2066"/>
          <a:stretch/>
        </p:blipFill>
        <p:spPr>
          <a:xfrm>
            <a:off x="1619250" y="804202"/>
            <a:ext cx="3999433" cy="5774566"/>
          </a:xfrm>
          <a:prstGeom prst="rect">
            <a:avLst/>
          </a:prstGeom>
        </p:spPr>
      </p:pic>
      <p:pic>
        <p:nvPicPr>
          <p:cNvPr id="5" name="Imagen 4">
            <a:extLst>
              <a:ext uri="{FF2B5EF4-FFF2-40B4-BE49-F238E27FC236}">
                <a16:creationId xmlns:a16="http://schemas.microsoft.com/office/drawing/2014/main" id="{3A8AA4B2-A12A-472B-B257-E9CE4866CE4E}"/>
              </a:ext>
            </a:extLst>
          </p:cNvPr>
          <p:cNvPicPr>
            <a:picLocks noChangeAspect="1"/>
          </p:cNvPicPr>
          <p:nvPr/>
        </p:nvPicPr>
        <p:blipFill rotWithShape="1">
          <a:blip r:embed="rId3"/>
          <a:srcRect l="6616" t="3792"/>
          <a:stretch/>
        </p:blipFill>
        <p:spPr>
          <a:xfrm>
            <a:off x="5924550" y="1028699"/>
            <a:ext cx="4648200" cy="5325573"/>
          </a:xfrm>
          <a:prstGeom prst="rect">
            <a:avLst/>
          </a:prstGeom>
        </p:spPr>
      </p:pic>
      <p:sp>
        <p:nvSpPr>
          <p:cNvPr id="6" name="Rectángulo 5">
            <a:extLst>
              <a:ext uri="{FF2B5EF4-FFF2-40B4-BE49-F238E27FC236}">
                <a16:creationId xmlns:a16="http://schemas.microsoft.com/office/drawing/2014/main" id="{C7368345-A530-4786-AA84-12E9675CBCE7}"/>
              </a:ext>
            </a:extLst>
          </p:cNvPr>
          <p:cNvSpPr/>
          <p:nvPr/>
        </p:nvSpPr>
        <p:spPr>
          <a:xfrm>
            <a:off x="4246776" y="89827"/>
            <a:ext cx="3698448" cy="646331"/>
          </a:xfrm>
          <a:prstGeom prst="rect">
            <a:avLst/>
          </a:prstGeom>
        </p:spPr>
        <p:txBody>
          <a:bodyPr wrap="none">
            <a:spAutoFit/>
          </a:bodyPr>
          <a:lstStyle/>
          <a:p>
            <a:r>
              <a:rPr lang="es-ES_tradnl" sz="3600" b="1" dirty="0">
                <a:solidFill>
                  <a:schemeClr val="accent1"/>
                </a:solidFill>
                <a:latin typeface="Arial" panose="020B0604020202020204" pitchFamily="34" charset="0"/>
                <a:cs typeface="Arial" panose="020B0604020202020204" pitchFamily="34" charset="0"/>
              </a:rPr>
              <a:t>Pago de Multas </a:t>
            </a:r>
            <a:endParaRPr lang="es-EC" sz="3600" dirty="0">
              <a:solidFill>
                <a:schemeClr val="accent1"/>
              </a:solidFill>
            </a:endParaRPr>
          </a:p>
        </p:txBody>
      </p:sp>
    </p:spTree>
    <p:extLst>
      <p:ext uri="{BB962C8B-B14F-4D97-AF65-F5344CB8AC3E}">
        <p14:creationId xmlns:p14="http://schemas.microsoft.com/office/powerpoint/2010/main" val="2000131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8DB3B1C-57B9-4164-AF86-F6A7B0C45BBE}"/>
              </a:ext>
            </a:extLst>
          </p:cNvPr>
          <p:cNvGraphicFramePr>
            <a:graphicFrameLocks noGrp="1"/>
          </p:cNvGraphicFramePr>
          <p:nvPr>
            <p:extLst>
              <p:ext uri="{D42A27DB-BD31-4B8C-83A1-F6EECF244321}">
                <p14:modId xmlns:p14="http://schemas.microsoft.com/office/powerpoint/2010/main" val="218689795"/>
              </p:ext>
            </p:extLst>
          </p:nvPr>
        </p:nvGraphicFramePr>
        <p:xfrm>
          <a:off x="1391478" y="163141"/>
          <a:ext cx="9687338" cy="6388320"/>
        </p:xfrm>
        <a:graphic>
          <a:graphicData uri="http://schemas.openxmlformats.org/drawingml/2006/table">
            <a:tbl>
              <a:tblPr>
                <a:tableStyleId>{5C22544A-7EE6-4342-B048-85BDC9FD1C3A}</a:tableStyleId>
              </a:tblPr>
              <a:tblGrid>
                <a:gridCol w="400825">
                  <a:extLst>
                    <a:ext uri="{9D8B030D-6E8A-4147-A177-3AD203B41FA5}">
                      <a16:colId xmlns:a16="http://schemas.microsoft.com/office/drawing/2014/main" val="3015062973"/>
                    </a:ext>
                  </a:extLst>
                </a:gridCol>
                <a:gridCol w="1242809">
                  <a:extLst>
                    <a:ext uri="{9D8B030D-6E8A-4147-A177-3AD203B41FA5}">
                      <a16:colId xmlns:a16="http://schemas.microsoft.com/office/drawing/2014/main" val="1843000925"/>
                    </a:ext>
                  </a:extLst>
                </a:gridCol>
                <a:gridCol w="1039675">
                  <a:extLst>
                    <a:ext uri="{9D8B030D-6E8A-4147-A177-3AD203B41FA5}">
                      <a16:colId xmlns:a16="http://schemas.microsoft.com/office/drawing/2014/main" val="3656320715"/>
                    </a:ext>
                  </a:extLst>
                </a:gridCol>
                <a:gridCol w="2405728">
                  <a:extLst>
                    <a:ext uri="{9D8B030D-6E8A-4147-A177-3AD203B41FA5}">
                      <a16:colId xmlns:a16="http://schemas.microsoft.com/office/drawing/2014/main" val="3374448504"/>
                    </a:ext>
                  </a:extLst>
                </a:gridCol>
                <a:gridCol w="1095279">
                  <a:extLst>
                    <a:ext uri="{9D8B030D-6E8A-4147-A177-3AD203B41FA5}">
                      <a16:colId xmlns:a16="http://schemas.microsoft.com/office/drawing/2014/main" val="708324925"/>
                    </a:ext>
                  </a:extLst>
                </a:gridCol>
                <a:gridCol w="927386">
                  <a:extLst>
                    <a:ext uri="{9D8B030D-6E8A-4147-A177-3AD203B41FA5}">
                      <a16:colId xmlns:a16="http://schemas.microsoft.com/office/drawing/2014/main" val="621620721"/>
                    </a:ext>
                  </a:extLst>
                </a:gridCol>
                <a:gridCol w="2575636">
                  <a:extLst>
                    <a:ext uri="{9D8B030D-6E8A-4147-A177-3AD203B41FA5}">
                      <a16:colId xmlns:a16="http://schemas.microsoft.com/office/drawing/2014/main" val="1844348064"/>
                    </a:ext>
                  </a:extLst>
                </a:gridCol>
              </a:tblGrid>
              <a:tr h="275971">
                <a:tc gridSpan="7">
                  <a:txBody>
                    <a:bodyPr/>
                    <a:lstStyle/>
                    <a:p>
                      <a:pPr algn="l" fontAlgn="ctr"/>
                      <a:r>
                        <a:rPr lang="en-US" sz="2000" b="1" u="none" strike="noStrike" dirty="0">
                          <a:solidFill>
                            <a:schemeClr val="accent1">
                              <a:lumMod val="50000"/>
                            </a:schemeClr>
                          </a:solidFill>
                          <a:effectLst/>
                          <a:latin typeface="Arial" panose="020B0604020202020204" pitchFamily="34" charset="0"/>
                          <a:cs typeface="Arial" panose="020B0604020202020204" pitchFamily="34" charset="0"/>
                        </a:rPr>
                        <a:t>BUSES ARTICULADOS DETENIDOS Y LIBERADOS </a:t>
                      </a:r>
                      <a:r>
                        <a:rPr lang="en-US" sz="1200" b="1" u="none" strike="noStrike" dirty="0">
                          <a:solidFill>
                            <a:schemeClr val="accent1">
                              <a:lumMod val="50000"/>
                            </a:schemeClr>
                          </a:solidFill>
                          <a:effectLst/>
                          <a:latin typeface="Arial" panose="020B0604020202020204" pitchFamily="34" charset="0"/>
                          <a:cs typeface="Arial" panose="020B0604020202020204" pitchFamily="34" charset="0"/>
                        </a:rPr>
                        <a:t>(AMT informe RTV y liberaciòn de buses)</a:t>
                      </a:r>
                      <a:endParaRPr lang="en-US" sz="12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5760" marR="5760" marT="5760" marB="0" anchor="ctr">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331837464"/>
                  </a:ext>
                </a:extLst>
              </a:tr>
              <a:tr h="438483">
                <a:tc>
                  <a:txBody>
                    <a:bodyPr/>
                    <a:lstStyle/>
                    <a:p>
                      <a:pPr algn="ctr" fontAlgn="ctr"/>
                      <a:r>
                        <a:rPr lang="en-US" sz="1600" b="1" u="none" strike="noStrike" dirty="0">
                          <a:solidFill>
                            <a:schemeClr val="accent1">
                              <a:lumMod val="50000"/>
                            </a:schemeClr>
                          </a:solidFill>
                          <a:effectLst/>
                          <a:latin typeface="Arial" panose="020B0604020202020204" pitchFamily="34" charset="0"/>
                          <a:cs typeface="Arial" panose="020B0604020202020204" pitchFamily="34" charset="0"/>
                        </a:rPr>
                        <a:t>Nº</a:t>
                      </a:r>
                      <a:endParaRPr lang="en-US" sz="16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600" b="1" u="none" strike="noStrike" dirty="0">
                          <a:solidFill>
                            <a:schemeClr val="accent1">
                              <a:lumMod val="50000"/>
                            </a:schemeClr>
                          </a:solidFill>
                          <a:effectLst/>
                          <a:latin typeface="Arial" panose="020B0604020202020204" pitchFamily="34" charset="0"/>
                          <a:cs typeface="Arial" panose="020B0604020202020204" pitchFamily="34" charset="0"/>
                        </a:rPr>
                        <a:t>OPERADORA</a:t>
                      </a:r>
                      <a:endParaRPr lang="en-US" sz="16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600" b="1" u="none" strike="noStrike" dirty="0">
                          <a:solidFill>
                            <a:schemeClr val="accent1">
                              <a:lumMod val="50000"/>
                            </a:schemeClr>
                          </a:solidFill>
                          <a:effectLst/>
                          <a:latin typeface="Arial" panose="020B0604020202020204" pitchFamily="34" charset="0"/>
                          <a:cs typeface="Arial" panose="020B0604020202020204" pitchFamily="34" charset="0"/>
                        </a:rPr>
                        <a:t>REGISTRO M.</a:t>
                      </a:r>
                      <a:endParaRPr lang="en-US" sz="16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600" b="1" u="none" strike="noStrike" dirty="0">
                          <a:solidFill>
                            <a:schemeClr val="accent1">
                              <a:lumMod val="50000"/>
                            </a:schemeClr>
                          </a:solidFill>
                          <a:effectLst/>
                          <a:latin typeface="Arial" panose="020B0604020202020204" pitchFamily="34" charset="0"/>
                          <a:cs typeface="Arial" panose="020B0604020202020204" pitchFamily="34" charset="0"/>
                        </a:rPr>
                        <a:t>DETALLE</a:t>
                      </a:r>
                      <a:endParaRPr lang="en-US" sz="16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600" b="1" u="none" strike="noStrike" dirty="0">
                          <a:solidFill>
                            <a:schemeClr val="accent1">
                              <a:lumMod val="50000"/>
                            </a:schemeClr>
                          </a:solidFill>
                          <a:effectLst/>
                          <a:latin typeface="Arial" panose="020B0604020202020204" pitchFamily="34" charset="0"/>
                          <a:cs typeface="Arial" panose="020B0604020202020204" pitchFamily="34" charset="0"/>
                        </a:rPr>
                        <a:t>lib./</a:t>
                      </a:r>
                      <a:r>
                        <a:rPr lang="en-US" sz="1600" b="1" u="none" strike="noStrike" dirty="0" err="1">
                          <a:solidFill>
                            <a:schemeClr val="accent1">
                              <a:lumMod val="50000"/>
                            </a:schemeClr>
                          </a:solidFill>
                          <a:effectLst/>
                          <a:latin typeface="Arial" panose="020B0604020202020204" pitchFamily="34" charset="0"/>
                          <a:cs typeface="Arial" panose="020B0604020202020204" pitchFamily="34" charset="0"/>
                        </a:rPr>
                        <a:t>Deten</a:t>
                      </a:r>
                      <a:r>
                        <a:rPr lang="en-US" sz="1600" b="1" u="none" strike="noStrike" dirty="0">
                          <a:solidFill>
                            <a:schemeClr val="accent1">
                              <a:lumMod val="50000"/>
                            </a:schemeClr>
                          </a:solidFill>
                          <a:effectLst/>
                          <a:latin typeface="Arial" panose="020B0604020202020204" pitchFamily="34" charset="0"/>
                          <a:cs typeface="Arial" panose="020B0604020202020204" pitchFamily="34" charset="0"/>
                        </a:rPr>
                        <a:t>.</a:t>
                      </a:r>
                      <a:endParaRPr lang="en-US" sz="16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600" b="1" u="none" strike="noStrike" dirty="0" err="1">
                          <a:solidFill>
                            <a:schemeClr val="accent1">
                              <a:lumMod val="50000"/>
                            </a:schemeClr>
                          </a:solidFill>
                          <a:effectLst/>
                          <a:latin typeface="Arial" panose="020B0604020202020204" pitchFamily="34" charset="0"/>
                          <a:cs typeface="Arial" panose="020B0604020202020204" pitchFamily="34" charset="0"/>
                        </a:rPr>
                        <a:t>Ingreso</a:t>
                      </a:r>
                      <a:endParaRPr lang="en-US" sz="16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600" b="1" u="none" strike="noStrike" dirty="0">
                          <a:solidFill>
                            <a:schemeClr val="accent1">
                              <a:lumMod val="50000"/>
                            </a:schemeClr>
                          </a:solidFill>
                          <a:effectLst/>
                          <a:latin typeface="Arial" panose="020B0604020202020204" pitchFamily="34" charset="0"/>
                          <a:cs typeface="Arial" panose="020B0604020202020204" pitchFamily="34" charset="0"/>
                        </a:rPr>
                        <a:t>OBSERVACIONES</a:t>
                      </a:r>
                      <a:endParaRPr lang="en-US" sz="16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25711272"/>
                  </a:ext>
                </a:extLst>
              </a:tr>
              <a:tr h="330142">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Calderón</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2782</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dirty="0">
                          <a:effectLst/>
                          <a:latin typeface="Arial" panose="020B0604020202020204" pitchFamily="34" charset="0"/>
                          <a:cs typeface="Arial" panose="020B0604020202020204" pitchFamily="34" charset="0"/>
                        </a:rPr>
                        <a:t>Detenida en parqueadero de Bicentenario</a:t>
                      </a:r>
                      <a:endParaRPr lang="es-ES" sz="1200" b="0" i="0" u="none" strike="noStrike" dirty="0">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b="1" u="none" strike="noStrike" dirty="0" err="1">
                          <a:effectLst/>
                          <a:latin typeface="Arial" panose="020B0604020202020204" pitchFamily="34" charset="0"/>
                          <a:cs typeface="Arial" panose="020B0604020202020204" pitchFamily="34" charset="0"/>
                        </a:rPr>
                        <a:t>Liberado</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73800</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dirty="0">
                          <a:effectLst/>
                          <a:latin typeface="Arial" panose="020B0604020202020204" pitchFamily="34" charset="0"/>
                          <a:cs typeface="Arial" panose="020B0604020202020204" pitchFamily="34" charset="0"/>
                        </a:rPr>
                        <a:t>15 de febrero de 2022 16h30  Nelson Pillajo </a:t>
                      </a:r>
                      <a:r>
                        <a:rPr lang="es-ES" sz="1200" u="none" strike="noStrike" dirty="0" err="1">
                          <a:effectLst/>
                          <a:latin typeface="Arial" panose="020B0604020202020204" pitchFamily="34" charset="0"/>
                          <a:cs typeface="Arial" panose="020B0604020202020204" pitchFamily="34" charset="0"/>
                        </a:rPr>
                        <a:t>Samuesa</a:t>
                      </a:r>
                      <a:endParaRPr lang="es-E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640100325"/>
                  </a:ext>
                </a:extLst>
              </a:tr>
              <a:tr h="330142">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Calderón</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2834</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de Bicentenario</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b="1" u="none" strike="noStrike" dirty="0" err="1">
                          <a:effectLst/>
                          <a:latin typeface="Arial" panose="020B0604020202020204" pitchFamily="34" charset="0"/>
                          <a:cs typeface="Arial" panose="020B0604020202020204" pitchFamily="34" charset="0"/>
                        </a:rPr>
                        <a:t>Liberado</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78926</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15 de febrero de 2022 16h30  Nelson Pillajo Samuesa</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1322440130"/>
                  </a:ext>
                </a:extLst>
              </a:tr>
              <a:tr h="167630">
                <a:tc>
                  <a:txBody>
                    <a:bodyPr/>
                    <a:lstStyle/>
                    <a:p>
                      <a:pPr algn="ctr" fontAlgn="ctr"/>
                      <a:r>
                        <a:rPr lang="en-US" sz="1200" u="none" strike="noStrike">
                          <a:effectLst/>
                          <a:latin typeface="Arial" panose="020B0604020202020204" pitchFamily="34" charset="0"/>
                          <a:cs typeface="Arial" panose="020B0604020202020204" pitchFamily="34" charset="0"/>
                        </a:rPr>
                        <a:t>3</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Catar</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2759</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La Y</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Detenida Y</a:t>
                      </a:r>
                      <a:endParaRPr lang="en-US" sz="1200" b="1" i="0" u="none" strike="noStrike">
                        <a:solidFill>
                          <a:srgbClr val="548135"/>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 </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2964652995"/>
                  </a:ext>
                </a:extLst>
              </a:tr>
              <a:tr h="330142">
                <a:tc>
                  <a:txBody>
                    <a:bodyPr/>
                    <a:lstStyle/>
                    <a:p>
                      <a:pPr algn="ctr" fontAlgn="ctr"/>
                      <a:r>
                        <a:rPr lang="en-US" sz="1200" u="none" strike="noStrike">
                          <a:effectLst/>
                          <a:latin typeface="Arial" panose="020B0604020202020204" pitchFamily="34" charset="0"/>
                          <a:cs typeface="Arial" panose="020B0604020202020204" pitchFamily="34" charset="0"/>
                        </a:rPr>
                        <a:t>4</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Catar</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2771</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dirty="0">
                          <a:effectLst/>
                          <a:latin typeface="Arial" panose="020B0604020202020204" pitchFamily="34" charset="0"/>
                          <a:cs typeface="Arial" panose="020B0604020202020204" pitchFamily="34" charset="0"/>
                        </a:rPr>
                        <a:t>Detenida en parqueadero de Bicentenario</a:t>
                      </a:r>
                      <a:endParaRPr lang="es-ES" sz="1200" b="0" i="0" u="none" strike="noStrike" dirty="0">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Detenido </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4212943601"/>
                  </a:ext>
                </a:extLst>
              </a:tr>
              <a:tr h="167630">
                <a:tc>
                  <a:txBody>
                    <a:bodyPr/>
                    <a:lstStyle/>
                    <a:p>
                      <a:pPr algn="ctr" fontAlgn="ctr"/>
                      <a:r>
                        <a:rPr lang="en-US" sz="1200" u="none" strike="noStrike">
                          <a:effectLst/>
                          <a:latin typeface="Arial" panose="020B0604020202020204" pitchFamily="34" charset="0"/>
                          <a:cs typeface="Arial" panose="020B0604020202020204" pitchFamily="34" charset="0"/>
                        </a:rPr>
                        <a:t>5</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Catar</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2773</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La Y</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Detenida</a:t>
                      </a:r>
                      <a:endParaRPr lang="en-US" sz="1200" b="1" i="0" u="none" strike="noStrike">
                        <a:solidFill>
                          <a:srgbClr val="548135"/>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 </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1004229471"/>
                  </a:ext>
                </a:extLst>
              </a:tr>
              <a:tr h="330142">
                <a:tc>
                  <a:txBody>
                    <a:bodyPr/>
                    <a:lstStyle/>
                    <a:p>
                      <a:pPr algn="ctr" fontAlgn="ctr"/>
                      <a:r>
                        <a:rPr lang="en-US" sz="1200" u="none" strike="noStrike">
                          <a:effectLst/>
                          <a:latin typeface="Arial" panose="020B0604020202020204" pitchFamily="34" charset="0"/>
                          <a:cs typeface="Arial" panose="020B0604020202020204" pitchFamily="34" charset="0"/>
                        </a:rPr>
                        <a:t>6</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Catar</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2764</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de Bicentenario</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b="1" u="none" strike="noStrike" dirty="0" err="1">
                          <a:effectLst/>
                          <a:latin typeface="Arial" panose="020B0604020202020204" pitchFamily="34" charset="0"/>
                          <a:cs typeface="Arial" panose="020B0604020202020204" pitchFamily="34" charset="0"/>
                        </a:rPr>
                        <a:t>Liberado</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85340</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18 de </a:t>
                      </a:r>
                      <a:r>
                        <a:rPr lang="en-US" sz="1200" u="none" strike="noStrike" dirty="0" err="1">
                          <a:effectLst/>
                          <a:latin typeface="Arial" panose="020B0604020202020204" pitchFamily="34" charset="0"/>
                          <a:cs typeface="Arial" panose="020B0604020202020204" pitchFamily="34" charset="0"/>
                        </a:rPr>
                        <a:t>febrero</a:t>
                      </a:r>
                      <a:r>
                        <a:rPr lang="en-US" sz="1200" u="none" strike="noStrike" dirty="0">
                          <a:effectLst/>
                          <a:latin typeface="Arial" panose="020B0604020202020204" pitchFamily="34" charset="0"/>
                          <a:cs typeface="Arial" panose="020B0604020202020204" pitchFamily="34" charset="0"/>
                        </a:rPr>
                        <a:t> de 2022,Retirado por Edwin </a:t>
                      </a:r>
                      <a:r>
                        <a:rPr lang="en-US" sz="1200" u="none" strike="noStrike" dirty="0" err="1">
                          <a:effectLst/>
                          <a:latin typeface="Arial" panose="020B0604020202020204" pitchFamily="34" charset="0"/>
                          <a:cs typeface="Arial" panose="020B0604020202020204" pitchFamily="34" charset="0"/>
                        </a:rPr>
                        <a:t>Viveros</a:t>
                      </a:r>
                      <a:r>
                        <a:rPr lang="en-US" sz="1200" u="none" strike="noStrike" dirty="0">
                          <a:effectLst/>
                          <a:latin typeface="Arial" panose="020B0604020202020204" pitchFamily="34" charset="0"/>
                          <a:cs typeface="Arial" panose="020B0604020202020204" pitchFamily="34" charset="0"/>
                        </a:rPr>
                        <a:t> </a:t>
                      </a:r>
                      <a:r>
                        <a:rPr lang="en-US" sz="1200" u="none" strike="noStrike" dirty="0" err="1">
                          <a:effectLst/>
                          <a:latin typeface="Arial" panose="020B0604020202020204" pitchFamily="34" charset="0"/>
                          <a:cs typeface="Arial" panose="020B0604020202020204" pitchFamily="34" charset="0"/>
                        </a:rPr>
                        <a:t>Catar</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4029797381"/>
                  </a:ext>
                </a:extLst>
              </a:tr>
              <a:tr h="330142">
                <a:tc>
                  <a:txBody>
                    <a:bodyPr/>
                    <a:lstStyle/>
                    <a:p>
                      <a:pPr algn="ctr" fontAlgn="ctr"/>
                      <a:r>
                        <a:rPr lang="en-US" sz="1200" u="none" strike="noStrike">
                          <a:effectLst/>
                          <a:latin typeface="Arial" panose="020B0604020202020204" pitchFamily="34" charset="0"/>
                          <a:cs typeface="Arial" panose="020B0604020202020204" pitchFamily="34" charset="0"/>
                        </a:rPr>
                        <a:t>7</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Conetra</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2798</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de Bicentenario</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Detenido</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3493368843"/>
                  </a:ext>
                </a:extLst>
              </a:tr>
              <a:tr h="167630">
                <a:tc>
                  <a:txBody>
                    <a:bodyPr/>
                    <a:lstStyle/>
                    <a:p>
                      <a:pPr algn="ctr" fontAlgn="ctr"/>
                      <a:r>
                        <a:rPr lang="en-US" sz="1200" u="none" strike="noStrike">
                          <a:effectLst/>
                          <a:latin typeface="Arial" panose="020B0604020202020204" pitchFamily="34" charset="0"/>
                          <a:cs typeface="Arial" panose="020B0604020202020204" pitchFamily="34" charset="0"/>
                        </a:rPr>
                        <a:t>8</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Conetra</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2799</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La Y</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Detenida Y</a:t>
                      </a:r>
                      <a:endParaRPr lang="en-US" sz="1200" b="1" i="0" u="none" strike="noStrike">
                        <a:solidFill>
                          <a:srgbClr val="548135"/>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1222265341"/>
                  </a:ext>
                </a:extLst>
              </a:tr>
              <a:tr h="167630">
                <a:tc>
                  <a:txBody>
                    <a:bodyPr/>
                    <a:lstStyle/>
                    <a:p>
                      <a:pPr algn="ctr" fontAlgn="ctr"/>
                      <a:r>
                        <a:rPr lang="en-US" sz="1200" u="none" strike="noStrike">
                          <a:effectLst/>
                          <a:latin typeface="Arial" panose="020B0604020202020204" pitchFamily="34" charset="0"/>
                          <a:cs typeface="Arial" panose="020B0604020202020204" pitchFamily="34" charset="0"/>
                        </a:rPr>
                        <a:t>9</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Conetra</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2800</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La Y</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Detenida Y</a:t>
                      </a:r>
                      <a:endParaRPr lang="en-US" sz="1200" b="1" i="0" u="none" strike="noStrike">
                        <a:solidFill>
                          <a:srgbClr val="548135"/>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 </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4221862046"/>
                  </a:ext>
                </a:extLst>
              </a:tr>
              <a:tr h="330142">
                <a:tc>
                  <a:txBody>
                    <a:bodyPr/>
                    <a:lstStyle/>
                    <a:p>
                      <a:pPr algn="ctr" fontAlgn="ctr"/>
                      <a:r>
                        <a:rPr lang="en-US" sz="1200" u="none" strike="noStrike">
                          <a:effectLst/>
                          <a:latin typeface="Arial" panose="020B0604020202020204" pitchFamily="34" charset="0"/>
                          <a:cs typeface="Arial" panose="020B0604020202020204" pitchFamily="34" charset="0"/>
                        </a:rPr>
                        <a:t>10</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Conetra</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2805</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de Bicentenario</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Detenido</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2969453055"/>
                  </a:ext>
                </a:extLst>
              </a:tr>
              <a:tr h="330142">
                <a:tc>
                  <a:txBody>
                    <a:bodyPr/>
                    <a:lstStyle/>
                    <a:p>
                      <a:pPr algn="ctr" fontAlgn="ctr"/>
                      <a:r>
                        <a:rPr lang="en-US" sz="1200" u="none" strike="noStrike">
                          <a:effectLst/>
                          <a:latin typeface="Arial" panose="020B0604020202020204" pitchFamily="34" charset="0"/>
                          <a:cs typeface="Arial" panose="020B0604020202020204" pitchFamily="34" charset="0"/>
                        </a:rPr>
                        <a:t>11</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Conetra</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2806</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de Bicentenario</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Detenido</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3518810529"/>
                  </a:ext>
                </a:extLst>
              </a:tr>
              <a:tr h="330142">
                <a:tc>
                  <a:txBody>
                    <a:bodyPr/>
                    <a:lstStyle/>
                    <a:p>
                      <a:pPr algn="ctr" fontAlgn="ctr"/>
                      <a:r>
                        <a:rPr lang="en-US" sz="1200" u="none" strike="noStrike">
                          <a:effectLst/>
                          <a:latin typeface="Arial" panose="020B0604020202020204" pitchFamily="34" charset="0"/>
                          <a:cs typeface="Arial" panose="020B0604020202020204" pitchFamily="34" charset="0"/>
                        </a:rPr>
                        <a:t>12</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Conetra</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2813</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de Bicentenario</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Detenido</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1076763419"/>
                  </a:ext>
                </a:extLst>
              </a:tr>
              <a:tr h="330142">
                <a:tc>
                  <a:txBody>
                    <a:bodyPr/>
                    <a:lstStyle/>
                    <a:p>
                      <a:pPr algn="ctr" fontAlgn="ctr"/>
                      <a:r>
                        <a:rPr lang="en-US" sz="1200" u="none" strike="noStrike">
                          <a:effectLst/>
                          <a:latin typeface="Arial" panose="020B0604020202020204" pitchFamily="34" charset="0"/>
                          <a:cs typeface="Arial" panose="020B0604020202020204" pitchFamily="34" charset="0"/>
                        </a:rPr>
                        <a:t>13</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Conetra</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2810</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de Bicentenario</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Detenido</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 </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err="1">
                          <a:effectLst/>
                          <a:latin typeface="Arial" panose="020B0604020202020204" pitchFamily="34" charset="0"/>
                          <a:cs typeface="Arial" panose="020B0604020202020204" pitchFamily="34" charset="0"/>
                        </a:rPr>
                        <a:t>Incendio</a:t>
                      </a:r>
                      <a:r>
                        <a:rPr lang="en-US" sz="1200" u="none" strike="noStrike" dirty="0">
                          <a:effectLst/>
                          <a:latin typeface="Arial" panose="020B0604020202020204" pitchFamily="34" charset="0"/>
                          <a:cs typeface="Arial" panose="020B0604020202020204" pitchFamily="34" charset="0"/>
                        </a:rPr>
                        <a:t> de motor</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567705890"/>
                  </a:ext>
                </a:extLst>
              </a:tr>
              <a:tr h="330142">
                <a:tc>
                  <a:txBody>
                    <a:bodyPr/>
                    <a:lstStyle/>
                    <a:p>
                      <a:pPr algn="ctr" fontAlgn="ctr"/>
                      <a:r>
                        <a:rPr lang="en-US" sz="1200" u="none" strike="noStrike">
                          <a:effectLst/>
                          <a:latin typeface="Arial" panose="020B0604020202020204" pitchFamily="34" charset="0"/>
                          <a:cs typeface="Arial" panose="020B0604020202020204" pitchFamily="34" charset="0"/>
                        </a:rPr>
                        <a:t>14</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Paquisha</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2780</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de Bicentenario</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Detenido</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2757072688"/>
                  </a:ext>
                </a:extLst>
              </a:tr>
              <a:tr h="330142">
                <a:tc>
                  <a:txBody>
                    <a:bodyPr/>
                    <a:lstStyle/>
                    <a:p>
                      <a:pPr algn="ctr" fontAlgn="ctr"/>
                      <a:r>
                        <a:rPr lang="en-US" sz="1200" u="none" strike="noStrike">
                          <a:effectLst/>
                          <a:latin typeface="Arial" panose="020B0604020202020204" pitchFamily="34" charset="0"/>
                          <a:cs typeface="Arial" panose="020B0604020202020204" pitchFamily="34" charset="0"/>
                        </a:rPr>
                        <a:t>15</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San Carlos</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2792</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de Bicentenario</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b="1" u="none" strike="noStrike" dirty="0" err="1">
                          <a:effectLst/>
                          <a:latin typeface="Arial" panose="020B0604020202020204" pitchFamily="34" charset="0"/>
                          <a:cs typeface="Arial" panose="020B0604020202020204" pitchFamily="34" charset="0"/>
                        </a:rPr>
                        <a:t>Liberado</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79872</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16 de </a:t>
                      </a:r>
                      <a:r>
                        <a:rPr lang="en-US" sz="1200" u="none" strike="noStrike" dirty="0" err="1">
                          <a:effectLst/>
                          <a:latin typeface="Arial" panose="020B0604020202020204" pitchFamily="34" charset="0"/>
                          <a:cs typeface="Arial" panose="020B0604020202020204" pitchFamily="34" charset="0"/>
                        </a:rPr>
                        <a:t>febrero</a:t>
                      </a:r>
                      <a:r>
                        <a:rPr lang="en-US" sz="1200" u="none" strike="noStrike" dirty="0">
                          <a:effectLst/>
                          <a:latin typeface="Arial" panose="020B0604020202020204" pitchFamily="34" charset="0"/>
                          <a:cs typeface="Arial" panose="020B0604020202020204" pitchFamily="34" charset="0"/>
                        </a:rPr>
                        <a:t> de 2022 , </a:t>
                      </a:r>
                      <a:r>
                        <a:rPr lang="en-US" sz="1200" u="none" strike="noStrike" dirty="0" err="1">
                          <a:effectLst/>
                          <a:latin typeface="Arial" panose="020B0604020202020204" pitchFamily="34" charset="0"/>
                          <a:cs typeface="Arial" panose="020B0604020202020204" pitchFamily="34" charset="0"/>
                        </a:rPr>
                        <a:t>retirado</a:t>
                      </a:r>
                      <a:r>
                        <a:rPr lang="en-US" sz="1200" u="none" strike="noStrike" dirty="0">
                          <a:effectLst/>
                          <a:latin typeface="Arial" panose="020B0604020202020204" pitchFamily="34" charset="0"/>
                          <a:cs typeface="Arial" panose="020B0604020202020204" pitchFamily="34" charset="0"/>
                        </a:rPr>
                        <a:t> </a:t>
                      </a:r>
                      <a:r>
                        <a:rPr lang="en-US" sz="1200" u="none" strike="noStrike" dirty="0" err="1">
                          <a:effectLst/>
                          <a:latin typeface="Arial" panose="020B0604020202020204" pitchFamily="34" charset="0"/>
                          <a:cs typeface="Arial" panose="020B0604020202020204" pitchFamily="34" charset="0"/>
                        </a:rPr>
                        <a:t>porJorge</a:t>
                      </a:r>
                      <a:r>
                        <a:rPr lang="en-US" sz="1200" u="none" strike="noStrike" dirty="0">
                          <a:effectLst/>
                          <a:latin typeface="Arial" panose="020B0604020202020204" pitchFamily="34" charset="0"/>
                          <a:cs typeface="Arial" panose="020B0604020202020204" pitchFamily="34" charset="0"/>
                        </a:rPr>
                        <a:t> Flores, </a:t>
                      </a:r>
                      <a:r>
                        <a:rPr lang="en-US" sz="1200" u="none" strike="noStrike" dirty="0" err="1">
                          <a:effectLst/>
                          <a:latin typeface="Arial" panose="020B0604020202020204" pitchFamily="34" charset="0"/>
                          <a:cs typeface="Arial" panose="020B0604020202020204" pitchFamily="34" charset="0"/>
                        </a:rPr>
                        <a:t>Gerente</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1472025183"/>
                  </a:ext>
                </a:extLst>
              </a:tr>
              <a:tr h="330142">
                <a:tc>
                  <a:txBody>
                    <a:bodyPr/>
                    <a:lstStyle/>
                    <a:p>
                      <a:pPr algn="ctr" fontAlgn="ctr"/>
                      <a:r>
                        <a:rPr lang="en-US" sz="1200" u="none" strike="noStrike">
                          <a:effectLst/>
                          <a:latin typeface="Arial" panose="020B0604020202020204" pitchFamily="34" charset="0"/>
                          <a:cs typeface="Arial" panose="020B0604020202020204" pitchFamily="34" charset="0"/>
                        </a:rPr>
                        <a:t>16</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Transhemisfèricos</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2837</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de Bicentenario</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Detenida</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 </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188575594"/>
                  </a:ext>
                </a:extLst>
              </a:tr>
              <a:tr h="330142">
                <a:tc>
                  <a:txBody>
                    <a:bodyPr/>
                    <a:lstStyle/>
                    <a:p>
                      <a:pPr algn="ctr" fontAlgn="ctr"/>
                      <a:r>
                        <a:rPr lang="en-US" sz="1200" u="none" strike="noStrike">
                          <a:effectLst/>
                          <a:latin typeface="Arial" panose="020B0604020202020204" pitchFamily="34" charset="0"/>
                          <a:cs typeface="Arial" panose="020B0604020202020204" pitchFamily="34" charset="0"/>
                        </a:rPr>
                        <a:t>17</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Paquisha</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2830</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s-ES" sz="1200" u="none" strike="noStrike">
                          <a:effectLst/>
                          <a:latin typeface="Arial" panose="020B0604020202020204" pitchFamily="34" charset="0"/>
                          <a:cs typeface="Arial" panose="020B0604020202020204" pitchFamily="34" charset="0"/>
                        </a:rPr>
                        <a:t>Detenida en parqueadero de Bicentenario</a:t>
                      </a:r>
                      <a:endParaRPr lang="es-E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Detenido</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 </a:t>
                      </a:r>
                      <a:endParaRPr lang="en-US" sz="1200" b="0" i="0" u="none" strike="noStrike">
                        <a:effectLst/>
                        <a:latin typeface="Arial" panose="020B0604020202020204" pitchFamily="34" charset="0"/>
                        <a:cs typeface="Arial" panose="020B0604020202020204" pitchFamily="34" charset="0"/>
                      </a:endParaRPr>
                    </a:p>
                  </a:txBody>
                  <a:tcPr marL="5760" marR="5760" marT="5760" marB="0" anchor="ctr"/>
                </a:tc>
                <a:tc>
                  <a:txBody>
                    <a:bodyPr/>
                    <a:lstStyle/>
                    <a:p>
                      <a:pPr algn="l" fontAlgn="ctr"/>
                      <a:r>
                        <a:rPr lang="en-US" sz="1200" u="none" strike="noStrike" dirty="0" err="1">
                          <a:effectLst/>
                          <a:latin typeface="Arial" panose="020B0604020202020204" pitchFamily="34" charset="0"/>
                          <a:cs typeface="Arial" panose="020B0604020202020204" pitchFamily="34" charset="0"/>
                        </a:rPr>
                        <a:t>Accidente</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tránsito</a:t>
                      </a:r>
                      <a:endParaRPr lang="en-US" sz="1200" b="0" i="0" u="none" strike="noStrike" dirty="0">
                        <a:effectLst/>
                        <a:latin typeface="Arial" panose="020B0604020202020204" pitchFamily="34" charset="0"/>
                        <a:cs typeface="Arial" panose="020B0604020202020204" pitchFamily="34" charset="0"/>
                      </a:endParaRPr>
                    </a:p>
                  </a:txBody>
                  <a:tcPr marL="5760" marR="5760" marT="5760" marB="0" anchor="ctr"/>
                </a:tc>
                <a:extLst>
                  <a:ext uri="{0D108BD9-81ED-4DB2-BD59-A6C34878D82A}">
                    <a16:rowId xmlns:a16="http://schemas.microsoft.com/office/drawing/2014/main" val="4188772281"/>
                  </a:ext>
                </a:extLst>
              </a:tr>
            </a:tbl>
          </a:graphicData>
        </a:graphic>
      </p:graphicFrame>
    </p:spTree>
    <p:extLst>
      <p:ext uri="{BB962C8B-B14F-4D97-AF65-F5344CB8AC3E}">
        <p14:creationId xmlns:p14="http://schemas.microsoft.com/office/powerpoint/2010/main" val="3278926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4CEC051-AA2A-4E6D-B894-45F6AC474F81}"/>
              </a:ext>
            </a:extLst>
          </p:cNvPr>
          <p:cNvSpPr>
            <a:spLocks noGrp="1"/>
          </p:cNvSpPr>
          <p:nvPr>
            <p:ph type="ctrTitle"/>
          </p:nvPr>
        </p:nvSpPr>
        <p:spPr>
          <a:xfrm>
            <a:off x="4196097" y="153694"/>
            <a:ext cx="3799806" cy="663282"/>
          </a:xfrm>
        </p:spPr>
        <p:txBody>
          <a:bodyPr>
            <a:noAutofit/>
          </a:bodyPr>
          <a:lstStyle/>
          <a:p>
            <a:pPr algn="l"/>
            <a:r>
              <a:rPr lang="es-ES_tradnl" sz="3600" b="1" dirty="0">
                <a:solidFill>
                  <a:schemeClr val="accent1"/>
                </a:solidFill>
                <a:latin typeface="Arial" panose="020B0604020202020204" pitchFamily="34" charset="0"/>
                <a:ea typeface="+mn-ea"/>
                <a:cs typeface="Arial" panose="020B0604020202020204" pitchFamily="34" charset="0"/>
              </a:rPr>
              <a:t>Situación Actual </a:t>
            </a:r>
            <a:endParaRPr lang="es-EC" sz="3600" b="1" dirty="0">
              <a:solidFill>
                <a:schemeClr val="accent1"/>
              </a:solidFill>
              <a:latin typeface="Arial" panose="020B0604020202020204" pitchFamily="34" charset="0"/>
              <a:ea typeface="+mn-ea"/>
              <a:cs typeface="Arial" panose="020B0604020202020204" pitchFamily="34" charset="0"/>
            </a:endParaRPr>
          </a:p>
        </p:txBody>
      </p:sp>
      <p:graphicFrame>
        <p:nvGraphicFramePr>
          <p:cNvPr id="7" name="Diagrama 6">
            <a:extLst>
              <a:ext uri="{FF2B5EF4-FFF2-40B4-BE49-F238E27FC236}">
                <a16:creationId xmlns:a16="http://schemas.microsoft.com/office/drawing/2014/main" id="{6AE4D1EA-0E7C-48BC-8320-B288E60882A0}"/>
              </a:ext>
            </a:extLst>
          </p:cNvPr>
          <p:cNvGraphicFramePr/>
          <p:nvPr>
            <p:extLst>
              <p:ext uri="{D42A27DB-BD31-4B8C-83A1-F6EECF244321}">
                <p14:modId xmlns:p14="http://schemas.microsoft.com/office/powerpoint/2010/main" val="4110642577"/>
              </p:ext>
            </p:extLst>
          </p:nvPr>
        </p:nvGraphicFramePr>
        <p:xfrm>
          <a:off x="1071563" y="790989"/>
          <a:ext cx="9772649" cy="5887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682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CA19FEA-F34A-48F9-ACA6-D098AFDAB02B}"/>
              </a:ext>
            </a:extLst>
          </p:cNvPr>
          <p:cNvSpPr>
            <a:spLocks noGrp="1"/>
          </p:cNvSpPr>
          <p:nvPr>
            <p:ph type="ctrTitle"/>
          </p:nvPr>
        </p:nvSpPr>
        <p:spPr>
          <a:xfrm>
            <a:off x="282006" y="458388"/>
            <a:ext cx="11291872" cy="1102940"/>
          </a:xfrm>
        </p:spPr>
        <p:txBody>
          <a:bodyPr>
            <a:noAutofit/>
          </a:bodyPr>
          <a:lstStyle/>
          <a:p>
            <a:r>
              <a:rPr lang="es-ES" sz="3600" b="1" dirty="0">
                <a:solidFill>
                  <a:schemeClr val="accent1">
                    <a:lumMod val="75000"/>
                  </a:schemeClr>
                </a:solidFill>
                <a:latin typeface="Arial" panose="020B0604020202020204" pitchFamily="34" charset="0"/>
                <a:cs typeface="Arial" panose="020B0604020202020204" pitchFamily="34" charset="0"/>
              </a:rPr>
              <a:t>6.- Informe sobre la utilización de los carriles exclusivos de transporte público.   </a:t>
            </a:r>
            <a:endParaRPr lang="es-EC" sz="3600" b="1" dirty="0">
              <a:solidFill>
                <a:schemeClr val="accent1">
                  <a:lumMod val="75000"/>
                </a:schemeClr>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E676903C-A104-4CD3-AF97-ABFE236EFDFB}"/>
              </a:ext>
            </a:extLst>
          </p:cNvPr>
          <p:cNvSpPr txBox="1"/>
          <p:nvPr/>
        </p:nvSpPr>
        <p:spPr>
          <a:xfrm>
            <a:off x="883923" y="1732778"/>
            <a:ext cx="10088037" cy="6863417"/>
          </a:xfrm>
          <a:prstGeom prst="rect">
            <a:avLst/>
          </a:prstGeom>
          <a:noFill/>
        </p:spPr>
        <p:txBody>
          <a:bodyPr wrap="square">
            <a:spAutoFit/>
          </a:bodyPr>
          <a:lstStyle/>
          <a:p>
            <a:pPr marL="285750" indent="-285750" algn="just">
              <a:buFont typeface="Arial" panose="020B0604020202020204" pitchFamily="34" charset="0"/>
              <a:buChar char="•"/>
            </a:pPr>
            <a:r>
              <a:rPr lang="es-ES_tradnl" sz="2000" dirty="0">
                <a:effectLst/>
                <a:latin typeface="Arial" panose="020B0604020202020204" pitchFamily="34" charset="0"/>
                <a:ea typeface="Times New Roman" panose="02020603050405020304" pitchFamily="18" charset="0"/>
                <a:cs typeface="Arial" panose="020B0604020202020204" pitchFamily="34" charset="0"/>
              </a:rPr>
              <a:t>La Secretaría de Movilidad no ha emitido autorización para la utilización del carril exclusivo como una medida definitiva de movilidad, conforme lo acordado en las mesas técnicas es una propuesta que adoptará AMT de manera exclusiva para el control del tráfico en sitio conforme facultades de dicha entidad.</a:t>
            </a:r>
          </a:p>
          <a:p>
            <a:pPr algn="just"/>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s-ES_tradnl" sz="2000" dirty="0">
                <a:latin typeface="Arial" panose="020B0604020202020204" pitchFamily="34" charset="0"/>
                <a:ea typeface="Times New Roman" panose="02020603050405020304" pitchFamily="18" charset="0"/>
                <a:cs typeface="Arial" panose="020B0604020202020204" pitchFamily="34" charset="0"/>
              </a:rPr>
              <a:t>Al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ser monitoreada por todos los entes vinculados a la misma ( AMT, EPMMOP. EMPRESA DE PASAJEROS Y SECRETARÌA DE MOVILIDAD), permitirá la obtención de datos de movilidad y tráfico en las áreas críticas en las que se ha planteado la misma, los cuales se utilizarán para la planificación y sustento de otras medidas de mayor alcance en todo el Distrito Metropolitano de Quito.</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  </a:t>
            </a: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s-ES_tradnl" sz="2000" dirty="0">
                <a:effectLst/>
                <a:latin typeface="Arial" panose="020B0604020202020204" pitchFamily="34" charset="0"/>
                <a:ea typeface="Times New Roman" panose="02020603050405020304" pitchFamily="18" charset="0"/>
                <a:cs typeface="Arial" panose="020B0604020202020204" pitchFamily="34" charset="0"/>
              </a:rPr>
              <a:t>La Secretaría de Movilidad dispuso a la AMT el 19 de abril de 2022, la suspensión de la aplicación de esta propuesta así como a los demás entes adscritos la presentación de los informes respectivos sobre los resultados de la misma en el lapso de su ejecución principalmente en lo que se refiere al tiempo de traslado del transporte público.</a:t>
            </a:r>
          </a:p>
          <a:p>
            <a:pPr marL="285750" indent="-285750" algn="just">
              <a:buFont typeface="Arial" panose="020B0604020202020204" pitchFamily="34" charset="0"/>
              <a:buChar char="•"/>
            </a:pPr>
            <a:endParaRPr lang="es-ES_tradnl"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s-ES_tradnl" sz="2000" dirty="0">
                <a:effectLst/>
                <a:latin typeface="Arial" panose="020B0604020202020204" pitchFamily="34" charset="0"/>
                <a:ea typeface="Times New Roman" panose="02020603050405020304" pitchFamily="18" charset="0"/>
                <a:cs typeface="Arial" panose="020B0604020202020204" pitchFamily="34" charset="0"/>
              </a:rPr>
              <a:t>La Agencia Metropolitana de Tránsito</a:t>
            </a:r>
            <a:r>
              <a:rPr lang="es-ES_tradnl" sz="2000" dirty="0">
                <a:latin typeface="Arial" panose="020B0604020202020204" pitchFamily="34" charset="0"/>
                <a:ea typeface="Times New Roman" panose="02020603050405020304" pitchFamily="18" charset="0"/>
                <a:cs typeface="Arial" panose="020B0604020202020204" pitchFamily="34" charset="0"/>
              </a:rPr>
              <a:t> es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la entidad que presentará los datos sobre la propuesta de envío vehicular controlado por el carril exclusivo en las vías y horas determinadas, en lo que corresponde a su implementación desde el 11 de abril de 2022 al 20 de abril de 2022.</a:t>
            </a:r>
          </a:p>
          <a:p>
            <a:pPr marL="285750" indent="-285750" algn="just">
              <a:buFont typeface="Arial" panose="020B0604020202020204" pitchFamily="34" charset="0"/>
              <a:buChar char="•"/>
            </a:pP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58087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CA19FEA-F34A-48F9-ACA6-D098AFDAB02B}"/>
              </a:ext>
            </a:extLst>
          </p:cNvPr>
          <p:cNvSpPr>
            <a:spLocks noGrp="1"/>
          </p:cNvSpPr>
          <p:nvPr>
            <p:ph type="ctrTitle"/>
          </p:nvPr>
        </p:nvSpPr>
        <p:spPr>
          <a:xfrm>
            <a:off x="282006" y="458388"/>
            <a:ext cx="11291872" cy="1102940"/>
          </a:xfrm>
        </p:spPr>
        <p:txBody>
          <a:bodyPr>
            <a:noAutofit/>
          </a:bodyPr>
          <a:lstStyle/>
          <a:p>
            <a:r>
              <a:rPr lang="es-ES" sz="3600" b="1" dirty="0">
                <a:solidFill>
                  <a:schemeClr val="accent1">
                    <a:lumMod val="75000"/>
                  </a:schemeClr>
                </a:solidFill>
                <a:latin typeface="Arial" panose="020B0604020202020204" pitchFamily="34" charset="0"/>
                <a:cs typeface="Arial" panose="020B0604020202020204" pitchFamily="34" charset="0"/>
              </a:rPr>
              <a:t>   </a:t>
            </a:r>
            <a:endParaRPr lang="es-EC" sz="3600" b="1" dirty="0">
              <a:solidFill>
                <a:schemeClr val="accent1">
                  <a:lumMod val="75000"/>
                </a:schemeClr>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E676903C-A104-4CD3-AF97-ABFE236EFDFB}"/>
              </a:ext>
            </a:extLst>
          </p:cNvPr>
          <p:cNvSpPr txBox="1"/>
          <p:nvPr/>
        </p:nvSpPr>
        <p:spPr>
          <a:xfrm>
            <a:off x="883923" y="1732778"/>
            <a:ext cx="10088037" cy="1938992"/>
          </a:xfrm>
          <a:prstGeom prst="rect">
            <a:avLst/>
          </a:prstGeom>
          <a:noFill/>
        </p:spPr>
        <p:txBody>
          <a:bodyPr wrap="square">
            <a:spAutoFit/>
          </a:bodyPr>
          <a:lstStyle/>
          <a:p>
            <a:pPr algn="just"/>
            <a:endParaRPr lang="es-ES_tradnl"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s-ES_tradnl" sz="2000" dirty="0">
                <a:effectLst/>
                <a:latin typeface="Arial" panose="020B0604020202020204" pitchFamily="34" charset="0"/>
                <a:ea typeface="Times New Roman" panose="02020603050405020304" pitchFamily="18" charset="0"/>
                <a:cs typeface="Arial" panose="020B0604020202020204" pitchFamily="34" charset="0"/>
              </a:rPr>
              <a:t>La Agencia Metropolitana de Tránsito</a:t>
            </a:r>
            <a:r>
              <a:rPr lang="es-ES_tradnl" sz="2000" dirty="0">
                <a:latin typeface="Arial" panose="020B0604020202020204" pitchFamily="34" charset="0"/>
                <a:ea typeface="Times New Roman" panose="02020603050405020304" pitchFamily="18" charset="0"/>
                <a:cs typeface="Arial" panose="020B0604020202020204" pitchFamily="34" charset="0"/>
              </a:rPr>
              <a:t> es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la entidad que presentará los datos sobre los resultados de la propuesta de envío vehicular controlado por el carril exclusivo en las vías y horas determinadas, en lo que corresponde a su implementación desde el 11 de abril de 2022 al 20 de abril de 2022.</a:t>
            </a:r>
          </a:p>
          <a:p>
            <a:pPr marL="285750" indent="-285750" algn="just">
              <a:buFont typeface="Arial" panose="020B0604020202020204" pitchFamily="34" charset="0"/>
              <a:buChar char="•"/>
            </a:pPr>
            <a:endParaRPr lang="es-EC"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49692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2">
            <a:extLst>
              <a:ext uri="{FF2B5EF4-FFF2-40B4-BE49-F238E27FC236}">
                <a16:creationId xmlns:a16="http://schemas.microsoft.com/office/drawing/2014/main" id="{BCE5EBA0-C495-4613-A7A9-6638274922A7}"/>
              </a:ext>
            </a:extLst>
          </p:cNvPr>
          <p:cNvSpPr txBox="1"/>
          <p:nvPr/>
        </p:nvSpPr>
        <p:spPr>
          <a:xfrm>
            <a:off x="1350558" y="2839819"/>
            <a:ext cx="9166996"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r>
              <a:rPr lang="es-419" sz="4800" b="1" dirty="0">
                <a:solidFill>
                  <a:schemeClr val="accent1">
                    <a:lumMod val="75000"/>
                  </a:schemeClr>
                </a:solidFill>
                <a:latin typeface="Arial"/>
                <a:ea typeface="+mj-ea"/>
                <a:cs typeface="Arial"/>
              </a:rPr>
              <a:t>GRACIAS</a:t>
            </a:r>
          </a:p>
        </p:txBody>
      </p:sp>
    </p:spTree>
    <p:extLst>
      <p:ext uri="{BB962C8B-B14F-4D97-AF65-F5344CB8AC3E}">
        <p14:creationId xmlns:p14="http://schemas.microsoft.com/office/powerpoint/2010/main" val="217549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7A2AE832-962F-4440-8C20-54007EE3B735}"/>
              </a:ext>
            </a:extLst>
          </p:cNvPr>
          <p:cNvSpPr txBox="1">
            <a:spLocks/>
          </p:cNvSpPr>
          <p:nvPr/>
        </p:nvSpPr>
        <p:spPr>
          <a:xfrm>
            <a:off x="571039" y="302231"/>
            <a:ext cx="11049915" cy="658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solidFill>
                  <a:schemeClr val="accent1">
                    <a:lumMod val="75000"/>
                  </a:schemeClr>
                </a:solidFill>
                <a:latin typeface="Arial" panose="020B0604020202020204" pitchFamily="34" charset="0"/>
                <a:cs typeface="Arial" panose="020B0604020202020204" pitchFamily="34" charset="0"/>
              </a:rPr>
              <a:t>Acciones Secretaría de Movilidad</a:t>
            </a:r>
            <a:endParaRPr lang="es-EC" sz="2000" b="1" dirty="0">
              <a:solidFill>
                <a:schemeClr val="accent1">
                  <a:lumMod val="75000"/>
                </a:scheme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FA6EE356-698A-4FF0-BAB2-BCCB5C72F534}"/>
              </a:ext>
            </a:extLst>
          </p:cNvPr>
          <p:cNvSpPr txBox="1">
            <a:spLocks/>
          </p:cNvSpPr>
          <p:nvPr/>
        </p:nvSpPr>
        <p:spPr>
          <a:xfrm>
            <a:off x="666516" y="3925762"/>
            <a:ext cx="10858959" cy="24093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s-419" sz="2400" b="1" dirty="0">
              <a:solidFill>
                <a:schemeClr val="accent1">
                  <a:lumMod val="75000"/>
                </a:schemeClr>
              </a:solidFill>
              <a:latin typeface="Arial" panose="020B0604020202020204" pitchFamily="34" charset="0"/>
              <a:cs typeface="Arial" panose="020B0604020202020204" pitchFamily="34" charset="0"/>
            </a:endParaRPr>
          </a:p>
          <a:p>
            <a:pPr algn="just"/>
            <a:r>
              <a:rPr lang="es-419" sz="2400" b="1" dirty="0">
                <a:solidFill>
                  <a:schemeClr val="accent1">
                    <a:lumMod val="75000"/>
                  </a:schemeClr>
                </a:solidFill>
                <a:latin typeface="Arial" panose="020B0604020202020204" pitchFamily="34" charset="0"/>
                <a:cs typeface="Arial" panose="020B0604020202020204" pitchFamily="34" charset="0"/>
              </a:rPr>
              <a:t>Zonas Metro:</a:t>
            </a:r>
          </a:p>
          <a:p>
            <a:pPr algn="just"/>
            <a:r>
              <a:rPr lang="es-419" sz="2000" dirty="0">
                <a:latin typeface="Arial" panose="020B0604020202020204" pitchFamily="34" charset="0"/>
                <a:cs typeface="Arial" panose="020B0604020202020204" pitchFamily="34" charset="0"/>
              </a:rPr>
              <a:t>Coordinar con las instituciones involucradas (EPMMOP, STHV, IMPU, METRO, EPMTPQ) la interacción de las rutas de transporte en las estaciones de transporte: definición de acceso, ascenso y descenso de pasajeros y obras de infraestructura complementaria que se requiere para la operación.</a:t>
            </a:r>
          </a:p>
          <a:p>
            <a:pPr algn="just"/>
            <a:endParaRPr lang="es-419" sz="2200" dirty="0">
              <a:latin typeface="Arial" panose="020B0604020202020204" pitchFamily="34" charset="0"/>
              <a:cs typeface="Arial" panose="020B0604020202020204" pitchFamily="34" charset="0"/>
            </a:endParaRPr>
          </a:p>
          <a:p>
            <a:pPr algn="just"/>
            <a:r>
              <a:rPr lang="es-419" sz="2400" b="1" dirty="0">
                <a:solidFill>
                  <a:schemeClr val="accent1">
                    <a:lumMod val="75000"/>
                  </a:schemeClr>
                </a:solidFill>
                <a:latin typeface="Arial" panose="020B0604020202020204" pitchFamily="34" charset="0"/>
                <a:cs typeface="Arial" panose="020B0604020202020204" pitchFamily="34" charset="0"/>
              </a:rPr>
              <a:t>Extensiones de rutas actuales:</a:t>
            </a:r>
          </a:p>
          <a:p>
            <a:pPr algn="just"/>
            <a:r>
              <a:rPr lang="es-419" sz="2000" dirty="0">
                <a:latin typeface="Arial" panose="020B0604020202020204" pitchFamily="34" charset="0"/>
                <a:cs typeface="Arial" panose="020B0604020202020204" pitchFamily="34" charset="0"/>
              </a:rPr>
              <a:t>Validación de extensiones de rutas actuales conforme a pedidos de servicio ciudadanos, verificando que se encuentre contemplado dentro del plan de reestructuración de rutas (Ord 017).</a:t>
            </a:r>
            <a:endParaRPr lang="es-419" sz="2000" dirty="0">
              <a:solidFill>
                <a:schemeClr val="accent1">
                  <a:lumMod val="75000"/>
                </a:schemeClr>
              </a:solidFill>
              <a:latin typeface="Arial" panose="020B0604020202020204" pitchFamily="34" charset="0"/>
              <a:cs typeface="Arial" panose="020B0604020202020204" pitchFamily="34" charset="0"/>
            </a:endParaRPr>
          </a:p>
          <a:p>
            <a:pPr algn="just"/>
            <a:endParaRPr lang="es-419" sz="2200" dirty="0">
              <a:solidFill>
                <a:schemeClr val="accent1">
                  <a:lumMod val="75000"/>
                </a:schemeClr>
              </a:solidFill>
              <a:latin typeface="Arial" panose="020B0604020202020204" pitchFamily="34" charset="0"/>
              <a:cs typeface="Arial" panose="020B0604020202020204" pitchFamily="34" charset="0"/>
            </a:endParaRPr>
          </a:p>
          <a:p>
            <a:pPr algn="just"/>
            <a:r>
              <a:rPr lang="es-419" sz="2400" b="1" dirty="0">
                <a:solidFill>
                  <a:schemeClr val="accent1">
                    <a:lumMod val="75000"/>
                  </a:schemeClr>
                </a:solidFill>
                <a:latin typeface="Arial" panose="020B0604020202020204" pitchFamily="34" charset="0"/>
                <a:cs typeface="Arial" panose="020B0604020202020204" pitchFamily="34" charset="0"/>
              </a:rPr>
              <a:t>Verificación de estado de la vía</a:t>
            </a:r>
          </a:p>
          <a:p>
            <a:pPr algn="just"/>
            <a:r>
              <a:rPr lang="es-419" sz="2000" dirty="0">
                <a:latin typeface="Arial" panose="020B0604020202020204" pitchFamily="34" charset="0"/>
                <a:cs typeface="Arial" panose="020B0604020202020204" pitchFamily="34" charset="0"/>
              </a:rPr>
              <a:t>Identificación de vías en mal estado por donde circulará el TP con la finalidad de solicitar a la EPMMOP el mantenimiento para garantizar la óptima circulación.</a:t>
            </a:r>
          </a:p>
          <a:p>
            <a:pPr algn="just"/>
            <a:endParaRPr lang="es-419" sz="2200" b="1" u="sng" dirty="0">
              <a:solidFill>
                <a:schemeClr val="accent1">
                  <a:lumMod val="75000"/>
                </a:schemeClr>
              </a:solidFill>
              <a:latin typeface="Arial" panose="020B0604020202020204" pitchFamily="34" charset="0"/>
              <a:cs typeface="Arial" panose="020B0604020202020204" pitchFamily="34" charset="0"/>
            </a:endParaRPr>
          </a:p>
          <a:p>
            <a:pPr algn="just"/>
            <a:r>
              <a:rPr lang="es-419" sz="2400" b="1" dirty="0">
                <a:solidFill>
                  <a:schemeClr val="accent1">
                    <a:lumMod val="75000"/>
                  </a:schemeClr>
                </a:solidFill>
                <a:latin typeface="Arial" panose="020B0604020202020204" pitchFamily="34" charset="0"/>
                <a:cs typeface="Arial" panose="020B0604020202020204" pitchFamily="34" charset="0"/>
              </a:rPr>
              <a:t>Definición de paradas de TP </a:t>
            </a:r>
          </a:p>
          <a:p>
            <a:pPr algn="just"/>
            <a:r>
              <a:rPr lang="es-419" sz="2000" dirty="0">
                <a:latin typeface="Arial" panose="020B0604020202020204" pitchFamily="34" charset="0"/>
                <a:cs typeface="Arial" panose="020B0604020202020204" pitchFamily="34" charset="0"/>
              </a:rPr>
              <a:t>Se ha definidos los puntos de ubicación óptima georreferenciada de las paradas de TP conforme al plan de reestructuración de rutas.</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41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7A2AE832-962F-4440-8C20-54007EE3B735}"/>
              </a:ext>
            </a:extLst>
          </p:cNvPr>
          <p:cNvSpPr txBox="1">
            <a:spLocks/>
          </p:cNvSpPr>
          <p:nvPr/>
        </p:nvSpPr>
        <p:spPr>
          <a:xfrm>
            <a:off x="571039" y="302231"/>
            <a:ext cx="11049915" cy="658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000" b="1" dirty="0">
                <a:latin typeface="Arial" panose="020B0604020202020204" pitchFamily="34" charset="0"/>
                <a:cs typeface="Arial" panose="020B0604020202020204" pitchFamily="34" charset="0"/>
              </a:rPr>
              <a:t>DISTRIBUCIÓN DE INGRESOS DEL SITP</a:t>
            </a:r>
            <a:endParaRPr lang="es-EC" sz="2000" b="1" dirty="0">
              <a:solidFill>
                <a:schemeClr val="accent1">
                  <a:lumMod val="75000"/>
                </a:scheme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FA6EE356-698A-4FF0-BAB2-BCCB5C72F534}"/>
              </a:ext>
            </a:extLst>
          </p:cNvPr>
          <p:cNvSpPr txBox="1">
            <a:spLocks/>
          </p:cNvSpPr>
          <p:nvPr/>
        </p:nvSpPr>
        <p:spPr>
          <a:xfrm>
            <a:off x="427977" y="1619883"/>
            <a:ext cx="10858959" cy="44098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s-EC" sz="20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03A56B10-BF67-4555-9168-32FA21811915}"/>
              </a:ext>
            </a:extLst>
          </p:cNvPr>
          <p:cNvPicPr>
            <a:picLocks noChangeAspect="1"/>
          </p:cNvPicPr>
          <p:nvPr/>
        </p:nvPicPr>
        <p:blipFill rotWithShape="1">
          <a:blip r:embed="rId2"/>
          <a:srcRect l="2291" t="28418" r="8585" b="11890"/>
          <a:stretch/>
        </p:blipFill>
        <p:spPr>
          <a:xfrm>
            <a:off x="1232452" y="1398310"/>
            <a:ext cx="10054484" cy="4921807"/>
          </a:xfrm>
          <a:prstGeom prst="rect">
            <a:avLst/>
          </a:prstGeom>
        </p:spPr>
      </p:pic>
    </p:spTree>
    <p:extLst>
      <p:ext uri="{BB962C8B-B14F-4D97-AF65-F5344CB8AC3E}">
        <p14:creationId xmlns:p14="http://schemas.microsoft.com/office/powerpoint/2010/main" val="187468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7A2AE832-962F-4440-8C20-54007EE3B735}"/>
              </a:ext>
            </a:extLst>
          </p:cNvPr>
          <p:cNvSpPr txBox="1">
            <a:spLocks/>
          </p:cNvSpPr>
          <p:nvPr/>
        </p:nvSpPr>
        <p:spPr>
          <a:xfrm>
            <a:off x="571040" y="442912"/>
            <a:ext cx="11049915" cy="658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solidFill>
                  <a:schemeClr val="accent1">
                    <a:lumMod val="75000"/>
                  </a:schemeClr>
                </a:solidFill>
                <a:latin typeface="Arial" panose="020B0604020202020204" pitchFamily="34" charset="0"/>
                <a:cs typeface="Arial" panose="020B0604020202020204" pitchFamily="34" charset="0"/>
              </a:rPr>
              <a:t>Concurso de Rutas</a:t>
            </a:r>
            <a:endParaRPr lang="es-EC" sz="2000" b="1" dirty="0">
              <a:solidFill>
                <a:schemeClr val="accent1">
                  <a:lumMod val="75000"/>
                </a:scheme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FA6EE356-698A-4FF0-BAB2-BCCB5C72F534}"/>
              </a:ext>
            </a:extLst>
          </p:cNvPr>
          <p:cNvSpPr txBox="1">
            <a:spLocks/>
          </p:cNvSpPr>
          <p:nvPr/>
        </p:nvSpPr>
        <p:spPr>
          <a:xfrm>
            <a:off x="942858" y="1642044"/>
            <a:ext cx="10306280" cy="38533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419" sz="2000" dirty="0">
                <a:latin typeface="Arial" panose="020B0604020202020204" pitchFamily="34" charset="0"/>
                <a:cs typeface="Arial" panose="020B0604020202020204" pitchFamily="34" charset="0"/>
              </a:rPr>
              <a:t>Concurso “Asignación de Rutas para el Distrito Metropolitano de Quito” inició con la Resolución No. SM-2021-092 de 26 de mayo de 2021, mediante la cual se resolvió “Aprobar las bases, el Pliego y disponer el inicio del Concurso Público de asignación de Rutas para el Distrito Metropolitano de Quito, en el marco de lo señalado en la Ordenanza Metropolitana No. 017-2020".</a:t>
            </a:r>
          </a:p>
          <a:p>
            <a:pPr algn="just"/>
            <a:endParaRPr lang="es-419" sz="2000" dirty="0">
              <a:latin typeface="Arial" panose="020B0604020202020204" pitchFamily="34" charset="0"/>
              <a:cs typeface="Arial" panose="020B0604020202020204" pitchFamily="34" charset="0"/>
            </a:endParaRPr>
          </a:p>
          <a:p>
            <a:pPr algn="just"/>
            <a:r>
              <a:rPr lang="es-419" sz="2000" dirty="0">
                <a:latin typeface="Arial" panose="020B0604020202020204" pitchFamily="34" charset="0"/>
                <a:cs typeface="Arial" panose="020B0604020202020204" pitchFamily="34" charset="0"/>
              </a:rPr>
              <a:t>Mediante Oficio Nro. GADDMQ-AM-2021-1969-OF del 27 de diciembre de 2021, el señor Alcalde del MDMQ, solicita al Procurador General del Estado realice el control legal al procedimiento y fases de la contratación del Concurso para la “Asignación de Rutas para el Distrito Metropolitano de Quito”.</a:t>
            </a:r>
          </a:p>
          <a:p>
            <a:pPr algn="just"/>
            <a:endParaRPr lang="es-419" sz="2000" dirty="0">
              <a:latin typeface="Arial" panose="020B0604020202020204" pitchFamily="34" charset="0"/>
              <a:cs typeface="Arial" panose="020B0604020202020204" pitchFamily="34" charset="0"/>
            </a:endParaRPr>
          </a:p>
          <a:p>
            <a:pPr algn="just"/>
            <a:endParaRPr lang="es-419" sz="2000" dirty="0">
              <a:latin typeface="Arial" panose="020B0604020202020204" pitchFamily="34" charset="0"/>
              <a:cs typeface="Arial" panose="020B0604020202020204" pitchFamily="34" charset="0"/>
            </a:endParaRPr>
          </a:p>
          <a:p>
            <a:pPr algn="just"/>
            <a:r>
              <a:rPr lang="es-419" sz="2000" b="1" dirty="0">
                <a:latin typeface="Arial" panose="020B0604020202020204" pitchFamily="34" charset="0"/>
                <a:cs typeface="Arial" panose="020B0604020202020204" pitchFamily="34" charset="0"/>
              </a:rPr>
              <a:t>Secretaría de Movilidad se encuentra estructurando los escenarios para la implementación del concurso de rutas en base a los resultados del pronunciamiento del PGE.</a:t>
            </a:r>
            <a:endParaRPr lang="es-EC"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7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31DCB0C-45F8-4846-8285-2CF91ED7B29C}"/>
              </a:ext>
            </a:extLst>
          </p:cNvPr>
          <p:cNvSpPr>
            <a:spLocks noGrp="1"/>
          </p:cNvSpPr>
          <p:nvPr>
            <p:ph type="ctrTitle"/>
          </p:nvPr>
        </p:nvSpPr>
        <p:spPr>
          <a:xfrm>
            <a:off x="887104" y="2052710"/>
            <a:ext cx="10417792" cy="1507698"/>
          </a:xfrm>
        </p:spPr>
        <p:txBody>
          <a:bodyPr>
            <a:normAutofit fontScale="90000"/>
          </a:bodyPr>
          <a:lstStyle/>
          <a:p>
            <a:r>
              <a:rPr lang="es-419" sz="3600" b="1" dirty="0">
                <a:solidFill>
                  <a:schemeClr val="accent1">
                    <a:lumMod val="75000"/>
                  </a:schemeClr>
                </a:solidFill>
                <a:latin typeface="Arial" panose="020B0604020202020204" pitchFamily="34" charset="0"/>
                <a:cs typeface="Arial" panose="020B0604020202020204" pitchFamily="34" charset="0"/>
              </a:rPr>
              <a:t>CORREDOR LABRADOR – CARAPUNGO (FASE 1: LABRADOR – CARCELÉN)</a:t>
            </a:r>
            <a:br>
              <a:rPr lang="es-419" sz="3600" b="1" dirty="0">
                <a:solidFill>
                  <a:schemeClr val="accent1">
                    <a:lumMod val="75000"/>
                  </a:schemeClr>
                </a:solidFill>
                <a:latin typeface="Arial" panose="020B0604020202020204" pitchFamily="34" charset="0"/>
                <a:cs typeface="Arial" panose="020B0604020202020204" pitchFamily="34" charset="0"/>
              </a:rPr>
            </a:br>
            <a:r>
              <a:rPr lang="es-419" sz="3600" b="1" dirty="0">
                <a:solidFill>
                  <a:schemeClr val="accent1">
                    <a:lumMod val="75000"/>
                  </a:schemeClr>
                </a:solidFill>
                <a:latin typeface="Arial" panose="020B0604020202020204" pitchFamily="34" charset="0"/>
                <a:cs typeface="Arial" panose="020B0604020202020204" pitchFamily="34" charset="0"/>
              </a:rPr>
              <a:t>(Pasajeros Metro de Quito)</a:t>
            </a:r>
          </a:p>
        </p:txBody>
      </p:sp>
    </p:spTree>
    <p:extLst>
      <p:ext uri="{BB962C8B-B14F-4D97-AF65-F5344CB8AC3E}">
        <p14:creationId xmlns:p14="http://schemas.microsoft.com/office/powerpoint/2010/main" val="161531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15524C4-AF0B-435A-A361-E6A92CC12B93}"/>
              </a:ext>
            </a:extLst>
          </p:cNvPr>
          <p:cNvPicPr>
            <a:picLocks noChangeAspect="1"/>
          </p:cNvPicPr>
          <p:nvPr/>
        </p:nvPicPr>
        <p:blipFill rotWithShape="1">
          <a:blip r:embed="rId2">
            <a:extLst>
              <a:ext uri="{28A0092B-C50C-407E-A947-70E740481C1C}">
                <a14:useLocalDpi xmlns:a14="http://schemas.microsoft.com/office/drawing/2010/main" val="0"/>
              </a:ext>
            </a:extLst>
          </a:blip>
          <a:srcRect l="1880" t="4339" b="2122"/>
          <a:stretch/>
        </p:blipFill>
        <p:spPr>
          <a:xfrm>
            <a:off x="842963" y="857249"/>
            <a:ext cx="10401300" cy="5572125"/>
          </a:xfrm>
          <a:prstGeom prst="rect">
            <a:avLst/>
          </a:prstGeom>
        </p:spPr>
      </p:pic>
      <p:sp>
        <p:nvSpPr>
          <p:cNvPr id="7" name="TextBox 22">
            <a:extLst>
              <a:ext uri="{FF2B5EF4-FFF2-40B4-BE49-F238E27FC236}">
                <a16:creationId xmlns:a16="http://schemas.microsoft.com/office/drawing/2014/main" id="{7B45081D-69DB-4AC5-95A2-4406B4597AE7}"/>
              </a:ext>
            </a:extLst>
          </p:cNvPr>
          <p:cNvSpPr txBox="1"/>
          <p:nvPr/>
        </p:nvSpPr>
        <p:spPr>
          <a:xfrm>
            <a:off x="2000250" y="169256"/>
            <a:ext cx="8191500" cy="677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es-419" sz="3800" dirty="0">
                <a:solidFill>
                  <a:schemeClr val="accent1">
                    <a:lumMod val="75000"/>
                  </a:schemeClr>
                </a:solidFill>
                <a:latin typeface="Otterco Bold"/>
              </a:rPr>
              <a:t>Cobertura Corredor Labrador - Carcelén</a:t>
            </a:r>
          </a:p>
        </p:txBody>
      </p:sp>
    </p:spTree>
    <p:extLst>
      <p:ext uri="{BB962C8B-B14F-4D97-AF65-F5344CB8AC3E}">
        <p14:creationId xmlns:p14="http://schemas.microsoft.com/office/powerpoint/2010/main" val="121069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F0B2EEF9-A6B8-4421-AE0A-AB36A97F389D}"/>
              </a:ext>
            </a:extLst>
          </p:cNvPr>
          <p:cNvSpPr txBox="1"/>
          <p:nvPr/>
        </p:nvSpPr>
        <p:spPr>
          <a:xfrm>
            <a:off x="683294" y="335845"/>
            <a:ext cx="11116593" cy="6186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r>
              <a:rPr lang="es-ES_tradnl" sz="3600" b="1"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Fase 1: Tramo Labrador – Carcelén </a:t>
            </a:r>
            <a:br>
              <a:rPr lang="es-ES_tradnl" sz="2000" b="1" dirty="0">
                <a:effectLst/>
                <a:latin typeface="Arial" panose="020B0604020202020204" pitchFamily="34" charset="0"/>
                <a:ea typeface="MS Mincho" panose="02020609040205080304" pitchFamily="49" charset="-128"/>
                <a:cs typeface="Times New Roman" panose="02020603050405020304" pitchFamily="18" charset="0"/>
              </a:rPr>
            </a:br>
            <a:r>
              <a:rPr lang="es-ES_tradnl" sz="2000" dirty="0">
                <a:effectLst/>
                <a:latin typeface="Arial" panose="020B0604020202020204" pitchFamily="34" charset="0"/>
                <a:ea typeface="MS Mincho" panose="02020609040205080304" pitchFamily="49" charset="-128"/>
                <a:cs typeface="Times New Roman" panose="02020603050405020304" pitchFamily="18" charset="0"/>
              </a:rPr>
              <a:t> </a:t>
            </a:r>
            <a:endParaRPr lang="es-419"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2000" b="1"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Carriles Exclusivos: </a:t>
            </a:r>
            <a:endParaRPr lang="es-419" sz="2000" dirty="0">
              <a:solidFill>
                <a:schemeClr val="accent1">
                  <a:lumMod val="75000"/>
                </a:schemeClr>
              </a:solidFill>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2000" dirty="0">
                <a:latin typeface="Arial" panose="020B0604020202020204" pitchFamily="34" charset="0"/>
                <a:ea typeface="MS Mincho" panose="02020609040205080304" pitchFamily="49" charset="-128"/>
                <a:cs typeface="Times New Roman" panose="02020603050405020304" pitchFamily="18" charset="0"/>
              </a:rPr>
              <a:t>I</a:t>
            </a:r>
            <a:r>
              <a:rPr lang="es-ES_tradnl" sz="2000" dirty="0">
                <a:effectLst/>
                <a:latin typeface="Arial" panose="020B0604020202020204" pitchFamily="34" charset="0"/>
                <a:ea typeface="MS Mincho" panose="02020609040205080304" pitchFamily="49" charset="-128"/>
                <a:cs typeface="Times New Roman" panose="02020603050405020304" pitchFamily="18" charset="0"/>
              </a:rPr>
              <a:t>nicia</a:t>
            </a:r>
            <a:r>
              <a:rPr lang="es-ES_tradnl" sz="2000" b="0" i="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en la abscisa 0+000 (coordenada norte: 9981788.79 este: 501528.91), frente al ex terminal de integración de pasajeros la Y, hacia</a:t>
            </a:r>
            <a:r>
              <a:rPr lang="es-ES_tradnl" sz="2000" dirty="0">
                <a:effectLst/>
                <a:latin typeface="Arial" panose="020B0604020202020204" pitchFamily="34" charset="0"/>
                <a:ea typeface="MS Mincho" panose="02020609040205080304" pitchFamily="49" charset="-128"/>
                <a:cs typeface="Times New Roman" panose="02020603050405020304" pitchFamily="18" charset="0"/>
              </a:rPr>
              <a:t> </a:t>
            </a:r>
            <a:r>
              <a:rPr lang="es-ES_tradnl" sz="2000" b="0" i="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el norte por la Av. 10 de agosto, y Av. Galo Plaza Lasso hasta la abscisa 8+263,23 (coordenada norte: 9989353.32 este: 503725.61 - Parada Carretas), con carriles de rebasamiento en paradas y 3 carriles para transporte liviano o</a:t>
            </a:r>
            <a:r>
              <a:rPr lang="es-ES_tradnl"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r>
              <a:rPr lang="es-ES_tradnl" sz="2000" b="0" i="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privado en cada sentido.</a:t>
            </a:r>
            <a:endParaRPr lang="es-419"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s-ES_tradnl" sz="20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endParaRPr lang="es-419"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2000" b="1"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Paradas: </a:t>
            </a:r>
            <a:endParaRPr lang="es-419" sz="2000" dirty="0">
              <a:solidFill>
                <a:schemeClr val="accent1">
                  <a:lumMod val="75000"/>
                </a:schemeClr>
              </a:solidFill>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s-ES_tradnl" sz="20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14 paradas de dos módulos cada uno (uno frente al otro) de 44 metros de longitud y un ancho aproximado de 3.5 metros, rampas de accesibilidad universal, paneles solares, piso </a:t>
            </a:r>
            <a:r>
              <a:rPr lang="es-ES_tradnl" sz="2000" dirty="0" err="1">
                <a:solidFill>
                  <a:srgbClr val="000000"/>
                </a:solidFill>
                <a:latin typeface="Arial" panose="020B0604020202020204" pitchFamily="34" charset="0"/>
                <a:ea typeface="MS Mincho" panose="02020609040205080304" pitchFamily="49" charset="-128"/>
                <a:cs typeface="Times New Roman" panose="02020603050405020304" pitchFamily="18" charset="0"/>
              </a:rPr>
              <a:t>podotáctil</a:t>
            </a:r>
            <a:r>
              <a:rPr lang="es-ES_tradnl" sz="20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pantallas de información, texto </a:t>
            </a:r>
            <a:r>
              <a:rPr lang="es-ES_tradnl" sz="2000" dirty="0" err="1">
                <a:solidFill>
                  <a:srgbClr val="000000"/>
                </a:solidFill>
                <a:latin typeface="Arial" panose="020B0604020202020204" pitchFamily="34" charset="0"/>
                <a:ea typeface="MS Mincho" panose="02020609040205080304" pitchFamily="49" charset="-128"/>
                <a:cs typeface="Times New Roman" panose="02020603050405020304" pitchFamily="18" charset="0"/>
              </a:rPr>
              <a:t>braile</a:t>
            </a:r>
            <a:r>
              <a:rPr lang="es-ES_tradnl" sz="20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zona wifi, estructura de vidrio. </a:t>
            </a:r>
          </a:p>
          <a:p>
            <a:pPr algn="just"/>
            <a:endParaRPr lang="es-ES_tradnl" sz="20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algn="just"/>
            <a:r>
              <a:rPr lang="es-ES_tradnl" sz="2000" b="0" i="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Las vías a intervenir contarán con un adecuado sistema de drenaje pluvial.</a:t>
            </a:r>
            <a:endParaRPr lang="es-419" sz="2000" dirty="0">
              <a:effectLst/>
              <a:latin typeface="Cambria" panose="02040503050406030204" pitchFamily="18" charset="0"/>
              <a:ea typeface="MS Mincho" panose="02020609040205080304" pitchFamily="49" charset="-128"/>
              <a:cs typeface="Times New Roman" panose="02020603050405020304" pitchFamily="18" charset="0"/>
            </a:endParaRPr>
          </a:p>
          <a:p>
            <a:pPr algn="just"/>
            <a:br>
              <a:rPr lang="es-ES_tradnl"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br>
            <a:r>
              <a:rPr lang="es-ES_tradnl" sz="2000" dirty="0">
                <a:latin typeface="Arial" panose="020B0604020202020204" pitchFamily="34" charset="0"/>
                <a:ea typeface="MS Mincho" panose="02020609040205080304" pitchFamily="49" charset="-128"/>
                <a:cs typeface="Times New Roman" panose="02020603050405020304" pitchFamily="18" charset="0"/>
              </a:rPr>
              <a:t>Se </a:t>
            </a:r>
            <a:r>
              <a:rPr lang="es-ES_tradnl" sz="2000" dirty="0">
                <a:effectLst/>
                <a:latin typeface="Arial" panose="020B0604020202020204" pitchFamily="34" charset="0"/>
                <a:ea typeface="MS Mincho" panose="02020609040205080304" pitchFamily="49" charset="-128"/>
                <a:cs typeface="Times New Roman" panose="02020603050405020304" pitchFamily="18" charset="0"/>
              </a:rPr>
              <a:t>dispondrá de ductos subterráneos y cajas de revisión que permitirán implementar los diferentes sistemas de conectividad (telecomunicaciones) y eléctricos a través de los mismos, así como las instalaciones para el sistema de semaforización. </a:t>
            </a:r>
            <a:endParaRPr lang="es-419" sz="20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2254265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2681</TotalTime>
  <Words>3890</Words>
  <Application>Microsoft Office PowerPoint</Application>
  <PresentationFormat>Panorámica</PresentationFormat>
  <Paragraphs>679</Paragraphs>
  <Slides>37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Arial</vt:lpstr>
      <vt:lpstr>Calibri</vt:lpstr>
      <vt:lpstr>Calibri Light</vt:lpstr>
      <vt:lpstr>Cambria</vt:lpstr>
      <vt:lpstr>Carlito</vt:lpstr>
      <vt:lpstr>Otterco Bold</vt:lpstr>
      <vt:lpstr>Symbol</vt:lpstr>
      <vt:lpstr>Tema de Office</vt:lpstr>
      <vt:lpstr>SESIÓN EXTRAORDINARIA CONCEJO METROPOLITANO No. 215  SECRETARÍA DE MOVILIDAD </vt:lpstr>
      <vt:lpstr>Presentación de PowerPoint</vt:lpstr>
      <vt:lpstr>Presentación de PowerPoint</vt:lpstr>
      <vt:lpstr>Presentación de PowerPoint</vt:lpstr>
      <vt:lpstr>Presentación de PowerPoint</vt:lpstr>
      <vt:lpstr>Presentación de PowerPoint</vt:lpstr>
      <vt:lpstr>CORREDOR LABRADOR – CARAPUNGO (FASE 1: LABRADOR – CARCELÉN) (Pasajeros Metro de Quito)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Garantía del servicio de transporte público, de calidad y de oportunidad a las zonas del Distrito Metropolitano de Quito, con particular atención a las zonas rurales y periféricas.  </vt:lpstr>
      <vt:lpstr>Presentación de PowerPoint</vt:lpstr>
      <vt:lpstr>Presentación de PowerPoint</vt:lpstr>
      <vt:lpstr>  3.- Convenios y contratos de operación firmados con los operadores de transporte público.     *Secretaría de Movilidad no tiene Convenios con operadores de transporte únicamente contratos.</vt:lpstr>
      <vt:lpstr>Presentación de PowerPoint</vt:lpstr>
      <vt:lpstr>Presentación de PowerPoint</vt:lpstr>
      <vt:lpstr>Presentación de PowerPoint</vt:lpstr>
      <vt:lpstr>Presentación de PowerPoint</vt:lpstr>
      <vt:lpstr>  4.- Hoja de ruta con los plazos y responsables para que, al momento de inicio de operaciones del Metro, las operadoras de transporte público entren a operar conforme las rutas asignadas a cada operador de transporte, según lo presentado en el numeral 1 de la Resolución C 051 - 2022.   </vt:lpstr>
      <vt:lpstr>Presentación de PowerPoint</vt:lpstr>
      <vt:lpstr>  5.- Situación actual del Corredor Central Norte relativo a las unidades de transporte que no cumplen con el proceso de revisión técnica vehicular y matriculación, a fin de conocer las alternativas con las que se cuenta para corregir este inconveniente.   </vt:lpstr>
      <vt:lpstr>Presentación de PowerPoint</vt:lpstr>
      <vt:lpstr>Presentación de PowerPoint</vt:lpstr>
      <vt:lpstr>Presentación de PowerPoint</vt:lpstr>
      <vt:lpstr>Multas Aplicadas al Consorcio Central Norte </vt:lpstr>
      <vt:lpstr>Presentación de PowerPoint</vt:lpstr>
      <vt:lpstr>Presentación de PowerPoint</vt:lpstr>
      <vt:lpstr>Situación Actual </vt:lpstr>
      <vt:lpstr>6.- Informe sobre la utilización de los carriles exclusivos de transporte público.   </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ACTUALIZACIÓN DEL PLAN OPERACIONAL   CORREDOR LABRADOR CARAPUNGO</dc:title>
  <dc:creator>Glenda Tufino</dc:creator>
  <cp:lastModifiedBy>Ileana Gisel Paredes Tufiño</cp:lastModifiedBy>
  <cp:revision>152</cp:revision>
  <dcterms:created xsi:type="dcterms:W3CDTF">2022-02-09T11:42:29Z</dcterms:created>
  <dcterms:modified xsi:type="dcterms:W3CDTF">2022-04-23T05:25:28Z</dcterms:modified>
</cp:coreProperties>
</file>