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95" r:id="rId1"/>
  </p:sldMasterIdLst>
  <p:notesMasterIdLst>
    <p:notesMasterId r:id="rId14"/>
  </p:notesMasterIdLst>
  <p:sldIdLst>
    <p:sldId id="258" r:id="rId2"/>
    <p:sldId id="260" r:id="rId3"/>
    <p:sldId id="266" r:id="rId4"/>
    <p:sldId id="269" r:id="rId5"/>
    <p:sldId id="270" r:id="rId6"/>
    <p:sldId id="274" r:id="rId7"/>
    <p:sldId id="273" r:id="rId8"/>
    <p:sldId id="275" r:id="rId9"/>
    <p:sldId id="278" r:id="rId10"/>
    <p:sldId id="279" r:id="rId11"/>
    <p:sldId id="280" r:id="rId12"/>
    <p:sldId id="268" r:id="rId13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2C81"/>
    <a:srgbClr val="2F2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Estilo oscuro 1 - Énfasis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243"/>
    <p:restoredTop sz="94674"/>
  </p:normalViewPr>
  <p:slideViewPr>
    <p:cSldViewPr snapToGrid="0" snapToObjects="1">
      <p:cViewPr varScale="1">
        <p:scale>
          <a:sx n="73" d="100"/>
          <a:sy n="73" d="100"/>
        </p:scale>
        <p:origin x="44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image" Target="../media/image4.jpg"/></Relationships>
</file>

<file path=ppt/diagrams/_rels/data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image" Target="../media/image6.jpg"/></Relationships>
</file>

<file path=ppt/diagrams/_rels/data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image" Target="../media/image8.jpeg"/></Relationships>
</file>

<file path=ppt/diagrams/_rels/data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0.jpg"/></Relationships>
</file>

<file path=ppt/diagrams/_rels/drawing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image" Target="../media/image4.jpg"/></Relationships>
</file>

<file path=ppt/diagrams/_rels/drawing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image" Target="../media/image6.jpg"/></Relationships>
</file>

<file path=ppt/diagrams/_rels/drawing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image" Target="../media/image8.jpeg"/></Relationships>
</file>

<file path=ppt/diagram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0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088942-13C5-4681-9A86-5AB0DDA534C8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C"/>
        </a:p>
      </dgm:t>
    </dgm:pt>
    <dgm:pt modelId="{B8B5F885-E2D4-4623-BF5D-800E40D21A8B}">
      <dgm:prSet phldrT="[Texto]" custT="1"/>
      <dgm:spPr/>
      <dgm:t>
        <a:bodyPr/>
        <a:lstStyle/>
        <a:p>
          <a:pPr algn="just"/>
          <a:r>
            <a:rPr lang="es-EC" sz="1800" b="1" dirty="0">
              <a:solidFill>
                <a:schemeClr val="bg1"/>
              </a:solidFill>
              <a:latin typeface="Otterco" pitchFamily="2" charset="77"/>
            </a:rPr>
            <a:t>61 </a:t>
          </a:r>
          <a:r>
            <a:rPr lang="es-EC" sz="1500" dirty="0">
              <a:solidFill>
                <a:schemeClr val="bg1"/>
              </a:solidFill>
              <a:latin typeface="Otterco" pitchFamily="2" charset="77"/>
            </a:rPr>
            <a:t>servidores municipales cumplen 25 </a:t>
          </a:r>
          <a:r>
            <a:rPr lang="es-EC" sz="1500" dirty="0" smtClean="0">
              <a:solidFill>
                <a:schemeClr val="bg1"/>
              </a:solidFill>
              <a:latin typeface="Otterco" pitchFamily="2" charset="77"/>
            </a:rPr>
            <a:t>años </a:t>
          </a:r>
          <a:r>
            <a:rPr lang="es-EC" sz="1500" dirty="0">
              <a:solidFill>
                <a:schemeClr val="bg1"/>
              </a:solidFill>
              <a:latin typeface="Otterco" pitchFamily="2" charset="77"/>
            </a:rPr>
            <a:t>de servicio en la institución en el año 2021</a:t>
          </a:r>
          <a:endParaRPr lang="es-EC" sz="1500" dirty="0">
            <a:solidFill>
              <a:schemeClr val="bg1"/>
            </a:solidFill>
          </a:endParaRPr>
        </a:p>
      </dgm:t>
    </dgm:pt>
    <dgm:pt modelId="{495B3BDC-9B75-43CE-965C-78582DD51E6A}" type="parTrans" cxnId="{BD736BF0-6646-4F7B-A82E-7EB1FA9AA575}">
      <dgm:prSet/>
      <dgm:spPr/>
      <dgm:t>
        <a:bodyPr/>
        <a:lstStyle/>
        <a:p>
          <a:endParaRPr lang="es-EC"/>
        </a:p>
      </dgm:t>
    </dgm:pt>
    <dgm:pt modelId="{FA15A400-2083-428D-9419-F3493507A3E7}" type="sibTrans" cxnId="{BD736BF0-6646-4F7B-A82E-7EB1FA9AA575}">
      <dgm:prSet/>
      <dgm:spPr/>
      <dgm:t>
        <a:bodyPr/>
        <a:lstStyle/>
        <a:p>
          <a:endParaRPr lang="es-EC"/>
        </a:p>
      </dgm:t>
    </dgm:pt>
    <dgm:pt modelId="{C0309256-9237-4327-BC88-EFE9A6DCBD79}">
      <dgm:prSet phldrT="[Texto]" custT="1"/>
      <dgm:spPr/>
      <dgm:t>
        <a:bodyPr/>
        <a:lstStyle/>
        <a:p>
          <a:pPr algn="just"/>
          <a:r>
            <a:rPr lang="es-EC" sz="1800" b="1" dirty="0">
              <a:solidFill>
                <a:schemeClr val="bg1"/>
              </a:solidFill>
              <a:latin typeface="Otterco" pitchFamily="2" charset="77"/>
            </a:rPr>
            <a:t>7</a:t>
          </a:r>
          <a:r>
            <a:rPr lang="es-EC" sz="1500" dirty="0">
              <a:solidFill>
                <a:schemeClr val="bg1"/>
              </a:solidFill>
              <a:latin typeface="Otterco" pitchFamily="2" charset="77"/>
            </a:rPr>
            <a:t> </a:t>
          </a:r>
          <a:r>
            <a:rPr lang="es-EC" sz="1500" dirty="0" smtClean="0">
              <a:solidFill>
                <a:schemeClr val="bg1"/>
              </a:solidFill>
              <a:latin typeface="Otterco" pitchFamily="2" charset="77"/>
            </a:rPr>
            <a:t>personas </a:t>
          </a:r>
          <a:r>
            <a:rPr lang="es-EC" sz="1500" dirty="0">
              <a:solidFill>
                <a:schemeClr val="bg1"/>
              </a:solidFill>
              <a:latin typeface="Otterco" pitchFamily="2" charset="77"/>
            </a:rPr>
            <a:t>cumplen con los parámetros para ser </a:t>
          </a:r>
          <a:r>
            <a:rPr lang="es-EC" sz="1500" dirty="0" smtClean="0">
              <a:solidFill>
                <a:schemeClr val="bg1"/>
              </a:solidFill>
              <a:latin typeface="Otterco" pitchFamily="2" charset="77"/>
            </a:rPr>
            <a:t>considerados </a:t>
          </a:r>
          <a:r>
            <a:rPr lang="es-EC" sz="1500" dirty="0">
              <a:solidFill>
                <a:schemeClr val="bg1"/>
              </a:solidFill>
              <a:latin typeface="Otterco" pitchFamily="2" charset="77"/>
            </a:rPr>
            <a:t>mejores servidores</a:t>
          </a:r>
          <a:r>
            <a:rPr lang="es-EC" sz="1500" dirty="0" smtClean="0">
              <a:solidFill>
                <a:schemeClr val="bg1"/>
              </a:solidFill>
              <a:latin typeface="Otterco" pitchFamily="2" charset="77"/>
            </a:rPr>
            <a:t>. municipales</a:t>
          </a:r>
          <a:endParaRPr lang="es-EC" sz="1500" dirty="0">
            <a:solidFill>
              <a:schemeClr val="bg1"/>
            </a:solidFill>
          </a:endParaRPr>
        </a:p>
      </dgm:t>
    </dgm:pt>
    <dgm:pt modelId="{7D25A0B5-61EF-4A2F-BFB3-0E7960B9078B}" type="parTrans" cxnId="{04AF5CAA-ABB8-4134-8951-9F2A9F7691E1}">
      <dgm:prSet/>
      <dgm:spPr/>
      <dgm:t>
        <a:bodyPr/>
        <a:lstStyle/>
        <a:p>
          <a:endParaRPr lang="es-EC"/>
        </a:p>
      </dgm:t>
    </dgm:pt>
    <dgm:pt modelId="{AD74F4A3-00D9-4FEF-935D-EE20711C5B4A}" type="sibTrans" cxnId="{04AF5CAA-ABB8-4134-8951-9F2A9F7691E1}">
      <dgm:prSet/>
      <dgm:spPr/>
      <dgm:t>
        <a:bodyPr/>
        <a:lstStyle/>
        <a:p>
          <a:endParaRPr lang="es-EC"/>
        </a:p>
      </dgm:t>
    </dgm:pt>
    <dgm:pt modelId="{5C41B5F5-F81A-4423-ADF6-814D407BB93E}">
      <dgm:prSet phldrT="[Texto]"/>
      <dgm:spPr/>
      <dgm:t>
        <a:bodyPr/>
        <a:lstStyle/>
        <a:p>
          <a:r>
            <a:rPr lang="es-EC" dirty="0"/>
            <a:t>1 servidor obtiene 9 puntos</a:t>
          </a:r>
        </a:p>
        <a:p>
          <a:r>
            <a:rPr lang="es-EC" dirty="0"/>
            <a:t>1 servidor obtiene 8 puntos</a:t>
          </a:r>
        </a:p>
        <a:p>
          <a:r>
            <a:rPr lang="es-EC" dirty="0"/>
            <a:t>4 servidores obtienen 6 puntos</a:t>
          </a:r>
        </a:p>
        <a:p>
          <a:r>
            <a:rPr lang="es-EC" dirty="0"/>
            <a:t>1 servidor obtiene 4 puntos</a:t>
          </a:r>
        </a:p>
      </dgm:t>
    </dgm:pt>
    <dgm:pt modelId="{685EFDE4-18C2-44FE-A012-2826CBC1EDD6}" type="parTrans" cxnId="{C95DFFB4-9633-4CDA-BFB7-07D7E3A5626A}">
      <dgm:prSet/>
      <dgm:spPr/>
      <dgm:t>
        <a:bodyPr/>
        <a:lstStyle/>
        <a:p>
          <a:endParaRPr lang="es-EC"/>
        </a:p>
      </dgm:t>
    </dgm:pt>
    <dgm:pt modelId="{0CCFB07E-C59F-40AE-8478-6C605F657310}" type="sibTrans" cxnId="{C95DFFB4-9633-4CDA-BFB7-07D7E3A5626A}">
      <dgm:prSet/>
      <dgm:spPr/>
      <dgm:t>
        <a:bodyPr/>
        <a:lstStyle/>
        <a:p>
          <a:endParaRPr lang="es-EC"/>
        </a:p>
      </dgm:t>
    </dgm:pt>
    <dgm:pt modelId="{36287E63-F013-4CCF-9009-2D7830B394E7}" type="pres">
      <dgm:prSet presAssocID="{75088942-13C5-4681-9A86-5AB0DDA534C8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2A82C904-72C7-4EB4-B153-AA6BD007CA14}" type="pres">
      <dgm:prSet presAssocID="{75088942-13C5-4681-9A86-5AB0DDA534C8}" presName="dummyMaxCanvas" presStyleCnt="0">
        <dgm:presLayoutVars/>
      </dgm:prSet>
      <dgm:spPr/>
    </dgm:pt>
    <dgm:pt modelId="{6C3A6E23-50B1-4F22-9571-2EE54FB35E37}" type="pres">
      <dgm:prSet presAssocID="{75088942-13C5-4681-9A86-5AB0DDA534C8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95242CD-FAF2-4F93-A98C-467A8E0B9075}" type="pres">
      <dgm:prSet presAssocID="{75088942-13C5-4681-9A86-5AB0DDA534C8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CEC1EFB-AB76-4EB0-9905-466758DD370B}" type="pres">
      <dgm:prSet presAssocID="{75088942-13C5-4681-9A86-5AB0DDA534C8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BFD270B-13C3-4CC6-8E0F-81323BC34EAF}" type="pres">
      <dgm:prSet presAssocID="{75088942-13C5-4681-9A86-5AB0DDA534C8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383FC25-81FB-4480-87EC-0FF7A31544A9}" type="pres">
      <dgm:prSet presAssocID="{75088942-13C5-4681-9A86-5AB0DDA534C8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2323168-740C-4895-B550-2010713B75A6}" type="pres">
      <dgm:prSet presAssocID="{75088942-13C5-4681-9A86-5AB0DDA534C8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EC4E0D4-80F4-439E-A85D-090A6199DDDC}" type="pres">
      <dgm:prSet presAssocID="{75088942-13C5-4681-9A86-5AB0DDA534C8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CD04AFA-D7F0-4949-A63E-5D26345A3E18}" type="pres">
      <dgm:prSet presAssocID="{75088942-13C5-4681-9A86-5AB0DDA534C8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7114C96C-7567-4289-BDD1-ADD332BDD73A}" type="presOf" srcId="{B8B5F885-E2D4-4623-BF5D-800E40D21A8B}" destId="{6C3A6E23-50B1-4F22-9571-2EE54FB35E37}" srcOrd="0" destOrd="0" presId="urn:microsoft.com/office/officeart/2005/8/layout/vProcess5"/>
    <dgm:cxn modelId="{74FA32CE-45F4-49E6-B3F1-D81AA05AB31C}" type="presOf" srcId="{5C41B5F5-F81A-4423-ADF6-814D407BB93E}" destId="{8CD04AFA-D7F0-4949-A63E-5D26345A3E18}" srcOrd="1" destOrd="0" presId="urn:microsoft.com/office/officeart/2005/8/layout/vProcess5"/>
    <dgm:cxn modelId="{BD736BF0-6646-4F7B-A82E-7EB1FA9AA575}" srcId="{75088942-13C5-4681-9A86-5AB0DDA534C8}" destId="{B8B5F885-E2D4-4623-BF5D-800E40D21A8B}" srcOrd="0" destOrd="0" parTransId="{495B3BDC-9B75-43CE-965C-78582DD51E6A}" sibTransId="{FA15A400-2083-428D-9419-F3493507A3E7}"/>
    <dgm:cxn modelId="{02769974-23EC-420D-BB73-0775CD1EDACE}" type="presOf" srcId="{AD74F4A3-00D9-4FEF-935D-EE20711C5B4A}" destId="{0383FC25-81FB-4480-87EC-0FF7A31544A9}" srcOrd="0" destOrd="0" presId="urn:microsoft.com/office/officeart/2005/8/layout/vProcess5"/>
    <dgm:cxn modelId="{04AF5CAA-ABB8-4134-8951-9F2A9F7691E1}" srcId="{75088942-13C5-4681-9A86-5AB0DDA534C8}" destId="{C0309256-9237-4327-BC88-EFE9A6DCBD79}" srcOrd="1" destOrd="0" parTransId="{7D25A0B5-61EF-4A2F-BFB3-0E7960B9078B}" sibTransId="{AD74F4A3-00D9-4FEF-935D-EE20711C5B4A}"/>
    <dgm:cxn modelId="{EFDF9FBC-96E6-4A36-BA6A-3ABC7A7723C8}" type="presOf" srcId="{C0309256-9237-4327-BC88-EFE9A6DCBD79}" destId="{EEC4E0D4-80F4-439E-A85D-090A6199DDDC}" srcOrd="1" destOrd="0" presId="urn:microsoft.com/office/officeart/2005/8/layout/vProcess5"/>
    <dgm:cxn modelId="{44174E3E-545A-4116-86FE-B2240AA27550}" type="presOf" srcId="{75088942-13C5-4681-9A86-5AB0DDA534C8}" destId="{36287E63-F013-4CCF-9009-2D7830B394E7}" srcOrd="0" destOrd="0" presId="urn:microsoft.com/office/officeart/2005/8/layout/vProcess5"/>
    <dgm:cxn modelId="{DE04A785-5E8E-40C0-B396-1379D83A0E7E}" type="presOf" srcId="{B8B5F885-E2D4-4623-BF5D-800E40D21A8B}" destId="{32323168-740C-4895-B550-2010713B75A6}" srcOrd="1" destOrd="0" presId="urn:microsoft.com/office/officeart/2005/8/layout/vProcess5"/>
    <dgm:cxn modelId="{72C5535F-E5BB-4429-A812-A62D16E649BD}" type="presOf" srcId="{C0309256-9237-4327-BC88-EFE9A6DCBD79}" destId="{495242CD-FAF2-4F93-A98C-467A8E0B9075}" srcOrd="0" destOrd="0" presId="urn:microsoft.com/office/officeart/2005/8/layout/vProcess5"/>
    <dgm:cxn modelId="{C95DFFB4-9633-4CDA-BFB7-07D7E3A5626A}" srcId="{75088942-13C5-4681-9A86-5AB0DDA534C8}" destId="{5C41B5F5-F81A-4423-ADF6-814D407BB93E}" srcOrd="2" destOrd="0" parTransId="{685EFDE4-18C2-44FE-A012-2826CBC1EDD6}" sibTransId="{0CCFB07E-C59F-40AE-8478-6C605F657310}"/>
    <dgm:cxn modelId="{F525B9C7-F5C5-4E33-9D30-947C5C0BC871}" type="presOf" srcId="{FA15A400-2083-428D-9419-F3493507A3E7}" destId="{9BFD270B-13C3-4CC6-8E0F-81323BC34EAF}" srcOrd="0" destOrd="0" presId="urn:microsoft.com/office/officeart/2005/8/layout/vProcess5"/>
    <dgm:cxn modelId="{6B5ECC71-A3CB-469D-882C-B7BEC5C13C85}" type="presOf" srcId="{5C41B5F5-F81A-4423-ADF6-814D407BB93E}" destId="{5CEC1EFB-AB76-4EB0-9905-466758DD370B}" srcOrd="0" destOrd="0" presId="urn:microsoft.com/office/officeart/2005/8/layout/vProcess5"/>
    <dgm:cxn modelId="{DD8DB7C4-C5D8-47AE-9556-7DD7BCCE85F4}" type="presParOf" srcId="{36287E63-F013-4CCF-9009-2D7830B394E7}" destId="{2A82C904-72C7-4EB4-B153-AA6BD007CA14}" srcOrd="0" destOrd="0" presId="urn:microsoft.com/office/officeart/2005/8/layout/vProcess5"/>
    <dgm:cxn modelId="{7033853E-EBAD-40A1-99EA-7F5A73D4AE7E}" type="presParOf" srcId="{36287E63-F013-4CCF-9009-2D7830B394E7}" destId="{6C3A6E23-50B1-4F22-9571-2EE54FB35E37}" srcOrd="1" destOrd="0" presId="urn:microsoft.com/office/officeart/2005/8/layout/vProcess5"/>
    <dgm:cxn modelId="{CF692D3A-D686-4E8C-8CFD-F869F064B4F0}" type="presParOf" srcId="{36287E63-F013-4CCF-9009-2D7830B394E7}" destId="{495242CD-FAF2-4F93-A98C-467A8E0B9075}" srcOrd="2" destOrd="0" presId="urn:microsoft.com/office/officeart/2005/8/layout/vProcess5"/>
    <dgm:cxn modelId="{61771F43-FAF8-4C6D-B926-BE72A1640AD3}" type="presParOf" srcId="{36287E63-F013-4CCF-9009-2D7830B394E7}" destId="{5CEC1EFB-AB76-4EB0-9905-466758DD370B}" srcOrd="3" destOrd="0" presId="urn:microsoft.com/office/officeart/2005/8/layout/vProcess5"/>
    <dgm:cxn modelId="{F4BFA200-7BBD-45EC-B446-9A2E3647CADE}" type="presParOf" srcId="{36287E63-F013-4CCF-9009-2D7830B394E7}" destId="{9BFD270B-13C3-4CC6-8E0F-81323BC34EAF}" srcOrd="4" destOrd="0" presId="urn:microsoft.com/office/officeart/2005/8/layout/vProcess5"/>
    <dgm:cxn modelId="{1B2CC838-1538-456C-AAE0-011CF241766A}" type="presParOf" srcId="{36287E63-F013-4CCF-9009-2D7830B394E7}" destId="{0383FC25-81FB-4480-87EC-0FF7A31544A9}" srcOrd="5" destOrd="0" presId="urn:microsoft.com/office/officeart/2005/8/layout/vProcess5"/>
    <dgm:cxn modelId="{96FB2A1D-73AC-40F1-A970-BC5D0C6A63B5}" type="presParOf" srcId="{36287E63-F013-4CCF-9009-2D7830B394E7}" destId="{32323168-740C-4895-B550-2010713B75A6}" srcOrd="6" destOrd="0" presId="urn:microsoft.com/office/officeart/2005/8/layout/vProcess5"/>
    <dgm:cxn modelId="{AEEC2B44-92B1-4DB2-8D89-C912DD3331CB}" type="presParOf" srcId="{36287E63-F013-4CCF-9009-2D7830B394E7}" destId="{EEC4E0D4-80F4-439E-A85D-090A6199DDDC}" srcOrd="7" destOrd="0" presId="urn:microsoft.com/office/officeart/2005/8/layout/vProcess5"/>
    <dgm:cxn modelId="{1FCCFA70-56D8-4D06-9EAB-5A9C8D89530A}" type="presParOf" srcId="{36287E63-F013-4CCF-9009-2D7830B394E7}" destId="{8CD04AFA-D7F0-4949-A63E-5D26345A3E18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ABE3C9B-1981-46B0-947B-F816805CF14F}" type="doc">
      <dgm:prSet loTypeId="urn:microsoft.com/office/officeart/2008/layout/BendingPictureCaptionList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C"/>
        </a:p>
      </dgm:t>
    </dgm:pt>
    <dgm:pt modelId="{1186A2F0-E7FF-4876-BC76-49A486BFCD0C}">
      <dgm:prSet phldrT="[Texto]"/>
      <dgm:spPr/>
      <dgm:t>
        <a:bodyPr/>
        <a:lstStyle/>
        <a:p>
          <a:r>
            <a:rPr lang="es-EC" dirty="0"/>
            <a:t>MORILLO CHAVEZ LILIAN VIRGINIA</a:t>
          </a:r>
        </a:p>
        <a:p>
          <a:r>
            <a:rPr lang="es-EC" dirty="0"/>
            <a:t>Administración Zonal La Delicia</a:t>
          </a:r>
        </a:p>
      </dgm:t>
    </dgm:pt>
    <dgm:pt modelId="{751A577C-E689-4353-96CD-D0EE91D56EC4}" type="parTrans" cxnId="{53A66635-E160-462B-AECC-AA2C917FD7F5}">
      <dgm:prSet/>
      <dgm:spPr/>
      <dgm:t>
        <a:bodyPr/>
        <a:lstStyle/>
        <a:p>
          <a:endParaRPr lang="es-EC"/>
        </a:p>
      </dgm:t>
    </dgm:pt>
    <dgm:pt modelId="{B1CF4EB9-4FFF-493D-AC28-A8DE3CB63640}" type="sibTrans" cxnId="{53A66635-E160-462B-AECC-AA2C917FD7F5}">
      <dgm:prSet/>
      <dgm:spPr/>
      <dgm:t>
        <a:bodyPr/>
        <a:lstStyle/>
        <a:p>
          <a:endParaRPr lang="es-EC"/>
        </a:p>
      </dgm:t>
    </dgm:pt>
    <dgm:pt modelId="{22D240D2-B257-42B3-9A1F-E4444B37435F}">
      <dgm:prSet phldrT="[Texto]"/>
      <dgm:spPr/>
      <dgm:t>
        <a:bodyPr/>
        <a:lstStyle/>
        <a:p>
          <a:r>
            <a:rPr lang="es-EC" dirty="0"/>
            <a:t>JACOME VELASTEGUI JAIME ALBERTO</a:t>
          </a:r>
        </a:p>
        <a:p>
          <a:r>
            <a:rPr lang="es-EC" dirty="0"/>
            <a:t>Unidad de Salud Norte</a:t>
          </a:r>
        </a:p>
      </dgm:t>
    </dgm:pt>
    <dgm:pt modelId="{C0EE278D-F576-4044-820F-301A1B8ED987}" type="parTrans" cxnId="{951A7AFE-00D7-4C4A-B02D-4D49D3C0E370}">
      <dgm:prSet/>
      <dgm:spPr/>
      <dgm:t>
        <a:bodyPr/>
        <a:lstStyle/>
        <a:p>
          <a:endParaRPr lang="es-EC"/>
        </a:p>
      </dgm:t>
    </dgm:pt>
    <dgm:pt modelId="{F6809042-F24C-4DAA-94C8-16EBF1C30311}" type="sibTrans" cxnId="{951A7AFE-00D7-4C4A-B02D-4D49D3C0E370}">
      <dgm:prSet/>
      <dgm:spPr/>
      <dgm:t>
        <a:bodyPr/>
        <a:lstStyle/>
        <a:p>
          <a:endParaRPr lang="es-EC"/>
        </a:p>
      </dgm:t>
    </dgm:pt>
    <dgm:pt modelId="{6D3383F7-9C62-4BAC-BB6C-206C83BAE3AF}" type="pres">
      <dgm:prSet presAssocID="{8ABE3C9B-1981-46B0-947B-F816805CF14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28FF8207-6BCD-4F70-9E16-785B2EC150A2}" type="pres">
      <dgm:prSet presAssocID="{1186A2F0-E7FF-4876-BC76-49A486BFCD0C}" presName="composite" presStyleCnt="0"/>
      <dgm:spPr/>
    </dgm:pt>
    <dgm:pt modelId="{3246FFFF-03C0-4E16-963A-786F52B9AF60}" type="pres">
      <dgm:prSet presAssocID="{1186A2F0-E7FF-4876-BC76-49A486BFCD0C}" presName="rect1" presStyleLbl="bgImgPlace1" presStyleIdx="0" presStyleCnt="2" custScaleX="88712" custScaleY="153477" custLinFactNeighborX="3433" custLinFactNeighborY="-14027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" r="-2000"/>
          </a:stretch>
        </a:blipFill>
      </dgm:spPr>
    </dgm:pt>
    <dgm:pt modelId="{FB3253B8-FDCF-42FF-AFE3-914C7227E479}" type="pres">
      <dgm:prSet presAssocID="{1186A2F0-E7FF-4876-BC76-49A486BFCD0C}" presName="wedgeRectCallout1" presStyleLbl="node1" presStyleIdx="0" presStyleCnt="2" custScaleX="106919" custScaleY="89942" custLinFactNeighborX="-347" custLinFactNeighborY="8183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62D0E06-ECE8-47C9-8DF3-6F8BEF36FFD5}" type="pres">
      <dgm:prSet presAssocID="{B1CF4EB9-4FFF-493D-AC28-A8DE3CB63640}" presName="sibTrans" presStyleCnt="0"/>
      <dgm:spPr/>
    </dgm:pt>
    <dgm:pt modelId="{85526D27-1DED-47CB-86D0-48E3F246D043}" type="pres">
      <dgm:prSet presAssocID="{22D240D2-B257-42B3-9A1F-E4444B37435F}" presName="composite" presStyleCnt="0"/>
      <dgm:spPr/>
    </dgm:pt>
    <dgm:pt modelId="{DE5C237D-8011-47BA-B23B-9B1B708C4763}" type="pres">
      <dgm:prSet presAssocID="{22D240D2-B257-42B3-9A1F-E4444B37435F}" presName="rect1" presStyleLbl="bgImgPlace1" presStyleIdx="1" presStyleCnt="2" custScaleX="97370" custScaleY="150701" custLinFactNeighborX="3290" custLinFactNeighborY="-13760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6000" b="-6000"/>
          </a:stretch>
        </a:blipFill>
      </dgm:spPr>
    </dgm:pt>
    <dgm:pt modelId="{BA973D0D-261A-4185-BCDE-C3EA8782A00F}" type="pres">
      <dgm:prSet presAssocID="{22D240D2-B257-42B3-9A1F-E4444B37435F}" presName="wedgeRectCallout1" presStyleLbl="node1" presStyleIdx="1" presStyleCnt="2" custScaleX="111468" custScaleY="93267" custLinFactNeighborX="36" custLinFactNeighborY="8267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96862772-1D80-4738-8A3A-50DBB54B15ED}" type="presOf" srcId="{8ABE3C9B-1981-46B0-947B-F816805CF14F}" destId="{6D3383F7-9C62-4BAC-BB6C-206C83BAE3AF}" srcOrd="0" destOrd="0" presId="urn:microsoft.com/office/officeart/2008/layout/BendingPictureCaptionList"/>
    <dgm:cxn modelId="{B2BFBC67-3A30-408B-AB62-C26372C47EFB}" type="presOf" srcId="{22D240D2-B257-42B3-9A1F-E4444B37435F}" destId="{BA973D0D-261A-4185-BCDE-C3EA8782A00F}" srcOrd="0" destOrd="0" presId="urn:microsoft.com/office/officeart/2008/layout/BendingPictureCaptionList"/>
    <dgm:cxn modelId="{53A66635-E160-462B-AECC-AA2C917FD7F5}" srcId="{8ABE3C9B-1981-46B0-947B-F816805CF14F}" destId="{1186A2F0-E7FF-4876-BC76-49A486BFCD0C}" srcOrd="0" destOrd="0" parTransId="{751A577C-E689-4353-96CD-D0EE91D56EC4}" sibTransId="{B1CF4EB9-4FFF-493D-AC28-A8DE3CB63640}"/>
    <dgm:cxn modelId="{20575403-5445-440D-97D9-8C7672511EB5}" type="presOf" srcId="{1186A2F0-E7FF-4876-BC76-49A486BFCD0C}" destId="{FB3253B8-FDCF-42FF-AFE3-914C7227E479}" srcOrd="0" destOrd="0" presId="urn:microsoft.com/office/officeart/2008/layout/BendingPictureCaptionList"/>
    <dgm:cxn modelId="{951A7AFE-00D7-4C4A-B02D-4D49D3C0E370}" srcId="{8ABE3C9B-1981-46B0-947B-F816805CF14F}" destId="{22D240D2-B257-42B3-9A1F-E4444B37435F}" srcOrd="1" destOrd="0" parTransId="{C0EE278D-F576-4044-820F-301A1B8ED987}" sibTransId="{F6809042-F24C-4DAA-94C8-16EBF1C30311}"/>
    <dgm:cxn modelId="{5A46B9EB-2586-45A7-8BBA-786BAA1CD04C}" type="presParOf" srcId="{6D3383F7-9C62-4BAC-BB6C-206C83BAE3AF}" destId="{28FF8207-6BCD-4F70-9E16-785B2EC150A2}" srcOrd="0" destOrd="0" presId="urn:microsoft.com/office/officeart/2008/layout/BendingPictureCaptionList"/>
    <dgm:cxn modelId="{348645E2-483F-4CB0-9856-656D652C6927}" type="presParOf" srcId="{28FF8207-6BCD-4F70-9E16-785B2EC150A2}" destId="{3246FFFF-03C0-4E16-963A-786F52B9AF60}" srcOrd="0" destOrd="0" presId="urn:microsoft.com/office/officeart/2008/layout/BendingPictureCaptionList"/>
    <dgm:cxn modelId="{C03A0722-903D-4A53-8C6A-E84158311656}" type="presParOf" srcId="{28FF8207-6BCD-4F70-9E16-785B2EC150A2}" destId="{FB3253B8-FDCF-42FF-AFE3-914C7227E479}" srcOrd="1" destOrd="0" presId="urn:microsoft.com/office/officeart/2008/layout/BendingPictureCaptionList"/>
    <dgm:cxn modelId="{4CC3A1DD-6EC3-4D1A-BA9B-26B05F623BD2}" type="presParOf" srcId="{6D3383F7-9C62-4BAC-BB6C-206C83BAE3AF}" destId="{962D0E06-ECE8-47C9-8DF3-6F8BEF36FFD5}" srcOrd="1" destOrd="0" presId="urn:microsoft.com/office/officeart/2008/layout/BendingPictureCaptionList"/>
    <dgm:cxn modelId="{10E1BB3B-98F2-4771-9B32-6FA71C582C38}" type="presParOf" srcId="{6D3383F7-9C62-4BAC-BB6C-206C83BAE3AF}" destId="{85526D27-1DED-47CB-86D0-48E3F246D043}" srcOrd="2" destOrd="0" presId="urn:microsoft.com/office/officeart/2008/layout/BendingPictureCaptionList"/>
    <dgm:cxn modelId="{4D7CE8FD-D11B-49F6-9ADB-20FB96C53EB3}" type="presParOf" srcId="{85526D27-1DED-47CB-86D0-48E3F246D043}" destId="{DE5C237D-8011-47BA-B23B-9B1B708C4763}" srcOrd="0" destOrd="0" presId="urn:microsoft.com/office/officeart/2008/layout/BendingPictureCaptionList"/>
    <dgm:cxn modelId="{B141F271-DF88-4C7F-BEA0-8126E2AB5539}" type="presParOf" srcId="{85526D27-1DED-47CB-86D0-48E3F246D043}" destId="{BA973D0D-261A-4185-BCDE-C3EA8782A00F}" srcOrd="1" destOrd="0" presId="urn:microsoft.com/office/officeart/2008/layout/BendingPictureCaption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ABE3C9B-1981-46B0-947B-F816805CF14F}" type="doc">
      <dgm:prSet loTypeId="urn:microsoft.com/office/officeart/2008/layout/BendingPictureCaptionList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C"/>
        </a:p>
      </dgm:t>
    </dgm:pt>
    <dgm:pt modelId="{1186A2F0-E7FF-4876-BC76-49A486BFCD0C}">
      <dgm:prSet phldrT="[Texto]"/>
      <dgm:spPr/>
      <dgm:t>
        <a:bodyPr/>
        <a:lstStyle/>
        <a:p>
          <a:r>
            <a:rPr lang="es-EC" dirty="0"/>
            <a:t>FUSTILLOS JIMENEZ NELLY PATRICIA</a:t>
          </a:r>
        </a:p>
        <a:p>
          <a:r>
            <a:rPr lang="es-EC" dirty="0"/>
            <a:t>Instituto Metropolitano de Patrimonio</a:t>
          </a:r>
        </a:p>
      </dgm:t>
    </dgm:pt>
    <dgm:pt modelId="{751A577C-E689-4353-96CD-D0EE91D56EC4}" type="parTrans" cxnId="{53A66635-E160-462B-AECC-AA2C917FD7F5}">
      <dgm:prSet/>
      <dgm:spPr/>
      <dgm:t>
        <a:bodyPr/>
        <a:lstStyle/>
        <a:p>
          <a:endParaRPr lang="es-EC"/>
        </a:p>
      </dgm:t>
    </dgm:pt>
    <dgm:pt modelId="{B1CF4EB9-4FFF-493D-AC28-A8DE3CB63640}" type="sibTrans" cxnId="{53A66635-E160-462B-AECC-AA2C917FD7F5}">
      <dgm:prSet/>
      <dgm:spPr/>
      <dgm:t>
        <a:bodyPr/>
        <a:lstStyle/>
        <a:p>
          <a:endParaRPr lang="es-EC"/>
        </a:p>
      </dgm:t>
    </dgm:pt>
    <dgm:pt modelId="{22D240D2-B257-42B3-9A1F-E4444B37435F}">
      <dgm:prSet phldrT="[Texto]"/>
      <dgm:spPr/>
      <dgm:t>
        <a:bodyPr/>
        <a:lstStyle/>
        <a:p>
          <a:r>
            <a:rPr lang="it-IT" dirty="0"/>
            <a:t>ESTRELLA LANDAZURI AMPARITO DEL PILAR</a:t>
          </a:r>
        </a:p>
        <a:p>
          <a:r>
            <a:rPr lang="it-IT" dirty="0"/>
            <a:t>Secretaría de Inclusión Social </a:t>
          </a:r>
        </a:p>
      </dgm:t>
    </dgm:pt>
    <dgm:pt modelId="{C0EE278D-F576-4044-820F-301A1B8ED987}" type="parTrans" cxnId="{951A7AFE-00D7-4C4A-B02D-4D49D3C0E370}">
      <dgm:prSet/>
      <dgm:spPr/>
      <dgm:t>
        <a:bodyPr/>
        <a:lstStyle/>
        <a:p>
          <a:endParaRPr lang="es-EC"/>
        </a:p>
      </dgm:t>
    </dgm:pt>
    <dgm:pt modelId="{F6809042-F24C-4DAA-94C8-16EBF1C30311}" type="sibTrans" cxnId="{951A7AFE-00D7-4C4A-B02D-4D49D3C0E370}">
      <dgm:prSet/>
      <dgm:spPr/>
      <dgm:t>
        <a:bodyPr/>
        <a:lstStyle/>
        <a:p>
          <a:endParaRPr lang="es-EC"/>
        </a:p>
      </dgm:t>
    </dgm:pt>
    <dgm:pt modelId="{6D3383F7-9C62-4BAC-BB6C-206C83BAE3AF}" type="pres">
      <dgm:prSet presAssocID="{8ABE3C9B-1981-46B0-947B-F816805CF14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28FF8207-6BCD-4F70-9E16-785B2EC150A2}" type="pres">
      <dgm:prSet presAssocID="{1186A2F0-E7FF-4876-BC76-49A486BFCD0C}" presName="composite" presStyleCnt="0"/>
      <dgm:spPr/>
    </dgm:pt>
    <dgm:pt modelId="{3246FFFF-03C0-4E16-963A-786F52B9AF60}" type="pres">
      <dgm:prSet presAssocID="{1186A2F0-E7FF-4876-BC76-49A486BFCD0C}" presName="rect1" presStyleLbl="bgImgPlace1" presStyleIdx="0" presStyleCnt="2" custScaleX="88712" custScaleY="153477" custLinFactNeighborX="3433" custLinFactNeighborY="-14027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9000" r="-49000"/>
          </a:stretch>
        </a:blipFill>
      </dgm:spPr>
    </dgm:pt>
    <dgm:pt modelId="{FB3253B8-FDCF-42FF-AFE3-914C7227E479}" type="pres">
      <dgm:prSet presAssocID="{1186A2F0-E7FF-4876-BC76-49A486BFCD0C}" presName="wedgeRectCallout1" presStyleLbl="node1" presStyleIdx="0" presStyleCnt="2" custScaleX="106919" custScaleY="93327" custLinFactNeighborX="-347" custLinFactNeighborY="8183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62D0E06-ECE8-47C9-8DF3-6F8BEF36FFD5}" type="pres">
      <dgm:prSet presAssocID="{B1CF4EB9-4FFF-493D-AC28-A8DE3CB63640}" presName="sibTrans" presStyleCnt="0"/>
      <dgm:spPr/>
    </dgm:pt>
    <dgm:pt modelId="{85526D27-1DED-47CB-86D0-48E3F246D043}" type="pres">
      <dgm:prSet presAssocID="{22D240D2-B257-42B3-9A1F-E4444B37435F}" presName="composite" presStyleCnt="0"/>
      <dgm:spPr/>
    </dgm:pt>
    <dgm:pt modelId="{DE5C237D-8011-47BA-B23B-9B1B708C4763}" type="pres">
      <dgm:prSet presAssocID="{22D240D2-B257-42B3-9A1F-E4444B37435F}" presName="rect1" presStyleLbl="bgImgPlace1" presStyleIdx="1" presStyleCnt="2" custScaleX="97370" custScaleY="150701" custLinFactNeighborX="3290" custLinFactNeighborY="-13760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7000" b="-7000"/>
          </a:stretch>
        </a:blipFill>
      </dgm:spPr>
    </dgm:pt>
    <dgm:pt modelId="{BA973D0D-261A-4185-BCDE-C3EA8782A00F}" type="pres">
      <dgm:prSet presAssocID="{22D240D2-B257-42B3-9A1F-E4444B37435F}" presName="wedgeRectCallout1" presStyleLbl="node1" presStyleIdx="1" presStyleCnt="2" custScaleX="111468" custScaleY="93267" custLinFactNeighborX="36" custLinFactNeighborY="8267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53A66635-E160-462B-AECC-AA2C917FD7F5}" srcId="{8ABE3C9B-1981-46B0-947B-F816805CF14F}" destId="{1186A2F0-E7FF-4876-BC76-49A486BFCD0C}" srcOrd="0" destOrd="0" parTransId="{751A577C-E689-4353-96CD-D0EE91D56EC4}" sibTransId="{B1CF4EB9-4FFF-493D-AC28-A8DE3CB63640}"/>
    <dgm:cxn modelId="{45289A02-1F40-492F-93BD-A6C13330FA37}" type="presOf" srcId="{1186A2F0-E7FF-4876-BC76-49A486BFCD0C}" destId="{FB3253B8-FDCF-42FF-AFE3-914C7227E479}" srcOrd="0" destOrd="0" presId="urn:microsoft.com/office/officeart/2008/layout/BendingPictureCaptionList"/>
    <dgm:cxn modelId="{A4F0957E-B501-4D90-9860-E89E3DAF1A27}" type="presOf" srcId="{22D240D2-B257-42B3-9A1F-E4444B37435F}" destId="{BA973D0D-261A-4185-BCDE-C3EA8782A00F}" srcOrd="0" destOrd="0" presId="urn:microsoft.com/office/officeart/2008/layout/BendingPictureCaptionList"/>
    <dgm:cxn modelId="{07C49DEC-8577-455A-9312-6F5185A9E5EB}" type="presOf" srcId="{8ABE3C9B-1981-46B0-947B-F816805CF14F}" destId="{6D3383F7-9C62-4BAC-BB6C-206C83BAE3AF}" srcOrd="0" destOrd="0" presId="urn:microsoft.com/office/officeart/2008/layout/BendingPictureCaptionList"/>
    <dgm:cxn modelId="{951A7AFE-00D7-4C4A-B02D-4D49D3C0E370}" srcId="{8ABE3C9B-1981-46B0-947B-F816805CF14F}" destId="{22D240D2-B257-42B3-9A1F-E4444B37435F}" srcOrd="1" destOrd="0" parTransId="{C0EE278D-F576-4044-820F-301A1B8ED987}" sibTransId="{F6809042-F24C-4DAA-94C8-16EBF1C30311}"/>
    <dgm:cxn modelId="{237C4F42-9A74-42A4-9038-FDEFBD18B78A}" type="presParOf" srcId="{6D3383F7-9C62-4BAC-BB6C-206C83BAE3AF}" destId="{28FF8207-6BCD-4F70-9E16-785B2EC150A2}" srcOrd="0" destOrd="0" presId="urn:microsoft.com/office/officeart/2008/layout/BendingPictureCaptionList"/>
    <dgm:cxn modelId="{892AF056-D1EA-45C1-9089-2509F35333BF}" type="presParOf" srcId="{28FF8207-6BCD-4F70-9E16-785B2EC150A2}" destId="{3246FFFF-03C0-4E16-963A-786F52B9AF60}" srcOrd="0" destOrd="0" presId="urn:microsoft.com/office/officeart/2008/layout/BendingPictureCaptionList"/>
    <dgm:cxn modelId="{77BD4097-B344-4553-B71B-80AC8DA0F9F9}" type="presParOf" srcId="{28FF8207-6BCD-4F70-9E16-785B2EC150A2}" destId="{FB3253B8-FDCF-42FF-AFE3-914C7227E479}" srcOrd="1" destOrd="0" presId="urn:microsoft.com/office/officeart/2008/layout/BendingPictureCaptionList"/>
    <dgm:cxn modelId="{B43F5390-9A3B-48EC-B88D-AABAAE180E5C}" type="presParOf" srcId="{6D3383F7-9C62-4BAC-BB6C-206C83BAE3AF}" destId="{962D0E06-ECE8-47C9-8DF3-6F8BEF36FFD5}" srcOrd="1" destOrd="0" presId="urn:microsoft.com/office/officeart/2008/layout/BendingPictureCaptionList"/>
    <dgm:cxn modelId="{7675134E-3722-4E69-A986-FA7658E63020}" type="presParOf" srcId="{6D3383F7-9C62-4BAC-BB6C-206C83BAE3AF}" destId="{85526D27-1DED-47CB-86D0-48E3F246D043}" srcOrd="2" destOrd="0" presId="urn:microsoft.com/office/officeart/2008/layout/BendingPictureCaptionList"/>
    <dgm:cxn modelId="{7EA630B0-DE14-4C54-B36D-8F3504B77FDB}" type="presParOf" srcId="{85526D27-1DED-47CB-86D0-48E3F246D043}" destId="{DE5C237D-8011-47BA-B23B-9B1B708C4763}" srcOrd="0" destOrd="0" presId="urn:microsoft.com/office/officeart/2008/layout/BendingPictureCaptionList"/>
    <dgm:cxn modelId="{7B44A513-6CF3-45BA-850A-419405406080}" type="presParOf" srcId="{85526D27-1DED-47CB-86D0-48E3F246D043}" destId="{BA973D0D-261A-4185-BCDE-C3EA8782A00F}" srcOrd="1" destOrd="0" presId="urn:microsoft.com/office/officeart/2008/layout/BendingPictureCaption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ABE3C9B-1981-46B0-947B-F816805CF14F}" type="doc">
      <dgm:prSet loTypeId="urn:microsoft.com/office/officeart/2008/layout/BendingPictureCaptionList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C"/>
        </a:p>
      </dgm:t>
    </dgm:pt>
    <dgm:pt modelId="{22D240D2-B257-42B3-9A1F-E4444B37435F}">
      <dgm:prSet phldrT="[Texto]"/>
      <dgm:spPr/>
      <dgm:t>
        <a:bodyPr/>
        <a:lstStyle/>
        <a:p>
          <a:r>
            <a:rPr lang="es-EC" dirty="0"/>
            <a:t>DELGADO AYALA PATRICIA DEL ROCIO</a:t>
          </a:r>
        </a:p>
        <a:p>
          <a:r>
            <a:rPr lang="es-EC" dirty="0"/>
            <a:t>Concejo Metropolitano de Quito</a:t>
          </a:r>
        </a:p>
      </dgm:t>
    </dgm:pt>
    <dgm:pt modelId="{C0EE278D-F576-4044-820F-301A1B8ED987}" type="parTrans" cxnId="{951A7AFE-00D7-4C4A-B02D-4D49D3C0E370}">
      <dgm:prSet/>
      <dgm:spPr/>
      <dgm:t>
        <a:bodyPr/>
        <a:lstStyle/>
        <a:p>
          <a:endParaRPr lang="es-EC"/>
        </a:p>
      </dgm:t>
    </dgm:pt>
    <dgm:pt modelId="{F6809042-F24C-4DAA-94C8-16EBF1C30311}" type="sibTrans" cxnId="{951A7AFE-00D7-4C4A-B02D-4D49D3C0E370}">
      <dgm:prSet/>
      <dgm:spPr/>
      <dgm:t>
        <a:bodyPr/>
        <a:lstStyle/>
        <a:p>
          <a:endParaRPr lang="es-EC"/>
        </a:p>
      </dgm:t>
    </dgm:pt>
    <dgm:pt modelId="{90C9460F-97D7-4720-A979-1AC6383DF9C8}">
      <dgm:prSet phldrT="[Texto]"/>
      <dgm:spPr/>
      <dgm:t>
        <a:bodyPr/>
        <a:lstStyle/>
        <a:p>
          <a:r>
            <a:rPr lang="es-EC" dirty="0"/>
            <a:t>CERVANTES CEPEDA RUTH MARIBEL SONIA</a:t>
          </a:r>
        </a:p>
        <a:p>
          <a:r>
            <a:rPr lang="es-EC" dirty="0"/>
            <a:t>Dirección Metropolitana de Recursos Humanos</a:t>
          </a:r>
        </a:p>
      </dgm:t>
    </dgm:pt>
    <dgm:pt modelId="{4C8ED7C2-E2DD-497A-B192-24F1E6B50CB8}" type="parTrans" cxnId="{C928BB27-132B-4B30-A258-31A80A1A6C14}">
      <dgm:prSet/>
      <dgm:spPr/>
      <dgm:t>
        <a:bodyPr/>
        <a:lstStyle/>
        <a:p>
          <a:endParaRPr lang="es-EC"/>
        </a:p>
      </dgm:t>
    </dgm:pt>
    <dgm:pt modelId="{00D1562C-96E6-4326-BE73-191C2B36D8D9}" type="sibTrans" cxnId="{C928BB27-132B-4B30-A258-31A80A1A6C14}">
      <dgm:prSet/>
      <dgm:spPr/>
      <dgm:t>
        <a:bodyPr/>
        <a:lstStyle/>
        <a:p>
          <a:endParaRPr lang="es-EC"/>
        </a:p>
      </dgm:t>
    </dgm:pt>
    <dgm:pt modelId="{6D3383F7-9C62-4BAC-BB6C-206C83BAE3AF}" type="pres">
      <dgm:prSet presAssocID="{8ABE3C9B-1981-46B0-947B-F816805CF14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85526D27-1DED-47CB-86D0-48E3F246D043}" type="pres">
      <dgm:prSet presAssocID="{22D240D2-B257-42B3-9A1F-E4444B37435F}" presName="composite" presStyleCnt="0"/>
      <dgm:spPr/>
    </dgm:pt>
    <dgm:pt modelId="{DE5C237D-8011-47BA-B23B-9B1B708C4763}" type="pres">
      <dgm:prSet presAssocID="{22D240D2-B257-42B3-9A1F-E4444B37435F}" presName="rect1" presStyleLbl="bgImgPlace1" presStyleIdx="0" presStyleCnt="2" custScaleX="102554" custScaleY="163642" custLinFactNeighborX="4902" custLinFactNeighborY="34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000" b="-3000"/>
          </a:stretch>
        </a:blipFill>
      </dgm:spPr>
    </dgm:pt>
    <dgm:pt modelId="{BA973D0D-261A-4185-BCDE-C3EA8782A00F}" type="pres">
      <dgm:prSet presAssocID="{22D240D2-B257-42B3-9A1F-E4444B37435F}" presName="wedgeRectCallout1" presStyleLbl="node1" presStyleIdx="0" presStyleCnt="2" custScaleX="111468" custScaleY="93267" custLinFactNeighborX="36" custLinFactNeighborY="8267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BC847D2-C6E7-42CA-9321-1D7F0B9F0303}" type="pres">
      <dgm:prSet presAssocID="{F6809042-F24C-4DAA-94C8-16EBF1C30311}" presName="sibTrans" presStyleCnt="0"/>
      <dgm:spPr/>
    </dgm:pt>
    <dgm:pt modelId="{56157FBE-DD87-465B-B9C0-21530E7F2A4A}" type="pres">
      <dgm:prSet presAssocID="{90C9460F-97D7-4720-A979-1AC6383DF9C8}" presName="composite" presStyleCnt="0"/>
      <dgm:spPr/>
    </dgm:pt>
    <dgm:pt modelId="{DFBB9279-8CC5-4603-A624-C33ADC209903}" type="pres">
      <dgm:prSet presAssocID="{90C9460F-97D7-4720-A979-1AC6383DF9C8}" presName="rect1" presStyleLbl="bgImgPlace1" presStyleIdx="1" presStyleCnt="2" custScaleX="97159" custScaleY="163010" custLinFactNeighborX="930" custLinFactNeighborY="-345"/>
      <dgm:spPr>
        <a:blipFill dpi="0" rotWithShape="1"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60" t="-53672" r="-60" b="-68328"/>
          </a:stretch>
        </a:blipFill>
      </dgm:spPr>
    </dgm:pt>
    <dgm:pt modelId="{5F3FBFEF-F76C-4EC4-AEA7-58E10EE0843D}" type="pres">
      <dgm:prSet presAssocID="{90C9460F-97D7-4720-A979-1AC6383DF9C8}" presName="wedgeRectCallout1" presStyleLbl="node1" presStyleIdx="1" presStyleCnt="2" custScaleX="109458" custLinFactNeighborX="-3911" custLinFactNeighborY="1957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9E982EBB-59BF-474C-91F5-325B9272C713}" type="presOf" srcId="{22D240D2-B257-42B3-9A1F-E4444B37435F}" destId="{BA973D0D-261A-4185-BCDE-C3EA8782A00F}" srcOrd="0" destOrd="0" presId="urn:microsoft.com/office/officeart/2008/layout/BendingPictureCaptionList"/>
    <dgm:cxn modelId="{0EED91F3-21D4-4BA0-B705-0CFF5224BAE8}" type="presOf" srcId="{8ABE3C9B-1981-46B0-947B-F816805CF14F}" destId="{6D3383F7-9C62-4BAC-BB6C-206C83BAE3AF}" srcOrd="0" destOrd="0" presId="urn:microsoft.com/office/officeart/2008/layout/BendingPictureCaptionList"/>
    <dgm:cxn modelId="{AE58202B-FA37-450E-81AE-BE2F162C7565}" type="presOf" srcId="{90C9460F-97D7-4720-A979-1AC6383DF9C8}" destId="{5F3FBFEF-F76C-4EC4-AEA7-58E10EE0843D}" srcOrd="0" destOrd="0" presId="urn:microsoft.com/office/officeart/2008/layout/BendingPictureCaptionList"/>
    <dgm:cxn modelId="{C928BB27-132B-4B30-A258-31A80A1A6C14}" srcId="{8ABE3C9B-1981-46B0-947B-F816805CF14F}" destId="{90C9460F-97D7-4720-A979-1AC6383DF9C8}" srcOrd="1" destOrd="0" parTransId="{4C8ED7C2-E2DD-497A-B192-24F1E6B50CB8}" sibTransId="{00D1562C-96E6-4326-BE73-191C2B36D8D9}"/>
    <dgm:cxn modelId="{951A7AFE-00D7-4C4A-B02D-4D49D3C0E370}" srcId="{8ABE3C9B-1981-46B0-947B-F816805CF14F}" destId="{22D240D2-B257-42B3-9A1F-E4444B37435F}" srcOrd="0" destOrd="0" parTransId="{C0EE278D-F576-4044-820F-301A1B8ED987}" sibTransId="{F6809042-F24C-4DAA-94C8-16EBF1C30311}"/>
    <dgm:cxn modelId="{4BAA9AD6-2E09-41E5-B57A-3A39D95278CC}" type="presParOf" srcId="{6D3383F7-9C62-4BAC-BB6C-206C83BAE3AF}" destId="{85526D27-1DED-47CB-86D0-48E3F246D043}" srcOrd="0" destOrd="0" presId="urn:microsoft.com/office/officeart/2008/layout/BendingPictureCaptionList"/>
    <dgm:cxn modelId="{9D97D7E4-65DC-422D-B373-87314EEDE8EA}" type="presParOf" srcId="{85526D27-1DED-47CB-86D0-48E3F246D043}" destId="{DE5C237D-8011-47BA-B23B-9B1B708C4763}" srcOrd="0" destOrd="0" presId="urn:microsoft.com/office/officeart/2008/layout/BendingPictureCaptionList"/>
    <dgm:cxn modelId="{78277E98-5A4C-431E-A8B8-F3944329FA09}" type="presParOf" srcId="{85526D27-1DED-47CB-86D0-48E3F246D043}" destId="{BA973D0D-261A-4185-BCDE-C3EA8782A00F}" srcOrd="1" destOrd="0" presId="urn:microsoft.com/office/officeart/2008/layout/BendingPictureCaptionList"/>
    <dgm:cxn modelId="{A530C60C-C630-4E90-9D4B-28616E91A2FC}" type="presParOf" srcId="{6D3383F7-9C62-4BAC-BB6C-206C83BAE3AF}" destId="{8BC847D2-C6E7-42CA-9321-1D7F0B9F0303}" srcOrd="1" destOrd="0" presId="urn:microsoft.com/office/officeart/2008/layout/BendingPictureCaptionList"/>
    <dgm:cxn modelId="{F4141E43-B2AE-4113-9423-C69DB8F5F21A}" type="presParOf" srcId="{6D3383F7-9C62-4BAC-BB6C-206C83BAE3AF}" destId="{56157FBE-DD87-465B-B9C0-21530E7F2A4A}" srcOrd="2" destOrd="0" presId="urn:microsoft.com/office/officeart/2008/layout/BendingPictureCaptionList"/>
    <dgm:cxn modelId="{4492A3E6-9095-437F-81F3-B5BA2E0FBE41}" type="presParOf" srcId="{56157FBE-DD87-465B-B9C0-21530E7F2A4A}" destId="{DFBB9279-8CC5-4603-A624-C33ADC209903}" srcOrd="0" destOrd="0" presId="urn:microsoft.com/office/officeart/2008/layout/BendingPictureCaptionList"/>
    <dgm:cxn modelId="{DC64F4BD-6B3F-4E41-B0D5-0008898380CD}" type="presParOf" srcId="{56157FBE-DD87-465B-B9C0-21530E7F2A4A}" destId="{5F3FBFEF-F76C-4EC4-AEA7-58E10EE0843D}" srcOrd="1" destOrd="0" presId="urn:microsoft.com/office/officeart/2008/layout/BendingPictureCaption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ABE3C9B-1981-46B0-947B-F816805CF14F}" type="doc">
      <dgm:prSet loTypeId="urn:microsoft.com/office/officeart/2008/layout/BendingPictureCaptionList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C"/>
        </a:p>
      </dgm:t>
    </dgm:pt>
    <dgm:pt modelId="{22D240D2-B257-42B3-9A1F-E4444B37435F}">
      <dgm:prSet phldrT="[Texto]" custT="1"/>
      <dgm:spPr/>
      <dgm:t>
        <a:bodyPr/>
        <a:lstStyle/>
        <a:p>
          <a:r>
            <a:rPr lang="es-EC" sz="1200" dirty="0"/>
            <a:t>GÓMEZ CHÁVEZ CARMEN ELIZABETH</a:t>
          </a:r>
        </a:p>
        <a:p>
          <a:r>
            <a:rPr lang="es-EC" sz="1200" dirty="0"/>
            <a:t>Instituto Metropolitano de Patrimonio</a:t>
          </a:r>
        </a:p>
      </dgm:t>
    </dgm:pt>
    <dgm:pt modelId="{C0EE278D-F576-4044-820F-301A1B8ED987}" type="parTrans" cxnId="{951A7AFE-00D7-4C4A-B02D-4D49D3C0E370}">
      <dgm:prSet/>
      <dgm:spPr/>
      <dgm:t>
        <a:bodyPr/>
        <a:lstStyle/>
        <a:p>
          <a:endParaRPr lang="es-EC"/>
        </a:p>
      </dgm:t>
    </dgm:pt>
    <dgm:pt modelId="{F6809042-F24C-4DAA-94C8-16EBF1C30311}" type="sibTrans" cxnId="{951A7AFE-00D7-4C4A-B02D-4D49D3C0E370}">
      <dgm:prSet/>
      <dgm:spPr/>
      <dgm:t>
        <a:bodyPr/>
        <a:lstStyle/>
        <a:p>
          <a:endParaRPr lang="es-EC"/>
        </a:p>
      </dgm:t>
    </dgm:pt>
    <dgm:pt modelId="{6D3383F7-9C62-4BAC-BB6C-206C83BAE3AF}" type="pres">
      <dgm:prSet presAssocID="{8ABE3C9B-1981-46B0-947B-F816805CF14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85526D27-1DED-47CB-86D0-48E3F246D043}" type="pres">
      <dgm:prSet presAssocID="{22D240D2-B257-42B3-9A1F-E4444B37435F}" presName="composite" presStyleCnt="0"/>
      <dgm:spPr/>
    </dgm:pt>
    <dgm:pt modelId="{DE5C237D-8011-47BA-B23B-9B1B708C4763}" type="pres">
      <dgm:prSet presAssocID="{22D240D2-B257-42B3-9A1F-E4444B37435F}" presName="rect1" presStyleLbl="bgImgPlace1" presStyleIdx="0" presStyleCnt="1" custScaleX="69995" custScaleY="93001" custLinFactNeighborX="2773" custLinFactNeighborY="1804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</dgm:spPr>
    </dgm:pt>
    <dgm:pt modelId="{BA973D0D-261A-4185-BCDE-C3EA8782A00F}" type="pres">
      <dgm:prSet presAssocID="{22D240D2-B257-42B3-9A1F-E4444B37435F}" presName="wedgeRectCallout1" presStyleLbl="node1" presStyleIdx="0" presStyleCnt="1" custScaleX="76617" custScaleY="54870" custLinFactNeighborX="-545" custLinFactNeighborY="1314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9E982EBB-59BF-474C-91F5-325B9272C713}" type="presOf" srcId="{22D240D2-B257-42B3-9A1F-E4444B37435F}" destId="{BA973D0D-261A-4185-BCDE-C3EA8782A00F}" srcOrd="0" destOrd="0" presId="urn:microsoft.com/office/officeart/2008/layout/BendingPictureCaptionList"/>
    <dgm:cxn modelId="{0EED91F3-21D4-4BA0-B705-0CFF5224BAE8}" type="presOf" srcId="{8ABE3C9B-1981-46B0-947B-F816805CF14F}" destId="{6D3383F7-9C62-4BAC-BB6C-206C83BAE3AF}" srcOrd="0" destOrd="0" presId="urn:microsoft.com/office/officeart/2008/layout/BendingPictureCaptionList"/>
    <dgm:cxn modelId="{951A7AFE-00D7-4C4A-B02D-4D49D3C0E370}" srcId="{8ABE3C9B-1981-46B0-947B-F816805CF14F}" destId="{22D240D2-B257-42B3-9A1F-E4444B37435F}" srcOrd="0" destOrd="0" parTransId="{C0EE278D-F576-4044-820F-301A1B8ED987}" sibTransId="{F6809042-F24C-4DAA-94C8-16EBF1C30311}"/>
    <dgm:cxn modelId="{4BAA9AD6-2E09-41E5-B57A-3A39D95278CC}" type="presParOf" srcId="{6D3383F7-9C62-4BAC-BB6C-206C83BAE3AF}" destId="{85526D27-1DED-47CB-86D0-48E3F246D043}" srcOrd="0" destOrd="0" presId="urn:microsoft.com/office/officeart/2008/layout/BendingPictureCaptionList"/>
    <dgm:cxn modelId="{9D97D7E4-65DC-422D-B373-87314EEDE8EA}" type="presParOf" srcId="{85526D27-1DED-47CB-86D0-48E3F246D043}" destId="{DE5C237D-8011-47BA-B23B-9B1B708C4763}" srcOrd="0" destOrd="0" presId="urn:microsoft.com/office/officeart/2008/layout/BendingPictureCaptionList"/>
    <dgm:cxn modelId="{78277E98-5A4C-431E-A8B8-F3944329FA09}" type="presParOf" srcId="{85526D27-1DED-47CB-86D0-48E3F246D043}" destId="{BA973D0D-261A-4185-BCDE-C3EA8782A00F}" srcOrd="1" destOrd="0" presId="urn:microsoft.com/office/officeart/2008/layout/BendingPictureCaption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3A6E23-50B1-4F22-9571-2EE54FB35E37}">
      <dsp:nvSpPr>
        <dsp:cNvPr id="0" name=""/>
        <dsp:cNvSpPr/>
      </dsp:nvSpPr>
      <dsp:spPr>
        <a:xfrm>
          <a:off x="0" y="0"/>
          <a:ext cx="8325088" cy="12782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800" b="1" kern="1200" dirty="0">
              <a:solidFill>
                <a:schemeClr val="bg1"/>
              </a:solidFill>
              <a:latin typeface="Otterco" pitchFamily="2" charset="77"/>
            </a:rPr>
            <a:t>61 </a:t>
          </a:r>
          <a:r>
            <a:rPr lang="es-EC" sz="1500" kern="1200" dirty="0">
              <a:solidFill>
                <a:schemeClr val="bg1"/>
              </a:solidFill>
              <a:latin typeface="Otterco" pitchFamily="2" charset="77"/>
            </a:rPr>
            <a:t>servidores municipales cumplen 25 </a:t>
          </a:r>
          <a:r>
            <a:rPr lang="es-EC" sz="1500" kern="1200" dirty="0" smtClean="0">
              <a:solidFill>
                <a:schemeClr val="bg1"/>
              </a:solidFill>
              <a:latin typeface="Otterco" pitchFamily="2" charset="77"/>
            </a:rPr>
            <a:t>años </a:t>
          </a:r>
          <a:r>
            <a:rPr lang="es-EC" sz="1500" kern="1200" dirty="0">
              <a:solidFill>
                <a:schemeClr val="bg1"/>
              </a:solidFill>
              <a:latin typeface="Otterco" pitchFamily="2" charset="77"/>
            </a:rPr>
            <a:t>de servicio en la institución en el año 2021</a:t>
          </a:r>
          <a:endParaRPr lang="es-EC" sz="1500" kern="1200" dirty="0">
            <a:solidFill>
              <a:schemeClr val="bg1"/>
            </a:solidFill>
          </a:endParaRPr>
        </a:p>
      </dsp:txBody>
      <dsp:txXfrm>
        <a:off x="37438" y="37438"/>
        <a:ext cx="6945772" cy="1203360"/>
      </dsp:txXfrm>
    </dsp:sp>
    <dsp:sp modelId="{495242CD-FAF2-4F93-A98C-467A8E0B9075}">
      <dsp:nvSpPr>
        <dsp:cNvPr id="0" name=""/>
        <dsp:cNvSpPr/>
      </dsp:nvSpPr>
      <dsp:spPr>
        <a:xfrm>
          <a:off x="734566" y="1491276"/>
          <a:ext cx="8325088" cy="12782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800" b="1" kern="1200" dirty="0">
              <a:solidFill>
                <a:schemeClr val="bg1"/>
              </a:solidFill>
              <a:latin typeface="Otterco" pitchFamily="2" charset="77"/>
            </a:rPr>
            <a:t>7</a:t>
          </a:r>
          <a:r>
            <a:rPr lang="es-EC" sz="1500" kern="1200" dirty="0">
              <a:solidFill>
                <a:schemeClr val="bg1"/>
              </a:solidFill>
              <a:latin typeface="Otterco" pitchFamily="2" charset="77"/>
            </a:rPr>
            <a:t> </a:t>
          </a:r>
          <a:r>
            <a:rPr lang="es-EC" sz="1500" kern="1200" dirty="0" smtClean="0">
              <a:solidFill>
                <a:schemeClr val="bg1"/>
              </a:solidFill>
              <a:latin typeface="Otterco" pitchFamily="2" charset="77"/>
            </a:rPr>
            <a:t>personas </a:t>
          </a:r>
          <a:r>
            <a:rPr lang="es-EC" sz="1500" kern="1200" dirty="0">
              <a:solidFill>
                <a:schemeClr val="bg1"/>
              </a:solidFill>
              <a:latin typeface="Otterco" pitchFamily="2" charset="77"/>
            </a:rPr>
            <a:t>cumplen con los parámetros para ser </a:t>
          </a:r>
          <a:r>
            <a:rPr lang="es-EC" sz="1500" kern="1200" dirty="0" smtClean="0">
              <a:solidFill>
                <a:schemeClr val="bg1"/>
              </a:solidFill>
              <a:latin typeface="Otterco" pitchFamily="2" charset="77"/>
            </a:rPr>
            <a:t>considerados </a:t>
          </a:r>
          <a:r>
            <a:rPr lang="es-EC" sz="1500" kern="1200" dirty="0">
              <a:solidFill>
                <a:schemeClr val="bg1"/>
              </a:solidFill>
              <a:latin typeface="Otterco" pitchFamily="2" charset="77"/>
            </a:rPr>
            <a:t>mejores servidores</a:t>
          </a:r>
          <a:r>
            <a:rPr lang="es-EC" sz="1500" kern="1200" dirty="0" smtClean="0">
              <a:solidFill>
                <a:schemeClr val="bg1"/>
              </a:solidFill>
              <a:latin typeface="Otterco" pitchFamily="2" charset="77"/>
            </a:rPr>
            <a:t>. municipales</a:t>
          </a:r>
          <a:endParaRPr lang="es-EC" sz="1500" kern="1200" dirty="0">
            <a:solidFill>
              <a:schemeClr val="bg1"/>
            </a:solidFill>
          </a:endParaRPr>
        </a:p>
      </dsp:txBody>
      <dsp:txXfrm>
        <a:off x="772004" y="1528714"/>
        <a:ext cx="6684792" cy="1203360"/>
      </dsp:txXfrm>
    </dsp:sp>
    <dsp:sp modelId="{5CEC1EFB-AB76-4EB0-9905-466758DD370B}">
      <dsp:nvSpPr>
        <dsp:cNvPr id="0" name=""/>
        <dsp:cNvSpPr/>
      </dsp:nvSpPr>
      <dsp:spPr>
        <a:xfrm>
          <a:off x="1469133" y="2982552"/>
          <a:ext cx="8325088" cy="12782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500" kern="1200" dirty="0"/>
            <a:t>1 servidor obtiene 9 puntos</a:t>
          </a: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500" kern="1200" dirty="0"/>
            <a:t>1 servidor obtiene 8 puntos</a:t>
          </a: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500" kern="1200" dirty="0"/>
            <a:t>4 servidores obtienen 6 puntos</a:t>
          </a: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500" kern="1200" dirty="0"/>
            <a:t>1 servidor obtiene 4 puntos</a:t>
          </a:r>
        </a:p>
      </dsp:txBody>
      <dsp:txXfrm>
        <a:off x="1506571" y="3019990"/>
        <a:ext cx="6684792" cy="1203360"/>
      </dsp:txXfrm>
    </dsp:sp>
    <dsp:sp modelId="{9BFD270B-13C3-4CC6-8E0F-81323BC34EAF}">
      <dsp:nvSpPr>
        <dsp:cNvPr id="0" name=""/>
        <dsp:cNvSpPr/>
      </dsp:nvSpPr>
      <dsp:spPr>
        <a:xfrm>
          <a:off x="7494234" y="969329"/>
          <a:ext cx="830853" cy="830853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C" sz="3600" kern="1200"/>
        </a:p>
      </dsp:txBody>
      <dsp:txXfrm>
        <a:off x="7681176" y="969329"/>
        <a:ext cx="456969" cy="625217"/>
      </dsp:txXfrm>
    </dsp:sp>
    <dsp:sp modelId="{0383FC25-81FB-4480-87EC-0FF7A31544A9}">
      <dsp:nvSpPr>
        <dsp:cNvPr id="0" name=""/>
        <dsp:cNvSpPr/>
      </dsp:nvSpPr>
      <dsp:spPr>
        <a:xfrm>
          <a:off x="8228801" y="2452084"/>
          <a:ext cx="830853" cy="830853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C" sz="3600" kern="1200"/>
        </a:p>
      </dsp:txBody>
      <dsp:txXfrm>
        <a:off x="8415743" y="2452084"/>
        <a:ext cx="456969" cy="62521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46FFFF-03C0-4E16-963A-786F52B9AF60}">
      <dsp:nvSpPr>
        <dsp:cNvPr id="0" name=""/>
        <dsp:cNvSpPr/>
      </dsp:nvSpPr>
      <dsp:spPr>
        <a:xfrm>
          <a:off x="123783" y="0"/>
          <a:ext cx="3169023" cy="438607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" r="-2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3253B8-FDCF-42FF-AFE3-914C7227E479}">
      <dsp:nvSpPr>
        <dsp:cNvPr id="0" name=""/>
        <dsp:cNvSpPr/>
      </dsp:nvSpPr>
      <dsp:spPr>
        <a:xfrm>
          <a:off x="11" y="4123033"/>
          <a:ext cx="3399288" cy="899629"/>
        </a:xfrm>
        <a:prstGeom prst="wedgeRectCallout">
          <a:avLst>
            <a:gd name="adj1" fmla="val 20250"/>
            <a:gd name="adj2" fmla="val -607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700" kern="1200" dirty="0"/>
            <a:t>MORILLO CHAVEZ LILIAN VIRGINIA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700" kern="1200" dirty="0"/>
            <a:t>Administración Zonal La Delicia</a:t>
          </a:r>
        </a:p>
      </dsp:txBody>
      <dsp:txXfrm>
        <a:off x="11" y="4123033"/>
        <a:ext cx="3399288" cy="899629"/>
      </dsp:txXfrm>
    </dsp:sp>
    <dsp:sp modelId="{DE5C237D-8011-47BA-B23B-9B1B708C4763}">
      <dsp:nvSpPr>
        <dsp:cNvPr id="0" name=""/>
        <dsp:cNvSpPr/>
      </dsp:nvSpPr>
      <dsp:spPr>
        <a:xfrm>
          <a:off x="3885085" y="0"/>
          <a:ext cx="3478309" cy="4306745"/>
        </a:xfrm>
        <a:prstGeom prst="rect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6000" b="-6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973D0D-261A-4185-BCDE-C3EA8782A00F}">
      <dsp:nvSpPr>
        <dsp:cNvPr id="0" name=""/>
        <dsp:cNvSpPr/>
      </dsp:nvSpPr>
      <dsp:spPr>
        <a:xfrm>
          <a:off x="3860929" y="4089775"/>
          <a:ext cx="3543915" cy="932887"/>
        </a:xfrm>
        <a:prstGeom prst="wedgeRectCallout">
          <a:avLst>
            <a:gd name="adj1" fmla="val 20250"/>
            <a:gd name="adj2" fmla="val -607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700" kern="1200" dirty="0"/>
            <a:t>JACOME VELASTEGUI JAIME ALBERTO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700" kern="1200" dirty="0"/>
            <a:t>Unidad de Salud Norte</a:t>
          </a:r>
        </a:p>
      </dsp:txBody>
      <dsp:txXfrm>
        <a:off x="3860929" y="4089775"/>
        <a:ext cx="3543915" cy="93288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46FFFF-03C0-4E16-963A-786F52B9AF60}">
      <dsp:nvSpPr>
        <dsp:cNvPr id="0" name=""/>
        <dsp:cNvSpPr/>
      </dsp:nvSpPr>
      <dsp:spPr>
        <a:xfrm>
          <a:off x="117788" y="48842"/>
          <a:ext cx="3015560" cy="417367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9000" r="-49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3253B8-FDCF-42FF-AFE3-914C7227E479}">
      <dsp:nvSpPr>
        <dsp:cNvPr id="0" name=""/>
        <dsp:cNvSpPr/>
      </dsp:nvSpPr>
      <dsp:spPr>
        <a:xfrm>
          <a:off x="11" y="4145985"/>
          <a:ext cx="3234674" cy="888282"/>
        </a:xfrm>
        <a:prstGeom prst="wedgeRectCallout">
          <a:avLst>
            <a:gd name="adj1" fmla="val 20250"/>
            <a:gd name="adj2" fmla="val -607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600" kern="1200" dirty="0"/>
            <a:t>FUSTILLOS JIMENEZ NELLY PATRICIA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600" kern="1200" dirty="0"/>
            <a:t>Instituto Metropolitano de Patrimonio</a:t>
          </a:r>
        </a:p>
      </dsp:txBody>
      <dsp:txXfrm>
        <a:off x="11" y="4145985"/>
        <a:ext cx="3234674" cy="888282"/>
      </dsp:txXfrm>
    </dsp:sp>
    <dsp:sp modelId="{DE5C237D-8011-47BA-B23B-9B1B708C4763}">
      <dsp:nvSpPr>
        <dsp:cNvPr id="0" name=""/>
        <dsp:cNvSpPr/>
      </dsp:nvSpPr>
      <dsp:spPr>
        <a:xfrm>
          <a:off x="3696946" y="93848"/>
          <a:ext cx="3309869" cy="4098187"/>
        </a:xfrm>
        <a:prstGeom prst="rect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7000" b="-7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973D0D-261A-4185-BCDE-C3EA8782A00F}">
      <dsp:nvSpPr>
        <dsp:cNvPr id="0" name=""/>
        <dsp:cNvSpPr/>
      </dsp:nvSpPr>
      <dsp:spPr>
        <a:xfrm>
          <a:off x="3673959" y="4146556"/>
          <a:ext cx="3372297" cy="887711"/>
        </a:xfrm>
        <a:prstGeom prst="wedgeRectCallout">
          <a:avLst>
            <a:gd name="adj1" fmla="val 20250"/>
            <a:gd name="adj2" fmla="val -607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/>
            <a:t>ESTRELLA LANDAZURI AMPARITO DEL PILAR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/>
            <a:t>Secretaría de Inclusión Social </a:t>
          </a:r>
        </a:p>
      </dsp:txBody>
      <dsp:txXfrm>
        <a:off x="3673959" y="4146556"/>
        <a:ext cx="3372297" cy="88771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5C237D-8011-47BA-B23B-9B1B708C4763}">
      <dsp:nvSpPr>
        <dsp:cNvPr id="0" name=""/>
        <dsp:cNvSpPr/>
      </dsp:nvSpPr>
      <dsp:spPr>
        <a:xfrm>
          <a:off x="255314" y="1615"/>
          <a:ext cx="3526278" cy="450141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000" b="-3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973D0D-261A-4185-BCDE-C3EA8782A00F}">
      <dsp:nvSpPr>
        <dsp:cNvPr id="0" name=""/>
        <dsp:cNvSpPr/>
      </dsp:nvSpPr>
      <dsp:spPr>
        <a:xfrm>
          <a:off x="265759" y="3605082"/>
          <a:ext cx="3411177" cy="897945"/>
        </a:xfrm>
        <a:prstGeom prst="wedgeRectCallout">
          <a:avLst>
            <a:gd name="adj1" fmla="val 20250"/>
            <a:gd name="adj2" fmla="val -607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400" kern="1200" dirty="0"/>
            <a:t>DELGADO AYALA PATRICIA DEL ROCIO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400" kern="1200" dirty="0"/>
            <a:t>Concejo Metropolitano de Quito</a:t>
          </a:r>
        </a:p>
      </dsp:txBody>
      <dsp:txXfrm>
        <a:off x="265759" y="3605082"/>
        <a:ext cx="3411177" cy="897945"/>
      </dsp:txXfrm>
    </dsp:sp>
    <dsp:sp modelId="{DFBB9279-8CC5-4603-A624-C33ADC209903}">
      <dsp:nvSpPr>
        <dsp:cNvPr id="0" name=""/>
        <dsp:cNvSpPr/>
      </dsp:nvSpPr>
      <dsp:spPr>
        <a:xfrm>
          <a:off x="4051658" y="9"/>
          <a:ext cx="3340773" cy="4484027"/>
        </a:xfrm>
        <a:prstGeom prst="rect">
          <a:avLst/>
        </a:prstGeom>
        <a:blipFill dpi="0" rotWithShape="1"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60" t="-53672" r="-60" b="-68328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3FBFEF-F76C-4EC4-AEA7-58E10EE0843D}">
      <dsp:nvSpPr>
        <dsp:cNvPr id="0" name=""/>
        <dsp:cNvSpPr/>
      </dsp:nvSpPr>
      <dsp:spPr>
        <a:xfrm>
          <a:off x="4015895" y="3540259"/>
          <a:ext cx="3349666" cy="962768"/>
        </a:xfrm>
        <a:prstGeom prst="wedgeRectCallout">
          <a:avLst>
            <a:gd name="adj1" fmla="val 20250"/>
            <a:gd name="adj2" fmla="val -607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400" kern="1200" dirty="0"/>
            <a:t>CERVANTES CEPEDA RUTH MARIBEL SONIA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400" kern="1200" dirty="0"/>
            <a:t>Dirección Metropolitana de Recursos Humanos</a:t>
          </a:r>
        </a:p>
      </dsp:txBody>
      <dsp:txXfrm>
        <a:off x="4015895" y="3540259"/>
        <a:ext cx="3349666" cy="96276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5C237D-8011-47BA-B23B-9B1B708C4763}">
      <dsp:nvSpPr>
        <dsp:cNvPr id="0" name=""/>
        <dsp:cNvSpPr/>
      </dsp:nvSpPr>
      <dsp:spPr>
        <a:xfrm>
          <a:off x="797999" y="939457"/>
          <a:ext cx="3389943" cy="360332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973D0D-261A-4185-BCDE-C3EA8782A00F}">
      <dsp:nvSpPr>
        <dsp:cNvPr id="0" name=""/>
        <dsp:cNvSpPr/>
      </dsp:nvSpPr>
      <dsp:spPr>
        <a:xfrm>
          <a:off x="853447" y="4076228"/>
          <a:ext cx="3302483" cy="744078"/>
        </a:xfrm>
        <a:prstGeom prst="wedgeRectCallout">
          <a:avLst>
            <a:gd name="adj1" fmla="val 20250"/>
            <a:gd name="adj2" fmla="val -607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200" kern="1200" dirty="0"/>
            <a:t>GÓMEZ CHÁVEZ CARMEN ELIZABETH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200" kern="1200" dirty="0"/>
            <a:t>Instituto Metropolitano de Patrimonio</a:t>
          </a:r>
        </a:p>
      </dsp:txBody>
      <dsp:txXfrm>
        <a:off x="853447" y="4076228"/>
        <a:ext cx="3302483" cy="7440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BendingPictureCaptionList">
  <dgm:title val=""/>
  <dgm:desc val=""/>
  <dgm:catLst>
    <dgm:cat type="picture" pri="9000"/>
    <dgm:cat type="pictureconvert" pri="9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w" fact="1.11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alg type="composite">
          <dgm:param type="ar" val="1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"/>
              <dgm:constr type="t" for="ch" forName="rect1" refType="h" fact="0"/>
              <dgm:constr type="w" for="ch" forName="rect1" refType="w"/>
              <dgm:constr type="h" for="ch" forName="rect1" refType="h" fact="0.8"/>
              <dgm:constr type="l" for="ch" forName="wedgeRectCallout1" refType="w" fact="0.09"/>
              <dgm:constr type="t" for="ch" forName="wedgeRectCallout1" refType="h" fact="0.72"/>
              <dgm:constr type="w" for="ch" forName="wedgeRectCallout1" refType="w" fact="0.89"/>
              <dgm:constr type="h" for="ch" forName="wedgeRectCallout1" refType="h" fact="0.28"/>
            </dgm:constrLst>
          </dgm:if>
          <dgm:else name="Name6">
            <dgm:constrLst>
              <dgm:constr type="l" for="ch" forName="rect1" refType="w" fact="0"/>
              <dgm:constr type="t" for="ch" forName="rect1" refType="h" fact="0"/>
              <dgm:constr type="w" for="ch" forName="rect1" refType="w"/>
              <dgm:constr type="h" for="ch" forName="rect1" refType="h" fact="0.8"/>
              <dgm:constr type="l" for="ch" forName="wedgeRectCallout1" refType="w" fact="0.02"/>
              <dgm:constr type="t" for="ch" forName="wedgeRectCallout1" refType="h" fact="0.72"/>
              <dgm:constr type="w" for="ch" forName="wedgeRectCallout1" refType="w" fact="0.89"/>
              <dgm:constr type="h" for="ch" forName="wedgeRectCallout1" refType="h" fact="0.28"/>
            </dgm:constrLst>
          </dgm:else>
        </dgm:choose>
        <dgm:layoutNode name="rect1" styleLbl="b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wedgeRectCallout1" styleLbl="node1">
          <dgm:varLst>
            <dgm:bulletEnabled val="1"/>
          </dgm:varLst>
          <dgm:alg type="tx"/>
          <dgm:choose name="Name7">
            <dgm:if name="Name8" func="var" arg="dir" op="equ" val="norm">
              <dgm:shape xmlns:r="http://schemas.openxmlformats.org/officeDocument/2006/relationships" type="wedgeRectCallout" r:blip="">
                <dgm:adjLst>
                  <dgm:adj idx="1" val="0.2025"/>
                  <dgm:adj idx="2" val="-0.607"/>
                </dgm:adjLst>
              </dgm:shape>
            </dgm:if>
            <dgm:else name="Name9">
              <dgm:shape xmlns:r="http://schemas.openxmlformats.org/officeDocument/2006/relationships" type="wedgeRectCallout" r:blip="">
                <dgm:adjLst>
                  <dgm:adj idx="1" val="-0.2025"/>
                  <dgm:adj idx="2" val="-0.607"/>
                </dgm:adjLst>
              </dgm:shape>
            </dgm:else>
          </dgm:choos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BendingPictureCaptionList">
  <dgm:title val=""/>
  <dgm:desc val=""/>
  <dgm:catLst>
    <dgm:cat type="picture" pri="9000"/>
    <dgm:cat type="pictureconvert" pri="9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w" fact="1.11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alg type="composite">
          <dgm:param type="ar" val="1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"/>
              <dgm:constr type="t" for="ch" forName="rect1" refType="h" fact="0"/>
              <dgm:constr type="w" for="ch" forName="rect1" refType="w"/>
              <dgm:constr type="h" for="ch" forName="rect1" refType="h" fact="0.8"/>
              <dgm:constr type="l" for="ch" forName="wedgeRectCallout1" refType="w" fact="0.09"/>
              <dgm:constr type="t" for="ch" forName="wedgeRectCallout1" refType="h" fact="0.72"/>
              <dgm:constr type="w" for="ch" forName="wedgeRectCallout1" refType="w" fact="0.89"/>
              <dgm:constr type="h" for="ch" forName="wedgeRectCallout1" refType="h" fact="0.28"/>
            </dgm:constrLst>
          </dgm:if>
          <dgm:else name="Name6">
            <dgm:constrLst>
              <dgm:constr type="l" for="ch" forName="rect1" refType="w" fact="0"/>
              <dgm:constr type="t" for="ch" forName="rect1" refType="h" fact="0"/>
              <dgm:constr type="w" for="ch" forName="rect1" refType="w"/>
              <dgm:constr type="h" for="ch" forName="rect1" refType="h" fact="0.8"/>
              <dgm:constr type="l" for="ch" forName="wedgeRectCallout1" refType="w" fact="0.02"/>
              <dgm:constr type="t" for="ch" forName="wedgeRectCallout1" refType="h" fact="0.72"/>
              <dgm:constr type="w" for="ch" forName="wedgeRectCallout1" refType="w" fact="0.89"/>
              <dgm:constr type="h" for="ch" forName="wedgeRectCallout1" refType="h" fact="0.28"/>
            </dgm:constrLst>
          </dgm:else>
        </dgm:choose>
        <dgm:layoutNode name="rect1" styleLbl="b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wedgeRectCallout1" styleLbl="node1">
          <dgm:varLst>
            <dgm:bulletEnabled val="1"/>
          </dgm:varLst>
          <dgm:alg type="tx"/>
          <dgm:choose name="Name7">
            <dgm:if name="Name8" func="var" arg="dir" op="equ" val="norm">
              <dgm:shape xmlns:r="http://schemas.openxmlformats.org/officeDocument/2006/relationships" type="wedgeRectCallout" r:blip="">
                <dgm:adjLst>
                  <dgm:adj idx="1" val="0.2025"/>
                  <dgm:adj idx="2" val="-0.607"/>
                </dgm:adjLst>
              </dgm:shape>
            </dgm:if>
            <dgm:else name="Name9">
              <dgm:shape xmlns:r="http://schemas.openxmlformats.org/officeDocument/2006/relationships" type="wedgeRectCallout" r:blip="">
                <dgm:adjLst>
                  <dgm:adj idx="1" val="-0.2025"/>
                  <dgm:adj idx="2" val="-0.607"/>
                </dgm:adjLst>
              </dgm:shape>
            </dgm:else>
          </dgm:choos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BendingPictureCaptionList">
  <dgm:title val=""/>
  <dgm:desc val=""/>
  <dgm:catLst>
    <dgm:cat type="picture" pri="9000"/>
    <dgm:cat type="pictureconvert" pri="9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w" fact="1.11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alg type="composite">
          <dgm:param type="ar" val="1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"/>
              <dgm:constr type="t" for="ch" forName="rect1" refType="h" fact="0"/>
              <dgm:constr type="w" for="ch" forName="rect1" refType="w"/>
              <dgm:constr type="h" for="ch" forName="rect1" refType="h" fact="0.8"/>
              <dgm:constr type="l" for="ch" forName="wedgeRectCallout1" refType="w" fact="0.09"/>
              <dgm:constr type="t" for="ch" forName="wedgeRectCallout1" refType="h" fact="0.72"/>
              <dgm:constr type="w" for="ch" forName="wedgeRectCallout1" refType="w" fact="0.89"/>
              <dgm:constr type="h" for="ch" forName="wedgeRectCallout1" refType="h" fact="0.28"/>
            </dgm:constrLst>
          </dgm:if>
          <dgm:else name="Name6">
            <dgm:constrLst>
              <dgm:constr type="l" for="ch" forName="rect1" refType="w" fact="0"/>
              <dgm:constr type="t" for="ch" forName="rect1" refType="h" fact="0"/>
              <dgm:constr type="w" for="ch" forName="rect1" refType="w"/>
              <dgm:constr type="h" for="ch" forName="rect1" refType="h" fact="0.8"/>
              <dgm:constr type="l" for="ch" forName="wedgeRectCallout1" refType="w" fact="0.02"/>
              <dgm:constr type="t" for="ch" forName="wedgeRectCallout1" refType="h" fact="0.72"/>
              <dgm:constr type="w" for="ch" forName="wedgeRectCallout1" refType="w" fact="0.89"/>
              <dgm:constr type="h" for="ch" forName="wedgeRectCallout1" refType="h" fact="0.28"/>
            </dgm:constrLst>
          </dgm:else>
        </dgm:choose>
        <dgm:layoutNode name="rect1" styleLbl="b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wedgeRectCallout1" styleLbl="node1">
          <dgm:varLst>
            <dgm:bulletEnabled val="1"/>
          </dgm:varLst>
          <dgm:alg type="tx"/>
          <dgm:choose name="Name7">
            <dgm:if name="Name8" func="var" arg="dir" op="equ" val="norm">
              <dgm:shape xmlns:r="http://schemas.openxmlformats.org/officeDocument/2006/relationships" type="wedgeRectCallout" r:blip="">
                <dgm:adjLst>
                  <dgm:adj idx="1" val="0.2025"/>
                  <dgm:adj idx="2" val="-0.607"/>
                </dgm:adjLst>
              </dgm:shape>
            </dgm:if>
            <dgm:else name="Name9">
              <dgm:shape xmlns:r="http://schemas.openxmlformats.org/officeDocument/2006/relationships" type="wedgeRectCallout" r:blip="">
                <dgm:adjLst>
                  <dgm:adj idx="1" val="-0.2025"/>
                  <dgm:adj idx="2" val="-0.607"/>
                </dgm:adjLst>
              </dgm:shape>
            </dgm:else>
          </dgm:choos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BendingPictureCaptionList">
  <dgm:title val=""/>
  <dgm:desc val=""/>
  <dgm:catLst>
    <dgm:cat type="picture" pri="9000"/>
    <dgm:cat type="pictureconvert" pri="9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w" fact="1.11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alg type="composite">
          <dgm:param type="ar" val="1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"/>
              <dgm:constr type="t" for="ch" forName="rect1" refType="h" fact="0"/>
              <dgm:constr type="w" for="ch" forName="rect1" refType="w"/>
              <dgm:constr type="h" for="ch" forName="rect1" refType="h" fact="0.8"/>
              <dgm:constr type="l" for="ch" forName="wedgeRectCallout1" refType="w" fact="0.09"/>
              <dgm:constr type="t" for="ch" forName="wedgeRectCallout1" refType="h" fact="0.72"/>
              <dgm:constr type="w" for="ch" forName="wedgeRectCallout1" refType="w" fact="0.89"/>
              <dgm:constr type="h" for="ch" forName="wedgeRectCallout1" refType="h" fact="0.28"/>
            </dgm:constrLst>
          </dgm:if>
          <dgm:else name="Name6">
            <dgm:constrLst>
              <dgm:constr type="l" for="ch" forName="rect1" refType="w" fact="0"/>
              <dgm:constr type="t" for="ch" forName="rect1" refType="h" fact="0"/>
              <dgm:constr type="w" for="ch" forName="rect1" refType="w"/>
              <dgm:constr type="h" for="ch" forName="rect1" refType="h" fact="0.8"/>
              <dgm:constr type="l" for="ch" forName="wedgeRectCallout1" refType="w" fact="0.02"/>
              <dgm:constr type="t" for="ch" forName="wedgeRectCallout1" refType="h" fact="0.72"/>
              <dgm:constr type="w" for="ch" forName="wedgeRectCallout1" refType="w" fact="0.89"/>
              <dgm:constr type="h" for="ch" forName="wedgeRectCallout1" refType="h" fact="0.28"/>
            </dgm:constrLst>
          </dgm:else>
        </dgm:choose>
        <dgm:layoutNode name="rect1" styleLbl="b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wedgeRectCallout1" styleLbl="node1">
          <dgm:varLst>
            <dgm:bulletEnabled val="1"/>
          </dgm:varLst>
          <dgm:alg type="tx"/>
          <dgm:choose name="Name7">
            <dgm:if name="Name8" func="var" arg="dir" op="equ" val="norm">
              <dgm:shape xmlns:r="http://schemas.openxmlformats.org/officeDocument/2006/relationships" type="wedgeRectCallout" r:blip="">
                <dgm:adjLst>
                  <dgm:adj idx="1" val="0.2025"/>
                  <dgm:adj idx="2" val="-0.607"/>
                </dgm:adjLst>
              </dgm:shape>
            </dgm:if>
            <dgm:else name="Name9">
              <dgm:shape xmlns:r="http://schemas.openxmlformats.org/officeDocument/2006/relationships" type="wedgeRectCallout" r:blip="">
                <dgm:adjLst>
                  <dgm:adj idx="1" val="-0.2025"/>
                  <dgm:adj idx="2" val="-0.607"/>
                </dgm:adjLst>
              </dgm:shape>
            </dgm:else>
          </dgm:choos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E8B4B2-F613-C34F-87E4-BBB9ED35DC92}" type="datetimeFigureOut">
              <a:rPr lang="es-EC" smtClean="0"/>
              <a:t>14/12/2021</a:t>
            </a:fld>
            <a:endParaRPr lang="es-EC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C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C17031-A5FA-C14C-BD47-D0A8C306605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516239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7F26B4-420A-AE4B-A9DD-6C18E3EB75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2492D97-2771-D04E-A1B5-F7FA8BB165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05E95AD-986F-5D4E-A11A-D43FD2D33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D7FAE-D98D-4449-806A-D750282AA936}" type="datetimeFigureOut">
              <a:rPr lang="es-EC" smtClean="0"/>
              <a:t>14/12/2021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A2D3A56-8566-0B4A-B850-78297C66A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146C509-855E-A44B-ACB7-DC4268764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80C04-5F1A-D049-A2AB-7D33B9884F1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647509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68932F-9A8A-D24A-B8D7-5FCDF0FC4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A75C1C7-4402-3E40-8B17-194DDBE307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6846EB8-115A-354F-8414-3EA8B7619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D7FAE-D98D-4449-806A-D750282AA936}" type="datetimeFigureOut">
              <a:rPr lang="es-EC" smtClean="0"/>
              <a:t>14/12/2021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279A7D1-E817-8742-B60A-012E31BB6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C396975-80CC-4142-B514-A6900F767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80C04-5F1A-D049-A2AB-7D33B9884F1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985221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C922CE0-42CB-F443-8181-C504B09CF0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F293380-8FF0-1E49-82F8-213139B47B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F5A9185-0D21-E04A-8CE8-E1CAE3D58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D7FAE-D98D-4449-806A-D750282AA936}" type="datetimeFigureOut">
              <a:rPr lang="es-EC" smtClean="0"/>
              <a:t>14/12/2021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24D21BC-43BA-6F4A-A751-5AB14CAF6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F0F76B0-0BE7-0A4F-AB98-B6F6FD9E9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80C04-5F1A-D049-A2AB-7D33B9884F1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73491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481947-CAD0-E34C-845C-35B387B05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B27C206-C709-254F-8E80-DF0E793BA2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8957486-15EF-8243-8017-2F0EC71A5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D7FAE-D98D-4449-806A-D750282AA936}" type="datetimeFigureOut">
              <a:rPr lang="es-EC" smtClean="0"/>
              <a:t>14/12/2021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EC82673-4381-E747-AA21-CD9D10277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F2DC0DA-5898-0443-9C00-6D203E56C8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80C04-5F1A-D049-A2AB-7D33B9884F1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852203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DE7AFA-6DDD-D34E-A7E0-190D8418B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8F087A6-DBA8-E143-B75E-33BAC69D0F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1E18E0C-ADCC-1E45-85A2-4D7EFE039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D7FAE-D98D-4449-806A-D750282AA936}" type="datetimeFigureOut">
              <a:rPr lang="es-EC" smtClean="0"/>
              <a:t>14/12/2021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053F174-D7A2-0F41-8236-58AC731C5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AD3D5CB-9F53-1E4E-AD8C-7CF18A33E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80C04-5F1A-D049-A2AB-7D33B9884F1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613964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581B72-0DAC-4441-9153-FE2BA4D28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9595A42-2C8E-8D46-9756-C3855100F4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931F613-0FE9-3C45-A8A9-3AE230DB63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A980619-3C5D-9943-B728-6E087A3F1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D7FAE-D98D-4449-806A-D750282AA936}" type="datetimeFigureOut">
              <a:rPr lang="es-EC" smtClean="0"/>
              <a:t>14/12/2021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3466DE0-A992-4241-A12B-BC46AF3AD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84BD982-EDFA-BA4B-99C0-E7CFEE1A5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80C04-5F1A-D049-A2AB-7D33B9884F1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458833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D4E5CF-21DD-454B-B2F1-034086E42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0BB7246-DDD8-D842-8011-F7DD7109E1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2BC5EA5-4832-0A4E-BA09-52EE96101D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196F126-E294-E344-AC1F-9513EF8717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CA49416-7E98-AC47-B961-3C6D5CD677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0AFF69A-E7C9-4647-87F9-527C8B6B0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D7FAE-D98D-4449-806A-D750282AA936}" type="datetimeFigureOut">
              <a:rPr lang="es-EC" smtClean="0"/>
              <a:t>14/12/2021</a:t>
            </a:fld>
            <a:endParaRPr lang="es-EC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E198021-5F62-8341-8BD4-356691AB3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CCC7AD8-51F7-3C4F-8750-9B52AACC2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80C04-5F1A-D049-A2AB-7D33B9884F1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802680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ECD0FF-DC7A-AD43-8C92-D0C5C909B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4C09A49-58DB-3C42-9060-3FFDF416F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D7FAE-D98D-4449-806A-D750282AA936}" type="datetimeFigureOut">
              <a:rPr lang="es-EC" smtClean="0"/>
              <a:t>14/12/2021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B76E1BC-2AFE-1B47-A767-AF8AC8D36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C08AB6E-80DD-B144-9105-0D057937C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80C04-5F1A-D049-A2AB-7D33B9884F1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865457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5A4254F-B16D-C14A-A581-662FEFFA1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D7FAE-D98D-4449-806A-D750282AA936}" type="datetimeFigureOut">
              <a:rPr lang="es-EC" smtClean="0"/>
              <a:t>14/12/2021</a:t>
            </a:fld>
            <a:endParaRPr lang="es-EC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DE2B1E2-683A-CC46-A19E-3F3FDDFAC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A0E2BE1-588A-A84A-B3CF-C5487B74B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80C04-5F1A-D049-A2AB-7D33B9884F1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264260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FE5417-4FBC-3647-B0CD-FCF40C0D40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DA8DBBC-8FD7-F44C-8B4C-5B5CEA6241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528B8FE-D6F1-0C4E-B998-6531CAC4A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75C82E5-FBF8-C149-A661-D80DD17DF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D7FAE-D98D-4449-806A-D750282AA936}" type="datetimeFigureOut">
              <a:rPr lang="es-EC" smtClean="0"/>
              <a:t>14/12/2021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28923E0-B0FC-8D47-AA7D-7F6985F19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8887DA3-A68E-D54A-B13C-8995387CE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80C04-5F1A-D049-A2AB-7D33B9884F1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560455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6DF176-9D6C-324A-9827-6C47D0DE3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622A318-CE96-A643-A6AF-F3ABDC5363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108134C-3095-C843-8FC1-752FEB19CB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673B92E-4312-4E48-BA86-323DC67BB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D7FAE-D98D-4449-806A-D750282AA936}" type="datetimeFigureOut">
              <a:rPr lang="es-EC" smtClean="0"/>
              <a:t>14/12/2021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FAB1C60-4FB9-8D43-A7D8-55913F4D3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6028776-6C9A-8B42-95FC-1098A5B3F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80C04-5F1A-D049-A2AB-7D33B9884F1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981139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297F8AE-05F7-2942-A9A0-15A2CE275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EB627CA-5BEE-7944-AB93-61EA38E1F5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81ACB94-C442-9D4F-87CD-8AC17B86D5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1D7FAE-D98D-4449-806A-D750282AA936}" type="datetimeFigureOut">
              <a:rPr lang="es-EC" smtClean="0"/>
              <a:t>14/12/2021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DAD8E52-950E-4C4B-AD01-7A18315014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A73B827-141F-A14D-A86E-544C5A75E4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780C04-5F1A-D049-A2AB-7D33B9884F1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750175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  <p:sldLayoutId id="214748380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9F7D7FEC-D3AB-42DF-82CE-A5923771DA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14360" y="5027119"/>
            <a:ext cx="2563279" cy="1327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61382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3">
            <a:extLst>
              <a:ext uri="{FF2B5EF4-FFF2-40B4-BE49-F238E27FC236}">
                <a16:creationId xmlns:a16="http://schemas.microsoft.com/office/drawing/2014/main" id="{CDD3F48E-E601-BB47-A0DD-706FFE672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365125"/>
            <a:ext cx="9829800" cy="1325563"/>
          </a:xfrm>
        </p:spPr>
        <p:txBody>
          <a:bodyPr>
            <a:noAutofit/>
          </a:bodyPr>
          <a:lstStyle/>
          <a:p>
            <a:r>
              <a:rPr lang="es-EC" sz="3600" b="1" dirty="0">
                <a:solidFill>
                  <a:srgbClr val="2F2C81"/>
                </a:solidFill>
                <a:latin typeface="Otterco" pitchFamily="2" charset="77"/>
                <a:cs typeface="Gotham Bold" pitchFamily="2" charset="0"/>
              </a:rPr>
              <a:t>MEJORES SERVIDORES </a:t>
            </a:r>
            <a:br>
              <a:rPr lang="es-EC" sz="3600" b="1" dirty="0">
                <a:solidFill>
                  <a:srgbClr val="2F2C81"/>
                </a:solidFill>
                <a:latin typeface="Otterco" pitchFamily="2" charset="77"/>
                <a:cs typeface="Gotham Bold" pitchFamily="2" charset="0"/>
              </a:rPr>
            </a:br>
            <a:r>
              <a:rPr lang="es-EC" sz="2000" b="1" dirty="0">
                <a:solidFill>
                  <a:srgbClr val="2F2C81"/>
                </a:solidFill>
                <a:latin typeface="Otterco" pitchFamily="2" charset="77"/>
                <a:cs typeface="Gotham Bold" pitchFamily="2" charset="0"/>
              </a:rPr>
              <a:t>CON 25 AÑOS DE SERVICIO ININTERRUMPIDO Y DE CONDUCTA INTACHABLE</a:t>
            </a:r>
            <a:endParaRPr lang="es-EC" sz="3600" b="1" dirty="0">
              <a:solidFill>
                <a:srgbClr val="2F2C81"/>
              </a:solidFill>
              <a:latin typeface="Otterco" pitchFamily="2" charset="77"/>
              <a:cs typeface="Gotham Bold" pitchFamily="2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672A740E-BE60-4CAA-819C-3579C0CC9C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6069" y="6260793"/>
            <a:ext cx="896315" cy="464163"/>
          </a:xfrm>
          <a:prstGeom prst="rect">
            <a:avLst/>
          </a:prstGeom>
        </p:spPr>
      </p:pic>
      <p:graphicFrame>
        <p:nvGraphicFramePr>
          <p:cNvPr id="8" name="Diagrama 7">
            <a:extLst>
              <a:ext uri="{FF2B5EF4-FFF2-40B4-BE49-F238E27FC236}">
                <a16:creationId xmlns:a16="http://schemas.microsoft.com/office/drawing/2014/main" id="{3C4B34D0-BFE6-4160-AFA5-35CA38A4139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8634773"/>
              </p:ext>
            </p:extLst>
          </p:nvPr>
        </p:nvGraphicFramePr>
        <p:xfrm>
          <a:off x="1954061" y="1819922"/>
          <a:ext cx="7572008" cy="45030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544209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3">
            <a:extLst>
              <a:ext uri="{FF2B5EF4-FFF2-40B4-BE49-F238E27FC236}">
                <a16:creationId xmlns:a16="http://schemas.microsoft.com/office/drawing/2014/main" id="{CDD3F48E-E601-BB47-A0DD-706FFE672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365125"/>
            <a:ext cx="9829800" cy="1325563"/>
          </a:xfrm>
        </p:spPr>
        <p:txBody>
          <a:bodyPr>
            <a:noAutofit/>
          </a:bodyPr>
          <a:lstStyle/>
          <a:p>
            <a:r>
              <a:rPr lang="es-EC" sz="3600" b="1" dirty="0">
                <a:solidFill>
                  <a:srgbClr val="2F2C81"/>
                </a:solidFill>
                <a:latin typeface="Otterco" pitchFamily="2" charset="77"/>
                <a:cs typeface="Gotham Bold" pitchFamily="2" charset="0"/>
              </a:rPr>
              <a:t>MEJORES SERVIDORES </a:t>
            </a:r>
            <a:br>
              <a:rPr lang="es-EC" sz="3600" b="1" dirty="0">
                <a:solidFill>
                  <a:srgbClr val="2F2C81"/>
                </a:solidFill>
                <a:latin typeface="Otterco" pitchFamily="2" charset="77"/>
                <a:cs typeface="Gotham Bold" pitchFamily="2" charset="0"/>
              </a:rPr>
            </a:br>
            <a:r>
              <a:rPr lang="es-EC" sz="2000" b="1" dirty="0">
                <a:solidFill>
                  <a:srgbClr val="2F2C81"/>
                </a:solidFill>
                <a:latin typeface="Otterco" pitchFamily="2" charset="77"/>
                <a:cs typeface="Gotham Bold" pitchFamily="2" charset="0"/>
              </a:rPr>
              <a:t>CON 25 AÑOS DE SERVICIO ININTERRUMPIDO Y DE CONDUCTA INTACHABLE</a:t>
            </a:r>
            <a:endParaRPr lang="es-EC" sz="3600" b="1" dirty="0">
              <a:solidFill>
                <a:srgbClr val="2F2C81"/>
              </a:solidFill>
              <a:latin typeface="Otterco" pitchFamily="2" charset="77"/>
              <a:cs typeface="Gotham Bold" pitchFamily="2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672A740E-BE60-4CAA-819C-3579C0CC9C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6069" y="6260793"/>
            <a:ext cx="896315" cy="464163"/>
          </a:xfrm>
          <a:prstGeom prst="rect">
            <a:avLst/>
          </a:prstGeom>
        </p:spPr>
      </p:pic>
      <p:graphicFrame>
        <p:nvGraphicFramePr>
          <p:cNvPr id="8" name="Diagrama 7">
            <a:extLst>
              <a:ext uri="{FF2B5EF4-FFF2-40B4-BE49-F238E27FC236}">
                <a16:creationId xmlns:a16="http://schemas.microsoft.com/office/drawing/2014/main" id="{3C4B34D0-BFE6-4160-AFA5-35CA38A4139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98997115"/>
              </p:ext>
            </p:extLst>
          </p:nvPr>
        </p:nvGraphicFramePr>
        <p:xfrm>
          <a:off x="3178208" y="1440494"/>
          <a:ext cx="4843123" cy="4882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655807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87457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AC3FA350-6FD6-FD4C-9871-C2E2E7DBD945}"/>
              </a:ext>
            </a:extLst>
          </p:cNvPr>
          <p:cNvSpPr txBox="1"/>
          <p:nvPr/>
        </p:nvSpPr>
        <p:spPr>
          <a:xfrm>
            <a:off x="524786" y="1536174"/>
            <a:ext cx="1105231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4800" b="1" dirty="0">
                <a:solidFill>
                  <a:srgbClr val="2F2C80"/>
                </a:solidFill>
                <a:latin typeface="Otterco" pitchFamily="2" charset="77"/>
                <a:cs typeface="Gotham Bold" pitchFamily="2" charset="0"/>
              </a:rPr>
              <a:t>RECONOCIMIENTO AL SERVIDOR MUNICIPAL QUE DURANTE 25 AÑOS ININTERRUMPIDOS, HA LABORADO EN LA INSTITUCIÓN</a:t>
            </a:r>
            <a:br>
              <a:rPr lang="es-EC" sz="4800" b="1" dirty="0">
                <a:solidFill>
                  <a:srgbClr val="2F2C80"/>
                </a:solidFill>
                <a:latin typeface="Otterco" pitchFamily="2" charset="77"/>
                <a:cs typeface="Gotham Bold" pitchFamily="2" charset="0"/>
              </a:rPr>
            </a:br>
            <a:r>
              <a:rPr lang="es-EC" sz="4800" b="1" dirty="0">
                <a:solidFill>
                  <a:srgbClr val="2F2C80"/>
                </a:solidFill>
                <a:latin typeface="Otterco" pitchFamily="2" charset="77"/>
                <a:cs typeface="Gotham Bold" pitchFamily="2" charset="0"/>
              </a:rPr>
              <a:t>AÑO 2021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AC5025B4-5563-4314-8C18-A68DC16672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6069" y="6260793"/>
            <a:ext cx="896315" cy="464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679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3">
            <a:extLst>
              <a:ext uri="{FF2B5EF4-FFF2-40B4-BE49-F238E27FC236}">
                <a16:creationId xmlns:a16="http://schemas.microsoft.com/office/drawing/2014/main" id="{CDD3F48E-E601-BB47-A0DD-706FFE672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8136" y="641911"/>
            <a:ext cx="10215664" cy="1325563"/>
          </a:xfrm>
        </p:spPr>
        <p:txBody>
          <a:bodyPr>
            <a:normAutofit/>
          </a:bodyPr>
          <a:lstStyle/>
          <a:p>
            <a:r>
              <a:rPr lang="es-ES_tradnl" sz="4000" b="1" dirty="0">
                <a:solidFill>
                  <a:srgbClr val="2F2C81"/>
                </a:solidFill>
                <a:latin typeface="Otterco" pitchFamily="2" charset="77"/>
                <a:cs typeface="Gotham Bold" pitchFamily="2" charset="0"/>
              </a:rPr>
              <a:t>ANTECEDENTES</a:t>
            </a:r>
            <a:endParaRPr lang="es-EC" sz="4000" b="1" dirty="0">
              <a:solidFill>
                <a:srgbClr val="2F2C81"/>
              </a:solidFill>
              <a:latin typeface="Otterco" pitchFamily="2" charset="77"/>
            </a:endParaRPr>
          </a:p>
        </p:txBody>
      </p:sp>
      <p:sp>
        <p:nvSpPr>
          <p:cNvPr id="4" name="Marcador de contenido 4">
            <a:extLst>
              <a:ext uri="{FF2B5EF4-FFF2-40B4-BE49-F238E27FC236}">
                <a16:creationId xmlns:a16="http://schemas.microsoft.com/office/drawing/2014/main" id="{3EBB6546-8D87-BB4E-B163-503A98820F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8136" y="2191385"/>
            <a:ext cx="10215664" cy="362158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EC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Otterco" pitchFamily="2" charset="77"/>
              </a:rPr>
              <a:t>El Municipio del Distrito Metropolitano de Quito, cumpliendo con </a:t>
            </a:r>
            <a:r>
              <a:rPr lang="es-EC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Otterco" pitchFamily="2" charset="77"/>
              </a:rPr>
              <a:t>lo establecido en el </a:t>
            </a:r>
            <a:r>
              <a:rPr lang="es-EC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Otterco" pitchFamily="2" charset="77"/>
              </a:rPr>
              <a:t>Código Municipal, ha venido otorgando un Diploma de Honor, así como también la entrega de la Medalla "Carlos Andrade Marín”, al servidor municipal más destacado. </a:t>
            </a:r>
          </a:p>
          <a:p>
            <a:pPr marL="0" indent="0" algn="just">
              <a:buNone/>
            </a:pPr>
            <a:endParaRPr lang="es-EC" sz="2000" dirty="0">
              <a:solidFill>
                <a:schemeClr val="tx1">
                  <a:lumMod val="50000"/>
                  <a:lumOff val="50000"/>
                </a:schemeClr>
              </a:solidFill>
              <a:latin typeface="Otterco" pitchFamily="2" charset="77"/>
            </a:endParaRPr>
          </a:p>
          <a:p>
            <a:pPr marL="0" indent="0" algn="just">
              <a:buNone/>
            </a:pPr>
            <a:r>
              <a:rPr lang="es-EC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Otterco" pitchFamily="2" charset="77"/>
              </a:rPr>
              <a:t>La Unidad de Seguridad y Salud Ocupacional de la Dirección Metropolitana de Recursos Humanos, dentro del ámbito de sus atribuciones y competencias, se ha encargado de realizar </a:t>
            </a:r>
            <a:r>
              <a:rPr lang="es-EC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Otterco" pitchFamily="2" charset="77"/>
              </a:rPr>
              <a:t>el análisis pertinente, a fin de identificar a </a:t>
            </a:r>
            <a:r>
              <a:rPr lang="es-EC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Otterco" pitchFamily="2" charset="77"/>
              </a:rPr>
              <a:t>los servidores que cumplen 25 años de servicio </a:t>
            </a:r>
            <a:r>
              <a:rPr lang="es-EC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Otterco" pitchFamily="2" charset="77"/>
              </a:rPr>
              <a:t>en </a:t>
            </a:r>
            <a:r>
              <a:rPr lang="es-EC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Otterco" pitchFamily="2" charset="77"/>
              </a:rPr>
              <a:t>la </a:t>
            </a:r>
            <a:r>
              <a:rPr lang="es-EC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Otterco" pitchFamily="2" charset="77"/>
              </a:rPr>
              <a:t>institución para el otorgamiento del </a:t>
            </a:r>
            <a:r>
              <a:rPr lang="es-EC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Otterco" pitchFamily="2" charset="77"/>
              </a:rPr>
              <a:t>Diploma de Honor</a:t>
            </a:r>
            <a:r>
              <a:rPr lang="es-EC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Otterco" pitchFamily="2" charset="77"/>
              </a:rPr>
              <a:t>; así como también, identificar a los servidores más destacados que cumplen 25 años de servicio ininterrumpidos, quienes </a:t>
            </a:r>
            <a:r>
              <a:rPr lang="es-EC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Otterco" pitchFamily="2" charset="77"/>
              </a:rPr>
              <a:t>serán acreedores a la </a:t>
            </a:r>
            <a:r>
              <a:rPr lang="es-EC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Otterco" pitchFamily="2" charset="77"/>
              </a:rPr>
              <a:t>Medalla "Carlos Andrade </a:t>
            </a:r>
            <a:r>
              <a:rPr lang="es-EC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Otterco" pitchFamily="2" charset="77"/>
              </a:rPr>
              <a:t>Marín</a:t>
            </a:r>
            <a:r>
              <a:rPr lang="es-EC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Otterco" pitchFamily="2" charset="77"/>
              </a:rPr>
              <a:t>”.</a:t>
            </a:r>
            <a:endParaRPr lang="es-EC" sz="2000" dirty="0">
              <a:solidFill>
                <a:schemeClr val="tx1">
                  <a:lumMod val="50000"/>
                  <a:lumOff val="50000"/>
                </a:schemeClr>
              </a:solidFill>
              <a:latin typeface="Otterco" pitchFamily="2" charset="77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BBD5196-7553-4585-A49E-9EC40CA5E5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6069" y="6260793"/>
            <a:ext cx="896315" cy="464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654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3">
            <a:extLst>
              <a:ext uri="{FF2B5EF4-FFF2-40B4-BE49-F238E27FC236}">
                <a16:creationId xmlns:a16="http://schemas.microsoft.com/office/drawing/2014/main" id="{CDD3F48E-E601-BB47-A0DD-706FFE672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8136" y="613320"/>
            <a:ext cx="10215664" cy="1325563"/>
          </a:xfrm>
        </p:spPr>
        <p:txBody>
          <a:bodyPr>
            <a:normAutofit fontScale="90000"/>
          </a:bodyPr>
          <a:lstStyle/>
          <a:p>
            <a:r>
              <a:rPr lang="es-EC" b="1" dirty="0">
                <a:solidFill>
                  <a:srgbClr val="2F2C81"/>
                </a:solidFill>
                <a:latin typeface="Otterco" pitchFamily="2" charset="77"/>
                <a:cs typeface="Gotham Bold" pitchFamily="2" charset="0"/>
              </a:rPr>
              <a:t>CÓDIGO MUNICIPAL:</a:t>
            </a:r>
            <a:br>
              <a:rPr lang="es-EC" b="1" dirty="0">
                <a:solidFill>
                  <a:srgbClr val="2F2C81"/>
                </a:solidFill>
                <a:latin typeface="Otterco" pitchFamily="2" charset="77"/>
                <a:cs typeface="Gotham Bold" pitchFamily="2" charset="0"/>
              </a:rPr>
            </a:br>
            <a:r>
              <a:rPr lang="es-EC" sz="2700" b="1" dirty="0" smtClean="0">
                <a:solidFill>
                  <a:srgbClr val="2F2C81"/>
                </a:solidFill>
                <a:latin typeface="Otterco" pitchFamily="2" charset="77"/>
                <a:cs typeface="Gotham Bold" pitchFamily="2" charset="0"/>
              </a:rPr>
              <a:t>CAPÍTULO </a:t>
            </a:r>
            <a:r>
              <a:rPr lang="es-EC" sz="2700" b="1" dirty="0">
                <a:solidFill>
                  <a:srgbClr val="2F2C81"/>
                </a:solidFill>
                <a:latin typeface="Otterco" pitchFamily="2" charset="77"/>
                <a:cs typeface="Gotham Bold" pitchFamily="2" charset="0"/>
              </a:rPr>
              <a:t>IV</a:t>
            </a:r>
            <a:br>
              <a:rPr lang="es-EC" sz="2700" b="1" dirty="0">
                <a:solidFill>
                  <a:srgbClr val="2F2C81"/>
                </a:solidFill>
                <a:latin typeface="Otterco" pitchFamily="2" charset="77"/>
                <a:cs typeface="Gotham Bold" pitchFamily="2" charset="0"/>
              </a:rPr>
            </a:br>
            <a:r>
              <a:rPr lang="es-EC" sz="2700" b="1" dirty="0">
                <a:solidFill>
                  <a:srgbClr val="2F2C81"/>
                </a:solidFill>
                <a:latin typeface="Otterco" pitchFamily="2" charset="77"/>
                <a:cs typeface="Gotham Bold" pitchFamily="2" charset="0"/>
              </a:rPr>
              <a:t>DE LOS RECONOCIMIENTOS:</a:t>
            </a:r>
            <a:endParaRPr lang="es-EC" b="1" dirty="0">
              <a:solidFill>
                <a:srgbClr val="2F2C81"/>
              </a:solidFill>
              <a:latin typeface="Otterco" pitchFamily="2" charset="77"/>
              <a:cs typeface="Gotham Bold" pitchFamily="2" charset="0"/>
            </a:endParaRPr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A6D1D11F-2D2D-4A2F-98A4-CBAC6CF4B2BB}"/>
              </a:ext>
            </a:extLst>
          </p:cNvPr>
          <p:cNvSpPr txBox="1">
            <a:spLocks/>
          </p:cNvSpPr>
          <p:nvPr/>
        </p:nvSpPr>
        <p:spPr>
          <a:xfrm>
            <a:off x="1138136" y="2423757"/>
            <a:ext cx="10215664" cy="381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EC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Otterco" pitchFamily="2" charset="77"/>
              </a:rPr>
              <a:t>Artículo II.3.86.- “Medalla al Mérito "Carlos Andrade Marín</a:t>
            </a:r>
            <a:r>
              <a:rPr lang="es-EC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Otterco" pitchFamily="2" charset="77"/>
              </a:rPr>
              <a:t>"</a:t>
            </a:r>
            <a:r>
              <a:rPr lang="es-EC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Otterco" pitchFamily="2" charset="77"/>
              </a:rPr>
              <a:t>.- </a:t>
            </a:r>
            <a:r>
              <a:rPr lang="es-EC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Otterco" pitchFamily="2" charset="77"/>
              </a:rPr>
              <a:t>“Se </a:t>
            </a:r>
            <a:r>
              <a:rPr lang="es-EC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Otterco" pitchFamily="2" charset="77"/>
              </a:rPr>
              <a:t>otorgará esta medalla al </a:t>
            </a:r>
            <a:r>
              <a:rPr lang="es-EC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Otterco" pitchFamily="2" charset="77"/>
              </a:rPr>
              <a:t>empleado municipal que ininterrumpidamente, en forma honesta y responsable y con una conducta intachable</a:t>
            </a:r>
            <a:r>
              <a:rPr lang="es-EC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Otterco" pitchFamily="2" charset="77"/>
              </a:rPr>
              <a:t>, hubiere prestado sus servicios en el Municipio del Distrito Metropolitano de Quito por </a:t>
            </a:r>
            <a:r>
              <a:rPr lang="es-EC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Otterco" pitchFamily="2" charset="77"/>
              </a:rPr>
              <a:t>25 años</a:t>
            </a:r>
            <a:r>
              <a:rPr lang="es-EC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Otterco" pitchFamily="2" charset="77"/>
              </a:rPr>
              <a:t> y que cumpla este período de labor durante el año del otorgamiento de este reconocimiento. 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EC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Otterco" pitchFamily="2" charset="77"/>
              </a:rPr>
              <a:t>Este reconocimiento consistirá en medalla y diploma de honor.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EC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Otterco" pitchFamily="2" charset="77"/>
              </a:rPr>
              <a:t>Se entregará también diploma de honor al empleado o empleados que durante el año que discurra cumplan 25 años de labores.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EC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Otterco" pitchFamily="2" charset="77"/>
              </a:rPr>
              <a:t>Este reconocimiento será tramitado por la Comisión competente en materia de Educación y Cultura y por el órgano rector Metropolitano competente en materia de recursos </a:t>
            </a:r>
            <a:r>
              <a:rPr lang="es-EC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Otterco" pitchFamily="2" charset="77"/>
              </a:rPr>
              <a:t>humanos”.</a:t>
            </a:r>
            <a:endParaRPr lang="es-EC" sz="2000" i="1" dirty="0">
              <a:solidFill>
                <a:schemeClr val="tx1">
                  <a:lumMod val="50000"/>
                  <a:lumOff val="50000"/>
                </a:schemeClr>
              </a:solidFill>
              <a:latin typeface="Otterco" pitchFamily="2" charset="77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614F73D5-7460-4E2B-98EF-014C709B9F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6069" y="6260793"/>
            <a:ext cx="896315" cy="464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96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3">
            <a:extLst>
              <a:ext uri="{FF2B5EF4-FFF2-40B4-BE49-F238E27FC236}">
                <a16:creationId xmlns:a16="http://schemas.microsoft.com/office/drawing/2014/main" id="{CDD3F48E-E601-BB47-A0DD-706FFE672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8136" y="652508"/>
            <a:ext cx="10215664" cy="1325563"/>
          </a:xfrm>
        </p:spPr>
        <p:txBody>
          <a:bodyPr>
            <a:normAutofit/>
          </a:bodyPr>
          <a:lstStyle/>
          <a:p>
            <a:pPr algn="ctr"/>
            <a:r>
              <a:rPr lang="es-EC" sz="4000" b="1" dirty="0">
                <a:solidFill>
                  <a:srgbClr val="2F2C81"/>
                </a:solidFill>
                <a:latin typeface="Otterco" pitchFamily="2" charset="77"/>
                <a:cs typeface="Gotham Bold" pitchFamily="2" charset="0"/>
              </a:rPr>
              <a:t>ETAPAS DEL PROCESO DE SELECCIÓN DEL MEJOR SERVIDOR</a:t>
            </a:r>
            <a:endParaRPr lang="es-EC" sz="4000" b="1" dirty="0">
              <a:solidFill>
                <a:srgbClr val="2F2C81"/>
              </a:solidFill>
              <a:latin typeface="Otterco" pitchFamily="2" charset="77"/>
            </a:endParaRPr>
          </a:p>
        </p:txBody>
      </p:sp>
      <p:sp>
        <p:nvSpPr>
          <p:cNvPr id="4" name="Marcador de contenido 4">
            <a:extLst>
              <a:ext uri="{FF2B5EF4-FFF2-40B4-BE49-F238E27FC236}">
                <a16:creationId xmlns:a16="http://schemas.microsoft.com/office/drawing/2014/main" id="{3EBB6546-8D87-BB4E-B163-503A98820F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8136" y="2842060"/>
            <a:ext cx="10215664" cy="2593295"/>
          </a:xfrm>
        </p:spPr>
        <p:txBody>
          <a:bodyPr>
            <a:noAutofit/>
          </a:bodyPr>
          <a:lstStyle/>
          <a:p>
            <a:pPr marL="457200" indent="-457200">
              <a:buAutoNum type="arabicPeriod"/>
            </a:pPr>
            <a:r>
              <a:rPr lang="es-EC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Otterco" pitchFamily="2" charset="77"/>
              </a:rPr>
              <a:t>Recopilación </a:t>
            </a:r>
            <a:r>
              <a:rPr lang="es-EC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Otterco" pitchFamily="2" charset="77"/>
              </a:rPr>
              <a:t>de información </a:t>
            </a:r>
            <a:r>
              <a:rPr lang="es-EC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Otterco" pitchFamily="2" charset="77"/>
              </a:rPr>
              <a:t>emitida por parte de </a:t>
            </a:r>
            <a:r>
              <a:rPr lang="es-EC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Otterco" pitchFamily="2" charset="77"/>
              </a:rPr>
              <a:t>las unidades desconcentradas de Recursos Humanos.</a:t>
            </a:r>
          </a:p>
          <a:p>
            <a:pPr marL="457200" indent="-457200">
              <a:buAutoNum type="arabicPeriod"/>
            </a:pPr>
            <a:r>
              <a:rPr lang="es-EC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Otterco" pitchFamily="2" charset="77"/>
              </a:rPr>
              <a:t>Verificación de información en los expedientes de los servidores, que </a:t>
            </a:r>
            <a:r>
              <a:rPr lang="es-EC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Otterco" pitchFamily="2" charset="77"/>
              </a:rPr>
              <a:t>reposan </a:t>
            </a:r>
            <a:r>
              <a:rPr lang="es-EC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Otterco" pitchFamily="2" charset="77"/>
              </a:rPr>
              <a:t>en la Dirección Metropolitana de Recursos Humanos. </a:t>
            </a:r>
          </a:p>
          <a:p>
            <a:pPr marL="457200" indent="-457200">
              <a:buAutoNum type="arabicPeriod"/>
            </a:pPr>
            <a:r>
              <a:rPr lang="es-EC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Otterco" pitchFamily="2" charset="77"/>
              </a:rPr>
              <a:t>Evaluación y análisis de </a:t>
            </a:r>
            <a:r>
              <a:rPr lang="es-EC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Otterco" pitchFamily="2" charset="77"/>
              </a:rPr>
              <a:t>la información para </a:t>
            </a:r>
            <a:r>
              <a:rPr lang="es-EC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Otterco" pitchFamily="2" charset="77"/>
              </a:rPr>
              <a:t>la </a:t>
            </a:r>
            <a:r>
              <a:rPr lang="es-EC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Otterco" pitchFamily="2" charset="77"/>
              </a:rPr>
              <a:t>determinar los </a:t>
            </a:r>
            <a:r>
              <a:rPr lang="es-EC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Otterco" pitchFamily="2" charset="77"/>
              </a:rPr>
              <a:t>candidatos a mejores servidores. 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AD3C4F8D-345F-4D89-8B26-7DA99E7B25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6069" y="6260793"/>
            <a:ext cx="896315" cy="464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60474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3">
            <a:extLst>
              <a:ext uri="{FF2B5EF4-FFF2-40B4-BE49-F238E27FC236}">
                <a16:creationId xmlns:a16="http://schemas.microsoft.com/office/drawing/2014/main" id="{CDD3F48E-E601-BB47-A0DD-706FFE672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8136" y="365125"/>
            <a:ext cx="10215664" cy="1325563"/>
          </a:xfrm>
        </p:spPr>
        <p:txBody>
          <a:bodyPr>
            <a:noAutofit/>
          </a:bodyPr>
          <a:lstStyle/>
          <a:p>
            <a:r>
              <a:rPr lang="es-EC" sz="3600" b="1" dirty="0">
                <a:solidFill>
                  <a:srgbClr val="2F2C81"/>
                </a:solidFill>
                <a:latin typeface="Otterco" pitchFamily="2" charset="77"/>
                <a:cs typeface="Gotham Bold" pitchFamily="2" charset="0"/>
              </a:rPr>
              <a:t>PARÁMETROS PARA DETERMINAR </a:t>
            </a:r>
            <a:r>
              <a:rPr lang="es-EC" sz="3600" b="1" dirty="0" smtClean="0">
                <a:solidFill>
                  <a:srgbClr val="2F2C81"/>
                </a:solidFill>
                <a:latin typeface="Otterco" pitchFamily="2" charset="77"/>
                <a:cs typeface="Gotham Bold" pitchFamily="2" charset="0"/>
              </a:rPr>
              <a:t>EL SERVIDOR MUNICIPAL MERECEDOR </a:t>
            </a:r>
            <a:r>
              <a:rPr lang="es-EC" sz="3600" b="1" dirty="0">
                <a:solidFill>
                  <a:srgbClr val="2F2C81"/>
                </a:solidFill>
                <a:latin typeface="Otterco" pitchFamily="2" charset="77"/>
                <a:cs typeface="Gotham Bold" pitchFamily="2" charset="0"/>
              </a:rPr>
              <a:t>DE LA MEDALLA "Carlos Andrade Marín".- 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672A740E-BE60-4CAA-819C-3579C0CC9C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6069" y="6260793"/>
            <a:ext cx="896315" cy="464163"/>
          </a:xfrm>
          <a:prstGeom prst="rect">
            <a:avLst/>
          </a:prstGeom>
        </p:spPr>
      </p:pic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D359532-ED40-44C1-B5C8-5F3F6A18A2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9571397"/>
              </p:ext>
            </p:extLst>
          </p:nvPr>
        </p:nvGraphicFramePr>
        <p:xfrm>
          <a:off x="1138136" y="1944208"/>
          <a:ext cx="9845336" cy="3889427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356307">
                  <a:extLst>
                    <a:ext uri="{9D8B030D-6E8A-4147-A177-3AD203B41FA5}">
                      <a16:colId xmlns:a16="http://schemas.microsoft.com/office/drawing/2014/main" val="2610907566"/>
                    </a:ext>
                  </a:extLst>
                </a:gridCol>
                <a:gridCol w="2700435">
                  <a:extLst>
                    <a:ext uri="{9D8B030D-6E8A-4147-A177-3AD203B41FA5}">
                      <a16:colId xmlns:a16="http://schemas.microsoft.com/office/drawing/2014/main" val="1561856318"/>
                    </a:ext>
                  </a:extLst>
                </a:gridCol>
                <a:gridCol w="3244273">
                  <a:extLst>
                    <a:ext uri="{9D8B030D-6E8A-4147-A177-3AD203B41FA5}">
                      <a16:colId xmlns:a16="http://schemas.microsoft.com/office/drawing/2014/main" val="2050006456"/>
                    </a:ext>
                  </a:extLst>
                </a:gridCol>
                <a:gridCol w="1781536">
                  <a:extLst>
                    <a:ext uri="{9D8B030D-6E8A-4147-A177-3AD203B41FA5}">
                      <a16:colId xmlns:a16="http://schemas.microsoft.com/office/drawing/2014/main" val="2464200143"/>
                    </a:ext>
                  </a:extLst>
                </a:gridCol>
                <a:gridCol w="1762785">
                  <a:extLst>
                    <a:ext uri="{9D8B030D-6E8A-4147-A177-3AD203B41FA5}">
                      <a16:colId xmlns:a16="http://schemas.microsoft.com/office/drawing/2014/main" val="3998761558"/>
                    </a:ext>
                  </a:extLst>
                </a:gridCol>
              </a:tblGrid>
              <a:tr h="240837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NR</a:t>
                      </a:r>
                      <a:endParaRPr lang="es-EC" sz="1600" b="1" i="0" u="none" strike="noStrike" dirty="0">
                        <a:solidFill>
                          <a:schemeClr val="bg1"/>
                        </a:solidFill>
                        <a:effectLst/>
                        <a:latin typeface="Otterco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PARÁMETRO</a:t>
                      </a:r>
                      <a:endParaRPr lang="es-EC" sz="1600" b="1" i="0" u="none" strike="noStrike" dirty="0">
                        <a:solidFill>
                          <a:schemeClr val="bg1"/>
                        </a:solidFill>
                        <a:effectLst/>
                        <a:latin typeface="Otterco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DESCRIPCIÓN</a:t>
                      </a:r>
                      <a:endParaRPr lang="es-EC" sz="1600" b="1" i="0" u="none" strike="noStrike" dirty="0">
                        <a:solidFill>
                          <a:schemeClr val="bg1"/>
                        </a:solidFill>
                        <a:effectLst/>
                        <a:latin typeface="Otterco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CALIFICACIÓN</a:t>
                      </a:r>
                      <a:endParaRPr lang="es-EC" sz="1600" b="1" i="0" u="none" strike="noStrike" dirty="0">
                        <a:solidFill>
                          <a:schemeClr val="bg1"/>
                        </a:solidFill>
                        <a:effectLst/>
                        <a:latin typeface="Otterco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PUNTOS MÁXIMOS</a:t>
                      </a:r>
                      <a:endParaRPr lang="es-EC" sz="1600" b="1" i="0" u="none" strike="noStrike" dirty="0">
                        <a:solidFill>
                          <a:schemeClr val="bg1"/>
                        </a:solidFill>
                        <a:effectLst/>
                        <a:latin typeface="Otterco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0474668"/>
                  </a:ext>
                </a:extLst>
              </a:tr>
              <a:tr h="481673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600" u="none" strike="noStrike" dirty="0">
                          <a:effectLst/>
                        </a:rPr>
                        <a:t>1</a:t>
                      </a:r>
                      <a:endParaRPr lang="es-EC" sz="1600" b="0" i="0" u="none" strike="noStrike" dirty="0">
                        <a:solidFill>
                          <a:srgbClr val="000000"/>
                        </a:solidFill>
                        <a:effectLst/>
                        <a:latin typeface="Otterco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C" sz="1600" u="none" strike="noStrike" dirty="0">
                          <a:effectLst/>
                        </a:rPr>
                        <a:t>25 años de servicio ininterrumpido en la institución</a:t>
                      </a:r>
                      <a:endParaRPr lang="es-EC" sz="1600" b="0" i="0" u="none" strike="noStrike" dirty="0">
                        <a:solidFill>
                          <a:srgbClr val="000000"/>
                        </a:solidFill>
                        <a:effectLst/>
                        <a:latin typeface="Otterco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C" sz="1600" u="none" strike="noStrike" dirty="0">
                          <a:effectLst/>
                        </a:rPr>
                        <a:t>Constatación fecha de ingreso a la institución en la ficha personal</a:t>
                      </a:r>
                      <a:endParaRPr lang="es-EC" sz="1600" b="0" i="0" u="none" strike="noStrike" dirty="0">
                        <a:solidFill>
                          <a:srgbClr val="000000"/>
                        </a:solidFill>
                        <a:effectLst/>
                        <a:latin typeface="Otterco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600" u="none" strike="noStrike" dirty="0">
                          <a:effectLst/>
                        </a:rPr>
                        <a:t>Cumple / No cumple</a:t>
                      </a:r>
                      <a:endParaRPr lang="es-EC" sz="1600" b="0" i="0" u="none" strike="noStrike" dirty="0">
                        <a:solidFill>
                          <a:srgbClr val="000000"/>
                        </a:solidFill>
                        <a:effectLst/>
                        <a:latin typeface="Otterco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600" u="none" strike="noStrike">
                          <a:effectLst/>
                        </a:rPr>
                        <a:t>Cumple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Otterco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4226635"/>
                  </a:ext>
                </a:extLst>
              </a:tr>
              <a:tr h="481673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600" u="none" strike="noStrike">
                          <a:effectLst/>
                        </a:rPr>
                        <a:t>2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Otterco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C" sz="1600" u="none" strike="noStrike" dirty="0">
                          <a:effectLst/>
                        </a:rPr>
                        <a:t>Personal de carrera amparado en la LOSEP y LOEI</a:t>
                      </a:r>
                      <a:endParaRPr lang="es-EC" sz="1600" b="0" i="0" u="none" strike="noStrike" dirty="0">
                        <a:solidFill>
                          <a:srgbClr val="000000"/>
                        </a:solidFill>
                        <a:effectLst/>
                        <a:latin typeface="Otterco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C" sz="1600" u="none" strike="noStrike" dirty="0">
                          <a:effectLst/>
                        </a:rPr>
                        <a:t>Nombramientos permanente</a:t>
                      </a:r>
                      <a:endParaRPr lang="es-EC" sz="1600" b="0" i="0" u="none" strike="noStrike" dirty="0">
                        <a:solidFill>
                          <a:srgbClr val="000000"/>
                        </a:solidFill>
                        <a:effectLst/>
                        <a:latin typeface="Otterco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600" u="none" strike="noStrike">
                          <a:effectLst/>
                        </a:rPr>
                        <a:t>Cumple / No cumple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Otterco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600" u="none" strike="noStrike">
                          <a:effectLst/>
                        </a:rPr>
                        <a:t>Cumple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Otterco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1332931"/>
                  </a:ext>
                </a:extLst>
              </a:tr>
              <a:tr h="963347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600" u="none" strike="noStrike">
                          <a:effectLst/>
                        </a:rPr>
                        <a:t>3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Otterco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C" sz="1600" u="none" strike="noStrike" dirty="0">
                          <a:effectLst/>
                        </a:rPr>
                        <a:t>Capacitación</a:t>
                      </a:r>
                      <a:endParaRPr lang="es-EC" sz="1600" b="0" i="0" u="none" strike="noStrike" dirty="0">
                        <a:solidFill>
                          <a:srgbClr val="000000"/>
                        </a:solidFill>
                        <a:effectLst/>
                        <a:latin typeface="Otterco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C" sz="1600" u="none" strike="noStrike" dirty="0">
                          <a:effectLst/>
                        </a:rPr>
                        <a:t>Se tomará en cuenta las capacitaciones de los últimos 3 años. </a:t>
                      </a:r>
                      <a:br>
                        <a:rPr lang="es-EC" sz="1600" u="none" strike="noStrike" dirty="0">
                          <a:effectLst/>
                        </a:rPr>
                      </a:br>
                      <a:r>
                        <a:rPr lang="es-EC" sz="1600" u="none" strike="noStrike" dirty="0">
                          <a:effectLst/>
                        </a:rPr>
                        <a:t>Por cada capacitación recibirá 1 punto, hasta un máximo de 3 puntos.</a:t>
                      </a:r>
                      <a:endParaRPr lang="es-EC" sz="1600" b="0" i="0" u="none" strike="noStrike" dirty="0">
                        <a:solidFill>
                          <a:srgbClr val="000000"/>
                        </a:solidFill>
                        <a:effectLst/>
                        <a:latin typeface="Otterco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600" u="none" strike="noStrike" dirty="0">
                          <a:effectLst/>
                        </a:rPr>
                        <a:t>0 hasta 3 puntos</a:t>
                      </a:r>
                      <a:endParaRPr lang="es-EC" sz="1600" b="0" i="0" u="none" strike="noStrike" dirty="0">
                        <a:solidFill>
                          <a:srgbClr val="000000"/>
                        </a:solidFill>
                        <a:effectLst/>
                        <a:latin typeface="Otterco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600" u="none" strike="noStrike">
                          <a:effectLst/>
                        </a:rPr>
                        <a:t>3 puntos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Otterco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63493348"/>
                  </a:ext>
                </a:extLst>
              </a:tr>
              <a:tr h="722510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600" u="none" strike="noStrike">
                          <a:effectLst/>
                        </a:rPr>
                        <a:t>4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Otterco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C" sz="1600" u="none" strike="noStrike">
                          <a:effectLst/>
                        </a:rPr>
                        <a:t>Distinción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Otterco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C" sz="1600" u="none" strike="noStrike" dirty="0">
                          <a:effectLst/>
                        </a:rPr>
                        <a:t>Personas que hayan recibido distinciones o méritos, se les otorgará 3 puntos.</a:t>
                      </a:r>
                      <a:endParaRPr lang="es-EC" sz="1600" b="0" i="0" u="none" strike="noStrike" dirty="0">
                        <a:solidFill>
                          <a:srgbClr val="000000"/>
                        </a:solidFill>
                        <a:effectLst/>
                        <a:latin typeface="Otterco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600" u="none" strike="noStrike" dirty="0">
                          <a:effectLst/>
                        </a:rPr>
                        <a:t>0 o 3 puntos</a:t>
                      </a:r>
                      <a:endParaRPr lang="es-EC" sz="1600" b="0" i="0" u="none" strike="noStrike" dirty="0">
                        <a:solidFill>
                          <a:srgbClr val="000000"/>
                        </a:solidFill>
                        <a:effectLst/>
                        <a:latin typeface="Otterco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600" u="none" strike="noStrike" dirty="0">
                          <a:effectLst/>
                        </a:rPr>
                        <a:t>3 puntos</a:t>
                      </a:r>
                      <a:endParaRPr lang="es-EC" sz="1600" b="0" i="0" u="none" strike="noStrike" dirty="0">
                        <a:solidFill>
                          <a:srgbClr val="000000"/>
                        </a:solidFill>
                        <a:effectLst/>
                        <a:latin typeface="Otterco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57252117"/>
                  </a:ext>
                </a:extLst>
              </a:tr>
              <a:tr h="963347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600" u="none" strike="noStrike">
                          <a:effectLst/>
                        </a:rPr>
                        <a:t>5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Otterco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C" sz="1600" u="none" strike="noStrike">
                          <a:effectLst/>
                        </a:rPr>
                        <a:t>No contar con sanciones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Otterco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C" sz="1600" u="none" strike="noStrike">
                          <a:effectLst/>
                        </a:rPr>
                        <a:t>Personas que no tengan sanciones obtendrán 3 puntos. Personas que tengan sanciones obtendrán 0 puntos.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Otterco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600" u="none" strike="noStrike">
                          <a:effectLst/>
                        </a:rPr>
                        <a:t>0 o 3 puntos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Otterco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600" u="none" strike="noStrike" dirty="0">
                          <a:effectLst/>
                        </a:rPr>
                        <a:t>3 puntos</a:t>
                      </a:r>
                      <a:endParaRPr lang="es-EC" sz="1600" b="0" i="0" u="none" strike="noStrike" dirty="0">
                        <a:solidFill>
                          <a:srgbClr val="000000"/>
                        </a:solidFill>
                        <a:effectLst/>
                        <a:latin typeface="Otterco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54936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2904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3">
            <a:extLst>
              <a:ext uri="{FF2B5EF4-FFF2-40B4-BE49-F238E27FC236}">
                <a16:creationId xmlns:a16="http://schemas.microsoft.com/office/drawing/2014/main" id="{CDD3F48E-E601-BB47-A0DD-706FFE672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8136" y="365125"/>
            <a:ext cx="10215664" cy="1325563"/>
          </a:xfrm>
        </p:spPr>
        <p:txBody>
          <a:bodyPr>
            <a:noAutofit/>
          </a:bodyPr>
          <a:lstStyle/>
          <a:p>
            <a:r>
              <a:rPr lang="es-EC" sz="3600" b="1" dirty="0">
                <a:solidFill>
                  <a:srgbClr val="2F2C81"/>
                </a:solidFill>
                <a:latin typeface="Otterco" pitchFamily="2" charset="77"/>
                <a:cs typeface="Gotham Bold" pitchFamily="2" charset="0"/>
              </a:rPr>
              <a:t>RESULTADOS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672A740E-BE60-4CAA-819C-3579C0CC9C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6069" y="6260793"/>
            <a:ext cx="896315" cy="464163"/>
          </a:xfrm>
          <a:prstGeom prst="rect">
            <a:avLst/>
          </a:prstGeom>
        </p:spPr>
      </p:pic>
      <p:graphicFrame>
        <p:nvGraphicFramePr>
          <p:cNvPr id="6" name="Diagrama 5">
            <a:extLst>
              <a:ext uri="{FF2B5EF4-FFF2-40B4-BE49-F238E27FC236}">
                <a16:creationId xmlns:a16="http://schemas.microsoft.com/office/drawing/2014/main" id="{C3105884-75EF-4068-BA3D-9CE2A360318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93114463"/>
              </p:ext>
            </p:extLst>
          </p:nvPr>
        </p:nvGraphicFramePr>
        <p:xfrm>
          <a:off x="1259642" y="1518574"/>
          <a:ext cx="9794222" cy="42607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005662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3">
            <a:extLst>
              <a:ext uri="{FF2B5EF4-FFF2-40B4-BE49-F238E27FC236}">
                <a16:creationId xmlns:a16="http://schemas.microsoft.com/office/drawing/2014/main" id="{CDD3F48E-E601-BB47-A0DD-706FFE672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365125"/>
            <a:ext cx="9829800" cy="1325563"/>
          </a:xfrm>
        </p:spPr>
        <p:txBody>
          <a:bodyPr>
            <a:noAutofit/>
          </a:bodyPr>
          <a:lstStyle/>
          <a:p>
            <a:r>
              <a:rPr lang="es-EC" sz="3600" b="1" dirty="0">
                <a:solidFill>
                  <a:srgbClr val="2F2C81"/>
                </a:solidFill>
                <a:latin typeface="Otterco" pitchFamily="2" charset="77"/>
                <a:cs typeface="Gotham Bold" pitchFamily="2" charset="0"/>
              </a:rPr>
              <a:t>MEJORES SERVIDORES </a:t>
            </a:r>
            <a:br>
              <a:rPr lang="es-EC" sz="3600" b="1" dirty="0">
                <a:solidFill>
                  <a:srgbClr val="2F2C81"/>
                </a:solidFill>
                <a:latin typeface="Otterco" pitchFamily="2" charset="77"/>
                <a:cs typeface="Gotham Bold" pitchFamily="2" charset="0"/>
              </a:rPr>
            </a:br>
            <a:r>
              <a:rPr lang="es-EC" sz="2000" b="1" dirty="0">
                <a:solidFill>
                  <a:srgbClr val="2F2C81"/>
                </a:solidFill>
                <a:latin typeface="Otterco" pitchFamily="2" charset="77"/>
                <a:cs typeface="Gotham Bold" pitchFamily="2" charset="0"/>
              </a:rPr>
              <a:t>CON 25 AÑOS DE SERVICIO ININTERRUMPIDO Y DE CONDUCTA INTACHABLE</a:t>
            </a:r>
            <a:endParaRPr lang="es-EC" sz="3600" b="1" dirty="0">
              <a:solidFill>
                <a:srgbClr val="2F2C81"/>
              </a:solidFill>
              <a:latin typeface="Otterco" pitchFamily="2" charset="77"/>
              <a:cs typeface="Gotham Bold" pitchFamily="2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672A740E-BE60-4CAA-819C-3579C0CC9C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6069" y="6260793"/>
            <a:ext cx="896315" cy="464163"/>
          </a:xfrm>
          <a:prstGeom prst="rect">
            <a:avLst/>
          </a:prstGeom>
        </p:spPr>
      </p:pic>
      <p:graphicFrame>
        <p:nvGraphicFramePr>
          <p:cNvPr id="8" name="Diagrama 7">
            <a:extLst>
              <a:ext uri="{FF2B5EF4-FFF2-40B4-BE49-F238E27FC236}">
                <a16:creationId xmlns:a16="http://schemas.microsoft.com/office/drawing/2014/main" id="{3C4B34D0-BFE6-4160-AFA5-35CA38A4139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04026304"/>
              </p:ext>
            </p:extLst>
          </p:nvPr>
        </p:nvGraphicFramePr>
        <p:xfrm>
          <a:off x="1882588" y="1470211"/>
          <a:ext cx="7404847" cy="50226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077986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3">
            <a:extLst>
              <a:ext uri="{FF2B5EF4-FFF2-40B4-BE49-F238E27FC236}">
                <a16:creationId xmlns:a16="http://schemas.microsoft.com/office/drawing/2014/main" id="{CDD3F48E-E601-BB47-A0DD-706FFE672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365125"/>
            <a:ext cx="9829800" cy="1325563"/>
          </a:xfrm>
        </p:spPr>
        <p:txBody>
          <a:bodyPr>
            <a:noAutofit/>
          </a:bodyPr>
          <a:lstStyle/>
          <a:p>
            <a:r>
              <a:rPr lang="es-EC" sz="3600" b="1" dirty="0">
                <a:solidFill>
                  <a:srgbClr val="2F2C81"/>
                </a:solidFill>
                <a:latin typeface="Otterco" pitchFamily="2" charset="77"/>
                <a:cs typeface="Gotham Bold" pitchFamily="2" charset="0"/>
              </a:rPr>
              <a:t>MEJORES SERVIDORES </a:t>
            </a:r>
            <a:br>
              <a:rPr lang="es-EC" sz="3600" b="1" dirty="0">
                <a:solidFill>
                  <a:srgbClr val="2F2C81"/>
                </a:solidFill>
                <a:latin typeface="Otterco" pitchFamily="2" charset="77"/>
                <a:cs typeface="Gotham Bold" pitchFamily="2" charset="0"/>
              </a:rPr>
            </a:br>
            <a:r>
              <a:rPr lang="es-EC" sz="2000" b="1" dirty="0">
                <a:solidFill>
                  <a:srgbClr val="2F2C81"/>
                </a:solidFill>
                <a:latin typeface="Otterco" pitchFamily="2" charset="77"/>
                <a:cs typeface="Gotham Bold" pitchFamily="2" charset="0"/>
              </a:rPr>
              <a:t>CON 25 AÑOS DE SERVICIO ININTERRUMPIDO Y DE CONDUCTA INTACHABLE</a:t>
            </a:r>
            <a:endParaRPr lang="es-EC" sz="3600" b="1" dirty="0">
              <a:solidFill>
                <a:srgbClr val="2F2C81"/>
              </a:solidFill>
              <a:latin typeface="Otterco" pitchFamily="2" charset="77"/>
              <a:cs typeface="Gotham Bold" pitchFamily="2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672A740E-BE60-4CAA-819C-3579C0CC9C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6069" y="6260793"/>
            <a:ext cx="896315" cy="464163"/>
          </a:xfrm>
          <a:prstGeom prst="rect">
            <a:avLst/>
          </a:prstGeom>
        </p:spPr>
      </p:pic>
      <p:graphicFrame>
        <p:nvGraphicFramePr>
          <p:cNvPr id="8" name="Diagrama 7">
            <a:extLst>
              <a:ext uri="{FF2B5EF4-FFF2-40B4-BE49-F238E27FC236}">
                <a16:creationId xmlns:a16="http://schemas.microsoft.com/office/drawing/2014/main" id="{3C4B34D0-BFE6-4160-AFA5-35CA38A4139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70598821"/>
              </p:ext>
            </p:extLst>
          </p:nvPr>
        </p:nvGraphicFramePr>
        <p:xfrm>
          <a:off x="1972235" y="1458606"/>
          <a:ext cx="7046260" cy="50342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544209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7729</TotalTime>
  <Words>650</Words>
  <Application>Microsoft Office PowerPoint</Application>
  <PresentationFormat>Panorámica</PresentationFormat>
  <Paragraphs>70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Gotham Bold</vt:lpstr>
      <vt:lpstr>Otterco</vt:lpstr>
      <vt:lpstr>Tema de Office</vt:lpstr>
      <vt:lpstr>Presentación de PowerPoint</vt:lpstr>
      <vt:lpstr>Presentación de PowerPoint</vt:lpstr>
      <vt:lpstr>ANTECEDENTES</vt:lpstr>
      <vt:lpstr>CÓDIGO MUNICIPAL: CAPÍTULO IV DE LOS RECONOCIMIENTOS:</vt:lpstr>
      <vt:lpstr>ETAPAS DEL PROCESO DE SELECCIÓN DEL MEJOR SERVIDOR</vt:lpstr>
      <vt:lpstr>PARÁMETROS PARA DETERMINAR EL SERVIDOR MUNICIPAL MERECEDOR DE LA MEDALLA "Carlos Andrade Marín".- </vt:lpstr>
      <vt:lpstr>RESULTADOS</vt:lpstr>
      <vt:lpstr>MEJORES SERVIDORES  CON 25 AÑOS DE SERVICIO ININTERRUMPIDO Y DE CONDUCTA INTACHABLE</vt:lpstr>
      <vt:lpstr>MEJORES SERVIDORES  CON 25 AÑOS DE SERVICIO ININTERRUMPIDO Y DE CONDUCTA INTACHABLE</vt:lpstr>
      <vt:lpstr>MEJORES SERVIDORES  CON 25 AÑOS DE SERVICIO ININTERRUMPIDO Y DE CONDUCTA INTACHABLE</vt:lpstr>
      <vt:lpstr>MEJORES SERVIDORES  CON 25 AÑOS DE SERVICIO ININTERRUMPIDO Y DE CONDUCTA INTACHABLE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Alfredo Aguirre Barreiros</dc:creator>
  <cp:lastModifiedBy>Wellington Paul Castillo Vinueza</cp:lastModifiedBy>
  <cp:revision>88</cp:revision>
  <dcterms:created xsi:type="dcterms:W3CDTF">2021-05-14T15:24:53Z</dcterms:created>
  <dcterms:modified xsi:type="dcterms:W3CDTF">2021-12-14T18:08:32Z</dcterms:modified>
</cp:coreProperties>
</file>