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0" r:id="rId2"/>
    <p:sldId id="275" r:id="rId3"/>
    <p:sldId id="274" r:id="rId4"/>
    <p:sldId id="278" r:id="rId5"/>
    <p:sldId id="342" r:id="rId6"/>
    <p:sldId id="279" r:id="rId7"/>
    <p:sldId id="283" r:id="rId8"/>
    <p:sldId id="282" r:id="rId9"/>
    <p:sldId id="306" r:id="rId10"/>
    <p:sldId id="307" r:id="rId11"/>
    <p:sldId id="331" r:id="rId12"/>
    <p:sldId id="332" r:id="rId13"/>
    <p:sldId id="333" r:id="rId14"/>
    <p:sldId id="334" r:id="rId15"/>
    <p:sldId id="336" r:id="rId16"/>
    <p:sldId id="335" r:id="rId17"/>
    <p:sldId id="337" r:id="rId18"/>
    <p:sldId id="338" r:id="rId19"/>
    <p:sldId id="339" r:id="rId20"/>
    <p:sldId id="340" r:id="rId21"/>
    <p:sldId id="34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7EA"/>
    <a:srgbClr val="7DC0C9"/>
    <a:srgbClr val="35767F"/>
    <a:srgbClr val="B3DADF"/>
    <a:srgbClr val="ADD7DD"/>
    <a:srgbClr val="68B6C0"/>
    <a:srgbClr val="AFD9E0"/>
    <a:srgbClr val="87B000"/>
    <a:srgbClr val="AFD9E1"/>
    <a:srgbClr val="FFC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04" autoAdjust="0"/>
    <p:restoredTop sz="94660"/>
  </p:normalViewPr>
  <p:slideViewPr>
    <p:cSldViewPr snapToGrid="0">
      <p:cViewPr varScale="1">
        <p:scale>
          <a:sx n="99" d="100"/>
          <a:sy n="99" d="100"/>
        </p:scale>
        <p:origin x="96"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513AAD9C-DD87-4520-87F9-E28C947ED2DE}" type="datetimeFigureOut">
              <a:rPr lang="en-US" smtClean="0"/>
              <a:t>12/14/2021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411983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13AAD9C-DD87-4520-87F9-E28C947ED2DE}" type="datetimeFigureOut">
              <a:rPr lang="en-US" smtClean="0"/>
              <a:t>12/14/2021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1052901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13AAD9C-DD87-4520-87F9-E28C947ED2DE}" type="datetimeFigureOut">
              <a:rPr lang="en-US" smtClean="0"/>
              <a:t>12/14/2021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233020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13AAD9C-DD87-4520-87F9-E28C947ED2DE}" type="datetimeFigureOut">
              <a:rPr lang="en-US" smtClean="0"/>
              <a:t>12/14/2021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340963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13AAD9C-DD87-4520-87F9-E28C947ED2DE}" type="datetimeFigureOut">
              <a:rPr lang="en-US" smtClean="0"/>
              <a:t>12/14/2021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418775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513AAD9C-DD87-4520-87F9-E28C947ED2DE}" type="datetimeFigureOut">
              <a:rPr lang="en-US" smtClean="0"/>
              <a:t>12/14/2021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61410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513AAD9C-DD87-4520-87F9-E28C947ED2DE}" type="datetimeFigureOut">
              <a:rPr lang="en-US" smtClean="0"/>
              <a:t>12/14/2021</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16336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513AAD9C-DD87-4520-87F9-E28C947ED2DE}" type="datetimeFigureOut">
              <a:rPr lang="en-US" smtClean="0"/>
              <a:t>12/14/2021</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595094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13AAD9C-DD87-4520-87F9-E28C947ED2DE}" type="datetimeFigureOut">
              <a:rPr lang="en-US" smtClean="0"/>
              <a:t>12/14/2021</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39823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13AAD9C-DD87-4520-87F9-E28C947ED2DE}" type="datetimeFigureOut">
              <a:rPr lang="en-US" smtClean="0"/>
              <a:t>12/14/2021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903481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13AAD9C-DD87-4520-87F9-E28C947ED2DE}" type="datetimeFigureOut">
              <a:rPr lang="en-US" smtClean="0"/>
              <a:t>12/14/2021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576371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AAD9C-DD87-4520-87F9-E28C947ED2DE}" type="datetimeFigureOut">
              <a:rPr lang="en-US" smtClean="0"/>
              <a:t>12/14/2021</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CCF8D-AFE0-4D9D-8446-373E1B14E4F1}" type="slidenum">
              <a:rPr lang="en-US" smtClean="0"/>
              <a:t>‹Nº›</a:t>
            </a:fld>
            <a:endParaRPr lang="en-US"/>
          </a:p>
        </p:txBody>
      </p:sp>
    </p:spTree>
    <p:extLst>
      <p:ext uri="{BB962C8B-B14F-4D97-AF65-F5344CB8AC3E}">
        <p14:creationId xmlns:p14="http://schemas.microsoft.com/office/powerpoint/2010/main" val="2581049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3331" y="268484"/>
            <a:ext cx="1771054" cy="784412"/>
          </a:xfrm>
          <a:prstGeom prst="rect">
            <a:avLst/>
          </a:prstGeom>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2" name="Rectángulo 1"/>
          <p:cNvSpPr/>
          <p:nvPr/>
        </p:nvSpPr>
        <p:spPr>
          <a:xfrm>
            <a:off x="0" y="3262743"/>
            <a:ext cx="12283440" cy="3785652"/>
          </a:xfrm>
          <a:prstGeom prst="rect">
            <a:avLst/>
          </a:prstGeom>
        </p:spPr>
        <p:txBody>
          <a:bodyPr wrap="square">
            <a:spAutoFit/>
          </a:bodyPr>
          <a:lstStyle/>
          <a:p>
            <a:pPr algn="ctr"/>
            <a:r>
              <a:rPr lang="es-ES" sz="4800" b="1" dirty="0" smtClean="0">
                <a:ln w="0"/>
                <a:solidFill>
                  <a:schemeClr val="tx2">
                    <a:lumMod val="75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EJEMPLOS VARIACION VALORACION QUINTA </a:t>
            </a:r>
            <a:r>
              <a:rPr lang="es-ES" sz="4800" b="1" dirty="0" smtClean="0">
                <a:ln w="0"/>
                <a:solidFill>
                  <a:schemeClr val="tx2">
                    <a:lumMod val="75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SIMULACION</a:t>
            </a:r>
          </a:p>
          <a:p>
            <a:pPr algn="ctr"/>
            <a:endParaRPr lang="es-ES" sz="4800" b="1" dirty="0" smtClean="0">
              <a:ln w="0"/>
              <a:solidFill>
                <a:schemeClr val="tx2">
                  <a:lumMod val="75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algn="ctr"/>
            <a:endParaRPr lang="es-ES" sz="4800" b="1" dirty="0" smtClean="0">
              <a:ln w="0"/>
              <a:solidFill>
                <a:schemeClr val="tx2">
                  <a:lumMod val="75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algn="ctr"/>
            <a:endParaRPr lang="es-EC" sz="4800" b="1" dirty="0">
              <a:ln w="0"/>
              <a:solidFill>
                <a:schemeClr val="tx2">
                  <a:lumMod val="75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1016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b="6586"/>
          <a:stretch/>
        </p:blipFill>
        <p:spPr>
          <a:xfrm>
            <a:off x="956742" y="3895399"/>
            <a:ext cx="4863155" cy="2686588"/>
          </a:xfrm>
          <a:prstGeom prst="rect">
            <a:avLst/>
          </a:prstGeom>
        </p:spPr>
      </p:pic>
      <p:sp>
        <p:nvSpPr>
          <p:cNvPr id="19" name="Rectángulo 18"/>
          <p:cNvSpPr/>
          <p:nvPr/>
        </p:nvSpPr>
        <p:spPr>
          <a:xfrm>
            <a:off x="2255020" y="5319014"/>
            <a:ext cx="1859527" cy="853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24" dirty="0"/>
          </a:p>
        </p:txBody>
      </p:sp>
      <p:pic>
        <p:nvPicPr>
          <p:cNvPr id="25" name="Imagen 24"/>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18908" r="84874">
                        <a14:foregroundMark x1="41597" y1="5189" x2="41597" y2="5189"/>
                      </a14:backgroundRemoval>
                    </a14:imgEffect>
                  </a14:imgLayer>
                </a14:imgProps>
              </a:ext>
              <a:ext uri="{28A0092B-C50C-407E-A947-70E740481C1C}">
                <a14:useLocalDpi xmlns:a14="http://schemas.microsoft.com/office/drawing/2010/main" val="0"/>
              </a:ext>
            </a:extLst>
          </a:blip>
          <a:stretch>
            <a:fillRect/>
          </a:stretch>
        </p:blipFill>
        <p:spPr>
          <a:xfrm>
            <a:off x="416165" y="6244942"/>
            <a:ext cx="404195" cy="360040"/>
          </a:xfrm>
          <a:prstGeom prst="rect">
            <a:avLst/>
          </a:prstGeom>
        </p:spPr>
      </p:pic>
      <p:sp>
        <p:nvSpPr>
          <p:cNvPr id="28" name="Rectángulo 27"/>
          <p:cNvSpPr/>
          <p:nvPr/>
        </p:nvSpPr>
        <p:spPr>
          <a:xfrm>
            <a:off x="1476479" y="6885214"/>
            <a:ext cx="1478290" cy="215444"/>
          </a:xfrm>
          <a:prstGeom prst="rect">
            <a:avLst/>
          </a:prstGeom>
        </p:spPr>
        <p:txBody>
          <a:bodyPr wrap="none">
            <a:spAutoFit/>
          </a:bodyPr>
          <a:lstStyle/>
          <a:p>
            <a:r>
              <a:rPr lang="pt-BR" sz="800" b="1" dirty="0">
                <a:latin typeface="Arial" panose="020B0604020202020204" pitchFamily="34" charset="0"/>
                <a:cs typeface="Arial" panose="020B0604020202020204" pitchFamily="34" charset="0"/>
              </a:rPr>
              <a:t>ACTUALIZACIÓN POR IPC</a:t>
            </a:r>
            <a:endParaRPr lang="es-EC" sz="800" b="1" dirty="0">
              <a:solidFill>
                <a:srgbClr val="FF0000"/>
              </a:solidFill>
              <a:latin typeface="Arial" panose="020B0604020202020204" pitchFamily="34" charset="0"/>
              <a:cs typeface="Arial" panose="020B0604020202020204" pitchFamily="34" charset="0"/>
            </a:endParaRPr>
          </a:p>
        </p:txBody>
      </p:sp>
      <p:sp>
        <p:nvSpPr>
          <p:cNvPr id="29" name="Rectángulo 28"/>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Marcador de contenid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3654" y="141613"/>
            <a:ext cx="2348289" cy="1040073"/>
          </a:xfrm>
          <a:prstGeom prst="rect">
            <a:avLst/>
          </a:prstGeom>
        </p:spPr>
      </p:pic>
      <p:pic>
        <p:nvPicPr>
          <p:cNvPr id="32" name="Imagen 31"/>
          <p:cNvPicPr>
            <a:picLocks noChangeAspect="1"/>
          </p:cNvPicPr>
          <p:nvPr/>
        </p:nvPicPr>
        <p:blipFill rotWithShape="1">
          <a:blip r:embed="rId6">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35" name="Tabla 34">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3868045560"/>
              </p:ext>
            </p:extLst>
          </p:nvPr>
        </p:nvGraphicFramePr>
        <p:xfrm>
          <a:off x="956742" y="1695693"/>
          <a:ext cx="10251440" cy="9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08595">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1255644</a:t>
                      </a: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a:solidFill>
                            <a:srgbClr val="000000"/>
                          </a:solidFill>
                          <a:effectLst/>
                          <a:latin typeface="Calibri" panose="020F0502020204030204" pitchFamily="34" charset="0"/>
                        </a:rPr>
                        <a:t>AVALÚO</a:t>
                      </a:r>
                      <a:r>
                        <a:rPr lang="es-ES" sz="1300" b="1" i="0" u="none" strike="noStrike" baseline="0" dirty="0">
                          <a:solidFill>
                            <a:srgbClr val="000000"/>
                          </a:solidFill>
                          <a:effectLst/>
                          <a:latin typeface="Calibri" panose="020F0502020204030204" pitchFamily="34" charset="0"/>
                        </a:rPr>
                        <a:t> </a:t>
                      </a:r>
                    </a:p>
                    <a:p>
                      <a:pPr algn="ctr" fontAlgn="b"/>
                      <a:r>
                        <a:rPr lang="es-ES" sz="1300" b="1" i="0" u="none" strike="noStrike" baseline="0" dirty="0">
                          <a:solidFill>
                            <a:srgbClr val="000000"/>
                          </a:solidFill>
                          <a:effectLst/>
                          <a:latin typeface="Calibri" panose="020F0502020204030204" pitchFamily="34" charset="0"/>
                        </a:rPr>
                        <a:t>AÑO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a:solidFill>
                            <a:srgbClr val="000000"/>
                          </a:solidFill>
                          <a:effectLst/>
                          <a:latin typeface="Calibri" panose="020F0502020204030204" pitchFamily="34" charset="0"/>
                        </a:rPr>
                        <a:t>AVALÚO</a:t>
                      </a: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414720">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22.552 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C" sz="1300" b="0" i="0" u="none" strike="noStrike" dirty="0">
                          <a:solidFill>
                            <a:srgbClr val="000000"/>
                          </a:solidFill>
                          <a:effectLst/>
                          <a:latin typeface="Calibri" panose="020F0502020204030204" pitchFamily="34" charset="0"/>
                        </a:rPr>
                        <a:t> $       </a:t>
                      </a:r>
                      <a:r>
                        <a:rPr lang="es-EC" sz="1300" b="0" i="0" u="none" strike="noStrike" dirty="0" smtClean="0">
                          <a:solidFill>
                            <a:srgbClr val="000000"/>
                          </a:solidFill>
                          <a:effectLst/>
                          <a:latin typeface="Calibri" panose="020F0502020204030204" pitchFamily="34" charset="0"/>
                        </a:rPr>
                        <a:t>1.986.420,00 </a:t>
                      </a:r>
                      <a:endParaRPr lang="es-EC" sz="1300" b="0" i="0" u="none" strike="noStrike" dirty="0">
                        <a:solidFill>
                          <a:srgbClr val="000000"/>
                        </a:solidFill>
                        <a:effectLst/>
                        <a:latin typeface="Calibri" panose="020F0502020204030204" pitchFamily="34" charset="0"/>
                      </a:endParaRPr>
                    </a:p>
                  </a:txBody>
                  <a:tcPr marL="9525" marR="9525" marT="9525"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C" sz="1300" b="0" i="0" u="none" strike="noStrike" dirty="0">
                          <a:solidFill>
                            <a:srgbClr val="000000"/>
                          </a:solidFill>
                          <a:effectLst/>
                          <a:latin typeface="Calibri" panose="020F0502020204030204" pitchFamily="34" charset="0"/>
                        </a:rPr>
                        <a:t> $       </a:t>
                      </a:r>
                      <a:r>
                        <a:rPr lang="es-EC" sz="1300" b="0" i="0" u="none" strike="noStrike" dirty="0" smtClean="0">
                          <a:solidFill>
                            <a:srgbClr val="000000"/>
                          </a:solidFill>
                          <a:effectLst/>
                          <a:latin typeface="Calibri" panose="020F0502020204030204" pitchFamily="34" charset="0"/>
                        </a:rPr>
                        <a:t>1.986.420,00 </a:t>
                      </a:r>
                      <a:endParaRPr lang="es-EC" sz="13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C" sz="1300" b="0" i="0" u="none" strike="noStrike" dirty="0">
                          <a:solidFill>
                            <a:srgbClr val="000000"/>
                          </a:solidFill>
                          <a:effectLst/>
                          <a:latin typeface="Calibri" panose="020F0502020204030204" pitchFamily="34" charset="0"/>
                        </a:rPr>
                        <a:t>-</a:t>
                      </a:r>
                    </a:p>
                  </a:txBody>
                  <a:tcPr marL="9525" marR="9525" marT="9525"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graphicFrame>
        <p:nvGraphicFramePr>
          <p:cNvPr id="36" name="Tabla 35">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1402890138"/>
              </p:ext>
            </p:extLst>
          </p:nvPr>
        </p:nvGraphicFramePr>
        <p:xfrm>
          <a:off x="935960" y="2795615"/>
          <a:ext cx="10255781" cy="908286"/>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259095">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29540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353783">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11030003</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$ 160</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11830003</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$ 160</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37" name="Rectángulo 36"/>
          <p:cNvSpPr/>
          <p:nvPr/>
        </p:nvSpPr>
        <p:spPr>
          <a:xfrm>
            <a:off x="935960" y="1234144"/>
            <a:ext cx="6065443" cy="369332"/>
          </a:xfrm>
          <a:prstGeom prst="rect">
            <a:avLst/>
          </a:prstGeom>
        </p:spPr>
        <p:txBody>
          <a:bodyPr wrap="none">
            <a:spAutoFit/>
          </a:bodyPr>
          <a:lstStyle/>
          <a:p>
            <a:pPr lvl="0" fontAlgn="b">
              <a:defRPr/>
            </a:pPr>
            <a:r>
              <a:rPr lang="pt-BR" b="1" dirty="0">
                <a:solidFill>
                  <a:srgbClr val="000000"/>
                </a:solidFill>
                <a:latin typeface="Calibri" panose="020F0502020204030204" pitchFamily="34" charset="0"/>
              </a:rPr>
              <a:t>ZONA ADMINISTRATIVA CALDERÓN – PARROQUIA CALDERÓN</a:t>
            </a:r>
          </a:p>
        </p:txBody>
      </p:sp>
      <p:sp>
        <p:nvSpPr>
          <p:cNvPr id="38" name="Rectángulo 37"/>
          <p:cNvSpPr/>
          <p:nvPr/>
        </p:nvSpPr>
        <p:spPr>
          <a:xfrm>
            <a:off x="638404" y="364751"/>
            <a:ext cx="8871355" cy="523220"/>
          </a:xfrm>
          <a:prstGeom prst="rect">
            <a:avLst/>
          </a:prstGeom>
          <a:noFill/>
        </p:spPr>
        <p:txBody>
          <a:bodyPr wrap="square" lIns="91440" tIns="45720" rIns="91440" bIns="45720">
            <a:spAutoFit/>
          </a:bodyPr>
          <a:lstStyle/>
          <a:p>
            <a:pPr algn="r"/>
            <a:r>
              <a:rPr lang="es-ES" sz="280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800" dirty="0">
                <a:ln w="0"/>
                <a:solidFill>
                  <a:schemeClr val="accent1">
                    <a:lumMod val="75000"/>
                  </a:schemeClr>
                </a:solidFill>
                <a:effectLst>
                  <a:outerShdw blurRad="38100" dist="19050" dir="2700000" algn="tl" rotWithShape="0">
                    <a:schemeClr val="dk1">
                      <a:alpha val="40000"/>
                    </a:schemeClr>
                  </a:outerShdw>
                </a:effectLst>
              </a:rPr>
              <a:t>PUNTUALES</a:t>
            </a:r>
          </a:p>
        </p:txBody>
      </p:sp>
      <p:sp>
        <p:nvSpPr>
          <p:cNvPr id="7" name="Rectángulo 6"/>
          <p:cNvSpPr/>
          <p:nvPr/>
        </p:nvSpPr>
        <p:spPr>
          <a:xfrm>
            <a:off x="26530" y="-458493"/>
            <a:ext cx="1995675" cy="369332"/>
          </a:xfrm>
          <a:prstGeom prst="rect">
            <a:avLst/>
          </a:prstGeom>
        </p:spPr>
        <p:txBody>
          <a:bodyPr wrap="none">
            <a:spAutoFit/>
          </a:bodyPr>
          <a:lstStyle/>
          <a:p>
            <a:r>
              <a:rPr lang="es-EC" dirty="0"/>
              <a:t>CLAVE 1301002011</a:t>
            </a:r>
          </a:p>
        </p:txBody>
      </p:sp>
      <p:sp>
        <p:nvSpPr>
          <p:cNvPr id="39" name="Rectángulo 38"/>
          <p:cNvSpPr/>
          <p:nvPr/>
        </p:nvSpPr>
        <p:spPr>
          <a:xfrm>
            <a:off x="985179" y="3876871"/>
            <a:ext cx="4863155"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 name="Imagen 1"/>
          <p:cNvPicPr>
            <a:picLocks noChangeAspect="1"/>
          </p:cNvPicPr>
          <p:nvPr/>
        </p:nvPicPr>
        <p:blipFill>
          <a:blip r:embed="rId7"/>
          <a:stretch>
            <a:fillRect/>
          </a:stretch>
        </p:blipFill>
        <p:spPr>
          <a:xfrm>
            <a:off x="6821820" y="3895399"/>
            <a:ext cx="4386362" cy="2729292"/>
          </a:xfrm>
          <a:prstGeom prst="rect">
            <a:avLst/>
          </a:prstGeom>
        </p:spPr>
      </p:pic>
      <p:sp>
        <p:nvSpPr>
          <p:cNvPr id="17" name="Rectángulo 16"/>
          <p:cNvSpPr/>
          <p:nvPr/>
        </p:nvSpPr>
        <p:spPr>
          <a:xfrm>
            <a:off x="6821820" y="3895399"/>
            <a:ext cx="4386362"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83903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t="7423" b="1714"/>
          <a:stretch/>
        </p:blipFill>
        <p:spPr>
          <a:xfrm>
            <a:off x="6328586" y="3832113"/>
            <a:ext cx="4863155" cy="2693919"/>
          </a:xfrm>
          <a:prstGeom prst="rect">
            <a:avLst/>
          </a:prstGeom>
        </p:spPr>
      </p:pic>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11" name="Tabla 10">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1135753532"/>
              </p:ext>
            </p:extLst>
          </p:nvPr>
        </p:nvGraphicFramePr>
        <p:xfrm>
          <a:off x="956742" y="1695693"/>
          <a:ext cx="10251440" cy="9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08595">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142469</a:t>
                      </a:r>
                      <a:endParaRPr lang="es-ES" sz="14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smtClean="0">
                          <a:solidFill>
                            <a:srgbClr val="000000"/>
                          </a:solidFill>
                          <a:effectLst/>
                          <a:latin typeface="Calibri" panose="020F0502020204030204" pitchFamily="34" charset="0"/>
                        </a:rPr>
                        <a:t>VALORACIÓN TIERRA</a:t>
                      </a:r>
                      <a:endParaRPr lang="es-ES" sz="1300" b="1" i="0" u="none" strike="noStrike" dirty="0">
                        <a:solidFill>
                          <a:srgbClr val="000000"/>
                        </a:solidFill>
                        <a:effectLst/>
                        <a:latin typeface="Calibri" panose="020F0502020204030204" pitchFamily="34" charset="0"/>
                      </a:endParaRPr>
                    </a:p>
                    <a:p>
                      <a:pPr algn="ctr" fontAlgn="b"/>
                      <a:r>
                        <a:rPr lang="es-ES" sz="1300" b="1" i="0" u="none" strike="noStrike" dirty="0">
                          <a:solidFill>
                            <a:srgbClr val="000000"/>
                          </a:solidFill>
                          <a:effectLst/>
                          <a:latin typeface="Calibri" panose="020F0502020204030204" pitchFamily="34" charset="0"/>
                        </a:rPr>
                        <a:t>BIENIO 2020-2021</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smtClean="0">
                          <a:solidFill>
                            <a:srgbClr val="000000"/>
                          </a:solidFill>
                          <a:effectLst/>
                          <a:latin typeface="Calibri" panose="020F0502020204030204" pitchFamily="34" charset="0"/>
                        </a:rPr>
                        <a:t>VALORACIÓN TIERRA</a:t>
                      </a:r>
                      <a:endParaRPr lang="es-ES" sz="1300" b="1" i="0" u="none" strike="noStrike" dirty="0">
                        <a:solidFill>
                          <a:srgbClr val="000000"/>
                        </a:solidFill>
                        <a:effectLst/>
                        <a:latin typeface="Calibri" panose="020F0502020204030204" pitchFamily="34" charset="0"/>
                      </a:endParaRP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414720">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946 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409.030,00</a:t>
                      </a:r>
                      <a:endParaRPr lang="es-ES" sz="1300" b="0"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364.036,00</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 - </a:t>
                      </a:r>
                      <a:r>
                        <a:rPr lang="es-ES" sz="1300" b="1" i="0" u="none" strike="noStrike" dirty="0" smtClean="0">
                          <a:solidFill>
                            <a:srgbClr val="000000"/>
                          </a:solidFill>
                          <a:effectLst/>
                          <a:latin typeface="Calibri" panose="020F0502020204030204" pitchFamily="34" charset="0"/>
                        </a:rPr>
                        <a:t>44.993,3</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smtClean="0">
                          <a:solidFill>
                            <a:srgbClr val="000000"/>
                          </a:solidFill>
                          <a:effectLst/>
                          <a:latin typeface="Calibri" panose="020F0502020204030204" pitchFamily="34" charset="0"/>
                        </a:rPr>
                        <a:t>-11%</a:t>
                      </a:r>
                      <a:endParaRPr lang="es-ES" sz="1300" b="1" i="0" u="none" strike="noStrike" dirty="0">
                        <a:solidFill>
                          <a:srgbClr val="000000"/>
                        </a:solidFill>
                        <a:effectLst/>
                        <a:latin typeface="Calibri" panose="020F0502020204030204" pitchFamily="34" charset="0"/>
                      </a:endParaRP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7" name="Rectángulo 6"/>
          <p:cNvSpPr/>
          <p:nvPr/>
        </p:nvSpPr>
        <p:spPr>
          <a:xfrm>
            <a:off x="279313" y="-369332"/>
            <a:ext cx="1908215" cy="369332"/>
          </a:xfrm>
          <a:prstGeom prst="rect">
            <a:avLst/>
          </a:prstGeom>
        </p:spPr>
        <p:txBody>
          <a:bodyPr wrap="none">
            <a:spAutoFit/>
          </a:bodyPr>
          <a:lstStyle/>
          <a:p>
            <a:r>
              <a:rPr lang="es-EC" dirty="0"/>
              <a:t>Clave 1021601003</a:t>
            </a:r>
          </a:p>
        </p:txBody>
      </p:sp>
      <p:graphicFrame>
        <p:nvGraphicFramePr>
          <p:cNvPr id="13" name="Tabla 12">
            <a:extLst>
              <a:ext uri="{FF2B5EF4-FFF2-40B4-BE49-F238E27FC236}">
                <a16:creationId xmlns:a16="http://schemas.microsoft.com/office/drawing/2014/main" id="{9848C424-0147-46CE-B4D9-460F00535C81}"/>
              </a:ext>
            </a:extLst>
          </p:cNvPr>
          <p:cNvGraphicFramePr>
            <a:graphicFrameLocks noGrp="1"/>
          </p:cNvGraphicFramePr>
          <p:nvPr>
            <p:extLst/>
          </p:nvPr>
        </p:nvGraphicFramePr>
        <p:xfrm>
          <a:off x="935960" y="2795615"/>
          <a:ext cx="10255781" cy="908286"/>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259095">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29540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353783">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09010043</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$ 360</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09570043</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$ 360</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8" name="Rectángulo 7"/>
          <p:cNvSpPr/>
          <p:nvPr/>
        </p:nvSpPr>
        <p:spPr>
          <a:xfrm>
            <a:off x="935960" y="1234144"/>
            <a:ext cx="6095002" cy="369332"/>
          </a:xfrm>
          <a:prstGeom prst="rect">
            <a:avLst/>
          </a:prstGeom>
        </p:spPr>
        <p:txBody>
          <a:bodyPr wrap="none">
            <a:spAutoFit/>
          </a:bodyPr>
          <a:lstStyle/>
          <a:p>
            <a:pPr lvl="0" fontAlgn="b">
              <a:defRPr/>
            </a:pPr>
            <a:r>
              <a:rPr lang="es-ES" b="1" dirty="0">
                <a:solidFill>
                  <a:srgbClr val="000000"/>
                </a:solidFill>
                <a:latin typeface="Calibri" panose="020F0502020204030204" pitchFamily="34" charset="0"/>
              </a:rPr>
              <a:t>ADMINISTRACIÓN ZONAL TUMBACO – PARROQUIA CUMBAYÁ</a:t>
            </a:r>
          </a:p>
        </p:txBody>
      </p:sp>
      <p:sp>
        <p:nvSpPr>
          <p:cNvPr id="15" name="Rectángulo 14"/>
          <p:cNvSpPr/>
          <p:nvPr/>
        </p:nvSpPr>
        <p:spPr>
          <a:xfrm>
            <a:off x="6328586" y="3848184"/>
            <a:ext cx="4863155"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6" name="Imagen 1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67130" y="6023709"/>
            <a:ext cx="404195" cy="360040"/>
          </a:xfrm>
          <a:prstGeom prst="rect">
            <a:avLst/>
          </a:prstGeom>
        </p:spPr>
      </p:pic>
      <p:sp>
        <p:nvSpPr>
          <p:cNvPr id="17" name="Rectángulo 16"/>
          <p:cNvSpPr/>
          <p:nvPr/>
        </p:nvSpPr>
        <p:spPr>
          <a:xfrm>
            <a:off x="1444740" y="165182"/>
            <a:ext cx="7972195" cy="861774"/>
          </a:xfrm>
          <a:prstGeom prst="rect">
            <a:avLst/>
          </a:prstGeom>
          <a:noFill/>
        </p:spPr>
        <p:txBody>
          <a:bodyPr wrap="square" lIns="91440" tIns="45720" rIns="91440" bIns="45720">
            <a:spAutoFit/>
          </a:bodyPr>
          <a:lstStyle/>
          <a:p>
            <a:pPr algn="r"/>
            <a:r>
              <a:rPr lang="es-ES" sz="2500" b="0" cap="none" spc="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500" b="0" cap="none" spc="0" dirty="0">
                <a:ln w="0"/>
                <a:solidFill>
                  <a:schemeClr val="accent1">
                    <a:lumMod val="75000"/>
                  </a:schemeClr>
                </a:solidFill>
                <a:effectLst>
                  <a:outerShdw blurRad="38100" dist="19050" dir="2700000" algn="tl" rotWithShape="0">
                    <a:schemeClr val="dk1">
                      <a:alpha val="40000"/>
                    </a:schemeClr>
                  </a:outerShdw>
                </a:effectLst>
              </a:rPr>
              <a:t>PREDIOS CON CAMBIO EN FACTOR FRENTE FONDO</a:t>
            </a:r>
          </a:p>
        </p:txBody>
      </p:sp>
      <p:graphicFrame>
        <p:nvGraphicFramePr>
          <p:cNvPr id="19" name="Tabla 18">
            <a:extLst>
              <a:ext uri="{FF2B5EF4-FFF2-40B4-BE49-F238E27FC236}">
                <a16:creationId xmlns:a16="http://schemas.microsoft.com/office/drawing/2014/main" id="{7BB88F1D-A57F-454E-B250-75427A634C2B}"/>
              </a:ext>
            </a:extLst>
          </p:cNvPr>
          <p:cNvGraphicFramePr>
            <a:graphicFrameLocks noGrp="1"/>
          </p:cNvGraphicFramePr>
          <p:nvPr>
            <p:extLst>
              <p:ext uri="{D42A27DB-BD31-4B8C-83A1-F6EECF244321}">
                <p14:modId xmlns:p14="http://schemas.microsoft.com/office/powerpoint/2010/main" val="2700040815"/>
              </p:ext>
            </p:extLst>
          </p:nvPr>
        </p:nvGraphicFramePr>
        <p:xfrm>
          <a:off x="1211411" y="3998311"/>
          <a:ext cx="3900530" cy="739180"/>
        </p:xfrm>
        <a:graphic>
          <a:graphicData uri="http://schemas.openxmlformats.org/drawingml/2006/table">
            <a:tbl>
              <a:tblPr firstRow="1" bandRow="1">
                <a:tableStyleId>{3B4B98B0-60AC-42C2-AFA5-B58CD77FA1E5}</a:tableStyleId>
              </a:tblPr>
              <a:tblGrid>
                <a:gridCol w="2047741">
                  <a:extLst>
                    <a:ext uri="{9D8B030D-6E8A-4147-A177-3AD203B41FA5}">
                      <a16:colId xmlns:a16="http://schemas.microsoft.com/office/drawing/2014/main" val="2295233511"/>
                    </a:ext>
                  </a:extLst>
                </a:gridCol>
                <a:gridCol w="1852789">
                  <a:extLst>
                    <a:ext uri="{9D8B030D-6E8A-4147-A177-3AD203B41FA5}">
                      <a16:colId xmlns:a16="http://schemas.microsoft.com/office/drawing/2014/main" val="1254539833"/>
                    </a:ext>
                  </a:extLst>
                </a:gridCol>
              </a:tblGrid>
              <a:tr h="385397">
                <a:tc>
                  <a:txBody>
                    <a:bodyPr/>
                    <a:lstStyle/>
                    <a:p>
                      <a:pPr algn="ctr" fontAlgn="b"/>
                      <a:r>
                        <a:rPr lang="es-ES" sz="1300" b="1" i="0" u="none" strike="noStrike" baseline="0" dirty="0">
                          <a:solidFill>
                            <a:srgbClr val="000000"/>
                          </a:solidFill>
                          <a:effectLst/>
                          <a:latin typeface="Calibri" panose="020F0502020204030204" pitchFamily="34" charset="0"/>
                        </a:rPr>
                        <a:t>FRENTE TOTAL</a:t>
                      </a: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a:solidFill>
                            <a:srgbClr val="000000"/>
                          </a:solidFill>
                          <a:effectLst/>
                          <a:latin typeface="Calibri" panose="020F0502020204030204" pitchFamily="34" charset="0"/>
                        </a:rPr>
                        <a:t>FRENTE PRINCIPAL</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48938261"/>
                  </a:ext>
                </a:extLst>
              </a:tr>
              <a:tr h="353783">
                <a:tc>
                  <a:txBody>
                    <a:bodyPr/>
                    <a:lstStyle/>
                    <a:p>
                      <a:pPr algn="ctr" fontAlgn="b"/>
                      <a:r>
                        <a:rPr lang="es-ES" sz="1300" b="0" i="0" u="none" strike="noStrike" dirty="0">
                          <a:solidFill>
                            <a:srgbClr val="000000"/>
                          </a:solidFill>
                          <a:effectLst/>
                          <a:latin typeface="Calibri" panose="020F0502020204030204" pitchFamily="34" charset="0"/>
                        </a:rPr>
                        <a:t> 52,98 ml</a:t>
                      </a: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a:solidFill>
                            <a:srgbClr val="000000"/>
                          </a:solidFill>
                          <a:effectLst/>
                          <a:latin typeface="Calibri" panose="020F0502020204030204" pitchFamily="34" charset="0"/>
                        </a:rPr>
                        <a:t>21,97 ml</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514084500"/>
                  </a:ext>
                </a:extLst>
              </a:tr>
            </a:tbl>
          </a:graphicData>
        </a:graphic>
      </p:graphicFrame>
      <p:graphicFrame>
        <p:nvGraphicFramePr>
          <p:cNvPr id="14" name="Tabla 13">
            <a:extLst>
              <a:ext uri="{FF2B5EF4-FFF2-40B4-BE49-F238E27FC236}">
                <a16:creationId xmlns:a16="http://schemas.microsoft.com/office/drawing/2014/main" id="{7BB88F1D-A57F-454E-B250-75427A634C2B}"/>
              </a:ext>
            </a:extLst>
          </p:cNvPr>
          <p:cNvGraphicFramePr>
            <a:graphicFrameLocks noGrp="1"/>
          </p:cNvGraphicFramePr>
          <p:nvPr>
            <p:extLst>
              <p:ext uri="{D42A27DB-BD31-4B8C-83A1-F6EECF244321}">
                <p14:modId xmlns:p14="http://schemas.microsoft.com/office/powerpoint/2010/main" val="861180660"/>
              </p:ext>
            </p:extLst>
          </p:nvPr>
        </p:nvGraphicFramePr>
        <p:xfrm>
          <a:off x="279313" y="4906434"/>
          <a:ext cx="5811243" cy="1633447"/>
        </p:xfrm>
        <a:graphic>
          <a:graphicData uri="http://schemas.openxmlformats.org/drawingml/2006/table">
            <a:tbl>
              <a:tblPr firstRow="1" bandRow="1">
                <a:tableStyleId>{3B4B98B0-60AC-42C2-AFA5-B58CD77FA1E5}</a:tableStyleId>
              </a:tblPr>
              <a:tblGrid>
                <a:gridCol w="848282">
                  <a:extLst>
                    <a:ext uri="{9D8B030D-6E8A-4147-A177-3AD203B41FA5}">
                      <a16:colId xmlns:a16="http://schemas.microsoft.com/office/drawing/2014/main" val="3067934672"/>
                    </a:ext>
                  </a:extLst>
                </a:gridCol>
                <a:gridCol w="703264">
                  <a:extLst>
                    <a:ext uri="{9D8B030D-6E8A-4147-A177-3AD203B41FA5}">
                      <a16:colId xmlns:a16="http://schemas.microsoft.com/office/drawing/2014/main" val="2295233511"/>
                    </a:ext>
                  </a:extLst>
                </a:gridCol>
                <a:gridCol w="766679">
                  <a:extLst>
                    <a:ext uri="{9D8B030D-6E8A-4147-A177-3AD203B41FA5}">
                      <a16:colId xmlns:a16="http://schemas.microsoft.com/office/drawing/2014/main" val="2403094831"/>
                    </a:ext>
                  </a:extLst>
                </a:gridCol>
                <a:gridCol w="699596">
                  <a:extLst>
                    <a:ext uri="{9D8B030D-6E8A-4147-A177-3AD203B41FA5}">
                      <a16:colId xmlns:a16="http://schemas.microsoft.com/office/drawing/2014/main" val="1254539833"/>
                    </a:ext>
                  </a:extLst>
                </a:gridCol>
                <a:gridCol w="963824">
                  <a:extLst>
                    <a:ext uri="{9D8B030D-6E8A-4147-A177-3AD203B41FA5}">
                      <a16:colId xmlns:a16="http://schemas.microsoft.com/office/drawing/2014/main" val="2758309427"/>
                    </a:ext>
                  </a:extLst>
                </a:gridCol>
                <a:gridCol w="963824">
                  <a:extLst>
                    <a:ext uri="{9D8B030D-6E8A-4147-A177-3AD203B41FA5}">
                      <a16:colId xmlns:a16="http://schemas.microsoft.com/office/drawing/2014/main" val="1903695610"/>
                    </a:ext>
                  </a:extLst>
                </a:gridCol>
                <a:gridCol w="865774">
                  <a:extLst>
                    <a:ext uri="{9D8B030D-6E8A-4147-A177-3AD203B41FA5}">
                      <a16:colId xmlns:a16="http://schemas.microsoft.com/office/drawing/2014/main" val="238266232"/>
                    </a:ext>
                  </a:extLst>
                </a:gridCol>
              </a:tblGrid>
              <a:tr h="754479">
                <a:tc>
                  <a:txBody>
                    <a:bodyPr/>
                    <a:lstStyle/>
                    <a:p>
                      <a:pPr algn="ctr" fontAlgn="b"/>
                      <a:r>
                        <a:rPr lang="es-ES" sz="1300" b="1" i="0" u="none" strike="noStrike" baseline="0" dirty="0" smtClean="0">
                          <a:solidFill>
                            <a:srgbClr val="000000"/>
                          </a:solidFill>
                          <a:effectLst/>
                          <a:latin typeface="Calibri" panose="020F0502020204030204" pitchFamily="34" charset="0"/>
                        </a:rPr>
                        <a:t>NORMA</a:t>
                      </a:r>
                      <a:endParaRPr lang="es-ES" sz="1300" b="1" i="0" u="none" strike="noStrike" baseline="0"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baseline="0" dirty="0" smtClean="0">
                          <a:solidFill>
                            <a:srgbClr val="000000"/>
                          </a:solidFill>
                          <a:effectLst/>
                          <a:latin typeface="Calibri" panose="020F0502020204030204" pitchFamily="34" charset="0"/>
                        </a:rPr>
                        <a:t>FACTOR FRENTE</a:t>
                      </a:r>
                      <a:endParaRPr lang="es-ES" sz="1300" b="1" i="0" u="none" strike="noStrike" baseline="0"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baseline="0" dirty="0" smtClean="0">
                          <a:solidFill>
                            <a:srgbClr val="000000"/>
                          </a:solidFill>
                          <a:effectLst/>
                          <a:latin typeface="Calibri" panose="020F0502020204030204" pitchFamily="34" charset="0"/>
                        </a:rPr>
                        <a:t>FACTOR FONDO</a:t>
                      </a:r>
                      <a:endParaRPr lang="es-ES" sz="1300" b="1" i="0" u="none" strike="noStrike" baseline="0"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smtClean="0">
                          <a:solidFill>
                            <a:srgbClr val="000000"/>
                          </a:solidFill>
                          <a:effectLst/>
                          <a:latin typeface="Calibri" panose="020F0502020204030204" pitchFamily="34" charset="0"/>
                        </a:rPr>
                        <a:t>FACTOR UBIC.</a:t>
                      </a:r>
                      <a:r>
                        <a:rPr lang="es-ES" sz="1300" b="1" i="0" u="none" strike="noStrike" baseline="0" dirty="0" smtClean="0">
                          <a:solidFill>
                            <a:srgbClr val="000000"/>
                          </a:solidFill>
                          <a:effectLst/>
                          <a:latin typeface="Calibri" panose="020F0502020204030204" pitchFamily="34" charset="0"/>
                        </a:rPr>
                        <a:t> MZ</a:t>
                      </a:r>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smtClean="0">
                          <a:solidFill>
                            <a:srgbClr val="000000"/>
                          </a:solidFill>
                          <a:effectLst/>
                          <a:latin typeface="Calibri" panose="020F0502020204030204" pitchFamily="34" charset="0"/>
                        </a:rPr>
                        <a:t>OTROS FACTORES</a:t>
                      </a:r>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smtClean="0">
                          <a:solidFill>
                            <a:srgbClr val="000000"/>
                          </a:solidFill>
                          <a:effectLst/>
                          <a:latin typeface="Calibri" panose="020F0502020204030204" pitchFamily="34" charset="0"/>
                        </a:rPr>
                        <a:t>FACTOR CALCULADO</a:t>
                      </a:r>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smtClean="0">
                          <a:solidFill>
                            <a:srgbClr val="000000"/>
                          </a:solidFill>
                          <a:effectLst/>
                          <a:latin typeface="Calibri" panose="020F0502020204030204" pitchFamily="34" charset="0"/>
                        </a:rPr>
                        <a:t>FACTOR APLICADO</a:t>
                      </a:r>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48938261"/>
                  </a:ext>
                </a:extLst>
              </a:tr>
              <a:tr h="439484">
                <a:tc>
                  <a:txBody>
                    <a:bodyPr/>
                    <a:lstStyle/>
                    <a:p>
                      <a:pPr algn="ctr" fontAlgn="b"/>
                      <a:r>
                        <a:rPr lang="es-ES" sz="1300" b="0" i="0" u="none" strike="noStrike" dirty="0" smtClean="0">
                          <a:solidFill>
                            <a:srgbClr val="000000"/>
                          </a:solidFill>
                          <a:effectLst/>
                          <a:latin typeface="Calibri" panose="020F0502020204030204" pitchFamily="34" charset="0"/>
                        </a:rPr>
                        <a:t>VIGENTE</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1,19</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1,20</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1,03</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1,47</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1,20</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14084500"/>
                  </a:ext>
                </a:extLst>
              </a:tr>
              <a:tr h="439484">
                <a:tc>
                  <a:txBody>
                    <a:bodyPr/>
                    <a:lstStyle/>
                    <a:p>
                      <a:pPr algn="ctr" fontAlgn="b"/>
                      <a:r>
                        <a:rPr lang="es-ES" sz="1300" b="0" i="0" u="none" strike="noStrike" dirty="0" smtClean="0">
                          <a:solidFill>
                            <a:srgbClr val="000000"/>
                          </a:solidFill>
                          <a:effectLst/>
                          <a:latin typeface="Calibri" panose="020F0502020204030204" pitchFamily="34" charset="0"/>
                        </a:rPr>
                        <a:t>PROPUESTA</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1,1</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0,96</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1,03</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1,09</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1,09</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1275090602"/>
                  </a:ext>
                </a:extLst>
              </a:tr>
            </a:tbl>
          </a:graphicData>
        </a:graphic>
      </p:graphicFrame>
      <p:pic>
        <p:nvPicPr>
          <p:cNvPr id="2" name="Imagen 1"/>
          <p:cNvPicPr>
            <a:picLocks noChangeAspect="1"/>
          </p:cNvPicPr>
          <p:nvPr/>
        </p:nvPicPr>
        <p:blipFill>
          <a:blip r:embed="rId6"/>
          <a:stretch>
            <a:fillRect/>
          </a:stretch>
        </p:blipFill>
        <p:spPr>
          <a:xfrm>
            <a:off x="9693654" y="4367901"/>
            <a:ext cx="2353361" cy="1584140"/>
          </a:xfrm>
          <a:prstGeom prst="rect">
            <a:avLst/>
          </a:prstGeom>
        </p:spPr>
      </p:pic>
    </p:spTree>
    <p:extLst>
      <p:ext uri="{BB962C8B-B14F-4D97-AF65-F5344CB8AC3E}">
        <p14:creationId xmlns:p14="http://schemas.microsoft.com/office/powerpoint/2010/main" val="3928311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t="11204"/>
          <a:stretch/>
        </p:blipFill>
        <p:spPr>
          <a:xfrm>
            <a:off x="6345027" y="3876541"/>
            <a:ext cx="4863155" cy="2703336"/>
          </a:xfrm>
          <a:prstGeom prst="rect">
            <a:avLst/>
          </a:prstGeom>
        </p:spPr>
      </p:pic>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11" name="Tabla 10">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1539352095"/>
              </p:ext>
            </p:extLst>
          </p:nvPr>
        </p:nvGraphicFramePr>
        <p:xfrm>
          <a:off x="956742" y="1695693"/>
          <a:ext cx="10251441" cy="923315"/>
        </p:xfrm>
        <a:graphic>
          <a:graphicData uri="http://schemas.openxmlformats.org/drawingml/2006/table">
            <a:tbl>
              <a:tblPr firstRow="1" bandRow="1">
                <a:tableStyleId>{3B4B98B0-60AC-42C2-AFA5-B58CD77FA1E5}</a:tableStyleId>
              </a:tblPr>
              <a:tblGrid>
                <a:gridCol w="1271069">
                  <a:extLst>
                    <a:ext uri="{9D8B030D-6E8A-4147-A177-3AD203B41FA5}">
                      <a16:colId xmlns:a16="http://schemas.microsoft.com/office/drawing/2014/main" val="2027921252"/>
                    </a:ext>
                  </a:extLst>
                </a:gridCol>
                <a:gridCol w="1246909">
                  <a:extLst>
                    <a:ext uri="{9D8B030D-6E8A-4147-A177-3AD203B41FA5}">
                      <a16:colId xmlns:a16="http://schemas.microsoft.com/office/drawing/2014/main" val="1386991714"/>
                    </a:ext>
                  </a:extLst>
                </a:gridCol>
                <a:gridCol w="1487978">
                  <a:extLst>
                    <a:ext uri="{9D8B030D-6E8A-4147-A177-3AD203B41FA5}">
                      <a16:colId xmlns:a16="http://schemas.microsoft.com/office/drawing/2014/main" val="1977483595"/>
                    </a:ext>
                  </a:extLst>
                </a:gridCol>
                <a:gridCol w="1629295">
                  <a:extLst>
                    <a:ext uri="{9D8B030D-6E8A-4147-A177-3AD203B41FA5}">
                      <a16:colId xmlns:a16="http://schemas.microsoft.com/office/drawing/2014/main" val="2295233511"/>
                    </a:ext>
                  </a:extLst>
                </a:gridCol>
                <a:gridCol w="1221971">
                  <a:extLst>
                    <a:ext uri="{9D8B030D-6E8A-4147-A177-3AD203B41FA5}">
                      <a16:colId xmlns:a16="http://schemas.microsoft.com/office/drawing/2014/main" val="1254539833"/>
                    </a:ext>
                  </a:extLst>
                </a:gridCol>
                <a:gridCol w="1446414">
                  <a:extLst>
                    <a:ext uri="{9D8B030D-6E8A-4147-A177-3AD203B41FA5}">
                      <a16:colId xmlns:a16="http://schemas.microsoft.com/office/drawing/2014/main" val="1790864321"/>
                    </a:ext>
                  </a:extLst>
                </a:gridCol>
                <a:gridCol w="1354370">
                  <a:extLst>
                    <a:ext uri="{9D8B030D-6E8A-4147-A177-3AD203B41FA5}">
                      <a16:colId xmlns:a16="http://schemas.microsoft.com/office/drawing/2014/main" val="3186746963"/>
                    </a:ext>
                  </a:extLst>
                </a:gridCol>
                <a:gridCol w="593435">
                  <a:extLst>
                    <a:ext uri="{9D8B030D-6E8A-4147-A177-3AD203B41FA5}">
                      <a16:colId xmlns:a16="http://schemas.microsoft.com/office/drawing/2014/main" val="3625640371"/>
                    </a:ext>
                  </a:extLst>
                </a:gridCol>
              </a:tblGrid>
              <a:tr h="508595">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61400</a:t>
                      </a:r>
                      <a:endParaRPr lang="es-ES" sz="14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smtClean="0">
                          <a:solidFill>
                            <a:srgbClr val="000000"/>
                          </a:solidFill>
                          <a:effectLst/>
                          <a:latin typeface="Calibri" panose="020F0502020204030204" pitchFamily="34" charset="0"/>
                        </a:rPr>
                        <a:t>VALORACIÓN SUELO</a:t>
                      </a:r>
                      <a:endParaRPr lang="es-ES" sz="1300" b="1" i="0" u="none" strike="noStrike" dirty="0">
                        <a:solidFill>
                          <a:srgbClr val="000000"/>
                        </a:solidFill>
                        <a:effectLst/>
                        <a:latin typeface="Calibri" panose="020F0502020204030204" pitchFamily="34" charset="0"/>
                      </a:endParaRPr>
                    </a:p>
                    <a:p>
                      <a:pPr algn="ctr" fontAlgn="b"/>
                      <a:r>
                        <a:rPr lang="es-ES" sz="1300" b="1" i="0" u="none" strike="noStrike" dirty="0">
                          <a:solidFill>
                            <a:srgbClr val="000000"/>
                          </a:solidFill>
                          <a:effectLst/>
                          <a:latin typeface="Calibri" panose="020F0502020204030204" pitchFamily="34" charset="0"/>
                        </a:rPr>
                        <a:t>BIENIO 2020-2021</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smtClean="0">
                          <a:solidFill>
                            <a:srgbClr val="000000"/>
                          </a:solidFill>
                          <a:effectLst/>
                          <a:latin typeface="Calibri" panose="020F0502020204030204" pitchFamily="34" charset="0"/>
                        </a:rPr>
                        <a:t>VALORACIÓN SUELO</a:t>
                      </a:r>
                      <a:endParaRPr lang="es-ES" sz="1300" b="1" i="0" u="none" strike="noStrike" dirty="0">
                        <a:solidFill>
                          <a:srgbClr val="000000"/>
                        </a:solidFill>
                        <a:effectLst/>
                        <a:latin typeface="Calibri" panose="020F0502020204030204" pitchFamily="34" charset="0"/>
                      </a:endParaRP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smtClean="0">
                          <a:solidFill>
                            <a:srgbClr val="000000"/>
                          </a:solidFill>
                          <a:effectLst/>
                          <a:latin typeface="Calibri" panose="020F0502020204030204" pitchFamily="34" charset="0"/>
                        </a:rPr>
                        <a:t>VALORACION TOTAL 2020-2021</a:t>
                      </a:r>
                      <a:endParaRPr lang="es-ES" sz="1300" b="1" i="0" u="none" strike="noStrike" dirty="0">
                        <a:solidFill>
                          <a:srgbClr val="000000"/>
                        </a:solidFill>
                        <a:effectLst/>
                        <a:latin typeface="Calibri" panose="020F0502020204030204" pitchFamily="34" charset="0"/>
                      </a:endParaRPr>
                    </a:p>
                  </a:txBody>
                  <a:tcPr marL="7620" marR="7620" marT="7620" marB="0" anchor="ctr">
                    <a:solidFill>
                      <a:schemeClr val="accent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300" b="1" i="0" u="none" strike="noStrike" dirty="0" smtClean="0">
                          <a:solidFill>
                            <a:srgbClr val="000000"/>
                          </a:solidFill>
                          <a:effectLst/>
                          <a:latin typeface="Calibri" panose="020F0502020204030204" pitchFamily="34" charset="0"/>
                        </a:rPr>
                        <a:t>VALORACION TOTAL 2022-2023</a:t>
                      </a:r>
                      <a:endParaRPr lang="es-ES" sz="1300" b="1" i="0" u="none" strike="noStrike" dirty="0">
                        <a:solidFill>
                          <a:srgbClr val="000000"/>
                        </a:solidFill>
                        <a:effectLst/>
                        <a:latin typeface="Calibri" panose="020F0502020204030204" pitchFamily="34" charset="0"/>
                      </a:endParaRPr>
                    </a:p>
                  </a:txBody>
                  <a:tcPr marL="7620" marR="7620" marT="7620" marB="0" anchor="ctr">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414720">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300 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104.400,00</a:t>
                      </a:r>
                      <a:endParaRPr lang="es-ES" sz="1300" b="0"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67.773,00</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 - </a:t>
                      </a:r>
                      <a:r>
                        <a:rPr lang="es-ES" sz="1300" b="1" i="0" u="none" strike="noStrike" dirty="0" smtClean="0">
                          <a:solidFill>
                            <a:srgbClr val="000000"/>
                          </a:solidFill>
                          <a:effectLst/>
                          <a:latin typeface="Calibri" panose="020F0502020204030204" pitchFamily="34" charset="0"/>
                        </a:rPr>
                        <a:t>36.627,00</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smtClean="0">
                          <a:solidFill>
                            <a:srgbClr val="000000"/>
                          </a:solidFill>
                          <a:effectLst/>
                          <a:latin typeface="Calibri" panose="020F0502020204030204" pitchFamily="34" charset="0"/>
                        </a:rPr>
                        <a:t>$ 220.814,49</a:t>
                      </a:r>
                      <a:endParaRPr lang="es-ES" sz="1300" b="1" i="0" u="none" strike="noStrike" dirty="0">
                        <a:solidFill>
                          <a:srgbClr val="000000"/>
                        </a:solidFill>
                        <a:effectLst/>
                        <a:latin typeface="Calibri" panose="020F0502020204030204" pitchFamily="34" charset="0"/>
                      </a:endParaRPr>
                    </a:p>
                  </a:txBody>
                  <a:tcPr marL="7620" marR="7620" marT="7620" marB="0" anchor="ctr">
                    <a:solidFill>
                      <a:schemeClr val="bg1">
                        <a:alpha val="20000"/>
                      </a:schemeClr>
                    </a:solidFill>
                  </a:tcPr>
                </a:tc>
                <a:tc>
                  <a:txBody>
                    <a:bodyPr/>
                    <a:lstStyle/>
                    <a:p>
                      <a:pPr algn="ctr" fontAlgn="b"/>
                      <a:r>
                        <a:rPr lang="es-ES" sz="1300" b="1" i="0" u="none" strike="noStrike" dirty="0" smtClean="0">
                          <a:solidFill>
                            <a:srgbClr val="000000"/>
                          </a:solidFill>
                          <a:effectLst/>
                          <a:latin typeface="Calibri" panose="020F0502020204030204" pitchFamily="34" charset="0"/>
                        </a:rPr>
                        <a:t>$186.903,61</a:t>
                      </a:r>
                      <a:endParaRPr lang="es-ES" sz="1300" b="1" i="0" u="none" strike="noStrike" dirty="0">
                        <a:solidFill>
                          <a:srgbClr val="000000"/>
                        </a:solidFill>
                        <a:effectLst/>
                        <a:latin typeface="Calibri" panose="020F0502020204030204" pitchFamily="34" charset="0"/>
                      </a:endParaRPr>
                    </a:p>
                  </a:txBody>
                  <a:tcPr marL="7620" marR="7620" marT="7620" marB="0" anchor="ct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- 15,4%</a:t>
                      </a: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7" name="Rectángulo 6"/>
          <p:cNvSpPr/>
          <p:nvPr/>
        </p:nvSpPr>
        <p:spPr>
          <a:xfrm>
            <a:off x="279313" y="-369332"/>
            <a:ext cx="1908215" cy="369332"/>
          </a:xfrm>
          <a:prstGeom prst="rect">
            <a:avLst/>
          </a:prstGeom>
        </p:spPr>
        <p:txBody>
          <a:bodyPr wrap="none">
            <a:spAutoFit/>
          </a:bodyPr>
          <a:lstStyle/>
          <a:p>
            <a:r>
              <a:rPr lang="es-EC" dirty="0"/>
              <a:t>Clave 1160710008</a:t>
            </a:r>
          </a:p>
        </p:txBody>
      </p:sp>
      <p:graphicFrame>
        <p:nvGraphicFramePr>
          <p:cNvPr id="13" name="Tabla 12">
            <a:extLst>
              <a:ext uri="{FF2B5EF4-FFF2-40B4-BE49-F238E27FC236}">
                <a16:creationId xmlns:a16="http://schemas.microsoft.com/office/drawing/2014/main" id="{9848C424-0147-46CE-B4D9-460F00535C81}"/>
              </a:ext>
            </a:extLst>
          </p:cNvPr>
          <p:cNvGraphicFramePr>
            <a:graphicFrameLocks noGrp="1"/>
          </p:cNvGraphicFramePr>
          <p:nvPr>
            <p:extLst/>
          </p:nvPr>
        </p:nvGraphicFramePr>
        <p:xfrm>
          <a:off x="935960" y="2795615"/>
          <a:ext cx="10255781" cy="908286"/>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259095">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29540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353783">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04050018</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$ 290</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04140018</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$ 290</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8" name="Rectángulo 7"/>
          <p:cNvSpPr/>
          <p:nvPr/>
        </p:nvSpPr>
        <p:spPr>
          <a:xfrm>
            <a:off x="935960" y="1234144"/>
            <a:ext cx="6537880" cy="369332"/>
          </a:xfrm>
          <a:prstGeom prst="rect">
            <a:avLst/>
          </a:prstGeom>
        </p:spPr>
        <p:txBody>
          <a:bodyPr wrap="none">
            <a:spAutoFit/>
          </a:bodyPr>
          <a:lstStyle/>
          <a:p>
            <a:pPr lvl="0" fontAlgn="b">
              <a:defRPr/>
            </a:pPr>
            <a:r>
              <a:rPr lang="es-ES" b="1" dirty="0">
                <a:solidFill>
                  <a:srgbClr val="000000"/>
                </a:solidFill>
                <a:latin typeface="Calibri" panose="020F0502020204030204" pitchFamily="34" charset="0"/>
              </a:rPr>
              <a:t>ADMINISTRACIÓN ZONAL EUGENIO ESPEJO – PARROQUIA JIPIJAPA</a:t>
            </a:r>
          </a:p>
        </p:txBody>
      </p:sp>
      <p:sp>
        <p:nvSpPr>
          <p:cNvPr id="15" name="Rectángulo 14"/>
          <p:cNvSpPr/>
          <p:nvPr/>
        </p:nvSpPr>
        <p:spPr>
          <a:xfrm>
            <a:off x="6345027" y="3876871"/>
            <a:ext cx="4863155"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6" name="Imagen 1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74643" y="5862390"/>
            <a:ext cx="404195" cy="360040"/>
          </a:xfrm>
          <a:prstGeom prst="rect">
            <a:avLst/>
          </a:prstGeom>
        </p:spPr>
      </p:pic>
      <p:sp>
        <p:nvSpPr>
          <p:cNvPr id="17" name="Rectángulo 16"/>
          <p:cNvSpPr/>
          <p:nvPr/>
        </p:nvSpPr>
        <p:spPr>
          <a:xfrm>
            <a:off x="1569430" y="208078"/>
            <a:ext cx="7972195" cy="861774"/>
          </a:xfrm>
          <a:prstGeom prst="rect">
            <a:avLst/>
          </a:prstGeom>
          <a:noFill/>
        </p:spPr>
        <p:txBody>
          <a:bodyPr wrap="square" lIns="91440" tIns="45720" rIns="91440" bIns="45720">
            <a:spAutoFit/>
          </a:bodyPr>
          <a:lstStyle/>
          <a:p>
            <a:pPr algn="r"/>
            <a:r>
              <a:rPr lang="es-ES" sz="2500" b="0" cap="none" spc="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500" b="0" cap="none" spc="0" dirty="0">
                <a:ln w="0"/>
                <a:solidFill>
                  <a:schemeClr val="accent1">
                    <a:lumMod val="75000"/>
                  </a:schemeClr>
                </a:solidFill>
                <a:effectLst>
                  <a:outerShdw blurRad="38100" dist="19050" dir="2700000" algn="tl" rotWithShape="0">
                    <a:schemeClr val="dk1">
                      <a:alpha val="40000"/>
                    </a:schemeClr>
                  </a:outerShdw>
                </a:effectLst>
              </a:rPr>
              <a:t>PREDIOS CON CAMBIO EN FACTOR FRENTE FONDO</a:t>
            </a:r>
          </a:p>
        </p:txBody>
      </p:sp>
      <p:graphicFrame>
        <p:nvGraphicFramePr>
          <p:cNvPr id="14" name="Tabla 13">
            <a:extLst>
              <a:ext uri="{FF2B5EF4-FFF2-40B4-BE49-F238E27FC236}">
                <a16:creationId xmlns:a16="http://schemas.microsoft.com/office/drawing/2014/main" id="{0DB37710-BBA6-4630-B499-AF47225E5106}"/>
              </a:ext>
            </a:extLst>
          </p:cNvPr>
          <p:cNvGraphicFramePr>
            <a:graphicFrameLocks noGrp="1"/>
          </p:cNvGraphicFramePr>
          <p:nvPr>
            <p:extLst/>
          </p:nvPr>
        </p:nvGraphicFramePr>
        <p:xfrm>
          <a:off x="915310" y="4013883"/>
          <a:ext cx="3900530" cy="739180"/>
        </p:xfrm>
        <a:graphic>
          <a:graphicData uri="http://schemas.openxmlformats.org/drawingml/2006/table">
            <a:tbl>
              <a:tblPr firstRow="1" bandRow="1">
                <a:tableStyleId>{3B4B98B0-60AC-42C2-AFA5-B58CD77FA1E5}</a:tableStyleId>
              </a:tblPr>
              <a:tblGrid>
                <a:gridCol w="2047741">
                  <a:extLst>
                    <a:ext uri="{9D8B030D-6E8A-4147-A177-3AD203B41FA5}">
                      <a16:colId xmlns:a16="http://schemas.microsoft.com/office/drawing/2014/main" val="2295233511"/>
                    </a:ext>
                  </a:extLst>
                </a:gridCol>
                <a:gridCol w="1852789">
                  <a:extLst>
                    <a:ext uri="{9D8B030D-6E8A-4147-A177-3AD203B41FA5}">
                      <a16:colId xmlns:a16="http://schemas.microsoft.com/office/drawing/2014/main" val="1254539833"/>
                    </a:ext>
                  </a:extLst>
                </a:gridCol>
              </a:tblGrid>
              <a:tr h="385397">
                <a:tc>
                  <a:txBody>
                    <a:bodyPr/>
                    <a:lstStyle/>
                    <a:p>
                      <a:pPr algn="ctr" fontAlgn="b"/>
                      <a:r>
                        <a:rPr lang="es-ES" sz="1300" b="1" i="0" u="none" strike="noStrike" baseline="0" dirty="0">
                          <a:solidFill>
                            <a:srgbClr val="000000"/>
                          </a:solidFill>
                          <a:effectLst/>
                          <a:latin typeface="Calibri" panose="020F0502020204030204" pitchFamily="34" charset="0"/>
                        </a:rPr>
                        <a:t>FRENTE TOTAL</a:t>
                      </a: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a:solidFill>
                            <a:srgbClr val="000000"/>
                          </a:solidFill>
                          <a:effectLst/>
                          <a:latin typeface="Calibri" panose="020F0502020204030204" pitchFamily="34" charset="0"/>
                        </a:rPr>
                        <a:t>FRENTE PRINCIPAL</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48938261"/>
                  </a:ext>
                </a:extLst>
              </a:tr>
              <a:tr h="353783">
                <a:tc>
                  <a:txBody>
                    <a:bodyPr/>
                    <a:lstStyle/>
                    <a:p>
                      <a:pPr algn="ctr" fontAlgn="b"/>
                      <a:r>
                        <a:rPr lang="es-ES" sz="1300" b="0" i="0" u="none" strike="noStrike" dirty="0">
                          <a:solidFill>
                            <a:srgbClr val="000000"/>
                          </a:solidFill>
                          <a:effectLst/>
                          <a:latin typeface="Calibri" panose="020F0502020204030204" pitchFamily="34" charset="0"/>
                        </a:rPr>
                        <a:t> 13,93 m</a:t>
                      </a: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a:solidFill>
                            <a:srgbClr val="000000"/>
                          </a:solidFill>
                          <a:effectLst/>
                          <a:latin typeface="Calibri" panose="020F0502020204030204" pitchFamily="34" charset="0"/>
                        </a:rPr>
                        <a:t>6,98 m</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514084500"/>
                  </a:ext>
                </a:extLst>
              </a:tr>
            </a:tbl>
          </a:graphicData>
        </a:graphic>
      </p:graphicFrame>
      <p:graphicFrame>
        <p:nvGraphicFramePr>
          <p:cNvPr id="18" name="Tabla 17">
            <a:extLst>
              <a:ext uri="{FF2B5EF4-FFF2-40B4-BE49-F238E27FC236}">
                <a16:creationId xmlns:a16="http://schemas.microsoft.com/office/drawing/2014/main" id="{7BB88F1D-A57F-454E-B250-75427A634C2B}"/>
              </a:ext>
            </a:extLst>
          </p:cNvPr>
          <p:cNvGraphicFramePr>
            <a:graphicFrameLocks noGrp="1"/>
          </p:cNvGraphicFramePr>
          <p:nvPr>
            <p:extLst>
              <p:ext uri="{D42A27DB-BD31-4B8C-83A1-F6EECF244321}">
                <p14:modId xmlns:p14="http://schemas.microsoft.com/office/powerpoint/2010/main" val="332876086"/>
              </p:ext>
            </p:extLst>
          </p:nvPr>
        </p:nvGraphicFramePr>
        <p:xfrm>
          <a:off x="279313" y="4906434"/>
          <a:ext cx="5811243" cy="1633447"/>
        </p:xfrm>
        <a:graphic>
          <a:graphicData uri="http://schemas.openxmlformats.org/drawingml/2006/table">
            <a:tbl>
              <a:tblPr firstRow="1" bandRow="1">
                <a:tableStyleId>{3B4B98B0-60AC-42C2-AFA5-B58CD77FA1E5}</a:tableStyleId>
              </a:tblPr>
              <a:tblGrid>
                <a:gridCol w="848282">
                  <a:extLst>
                    <a:ext uri="{9D8B030D-6E8A-4147-A177-3AD203B41FA5}">
                      <a16:colId xmlns:a16="http://schemas.microsoft.com/office/drawing/2014/main" val="3067934672"/>
                    </a:ext>
                  </a:extLst>
                </a:gridCol>
                <a:gridCol w="703264">
                  <a:extLst>
                    <a:ext uri="{9D8B030D-6E8A-4147-A177-3AD203B41FA5}">
                      <a16:colId xmlns:a16="http://schemas.microsoft.com/office/drawing/2014/main" val="2295233511"/>
                    </a:ext>
                  </a:extLst>
                </a:gridCol>
                <a:gridCol w="766679">
                  <a:extLst>
                    <a:ext uri="{9D8B030D-6E8A-4147-A177-3AD203B41FA5}">
                      <a16:colId xmlns:a16="http://schemas.microsoft.com/office/drawing/2014/main" val="2403094831"/>
                    </a:ext>
                  </a:extLst>
                </a:gridCol>
                <a:gridCol w="699596">
                  <a:extLst>
                    <a:ext uri="{9D8B030D-6E8A-4147-A177-3AD203B41FA5}">
                      <a16:colId xmlns:a16="http://schemas.microsoft.com/office/drawing/2014/main" val="1254539833"/>
                    </a:ext>
                  </a:extLst>
                </a:gridCol>
                <a:gridCol w="963824">
                  <a:extLst>
                    <a:ext uri="{9D8B030D-6E8A-4147-A177-3AD203B41FA5}">
                      <a16:colId xmlns:a16="http://schemas.microsoft.com/office/drawing/2014/main" val="2758309427"/>
                    </a:ext>
                  </a:extLst>
                </a:gridCol>
                <a:gridCol w="963824">
                  <a:extLst>
                    <a:ext uri="{9D8B030D-6E8A-4147-A177-3AD203B41FA5}">
                      <a16:colId xmlns:a16="http://schemas.microsoft.com/office/drawing/2014/main" val="1903695610"/>
                    </a:ext>
                  </a:extLst>
                </a:gridCol>
                <a:gridCol w="865774">
                  <a:extLst>
                    <a:ext uri="{9D8B030D-6E8A-4147-A177-3AD203B41FA5}">
                      <a16:colId xmlns:a16="http://schemas.microsoft.com/office/drawing/2014/main" val="238266232"/>
                    </a:ext>
                  </a:extLst>
                </a:gridCol>
              </a:tblGrid>
              <a:tr h="754479">
                <a:tc>
                  <a:txBody>
                    <a:bodyPr/>
                    <a:lstStyle/>
                    <a:p>
                      <a:pPr algn="ctr" fontAlgn="b"/>
                      <a:r>
                        <a:rPr lang="es-ES" sz="1300" b="1" i="0" u="none" strike="noStrike" baseline="0" dirty="0" smtClean="0">
                          <a:solidFill>
                            <a:srgbClr val="000000"/>
                          </a:solidFill>
                          <a:effectLst/>
                          <a:latin typeface="Calibri" panose="020F0502020204030204" pitchFamily="34" charset="0"/>
                        </a:rPr>
                        <a:t>NORMA</a:t>
                      </a:r>
                      <a:endParaRPr lang="es-ES" sz="1300" b="1" i="0" u="none" strike="noStrike" baseline="0"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baseline="0" dirty="0" smtClean="0">
                          <a:solidFill>
                            <a:srgbClr val="000000"/>
                          </a:solidFill>
                          <a:effectLst/>
                          <a:latin typeface="Calibri" panose="020F0502020204030204" pitchFamily="34" charset="0"/>
                        </a:rPr>
                        <a:t>FACTOR FRENTE</a:t>
                      </a:r>
                      <a:endParaRPr lang="es-ES" sz="1300" b="1" i="0" u="none" strike="noStrike" baseline="0"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baseline="0" dirty="0" smtClean="0">
                          <a:solidFill>
                            <a:srgbClr val="000000"/>
                          </a:solidFill>
                          <a:effectLst/>
                          <a:latin typeface="Calibri" panose="020F0502020204030204" pitchFamily="34" charset="0"/>
                        </a:rPr>
                        <a:t>FACTOR FONDO</a:t>
                      </a:r>
                      <a:endParaRPr lang="es-ES" sz="1300" b="1" i="0" u="none" strike="noStrike" baseline="0"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smtClean="0">
                          <a:solidFill>
                            <a:srgbClr val="000000"/>
                          </a:solidFill>
                          <a:effectLst/>
                          <a:latin typeface="Calibri" panose="020F0502020204030204" pitchFamily="34" charset="0"/>
                        </a:rPr>
                        <a:t>FACTOR UBIC.</a:t>
                      </a:r>
                      <a:r>
                        <a:rPr lang="es-ES" sz="1300" b="1" i="0" u="none" strike="noStrike" baseline="0" dirty="0" smtClean="0">
                          <a:solidFill>
                            <a:srgbClr val="000000"/>
                          </a:solidFill>
                          <a:effectLst/>
                          <a:latin typeface="Calibri" panose="020F0502020204030204" pitchFamily="34" charset="0"/>
                        </a:rPr>
                        <a:t> MZ</a:t>
                      </a:r>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smtClean="0">
                          <a:solidFill>
                            <a:srgbClr val="000000"/>
                          </a:solidFill>
                          <a:effectLst/>
                          <a:latin typeface="Calibri" panose="020F0502020204030204" pitchFamily="34" charset="0"/>
                        </a:rPr>
                        <a:t>OTROS FACTORES</a:t>
                      </a:r>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smtClean="0">
                          <a:solidFill>
                            <a:srgbClr val="000000"/>
                          </a:solidFill>
                          <a:effectLst/>
                          <a:latin typeface="Calibri" panose="020F0502020204030204" pitchFamily="34" charset="0"/>
                        </a:rPr>
                        <a:t>FACTOR CALCULADO</a:t>
                      </a:r>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1" i="0" u="none" strike="noStrike" dirty="0" smtClean="0">
                          <a:solidFill>
                            <a:srgbClr val="000000"/>
                          </a:solidFill>
                          <a:effectLst/>
                          <a:latin typeface="Calibri" panose="020F0502020204030204" pitchFamily="34" charset="0"/>
                        </a:rPr>
                        <a:t>FACTOR APLICADO</a:t>
                      </a:r>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48938261"/>
                  </a:ext>
                </a:extLst>
              </a:tr>
              <a:tr h="439484">
                <a:tc>
                  <a:txBody>
                    <a:bodyPr/>
                    <a:lstStyle/>
                    <a:p>
                      <a:pPr algn="ctr" fontAlgn="b"/>
                      <a:r>
                        <a:rPr lang="es-ES" sz="1300" b="0" i="0" u="none" strike="noStrike" dirty="0" smtClean="0">
                          <a:solidFill>
                            <a:srgbClr val="000000"/>
                          </a:solidFill>
                          <a:effectLst/>
                          <a:latin typeface="Calibri" panose="020F0502020204030204" pitchFamily="34" charset="0"/>
                        </a:rPr>
                        <a:t>VIGENTE</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1,08</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1,18</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1,03</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1,32</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1,20</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14084500"/>
                  </a:ext>
                </a:extLst>
              </a:tr>
              <a:tr h="439484">
                <a:tc>
                  <a:txBody>
                    <a:bodyPr/>
                    <a:lstStyle/>
                    <a:p>
                      <a:pPr algn="ctr" fontAlgn="b"/>
                      <a:r>
                        <a:rPr lang="es-ES" sz="1300" b="0" i="0" u="none" strike="noStrike" dirty="0" smtClean="0">
                          <a:solidFill>
                            <a:srgbClr val="000000"/>
                          </a:solidFill>
                          <a:effectLst/>
                          <a:latin typeface="Calibri" panose="020F0502020204030204" pitchFamily="34" charset="0"/>
                        </a:rPr>
                        <a:t>PROPUESTA</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0,91</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0,83</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1,03</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1</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0,78</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pPr algn="ctr" fontAlgn="b"/>
                      <a:r>
                        <a:rPr lang="es-ES" sz="1300" b="0" i="0" u="none" strike="noStrike" dirty="0" smtClean="0">
                          <a:solidFill>
                            <a:srgbClr val="000000"/>
                          </a:solidFill>
                          <a:effectLst/>
                          <a:latin typeface="Calibri" panose="020F0502020204030204" pitchFamily="34" charset="0"/>
                        </a:rPr>
                        <a:t>0,78</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1275090602"/>
                  </a:ext>
                </a:extLst>
              </a:tr>
            </a:tbl>
          </a:graphicData>
        </a:graphic>
      </p:graphicFrame>
      <p:pic>
        <p:nvPicPr>
          <p:cNvPr id="2" name="Imagen 1"/>
          <p:cNvPicPr>
            <a:picLocks noChangeAspect="1"/>
          </p:cNvPicPr>
          <p:nvPr/>
        </p:nvPicPr>
        <p:blipFill>
          <a:blip r:embed="rId6"/>
          <a:stretch>
            <a:fillRect/>
          </a:stretch>
        </p:blipFill>
        <p:spPr>
          <a:xfrm>
            <a:off x="9757135" y="4450100"/>
            <a:ext cx="2221326" cy="1592310"/>
          </a:xfrm>
          <a:prstGeom prst="rect">
            <a:avLst/>
          </a:prstGeom>
        </p:spPr>
      </p:pic>
    </p:spTree>
    <p:extLst>
      <p:ext uri="{BB962C8B-B14F-4D97-AF65-F5344CB8AC3E}">
        <p14:creationId xmlns:p14="http://schemas.microsoft.com/office/powerpoint/2010/main" val="1521260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3331" y="268484"/>
            <a:ext cx="1771054" cy="784412"/>
          </a:xfrm>
          <a:prstGeom prst="rect">
            <a:avLst/>
          </a:prstGeom>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2" name="Rectángulo 1"/>
          <p:cNvSpPr/>
          <p:nvPr/>
        </p:nvSpPr>
        <p:spPr>
          <a:xfrm>
            <a:off x="0" y="4549676"/>
            <a:ext cx="12283440" cy="2862322"/>
          </a:xfrm>
          <a:prstGeom prst="rect">
            <a:avLst/>
          </a:prstGeom>
        </p:spPr>
        <p:txBody>
          <a:bodyPr wrap="square">
            <a:spAutoFit/>
          </a:bodyPr>
          <a:lstStyle/>
          <a:p>
            <a:pPr algn="ctr"/>
            <a:r>
              <a:rPr lang="es-ES" sz="4800" b="1" dirty="0">
                <a:ln w="0"/>
                <a:solidFill>
                  <a:schemeClr val="tx2">
                    <a:lumMod val="75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O</a:t>
            </a:r>
            <a:r>
              <a:rPr lang="es-ES" sz="4800" b="1" dirty="0" smtClean="0">
                <a:ln w="0"/>
                <a:solidFill>
                  <a:schemeClr val="tx2">
                    <a:lumMod val="75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BSERVACIONES REVISADAS EN LA COMISION DE USO DE SUELO </a:t>
            </a:r>
          </a:p>
          <a:p>
            <a:pPr algn="ctr"/>
            <a:r>
              <a:rPr lang="es-ES" sz="3600" dirty="0" smtClean="0">
                <a:ln w="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10/12/2021</a:t>
            </a:r>
          </a:p>
          <a:p>
            <a:pPr algn="ctr"/>
            <a:endParaRPr lang="es-EC" sz="4800" b="1" dirty="0">
              <a:ln w="0"/>
              <a:solidFill>
                <a:schemeClr val="tx2">
                  <a:lumMod val="75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21288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79313" y="-369332"/>
            <a:ext cx="1908215" cy="369332"/>
          </a:xfrm>
          <a:prstGeom prst="rect">
            <a:avLst/>
          </a:prstGeom>
        </p:spPr>
        <p:txBody>
          <a:bodyPr wrap="none">
            <a:spAutoFit/>
          </a:bodyPr>
          <a:lstStyle/>
          <a:p>
            <a:r>
              <a:rPr lang="es-EC" dirty="0"/>
              <a:t>Clave 1160710008</a:t>
            </a:r>
          </a:p>
        </p:txBody>
      </p:sp>
      <p:sp>
        <p:nvSpPr>
          <p:cNvPr id="17" name="Rectángulo 16"/>
          <p:cNvSpPr/>
          <p:nvPr/>
        </p:nvSpPr>
        <p:spPr>
          <a:xfrm>
            <a:off x="1390526" y="350564"/>
            <a:ext cx="7972195" cy="477054"/>
          </a:xfrm>
          <a:prstGeom prst="rect">
            <a:avLst/>
          </a:prstGeom>
          <a:noFill/>
        </p:spPr>
        <p:txBody>
          <a:bodyPr wrap="square" lIns="91440" tIns="45720" rIns="91440" bIns="45720">
            <a:spAutoFit/>
          </a:bodyPr>
          <a:lstStyle/>
          <a:p>
            <a:pPr algn="r"/>
            <a:r>
              <a:rPr lang="es-ES" sz="2500" dirty="0" smtClean="0">
                <a:ln w="0"/>
                <a:solidFill>
                  <a:schemeClr val="accent1">
                    <a:lumMod val="75000"/>
                  </a:schemeClr>
                </a:solidFill>
                <a:effectLst>
                  <a:outerShdw blurRad="38100" dist="19050" dir="2700000" algn="tl" rotWithShape="0">
                    <a:schemeClr val="dk1">
                      <a:alpha val="40000"/>
                    </a:schemeClr>
                  </a:outerShdw>
                </a:effectLst>
              </a:rPr>
              <a:t>OBSERVACIONES ACOGIDAS POR LA CUS</a:t>
            </a:r>
            <a:endParaRPr lang="es-ES" sz="2500" b="0" cap="none" spc="0" dirty="0">
              <a:ln w="0"/>
              <a:solidFill>
                <a:schemeClr val="accent1">
                  <a:lumMod val="75000"/>
                </a:schemeClr>
              </a:solidFill>
              <a:effectLst>
                <a:outerShdw blurRad="38100" dist="19050" dir="2700000" algn="tl" rotWithShape="0">
                  <a:schemeClr val="dk1">
                    <a:alpha val="40000"/>
                  </a:schemeClr>
                </a:outerShdw>
              </a:effectLst>
            </a:endParaRPr>
          </a:p>
        </p:txBody>
      </p:sp>
      <p:pic>
        <p:nvPicPr>
          <p:cNvPr id="2" name="Imagen 1"/>
          <p:cNvPicPr>
            <a:picLocks noChangeAspect="1"/>
          </p:cNvPicPr>
          <p:nvPr/>
        </p:nvPicPr>
        <p:blipFill>
          <a:blip r:embed="rId4"/>
          <a:stretch>
            <a:fillRect/>
          </a:stretch>
        </p:blipFill>
        <p:spPr>
          <a:xfrm>
            <a:off x="790575" y="1145181"/>
            <a:ext cx="10887904" cy="5534222"/>
          </a:xfrm>
          <a:prstGeom prst="rect">
            <a:avLst/>
          </a:prstGeom>
        </p:spPr>
      </p:pic>
    </p:spTree>
    <p:extLst>
      <p:ext uri="{BB962C8B-B14F-4D97-AF65-F5344CB8AC3E}">
        <p14:creationId xmlns:p14="http://schemas.microsoft.com/office/powerpoint/2010/main" val="484170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79313" y="-369332"/>
            <a:ext cx="1908215" cy="369332"/>
          </a:xfrm>
          <a:prstGeom prst="rect">
            <a:avLst/>
          </a:prstGeom>
        </p:spPr>
        <p:txBody>
          <a:bodyPr wrap="none">
            <a:spAutoFit/>
          </a:bodyPr>
          <a:lstStyle/>
          <a:p>
            <a:r>
              <a:rPr lang="es-EC" dirty="0"/>
              <a:t>Clave 1160710008</a:t>
            </a:r>
          </a:p>
        </p:txBody>
      </p:sp>
      <p:sp>
        <p:nvSpPr>
          <p:cNvPr id="17" name="Rectángulo 16"/>
          <p:cNvSpPr/>
          <p:nvPr/>
        </p:nvSpPr>
        <p:spPr>
          <a:xfrm>
            <a:off x="1390526" y="350564"/>
            <a:ext cx="7972195" cy="477054"/>
          </a:xfrm>
          <a:prstGeom prst="rect">
            <a:avLst/>
          </a:prstGeom>
          <a:noFill/>
        </p:spPr>
        <p:txBody>
          <a:bodyPr wrap="square" lIns="91440" tIns="45720" rIns="91440" bIns="45720">
            <a:spAutoFit/>
          </a:bodyPr>
          <a:lstStyle/>
          <a:p>
            <a:pPr algn="r"/>
            <a:r>
              <a:rPr lang="es-ES" sz="2500" dirty="0" smtClean="0">
                <a:ln w="0"/>
                <a:solidFill>
                  <a:schemeClr val="accent1">
                    <a:lumMod val="75000"/>
                  </a:schemeClr>
                </a:solidFill>
                <a:effectLst>
                  <a:outerShdw blurRad="38100" dist="19050" dir="2700000" algn="tl" rotWithShape="0">
                    <a:schemeClr val="dk1">
                      <a:alpha val="40000"/>
                    </a:schemeClr>
                  </a:outerShdw>
                </a:effectLst>
              </a:rPr>
              <a:t>OBSERVACIONES ACOGIDAS POR LA CUS</a:t>
            </a:r>
            <a:endParaRPr lang="es-ES" sz="2500" b="0" cap="none" spc="0" dirty="0">
              <a:ln w="0"/>
              <a:solidFill>
                <a:schemeClr val="accent1">
                  <a:lumMod val="75000"/>
                </a:schemeClr>
              </a:solidFill>
              <a:effectLst>
                <a:outerShdw blurRad="38100" dist="19050" dir="2700000" algn="tl" rotWithShape="0">
                  <a:schemeClr val="dk1">
                    <a:alpha val="40000"/>
                  </a:schemeClr>
                </a:outerShdw>
              </a:effectLst>
            </a:endParaRPr>
          </a:p>
        </p:txBody>
      </p:sp>
      <p:pic>
        <p:nvPicPr>
          <p:cNvPr id="2" name="Imagen 1"/>
          <p:cNvPicPr>
            <a:picLocks noChangeAspect="1"/>
          </p:cNvPicPr>
          <p:nvPr/>
        </p:nvPicPr>
        <p:blipFill>
          <a:blip r:embed="rId4"/>
          <a:stretch>
            <a:fillRect/>
          </a:stretch>
        </p:blipFill>
        <p:spPr>
          <a:xfrm>
            <a:off x="487017" y="1116138"/>
            <a:ext cx="11459818" cy="5512069"/>
          </a:xfrm>
          <a:prstGeom prst="rect">
            <a:avLst/>
          </a:prstGeom>
        </p:spPr>
      </p:pic>
    </p:spTree>
    <p:extLst>
      <p:ext uri="{BB962C8B-B14F-4D97-AF65-F5344CB8AC3E}">
        <p14:creationId xmlns:p14="http://schemas.microsoft.com/office/powerpoint/2010/main" val="351556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79313" y="-369332"/>
            <a:ext cx="1908215" cy="369332"/>
          </a:xfrm>
          <a:prstGeom prst="rect">
            <a:avLst/>
          </a:prstGeom>
        </p:spPr>
        <p:txBody>
          <a:bodyPr wrap="none">
            <a:spAutoFit/>
          </a:bodyPr>
          <a:lstStyle/>
          <a:p>
            <a:r>
              <a:rPr lang="es-EC" dirty="0"/>
              <a:t>Clave 1160710008</a:t>
            </a:r>
          </a:p>
        </p:txBody>
      </p:sp>
      <p:sp>
        <p:nvSpPr>
          <p:cNvPr id="17" name="Rectángulo 16"/>
          <p:cNvSpPr/>
          <p:nvPr/>
        </p:nvSpPr>
        <p:spPr>
          <a:xfrm>
            <a:off x="1390526" y="350564"/>
            <a:ext cx="7972195" cy="477054"/>
          </a:xfrm>
          <a:prstGeom prst="rect">
            <a:avLst/>
          </a:prstGeom>
          <a:noFill/>
        </p:spPr>
        <p:txBody>
          <a:bodyPr wrap="square" lIns="91440" tIns="45720" rIns="91440" bIns="45720">
            <a:spAutoFit/>
          </a:bodyPr>
          <a:lstStyle/>
          <a:p>
            <a:pPr algn="r"/>
            <a:r>
              <a:rPr lang="es-ES" sz="2500" dirty="0" smtClean="0">
                <a:ln w="0"/>
                <a:solidFill>
                  <a:schemeClr val="accent1">
                    <a:lumMod val="75000"/>
                  </a:schemeClr>
                </a:solidFill>
                <a:effectLst>
                  <a:outerShdw blurRad="38100" dist="19050" dir="2700000" algn="tl" rotWithShape="0">
                    <a:schemeClr val="dk1">
                      <a:alpha val="40000"/>
                    </a:schemeClr>
                  </a:outerShdw>
                </a:effectLst>
              </a:rPr>
              <a:t>OBSERVACIONES ACOGIDAS POR LA CUS</a:t>
            </a:r>
            <a:endParaRPr lang="es-ES" sz="2500" b="0" cap="none" spc="0" dirty="0">
              <a:ln w="0"/>
              <a:solidFill>
                <a:schemeClr val="accent1">
                  <a:lumMod val="75000"/>
                </a:schemeClr>
              </a:solidFill>
              <a:effectLst>
                <a:outerShdw blurRad="38100" dist="19050" dir="2700000" algn="tl" rotWithShape="0">
                  <a:schemeClr val="dk1">
                    <a:alpha val="40000"/>
                  </a:schemeClr>
                </a:outerShdw>
              </a:effectLst>
            </a:endParaRPr>
          </a:p>
        </p:txBody>
      </p:sp>
      <p:pic>
        <p:nvPicPr>
          <p:cNvPr id="8" name="Imagen 7"/>
          <p:cNvPicPr>
            <a:picLocks noChangeAspect="1"/>
          </p:cNvPicPr>
          <p:nvPr/>
        </p:nvPicPr>
        <p:blipFill>
          <a:blip r:embed="rId4"/>
          <a:stretch>
            <a:fillRect/>
          </a:stretch>
        </p:blipFill>
        <p:spPr>
          <a:xfrm>
            <a:off x="357810" y="1064942"/>
            <a:ext cx="11330608" cy="5483495"/>
          </a:xfrm>
          <a:prstGeom prst="rect">
            <a:avLst/>
          </a:prstGeom>
        </p:spPr>
      </p:pic>
    </p:spTree>
    <p:extLst>
      <p:ext uri="{BB962C8B-B14F-4D97-AF65-F5344CB8AC3E}">
        <p14:creationId xmlns:p14="http://schemas.microsoft.com/office/powerpoint/2010/main" val="193043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79313" y="-369332"/>
            <a:ext cx="1908215" cy="369332"/>
          </a:xfrm>
          <a:prstGeom prst="rect">
            <a:avLst/>
          </a:prstGeom>
        </p:spPr>
        <p:txBody>
          <a:bodyPr wrap="none">
            <a:spAutoFit/>
          </a:bodyPr>
          <a:lstStyle/>
          <a:p>
            <a:r>
              <a:rPr lang="es-EC" dirty="0"/>
              <a:t>Clave 1160710008</a:t>
            </a:r>
          </a:p>
        </p:txBody>
      </p:sp>
      <p:sp>
        <p:nvSpPr>
          <p:cNvPr id="17" name="Rectángulo 16"/>
          <p:cNvSpPr/>
          <p:nvPr/>
        </p:nvSpPr>
        <p:spPr>
          <a:xfrm>
            <a:off x="1390526" y="350564"/>
            <a:ext cx="7972195" cy="477054"/>
          </a:xfrm>
          <a:prstGeom prst="rect">
            <a:avLst/>
          </a:prstGeom>
          <a:noFill/>
        </p:spPr>
        <p:txBody>
          <a:bodyPr wrap="square" lIns="91440" tIns="45720" rIns="91440" bIns="45720">
            <a:spAutoFit/>
          </a:bodyPr>
          <a:lstStyle/>
          <a:p>
            <a:pPr algn="r"/>
            <a:r>
              <a:rPr lang="es-ES" sz="2500" dirty="0" smtClean="0">
                <a:ln w="0"/>
                <a:solidFill>
                  <a:schemeClr val="accent1">
                    <a:lumMod val="75000"/>
                  </a:schemeClr>
                </a:solidFill>
                <a:effectLst>
                  <a:outerShdw blurRad="38100" dist="19050" dir="2700000" algn="tl" rotWithShape="0">
                    <a:schemeClr val="dk1">
                      <a:alpha val="40000"/>
                    </a:schemeClr>
                  </a:outerShdw>
                </a:effectLst>
              </a:rPr>
              <a:t>OBSERVACIONES ACOGIDAS POR LA CUS</a:t>
            </a:r>
            <a:endParaRPr lang="es-ES" sz="2500" b="0" cap="none" spc="0" dirty="0">
              <a:ln w="0"/>
              <a:solidFill>
                <a:schemeClr val="accent1">
                  <a:lumMod val="75000"/>
                </a:schemeClr>
              </a:solidFill>
              <a:effectLst>
                <a:outerShdw blurRad="38100" dist="19050" dir="2700000" algn="tl" rotWithShape="0">
                  <a:schemeClr val="dk1">
                    <a:alpha val="40000"/>
                  </a:schemeClr>
                </a:outerShdw>
              </a:effectLst>
            </a:endParaRPr>
          </a:p>
        </p:txBody>
      </p:sp>
      <p:pic>
        <p:nvPicPr>
          <p:cNvPr id="2" name="Imagen 1"/>
          <p:cNvPicPr>
            <a:picLocks noChangeAspect="1"/>
          </p:cNvPicPr>
          <p:nvPr/>
        </p:nvPicPr>
        <p:blipFill>
          <a:blip r:embed="rId4"/>
          <a:stretch>
            <a:fillRect/>
          </a:stretch>
        </p:blipFill>
        <p:spPr>
          <a:xfrm>
            <a:off x="944217" y="1097753"/>
            <a:ext cx="10465905" cy="5581650"/>
          </a:xfrm>
          <a:prstGeom prst="rect">
            <a:avLst/>
          </a:prstGeom>
        </p:spPr>
      </p:pic>
    </p:spTree>
    <p:extLst>
      <p:ext uri="{BB962C8B-B14F-4D97-AF65-F5344CB8AC3E}">
        <p14:creationId xmlns:p14="http://schemas.microsoft.com/office/powerpoint/2010/main" val="1924329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79313" y="-369332"/>
            <a:ext cx="1908215" cy="369332"/>
          </a:xfrm>
          <a:prstGeom prst="rect">
            <a:avLst/>
          </a:prstGeom>
        </p:spPr>
        <p:txBody>
          <a:bodyPr wrap="none">
            <a:spAutoFit/>
          </a:bodyPr>
          <a:lstStyle/>
          <a:p>
            <a:r>
              <a:rPr lang="es-EC" dirty="0"/>
              <a:t>Clave 1160710008</a:t>
            </a:r>
          </a:p>
        </p:txBody>
      </p:sp>
      <p:sp>
        <p:nvSpPr>
          <p:cNvPr id="17" name="Rectángulo 16"/>
          <p:cNvSpPr/>
          <p:nvPr/>
        </p:nvSpPr>
        <p:spPr>
          <a:xfrm>
            <a:off x="1390526" y="350564"/>
            <a:ext cx="7972195" cy="477054"/>
          </a:xfrm>
          <a:prstGeom prst="rect">
            <a:avLst/>
          </a:prstGeom>
          <a:noFill/>
        </p:spPr>
        <p:txBody>
          <a:bodyPr wrap="square" lIns="91440" tIns="45720" rIns="91440" bIns="45720">
            <a:spAutoFit/>
          </a:bodyPr>
          <a:lstStyle/>
          <a:p>
            <a:pPr algn="r"/>
            <a:r>
              <a:rPr lang="es-ES" sz="2500" dirty="0" smtClean="0">
                <a:ln w="0"/>
                <a:solidFill>
                  <a:schemeClr val="accent1">
                    <a:lumMod val="75000"/>
                  </a:schemeClr>
                </a:solidFill>
                <a:effectLst>
                  <a:outerShdw blurRad="38100" dist="19050" dir="2700000" algn="tl" rotWithShape="0">
                    <a:schemeClr val="dk1">
                      <a:alpha val="40000"/>
                    </a:schemeClr>
                  </a:outerShdw>
                </a:effectLst>
              </a:rPr>
              <a:t>OBSERVACIONES ACOGIDAS POR LA CUS</a:t>
            </a:r>
            <a:endParaRPr lang="es-ES" sz="2500" b="0" cap="none" spc="0" dirty="0">
              <a:ln w="0"/>
              <a:solidFill>
                <a:schemeClr val="accent1">
                  <a:lumMod val="75000"/>
                </a:schemeClr>
              </a:solidFill>
              <a:effectLst>
                <a:outerShdw blurRad="38100" dist="19050" dir="2700000" algn="tl" rotWithShape="0">
                  <a:schemeClr val="dk1">
                    <a:alpha val="40000"/>
                  </a:schemeClr>
                </a:outerShdw>
              </a:effectLst>
            </a:endParaRPr>
          </a:p>
        </p:txBody>
      </p:sp>
      <p:pic>
        <p:nvPicPr>
          <p:cNvPr id="3" name="Imagen 2"/>
          <p:cNvPicPr>
            <a:picLocks noChangeAspect="1"/>
          </p:cNvPicPr>
          <p:nvPr/>
        </p:nvPicPr>
        <p:blipFill>
          <a:blip r:embed="rId4"/>
          <a:stretch>
            <a:fillRect/>
          </a:stretch>
        </p:blipFill>
        <p:spPr>
          <a:xfrm>
            <a:off x="834887" y="1050656"/>
            <a:ext cx="10495722" cy="5628747"/>
          </a:xfrm>
          <a:prstGeom prst="rect">
            <a:avLst/>
          </a:prstGeom>
        </p:spPr>
      </p:pic>
    </p:spTree>
    <p:extLst>
      <p:ext uri="{BB962C8B-B14F-4D97-AF65-F5344CB8AC3E}">
        <p14:creationId xmlns:p14="http://schemas.microsoft.com/office/powerpoint/2010/main" val="391689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79313" y="-369332"/>
            <a:ext cx="1908215" cy="369332"/>
          </a:xfrm>
          <a:prstGeom prst="rect">
            <a:avLst/>
          </a:prstGeom>
        </p:spPr>
        <p:txBody>
          <a:bodyPr wrap="none">
            <a:spAutoFit/>
          </a:bodyPr>
          <a:lstStyle/>
          <a:p>
            <a:r>
              <a:rPr lang="es-EC" dirty="0"/>
              <a:t>Clave 1160710008</a:t>
            </a:r>
          </a:p>
        </p:txBody>
      </p:sp>
      <p:sp>
        <p:nvSpPr>
          <p:cNvPr id="17" name="Rectángulo 16"/>
          <p:cNvSpPr/>
          <p:nvPr/>
        </p:nvSpPr>
        <p:spPr>
          <a:xfrm>
            <a:off x="1390526" y="350564"/>
            <a:ext cx="7972195" cy="477054"/>
          </a:xfrm>
          <a:prstGeom prst="rect">
            <a:avLst/>
          </a:prstGeom>
          <a:noFill/>
        </p:spPr>
        <p:txBody>
          <a:bodyPr wrap="square" lIns="91440" tIns="45720" rIns="91440" bIns="45720">
            <a:spAutoFit/>
          </a:bodyPr>
          <a:lstStyle/>
          <a:p>
            <a:pPr algn="r"/>
            <a:r>
              <a:rPr lang="es-ES" sz="2500" dirty="0" smtClean="0">
                <a:ln w="0"/>
                <a:solidFill>
                  <a:schemeClr val="accent1">
                    <a:lumMod val="75000"/>
                  </a:schemeClr>
                </a:solidFill>
                <a:effectLst>
                  <a:outerShdw blurRad="38100" dist="19050" dir="2700000" algn="tl" rotWithShape="0">
                    <a:schemeClr val="dk1">
                      <a:alpha val="40000"/>
                    </a:schemeClr>
                  </a:outerShdw>
                </a:effectLst>
              </a:rPr>
              <a:t>OBSERVACIONES ACOGIDAS POR LA CUS</a:t>
            </a:r>
            <a:endParaRPr lang="es-ES" sz="2500" b="0" cap="none" spc="0" dirty="0">
              <a:ln w="0"/>
              <a:solidFill>
                <a:schemeClr val="accent1">
                  <a:lumMod val="75000"/>
                </a:schemeClr>
              </a:solidFill>
              <a:effectLst>
                <a:outerShdw blurRad="38100" dist="19050" dir="2700000" algn="tl" rotWithShape="0">
                  <a:schemeClr val="dk1">
                    <a:alpha val="40000"/>
                  </a:schemeClr>
                </a:outerShdw>
              </a:effectLst>
            </a:endParaRPr>
          </a:p>
        </p:txBody>
      </p:sp>
      <p:pic>
        <p:nvPicPr>
          <p:cNvPr id="2" name="Imagen 1"/>
          <p:cNvPicPr>
            <a:picLocks noChangeAspect="1"/>
          </p:cNvPicPr>
          <p:nvPr/>
        </p:nvPicPr>
        <p:blipFill rotWithShape="1">
          <a:blip r:embed="rId4"/>
          <a:srcRect b="41856"/>
          <a:stretch/>
        </p:blipFill>
        <p:spPr>
          <a:xfrm>
            <a:off x="1043609" y="1273894"/>
            <a:ext cx="10157792" cy="3248640"/>
          </a:xfrm>
          <a:prstGeom prst="rect">
            <a:avLst/>
          </a:prstGeom>
        </p:spPr>
      </p:pic>
    </p:spTree>
    <p:extLst>
      <p:ext uri="{BB962C8B-B14F-4D97-AF65-F5344CB8AC3E}">
        <p14:creationId xmlns:p14="http://schemas.microsoft.com/office/powerpoint/2010/main" val="3487253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11" name="Tabla 10">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2275528456"/>
              </p:ext>
            </p:extLst>
          </p:nvPr>
        </p:nvGraphicFramePr>
        <p:xfrm>
          <a:off x="956742" y="2456686"/>
          <a:ext cx="10251440" cy="11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75487">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smtClean="0">
                          <a:solidFill>
                            <a:srgbClr val="000000"/>
                          </a:solidFill>
                          <a:effectLst/>
                          <a:latin typeface="Calibri" panose="020F0502020204030204" pitchFamily="34" charset="0"/>
                        </a:rPr>
                        <a:t>803452 </a:t>
                      </a: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a:solidFill>
                            <a:srgbClr val="000000"/>
                          </a:solidFill>
                          <a:effectLst/>
                          <a:latin typeface="Calibri" panose="020F0502020204030204" pitchFamily="34" charset="0"/>
                        </a:rPr>
                        <a:t>AVALÚO</a:t>
                      </a:r>
                      <a:r>
                        <a:rPr lang="es-ES" sz="1300" b="1" i="0" u="none" strike="noStrike" baseline="0" dirty="0">
                          <a:solidFill>
                            <a:srgbClr val="000000"/>
                          </a:solidFill>
                          <a:effectLst/>
                          <a:latin typeface="Calibri" panose="020F0502020204030204" pitchFamily="34" charset="0"/>
                        </a:rPr>
                        <a:t> </a:t>
                      </a:r>
                    </a:p>
                    <a:p>
                      <a:pPr algn="ctr" fontAlgn="b"/>
                      <a:r>
                        <a:rPr lang="es-ES" sz="1300" b="1" i="0" u="none" strike="noStrike" baseline="0" dirty="0">
                          <a:solidFill>
                            <a:srgbClr val="000000"/>
                          </a:solidFill>
                          <a:effectLst/>
                          <a:latin typeface="Calibri" panose="020F0502020204030204" pitchFamily="34" charset="0"/>
                        </a:rPr>
                        <a:t>AÑO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a:solidFill>
                            <a:srgbClr val="000000"/>
                          </a:solidFill>
                          <a:effectLst/>
                          <a:latin typeface="Calibri" panose="020F0502020204030204" pitchFamily="34" charset="0"/>
                        </a:rPr>
                        <a:t>AVALÚO</a:t>
                      </a: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547828">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smtClean="0">
                          <a:solidFill>
                            <a:srgbClr val="000000"/>
                          </a:solidFill>
                          <a:effectLst/>
                          <a:latin typeface="Calibri" panose="020F0502020204030204" pitchFamily="34" charset="0"/>
                        </a:rPr>
                        <a:t>3.928,00 </a:t>
                      </a:r>
                      <a:r>
                        <a:rPr lang="es-ES" sz="1300" b="0" i="0" u="none" strike="noStrike" dirty="0">
                          <a:solidFill>
                            <a:srgbClr val="000000"/>
                          </a:solidFill>
                          <a:effectLst/>
                          <a:latin typeface="Calibri" panose="020F0502020204030204" pitchFamily="34" charset="0"/>
                        </a:rPr>
                        <a:t>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631.063,00</a:t>
                      </a:r>
                      <a:endParaRPr lang="es-ES" sz="1300" b="0"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282.026,00</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   349.037</a:t>
                      </a:r>
                    </a:p>
                  </a:txBody>
                  <a:tcPr marL="7620" marR="7620" marT="7620"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-55,3%</a:t>
                      </a: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12" name="Rectángulo 11"/>
          <p:cNvSpPr/>
          <p:nvPr/>
        </p:nvSpPr>
        <p:spPr>
          <a:xfrm>
            <a:off x="-402778" y="364751"/>
            <a:ext cx="9877705" cy="523220"/>
          </a:xfrm>
          <a:prstGeom prst="rect">
            <a:avLst/>
          </a:prstGeom>
          <a:noFill/>
        </p:spPr>
        <p:txBody>
          <a:bodyPr wrap="square" lIns="91440" tIns="45720" rIns="91440" bIns="45720">
            <a:spAutoFit/>
          </a:bodyPr>
          <a:lstStyle/>
          <a:p>
            <a:pPr algn="r"/>
            <a:r>
              <a:rPr lang="es-ES" sz="280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800" dirty="0">
                <a:ln w="0"/>
                <a:solidFill>
                  <a:schemeClr val="accent1">
                    <a:lumMod val="75000"/>
                  </a:schemeClr>
                </a:solidFill>
                <a:effectLst>
                  <a:outerShdw blurRad="38100" dist="19050" dir="2700000" algn="tl" rotWithShape="0">
                    <a:schemeClr val="dk1">
                      <a:alpha val="40000"/>
                    </a:schemeClr>
                  </a:outerShdw>
                </a:effectLst>
              </a:rPr>
              <a:t>PREDIOS SIN UBICACIÓN GEOGRÁFICA - URBANO</a:t>
            </a:r>
          </a:p>
        </p:txBody>
      </p:sp>
      <p:sp>
        <p:nvSpPr>
          <p:cNvPr id="7" name="Rectángulo 6"/>
          <p:cNvSpPr/>
          <p:nvPr/>
        </p:nvSpPr>
        <p:spPr>
          <a:xfrm>
            <a:off x="279313" y="-369332"/>
            <a:ext cx="1908215" cy="369332"/>
          </a:xfrm>
          <a:prstGeom prst="rect">
            <a:avLst/>
          </a:prstGeom>
        </p:spPr>
        <p:txBody>
          <a:bodyPr wrap="none">
            <a:spAutoFit/>
          </a:bodyPr>
          <a:lstStyle/>
          <a:p>
            <a:r>
              <a:rPr lang="es-EC" dirty="0"/>
              <a:t>Clave 3181123001</a:t>
            </a:r>
          </a:p>
        </p:txBody>
      </p:sp>
      <p:graphicFrame>
        <p:nvGraphicFramePr>
          <p:cNvPr id="13" name="Tabla 12">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2489546414"/>
              </p:ext>
            </p:extLst>
          </p:nvPr>
        </p:nvGraphicFramePr>
        <p:xfrm>
          <a:off x="935960" y="4146999"/>
          <a:ext cx="10255781" cy="1129870"/>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309092">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37348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AIVA-U</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 </a:t>
                      </a:r>
                      <a:r>
                        <a:rPr lang="es-ES" sz="1300" b="0" i="0" u="none" strike="noStrike" dirty="0" smtClean="0">
                          <a:solidFill>
                            <a:srgbClr val="000000"/>
                          </a:solidFill>
                          <a:effectLst/>
                          <a:latin typeface="Calibri" panose="020F0502020204030204" pitchFamily="34" charset="0"/>
                        </a:rPr>
                        <a:t>AIVA-U</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AIVA-U</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 </a:t>
                      </a:r>
                      <a:r>
                        <a:rPr lang="es-ES" sz="1300" b="0" i="0" u="none" strike="noStrike" dirty="0" smtClean="0">
                          <a:solidFill>
                            <a:srgbClr val="000000"/>
                          </a:solidFill>
                          <a:effectLst/>
                          <a:latin typeface="Calibri" panose="020F0502020204030204" pitchFamily="34" charset="0"/>
                        </a:rPr>
                        <a:t>AIVA-U</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447290">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01050005</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$ 150</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01080018</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$ 75</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8" name="Rectángulo 7"/>
          <p:cNvSpPr/>
          <p:nvPr/>
        </p:nvSpPr>
        <p:spPr>
          <a:xfrm>
            <a:off x="935960" y="1662698"/>
            <a:ext cx="6514284" cy="369332"/>
          </a:xfrm>
          <a:prstGeom prst="rect">
            <a:avLst/>
          </a:prstGeom>
        </p:spPr>
        <p:txBody>
          <a:bodyPr wrap="none">
            <a:spAutoFit/>
          </a:bodyPr>
          <a:lstStyle/>
          <a:p>
            <a:pPr lvl="0" fontAlgn="b">
              <a:defRPr/>
            </a:pPr>
            <a:r>
              <a:rPr lang="es-ES" b="1" dirty="0">
                <a:solidFill>
                  <a:srgbClr val="000000"/>
                </a:solidFill>
                <a:latin typeface="Calibri" panose="020F0502020204030204" pitchFamily="34" charset="0"/>
              </a:rPr>
              <a:t>ADMINISTRACIÓN ZONAL QUITUMBE – PARROQUIA CHILLOGALLO</a:t>
            </a:r>
          </a:p>
        </p:txBody>
      </p:sp>
    </p:spTree>
    <p:extLst>
      <p:ext uri="{BB962C8B-B14F-4D97-AF65-F5344CB8AC3E}">
        <p14:creationId xmlns:p14="http://schemas.microsoft.com/office/powerpoint/2010/main" val="364048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79313" y="-369332"/>
            <a:ext cx="1908215" cy="369332"/>
          </a:xfrm>
          <a:prstGeom prst="rect">
            <a:avLst/>
          </a:prstGeom>
        </p:spPr>
        <p:txBody>
          <a:bodyPr wrap="none">
            <a:spAutoFit/>
          </a:bodyPr>
          <a:lstStyle/>
          <a:p>
            <a:r>
              <a:rPr lang="es-EC" dirty="0"/>
              <a:t>Clave 1160710008</a:t>
            </a:r>
          </a:p>
        </p:txBody>
      </p:sp>
      <p:sp>
        <p:nvSpPr>
          <p:cNvPr id="17" name="Rectángulo 16"/>
          <p:cNvSpPr/>
          <p:nvPr/>
        </p:nvSpPr>
        <p:spPr>
          <a:xfrm>
            <a:off x="1390526" y="350564"/>
            <a:ext cx="7972195" cy="477054"/>
          </a:xfrm>
          <a:prstGeom prst="rect">
            <a:avLst/>
          </a:prstGeom>
          <a:noFill/>
        </p:spPr>
        <p:txBody>
          <a:bodyPr wrap="square" lIns="91440" tIns="45720" rIns="91440" bIns="45720">
            <a:spAutoFit/>
          </a:bodyPr>
          <a:lstStyle/>
          <a:p>
            <a:pPr algn="r"/>
            <a:r>
              <a:rPr lang="es-ES" sz="2500" dirty="0" smtClean="0">
                <a:ln w="0"/>
                <a:solidFill>
                  <a:schemeClr val="accent1">
                    <a:lumMod val="75000"/>
                  </a:schemeClr>
                </a:solidFill>
                <a:effectLst>
                  <a:outerShdw blurRad="38100" dist="19050" dir="2700000" algn="tl" rotWithShape="0">
                    <a:schemeClr val="dk1">
                      <a:alpha val="40000"/>
                    </a:schemeClr>
                  </a:outerShdw>
                </a:effectLst>
              </a:rPr>
              <a:t>OBSERVACIONES NO ACOGIDAS POR LA CUS</a:t>
            </a:r>
            <a:endParaRPr lang="es-ES" sz="25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3" name="CuadroTexto 2"/>
          <p:cNvSpPr txBox="1"/>
          <p:nvPr/>
        </p:nvSpPr>
        <p:spPr>
          <a:xfrm>
            <a:off x="685800" y="1321904"/>
            <a:ext cx="11280913" cy="5632311"/>
          </a:xfrm>
          <a:prstGeom prst="rect">
            <a:avLst/>
          </a:prstGeom>
          <a:noFill/>
        </p:spPr>
        <p:txBody>
          <a:bodyPr wrap="square" rtlCol="0">
            <a:spAutoFit/>
          </a:bodyPr>
          <a:lstStyle/>
          <a:p>
            <a:pPr marL="342900" indent="-342900" algn="just">
              <a:buFont typeface="+mj-lt"/>
              <a:buAutoNum type="arabicPeriod"/>
            </a:pPr>
            <a:r>
              <a:rPr lang="es-EC" dirty="0"/>
              <a:t>Los predios urbanos que se encuentren catastrados y que no conste con los datos de superficie de terreno y que se encuentre sin ubicación gráfica, la Dirección Metropolitana de Catastro en el lapso de 6 meses deber realizar la actualización </a:t>
            </a:r>
            <a:r>
              <a:rPr lang="es-EC" dirty="0" smtClean="0"/>
              <a:t>catastral</a:t>
            </a:r>
          </a:p>
          <a:p>
            <a:pPr marL="342900" indent="-342900" algn="just">
              <a:buFont typeface="+mj-lt"/>
              <a:buAutoNum type="arabicPeriod"/>
            </a:pPr>
            <a:r>
              <a:rPr lang="es-EC" dirty="0"/>
              <a:t>E</a:t>
            </a:r>
            <a:r>
              <a:rPr lang="es-EC" dirty="0" smtClean="0"/>
              <a:t>l </a:t>
            </a:r>
            <a:r>
              <a:rPr lang="es-EC" dirty="0"/>
              <a:t>proyecto de ordenanza, no se ajusta a lo establecido en el e) del artículo 34 del Acuerdo Ministerial 017-2020 emitido por el MIDUVI: </a:t>
            </a:r>
            <a:r>
              <a:rPr lang="es-EC" i="1" dirty="0"/>
              <a:t>“e) Aprobar mediante ordenanza el plano o mapa de valor del suelo </a:t>
            </a:r>
            <a:r>
              <a:rPr lang="es-EC" b="1" i="1" dirty="0"/>
              <a:t>y los valores de las construcciones con sus respectivos factores de aumento y </a:t>
            </a:r>
            <a:r>
              <a:rPr lang="es-EC" b="1" i="1" dirty="0" smtClean="0"/>
              <a:t>reducción</a:t>
            </a:r>
          </a:p>
          <a:p>
            <a:pPr marL="342900" indent="-342900" algn="just">
              <a:buFont typeface="+mj-lt"/>
              <a:buAutoNum type="arabicPeriod"/>
            </a:pPr>
            <a:r>
              <a:rPr lang="es-EC" dirty="0"/>
              <a:t>La Administración General garantizara los recursos necesarios a la Dirección Metropolita Financiera para que notifique hasta el 31 de diciembre de 2021 a todos los propietarios que sus predios han sido </a:t>
            </a:r>
            <a:r>
              <a:rPr lang="es-EC" dirty="0" smtClean="0"/>
              <a:t>actualizados</a:t>
            </a:r>
          </a:p>
          <a:p>
            <a:pPr marL="342900" indent="-342900" algn="just">
              <a:buFont typeface="+mj-lt"/>
              <a:buAutoNum type="arabicPeriod"/>
            </a:pPr>
            <a:r>
              <a:rPr lang="es-EC" dirty="0" smtClean="0"/>
              <a:t>La </a:t>
            </a:r>
            <a:r>
              <a:rPr lang="es-EC" dirty="0"/>
              <a:t>Dirección Metropolitana de Catastro una vez que entre en vigencia la ordenanza PMDOT – PUGS No. 001 -2021, procederá a realizar la actualización del valor del suelo en todos las AIVAS que hayan sufrido cambio de uso, zonificación y edificabilidad entre el PUOS y PUGS, por el método de potencialidad, para su valoración y cálculo de impuesto predial para el año </a:t>
            </a:r>
            <a:r>
              <a:rPr lang="es-EC" dirty="0" smtClean="0"/>
              <a:t>2023</a:t>
            </a:r>
          </a:p>
          <a:p>
            <a:pPr marL="342900" indent="-342900" algn="just">
              <a:buFont typeface="+mj-lt"/>
              <a:buAutoNum type="arabicPeriod"/>
            </a:pPr>
            <a:r>
              <a:rPr lang="es-EC" dirty="0"/>
              <a:t>La disposición transitoria </a:t>
            </a:r>
            <a:r>
              <a:rPr lang="es-EC" dirty="0" smtClean="0"/>
              <a:t>segunda es </a:t>
            </a:r>
            <a:r>
              <a:rPr lang="es-EC" dirty="0"/>
              <a:t>discriminatoria en vista que solo se exigirá a los predios que por errores municipales se han ingresado al catastro sin ubicación gráfica, además no se toma en cuenta la situación económica de las personas para conseguir los recursos económicos necesarios para realizar un levantamiento </a:t>
            </a:r>
            <a:r>
              <a:rPr lang="es-EC" dirty="0" smtClean="0"/>
              <a:t>topográfico</a:t>
            </a:r>
          </a:p>
          <a:p>
            <a:pPr marL="342900" indent="-342900" algn="just">
              <a:buFont typeface="+mj-lt"/>
              <a:buAutoNum type="arabicPeriod"/>
            </a:pPr>
            <a:r>
              <a:rPr lang="es-EC" dirty="0"/>
              <a:t>La disposición Transitoria Cuarta intenta solventar el problema causado por la aplicación de la ordenanza 008-2019, la cual fue aprobada en base a los informes técnicos de la Dirección Metropolitana de Catastro y las recomendaciones generadas por los funcionarios de la Dirección Metropolitana de Catastro en las mesas de trabajo, por lo que al ser el Municipio el causante del problema</a:t>
            </a:r>
            <a:endParaRPr lang="es-EC" dirty="0" smtClean="0"/>
          </a:p>
          <a:p>
            <a:pPr marL="342900" indent="-342900" algn="just">
              <a:buFont typeface="+mj-lt"/>
              <a:buAutoNum type="arabicPeriod"/>
            </a:pPr>
            <a:endParaRPr lang="es-EC" dirty="0"/>
          </a:p>
        </p:txBody>
      </p:sp>
    </p:spTree>
    <p:extLst>
      <p:ext uri="{BB962C8B-B14F-4D97-AF65-F5344CB8AC3E}">
        <p14:creationId xmlns:p14="http://schemas.microsoft.com/office/powerpoint/2010/main" val="2975854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79313" y="-369332"/>
            <a:ext cx="1908215" cy="369332"/>
          </a:xfrm>
          <a:prstGeom prst="rect">
            <a:avLst/>
          </a:prstGeom>
        </p:spPr>
        <p:txBody>
          <a:bodyPr wrap="none">
            <a:spAutoFit/>
          </a:bodyPr>
          <a:lstStyle/>
          <a:p>
            <a:r>
              <a:rPr lang="es-EC" dirty="0"/>
              <a:t>Clave 1160710008</a:t>
            </a:r>
          </a:p>
        </p:txBody>
      </p:sp>
      <p:sp>
        <p:nvSpPr>
          <p:cNvPr id="17" name="Rectángulo 16"/>
          <p:cNvSpPr/>
          <p:nvPr/>
        </p:nvSpPr>
        <p:spPr>
          <a:xfrm>
            <a:off x="1390526" y="350564"/>
            <a:ext cx="7972195" cy="477054"/>
          </a:xfrm>
          <a:prstGeom prst="rect">
            <a:avLst/>
          </a:prstGeom>
          <a:noFill/>
        </p:spPr>
        <p:txBody>
          <a:bodyPr wrap="square" lIns="91440" tIns="45720" rIns="91440" bIns="45720">
            <a:spAutoFit/>
          </a:bodyPr>
          <a:lstStyle/>
          <a:p>
            <a:pPr algn="r"/>
            <a:r>
              <a:rPr lang="es-ES" sz="2500" dirty="0" smtClean="0">
                <a:ln w="0"/>
                <a:solidFill>
                  <a:schemeClr val="accent1">
                    <a:lumMod val="75000"/>
                  </a:schemeClr>
                </a:solidFill>
                <a:effectLst>
                  <a:outerShdw blurRad="38100" dist="19050" dir="2700000" algn="tl" rotWithShape="0">
                    <a:schemeClr val="dk1">
                      <a:alpha val="40000"/>
                    </a:schemeClr>
                  </a:outerShdw>
                </a:effectLst>
              </a:rPr>
              <a:t>OBSERVACIONES NO ACOGIDAS POR LA CUS</a:t>
            </a:r>
            <a:endParaRPr lang="es-ES" sz="25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3" name="CuadroTexto 2"/>
          <p:cNvSpPr txBox="1"/>
          <p:nvPr/>
        </p:nvSpPr>
        <p:spPr>
          <a:xfrm>
            <a:off x="685800" y="1321904"/>
            <a:ext cx="11280913" cy="4801314"/>
          </a:xfrm>
          <a:prstGeom prst="rect">
            <a:avLst/>
          </a:prstGeom>
          <a:noFill/>
        </p:spPr>
        <p:txBody>
          <a:bodyPr wrap="square" rtlCol="0">
            <a:spAutoFit/>
          </a:bodyPr>
          <a:lstStyle/>
          <a:p>
            <a:pPr marL="342900" indent="-342900" algn="just">
              <a:buFont typeface="+mj-lt"/>
              <a:buAutoNum type="arabicPeriod" startAt="7"/>
            </a:pPr>
            <a:r>
              <a:rPr lang="es-EC" dirty="0"/>
              <a:t>La Dirección Metropolitana de Catastro en coordinación con las Administraciones Zonales, procederán a tomar un punto GPS en cada predio que no registra ubicación gráfica en el Sistema Integrado de Registro Catastral de </a:t>
            </a:r>
            <a:r>
              <a:rPr lang="es-EC" dirty="0" smtClean="0"/>
              <a:t>Quito-SIREC-Q</a:t>
            </a:r>
          </a:p>
          <a:p>
            <a:pPr marL="342900" indent="-342900" algn="just">
              <a:buFont typeface="+mj-lt"/>
              <a:buAutoNum type="arabicPeriod" startAt="7"/>
            </a:pPr>
            <a:r>
              <a:rPr lang="es-EC" dirty="0"/>
              <a:t>La Dirección Metropolitana de Catastro en el plazo de 9 meses presentara al Concejo Metropolitano el análisis de cumplimento del literal g) del artículo 34 del acuerdo Ministerial 017-2020 emitido por el MIDUVI, y procederá a actualizar el avaluó catastral para el año 2023 en los polígonos donde se haya encontrado una tolerancia mayor</a:t>
            </a:r>
            <a:r>
              <a:rPr lang="es-EC" dirty="0" smtClean="0"/>
              <a:t>.</a:t>
            </a:r>
          </a:p>
          <a:p>
            <a:pPr marL="342900" indent="-342900" algn="just">
              <a:buFont typeface="+mj-lt"/>
              <a:buAutoNum type="arabicPeriod" startAt="7"/>
            </a:pPr>
            <a:r>
              <a:rPr lang="es-EC" dirty="0" smtClean="0"/>
              <a:t>Plazo Reclamo Administrativo de Aval</a:t>
            </a:r>
            <a:r>
              <a:rPr lang="es-EC" dirty="0"/>
              <a:t>ú</a:t>
            </a:r>
            <a:r>
              <a:rPr lang="es-EC" dirty="0" smtClean="0"/>
              <a:t>o, </a:t>
            </a:r>
            <a:r>
              <a:rPr lang="es-EC" dirty="0"/>
              <a:t>considero que se viola el derecho de los ciudadanos al establecer un tiempo límite para hacer su impugnación al encontrarse en desacuerdo con su avalúo, pues pueden existir diferentes situaciones que no permitan que los ciudadanos realicen su reclamo en ese tiempo y no por eso significa que se encuentren de acuerdo con el mismo</a:t>
            </a:r>
            <a:r>
              <a:rPr lang="es-EC" dirty="0" smtClean="0"/>
              <a:t>.</a:t>
            </a:r>
          </a:p>
          <a:p>
            <a:pPr marL="342900" indent="-342900" algn="just">
              <a:buFont typeface="+mj-lt"/>
              <a:buAutoNum type="arabicPeriod" startAt="7"/>
            </a:pPr>
            <a:r>
              <a:rPr lang="es-EC" dirty="0" smtClean="0"/>
              <a:t>El </a:t>
            </a:r>
            <a:r>
              <a:rPr lang="es-EC" dirty="0"/>
              <a:t>PUGS no se encuentra vigente, por lo que el plano del valor de la tierra para este bienio debería corresponder a la norma vigente o se puede establecer una disposición general que establezca que el pago de los impuestos prediales de enero a marzo, se realizará en base a la norma vigente PUOS y a partir del mes de marzo, se tomará en cuenta la clasificación del suelo aprobada por el PUGS</a:t>
            </a:r>
            <a:r>
              <a:rPr lang="es-EC" dirty="0" smtClean="0"/>
              <a:t>.</a:t>
            </a:r>
          </a:p>
          <a:p>
            <a:pPr marL="342900" indent="-342900" algn="just">
              <a:buFont typeface="+mj-lt"/>
              <a:buAutoNum type="arabicPeriod" startAt="7"/>
            </a:pPr>
            <a:r>
              <a:rPr lang="es-ES" dirty="0" smtClean="0"/>
              <a:t>Se </a:t>
            </a:r>
            <a:r>
              <a:rPr lang="es-EC" dirty="0" smtClean="0"/>
              <a:t>le </a:t>
            </a:r>
            <a:r>
              <a:rPr lang="es-EC" dirty="0"/>
              <a:t>concede un plazo o un término al administrado para que realice la actualización , por lo que se sugiere se le otorgue </a:t>
            </a:r>
            <a:r>
              <a:rPr lang="es-EC" i="1" dirty="0"/>
              <a:t>el termino de 90 días </a:t>
            </a:r>
            <a:r>
              <a:rPr lang="es-EC" dirty="0"/>
              <a:t>para que el sistema catastral pueda tener una actualización completa en tiempos reales y </a:t>
            </a:r>
            <a:r>
              <a:rPr lang="es-EC" dirty="0" smtClean="0"/>
              <a:t>se obligue </a:t>
            </a:r>
            <a:r>
              <a:rPr lang="es-EC" dirty="0"/>
              <a:t>a su cumplimiento</a:t>
            </a:r>
          </a:p>
        </p:txBody>
      </p:sp>
    </p:spTree>
    <p:extLst>
      <p:ext uri="{BB962C8B-B14F-4D97-AF65-F5344CB8AC3E}">
        <p14:creationId xmlns:p14="http://schemas.microsoft.com/office/powerpoint/2010/main" val="1699611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0" y="-358747"/>
            <a:ext cx="1970732" cy="369332"/>
          </a:xfrm>
          <a:prstGeom prst="rect">
            <a:avLst/>
          </a:prstGeom>
        </p:spPr>
        <p:txBody>
          <a:bodyPr wrap="none">
            <a:spAutoFit/>
          </a:bodyPr>
          <a:lstStyle/>
          <a:p>
            <a:r>
              <a:rPr lang="es-EC" dirty="0"/>
              <a:t>Clave: 8003103015</a:t>
            </a:r>
          </a:p>
        </p:txBody>
      </p:sp>
      <p:graphicFrame>
        <p:nvGraphicFramePr>
          <p:cNvPr id="13" name="Tabla 12">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3806577090"/>
              </p:ext>
            </p:extLst>
          </p:nvPr>
        </p:nvGraphicFramePr>
        <p:xfrm>
          <a:off x="935960" y="4146999"/>
          <a:ext cx="10255781" cy="1329491"/>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309092">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573109">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AIVA-R</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300" b="0" i="0" u="none" strike="noStrike" dirty="0">
                          <a:solidFill>
                            <a:srgbClr val="000000"/>
                          </a:solidFill>
                          <a:effectLst/>
                          <a:latin typeface="Calibri" panose="020F0502020204030204" pitchFamily="34" charset="0"/>
                        </a:rPr>
                        <a:t>VALOR CLASE</a:t>
                      </a:r>
                      <a:r>
                        <a:rPr lang="es-ES" sz="1300" b="0" i="0" u="none" strike="noStrike" baseline="0" dirty="0">
                          <a:solidFill>
                            <a:srgbClr val="000000"/>
                          </a:solidFill>
                          <a:effectLst/>
                          <a:latin typeface="Calibri" panose="020F0502020204030204" pitchFamily="34" charset="0"/>
                        </a:rPr>
                        <a:t> DE </a:t>
                      </a:r>
                      <a:r>
                        <a:rPr lang="es-ES" sz="1300" b="0" i="0" u="none" strike="noStrike" baseline="0" dirty="0" smtClean="0">
                          <a:solidFill>
                            <a:srgbClr val="000000"/>
                          </a:solidFill>
                          <a:effectLst/>
                          <a:latin typeface="Calibri" panose="020F0502020204030204" pitchFamily="34" charset="0"/>
                        </a:rPr>
                        <a:t>TIERRA</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AIVA-R</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 CLASE</a:t>
                      </a:r>
                      <a:r>
                        <a:rPr lang="es-ES" sz="1300" b="0" i="0" u="none" strike="noStrike" baseline="0" dirty="0">
                          <a:solidFill>
                            <a:srgbClr val="000000"/>
                          </a:solidFill>
                          <a:effectLst/>
                          <a:latin typeface="Calibri" panose="020F0502020204030204" pitchFamily="34" charset="0"/>
                        </a:rPr>
                        <a:t> DE TIERRA PREDOMINANTE (V)</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447290">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06020201</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$ 2,10</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smtClean="0">
                          <a:solidFill>
                            <a:srgbClr val="000000"/>
                          </a:solidFill>
                          <a:effectLst/>
                          <a:latin typeface="Calibri" panose="020F0502020204030204" pitchFamily="34" charset="0"/>
                        </a:rPr>
                        <a:t>06680301</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$ 0,60</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15" name="Rectángulo 14"/>
          <p:cNvSpPr/>
          <p:nvPr/>
        </p:nvSpPr>
        <p:spPr>
          <a:xfrm>
            <a:off x="935960" y="1662698"/>
            <a:ext cx="6092565" cy="369332"/>
          </a:xfrm>
          <a:prstGeom prst="rect">
            <a:avLst/>
          </a:prstGeom>
        </p:spPr>
        <p:txBody>
          <a:bodyPr wrap="none">
            <a:spAutoFit/>
          </a:bodyPr>
          <a:lstStyle/>
          <a:p>
            <a:pPr lvl="0" fontAlgn="b">
              <a:defRPr/>
            </a:pPr>
            <a:r>
              <a:rPr lang="es-ES" b="1" dirty="0">
                <a:solidFill>
                  <a:srgbClr val="000000"/>
                </a:solidFill>
                <a:latin typeface="Calibri" panose="020F0502020204030204" pitchFamily="34" charset="0"/>
              </a:rPr>
              <a:t>ADMINISTRACIÓN ZONAL LA DELICIA – PARROQUIA NANEGAL</a:t>
            </a:r>
          </a:p>
        </p:txBody>
      </p:sp>
      <p:graphicFrame>
        <p:nvGraphicFramePr>
          <p:cNvPr id="19" name="Tabla 18">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994029320"/>
              </p:ext>
            </p:extLst>
          </p:nvPr>
        </p:nvGraphicFramePr>
        <p:xfrm>
          <a:off x="956742" y="2456686"/>
          <a:ext cx="10251440" cy="11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75487">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smtClean="0">
                          <a:solidFill>
                            <a:srgbClr val="000000"/>
                          </a:solidFill>
                          <a:effectLst/>
                          <a:latin typeface="Calibri" panose="020F0502020204030204" pitchFamily="34" charset="0"/>
                        </a:rPr>
                        <a:t>5027142 </a:t>
                      </a:r>
                    </a:p>
                    <a:p>
                      <a:pPr marL="0" marR="0" lvl="0" indent="0" algn="ctr" defTabSz="914400" rtl="0" eaLnBrk="1" fontAlgn="b" latinLnBrk="0" hangingPunct="1">
                        <a:lnSpc>
                          <a:spcPct val="100000"/>
                        </a:lnSpc>
                        <a:spcBef>
                          <a:spcPts val="0"/>
                        </a:spcBef>
                        <a:spcAft>
                          <a:spcPts val="0"/>
                        </a:spcAft>
                        <a:buClrTx/>
                        <a:buSzTx/>
                        <a:buFontTx/>
                        <a:buNone/>
                        <a:tabLst/>
                        <a:defRPr/>
                      </a:pPr>
                      <a:r>
                        <a:rPr lang="es-EC" sz="1400" b="0" i="0" kern="1200" dirty="0" smtClean="0">
                          <a:solidFill>
                            <a:schemeClr val="tx1"/>
                          </a:solidFill>
                          <a:effectLst/>
                          <a:latin typeface="+mn-lt"/>
                          <a:ea typeface="+mn-ea"/>
                          <a:cs typeface="+mn-cs"/>
                        </a:rPr>
                        <a:t>VALVERDE VILLARUEL SEGUNDO TOBIAS</a:t>
                      </a:r>
                      <a:endParaRPr lang="es-ES" sz="12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a:solidFill>
                            <a:srgbClr val="000000"/>
                          </a:solidFill>
                          <a:effectLst/>
                          <a:latin typeface="Calibri" panose="020F0502020204030204" pitchFamily="34" charset="0"/>
                        </a:rPr>
                        <a:t>AVALÚO</a:t>
                      </a:r>
                      <a:r>
                        <a:rPr lang="es-ES" sz="1300" b="1" i="0" u="none" strike="noStrike" baseline="0" dirty="0">
                          <a:solidFill>
                            <a:srgbClr val="000000"/>
                          </a:solidFill>
                          <a:effectLst/>
                          <a:latin typeface="Calibri" panose="020F0502020204030204" pitchFamily="34" charset="0"/>
                        </a:rPr>
                        <a:t> </a:t>
                      </a:r>
                    </a:p>
                    <a:p>
                      <a:pPr algn="ctr" fontAlgn="b"/>
                      <a:r>
                        <a:rPr lang="es-ES" sz="1300" b="1" i="0" u="none" strike="noStrike" baseline="0" dirty="0">
                          <a:solidFill>
                            <a:srgbClr val="000000"/>
                          </a:solidFill>
                          <a:effectLst/>
                          <a:latin typeface="Calibri" panose="020F0502020204030204" pitchFamily="34" charset="0"/>
                        </a:rPr>
                        <a:t>AÑO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a:solidFill>
                            <a:srgbClr val="000000"/>
                          </a:solidFill>
                          <a:effectLst/>
                          <a:latin typeface="Calibri" panose="020F0502020204030204" pitchFamily="34" charset="0"/>
                        </a:rPr>
                        <a:t>AVALÚO</a:t>
                      </a: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547828">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smtClean="0">
                          <a:solidFill>
                            <a:srgbClr val="000000"/>
                          </a:solidFill>
                          <a:effectLst/>
                          <a:latin typeface="Calibri" panose="020F0502020204030204" pitchFamily="34" charset="0"/>
                        </a:rPr>
                        <a:t>6.760.000,00 m2 </a:t>
                      </a:r>
                    </a:p>
                    <a:p>
                      <a:pPr algn="ctr" fontAlgn="b"/>
                      <a:r>
                        <a:rPr lang="es-ES" sz="1300" b="0" i="0" u="none" strike="noStrike" dirty="0" smtClean="0">
                          <a:solidFill>
                            <a:srgbClr val="000000"/>
                          </a:solidFill>
                          <a:effectLst/>
                          <a:latin typeface="Calibri" panose="020F0502020204030204" pitchFamily="34" charset="0"/>
                        </a:rPr>
                        <a:t>(676 Has)</a:t>
                      </a:r>
                      <a:endParaRPr lang="es-ES" sz="1300" b="0"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8.756.092,80 </a:t>
                      </a:r>
                      <a:endParaRPr lang="es-ES" sz="1300" b="0"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324.480,00</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   </a:t>
                      </a:r>
                      <a:r>
                        <a:rPr lang="es-ES" sz="1300" b="1" i="0" u="none" strike="noStrike" dirty="0" smtClean="0">
                          <a:solidFill>
                            <a:srgbClr val="000000"/>
                          </a:solidFill>
                          <a:effectLst/>
                          <a:latin typeface="Calibri" panose="020F0502020204030204" pitchFamily="34" charset="0"/>
                        </a:rPr>
                        <a:t>-8.431.612,80 </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smtClean="0">
                          <a:solidFill>
                            <a:srgbClr val="000000"/>
                          </a:solidFill>
                          <a:effectLst/>
                          <a:latin typeface="Calibri" panose="020F0502020204030204" pitchFamily="34" charset="0"/>
                        </a:rPr>
                        <a:t>-96.29%</a:t>
                      </a:r>
                      <a:endParaRPr lang="es-ES" sz="1300" b="1" i="0" u="none" strike="noStrike" dirty="0">
                        <a:solidFill>
                          <a:srgbClr val="000000"/>
                        </a:solidFill>
                        <a:effectLst/>
                        <a:latin typeface="Calibri" panose="020F0502020204030204" pitchFamily="34" charset="0"/>
                      </a:endParaRP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20" name="Rectángulo 19"/>
          <p:cNvSpPr/>
          <p:nvPr/>
        </p:nvSpPr>
        <p:spPr>
          <a:xfrm>
            <a:off x="956742" y="350431"/>
            <a:ext cx="8605113" cy="523220"/>
          </a:xfrm>
          <a:prstGeom prst="rect">
            <a:avLst/>
          </a:prstGeom>
          <a:noFill/>
        </p:spPr>
        <p:txBody>
          <a:bodyPr wrap="square" lIns="91440" tIns="45720" rIns="91440" bIns="45720">
            <a:spAutoFit/>
          </a:bodyPr>
          <a:lstStyle/>
          <a:p>
            <a:pPr algn="r"/>
            <a:r>
              <a:rPr lang="es-ES" sz="2800" dirty="0">
                <a:ln w="0"/>
                <a:solidFill>
                  <a:schemeClr val="accent1">
                    <a:lumMod val="75000"/>
                  </a:schemeClr>
                </a:solidFill>
                <a:effectLst>
                  <a:outerShdw blurRad="38100" dist="19050" dir="2700000" algn="tl" rotWithShape="0">
                    <a:schemeClr val="dk1">
                      <a:alpha val="40000"/>
                    </a:schemeClr>
                  </a:outerShdw>
                </a:effectLst>
              </a:rPr>
              <a:t>EJEMPLOS PREDIOS SIN UBICACIÓN GEOGRÁFICA - RURAL</a:t>
            </a:r>
          </a:p>
        </p:txBody>
      </p:sp>
    </p:spTree>
    <p:extLst>
      <p:ext uri="{BB962C8B-B14F-4D97-AF65-F5344CB8AC3E}">
        <p14:creationId xmlns:p14="http://schemas.microsoft.com/office/powerpoint/2010/main" val="247760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61416" y="3851722"/>
            <a:ext cx="4863156" cy="2705816"/>
          </a:xfrm>
          <a:prstGeom prst="rect">
            <a:avLst/>
          </a:prstGeom>
        </p:spPr>
      </p:pic>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11" name="Tabla 10">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4261403317"/>
              </p:ext>
            </p:extLst>
          </p:nvPr>
        </p:nvGraphicFramePr>
        <p:xfrm>
          <a:off x="956742" y="1695693"/>
          <a:ext cx="10251440" cy="9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08595">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5606946</a:t>
                      </a:r>
                      <a:endParaRPr lang="es-ES" sz="14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a:solidFill>
                            <a:srgbClr val="000000"/>
                          </a:solidFill>
                          <a:effectLst/>
                          <a:latin typeface="Calibri" panose="020F0502020204030204" pitchFamily="34" charset="0"/>
                        </a:rPr>
                        <a:t>AVALÚO</a:t>
                      </a:r>
                      <a:r>
                        <a:rPr lang="es-ES" sz="1300" b="1" i="0" u="none" strike="noStrike" baseline="0" dirty="0">
                          <a:solidFill>
                            <a:srgbClr val="000000"/>
                          </a:solidFill>
                          <a:effectLst/>
                          <a:latin typeface="Calibri" panose="020F0502020204030204" pitchFamily="34" charset="0"/>
                        </a:rPr>
                        <a:t> </a:t>
                      </a:r>
                    </a:p>
                    <a:p>
                      <a:pPr algn="ctr" fontAlgn="b"/>
                      <a:r>
                        <a:rPr lang="es-ES" sz="1300" b="1" i="0" u="none" strike="noStrike" baseline="0" dirty="0">
                          <a:solidFill>
                            <a:srgbClr val="000000"/>
                          </a:solidFill>
                          <a:effectLst/>
                          <a:latin typeface="Calibri" panose="020F0502020204030204" pitchFamily="34" charset="0"/>
                        </a:rPr>
                        <a:t>AÑO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a:solidFill>
                            <a:srgbClr val="000000"/>
                          </a:solidFill>
                          <a:effectLst/>
                          <a:latin typeface="Calibri" panose="020F0502020204030204" pitchFamily="34" charset="0"/>
                        </a:rPr>
                        <a:t>AVALÚO</a:t>
                      </a: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414720">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4.291 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127.162</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52.272</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   - 74.890</a:t>
                      </a:r>
                    </a:p>
                  </a:txBody>
                  <a:tcPr marL="7620" marR="7620" marT="7620"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-58,9%</a:t>
                      </a: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7" name="Rectángulo 6"/>
          <p:cNvSpPr/>
          <p:nvPr/>
        </p:nvSpPr>
        <p:spPr>
          <a:xfrm>
            <a:off x="279313" y="-369332"/>
            <a:ext cx="1908215" cy="369332"/>
          </a:xfrm>
          <a:prstGeom prst="rect">
            <a:avLst/>
          </a:prstGeom>
        </p:spPr>
        <p:txBody>
          <a:bodyPr wrap="none">
            <a:spAutoFit/>
          </a:bodyPr>
          <a:lstStyle/>
          <a:p>
            <a:r>
              <a:rPr lang="es-EC" dirty="0"/>
              <a:t>Clave 2272005002</a:t>
            </a:r>
          </a:p>
        </p:txBody>
      </p:sp>
      <p:graphicFrame>
        <p:nvGraphicFramePr>
          <p:cNvPr id="13" name="Tabla 12">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1073679672"/>
              </p:ext>
            </p:extLst>
          </p:nvPr>
        </p:nvGraphicFramePr>
        <p:xfrm>
          <a:off x="935960" y="2795615"/>
          <a:ext cx="10255781" cy="908286"/>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259095">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29540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 (Urbana)</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 (Rural)</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 (CLASE DE TIERRA </a:t>
                      </a:r>
                      <a:r>
                        <a:rPr lang="es-ES" sz="1300" b="0" i="0" u="none" strike="noStrike" dirty="0" smtClean="0">
                          <a:solidFill>
                            <a:srgbClr val="000000"/>
                          </a:solidFill>
                          <a:effectLst/>
                          <a:latin typeface="Calibri" panose="020F0502020204030204" pitchFamily="34" charset="0"/>
                        </a:rPr>
                        <a:t>IV)</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353783">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10050001</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$ 25</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10640205</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$ 12,18</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8" name="Rectángulo 7"/>
          <p:cNvSpPr/>
          <p:nvPr/>
        </p:nvSpPr>
        <p:spPr>
          <a:xfrm>
            <a:off x="935960" y="1234144"/>
            <a:ext cx="6434069" cy="369332"/>
          </a:xfrm>
          <a:prstGeom prst="rect">
            <a:avLst/>
          </a:prstGeom>
        </p:spPr>
        <p:txBody>
          <a:bodyPr wrap="none">
            <a:spAutoFit/>
          </a:bodyPr>
          <a:lstStyle/>
          <a:p>
            <a:pPr lvl="0" fontAlgn="b">
              <a:defRPr/>
            </a:pPr>
            <a:r>
              <a:rPr lang="es-ES" b="1" dirty="0">
                <a:solidFill>
                  <a:srgbClr val="000000"/>
                </a:solidFill>
                <a:latin typeface="Calibri" panose="020F0502020204030204" pitchFamily="34" charset="0"/>
              </a:rPr>
              <a:t>ADMINISTRACIÓN ZONAL LOS CHILLOS – PARROQUIA LA MERCED</a:t>
            </a:r>
          </a:p>
        </p:txBody>
      </p:sp>
      <p:sp>
        <p:nvSpPr>
          <p:cNvPr id="15" name="Rectángulo 14"/>
          <p:cNvSpPr/>
          <p:nvPr/>
        </p:nvSpPr>
        <p:spPr>
          <a:xfrm>
            <a:off x="861417" y="3875335"/>
            <a:ext cx="4863155"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6" name="Imagen 1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5960" y="3991967"/>
            <a:ext cx="404195" cy="360040"/>
          </a:xfrm>
          <a:prstGeom prst="rect">
            <a:avLst/>
          </a:prstGeom>
        </p:spPr>
      </p:pic>
      <p:sp>
        <p:nvSpPr>
          <p:cNvPr id="17" name="Rectángulo 16"/>
          <p:cNvSpPr/>
          <p:nvPr/>
        </p:nvSpPr>
        <p:spPr>
          <a:xfrm>
            <a:off x="638405" y="184223"/>
            <a:ext cx="8929544" cy="954107"/>
          </a:xfrm>
          <a:prstGeom prst="rect">
            <a:avLst/>
          </a:prstGeom>
          <a:noFill/>
        </p:spPr>
        <p:txBody>
          <a:bodyPr wrap="square" lIns="91440" tIns="45720" rIns="91440" bIns="45720">
            <a:spAutoFit/>
          </a:bodyPr>
          <a:lstStyle/>
          <a:p>
            <a:pPr algn="r"/>
            <a:r>
              <a:rPr lang="es-ES" sz="280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800" dirty="0">
                <a:ln w="0"/>
                <a:solidFill>
                  <a:schemeClr val="accent1">
                    <a:lumMod val="75000"/>
                  </a:schemeClr>
                </a:solidFill>
                <a:effectLst>
                  <a:outerShdw blurRad="38100" dist="19050" dir="2700000" algn="tl" rotWithShape="0">
                    <a:schemeClr val="dk1">
                      <a:alpha val="40000"/>
                    </a:schemeClr>
                  </a:outerShdw>
                </a:effectLst>
              </a:rPr>
              <a:t>PREDIOS CON CAMBIO DE CLASIFICACIÓN DE SUELO URBANO A RURAL</a:t>
            </a:r>
          </a:p>
        </p:txBody>
      </p:sp>
      <p:pic>
        <p:nvPicPr>
          <p:cNvPr id="2" name="Imagen 1"/>
          <p:cNvPicPr>
            <a:picLocks noChangeAspect="1"/>
          </p:cNvPicPr>
          <p:nvPr/>
        </p:nvPicPr>
        <p:blipFill>
          <a:blip r:embed="rId6"/>
          <a:stretch>
            <a:fillRect/>
          </a:stretch>
        </p:blipFill>
        <p:spPr>
          <a:xfrm>
            <a:off x="6534182" y="3823555"/>
            <a:ext cx="4064546" cy="2754786"/>
          </a:xfrm>
          <a:prstGeom prst="rect">
            <a:avLst/>
          </a:prstGeom>
        </p:spPr>
      </p:pic>
      <p:sp>
        <p:nvSpPr>
          <p:cNvPr id="14" name="Rectángulo 13"/>
          <p:cNvSpPr/>
          <p:nvPr/>
        </p:nvSpPr>
        <p:spPr>
          <a:xfrm>
            <a:off x="6550327" y="3840149"/>
            <a:ext cx="4048401"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4114390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11" name="Tabla 10">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2023878271"/>
              </p:ext>
            </p:extLst>
          </p:nvPr>
        </p:nvGraphicFramePr>
        <p:xfrm>
          <a:off x="956742" y="1695693"/>
          <a:ext cx="10251440" cy="9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08595">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C" sz="1600" dirty="0" smtClean="0">
                          <a:solidFill>
                            <a:schemeClr val="tx1"/>
                          </a:solidFill>
                        </a:rPr>
                        <a:t>103265</a:t>
                      </a:r>
                      <a:endParaRPr lang="es-ES" sz="1400" b="1" i="0" u="none" strike="noStrike" dirty="0">
                        <a:solidFill>
                          <a:schemeClr val="tx1"/>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a:solidFill>
                            <a:srgbClr val="000000"/>
                          </a:solidFill>
                          <a:effectLst/>
                          <a:latin typeface="Calibri" panose="020F0502020204030204" pitchFamily="34" charset="0"/>
                        </a:rPr>
                        <a:t>AVALÚO</a:t>
                      </a:r>
                      <a:r>
                        <a:rPr lang="es-ES" sz="1300" b="1" i="0" u="none" strike="noStrike" baseline="0" dirty="0">
                          <a:solidFill>
                            <a:srgbClr val="000000"/>
                          </a:solidFill>
                          <a:effectLst/>
                          <a:latin typeface="Calibri" panose="020F0502020204030204" pitchFamily="34" charset="0"/>
                        </a:rPr>
                        <a:t> </a:t>
                      </a:r>
                    </a:p>
                    <a:p>
                      <a:pPr algn="ctr" fontAlgn="b"/>
                      <a:r>
                        <a:rPr lang="es-ES" sz="1300" b="1" i="0" u="none" strike="noStrike" baseline="0" dirty="0">
                          <a:solidFill>
                            <a:srgbClr val="000000"/>
                          </a:solidFill>
                          <a:effectLst/>
                          <a:latin typeface="Calibri" panose="020F0502020204030204" pitchFamily="34" charset="0"/>
                        </a:rPr>
                        <a:t>AÑO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a:solidFill>
                            <a:srgbClr val="000000"/>
                          </a:solidFill>
                          <a:effectLst/>
                          <a:latin typeface="Calibri" panose="020F0502020204030204" pitchFamily="34" charset="0"/>
                        </a:rPr>
                        <a:t>AVALÚO</a:t>
                      </a: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414720">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smtClean="0">
                          <a:solidFill>
                            <a:srgbClr val="000000"/>
                          </a:solidFill>
                          <a:effectLst/>
                          <a:latin typeface="Calibri" panose="020F0502020204030204" pitchFamily="34" charset="0"/>
                        </a:rPr>
                        <a:t>3.190,00 </a:t>
                      </a:r>
                      <a:r>
                        <a:rPr lang="es-ES" sz="1300" b="0" i="0" u="none" strike="noStrike" dirty="0">
                          <a:solidFill>
                            <a:srgbClr val="000000"/>
                          </a:solidFill>
                          <a:effectLst/>
                          <a:latin typeface="Calibri" panose="020F0502020204030204" pitchFamily="34" charset="0"/>
                        </a:rPr>
                        <a:t>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1.728.495,12</a:t>
                      </a:r>
                      <a:endParaRPr lang="es-ES" sz="1300" b="0"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300" b="0" i="0" u="none" strike="noStrike" dirty="0">
                          <a:solidFill>
                            <a:srgbClr val="000000"/>
                          </a:solidFill>
                          <a:effectLst/>
                          <a:latin typeface="Calibri" panose="020F0502020204030204" pitchFamily="34" charset="0"/>
                        </a:rPr>
                        <a:t> $   </a:t>
                      </a:r>
                      <a:r>
                        <a:rPr lang="es-EC" sz="1400" b="0" dirty="0" smtClean="0"/>
                        <a:t>127,60</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   </a:t>
                      </a:r>
                      <a:r>
                        <a:rPr lang="es-ES" sz="1300" b="1" i="0" u="none" strike="noStrike" dirty="0" smtClean="0">
                          <a:solidFill>
                            <a:srgbClr val="000000"/>
                          </a:solidFill>
                          <a:effectLst/>
                          <a:latin typeface="Calibri" panose="020F0502020204030204" pitchFamily="34" charset="0"/>
                        </a:rPr>
                        <a:t>1.728.367,52</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smtClean="0">
                          <a:solidFill>
                            <a:srgbClr val="000000"/>
                          </a:solidFill>
                          <a:effectLst/>
                          <a:latin typeface="Calibri" panose="020F0502020204030204" pitchFamily="34" charset="0"/>
                        </a:rPr>
                        <a:t>-100%</a:t>
                      </a:r>
                      <a:endParaRPr lang="es-ES" sz="1300" b="1" i="0" u="none" strike="noStrike" dirty="0">
                        <a:solidFill>
                          <a:srgbClr val="000000"/>
                        </a:solidFill>
                        <a:effectLst/>
                        <a:latin typeface="Calibri" panose="020F0502020204030204" pitchFamily="34" charset="0"/>
                      </a:endParaRP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7" name="Rectángulo 6"/>
          <p:cNvSpPr/>
          <p:nvPr/>
        </p:nvSpPr>
        <p:spPr>
          <a:xfrm>
            <a:off x="279313" y="-369332"/>
            <a:ext cx="1908215" cy="369332"/>
          </a:xfrm>
          <a:prstGeom prst="rect">
            <a:avLst/>
          </a:prstGeom>
        </p:spPr>
        <p:txBody>
          <a:bodyPr wrap="none">
            <a:spAutoFit/>
          </a:bodyPr>
          <a:lstStyle/>
          <a:p>
            <a:r>
              <a:rPr lang="es-EC" dirty="0"/>
              <a:t>Clave 2272005002</a:t>
            </a:r>
          </a:p>
        </p:txBody>
      </p:sp>
      <p:graphicFrame>
        <p:nvGraphicFramePr>
          <p:cNvPr id="13" name="Tabla 12">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255881928"/>
              </p:ext>
            </p:extLst>
          </p:nvPr>
        </p:nvGraphicFramePr>
        <p:xfrm>
          <a:off x="935960" y="2795615"/>
          <a:ext cx="10255781" cy="908286"/>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259095">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29540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 (Urbana)</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 (Rural)</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 (CLASE DE TIERRA </a:t>
                      </a:r>
                      <a:r>
                        <a:rPr lang="es-ES" sz="1300" b="0" i="0" u="none" strike="noStrike" dirty="0" smtClean="0">
                          <a:solidFill>
                            <a:srgbClr val="000000"/>
                          </a:solidFill>
                          <a:effectLst/>
                          <a:latin typeface="Calibri" panose="020F0502020204030204" pitchFamily="34" charset="0"/>
                        </a:rPr>
                        <a:t>VII)</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353783">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smtClean="0">
                          <a:solidFill>
                            <a:srgbClr val="000000"/>
                          </a:solidFill>
                          <a:effectLst/>
                          <a:latin typeface="Calibri" panose="020F0502020204030204" pitchFamily="34" charset="0"/>
                        </a:rPr>
                        <a:t>04050026</a:t>
                      </a:r>
                      <a:endParaRPr lang="es-ES" sz="1300" b="0"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633</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a:t>
                      </a:r>
                      <a:r>
                        <a:rPr lang="es-ES" sz="1300" b="0" i="0" u="none" strike="noStrike" dirty="0" smtClean="0">
                          <a:solidFill>
                            <a:srgbClr val="000000"/>
                          </a:solidFill>
                          <a:effectLst/>
                          <a:latin typeface="Calibri" panose="020F0502020204030204" pitchFamily="34" charset="0"/>
                        </a:rPr>
                        <a:t>04140301</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a:t>
                      </a:r>
                      <a:r>
                        <a:rPr lang="es-ES" sz="1300" b="0" i="0" u="none" strike="noStrike" dirty="0" smtClean="0">
                          <a:solidFill>
                            <a:srgbClr val="000000"/>
                          </a:solidFill>
                          <a:effectLst/>
                          <a:latin typeface="Calibri" panose="020F0502020204030204" pitchFamily="34" charset="0"/>
                        </a:rPr>
                        <a:t>0,04</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8" name="Rectángulo 7"/>
          <p:cNvSpPr/>
          <p:nvPr/>
        </p:nvSpPr>
        <p:spPr>
          <a:xfrm>
            <a:off x="935960" y="1234144"/>
            <a:ext cx="6484980" cy="369332"/>
          </a:xfrm>
          <a:prstGeom prst="rect">
            <a:avLst/>
          </a:prstGeom>
        </p:spPr>
        <p:txBody>
          <a:bodyPr wrap="none">
            <a:spAutoFit/>
          </a:bodyPr>
          <a:lstStyle/>
          <a:p>
            <a:pPr lvl="0" fontAlgn="b">
              <a:defRPr/>
            </a:pPr>
            <a:r>
              <a:rPr lang="es-ES" b="1" dirty="0">
                <a:solidFill>
                  <a:srgbClr val="000000"/>
                </a:solidFill>
                <a:latin typeface="Calibri" panose="020F0502020204030204" pitchFamily="34" charset="0"/>
              </a:rPr>
              <a:t>ADMINISTRACIÓN ZONAL </a:t>
            </a:r>
            <a:r>
              <a:rPr lang="es-ES" b="1" dirty="0" smtClean="0">
                <a:solidFill>
                  <a:srgbClr val="000000"/>
                </a:solidFill>
                <a:latin typeface="Calibri" panose="020F0502020204030204" pitchFamily="34" charset="0"/>
              </a:rPr>
              <a:t>EUGENIO ESPEJO– </a:t>
            </a:r>
            <a:r>
              <a:rPr lang="es-ES" b="1" dirty="0">
                <a:solidFill>
                  <a:srgbClr val="000000"/>
                </a:solidFill>
                <a:latin typeface="Calibri" panose="020F0502020204030204" pitchFamily="34" charset="0"/>
              </a:rPr>
              <a:t>PARROQUIA </a:t>
            </a:r>
            <a:r>
              <a:rPr lang="es-ES" b="1" dirty="0" smtClean="0">
                <a:solidFill>
                  <a:srgbClr val="000000"/>
                </a:solidFill>
                <a:latin typeface="Calibri" panose="020F0502020204030204" pitchFamily="34" charset="0"/>
              </a:rPr>
              <a:t>JIPIJAPA</a:t>
            </a:r>
            <a:endParaRPr lang="es-ES" b="1" dirty="0">
              <a:solidFill>
                <a:srgbClr val="000000"/>
              </a:solidFill>
              <a:latin typeface="Calibri" panose="020F0502020204030204" pitchFamily="34" charset="0"/>
            </a:endParaRPr>
          </a:p>
        </p:txBody>
      </p:sp>
      <p:sp>
        <p:nvSpPr>
          <p:cNvPr id="15" name="Rectángulo 14"/>
          <p:cNvSpPr/>
          <p:nvPr/>
        </p:nvSpPr>
        <p:spPr>
          <a:xfrm>
            <a:off x="1340155" y="3875335"/>
            <a:ext cx="4384417"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6" name="Imagen 15"/>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5960" y="3991967"/>
            <a:ext cx="404195" cy="339401"/>
          </a:xfrm>
          <a:prstGeom prst="rect">
            <a:avLst/>
          </a:prstGeom>
        </p:spPr>
      </p:pic>
      <p:sp>
        <p:nvSpPr>
          <p:cNvPr id="17" name="Rectángulo 16"/>
          <p:cNvSpPr/>
          <p:nvPr/>
        </p:nvSpPr>
        <p:spPr>
          <a:xfrm>
            <a:off x="638405" y="184223"/>
            <a:ext cx="8929544" cy="954107"/>
          </a:xfrm>
          <a:prstGeom prst="rect">
            <a:avLst/>
          </a:prstGeom>
          <a:noFill/>
        </p:spPr>
        <p:txBody>
          <a:bodyPr wrap="square" lIns="91440" tIns="45720" rIns="91440" bIns="45720">
            <a:spAutoFit/>
          </a:bodyPr>
          <a:lstStyle/>
          <a:p>
            <a:pPr algn="r"/>
            <a:r>
              <a:rPr lang="es-ES" sz="280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800" dirty="0">
                <a:ln w="0"/>
                <a:solidFill>
                  <a:schemeClr val="accent1">
                    <a:lumMod val="75000"/>
                  </a:schemeClr>
                </a:solidFill>
                <a:effectLst>
                  <a:outerShdw blurRad="38100" dist="19050" dir="2700000" algn="tl" rotWithShape="0">
                    <a:schemeClr val="dk1">
                      <a:alpha val="40000"/>
                    </a:schemeClr>
                  </a:outerShdw>
                </a:effectLst>
              </a:rPr>
              <a:t>PREDIOS CON CAMBIO DE CLASIFICACIÓN DE SUELO URBANO A RURAL</a:t>
            </a:r>
          </a:p>
        </p:txBody>
      </p:sp>
      <p:sp>
        <p:nvSpPr>
          <p:cNvPr id="14" name="Rectángulo 13"/>
          <p:cNvSpPr/>
          <p:nvPr/>
        </p:nvSpPr>
        <p:spPr>
          <a:xfrm>
            <a:off x="6550328" y="3840149"/>
            <a:ext cx="3671702"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8" name="Imagen 17"/>
          <p:cNvPicPr>
            <a:picLocks noChangeAspect="1"/>
          </p:cNvPicPr>
          <p:nvPr/>
        </p:nvPicPr>
        <p:blipFill>
          <a:blip r:embed="rId5"/>
          <a:stretch>
            <a:fillRect/>
          </a:stretch>
        </p:blipFill>
        <p:spPr>
          <a:xfrm>
            <a:off x="6607812" y="3875335"/>
            <a:ext cx="3545838" cy="2626282"/>
          </a:xfrm>
          <a:prstGeom prst="rect">
            <a:avLst/>
          </a:prstGeom>
        </p:spPr>
      </p:pic>
      <p:pic>
        <p:nvPicPr>
          <p:cNvPr id="9" name="Imagen 8"/>
          <p:cNvPicPr>
            <a:picLocks noChangeAspect="1"/>
          </p:cNvPicPr>
          <p:nvPr/>
        </p:nvPicPr>
        <p:blipFill>
          <a:blip r:embed="rId6">
            <a:lum bright="70000" contrast="-70000"/>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14698" y="3904487"/>
            <a:ext cx="4258778" cy="2644701"/>
          </a:xfrm>
          <a:prstGeom prst="rect">
            <a:avLst/>
          </a:prstGeom>
        </p:spPr>
      </p:pic>
      <p:sp>
        <p:nvSpPr>
          <p:cNvPr id="10" name="Rectángulo 9"/>
          <p:cNvSpPr/>
          <p:nvPr/>
        </p:nvSpPr>
        <p:spPr>
          <a:xfrm rot="1441505">
            <a:off x="3455470" y="5066555"/>
            <a:ext cx="317633" cy="3205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70322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6248"/>
          <a:stretch/>
        </p:blipFill>
        <p:spPr>
          <a:xfrm>
            <a:off x="935960" y="3876871"/>
            <a:ext cx="4863155" cy="2683175"/>
          </a:xfrm>
          <a:prstGeom prst="rect">
            <a:avLst/>
          </a:prstGeom>
        </p:spPr>
      </p:pic>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11" name="Tabla 10">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2499248452"/>
              </p:ext>
            </p:extLst>
          </p:nvPr>
        </p:nvGraphicFramePr>
        <p:xfrm>
          <a:off x="956742" y="1695693"/>
          <a:ext cx="10251440" cy="9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08595">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5605950</a:t>
                      </a:r>
                      <a:endParaRPr lang="es-ES" sz="14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a:solidFill>
                            <a:srgbClr val="000000"/>
                          </a:solidFill>
                          <a:effectLst/>
                          <a:latin typeface="Calibri" panose="020F0502020204030204" pitchFamily="34" charset="0"/>
                        </a:rPr>
                        <a:t>AVALÚO</a:t>
                      </a:r>
                      <a:r>
                        <a:rPr lang="es-ES" sz="1300" b="1" i="0" u="none" strike="noStrike" baseline="0" dirty="0">
                          <a:solidFill>
                            <a:srgbClr val="000000"/>
                          </a:solidFill>
                          <a:effectLst/>
                          <a:latin typeface="Calibri" panose="020F0502020204030204" pitchFamily="34" charset="0"/>
                        </a:rPr>
                        <a:t> </a:t>
                      </a:r>
                    </a:p>
                    <a:p>
                      <a:pPr algn="ctr" fontAlgn="b"/>
                      <a:r>
                        <a:rPr lang="es-ES" sz="1300" b="1" i="0" u="none" strike="noStrike" baseline="0" dirty="0">
                          <a:solidFill>
                            <a:srgbClr val="000000"/>
                          </a:solidFill>
                          <a:effectLst/>
                          <a:latin typeface="Calibri" panose="020F0502020204030204" pitchFamily="34" charset="0"/>
                        </a:rPr>
                        <a:t>AÑO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a:solidFill>
                            <a:srgbClr val="000000"/>
                          </a:solidFill>
                          <a:effectLst/>
                          <a:latin typeface="Calibri" panose="020F0502020204030204" pitchFamily="34" charset="0"/>
                        </a:rPr>
                        <a:t>AVALÚO</a:t>
                      </a: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414720">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1.517 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35.774</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79.097</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  $43.323</a:t>
                      </a:r>
                    </a:p>
                  </a:txBody>
                  <a:tcPr marL="7620" marR="7620" marT="7620"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121,1%</a:t>
                      </a: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7" name="Rectángulo 6"/>
          <p:cNvSpPr/>
          <p:nvPr/>
        </p:nvSpPr>
        <p:spPr>
          <a:xfrm>
            <a:off x="279313" y="-369332"/>
            <a:ext cx="1908215" cy="369332"/>
          </a:xfrm>
          <a:prstGeom prst="rect">
            <a:avLst/>
          </a:prstGeom>
        </p:spPr>
        <p:txBody>
          <a:bodyPr wrap="none">
            <a:spAutoFit/>
          </a:bodyPr>
          <a:lstStyle/>
          <a:p>
            <a:r>
              <a:rPr lang="es-EC" dirty="0"/>
              <a:t>Clave 1133604013</a:t>
            </a:r>
          </a:p>
        </p:txBody>
      </p:sp>
      <p:graphicFrame>
        <p:nvGraphicFramePr>
          <p:cNvPr id="13" name="Tabla 12">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1860345981"/>
              </p:ext>
            </p:extLst>
          </p:nvPr>
        </p:nvGraphicFramePr>
        <p:xfrm>
          <a:off x="935960" y="2795615"/>
          <a:ext cx="10255781" cy="908286"/>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259095">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29540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 (Rural)</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 (ÁREA</a:t>
                      </a:r>
                      <a:r>
                        <a:rPr lang="es-ES" sz="1300" b="0" i="0" u="none" strike="noStrike" baseline="0" dirty="0">
                          <a:solidFill>
                            <a:srgbClr val="000000"/>
                          </a:solidFill>
                          <a:effectLst/>
                          <a:latin typeface="Calibri" panose="020F0502020204030204" pitchFamily="34" charset="0"/>
                        </a:rPr>
                        <a:t> ESPECIAL)</a:t>
                      </a:r>
                      <a:endParaRPr lang="es-ES" sz="13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t>
                      </a:r>
                      <a:r>
                        <a:rPr lang="es-ES" sz="1300" b="0" i="0" u="none" strike="noStrike" baseline="0" dirty="0" smtClean="0">
                          <a:solidFill>
                            <a:srgbClr val="000000"/>
                          </a:solidFill>
                          <a:effectLst/>
                          <a:latin typeface="Calibri" panose="020F0502020204030204" pitchFamily="34" charset="0"/>
                        </a:rPr>
                        <a:t>AIVA (Urbana)</a:t>
                      </a:r>
                      <a:endParaRPr lang="es-ES" sz="1300" b="0" i="0" u="none" strike="noStrike" baseline="0" dirty="0">
                        <a:solidFill>
                          <a:srgbClr val="000000"/>
                        </a:solidFill>
                        <a:effectLst/>
                        <a:latin typeface="Calibri" panose="020F0502020204030204" pitchFamily="34" charset="0"/>
                      </a:endParaRP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353783">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11040103</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$ 17</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11850008</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$ 50</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8" name="Rectángulo 7"/>
          <p:cNvSpPr/>
          <p:nvPr/>
        </p:nvSpPr>
        <p:spPr>
          <a:xfrm>
            <a:off x="935960" y="1234144"/>
            <a:ext cx="6023124" cy="369332"/>
          </a:xfrm>
          <a:prstGeom prst="rect">
            <a:avLst/>
          </a:prstGeom>
        </p:spPr>
        <p:txBody>
          <a:bodyPr wrap="none">
            <a:spAutoFit/>
          </a:bodyPr>
          <a:lstStyle/>
          <a:p>
            <a:pPr lvl="0" fontAlgn="b">
              <a:defRPr/>
            </a:pPr>
            <a:r>
              <a:rPr lang="es-ES" b="1" dirty="0">
                <a:solidFill>
                  <a:srgbClr val="000000"/>
                </a:solidFill>
                <a:latin typeface="Calibri" panose="020F0502020204030204" pitchFamily="34" charset="0"/>
              </a:rPr>
              <a:t>ADMINISTRACIÓN ZONAL TUMBACO – PARROQUIA YARUQUÍ</a:t>
            </a:r>
          </a:p>
        </p:txBody>
      </p:sp>
      <p:sp>
        <p:nvSpPr>
          <p:cNvPr id="15" name="Rectángulo 14"/>
          <p:cNvSpPr/>
          <p:nvPr/>
        </p:nvSpPr>
        <p:spPr>
          <a:xfrm>
            <a:off x="956742" y="3888324"/>
            <a:ext cx="4863155"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6" name="Imagen 1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33420" y="5704448"/>
            <a:ext cx="404195" cy="360040"/>
          </a:xfrm>
          <a:prstGeom prst="rect">
            <a:avLst/>
          </a:prstGeom>
        </p:spPr>
      </p:pic>
      <p:sp>
        <p:nvSpPr>
          <p:cNvPr id="14" name="Rectángulo 13"/>
          <p:cNvSpPr/>
          <p:nvPr/>
        </p:nvSpPr>
        <p:spPr>
          <a:xfrm>
            <a:off x="638405" y="184223"/>
            <a:ext cx="9055249" cy="954107"/>
          </a:xfrm>
          <a:prstGeom prst="rect">
            <a:avLst/>
          </a:prstGeom>
          <a:noFill/>
        </p:spPr>
        <p:txBody>
          <a:bodyPr wrap="square" lIns="91440" tIns="45720" rIns="91440" bIns="45720">
            <a:spAutoFit/>
          </a:bodyPr>
          <a:lstStyle/>
          <a:p>
            <a:pPr algn="r"/>
            <a:r>
              <a:rPr lang="es-ES" sz="280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800" dirty="0">
                <a:ln w="0"/>
                <a:solidFill>
                  <a:schemeClr val="accent1">
                    <a:lumMod val="75000"/>
                  </a:schemeClr>
                </a:solidFill>
                <a:effectLst>
                  <a:outerShdw blurRad="38100" dist="19050" dir="2700000" algn="tl" rotWithShape="0">
                    <a:schemeClr val="dk1">
                      <a:alpha val="40000"/>
                    </a:schemeClr>
                  </a:outerShdw>
                </a:effectLst>
              </a:rPr>
              <a:t>PREDIOS CON CAMBIO DE CLASIFICACIÓN DE SUELO RURAL A URBANA</a:t>
            </a:r>
          </a:p>
        </p:txBody>
      </p:sp>
      <p:pic>
        <p:nvPicPr>
          <p:cNvPr id="3" name="Imagen 2"/>
          <p:cNvPicPr>
            <a:picLocks noChangeAspect="1"/>
          </p:cNvPicPr>
          <p:nvPr/>
        </p:nvPicPr>
        <p:blipFill rotWithShape="1">
          <a:blip r:embed="rId6"/>
          <a:srcRect l="33354"/>
          <a:stretch/>
        </p:blipFill>
        <p:spPr>
          <a:xfrm>
            <a:off x="6745009" y="3876871"/>
            <a:ext cx="4227792" cy="2684773"/>
          </a:xfrm>
          <a:prstGeom prst="rect">
            <a:avLst/>
          </a:prstGeom>
        </p:spPr>
      </p:pic>
      <p:sp>
        <p:nvSpPr>
          <p:cNvPr id="17" name="Rectángulo 16"/>
          <p:cNvSpPr/>
          <p:nvPr/>
        </p:nvSpPr>
        <p:spPr>
          <a:xfrm>
            <a:off x="6745010" y="3866955"/>
            <a:ext cx="4227792"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4260763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Lst>
          </a:blip>
          <a:stretch>
            <a:fillRect/>
          </a:stretch>
        </p:blipFill>
        <p:spPr>
          <a:xfrm>
            <a:off x="7470181" y="3922531"/>
            <a:ext cx="2793949" cy="2640600"/>
          </a:xfrm>
          <a:prstGeom prst="rect">
            <a:avLst/>
          </a:prstGeom>
        </p:spPr>
      </p:pic>
      <p:pic>
        <p:nvPicPr>
          <p:cNvPr id="2" name="Imagen 1"/>
          <p:cNvPicPr>
            <a:picLocks noChangeAspect="1"/>
          </p:cNvPicPr>
          <p:nvPr/>
        </p:nvPicPr>
        <p:blipFill rotWithShape="1">
          <a:blip r:embed="rId4"/>
          <a:srcRect t="5594"/>
          <a:stretch/>
        </p:blipFill>
        <p:spPr>
          <a:xfrm>
            <a:off x="935960" y="3876871"/>
            <a:ext cx="4863155" cy="2690048"/>
          </a:xfrm>
          <a:prstGeom prst="rect">
            <a:avLst/>
          </a:prstGeom>
        </p:spPr>
      </p:pic>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6">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11" name="Tabla 10">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2525555830"/>
              </p:ext>
            </p:extLst>
          </p:nvPr>
        </p:nvGraphicFramePr>
        <p:xfrm>
          <a:off x="956742" y="1695693"/>
          <a:ext cx="10251440" cy="9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08595">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253025</a:t>
                      </a:r>
                      <a:endParaRPr lang="es-ES" sz="14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a:solidFill>
                            <a:srgbClr val="000000"/>
                          </a:solidFill>
                          <a:effectLst/>
                          <a:latin typeface="Calibri" panose="020F0502020204030204" pitchFamily="34" charset="0"/>
                        </a:rPr>
                        <a:t>AVALÚO</a:t>
                      </a:r>
                      <a:r>
                        <a:rPr lang="es-ES" sz="1300" b="1" i="0" u="none" strike="noStrike" baseline="0" dirty="0">
                          <a:solidFill>
                            <a:srgbClr val="000000"/>
                          </a:solidFill>
                          <a:effectLst/>
                          <a:latin typeface="Calibri" panose="020F0502020204030204" pitchFamily="34" charset="0"/>
                        </a:rPr>
                        <a:t> </a:t>
                      </a:r>
                    </a:p>
                    <a:p>
                      <a:pPr algn="ctr" fontAlgn="b"/>
                      <a:r>
                        <a:rPr lang="es-ES" sz="1300" b="1" i="0" u="none" strike="noStrike" baseline="0" dirty="0">
                          <a:solidFill>
                            <a:srgbClr val="000000"/>
                          </a:solidFill>
                          <a:effectLst/>
                          <a:latin typeface="Calibri" panose="020F0502020204030204" pitchFamily="34" charset="0"/>
                        </a:rPr>
                        <a:t>AÑO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a:solidFill>
                            <a:srgbClr val="000000"/>
                          </a:solidFill>
                          <a:effectLst/>
                          <a:latin typeface="Calibri" panose="020F0502020204030204" pitchFamily="34" charset="0"/>
                        </a:rPr>
                        <a:t>AVALÚO</a:t>
                      </a: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414720">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576 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140.210</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144.214</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$ 4.004</a:t>
                      </a:r>
                    </a:p>
                  </a:txBody>
                  <a:tcPr marL="7620" marR="7620" marT="7620"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2,8%</a:t>
                      </a: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7" name="Rectángulo 6"/>
          <p:cNvSpPr/>
          <p:nvPr/>
        </p:nvSpPr>
        <p:spPr>
          <a:xfrm>
            <a:off x="279313" y="-369332"/>
            <a:ext cx="1908215" cy="369332"/>
          </a:xfrm>
          <a:prstGeom prst="rect">
            <a:avLst/>
          </a:prstGeom>
        </p:spPr>
        <p:txBody>
          <a:bodyPr wrap="none">
            <a:spAutoFit/>
          </a:bodyPr>
          <a:lstStyle/>
          <a:p>
            <a:r>
              <a:rPr lang="es-EC" dirty="0"/>
              <a:t>Clave 1300609017</a:t>
            </a:r>
          </a:p>
        </p:txBody>
      </p:sp>
      <p:graphicFrame>
        <p:nvGraphicFramePr>
          <p:cNvPr id="13" name="Tabla 12">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3053128262"/>
              </p:ext>
            </p:extLst>
          </p:nvPr>
        </p:nvGraphicFramePr>
        <p:xfrm>
          <a:off x="935960" y="2795615"/>
          <a:ext cx="10255781" cy="908286"/>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259095">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29540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353783">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05020002</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$ 262</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05240002</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$ 271</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8" name="Rectángulo 7"/>
          <p:cNvSpPr/>
          <p:nvPr/>
        </p:nvSpPr>
        <p:spPr>
          <a:xfrm>
            <a:off x="935960" y="1234144"/>
            <a:ext cx="6264664" cy="369332"/>
          </a:xfrm>
          <a:prstGeom prst="rect">
            <a:avLst/>
          </a:prstGeom>
        </p:spPr>
        <p:txBody>
          <a:bodyPr wrap="none">
            <a:spAutoFit/>
          </a:bodyPr>
          <a:lstStyle/>
          <a:p>
            <a:pPr lvl="0" fontAlgn="b">
              <a:defRPr/>
            </a:pPr>
            <a:r>
              <a:rPr lang="es-ES" b="1" dirty="0">
                <a:solidFill>
                  <a:srgbClr val="000000"/>
                </a:solidFill>
                <a:latin typeface="Calibri" panose="020F0502020204030204" pitchFamily="34" charset="0"/>
              </a:rPr>
              <a:t>ADMINISTRACIÓN ZONAL LA DELICIA – PARROQUIA PONCEANO</a:t>
            </a:r>
          </a:p>
        </p:txBody>
      </p:sp>
      <p:sp>
        <p:nvSpPr>
          <p:cNvPr id="15" name="Rectángulo 14"/>
          <p:cNvSpPr/>
          <p:nvPr/>
        </p:nvSpPr>
        <p:spPr>
          <a:xfrm>
            <a:off x="958544" y="3876871"/>
            <a:ext cx="4863155"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6" name="Imagen 15"/>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3583" y="5960850"/>
            <a:ext cx="404195" cy="360040"/>
          </a:xfrm>
          <a:prstGeom prst="rect">
            <a:avLst/>
          </a:prstGeom>
        </p:spPr>
      </p:pic>
      <p:sp>
        <p:nvSpPr>
          <p:cNvPr id="17" name="Rectángulo 16"/>
          <p:cNvSpPr/>
          <p:nvPr/>
        </p:nvSpPr>
        <p:spPr>
          <a:xfrm>
            <a:off x="638405" y="176607"/>
            <a:ext cx="9014113" cy="954107"/>
          </a:xfrm>
          <a:prstGeom prst="rect">
            <a:avLst/>
          </a:prstGeom>
          <a:noFill/>
        </p:spPr>
        <p:txBody>
          <a:bodyPr wrap="square" lIns="91440" tIns="45720" rIns="91440" bIns="45720">
            <a:spAutoFit/>
          </a:bodyPr>
          <a:lstStyle/>
          <a:p>
            <a:pPr algn="r"/>
            <a:r>
              <a:rPr lang="es-ES" sz="280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800" dirty="0">
                <a:ln w="0"/>
                <a:solidFill>
                  <a:schemeClr val="accent1">
                    <a:lumMod val="75000"/>
                  </a:schemeClr>
                </a:solidFill>
                <a:effectLst>
                  <a:outerShdw blurRad="38100" dist="19050" dir="2700000" algn="tl" rotWithShape="0">
                    <a:schemeClr val="dk1">
                      <a:alpha val="40000"/>
                    </a:schemeClr>
                  </a:outerShdw>
                </a:effectLst>
              </a:rPr>
              <a:t>PREDIOS CON AIVA ASIGNADA QUE SUBE EL VALOR</a:t>
            </a:r>
          </a:p>
        </p:txBody>
      </p:sp>
      <p:sp>
        <p:nvSpPr>
          <p:cNvPr id="14" name="Rectángulo 13"/>
          <p:cNvSpPr/>
          <p:nvPr/>
        </p:nvSpPr>
        <p:spPr>
          <a:xfrm>
            <a:off x="7447597" y="3891328"/>
            <a:ext cx="2793949"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44247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t="6206" b="3409"/>
          <a:stretch/>
        </p:blipFill>
        <p:spPr>
          <a:xfrm>
            <a:off x="956742" y="3876871"/>
            <a:ext cx="4863155" cy="2693677"/>
          </a:xfrm>
          <a:prstGeom prst="rect">
            <a:avLst/>
          </a:prstGeom>
        </p:spPr>
      </p:pic>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11" name="Tabla 10">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2280793407"/>
              </p:ext>
            </p:extLst>
          </p:nvPr>
        </p:nvGraphicFramePr>
        <p:xfrm>
          <a:off x="956742" y="1695693"/>
          <a:ext cx="10251440" cy="9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08595">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3679391</a:t>
                      </a:r>
                      <a:endParaRPr lang="es-ES" sz="14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a:solidFill>
                            <a:srgbClr val="000000"/>
                          </a:solidFill>
                          <a:effectLst/>
                          <a:latin typeface="Calibri" panose="020F0502020204030204" pitchFamily="34" charset="0"/>
                        </a:rPr>
                        <a:t>AVALÚO</a:t>
                      </a:r>
                      <a:r>
                        <a:rPr lang="es-ES" sz="1300" b="1" i="0" u="none" strike="noStrike" baseline="0" dirty="0">
                          <a:solidFill>
                            <a:srgbClr val="000000"/>
                          </a:solidFill>
                          <a:effectLst/>
                          <a:latin typeface="Calibri" panose="020F0502020204030204" pitchFamily="34" charset="0"/>
                        </a:rPr>
                        <a:t> </a:t>
                      </a:r>
                    </a:p>
                    <a:p>
                      <a:pPr algn="ctr" fontAlgn="b"/>
                      <a:r>
                        <a:rPr lang="es-ES" sz="1300" b="1" i="0" u="none" strike="noStrike" baseline="0" dirty="0">
                          <a:solidFill>
                            <a:srgbClr val="000000"/>
                          </a:solidFill>
                          <a:effectLst/>
                          <a:latin typeface="Calibri" panose="020F0502020204030204" pitchFamily="34" charset="0"/>
                        </a:rPr>
                        <a:t>AÑO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a:solidFill>
                            <a:srgbClr val="000000"/>
                          </a:solidFill>
                          <a:effectLst/>
                          <a:latin typeface="Calibri" panose="020F0502020204030204" pitchFamily="34" charset="0"/>
                        </a:rPr>
                        <a:t>AVALÚO</a:t>
                      </a: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414720">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250 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116.542</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108.756</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 - 7.785</a:t>
                      </a:r>
                    </a:p>
                  </a:txBody>
                  <a:tcPr marL="7620" marR="7620" marT="7620"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- 6,7%</a:t>
                      </a: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7" name="Rectángulo 6"/>
          <p:cNvSpPr/>
          <p:nvPr/>
        </p:nvSpPr>
        <p:spPr>
          <a:xfrm>
            <a:off x="279313" y="-369332"/>
            <a:ext cx="1908215" cy="369332"/>
          </a:xfrm>
          <a:prstGeom prst="rect">
            <a:avLst/>
          </a:prstGeom>
        </p:spPr>
        <p:txBody>
          <a:bodyPr wrap="none">
            <a:spAutoFit/>
          </a:bodyPr>
          <a:lstStyle/>
          <a:p>
            <a:r>
              <a:rPr lang="es-EC" dirty="0"/>
              <a:t>Clave 2171101019</a:t>
            </a:r>
          </a:p>
        </p:txBody>
      </p:sp>
      <p:graphicFrame>
        <p:nvGraphicFramePr>
          <p:cNvPr id="13" name="Tabla 12">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340610901"/>
              </p:ext>
            </p:extLst>
          </p:nvPr>
        </p:nvGraphicFramePr>
        <p:xfrm>
          <a:off x="935960" y="2795615"/>
          <a:ext cx="10255781" cy="908286"/>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259095">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29540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353783">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10040001</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$ 213</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10510001</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$ 182</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8" name="Rectángulo 7"/>
          <p:cNvSpPr/>
          <p:nvPr/>
        </p:nvSpPr>
        <p:spPr>
          <a:xfrm>
            <a:off x="935960" y="1234144"/>
            <a:ext cx="6246582" cy="369332"/>
          </a:xfrm>
          <a:prstGeom prst="rect">
            <a:avLst/>
          </a:prstGeom>
        </p:spPr>
        <p:txBody>
          <a:bodyPr wrap="none">
            <a:spAutoFit/>
          </a:bodyPr>
          <a:lstStyle/>
          <a:p>
            <a:pPr lvl="0" fontAlgn="b">
              <a:defRPr/>
            </a:pPr>
            <a:r>
              <a:rPr lang="es-ES" b="1" dirty="0">
                <a:solidFill>
                  <a:srgbClr val="000000"/>
                </a:solidFill>
                <a:latin typeface="Calibri" panose="020F0502020204030204" pitchFamily="34" charset="0"/>
              </a:rPr>
              <a:t>ADMINISTRACIÓN ZONAL LOS CHILLOS – PARROQUIA ALANGASÍ</a:t>
            </a:r>
          </a:p>
        </p:txBody>
      </p:sp>
      <p:sp>
        <p:nvSpPr>
          <p:cNvPr id="15" name="Rectángulo 14"/>
          <p:cNvSpPr/>
          <p:nvPr/>
        </p:nvSpPr>
        <p:spPr>
          <a:xfrm>
            <a:off x="956742" y="3888324"/>
            <a:ext cx="4863155"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6" name="Imagen 1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33420" y="6140870"/>
            <a:ext cx="404195" cy="360040"/>
          </a:xfrm>
          <a:prstGeom prst="rect">
            <a:avLst/>
          </a:prstGeom>
        </p:spPr>
      </p:pic>
      <p:sp>
        <p:nvSpPr>
          <p:cNvPr id="17" name="Rectángulo 16"/>
          <p:cNvSpPr/>
          <p:nvPr/>
        </p:nvSpPr>
        <p:spPr>
          <a:xfrm>
            <a:off x="638405" y="176607"/>
            <a:ext cx="9014113" cy="954107"/>
          </a:xfrm>
          <a:prstGeom prst="rect">
            <a:avLst/>
          </a:prstGeom>
          <a:noFill/>
        </p:spPr>
        <p:txBody>
          <a:bodyPr wrap="square" lIns="91440" tIns="45720" rIns="91440" bIns="45720">
            <a:spAutoFit/>
          </a:bodyPr>
          <a:lstStyle/>
          <a:p>
            <a:pPr algn="r"/>
            <a:r>
              <a:rPr lang="es-ES" sz="280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800" dirty="0">
                <a:ln w="0"/>
                <a:solidFill>
                  <a:schemeClr val="accent1">
                    <a:lumMod val="75000"/>
                  </a:schemeClr>
                </a:solidFill>
                <a:effectLst>
                  <a:outerShdw blurRad="38100" dist="19050" dir="2700000" algn="tl" rotWithShape="0">
                    <a:schemeClr val="dk1">
                      <a:alpha val="40000"/>
                    </a:schemeClr>
                  </a:outerShdw>
                </a:effectLst>
              </a:rPr>
              <a:t>PREDIOS CON AIVA ASIGNADA QUE BAJA EL VALOR</a:t>
            </a:r>
          </a:p>
        </p:txBody>
      </p:sp>
      <p:sp>
        <p:nvSpPr>
          <p:cNvPr id="14" name="Rectángulo 13"/>
          <p:cNvSpPr/>
          <p:nvPr/>
        </p:nvSpPr>
        <p:spPr>
          <a:xfrm>
            <a:off x="6567056" y="3892602"/>
            <a:ext cx="3891280"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8"/>
          <p:cNvPicPr>
            <a:picLocks noChangeAspect="1"/>
          </p:cNvPicPr>
          <p:nvPr/>
        </p:nvPicPr>
        <p:blipFill>
          <a:blip r:embed="rId6"/>
          <a:stretch>
            <a:fillRect/>
          </a:stretch>
        </p:blipFill>
        <p:spPr>
          <a:xfrm>
            <a:off x="6600509" y="3923656"/>
            <a:ext cx="3824374" cy="2667674"/>
          </a:xfrm>
          <a:prstGeom prst="rect">
            <a:avLst/>
          </a:prstGeom>
        </p:spPr>
      </p:pic>
    </p:spTree>
    <p:extLst>
      <p:ext uri="{BB962C8B-B14F-4D97-AF65-F5344CB8AC3E}">
        <p14:creationId xmlns:p14="http://schemas.microsoft.com/office/powerpoint/2010/main" val="2414900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13613"/>
          <a:stretch/>
        </p:blipFill>
        <p:spPr>
          <a:xfrm>
            <a:off x="3583993" y="3914899"/>
            <a:ext cx="4863155" cy="2638301"/>
          </a:xfrm>
          <a:prstGeom prst="rect">
            <a:avLst/>
          </a:prstGeom>
        </p:spPr>
      </p:pic>
      <p:pic>
        <p:nvPicPr>
          <p:cNvPr id="25" name="Imagen 24"/>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18908" r="84874">
                        <a14:foregroundMark x1="41597" y1="5189" x2="41597" y2="5189"/>
                      </a14:backgroundRemoval>
                    </a14:imgEffect>
                  </a14:imgLayer>
                </a14:imgProps>
              </a:ext>
              <a:ext uri="{28A0092B-C50C-407E-A947-70E740481C1C}">
                <a14:useLocalDpi xmlns:a14="http://schemas.microsoft.com/office/drawing/2010/main" val="0"/>
              </a:ext>
            </a:extLst>
          </a:blip>
          <a:stretch>
            <a:fillRect/>
          </a:stretch>
        </p:blipFill>
        <p:spPr>
          <a:xfrm>
            <a:off x="3005828" y="6121391"/>
            <a:ext cx="404195" cy="360040"/>
          </a:xfrm>
          <a:prstGeom prst="rect">
            <a:avLst/>
          </a:prstGeom>
        </p:spPr>
      </p:pic>
      <p:sp>
        <p:nvSpPr>
          <p:cNvPr id="23" name="Rectángulo 22"/>
          <p:cNvSpPr/>
          <p:nvPr/>
        </p:nvSpPr>
        <p:spPr>
          <a:xfrm>
            <a:off x="1476480" y="6885214"/>
            <a:ext cx="1933543" cy="215444"/>
          </a:xfrm>
          <a:prstGeom prst="rect">
            <a:avLst/>
          </a:prstGeom>
        </p:spPr>
        <p:txBody>
          <a:bodyPr wrap="none">
            <a:spAutoFit/>
          </a:bodyPr>
          <a:lstStyle/>
          <a:p>
            <a:r>
              <a:rPr lang="pt-BR" sz="800" b="1" dirty="0">
                <a:latin typeface="Arial" panose="020B0604020202020204" pitchFamily="34" charset="0"/>
                <a:cs typeface="Arial" panose="020B0604020202020204" pitchFamily="34" charset="0"/>
              </a:rPr>
              <a:t>ACTUALIZACIÓN POR RECORRIDO</a:t>
            </a:r>
            <a:endParaRPr lang="es-EC" sz="800" b="1" dirty="0">
              <a:solidFill>
                <a:srgbClr val="FF0000"/>
              </a:solidFill>
              <a:latin typeface="Arial" panose="020B0604020202020204" pitchFamily="34" charset="0"/>
              <a:cs typeface="Arial" panose="020B0604020202020204" pitchFamily="34" charset="0"/>
            </a:endParaRPr>
          </a:p>
        </p:txBody>
      </p:sp>
      <p:sp>
        <p:nvSpPr>
          <p:cNvPr id="28" name="Rectángulo 27"/>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Marcador de contenid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3654" y="141613"/>
            <a:ext cx="2348289" cy="1040073"/>
          </a:xfrm>
          <a:prstGeom prst="rect">
            <a:avLst/>
          </a:prstGeom>
        </p:spPr>
      </p:pic>
      <p:sp>
        <p:nvSpPr>
          <p:cNvPr id="30" name="Rectángulo 29"/>
          <p:cNvSpPr/>
          <p:nvPr/>
        </p:nvSpPr>
        <p:spPr>
          <a:xfrm>
            <a:off x="638405" y="364751"/>
            <a:ext cx="8634384" cy="523220"/>
          </a:xfrm>
          <a:prstGeom prst="rect">
            <a:avLst/>
          </a:prstGeom>
          <a:noFill/>
        </p:spPr>
        <p:txBody>
          <a:bodyPr wrap="square" lIns="91440" tIns="45720" rIns="91440" bIns="45720">
            <a:spAutoFit/>
          </a:bodyPr>
          <a:lstStyle/>
          <a:p>
            <a:pPr algn="r"/>
            <a:r>
              <a:rPr lang="es-ES" sz="2800" dirty="0" smtClean="0">
                <a:ln w="0"/>
                <a:solidFill>
                  <a:schemeClr val="accent1">
                    <a:lumMod val="75000"/>
                  </a:schemeClr>
                </a:solidFill>
                <a:effectLst>
                  <a:outerShdw blurRad="38100" dist="19050" dir="2700000" algn="tl" rotWithShape="0">
                    <a:schemeClr val="dk1">
                      <a:alpha val="40000"/>
                    </a:schemeClr>
                  </a:outerShdw>
                </a:effectLst>
              </a:rPr>
              <a:t>EJEMPLOS </a:t>
            </a:r>
            <a:r>
              <a:rPr lang="es-ES" sz="2800" dirty="0">
                <a:ln w="0"/>
                <a:solidFill>
                  <a:schemeClr val="accent1">
                    <a:lumMod val="75000"/>
                  </a:schemeClr>
                </a:solidFill>
                <a:effectLst>
                  <a:outerShdw blurRad="38100" dist="19050" dir="2700000" algn="tl" rotWithShape="0">
                    <a:schemeClr val="dk1">
                      <a:alpha val="40000"/>
                    </a:schemeClr>
                  </a:outerShdw>
                </a:effectLst>
              </a:rPr>
              <a:t>PUNTUALES</a:t>
            </a:r>
          </a:p>
        </p:txBody>
      </p:sp>
      <p:pic>
        <p:nvPicPr>
          <p:cNvPr id="31" name="Imagen 30"/>
          <p:cNvPicPr>
            <a:picLocks noChangeAspect="1"/>
          </p:cNvPicPr>
          <p:nvPr/>
        </p:nvPicPr>
        <p:blipFill rotWithShape="1">
          <a:blip r:embed="rId6">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graphicFrame>
        <p:nvGraphicFramePr>
          <p:cNvPr id="32" name="Tabla 31">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2516229689"/>
              </p:ext>
            </p:extLst>
          </p:nvPr>
        </p:nvGraphicFramePr>
        <p:xfrm>
          <a:off x="956742" y="1695693"/>
          <a:ext cx="10251440" cy="923315"/>
        </p:xfrm>
        <a:graphic>
          <a:graphicData uri="http://schemas.openxmlformats.org/drawingml/2006/table">
            <a:tbl>
              <a:tblPr firstRow="1" bandRow="1">
                <a:tableStyleId>{3B4B98B0-60AC-42C2-AFA5-B58CD77FA1E5}</a:tableStyleId>
              </a:tblPr>
              <a:tblGrid>
                <a:gridCol w="2031157">
                  <a:extLst>
                    <a:ext uri="{9D8B030D-6E8A-4147-A177-3AD203B41FA5}">
                      <a16:colId xmlns:a16="http://schemas.microsoft.com/office/drawing/2014/main" val="2027921252"/>
                    </a:ext>
                  </a:extLst>
                </a:gridCol>
                <a:gridCol w="1854557">
                  <a:extLst>
                    <a:ext uri="{9D8B030D-6E8A-4147-A177-3AD203B41FA5}">
                      <a16:colId xmlns:a16="http://schemas.microsoft.com/office/drawing/2014/main" val="1386991714"/>
                    </a:ext>
                  </a:extLst>
                </a:gridCol>
                <a:gridCol w="2073499">
                  <a:extLst>
                    <a:ext uri="{9D8B030D-6E8A-4147-A177-3AD203B41FA5}">
                      <a16:colId xmlns:a16="http://schemas.microsoft.com/office/drawing/2014/main" val="1977483595"/>
                    </a:ext>
                  </a:extLst>
                </a:gridCol>
                <a:gridCol w="2060620">
                  <a:extLst>
                    <a:ext uri="{9D8B030D-6E8A-4147-A177-3AD203B41FA5}">
                      <a16:colId xmlns:a16="http://schemas.microsoft.com/office/drawing/2014/main" val="2295233511"/>
                    </a:ext>
                  </a:extLst>
                </a:gridCol>
                <a:gridCol w="1468191">
                  <a:extLst>
                    <a:ext uri="{9D8B030D-6E8A-4147-A177-3AD203B41FA5}">
                      <a16:colId xmlns:a16="http://schemas.microsoft.com/office/drawing/2014/main" val="1254539833"/>
                    </a:ext>
                  </a:extLst>
                </a:gridCol>
                <a:gridCol w="763416">
                  <a:extLst>
                    <a:ext uri="{9D8B030D-6E8A-4147-A177-3AD203B41FA5}">
                      <a16:colId xmlns:a16="http://schemas.microsoft.com/office/drawing/2014/main" val="3625640371"/>
                    </a:ext>
                  </a:extLst>
                </a:gridCol>
              </a:tblGrid>
              <a:tr h="508595">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PREDIO</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Calibri" panose="020F0502020204030204" pitchFamily="34" charset="0"/>
                        </a:rPr>
                        <a:t>121878</a:t>
                      </a:r>
                    </a:p>
                  </a:txBody>
                  <a:tcPr marL="7620" marR="7620" marT="7620" marB="0" anchor="ctr">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baseline="0" dirty="0">
                          <a:solidFill>
                            <a:srgbClr val="000000"/>
                          </a:solidFill>
                          <a:effectLst/>
                          <a:latin typeface="Calibri" panose="020F0502020204030204" pitchFamily="34" charset="0"/>
                        </a:rPr>
                        <a:t>ÁREA DEL </a:t>
                      </a:r>
                    </a:p>
                    <a:p>
                      <a:pPr algn="ctr" fontAlgn="b"/>
                      <a:r>
                        <a:rPr lang="es-ES" sz="1300" b="1" i="0" u="none" strike="noStrike" baseline="0" dirty="0">
                          <a:solidFill>
                            <a:srgbClr val="000000"/>
                          </a:solidFill>
                          <a:effectLst/>
                          <a:latin typeface="Calibri" panose="020F0502020204030204" pitchFamily="34" charset="0"/>
                        </a:rPr>
                        <a:t>TERRENO</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pPr algn="ctr" fontAlgn="b"/>
                      <a:r>
                        <a:rPr lang="es-ES" sz="1300" b="1" i="0" u="none" strike="noStrike" dirty="0">
                          <a:solidFill>
                            <a:srgbClr val="000000"/>
                          </a:solidFill>
                          <a:effectLst/>
                          <a:latin typeface="Calibri" panose="020F0502020204030204" pitchFamily="34" charset="0"/>
                        </a:rPr>
                        <a:t>AVALÚO</a:t>
                      </a:r>
                      <a:r>
                        <a:rPr lang="es-ES" sz="1300" b="1" i="0" u="none" strike="noStrike" baseline="0" dirty="0">
                          <a:solidFill>
                            <a:srgbClr val="000000"/>
                          </a:solidFill>
                          <a:effectLst/>
                          <a:latin typeface="Calibri" panose="020F0502020204030204" pitchFamily="34" charset="0"/>
                        </a:rPr>
                        <a:t> </a:t>
                      </a:r>
                    </a:p>
                    <a:p>
                      <a:pPr algn="ctr" fontAlgn="b"/>
                      <a:r>
                        <a:rPr lang="es-ES" sz="1300" b="1" i="0" u="none" strike="noStrike" baseline="0" dirty="0">
                          <a:solidFill>
                            <a:srgbClr val="000000"/>
                          </a:solidFill>
                          <a:effectLst/>
                          <a:latin typeface="Calibri" panose="020F0502020204030204" pitchFamily="34" charset="0"/>
                        </a:rPr>
                        <a:t>AÑO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AFD9E0"/>
                    </a:solidFill>
                  </a:tcPr>
                </a:tc>
                <a:tc>
                  <a:txBody>
                    <a:bodyPr/>
                    <a:lstStyle/>
                    <a:p>
                      <a:pPr algn="ctr" fontAlgn="b"/>
                      <a:r>
                        <a:rPr lang="es-ES" sz="1300" b="1" i="0" u="none" strike="noStrike" dirty="0">
                          <a:solidFill>
                            <a:srgbClr val="000000"/>
                          </a:solidFill>
                          <a:effectLst/>
                          <a:latin typeface="Calibri" panose="020F0502020204030204" pitchFamily="34" charset="0"/>
                        </a:rPr>
                        <a:t>AVALÚO</a:t>
                      </a:r>
                    </a:p>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accent4"/>
                    </a:solidFill>
                  </a:tcPr>
                </a:tc>
                <a:tc>
                  <a:txBody>
                    <a:bodyPr/>
                    <a:lstStyle/>
                    <a:p>
                      <a:pPr algn="ctr" fontAlgn="b"/>
                      <a:r>
                        <a:rPr lang="es-ES" sz="1300" b="1" i="0" u="none" strike="noStrike" dirty="0">
                          <a:solidFill>
                            <a:srgbClr val="000000"/>
                          </a:solidFill>
                          <a:effectLst/>
                          <a:latin typeface="Calibri" panose="020F0502020204030204" pitchFamily="34" charset="0"/>
                        </a:rPr>
                        <a:t>Diferencia</a:t>
                      </a:r>
                    </a:p>
                  </a:txBody>
                  <a:tcPr marL="7620" marR="7620" marT="7620" marB="0" anchor="ctr">
                    <a:lnL w="9525" cap="flat" cmpd="sng" algn="ctr">
                      <a:solidFill>
                        <a:schemeClr val="accent1"/>
                      </a:solidFill>
                      <a:prstDash val="solid"/>
                      <a:round/>
                      <a:headEnd type="none" w="med" len="med"/>
                      <a:tailEnd type="none" w="med" len="med"/>
                    </a:lnL>
                    <a:solidFill>
                      <a:schemeClr val="accent3"/>
                    </a:solidFill>
                  </a:tcPr>
                </a:tc>
                <a:tc>
                  <a:txBody>
                    <a:bodyPr/>
                    <a:lstStyle/>
                    <a:p>
                      <a:pPr algn="ctr" fontAlgn="b"/>
                      <a:r>
                        <a:rPr lang="es-ES" sz="1300" b="1" i="0" u="none" strike="noStrike" dirty="0">
                          <a:solidFill>
                            <a:srgbClr val="000000"/>
                          </a:solidFill>
                          <a:effectLst/>
                          <a:latin typeface="Calibri" panose="020F0502020204030204" pitchFamily="34" charset="0"/>
                        </a:rPr>
                        <a:t>%</a:t>
                      </a:r>
                    </a:p>
                  </a:txBody>
                  <a:tcPr marL="7620" marR="7620" marT="7620" marB="0" anchor="ctr">
                    <a:solidFill>
                      <a:srgbClr val="A5A5A5"/>
                    </a:solidFill>
                  </a:tcPr>
                </a:tc>
                <a:extLst>
                  <a:ext uri="{0D108BD9-81ED-4DB2-BD59-A6C34878D82A}">
                    <a16:rowId xmlns:a16="http://schemas.microsoft.com/office/drawing/2014/main" val="159021619"/>
                  </a:ext>
                </a:extLst>
              </a:tr>
              <a:tr h="414720">
                <a:tc vMerge="1">
                  <a:txBody>
                    <a:bodyPr/>
                    <a:lstStyle/>
                    <a:p>
                      <a:pPr algn="ctr" fontAlgn="b"/>
                      <a:r>
                        <a:rPr lang="es-ES" sz="1300" b="0" i="0" u="none" strike="noStrike" dirty="0">
                          <a:solidFill>
                            <a:srgbClr val="000000"/>
                          </a:solidFill>
                          <a:effectLst/>
                          <a:latin typeface="Calibri" panose="020F0502020204030204" pitchFamily="34" charset="0"/>
                        </a:rPr>
                        <a:t>Predios</a:t>
                      </a:r>
                      <a:r>
                        <a:rPr lang="es-ES" sz="1300" b="0" i="0" u="none" strike="noStrike" baseline="0" dirty="0">
                          <a:solidFill>
                            <a:srgbClr val="000000"/>
                          </a:solidFill>
                          <a:effectLst/>
                          <a:latin typeface="Calibri" panose="020F0502020204030204" pitchFamily="34" charset="0"/>
                        </a:rPr>
                        <a:t> sin</a:t>
                      </a:r>
                      <a:r>
                        <a:rPr lang="es-ES" sz="1300" b="0" i="0" u="none" strike="noStrike" dirty="0">
                          <a:solidFill>
                            <a:srgbClr val="000000"/>
                          </a:solidFill>
                          <a:effectLst/>
                          <a:latin typeface="Calibri" panose="020F0502020204030204" pitchFamily="34" charset="0"/>
                        </a:rPr>
                        <a:t> ubicación geográfica</a:t>
                      </a: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4.500 m2</a:t>
                      </a:r>
                    </a:p>
                  </a:txBody>
                  <a:tcPr marL="7620" marR="7620" marT="762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C" sz="1300" b="0" i="0" u="none" strike="noStrike">
                          <a:solidFill>
                            <a:srgbClr val="000000"/>
                          </a:solidFill>
                          <a:effectLst/>
                          <a:latin typeface="Calibri" panose="020F0502020204030204" pitchFamily="34" charset="0"/>
                        </a:rPr>
                        <a:t>$286.447</a:t>
                      </a:r>
                    </a:p>
                  </a:txBody>
                  <a:tcPr marL="9525" marR="9525" marT="9525" marB="0" anchor="ctr">
                    <a:lnL w="952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C" sz="1300" b="0" i="0" u="none" strike="noStrike" dirty="0">
                          <a:solidFill>
                            <a:srgbClr val="000000"/>
                          </a:solidFill>
                          <a:effectLst/>
                          <a:latin typeface="Calibri" panose="020F0502020204030204" pitchFamily="34" charset="0"/>
                        </a:rPr>
                        <a:t>$284.321</a:t>
                      </a:r>
                    </a:p>
                  </a:txBody>
                  <a:tcPr marL="9525" marR="9525" marT="9525" marB="0" anchor="ctr">
                    <a:lnL w="12700"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alpha val="20000"/>
                      </a:schemeClr>
                    </a:solidFill>
                  </a:tcPr>
                </a:tc>
                <a:tc>
                  <a:txBody>
                    <a:bodyPr/>
                    <a:lstStyle/>
                    <a:p>
                      <a:pPr algn="ctr" fontAlgn="b"/>
                      <a:r>
                        <a:rPr lang="es-EC" sz="1300" b="0" i="0" u="none" strike="noStrike" dirty="0">
                          <a:solidFill>
                            <a:srgbClr val="000000"/>
                          </a:solidFill>
                          <a:effectLst/>
                          <a:latin typeface="Calibri" panose="020F0502020204030204" pitchFamily="34" charset="0"/>
                        </a:rPr>
                        <a:t>-$2.125,78</a:t>
                      </a:r>
                    </a:p>
                  </a:txBody>
                  <a:tcPr marL="9525" marR="9525" marT="9525" marB="0" anchor="ctr">
                    <a:lnL w="9525" cap="flat" cmpd="sng" algn="ctr">
                      <a:solidFill>
                        <a:schemeClr val="accent1"/>
                      </a:solidFill>
                      <a:prstDash val="solid"/>
                      <a:round/>
                      <a:headEnd type="none" w="med" len="med"/>
                      <a:tailEnd type="none" w="med" len="med"/>
                    </a:lnL>
                    <a:solidFill>
                      <a:schemeClr val="bg1">
                        <a:alpha val="20000"/>
                      </a:schemeClr>
                    </a:solidFill>
                  </a:tcPr>
                </a:tc>
                <a:tc>
                  <a:txBody>
                    <a:bodyPr/>
                    <a:lstStyle/>
                    <a:p>
                      <a:pPr algn="ctr" fontAlgn="b"/>
                      <a:r>
                        <a:rPr lang="es-ES" sz="1300" b="1" i="0" u="none" strike="noStrike" dirty="0">
                          <a:solidFill>
                            <a:srgbClr val="000000"/>
                          </a:solidFill>
                          <a:effectLst/>
                          <a:latin typeface="Calibri" panose="020F0502020204030204" pitchFamily="34" charset="0"/>
                        </a:rPr>
                        <a:t>- 0,7%</a:t>
                      </a:r>
                    </a:p>
                  </a:txBody>
                  <a:tcPr marL="7620" marR="7620" marT="7620" marB="0" anchor="ctr">
                    <a:solidFill>
                      <a:schemeClr val="bg1">
                        <a:alpha val="20000"/>
                      </a:schemeClr>
                    </a:solidFill>
                  </a:tcPr>
                </a:tc>
                <a:extLst>
                  <a:ext uri="{0D108BD9-81ED-4DB2-BD59-A6C34878D82A}">
                    <a16:rowId xmlns:a16="http://schemas.microsoft.com/office/drawing/2014/main" val="514084500"/>
                  </a:ext>
                </a:extLst>
              </a:tr>
            </a:tbl>
          </a:graphicData>
        </a:graphic>
      </p:graphicFrame>
      <p:graphicFrame>
        <p:nvGraphicFramePr>
          <p:cNvPr id="33" name="Tabla 32">
            <a:extLst>
              <a:ext uri="{FF2B5EF4-FFF2-40B4-BE49-F238E27FC236}">
                <a16:creationId xmlns:a16="http://schemas.microsoft.com/office/drawing/2014/main" id="{9848C424-0147-46CE-B4D9-460F00535C81}"/>
              </a:ext>
            </a:extLst>
          </p:cNvPr>
          <p:cNvGraphicFramePr>
            <a:graphicFrameLocks noGrp="1"/>
          </p:cNvGraphicFramePr>
          <p:nvPr>
            <p:extLst>
              <p:ext uri="{D42A27DB-BD31-4B8C-83A1-F6EECF244321}">
                <p14:modId xmlns:p14="http://schemas.microsoft.com/office/powerpoint/2010/main" val="1875169416"/>
              </p:ext>
            </p:extLst>
          </p:nvPr>
        </p:nvGraphicFramePr>
        <p:xfrm>
          <a:off x="935960" y="2795615"/>
          <a:ext cx="10255781" cy="908286"/>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val="2027921252"/>
                    </a:ext>
                  </a:extLst>
                </a:gridCol>
                <a:gridCol w="1848739">
                  <a:extLst>
                    <a:ext uri="{9D8B030D-6E8A-4147-A177-3AD203B41FA5}">
                      <a16:colId xmlns:a16="http://schemas.microsoft.com/office/drawing/2014/main" val="1386991714"/>
                    </a:ext>
                  </a:extLst>
                </a:gridCol>
                <a:gridCol w="2112135">
                  <a:extLst>
                    <a:ext uri="{9D8B030D-6E8A-4147-A177-3AD203B41FA5}">
                      <a16:colId xmlns:a16="http://schemas.microsoft.com/office/drawing/2014/main" val="1977483595"/>
                    </a:ext>
                  </a:extLst>
                </a:gridCol>
                <a:gridCol w="2047741">
                  <a:extLst>
                    <a:ext uri="{9D8B030D-6E8A-4147-A177-3AD203B41FA5}">
                      <a16:colId xmlns:a16="http://schemas.microsoft.com/office/drawing/2014/main" val="2295233511"/>
                    </a:ext>
                  </a:extLst>
                </a:gridCol>
                <a:gridCol w="2215166">
                  <a:extLst>
                    <a:ext uri="{9D8B030D-6E8A-4147-A177-3AD203B41FA5}">
                      <a16:colId xmlns:a16="http://schemas.microsoft.com/office/drawing/2014/main" val="1254539833"/>
                    </a:ext>
                  </a:extLst>
                </a:gridCol>
              </a:tblGrid>
              <a:tr h="259095">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dirty="0">
                          <a:solidFill>
                            <a:srgbClr val="000000"/>
                          </a:solidFill>
                          <a:effectLst/>
                          <a:latin typeface="Calibri" panose="020F0502020204030204" pitchFamily="34" charset="0"/>
                        </a:rPr>
                        <a:t>ÁREA</a:t>
                      </a:r>
                      <a:r>
                        <a:rPr lang="es-ES" sz="1500" b="1" i="0" u="none" strike="noStrike" baseline="0" dirty="0">
                          <a:solidFill>
                            <a:srgbClr val="000000"/>
                          </a:solidFill>
                          <a:effectLst/>
                          <a:latin typeface="Calibri" panose="020F0502020204030204" pitchFamily="34" charset="0"/>
                        </a:rPr>
                        <a:t> DE</a:t>
                      </a:r>
                    </a:p>
                    <a:p>
                      <a:pPr marL="0" marR="0" lvl="0" indent="0" algn="ctr" defTabSz="914400" rtl="0" eaLnBrk="1" fontAlgn="b" latinLnBrk="0" hangingPunct="1">
                        <a:lnSpc>
                          <a:spcPct val="100000"/>
                        </a:lnSpc>
                        <a:spcBef>
                          <a:spcPts val="0"/>
                        </a:spcBef>
                        <a:spcAft>
                          <a:spcPts val="0"/>
                        </a:spcAft>
                        <a:buClrTx/>
                        <a:buSzTx/>
                        <a:buFontTx/>
                        <a:buNone/>
                        <a:tabLst/>
                        <a:defRPr/>
                      </a:pPr>
                      <a:r>
                        <a:rPr lang="es-ES" sz="1500" b="1" i="0" u="none" strike="noStrike" baseline="0" dirty="0">
                          <a:solidFill>
                            <a:srgbClr val="000000"/>
                          </a:solidFill>
                          <a:effectLst/>
                          <a:latin typeface="Calibri" panose="020F0502020204030204" pitchFamily="34" charset="0"/>
                        </a:rPr>
                        <a:t> INTERVENCIÓN VALORATIVA</a:t>
                      </a:r>
                      <a:endParaRPr lang="es-ES" sz="1500" b="1" i="0" u="none" strike="noStrike" dirty="0">
                        <a:solidFill>
                          <a:srgbClr val="000000"/>
                        </a:solidFill>
                        <a:effectLst/>
                        <a:latin typeface="Calibri" panose="020F0502020204030204" pitchFamily="34" charset="0"/>
                      </a:endParaRPr>
                    </a:p>
                  </a:txBody>
                  <a:tcPr marL="7620" marR="7620" marT="7620" marB="0" anchor="ctr">
                    <a:lnR w="9525" cap="flat" cmpd="sng" algn="ctr">
                      <a:solidFill>
                        <a:schemeClr val="accent1"/>
                      </a:solidFill>
                      <a:prstDash val="solid"/>
                      <a:round/>
                      <a:headEnd type="none" w="med" len="med"/>
                      <a:tailEnd type="none" w="med" len="med"/>
                    </a:lnR>
                  </a:tcPr>
                </a:tc>
                <a:tc gridSpan="2">
                  <a:txBody>
                    <a:bodyPr/>
                    <a:lstStyle/>
                    <a:p>
                      <a:pPr algn="ctr" fontAlgn="b"/>
                      <a:r>
                        <a:rPr lang="es-ES" sz="1300" b="1" i="0" u="none" strike="noStrike" baseline="0" dirty="0">
                          <a:solidFill>
                            <a:srgbClr val="000000"/>
                          </a:solidFill>
                          <a:effectLst/>
                          <a:latin typeface="Calibri" panose="020F0502020204030204" pitchFamily="34" charset="0"/>
                        </a:rPr>
                        <a:t>BIENIO 2020 – 2021</a:t>
                      </a:r>
                      <a:endParaRPr lang="es-ES" sz="1300" b="1" i="0" u="none" strike="noStrike" dirty="0">
                        <a:solidFill>
                          <a:srgbClr val="000000"/>
                        </a:solidFill>
                        <a:effectLst/>
                        <a:latin typeface="Calibri" panose="020F0502020204030204" pitchFamily="34" charset="0"/>
                      </a:endParaRP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FD9E1"/>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solidFill>
                      <a:srgbClr val="AFD9E1"/>
                    </a:solidFill>
                  </a:tcPr>
                </a:tc>
                <a:tc gridSpan="2">
                  <a:txBody>
                    <a:bodyPr/>
                    <a:lstStyle/>
                    <a:p>
                      <a:pPr algn="ctr" fontAlgn="b"/>
                      <a:r>
                        <a:rPr lang="es-ES" sz="1300" b="1" i="0" u="none" strike="noStrike" dirty="0">
                          <a:solidFill>
                            <a:srgbClr val="000000"/>
                          </a:solidFill>
                          <a:effectLst/>
                          <a:latin typeface="Calibri" panose="020F0502020204030204" pitchFamily="34" charset="0"/>
                        </a:rPr>
                        <a:t>BIENIO 2022-2023</a:t>
                      </a:r>
                    </a:p>
                  </a:txBody>
                  <a:tcPr marL="7620" marR="7620" marT="7620" marB="0" anchor="ctr">
                    <a:lnL w="12700" cap="flat" cmpd="sng" algn="ctr">
                      <a:solidFill>
                        <a:srgbClr val="5C9BD5"/>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C000"/>
                    </a:solidFill>
                  </a:tcPr>
                </a:tc>
                <a:tc hMerge="1">
                  <a:txBody>
                    <a:bodyPr/>
                    <a:lstStyle/>
                    <a:p>
                      <a:pPr algn="ctr" fontAlgn="b"/>
                      <a:endParaRPr lang="es-ES" sz="13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59021619"/>
                  </a:ext>
                </a:extLst>
              </a:tr>
              <a:tr h="295408">
                <a:tc vMerge="1">
                  <a:txBody>
                    <a:bodyPr/>
                    <a:lstStyle/>
                    <a:p>
                      <a:endParaRPr lang="es-EC"/>
                    </a:p>
                  </a:txBody>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dirty="0">
                          <a:solidFill>
                            <a:srgbClr val="000000"/>
                          </a:solidFill>
                          <a:effectLst/>
                          <a:latin typeface="Calibri" panose="020F0502020204030204" pitchFamily="34" charset="0"/>
                        </a:rPr>
                        <a:t>VALOR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AFD9E1"/>
                    </a:solidFill>
                  </a:tcPr>
                </a:tc>
                <a:tc>
                  <a:txBody>
                    <a:bodyPr/>
                    <a:lstStyle/>
                    <a:p>
                      <a:pPr algn="ctr" fontAlgn="b"/>
                      <a:r>
                        <a:rPr lang="es-ES" sz="1300" b="0" i="0" u="none" strike="noStrike" baseline="0" dirty="0">
                          <a:solidFill>
                            <a:srgbClr val="000000"/>
                          </a:solidFill>
                          <a:effectLst/>
                          <a:latin typeface="Calibri" panose="020F0502020204030204" pitchFamily="34" charset="0"/>
                        </a:rPr>
                        <a:t>CÓDIGO AIVA</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tc>
                  <a:txBody>
                    <a:bodyPr/>
                    <a:lstStyle/>
                    <a:p>
                      <a:pPr algn="ctr" fontAlgn="b"/>
                      <a:r>
                        <a:rPr lang="es-ES" sz="1300" b="0" i="0" u="none" strike="noStrike" dirty="0">
                          <a:solidFill>
                            <a:srgbClr val="000000"/>
                          </a:solidFill>
                          <a:effectLst/>
                          <a:latin typeface="Calibri" panose="020F0502020204030204" pitchFamily="34" charset="0"/>
                        </a:rPr>
                        <a:t>VALOR</a:t>
                      </a:r>
                    </a:p>
                  </a:txBody>
                  <a:tcPr marL="7620" marR="7620" marT="762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FC100"/>
                    </a:solidFill>
                  </a:tcPr>
                </a:tc>
                <a:extLst>
                  <a:ext uri="{0D108BD9-81ED-4DB2-BD59-A6C34878D82A}">
                    <a16:rowId xmlns:a16="http://schemas.microsoft.com/office/drawing/2014/main" val="1748938261"/>
                  </a:ext>
                </a:extLst>
              </a:tr>
              <a:tr h="353783">
                <a:tc vMerge="1">
                  <a:txBody>
                    <a:bodyPr/>
                    <a:lstStyle/>
                    <a:p>
                      <a:pPr algn="ctr" fontAlgn="b"/>
                      <a:endParaRPr lang="es-ES" sz="13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accent1">
                          <a:lumMod val="20000"/>
                          <a:lumOff val="80000"/>
                        </a:schemeClr>
                      </a:solidFill>
                      <a:prstDash val="solid"/>
                      <a:round/>
                      <a:headEnd type="none" w="med" len="med"/>
                      <a:tailEnd type="none" w="med" len="med"/>
                    </a:lnR>
                  </a:tcPr>
                </a:tc>
                <a:tc>
                  <a:txBody>
                    <a:bodyPr/>
                    <a:lstStyle/>
                    <a:p>
                      <a:pPr algn="ctr" fontAlgn="b"/>
                      <a:r>
                        <a:rPr lang="es-ES" sz="1300" b="0" i="0" u="none" strike="noStrike" dirty="0">
                          <a:solidFill>
                            <a:srgbClr val="000000"/>
                          </a:solidFill>
                          <a:effectLst/>
                          <a:latin typeface="Calibri" panose="020F0502020204030204" pitchFamily="34" charset="0"/>
                        </a:rPr>
                        <a:t>11030003</a:t>
                      </a:r>
                    </a:p>
                  </a:txBody>
                  <a:tcPr marL="7620" marR="7620" marT="7620" marB="0" anchor="ctr">
                    <a:lnL w="9525" cap="flat" cmpd="sng" algn="ctr">
                      <a:solidFill>
                        <a:schemeClr val="accent1"/>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$ 59</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11830003</a:t>
                      </a:r>
                    </a:p>
                  </a:txBody>
                  <a:tcPr marL="7620" marR="7620" marT="7620" marB="0" anchor="ctr">
                    <a:lnL w="12700" cap="flat" cmpd="sng" algn="ctr">
                      <a:solidFill>
                        <a:srgbClr val="5C9BD5"/>
                      </a:solidFill>
                      <a:prstDash val="solid"/>
                      <a:round/>
                      <a:headEnd type="none" w="med" len="med"/>
                      <a:tailEnd type="none" w="med" len="med"/>
                    </a:lnL>
                    <a:lnR w="12700" cap="flat" cmpd="sng" algn="ctr">
                      <a:solidFill>
                        <a:srgbClr val="5C9BD5"/>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alpha val="20000"/>
                      </a:schemeClr>
                    </a:solidFill>
                  </a:tcPr>
                </a:tc>
                <a:tc>
                  <a:txBody>
                    <a:bodyPr/>
                    <a:lstStyle/>
                    <a:p>
                      <a:pPr algn="ctr" fontAlgn="b"/>
                      <a:r>
                        <a:rPr lang="es-ES" sz="1300" b="0" i="0" u="none" strike="noStrike" dirty="0">
                          <a:solidFill>
                            <a:srgbClr val="000000"/>
                          </a:solidFill>
                          <a:effectLst/>
                          <a:latin typeface="Calibri" panose="020F0502020204030204" pitchFamily="34" charset="0"/>
                        </a:rPr>
                        <a:t> $ 59</a:t>
                      </a:r>
                    </a:p>
                  </a:txBody>
                  <a:tcPr marL="7620" marR="7620" marT="7620" marB="0" anchor="ctr">
                    <a:lnL w="12700" cap="flat" cmpd="sng" algn="ctr">
                      <a:solidFill>
                        <a:srgbClr val="5C9BD5"/>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alpha val="20000"/>
                      </a:schemeClr>
                    </a:solidFill>
                  </a:tcPr>
                </a:tc>
                <a:extLst>
                  <a:ext uri="{0D108BD9-81ED-4DB2-BD59-A6C34878D82A}">
                    <a16:rowId xmlns:a16="http://schemas.microsoft.com/office/drawing/2014/main" val="514084500"/>
                  </a:ext>
                </a:extLst>
              </a:tr>
            </a:tbl>
          </a:graphicData>
        </a:graphic>
      </p:graphicFrame>
      <p:sp>
        <p:nvSpPr>
          <p:cNvPr id="34" name="Rectángulo 33"/>
          <p:cNvSpPr/>
          <p:nvPr/>
        </p:nvSpPr>
        <p:spPr>
          <a:xfrm>
            <a:off x="935960" y="1234144"/>
            <a:ext cx="5895460" cy="369332"/>
          </a:xfrm>
          <a:prstGeom prst="rect">
            <a:avLst/>
          </a:prstGeom>
        </p:spPr>
        <p:txBody>
          <a:bodyPr wrap="none">
            <a:spAutoFit/>
          </a:bodyPr>
          <a:lstStyle/>
          <a:p>
            <a:pPr lvl="0" fontAlgn="b">
              <a:defRPr/>
            </a:pPr>
            <a:r>
              <a:rPr lang="pt-BR" b="1" dirty="0">
                <a:solidFill>
                  <a:srgbClr val="000000"/>
                </a:solidFill>
                <a:latin typeface="Calibri" panose="020F0502020204030204" pitchFamily="34" charset="0"/>
              </a:rPr>
              <a:t>ZONA ADMINISTRATIVA TUMBACO– PARROQUIA TABABELA</a:t>
            </a:r>
          </a:p>
        </p:txBody>
      </p:sp>
      <p:sp>
        <p:nvSpPr>
          <p:cNvPr id="2" name="Rectángulo 1"/>
          <p:cNvSpPr/>
          <p:nvPr/>
        </p:nvSpPr>
        <p:spPr>
          <a:xfrm>
            <a:off x="231767" y="-438273"/>
            <a:ext cx="2253566" cy="369332"/>
          </a:xfrm>
          <a:prstGeom prst="rect">
            <a:avLst/>
          </a:prstGeom>
        </p:spPr>
        <p:txBody>
          <a:bodyPr wrap="none">
            <a:spAutoFit/>
          </a:bodyPr>
          <a:lstStyle/>
          <a:p>
            <a:r>
              <a:rPr lang="es-EC" dirty="0">
                <a:solidFill>
                  <a:srgbClr val="333333"/>
                </a:solidFill>
                <a:latin typeface="Arial" panose="020B0604020202020204" pitchFamily="34" charset="0"/>
              </a:rPr>
              <a:t>CLAVE 1103102007</a:t>
            </a:r>
            <a:endParaRPr lang="es-EC" dirty="0"/>
          </a:p>
        </p:txBody>
      </p:sp>
      <p:sp>
        <p:nvSpPr>
          <p:cNvPr id="35" name="Rectángulo 34"/>
          <p:cNvSpPr/>
          <p:nvPr/>
        </p:nvSpPr>
        <p:spPr>
          <a:xfrm>
            <a:off x="3583993" y="3876871"/>
            <a:ext cx="4863155" cy="2703006"/>
          </a:xfrm>
          <a:prstGeom prst="rect">
            <a:avLst/>
          </a:prstGeom>
          <a:noFill/>
          <a:ln w="57150">
            <a:solidFill>
              <a:srgbClr val="B7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CuadroTexto 2"/>
          <p:cNvSpPr txBox="1"/>
          <p:nvPr/>
        </p:nvSpPr>
        <p:spPr>
          <a:xfrm>
            <a:off x="8836429" y="4452988"/>
            <a:ext cx="2371753" cy="1477328"/>
          </a:xfrm>
          <a:prstGeom prst="rect">
            <a:avLst/>
          </a:prstGeom>
          <a:no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b="1" dirty="0" smtClean="0">
                <a:solidFill>
                  <a:srgbClr val="FF0000"/>
                </a:solidFill>
              </a:rPr>
              <a:t>Decremento de avalúo por la depreciación de la construcción, avalúo del terreno se mantiene</a:t>
            </a:r>
            <a:endParaRPr lang="es-EC" b="1" dirty="0">
              <a:solidFill>
                <a:srgbClr val="FF0000"/>
              </a:solidFill>
            </a:endParaRPr>
          </a:p>
        </p:txBody>
      </p:sp>
    </p:spTree>
    <p:extLst>
      <p:ext uri="{BB962C8B-B14F-4D97-AF65-F5344CB8AC3E}">
        <p14:creationId xmlns:p14="http://schemas.microsoft.com/office/powerpoint/2010/main" val="36537597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4144</TotalTime>
  <Words>1589</Words>
  <Application>Microsoft Office PowerPoint</Application>
  <PresentationFormat>Panorámica</PresentationFormat>
  <Paragraphs>420</Paragraphs>
  <Slides>21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Arial</vt:lpstr>
      <vt:lpstr>Calibri</vt:lpstr>
      <vt:lpstr>Calibri Light</vt:lpstr>
      <vt:lpstr>Tahoma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Hector Fernando Zamorano Cevallos</dc:creator>
  <cp:lastModifiedBy>Maria Belen Cueva Aguirre</cp:lastModifiedBy>
  <cp:revision>275</cp:revision>
  <dcterms:created xsi:type="dcterms:W3CDTF">2021-10-20T12:12:54Z</dcterms:created>
  <dcterms:modified xsi:type="dcterms:W3CDTF">2021-12-14T13:43:40Z</dcterms:modified>
</cp:coreProperties>
</file>