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5" r:id="rId2"/>
    <p:sldId id="333" r:id="rId3"/>
    <p:sldId id="334" r:id="rId4"/>
    <p:sldId id="351" r:id="rId5"/>
    <p:sldId id="350" r:id="rId6"/>
    <p:sldId id="336" r:id="rId7"/>
    <p:sldId id="335" r:id="rId8"/>
    <p:sldId id="337" r:id="rId9"/>
    <p:sldId id="338" r:id="rId10"/>
    <p:sldId id="339" r:id="rId11"/>
    <p:sldId id="340" r:id="rId12"/>
    <p:sldId id="341" r:id="rId13"/>
    <p:sldId id="348" r:id="rId14"/>
    <p:sldId id="34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7EA"/>
    <a:srgbClr val="7DC0C9"/>
    <a:srgbClr val="35767F"/>
    <a:srgbClr val="B3DADF"/>
    <a:srgbClr val="ADD7DD"/>
    <a:srgbClr val="68B6C0"/>
    <a:srgbClr val="AFD9E0"/>
    <a:srgbClr val="87B000"/>
    <a:srgbClr val="AFD9E1"/>
    <a:srgbClr val="FFC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04" autoAdjust="0"/>
    <p:restoredTop sz="94660"/>
  </p:normalViewPr>
  <p:slideViewPr>
    <p:cSldViewPr snapToGrid="0">
      <p:cViewPr varScale="1">
        <p:scale>
          <a:sx n="73" d="100"/>
          <a:sy n="73" d="100"/>
        </p:scale>
        <p:origin x="66" y="5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fld id="{513AAD9C-DD87-4520-87F9-E28C947ED2DE}" type="datetimeFigureOut">
              <a:rPr lang="en-US" smtClean="0"/>
              <a:t>12/14/2021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53CCF8D-AFE0-4D9D-8446-373E1B14E4F1}" type="slidenum">
              <a:rPr lang="en-US" smtClean="0"/>
              <a:t>‹Nº›</a:t>
            </a:fld>
            <a:endParaRPr lang="en-US"/>
          </a:p>
        </p:txBody>
      </p:sp>
    </p:spTree>
    <p:extLst>
      <p:ext uri="{BB962C8B-B14F-4D97-AF65-F5344CB8AC3E}">
        <p14:creationId xmlns:p14="http://schemas.microsoft.com/office/powerpoint/2010/main" val="4119831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513AAD9C-DD87-4520-87F9-E28C947ED2DE}" type="datetimeFigureOut">
              <a:rPr lang="en-US" smtClean="0"/>
              <a:t>12/14/2021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53CCF8D-AFE0-4D9D-8446-373E1B14E4F1}" type="slidenum">
              <a:rPr lang="en-US" smtClean="0"/>
              <a:t>‹Nº›</a:t>
            </a:fld>
            <a:endParaRPr lang="en-US"/>
          </a:p>
        </p:txBody>
      </p:sp>
    </p:spTree>
    <p:extLst>
      <p:ext uri="{BB962C8B-B14F-4D97-AF65-F5344CB8AC3E}">
        <p14:creationId xmlns:p14="http://schemas.microsoft.com/office/powerpoint/2010/main" val="10529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513AAD9C-DD87-4520-87F9-E28C947ED2DE}" type="datetimeFigureOut">
              <a:rPr lang="en-US" smtClean="0"/>
              <a:t>12/14/2021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53CCF8D-AFE0-4D9D-8446-373E1B14E4F1}" type="slidenum">
              <a:rPr lang="en-US" smtClean="0"/>
              <a:t>‹Nº›</a:t>
            </a:fld>
            <a:endParaRPr lang="en-US"/>
          </a:p>
        </p:txBody>
      </p:sp>
    </p:spTree>
    <p:extLst>
      <p:ext uri="{BB962C8B-B14F-4D97-AF65-F5344CB8AC3E}">
        <p14:creationId xmlns:p14="http://schemas.microsoft.com/office/powerpoint/2010/main" val="2330208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513AAD9C-DD87-4520-87F9-E28C947ED2DE}" type="datetimeFigureOut">
              <a:rPr lang="en-US" smtClean="0"/>
              <a:t>12/14/2021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53CCF8D-AFE0-4D9D-8446-373E1B14E4F1}" type="slidenum">
              <a:rPr lang="en-US" smtClean="0"/>
              <a:t>‹Nº›</a:t>
            </a:fld>
            <a:endParaRPr lang="en-US"/>
          </a:p>
        </p:txBody>
      </p:sp>
    </p:spTree>
    <p:extLst>
      <p:ext uri="{BB962C8B-B14F-4D97-AF65-F5344CB8AC3E}">
        <p14:creationId xmlns:p14="http://schemas.microsoft.com/office/powerpoint/2010/main" val="340963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13AAD9C-DD87-4520-87F9-E28C947ED2DE}" type="datetimeFigureOut">
              <a:rPr lang="en-US" smtClean="0"/>
              <a:t>12/14/2021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53CCF8D-AFE0-4D9D-8446-373E1B14E4F1}" type="slidenum">
              <a:rPr lang="en-US" smtClean="0"/>
              <a:t>‹Nº›</a:t>
            </a:fld>
            <a:endParaRPr lang="en-US"/>
          </a:p>
        </p:txBody>
      </p:sp>
    </p:spTree>
    <p:extLst>
      <p:ext uri="{BB962C8B-B14F-4D97-AF65-F5344CB8AC3E}">
        <p14:creationId xmlns:p14="http://schemas.microsoft.com/office/powerpoint/2010/main" val="418775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513AAD9C-DD87-4520-87F9-E28C947ED2DE}" type="datetimeFigureOut">
              <a:rPr lang="en-US" smtClean="0"/>
              <a:t>12/14/2021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553CCF8D-AFE0-4D9D-8446-373E1B14E4F1}" type="slidenum">
              <a:rPr lang="en-US" smtClean="0"/>
              <a:t>‹Nº›</a:t>
            </a:fld>
            <a:endParaRPr lang="en-US"/>
          </a:p>
        </p:txBody>
      </p:sp>
    </p:spTree>
    <p:extLst>
      <p:ext uri="{BB962C8B-B14F-4D97-AF65-F5344CB8AC3E}">
        <p14:creationId xmlns:p14="http://schemas.microsoft.com/office/powerpoint/2010/main" val="614104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513AAD9C-DD87-4520-87F9-E28C947ED2DE}" type="datetimeFigureOut">
              <a:rPr lang="en-US" smtClean="0"/>
              <a:t>12/14/2021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553CCF8D-AFE0-4D9D-8446-373E1B14E4F1}" type="slidenum">
              <a:rPr lang="en-US" smtClean="0"/>
              <a:t>‹Nº›</a:t>
            </a:fld>
            <a:endParaRPr lang="en-US"/>
          </a:p>
        </p:txBody>
      </p:sp>
    </p:spTree>
    <p:extLst>
      <p:ext uri="{BB962C8B-B14F-4D97-AF65-F5344CB8AC3E}">
        <p14:creationId xmlns:p14="http://schemas.microsoft.com/office/powerpoint/2010/main" val="163362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513AAD9C-DD87-4520-87F9-E28C947ED2DE}" type="datetimeFigureOut">
              <a:rPr lang="en-US" smtClean="0"/>
              <a:t>12/14/2021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553CCF8D-AFE0-4D9D-8446-373E1B14E4F1}" type="slidenum">
              <a:rPr lang="en-US" smtClean="0"/>
              <a:t>‹Nº›</a:t>
            </a:fld>
            <a:endParaRPr lang="en-US"/>
          </a:p>
        </p:txBody>
      </p:sp>
    </p:spTree>
    <p:extLst>
      <p:ext uri="{BB962C8B-B14F-4D97-AF65-F5344CB8AC3E}">
        <p14:creationId xmlns:p14="http://schemas.microsoft.com/office/powerpoint/2010/main" val="595094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13AAD9C-DD87-4520-87F9-E28C947ED2DE}" type="datetimeFigureOut">
              <a:rPr lang="en-US" smtClean="0"/>
              <a:t>12/14/2021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553CCF8D-AFE0-4D9D-8446-373E1B14E4F1}" type="slidenum">
              <a:rPr lang="en-US" smtClean="0"/>
              <a:t>‹Nº›</a:t>
            </a:fld>
            <a:endParaRPr lang="en-US"/>
          </a:p>
        </p:txBody>
      </p:sp>
    </p:spTree>
    <p:extLst>
      <p:ext uri="{BB962C8B-B14F-4D97-AF65-F5344CB8AC3E}">
        <p14:creationId xmlns:p14="http://schemas.microsoft.com/office/powerpoint/2010/main" val="398231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13AAD9C-DD87-4520-87F9-E28C947ED2DE}" type="datetimeFigureOut">
              <a:rPr lang="en-US" smtClean="0"/>
              <a:t>12/14/2021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553CCF8D-AFE0-4D9D-8446-373E1B14E4F1}" type="slidenum">
              <a:rPr lang="en-US" smtClean="0"/>
              <a:t>‹Nº›</a:t>
            </a:fld>
            <a:endParaRPr lang="en-US"/>
          </a:p>
        </p:txBody>
      </p:sp>
    </p:spTree>
    <p:extLst>
      <p:ext uri="{BB962C8B-B14F-4D97-AF65-F5344CB8AC3E}">
        <p14:creationId xmlns:p14="http://schemas.microsoft.com/office/powerpoint/2010/main" val="903481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13AAD9C-DD87-4520-87F9-E28C947ED2DE}" type="datetimeFigureOut">
              <a:rPr lang="en-US" smtClean="0"/>
              <a:t>12/14/2021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553CCF8D-AFE0-4D9D-8446-373E1B14E4F1}" type="slidenum">
              <a:rPr lang="en-US" smtClean="0"/>
              <a:t>‹Nº›</a:t>
            </a:fld>
            <a:endParaRPr lang="en-US"/>
          </a:p>
        </p:txBody>
      </p:sp>
    </p:spTree>
    <p:extLst>
      <p:ext uri="{BB962C8B-B14F-4D97-AF65-F5344CB8AC3E}">
        <p14:creationId xmlns:p14="http://schemas.microsoft.com/office/powerpoint/2010/main" val="576371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AAD9C-DD87-4520-87F9-E28C947ED2DE}" type="datetimeFigureOut">
              <a:rPr lang="en-US" smtClean="0"/>
              <a:t>12/14/2021</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CCF8D-AFE0-4D9D-8446-373E1B14E4F1}" type="slidenum">
              <a:rPr lang="en-US" smtClean="0"/>
              <a:t>‹Nº›</a:t>
            </a:fld>
            <a:endParaRPr lang="en-US"/>
          </a:p>
        </p:txBody>
      </p:sp>
    </p:spTree>
    <p:extLst>
      <p:ext uri="{BB962C8B-B14F-4D97-AF65-F5344CB8AC3E}">
        <p14:creationId xmlns:p14="http://schemas.microsoft.com/office/powerpoint/2010/main" val="2581049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Marcador de contenido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268484"/>
            <a:ext cx="3857185" cy="1708374"/>
          </a:xfrm>
          <a:prstGeom prst="rect">
            <a:avLst/>
          </a:prstGeom>
        </p:spPr>
      </p:pic>
      <p:pic>
        <p:nvPicPr>
          <p:cNvPr id="6" name="Imagen 5"/>
          <p:cNvPicPr>
            <a:picLocks noChangeAspect="1"/>
          </p:cNvPicPr>
          <p:nvPr/>
        </p:nvPicPr>
        <p:blipFill rotWithShape="1">
          <a:blip r:embed="rId5">
            <a:extLst>
              <a:ext uri="{28A0092B-C50C-407E-A947-70E740481C1C}">
                <a14:useLocalDpi xmlns:a14="http://schemas.microsoft.com/office/drawing/2010/main" val="0"/>
              </a:ext>
            </a:extLst>
          </a:blip>
          <a:srcRect l="9111" t="-678" b="55177"/>
          <a:stretch/>
        </p:blipFill>
        <p:spPr>
          <a:xfrm flipV="1">
            <a:off x="0" y="6679403"/>
            <a:ext cx="9652518" cy="178597"/>
          </a:xfrm>
          <a:prstGeom prst="rect">
            <a:avLst/>
          </a:prstGeom>
        </p:spPr>
      </p:pic>
      <p:sp>
        <p:nvSpPr>
          <p:cNvPr id="2" name="Rectángulo 1"/>
          <p:cNvSpPr/>
          <p:nvPr/>
        </p:nvSpPr>
        <p:spPr>
          <a:xfrm>
            <a:off x="762000" y="2792420"/>
            <a:ext cx="10883900" cy="3323987"/>
          </a:xfrm>
          <a:prstGeom prst="rect">
            <a:avLst/>
          </a:prstGeom>
        </p:spPr>
        <p:txBody>
          <a:bodyPr wrap="square">
            <a:spAutoFit/>
          </a:bodyPr>
          <a:lstStyle/>
          <a:p>
            <a:pPr algn="ctr"/>
            <a:r>
              <a:rPr lang="es-ES" sz="3500" dirty="0">
                <a:ln w="0"/>
                <a:solidFill>
                  <a:schemeClr val="tx2">
                    <a:lumMod val="75000"/>
                  </a:schemeClr>
                </a:solidFill>
                <a:effectLst>
                  <a:outerShdw blurRad="38100" dist="19050" dir="2700000" algn="tl" rotWithShape="0">
                    <a:schemeClr val="dk1">
                      <a:alpha val="40000"/>
                    </a:schemeClr>
                  </a:outerShdw>
                </a:effectLst>
              </a:rPr>
              <a:t>LA SECRETARIA DE TERRITORIO, HÁBITAT Y VIVIENDA, Y LA DIRECCION METROPOLITANA DE CATASTRO PROPONEN LA ORDENANZA CON LA CUAL SE APRUEBA EL PLANO DEL VALOR DE LA TIERRA DE LOS PREDIOS URBANOS Y RURALES DEL DISTRITO METROPOLITANO DE QUITO PARA EL BIENIO 2022 -2023</a:t>
            </a:r>
            <a:endParaRPr lang="es-EC" sz="3500" dirty="0">
              <a:ln w="0"/>
              <a:solidFill>
                <a:schemeClr val="tx2">
                  <a:lumMod val="75000"/>
                </a:schemeClr>
              </a:solidFill>
              <a:effectLst>
                <a:outerShdw blurRad="38100" dist="19050" dir="2700000" algn="tl" rotWithShape="0">
                  <a:schemeClr val="dk1">
                    <a:alpha val="40000"/>
                  </a:schemeClr>
                </a:outerShdw>
              </a:effectLst>
            </a:endParaRPr>
          </a:p>
        </p:txBody>
      </p:sp>
      <p:pic>
        <p:nvPicPr>
          <p:cNvPr id="9" name="Imagen 8">
            <a:extLst>
              <a:ext uri="{FF2B5EF4-FFF2-40B4-BE49-F238E27FC236}">
                <a16:creationId xmlns:a16="http://schemas.microsoft.com/office/drawing/2014/main" id="{2C933D40-10C1-45DE-89FC-5ECA6A663AA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0" b="90722" l="727" r="97091">
                        <a14:foregroundMark x1="61455" y1="73196" x2="61455" y2="73196"/>
                        <a14:foregroundMark x1="72000" y1="75258" x2="72000" y2="75258"/>
                        <a14:foregroundMark x1="76364" y1="79381" x2="76364" y2="79381"/>
                        <a14:foregroundMark x1="84364" y1="81443" x2="84364" y2="81443"/>
                        <a14:foregroundMark x1="89818" y1="69072" x2="89818" y2="69072"/>
                        <a14:foregroundMark x1="66545" y1="37113" x2="66545" y2="37113"/>
                        <a14:foregroundMark x1="76364" y1="51546" x2="76364" y2="51546"/>
                        <a14:foregroundMark x1="82182" y1="38144" x2="82182" y2="38144"/>
                        <a14:foregroundMark x1="87636" y1="52577" x2="87636" y2="52577"/>
                        <a14:foregroundMark x1="54182" y1="34021" x2="54182" y2="34021"/>
                        <a14:foregroundMark x1="46182" y1="45361" x2="46182" y2="45361"/>
                        <a14:foregroundMark x1="39636" y1="14433" x2="39636" y2="14433"/>
                        <a14:foregroundMark x1="42909" y1="17526" x2="42909" y2="17526"/>
                        <a14:foregroundMark x1="17091" y1="19588" x2="17091" y2="19588"/>
                        <a14:foregroundMark x1="5455" y1="14433" x2="5455" y2="14433"/>
                        <a14:foregroundMark x1="5818" y1="20619" x2="5818" y2="20619"/>
                        <a14:foregroundMark x1="29818" y1="16495" x2="28727" y2="16495"/>
                        <a14:foregroundMark x1="21091" y1="12371" x2="21091" y2="12371"/>
                        <a14:foregroundMark x1="20727" y1="7216" x2="20727" y2="7216"/>
                        <a14:foregroundMark x1="24364" y1="11340" x2="24364" y2="11340"/>
                      </a14:backgroundRemoval>
                    </a14:imgEffect>
                  </a14:imgLayer>
                </a14:imgProps>
              </a:ext>
              <a:ext uri="{28A0092B-C50C-407E-A947-70E740481C1C}">
                <a14:useLocalDpi xmlns:a14="http://schemas.microsoft.com/office/drawing/2010/main" val="0"/>
              </a:ext>
            </a:extLst>
          </a:blip>
          <a:srcRect b="38774"/>
          <a:stretch/>
        </p:blipFill>
        <p:spPr>
          <a:xfrm>
            <a:off x="762000" y="420587"/>
            <a:ext cx="2880319" cy="622032"/>
          </a:xfrm>
          <a:prstGeom prst="rect">
            <a:avLst/>
          </a:prstGeom>
        </p:spPr>
      </p:pic>
      <p:pic>
        <p:nvPicPr>
          <p:cNvPr id="12" name="Imagen 11">
            <a:extLst>
              <a:ext uri="{FF2B5EF4-FFF2-40B4-BE49-F238E27FC236}">
                <a16:creationId xmlns:a16="http://schemas.microsoft.com/office/drawing/2014/main" id="{9E597D75-0112-4150-A621-454C0359E043}"/>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448" b="98276" l="1573" r="98652">
                        <a14:foregroundMark x1="21798" y1="39655" x2="21798" y2="39655"/>
                        <a14:foregroundMark x1="6067" y1="39655" x2="6067" y2="39655"/>
                        <a14:foregroundMark x1="30562" y1="37931" x2="30562" y2="37931"/>
                        <a14:foregroundMark x1="45393" y1="57471" x2="45393" y2="57471"/>
                        <a14:foregroundMark x1="56854" y1="56322" x2="56854" y2="56322"/>
                        <a14:foregroundMark x1="65618" y1="45402" x2="65618" y2="45402"/>
                        <a14:foregroundMark x1="74382" y1="47701" x2="74382" y2="47701"/>
                        <a14:foregroundMark x1="86292" y1="57471" x2="86292" y2="57471"/>
                        <a14:foregroundMark x1="74831" y1="13218" x2="74831" y2="13218"/>
                        <a14:foregroundMark x1="45843" y1="16092" x2="45843" y2="16092"/>
                        <a14:foregroundMark x1="31685" y1="20115" x2="31685" y2="20115"/>
                        <a14:foregroundMark x1="20899" y1="18391" x2="20899" y2="18391"/>
                        <a14:foregroundMark x1="8764" y1="17241" x2="8764" y2="17241"/>
                        <a14:foregroundMark x1="10337" y1="14368" x2="10337" y2="14368"/>
                        <a14:foregroundMark x1="15955" y1="14368" x2="15955" y2="14368"/>
                        <a14:foregroundMark x1="17978" y1="14368" x2="17978" y2="14368"/>
                        <a14:foregroundMark x1="30112" y1="13218" x2="30112" y2="13218"/>
                        <a14:foregroundMark x1="39326" y1="17241" x2="39326" y2="17241"/>
                        <a14:foregroundMark x1="41124" y1="17241" x2="41124" y2="17241"/>
                        <a14:foregroundMark x1="55730" y1="17241" x2="55730" y2="17241"/>
                        <a14:foregroundMark x1="72135" y1="14368" x2="72135" y2="14368"/>
                        <a14:foregroundMark x1="83596" y1="17241" x2="83596" y2="17241"/>
                        <a14:foregroundMark x1="86966" y1="17241" x2="86966" y2="17241"/>
                        <a14:foregroundMark x1="6292" y1="20115" x2="6292" y2="20115"/>
                        <a14:foregroundMark x1="5169" y1="13793" x2="5169" y2="13793"/>
                        <a14:foregroundMark x1="5393" y1="10920" x2="5393" y2="10920"/>
                        <a14:foregroundMark x1="27416" y1="17241" x2="27416" y2="17241"/>
                        <a14:foregroundMark x1="24045" y1="16092" x2="24045" y2="16092"/>
                        <a14:foregroundMark x1="24045" y1="10345" x2="24045" y2="10345"/>
                        <a14:foregroundMark x1="27865" y1="9195" x2="27865" y2="9195"/>
                        <a14:foregroundMark x1="26292" y1="16667" x2="26292" y2="16667"/>
                        <a14:foregroundMark x1="31236" y1="16092" x2="31236" y2="16092"/>
                        <a14:foregroundMark x1="48090" y1="13218" x2="48090" y2="13218"/>
                        <a14:foregroundMark x1="51461" y1="14943" x2="51461" y2="14943"/>
                        <a14:foregroundMark x1="57978" y1="15517" x2="57978" y2="15517"/>
                        <a14:foregroundMark x1="37978" y1="13793" x2="37978" y2="13793"/>
                        <a14:foregroundMark x1="63596" y1="18391" x2="63596" y2="18391"/>
                        <a14:foregroundMark x1="64045" y1="21264" x2="64045" y2="21264"/>
                        <a14:foregroundMark x1="66742" y1="16667" x2="66742" y2="16667"/>
                        <a14:foregroundMark x1="69213" y1="17241" x2="69213" y2="17241"/>
                        <a14:foregroundMark x1="68764" y1="9770" x2="68764" y2="9770"/>
                        <a14:foregroundMark x1="78202" y1="14943" x2="78202" y2="14943"/>
                        <a14:foregroundMark x1="90337" y1="16092" x2="90337" y2="16092"/>
                        <a14:foregroundMark x1="93483" y1="17816" x2="93483" y2="17816"/>
                      </a14:backgroundRemoval>
                    </a14:imgEffect>
                  </a14:imgLayer>
                </a14:imgProps>
              </a:ext>
              <a:ext uri="{28A0092B-C50C-407E-A947-70E740481C1C}">
                <a14:useLocalDpi xmlns:a14="http://schemas.microsoft.com/office/drawing/2010/main" val="0"/>
              </a:ext>
            </a:extLst>
          </a:blip>
          <a:srcRect b="33437"/>
          <a:stretch/>
        </p:blipFill>
        <p:spPr>
          <a:xfrm>
            <a:off x="4577522" y="420587"/>
            <a:ext cx="2324263" cy="604935"/>
          </a:xfrm>
          <a:prstGeom prst="rect">
            <a:avLst/>
          </a:prstGeom>
        </p:spPr>
      </p:pic>
    </p:spTree>
    <p:extLst>
      <p:ext uri="{BB962C8B-B14F-4D97-AF65-F5344CB8AC3E}">
        <p14:creationId xmlns:p14="http://schemas.microsoft.com/office/powerpoint/2010/main" val="3684369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41613"/>
            <a:ext cx="10153650" cy="923330"/>
          </a:xfrm>
          <a:prstGeom prst="rect">
            <a:avLst/>
          </a:prstGeom>
          <a:gradFill flip="none" rotWithShape="1">
            <a:gsLst>
              <a:gs pos="0">
                <a:schemeClr val="accent3">
                  <a:lumMod val="50000"/>
                </a:schemeClr>
              </a:gs>
              <a:gs pos="29000">
                <a:schemeClr val="bg1">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3654" y="141613"/>
            <a:ext cx="2348289" cy="1040073"/>
          </a:xfr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9111" t="-678" b="55177"/>
          <a:stretch/>
        </p:blipFill>
        <p:spPr>
          <a:xfrm flipV="1">
            <a:off x="0" y="6679403"/>
            <a:ext cx="9652518" cy="178597"/>
          </a:xfrm>
          <a:prstGeom prst="rect">
            <a:avLst/>
          </a:prstGeom>
        </p:spPr>
      </p:pic>
      <p:sp>
        <p:nvSpPr>
          <p:cNvPr id="7" name="Rectángulo 6"/>
          <p:cNvSpPr/>
          <p:nvPr/>
        </p:nvSpPr>
        <p:spPr>
          <a:xfrm>
            <a:off x="279313" y="-369332"/>
            <a:ext cx="1908215" cy="369332"/>
          </a:xfrm>
          <a:prstGeom prst="rect">
            <a:avLst/>
          </a:prstGeom>
        </p:spPr>
        <p:txBody>
          <a:bodyPr wrap="none">
            <a:spAutoFit/>
          </a:bodyPr>
          <a:lstStyle/>
          <a:p>
            <a:r>
              <a:rPr lang="es-EC" dirty="0"/>
              <a:t>Clave 1160710008</a:t>
            </a:r>
          </a:p>
        </p:txBody>
      </p:sp>
      <p:sp>
        <p:nvSpPr>
          <p:cNvPr id="17" name="Rectángulo 16"/>
          <p:cNvSpPr/>
          <p:nvPr/>
        </p:nvSpPr>
        <p:spPr>
          <a:xfrm>
            <a:off x="1390526" y="350564"/>
            <a:ext cx="7972195" cy="477054"/>
          </a:xfrm>
          <a:prstGeom prst="rect">
            <a:avLst/>
          </a:prstGeom>
          <a:noFill/>
        </p:spPr>
        <p:txBody>
          <a:bodyPr wrap="square" lIns="91440" tIns="45720" rIns="91440" bIns="45720">
            <a:spAutoFit/>
          </a:bodyPr>
          <a:lstStyle/>
          <a:p>
            <a:pPr algn="r"/>
            <a:r>
              <a:rPr lang="es-ES" sz="2500" dirty="0" smtClean="0">
                <a:ln w="0"/>
                <a:solidFill>
                  <a:schemeClr val="accent1">
                    <a:lumMod val="75000"/>
                  </a:schemeClr>
                </a:solidFill>
                <a:effectLst>
                  <a:outerShdw blurRad="38100" dist="19050" dir="2700000" algn="tl" rotWithShape="0">
                    <a:schemeClr val="dk1">
                      <a:alpha val="40000"/>
                    </a:schemeClr>
                  </a:outerShdw>
                </a:effectLst>
              </a:rPr>
              <a:t>OBSERVACIONES ACOGIDAS POR LA CUS</a:t>
            </a:r>
            <a:endParaRPr lang="es-ES" sz="2500" b="0" cap="none" spc="0" dirty="0">
              <a:ln w="0"/>
              <a:solidFill>
                <a:schemeClr val="accent1">
                  <a:lumMod val="75000"/>
                </a:schemeClr>
              </a:solidFill>
              <a:effectLst>
                <a:outerShdw blurRad="38100" dist="19050" dir="2700000" algn="tl" rotWithShape="0">
                  <a:schemeClr val="dk1">
                    <a:alpha val="40000"/>
                  </a:schemeClr>
                </a:outerShdw>
              </a:effectLst>
            </a:endParaRPr>
          </a:p>
        </p:txBody>
      </p:sp>
      <p:pic>
        <p:nvPicPr>
          <p:cNvPr id="2" name="Imagen 1"/>
          <p:cNvPicPr>
            <a:picLocks noChangeAspect="1"/>
          </p:cNvPicPr>
          <p:nvPr/>
        </p:nvPicPr>
        <p:blipFill rotWithShape="1">
          <a:blip r:embed="rId4"/>
          <a:srcRect b="41856"/>
          <a:stretch/>
        </p:blipFill>
        <p:spPr>
          <a:xfrm>
            <a:off x="1043609" y="1273894"/>
            <a:ext cx="10157792" cy="3248640"/>
          </a:xfrm>
          <a:prstGeom prst="rect">
            <a:avLst/>
          </a:prstGeom>
        </p:spPr>
      </p:pic>
    </p:spTree>
    <p:extLst>
      <p:ext uri="{BB962C8B-B14F-4D97-AF65-F5344CB8AC3E}">
        <p14:creationId xmlns:p14="http://schemas.microsoft.com/office/powerpoint/2010/main" val="3487253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41613"/>
            <a:ext cx="10153650" cy="923330"/>
          </a:xfrm>
          <a:prstGeom prst="rect">
            <a:avLst/>
          </a:prstGeom>
          <a:gradFill flip="none" rotWithShape="1">
            <a:gsLst>
              <a:gs pos="0">
                <a:schemeClr val="accent3">
                  <a:lumMod val="50000"/>
                </a:schemeClr>
              </a:gs>
              <a:gs pos="29000">
                <a:schemeClr val="bg1">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3654" y="141613"/>
            <a:ext cx="2348289" cy="1040073"/>
          </a:xfr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9111" t="-678" b="55177"/>
          <a:stretch/>
        </p:blipFill>
        <p:spPr>
          <a:xfrm flipV="1">
            <a:off x="0" y="6679403"/>
            <a:ext cx="9652518" cy="178597"/>
          </a:xfrm>
          <a:prstGeom prst="rect">
            <a:avLst/>
          </a:prstGeom>
        </p:spPr>
      </p:pic>
      <p:sp>
        <p:nvSpPr>
          <p:cNvPr id="7" name="Rectángulo 6"/>
          <p:cNvSpPr/>
          <p:nvPr/>
        </p:nvSpPr>
        <p:spPr>
          <a:xfrm>
            <a:off x="279313" y="-369332"/>
            <a:ext cx="1908215" cy="369332"/>
          </a:xfrm>
          <a:prstGeom prst="rect">
            <a:avLst/>
          </a:prstGeom>
        </p:spPr>
        <p:txBody>
          <a:bodyPr wrap="none">
            <a:spAutoFit/>
          </a:bodyPr>
          <a:lstStyle/>
          <a:p>
            <a:r>
              <a:rPr lang="es-EC" dirty="0"/>
              <a:t>Clave 1160710008</a:t>
            </a:r>
          </a:p>
        </p:txBody>
      </p:sp>
      <p:sp>
        <p:nvSpPr>
          <p:cNvPr id="17" name="Rectángulo 16"/>
          <p:cNvSpPr/>
          <p:nvPr/>
        </p:nvSpPr>
        <p:spPr>
          <a:xfrm>
            <a:off x="1390526" y="350564"/>
            <a:ext cx="7972195" cy="477054"/>
          </a:xfrm>
          <a:prstGeom prst="rect">
            <a:avLst/>
          </a:prstGeom>
          <a:noFill/>
        </p:spPr>
        <p:txBody>
          <a:bodyPr wrap="square" lIns="91440" tIns="45720" rIns="91440" bIns="45720">
            <a:spAutoFit/>
          </a:bodyPr>
          <a:lstStyle/>
          <a:p>
            <a:pPr algn="r"/>
            <a:r>
              <a:rPr lang="es-ES" sz="2500" dirty="0" smtClean="0">
                <a:ln w="0"/>
                <a:solidFill>
                  <a:schemeClr val="accent1">
                    <a:lumMod val="75000"/>
                  </a:schemeClr>
                </a:solidFill>
                <a:effectLst>
                  <a:outerShdw blurRad="38100" dist="19050" dir="2700000" algn="tl" rotWithShape="0">
                    <a:schemeClr val="dk1">
                      <a:alpha val="40000"/>
                    </a:schemeClr>
                  </a:outerShdw>
                </a:effectLst>
              </a:rPr>
              <a:t>OBSERVACIONES NO ACOGIDAS POR LA CUS</a:t>
            </a:r>
            <a:endParaRPr lang="es-ES" sz="2500" b="0" cap="none" spc="0" dirty="0">
              <a:ln w="0"/>
              <a:solidFill>
                <a:schemeClr val="accent1">
                  <a:lumMod val="75000"/>
                </a:schemeClr>
              </a:solidFill>
              <a:effectLst>
                <a:outerShdw blurRad="38100" dist="19050" dir="2700000" algn="tl" rotWithShape="0">
                  <a:schemeClr val="dk1">
                    <a:alpha val="40000"/>
                  </a:schemeClr>
                </a:outerShdw>
              </a:effectLst>
            </a:endParaRPr>
          </a:p>
        </p:txBody>
      </p:sp>
      <p:sp>
        <p:nvSpPr>
          <p:cNvPr id="3" name="CuadroTexto 2"/>
          <p:cNvSpPr txBox="1"/>
          <p:nvPr/>
        </p:nvSpPr>
        <p:spPr>
          <a:xfrm>
            <a:off x="685800" y="1321904"/>
            <a:ext cx="11280913" cy="5632311"/>
          </a:xfrm>
          <a:prstGeom prst="rect">
            <a:avLst/>
          </a:prstGeom>
          <a:noFill/>
        </p:spPr>
        <p:txBody>
          <a:bodyPr wrap="square" rtlCol="0">
            <a:spAutoFit/>
          </a:bodyPr>
          <a:lstStyle/>
          <a:p>
            <a:pPr marL="342900" indent="-342900" algn="just">
              <a:buFont typeface="+mj-lt"/>
              <a:buAutoNum type="arabicPeriod"/>
            </a:pPr>
            <a:r>
              <a:rPr lang="es-EC" dirty="0"/>
              <a:t>Los predios urbanos que se encuentren catastrados y que no conste con los datos de superficie de terreno y que se encuentre sin ubicación gráfica, la Dirección Metropolitana de Catastro en el lapso de 6 meses deber realizar la actualización </a:t>
            </a:r>
            <a:r>
              <a:rPr lang="es-EC" dirty="0" smtClean="0"/>
              <a:t>catastral</a:t>
            </a:r>
          </a:p>
          <a:p>
            <a:pPr marL="342900" indent="-342900" algn="just">
              <a:buFont typeface="+mj-lt"/>
              <a:buAutoNum type="arabicPeriod"/>
            </a:pPr>
            <a:r>
              <a:rPr lang="es-EC" dirty="0"/>
              <a:t>E</a:t>
            </a:r>
            <a:r>
              <a:rPr lang="es-EC" dirty="0" smtClean="0"/>
              <a:t>l </a:t>
            </a:r>
            <a:r>
              <a:rPr lang="es-EC" dirty="0"/>
              <a:t>proyecto de ordenanza, no se ajusta a lo establecido en el e) del artículo 34 del Acuerdo Ministerial 017-2020 emitido por el MIDUVI: </a:t>
            </a:r>
            <a:r>
              <a:rPr lang="es-EC" i="1" dirty="0"/>
              <a:t>“e) Aprobar mediante ordenanza el plano o mapa de valor del suelo </a:t>
            </a:r>
            <a:r>
              <a:rPr lang="es-EC" b="1" i="1" dirty="0"/>
              <a:t>y los valores de las construcciones con sus respectivos factores de aumento y </a:t>
            </a:r>
            <a:r>
              <a:rPr lang="es-EC" b="1" i="1" dirty="0" smtClean="0"/>
              <a:t>reducción</a:t>
            </a:r>
          </a:p>
          <a:p>
            <a:pPr marL="342900" indent="-342900" algn="just">
              <a:buFont typeface="+mj-lt"/>
              <a:buAutoNum type="arabicPeriod"/>
            </a:pPr>
            <a:r>
              <a:rPr lang="es-EC" dirty="0"/>
              <a:t>La Administración General garantizara los recursos necesarios a la Dirección Metropolita Financiera para que notifique hasta el 31 de diciembre de 2021 a todos los propietarios que sus predios han sido </a:t>
            </a:r>
            <a:r>
              <a:rPr lang="es-EC" dirty="0" smtClean="0"/>
              <a:t>actualizados</a:t>
            </a:r>
          </a:p>
          <a:p>
            <a:pPr marL="342900" indent="-342900" algn="just">
              <a:buFont typeface="+mj-lt"/>
              <a:buAutoNum type="arabicPeriod"/>
            </a:pPr>
            <a:r>
              <a:rPr lang="es-EC" dirty="0" smtClean="0"/>
              <a:t>La </a:t>
            </a:r>
            <a:r>
              <a:rPr lang="es-EC" dirty="0"/>
              <a:t>Dirección Metropolitana de Catastro una vez que entre en vigencia la ordenanza PMDOT – PUGS No. 001 -2021, procederá a realizar la actualización del valor del suelo en todos las AIVAS que hayan sufrido cambio de uso, zonificación y edificabilidad entre el PUOS y PUGS, por el método de potencialidad, para su valoración y cálculo de impuesto predial para el año </a:t>
            </a:r>
            <a:r>
              <a:rPr lang="es-EC" dirty="0" smtClean="0"/>
              <a:t>2023</a:t>
            </a:r>
          </a:p>
          <a:p>
            <a:pPr marL="342900" indent="-342900" algn="just">
              <a:buFont typeface="+mj-lt"/>
              <a:buAutoNum type="arabicPeriod"/>
            </a:pPr>
            <a:r>
              <a:rPr lang="es-EC" dirty="0"/>
              <a:t>La disposición transitoria </a:t>
            </a:r>
            <a:r>
              <a:rPr lang="es-EC" dirty="0" smtClean="0"/>
              <a:t>segunda es </a:t>
            </a:r>
            <a:r>
              <a:rPr lang="es-EC" dirty="0"/>
              <a:t>discriminatoria en vista que solo se exigirá a los predios que por errores municipales se han ingresado al catastro sin ubicación gráfica, además no se toma en cuenta la situación económica de las personas para conseguir los recursos económicos necesarios para realizar un levantamiento </a:t>
            </a:r>
            <a:r>
              <a:rPr lang="es-EC" dirty="0" smtClean="0"/>
              <a:t>topográfico</a:t>
            </a:r>
          </a:p>
          <a:p>
            <a:pPr marL="342900" indent="-342900" algn="just">
              <a:buFont typeface="+mj-lt"/>
              <a:buAutoNum type="arabicPeriod"/>
            </a:pPr>
            <a:r>
              <a:rPr lang="es-EC" dirty="0"/>
              <a:t>La disposición Transitoria Cuarta intenta solventar el problema causado por la aplicación de la ordenanza 008-2019, la cual fue aprobada en base a los informes técnicos de la Dirección Metropolitana de Catastro y las recomendaciones generadas por los funcionarios de la Dirección Metropolitana de Catastro en las mesas de trabajo, por lo que al ser el Municipio el causante del problema</a:t>
            </a:r>
            <a:endParaRPr lang="es-EC" dirty="0" smtClean="0"/>
          </a:p>
          <a:p>
            <a:pPr marL="342900" indent="-342900" algn="just">
              <a:buFont typeface="+mj-lt"/>
              <a:buAutoNum type="arabicPeriod"/>
            </a:pPr>
            <a:endParaRPr lang="es-EC" dirty="0"/>
          </a:p>
        </p:txBody>
      </p:sp>
    </p:spTree>
    <p:extLst>
      <p:ext uri="{BB962C8B-B14F-4D97-AF65-F5344CB8AC3E}">
        <p14:creationId xmlns:p14="http://schemas.microsoft.com/office/powerpoint/2010/main" val="2975854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41613"/>
            <a:ext cx="10153650" cy="923330"/>
          </a:xfrm>
          <a:prstGeom prst="rect">
            <a:avLst/>
          </a:prstGeom>
          <a:gradFill flip="none" rotWithShape="1">
            <a:gsLst>
              <a:gs pos="0">
                <a:schemeClr val="accent3">
                  <a:lumMod val="50000"/>
                </a:schemeClr>
              </a:gs>
              <a:gs pos="29000">
                <a:schemeClr val="bg1">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3654" y="141613"/>
            <a:ext cx="2348289" cy="1040073"/>
          </a:xfr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9111" t="-678" b="55177"/>
          <a:stretch/>
        </p:blipFill>
        <p:spPr>
          <a:xfrm flipV="1">
            <a:off x="0" y="6679403"/>
            <a:ext cx="9652518" cy="178597"/>
          </a:xfrm>
          <a:prstGeom prst="rect">
            <a:avLst/>
          </a:prstGeom>
        </p:spPr>
      </p:pic>
      <p:sp>
        <p:nvSpPr>
          <p:cNvPr id="7" name="Rectángulo 6"/>
          <p:cNvSpPr/>
          <p:nvPr/>
        </p:nvSpPr>
        <p:spPr>
          <a:xfrm>
            <a:off x="279313" y="-369332"/>
            <a:ext cx="1908215" cy="369332"/>
          </a:xfrm>
          <a:prstGeom prst="rect">
            <a:avLst/>
          </a:prstGeom>
        </p:spPr>
        <p:txBody>
          <a:bodyPr wrap="none">
            <a:spAutoFit/>
          </a:bodyPr>
          <a:lstStyle/>
          <a:p>
            <a:r>
              <a:rPr lang="es-EC" dirty="0"/>
              <a:t>Clave 1160710008</a:t>
            </a:r>
          </a:p>
        </p:txBody>
      </p:sp>
      <p:sp>
        <p:nvSpPr>
          <p:cNvPr id="17" name="Rectángulo 16"/>
          <p:cNvSpPr/>
          <p:nvPr/>
        </p:nvSpPr>
        <p:spPr>
          <a:xfrm>
            <a:off x="1390526" y="350564"/>
            <a:ext cx="7972195" cy="477054"/>
          </a:xfrm>
          <a:prstGeom prst="rect">
            <a:avLst/>
          </a:prstGeom>
          <a:noFill/>
        </p:spPr>
        <p:txBody>
          <a:bodyPr wrap="square" lIns="91440" tIns="45720" rIns="91440" bIns="45720">
            <a:spAutoFit/>
          </a:bodyPr>
          <a:lstStyle/>
          <a:p>
            <a:pPr algn="r"/>
            <a:r>
              <a:rPr lang="es-ES" sz="2500" dirty="0" smtClean="0">
                <a:ln w="0"/>
                <a:solidFill>
                  <a:schemeClr val="accent1">
                    <a:lumMod val="75000"/>
                  </a:schemeClr>
                </a:solidFill>
                <a:effectLst>
                  <a:outerShdw blurRad="38100" dist="19050" dir="2700000" algn="tl" rotWithShape="0">
                    <a:schemeClr val="dk1">
                      <a:alpha val="40000"/>
                    </a:schemeClr>
                  </a:outerShdw>
                </a:effectLst>
              </a:rPr>
              <a:t>OBSERVACIONES NO ACOGIDAS POR LA CUS</a:t>
            </a:r>
            <a:endParaRPr lang="es-ES" sz="2500" b="0" cap="none" spc="0" dirty="0">
              <a:ln w="0"/>
              <a:solidFill>
                <a:schemeClr val="accent1">
                  <a:lumMod val="75000"/>
                </a:schemeClr>
              </a:solidFill>
              <a:effectLst>
                <a:outerShdw blurRad="38100" dist="19050" dir="2700000" algn="tl" rotWithShape="0">
                  <a:schemeClr val="dk1">
                    <a:alpha val="40000"/>
                  </a:schemeClr>
                </a:outerShdw>
              </a:effectLst>
            </a:endParaRPr>
          </a:p>
        </p:txBody>
      </p:sp>
      <p:sp>
        <p:nvSpPr>
          <p:cNvPr id="3" name="CuadroTexto 2"/>
          <p:cNvSpPr txBox="1"/>
          <p:nvPr/>
        </p:nvSpPr>
        <p:spPr>
          <a:xfrm>
            <a:off x="685800" y="1321904"/>
            <a:ext cx="11280913" cy="4801314"/>
          </a:xfrm>
          <a:prstGeom prst="rect">
            <a:avLst/>
          </a:prstGeom>
          <a:noFill/>
        </p:spPr>
        <p:txBody>
          <a:bodyPr wrap="square" rtlCol="0">
            <a:spAutoFit/>
          </a:bodyPr>
          <a:lstStyle/>
          <a:p>
            <a:pPr marL="342900" indent="-342900" algn="just">
              <a:buFont typeface="+mj-lt"/>
              <a:buAutoNum type="arabicPeriod" startAt="7"/>
            </a:pPr>
            <a:r>
              <a:rPr lang="es-EC" dirty="0"/>
              <a:t>La Dirección Metropolitana de Catastro en coordinación con las Administraciones Zonales, procederán a tomar un punto GPS en cada predio que no registra ubicación gráfica en el Sistema Integrado de Registro Catastral de </a:t>
            </a:r>
            <a:r>
              <a:rPr lang="es-EC" dirty="0" smtClean="0"/>
              <a:t>Quito-SIREC-Q</a:t>
            </a:r>
          </a:p>
          <a:p>
            <a:pPr marL="342900" indent="-342900" algn="just">
              <a:buFont typeface="+mj-lt"/>
              <a:buAutoNum type="arabicPeriod" startAt="7"/>
            </a:pPr>
            <a:r>
              <a:rPr lang="es-EC" dirty="0"/>
              <a:t>La Dirección Metropolitana de Catastro en el plazo de 9 meses presentara al Concejo Metropolitano el análisis de cumplimento del literal g) del artículo 34 del acuerdo Ministerial 017-2020 emitido por el MIDUVI, y procederá a actualizar el avaluó catastral para el año 2023 en los polígonos donde se haya encontrado una tolerancia mayor</a:t>
            </a:r>
            <a:r>
              <a:rPr lang="es-EC" dirty="0" smtClean="0"/>
              <a:t>.</a:t>
            </a:r>
          </a:p>
          <a:p>
            <a:pPr marL="342900" indent="-342900" algn="just">
              <a:buFont typeface="+mj-lt"/>
              <a:buAutoNum type="arabicPeriod" startAt="7"/>
            </a:pPr>
            <a:r>
              <a:rPr lang="es-EC" dirty="0" smtClean="0"/>
              <a:t>Plazo Reclamo Administrativo de Aval</a:t>
            </a:r>
            <a:r>
              <a:rPr lang="es-EC" dirty="0"/>
              <a:t>ú</a:t>
            </a:r>
            <a:r>
              <a:rPr lang="es-EC" dirty="0" smtClean="0"/>
              <a:t>o, </a:t>
            </a:r>
            <a:r>
              <a:rPr lang="es-EC" dirty="0"/>
              <a:t>considero que se viola el derecho de los ciudadanos al establecer un tiempo límite para hacer su impugnación al encontrarse en desacuerdo con su avalúo, pues pueden existir diferentes situaciones que no permitan que los ciudadanos realicen su reclamo en ese tiempo y no por eso significa que se encuentren de acuerdo con el mismo</a:t>
            </a:r>
            <a:r>
              <a:rPr lang="es-EC" dirty="0" smtClean="0"/>
              <a:t>.</a:t>
            </a:r>
          </a:p>
          <a:p>
            <a:pPr marL="342900" indent="-342900" algn="just">
              <a:buFont typeface="+mj-lt"/>
              <a:buAutoNum type="arabicPeriod" startAt="7"/>
            </a:pPr>
            <a:r>
              <a:rPr lang="es-EC" dirty="0" smtClean="0"/>
              <a:t>El </a:t>
            </a:r>
            <a:r>
              <a:rPr lang="es-EC" dirty="0"/>
              <a:t>PUGS no se encuentra vigente, por lo que el plano del valor de la tierra para este bienio debería corresponder a la norma vigente o se puede establecer una disposición general que establezca que el pago de los impuestos prediales de enero a marzo, se realizará en base a la norma vigente PUOS y a partir del mes de marzo, se tomará en cuenta la clasificación del suelo aprobada por el PUGS</a:t>
            </a:r>
            <a:r>
              <a:rPr lang="es-EC" dirty="0" smtClean="0"/>
              <a:t>.</a:t>
            </a:r>
          </a:p>
          <a:p>
            <a:pPr marL="342900" indent="-342900" algn="just">
              <a:buFont typeface="+mj-lt"/>
              <a:buAutoNum type="arabicPeriod" startAt="7"/>
            </a:pPr>
            <a:r>
              <a:rPr lang="es-ES" dirty="0" smtClean="0"/>
              <a:t>Se </a:t>
            </a:r>
            <a:r>
              <a:rPr lang="es-EC" dirty="0" smtClean="0"/>
              <a:t>le </a:t>
            </a:r>
            <a:r>
              <a:rPr lang="es-EC" dirty="0"/>
              <a:t>concede un plazo o un término al administrado para que realice la actualización , por lo que se sugiere se le otorgue </a:t>
            </a:r>
            <a:r>
              <a:rPr lang="es-EC" i="1" dirty="0"/>
              <a:t>el termino de 90 días </a:t>
            </a:r>
            <a:r>
              <a:rPr lang="es-EC" dirty="0"/>
              <a:t>para que el sistema catastral pueda tener una actualización completa en tiempos reales y </a:t>
            </a:r>
            <a:r>
              <a:rPr lang="es-EC" dirty="0" smtClean="0"/>
              <a:t>se obligue </a:t>
            </a:r>
            <a:r>
              <a:rPr lang="es-EC" dirty="0"/>
              <a:t>a su cumplimiento</a:t>
            </a:r>
          </a:p>
        </p:txBody>
      </p:sp>
    </p:spTree>
    <p:extLst>
      <p:ext uri="{BB962C8B-B14F-4D97-AF65-F5344CB8AC3E}">
        <p14:creationId xmlns:p14="http://schemas.microsoft.com/office/powerpoint/2010/main" val="1699611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41613"/>
            <a:ext cx="10153650" cy="923330"/>
          </a:xfrm>
          <a:prstGeom prst="rect">
            <a:avLst/>
          </a:prstGeom>
          <a:gradFill flip="none" rotWithShape="1">
            <a:gsLst>
              <a:gs pos="0">
                <a:schemeClr val="accent3">
                  <a:lumMod val="50000"/>
                </a:schemeClr>
              </a:gs>
              <a:gs pos="29000">
                <a:schemeClr val="bg1">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3654" y="141613"/>
            <a:ext cx="2348289" cy="1040073"/>
          </a:xfr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9111" t="-678" b="55177"/>
          <a:stretch/>
        </p:blipFill>
        <p:spPr>
          <a:xfrm flipV="1">
            <a:off x="0" y="6679403"/>
            <a:ext cx="9652518" cy="178597"/>
          </a:xfrm>
          <a:prstGeom prst="rect">
            <a:avLst/>
          </a:prstGeom>
        </p:spPr>
      </p:pic>
      <p:sp>
        <p:nvSpPr>
          <p:cNvPr id="7" name="Rectángulo 6"/>
          <p:cNvSpPr/>
          <p:nvPr/>
        </p:nvSpPr>
        <p:spPr>
          <a:xfrm>
            <a:off x="279313" y="-369332"/>
            <a:ext cx="1908215" cy="369332"/>
          </a:xfrm>
          <a:prstGeom prst="rect">
            <a:avLst/>
          </a:prstGeom>
        </p:spPr>
        <p:txBody>
          <a:bodyPr wrap="none">
            <a:spAutoFit/>
          </a:bodyPr>
          <a:lstStyle/>
          <a:p>
            <a:r>
              <a:rPr lang="es-EC" dirty="0"/>
              <a:t>Clave 1160710008</a:t>
            </a:r>
          </a:p>
        </p:txBody>
      </p:sp>
      <p:sp>
        <p:nvSpPr>
          <p:cNvPr id="17" name="Rectángulo 16"/>
          <p:cNvSpPr/>
          <p:nvPr/>
        </p:nvSpPr>
        <p:spPr>
          <a:xfrm>
            <a:off x="7477125" y="1627012"/>
            <a:ext cx="4025604" cy="1384995"/>
          </a:xfrm>
          <a:prstGeom prst="rect">
            <a:avLst/>
          </a:prstGeom>
          <a:noFill/>
        </p:spPr>
        <p:txBody>
          <a:bodyPr wrap="square" lIns="91440" tIns="45720" rIns="91440" bIns="45720">
            <a:spAutoFit/>
          </a:bodyPr>
          <a:lstStyle/>
          <a:p>
            <a:pPr algn="r"/>
            <a:r>
              <a:rPr lang="es-ES" sz="2800" b="0" cap="none" spc="0" dirty="0" smtClean="0">
                <a:ln w="0"/>
                <a:solidFill>
                  <a:schemeClr val="accent1">
                    <a:lumMod val="75000"/>
                  </a:schemeClr>
                </a:solidFill>
                <a:effectLst>
                  <a:outerShdw blurRad="38100" dist="19050" dir="2700000" algn="tl" rotWithShape="0">
                    <a:schemeClr val="dk1">
                      <a:alpha val="40000"/>
                    </a:schemeClr>
                  </a:outerShdw>
                </a:effectLst>
              </a:rPr>
              <a:t>ZONAS DE CAMBIO POR CLASIFICACION DEL SUELO PUOS - PUGS</a:t>
            </a:r>
            <a:endParaRPr lang="es-ES" sz="2800" b="0" cap="none" spc="0" dirty="0">
              <a:ln w="0"/>
              <a:solidFill>
                <a:schemeClr val="accent1">
                  <a:lumMod val="75000"/>
                </a:schemeClr>
              </a:solidFill>
              <a:effectLst>
                <a:outerShdw blurRad="38100" dist="19050" dir="2700000" algn="tl" rotWithShape="0">
                  <a:schemeClr val="dk1">
                    <a:alpha val="40000"/>
                  </a:schemeClr>
                </a:outerShdw>
              </a:effectLst>
            </a:endParaRPr>
          </a:p>
        </p:txBody>
      </p:sp>
      <p:pic>
        <p:nvPicPr>
          <p:cNvPr id="2" name="Imagen 1"/>
          <p:cNvPicPr>
            <a:picLocks noChangeAspect="1"/>
          </p:cNvPicPr>
          <p:nvPr/>
        </p:nvPicPr>
        <p:blipFill>
          <a:blip r:embed="rId4"/>
          <a:stretch>
            <a:fillRect/>
          </a:stretch>
        </p:blipFill>
        <p:spPr>
          <a:xfrm>
            <a:off x="561975" y="0"/>
            <a:ext cx="6230957" cy="6805085"/>
          </a:xfrm>
          <a:prstGeom prst="rect">
            <a:avLst/>
          </a:prstGeom>
        </p:spPr>
      </p:pic>
    </p:spTree>
    <p:extLst>
      <p:ext uri="{BB962C8B-B14F-4D97-AF65-F5344CB8AC3E}">
        <p14:creationId xmlns:p14="http://schemas.microsoft.com/office/powerpoint/2010/main" val="3114641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41613"/>
            <a:ext cx="10153650" cy="923330"/>
          </a:xfrm>
          <a:prstGeom prst="rect">
            <a:avLst/>
          </a:prstGeom>
          <a:gradFill flip="none" rotWithShape="1">
            <a:gsLst>
              <a:gs pos="0">
                <a:schemeClr val="accent3">
                  <a:lumMod val="50000"/>
                </a:schemeClr>
              </a:gs>
              <a:gs pos="29000">
                <a:schemeClr val="bg1">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3654" y="141613"/>
            <a:ext cx="2348289" cy="1040073"/>
          </a:xfr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9111" t="-678" b="55177"/>
          <a:stretch/>
        </p:blipFill>
        <p:spPr>
          <a:xfrm flipV="1">
            <a:off x="0" y="6679403"/>
            <a:ext cx="9652518" cy="178597"/>
          </a:xfrm>
          <a:prstGeom prst="rect">
            <a:avLst/>
          </a:prstGeom>
        </p:spPr>
      </p:pic>
      <p:sp>
        <p:nvSpPr>
          <p:cNvPr id="7" name="Rectángulo 6"/>
          <p:cNvSpPr/>
          <p:nvPr/>
        </p:nvSpPr>
        <p:spPr>
          <a:xfrm>
            <a:off x="279313" y="-369332"/>
            <a:ext cx="1908215" cy="369332"/>
          </a:xfrm>
          <a:prstGeom prst="rect">
            <a:avLst/>
          </a:prstGeom>
        </p:spPr>
        <p:txBody>
          <a:bodyPr wrap="none">
            <a:spAutoFit/>
          </a:bodyPr>
          <a:lstStyle/>
          <a:p>
            <a:r>
              <a:rPr lang="es-EC" dirty="0"/>
              <a:t>Clave 1160710008</a:t>
            </a:r>
          </a:p>
        </p:txBody>
      </p:sp>
      <p:sp>
        <p:nvSpPr>
          <p:cNvPr id="8" name="Rectángulo 7"/>
          <p:cNvSpPr/>
          <p:nvPr/>
        </p:nvSpPr>
        <p:spPr>
          <a:xfrm>
            <a:off x="935960" y="1234144"/>
            <a:ext cx="6537880" cy="369332"/>
          </a:xfrm>
          <a:prstGeom prst="rect">
            <a:avLst/>
          </a:prstGeom>
        </p:spPr>
        <p:txBody>
          <a:bodyPr wrap="none">
            <a:spAutoFit/>
          </a:bodyPr>
          <a:lstStyle/>
          <a:p>
            <a:pPr lvl="0" fontAlgn="b">
              <a:defRPr/>
            </a:pPr>
            <a:r>
              <a:rPr lang="es-ES" b="1" dirty="0">
                <a:solidFill>
                  <a:srgbClr val="000000"/>
                </a:solidFill>
                <a:latin typeface="Calibri" panose="020F0502020204030204" pitchFamily="34" charset="0"/>
              </a:rPr>
              <a:t>ADMINISTRACIÓN ZONAL EUGENIO ESPEJO – PARROQUIA JIPIJAPA</a:t>
            </a:r>
          </a:p>
        </p:txBody>
      </p:sp>
      <p:pic>
        <p:nvPicPr>
          <p:cNvPr id="16" name="Imagen 15"/>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74643" y="5862390"/>
            <a:ext cx="404195" cy="360040"/>
          </a:xfrm>
          <a:prstGeom prst="rect">
            <a:avLst/>
          </a:prstGeom>
        </p:spPr>
      </p:pic>
      <p:sp>
        <p:nvSpPr>
          <p:cNvPr id="17" name="Rectángulo 16"/>
          <p:cNvSpPr/>
          <p:nvPr/>
        </p:nvSpPr>
        <p:spPr>
          <a:xfrm>
            <a:off x="1607530" y="400039"/>
            <a:ext cx="7972195" cy="523220"/>
          </a:xfrm>
          <a:prstGeom prst="rect">
            <a:avLst/>
          </a:prstGeom>
          <a:noFill/>
        </p:spPr>
        <p:txBody>
          <a:bodyPr wrap="square" lIns="91440" tIns="45720" rIns="91440" bIns="45720">
            <a:spAutoFit/>
          </a:bodyPr>
          <a:lstStyle/>
          <a:p>
            <a:pPr algn="r"/>
            <a:r>
              <a:rPr lang="es-ES" sz="2800" b="0" cap="none" spc="0" dirty="0" smtClean="0">
                <a:ln w="0"/>
                <a:solidFill>
                  <a:schemeClr val="accent1">
                    <a:lumMod val="75000"/>
                  </a:schemeClr>
                </a:solidFill>
                <a:effectLst>
                  <a:outerShdw blurRad="38100" dist="19050" dir="2700000" algn="tl" rotWithShape="0">
                    <a:schemeClr val="dk1">
                      <a:alpha val="40000"/>
                    </a:schemeClr>
                  </a:outerShdw>
                </a:effectLst>
              </a:rPr>
              <a:t>MAPA DE CAMBIO DE AVALÚOS</a:t>
            </a:r>
            <a:endParaRPr lang="es-ES" sz="2800" b="0" cap="none" spc="0" dirty="0">
              <a:ln w="0"/>
              <a:solidFill>
                <a:schemeClr val="accent1">
                  <a:lumMod val="75000"/>
                </a:schemeClr>
              </a:solidFill>
              <a:effectLst>
                <a:outerShdw blurRad="38100" dist="19050" dir="2700000" algn="tl" rotWithShape="0">
                  <a:schemeClr val="dk1">
                    <a:alpha val="40000"/>
                  </a:schemeClr>
                </a:outerShdw>
              </a:effectLst>
            </a:endParaRPr>
          </a:p>
        </p:txBody>
      </p:sp>
      <p:pic>
        <p:nvPicPr>
          <p:cNvPr id="9" name="Imagen 8"/>
          <p:cNvPicPr>
            <a:picLocks noChangeAspect="1"/>
          </p:cNvPicPr>
          <p:nvPr/>
        </p:nvPicPr>
        <p:blipFill>
          <a:blip r:embed="rId5"/>
          <a:stretch>
            <a:fillRect/>
          </a:stretch>
        </p:blipFill>
        <p:spPr>
          <a:xfrm>
            <a:off x="85724" y="1064943"/>
            <a:ext cx="11744326" cy="5793405"/>
          </a:xfrm>
          <a:prstGeom prst="rect">
            <a:avLst/>
          </a:prstGeom>
        </p:spPr>
      </p:pic>
    </p:spTree>
    <p:extLst>
      <p:ext uri="{BB962C8B-B14F-4D97-AF65-F5344CB8AC3E}">
        <p14:creationId xmlns:p14="http://schemas.microsoft.com/office/powerpoint/2010/main" val="1402411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Marcador de contenido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3331" y="268484"/>
            <a:ext cx="1771054" cy="784412"/>
          </a:xfrm>
          <a:prstGeom prst="rect">
            <a:avLst/>
          </a:prstGeom>
        </p:spPr>
      </p:pic>
      <p:pic>
        <p:nvPicPr>
          <p:cNvPr id="6" name="Imagen 5"/>
          <p:cNvPicPr>
            <a:picLocks noChangeAspect="1"/>
          </p:cNvPicPr>
          <p:nvPr/>
        </p:nvPicPr>
        <p:blipFill rotWithShape="1">
          <a:blip r:embed="rId5">
            <a:extLst>
              <a:ext uri="{28A0092B-C50C-407E-A947-70E740481C1C}">
                <a14:useLocalDpi xmlns:a14="http://schemas.microsoft.com/office/drawing/2010/main" val="0"/>
              </a:ext>
            </a:extLst>
          </a:blip>
          <a:srcRect l="9111" t="-678" b="55177"/>
          <a:stretch/>
        </p:blipFill>
        <p:spPr>
          <a:xfrm flipV="1">
            <a:off x="0" y="6679403"/>
            <a:ext cx="9652518" cy="178597"/>
          </a:xfrm>
          <a:prstGeom prst="rect">
            <a:avLst/>
          </a:prstGeom>
        </p:spPr>
      </p:pic>
      <p:sp>
        <p:nvSpPr>
          <p:cNvPr id="2" name="Rectángulo 1"/>
          <p:cNvSpPr/>
          <p:nvPr/>
        </p:nvSpPr>
        <p:spPr>
          <a:xfrm>
            <a:off x="245660" y="3019567"/>
            <a:ext cx="12283440" cy="2985433"/>
          </a:xfrm>
          <a:prstGeom prst="rect">
            <a:avLst/>
          </a:prstGeom>
        </p:spPr>
        <p:txBody>
          <a:bodyPr wrap="square">
            <a:spAutoFit/>
          </a:bodyPr>
          <a:lstStyle/>
          <a:p>
            <a:pPr algn="ctr"/>
            <a:r>
              <a:rPr lang="es-ES" sz="4800" b="1" dirty="0" smtClean="0">
                <a:ln w="0"/>
                <a:solidFill>
                  <a:schemeClr val="tx2">
                    <a:lumMod val="75000"/>
                  </a:schemeClr>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SEGUNDO DEBATE </a:t>
            </a:r>
          </a:p>
          <a:p>
            <a:pPr algn="ctr"/>
            <a:r>
              <a:rPr lang="es-ES" sz="4800" b="1" dirty="0" smtClean="0">
                <a:ln w="0"/>
                <a:solidFill>
                  <a:schemeClr val="tx2">
                    <a:lumMod val="75000"/>
                  </a:schemeClr>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CONCEJO METROPOLITANO</a:t>
            </a:r>
          </a:p>
          <a:p>
            <a:pPr algn="ctr"/>
            <a:r>
              <a:rPr lang="es-ES" sz="4400" dirty="0" smtClean="0">
                <a:ln w="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14/12/2021</a:t>
            </a:r>
          </a:p>
          <a:p>
            <a:pPr algn="ctr"/>
            <a:endParaRPr lang="es-EC" sz="4800" b="1" dirty="0">
              <a:ln w="0"/>
              <a:solidFill>
                <a:schemeClr val="tx2">
                  <a:lumMod val="75000"/>
                </a:schemeClr>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21288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41613"/>
            <a:ext cx="10153650" cy="923330"/>
          </a:xfrm>
          <a:prstGeom prst="rect">
            <a:avLst/>
          </a:prstGeom>
          <a:gradFill flip="none" rotWithShape="1">
            <a:gsLst>
              <a:gs pos="0">
                <a:schemeClr val="accent3">
                  <a:lumMod val="50000"/>
                </a:schemeClr>
              </a:gs>
              <a:gs pos="29000">
                <a:schemeClr val="bg1">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3654" y="141613"/>
            <a:ext cx="2348289" cy="1040073"/>
          </a:xfr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9111" t="-678" b="55177"/>
          <a:stretch/>
        </p:blipFill>
        <p:spPr>
          <a:xfrm flipV="1">
            <a:off x="0" y="6679403"/>
            <a:ext cx="9652518" cy="178597"/>
          </a:xfrm>
          <a:prstGeom prst="rect">
            <a:avLst/>
          </a:prstGeom>
        </p:spPr>
      </p:pic>
      <p:sp>
        <p:nvSpPr>
          <p:cNvPr id="7" name="Rectángulo 6"/>
          <p:cNvSpPr/>
          <p:nvPr/>
        </p:nvSpPr>
        <p:spPr>
          <a:xfrm>
            <a:off x="279313" y="-369332"/>
            <a:ext cx="1908215" cy="369332"/>
          </a:xfrm>
          <a:prstGeom prst="rect">
            <a:avLst/>
          </a:prstGeom>
        </p:spPr>
        <p:txBody>
          <a:bodyPr wrap="none">
            <a:spAutoFit/>
          </a:bodyPr>
          <a:lstStyle/>
          <a:p>
            <a:r>
              <a:rPr lang="es-EC" dirty="0"/>
              <a:t>Clave 1160710008</a:t>
            </a:r>
          </a:p>
        </p:txBody>
      </p:sp>
      <p:sp>
        <p:nvSpPr>
          <p:cNvPr id="17" name="Rectángulo 16"/>
          <p:cNvSpPr/>
          <p:nvPr/>
        </p:nvSpPr>
        <p:spPr>
          <a:xfrm>
            <a:off x="1449240" y="184666"/>
            <a:ext cx="7972195" cy="1200329"/>
          </a:xfrm>
          <a:prstGeom prst="rect">
            <a:avLst/>
          </a:prstGeom>
          <a:noFill/>
        </p:spPr>
        <p:txBody>
          <a:bodyPr wrap="square" lIns="91440" tIns="45720" rIns="91440" bIns="45720">
            <a:spAutoFit/>
          </a:bodyPr>
          <a:lstStyle/>
          <a:p>
            <a:pPr algn="r"/>
            <a:r>
              <a:rPr lang="es-ES" sz="3600" b="1" dirty="0" smtClean="0">
                <a:ln w="0"/>
                <a:solidFill>
                  <a:schemeClr val="accent1">
                    <a:lumMod val="75000"/>
                  </a:schemeClr>
                </a:solidFill>
                <a:effectLst>
                  <a:outerShdw blurRad="38100" dist="19050" dir="2700000" algn="tl" rotWithShape="0">
                    <a:schemeClr val="dk1">
                      <a:alpha val="40000"/>
                    </a:schemeClr>
                  </a:outerShdw>
                </a:effectLst>
              </a:rPr>
              <a:t>RESUMEN DE OBSERVACIONES ACOGIDAS</a:t>
            </a:r>
            <a:endParaRPr lang="es-ES" sz="3600" b="1" cap="none" spc="0" dirty="0">
              <a:ln w="0"/>
              <a:solidFill>
                <a:schemeClr val="accent1">
                  <a:lumMod val="75000"/>
                </a:schemeClr>
              </a:solidFill>
              <a:effectLst>
                <a:outerShdw blurRad="38100" dist="19050" dir="2700000" algn="tl" rotWithShape="0">
                  <a:schemeClr val="dk1">
                    <a:alpha val="40000"/>
                  </a:schemeClr>
                </a:outerShdw>
              </a:effectLst>
            </a:endParaRPr>
          </a:p>
        </p:txBody>
      </p:sp>
      <p:sp>
        <p:nvSpPr>
          <p:cNvPr id="8" name="Rectángulo 7"/>
          <p:cNvSpPr/>
          <p:nvPr/>
        </p:nvSpPr>
        <p:spPr>
          <a:xfrm>
            <a:off x="773744" y="1973148"/>
            <a:ext cx="11220450" cy="707886"/>
          </a:xfrm>
          <a:prstGeom prst="rect">
            <a:avLst/>
          </a:prstGeom>
        </p:spPr>
        <p:txBody>
          <a:bodyPr wrap="square">
            <a:spAutoFit/>
          </a:bodyPr>
          <a:lstStyle/>
          <a:p>
            <a:r>
              <a:rPr lang="es-ES" sz="2000" b="1" dirty="0" smtClean="0">
                <a:ln w="0"/>
                <a:solidFill>
                  <a:schemeClr val="tx2">
                    <a:lumMod val="75000"/>
                  </a:schemeClr>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Depuración, actualización y determinación real del avalúo del bien inmueble y sus repercusiones y soluciones para afectaciones de años anteriores.</a:t>
            </a:r>
            <a:endParaRPr lang="es-EC" sz="2000" b="1" dirty="0">
              <a:ln w="0"/>
              <a:solidFill>
                <a:schemeClr val="tx2">
                  <a:lumMod val="75000"/>
                </a:schemeClr>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Rectángulo 8"/>
          <p:cNvSpPr/>
          <p:nvPr/>
        </p:nvSpPr>
        <p:spPr>
          <a:xfrm>
            <a:off x="773744" y="3137205"/>
            <a:ext cx="11220450" cy="400110"/>
          </a:xfrm>
          <a:prstGeom prst="rect">
            <a:avLst/>
          </a:prstGeom>
        </p:spPr>
        <p:txBody>
          <a:bodyPr wrap="square">
            <a:spAutoFit/>
          </a:bodyPr>
          <a:lstStyle/>
          <a:p>
            <a:r>
              <a:rPr lang="es-ES" sz="2000" b="1" dirty="0" smtClean="0">
                <a:ln w="0"/>
                <a:solidFill>
                  <a:schemeClr val="tx2">
                    <a:lumMod val="75000"/>
                  </a:schemeClr>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Motivar y facilitar la actualización del dato catastral a través de iniciativa ciudadana</a:t>
            </a:r>
            <a:endParaRPr lang="es-EC" sz="2000" b="1" dirty="0">
              <a:ln w="0"/>
              <a:solidFill>
                <a:schemeClr val="tx2">
                  <a:lumMod val="75000"/>
                </a:schemeClr>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Rectángulo 9"/>
          <p:cNvSpPr/>
          <p:nvPr/>
        </p:nvSpPr>
        <p:spPr>
          <a:xfrm>
            <a:off x="773744" y="3827827"/>
            <a:ext cx="11220450" cy="707886"/>
          </a:xfrm>
          <a:prstGeom prst="rect">
            <a:avLst/>
          </a:prstGeom>
        </p:spPr>
        <p:txBody>
          <a:bodyPr wrap="square">
            <a:spAutoFit/>
          </a:bodyPr>
          <a:lstStyle/>
          <a:p>
            <a:r>
              <a:rPr lang="es-ES" sz="2000" b="1" dirty="0" smtClean="0">
                <a:ln w="0"/>
                <a:solidFill>
                  <a:schemeClr val="tx2">
                    <a:lumMod val="75000"/>
                  </a:schemeClr>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Incluir expresamente a proyectos de vivienda social para la determinación obligatoria y actualizada para los fines pertinentes.</a:t>
            </a:r>
            <a:endParaRPr lang="es-EC" sz="2000" b="1" dirty="0">
              <a:ln w="0"/>
              <a:solidFill>
                <a:schemeClr val="tx2">
                  <a:lumMod val="75000"/>
                </a:schemeClr>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Rectángulo 10"/>
          <p:cNvSpPr/>
          <p:nvPr/>
        </p:nvSpPr>
        <p:spPr>
          <a:xfrm>
            <a:off x="773744" y="5063311"/>
            <a:ext cx="11220450" cy="707886"/>
          </a:xfrm>
          <a:prstGeom prst="rect">
            <a:avLst/>
          </a:prstGeom>
        </p:spPr>
        <p:txBody>
          <a:bodyPr wrap="square">
            <a:spAutoFit/>
          </a:bodyPr>
          <a:lstStyle/>
          <a:p>
            <a:r>
              <a:rPr lang="es-ES" sz="2000" b="1" dirty="0" smtClean="0">
                <a:ln w="0"/>
                <a:solidFill>
                  <a:schemeClr val="tx2">
                    <a:lumMod val="75000"/>
                  </a:schemeClr>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Evitar y moderar los cambios abruptos de avalúo por efectos de ajustes a los bordes de Clasificación de Suelo por el cambio PUOS - PUGS</a:t>
            </a:r>
            <a:endParaRPr lang="es-EC" sz="2000" b="1" dirty="0">
              <a:ln w="0"/>
              <a:solidFill>
                <a:schemeClr val="tx2">
                  <a:lumMod val="75000"/>
                </a:schemeClr>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Triángulo isósceles 2"/>
          <p:cNvSpPr/>
          <p:nvPr/>
        </p:nvSpPr>
        <p:spPr>
          <a:xfrm rot="5400000">
            <a:off x="212582" y="2164394"/>
            <a:ext cx="458856" cy="325394"/>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ángulo isósceles 12"/>
          <p:cNvSpPr/>
          <p:nvPr/>
        </p:nvSpPr>
        <p:spPr>
          <a:xfrm rot="5400000">
            <a:off x="212582" y="3174563"/>
            <a:ext cx="458856" cy="325394"/>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iángulo isósceles 13"/>
          <p:cNvSpPr/>
          <p:nvPr/>
        </p:nvSpPr>
        <p:spPr>
          <a:xfrm rot="5400000">
            <a:off x="212582" y="4019073"/>
            <a:ext cx="458856" cy="325394"/>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ángulo isósceles 14"/>
          <p:cNvSpPr/>
          <p:nvPr/>
        </p:nvSpPr>
        <p:spPr>
          <a:xfrm rot="5400000">
            <a:off x="245789" y="5254557"/>
            <a:ext cx="458856" cy="325394"/>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170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41613"/>
            <a:ext cx="10153650" cy="923330"/>
          </a:xfrm>
          <a:prstGeom prst="rect">
            <a:avLst/>
          </a:prstGeom>
          <a:gradFill flip="none" rotWithShape="1">
            <a:gsLst>
              <a:gs pos="0">
                <a:schemeClr val="accent3">
                  <a:lumMod val="50000"/>
                </a:schemeClr>
              </a:gs>
              <a:gs pos="29000">
                <a:schemeClr val="bg1">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3654" y="141613"/>
            <a:ext cx="2348289" cy="1040073"/>
          </a:xfr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9111" t="-678" b="55177"/>
          <a:stretch/>
        </p:blipFill>
        <p:spPr>
          <a:xfrm flipV="1">
            <a:off x="0" y="6679403"/>
            <a:ext cx="9652518" cy="178597"/>
          </a:xfrm>
          <a:prstGeom prst="rect">
            <a:avLst/>
          </a:prstGeom>
        </p:spPr>
      </p:pic>
      <p:sp>
        <p:nvSpPr>
          <p:cNvPr id="7" name="Rectángulo 6"/>
          <p:cNvSpPr/>
          <p:nvPr/>
        </p:nvSpPr>
        <p:spPr>
          <a:xfrm>
            <a:off x="279313" y="-369332"/>
            <a:ext cx="1908215" cy="369332"/>
          </a:xfrm>
          <a:prstGeom prst="rect">
            <a:avLst/>
          </a:prstGeom>
        </p:spPr>
        <p:txBody>
          <a:bodyPr wrap="none">
            <a:spAutoFit/>
          </a:bodyPr>
          <a:lstStyle/>
          <a:p>
            <a:r>
              <a:rPr lang="es-EC" dirty="0"/>
              <a:t>Clave 1160710008</a:t>
            </a:r>
          </a:p>
        </p:txBody>
      </p:sp>
      <p:sp>
        <p:nvSpPr>
          <p:cNvPr id="17" name="Rectángulo 16"/>
          <p:cNvSpPr/>
          <p:nvPr/>
        </p:nvSpPr>
        <p:spPr>
          <a:xfrm>
            <a:off x="1163782" y="184666"/>
            <a:ext cx="8257653" cy="646331"/>
          </a:xfrm>
          <a:prstGeom prst="rect">
            <a:avLst/>
          </a:prstGeom>
          <a:noFill/>
        </p:spPr>
        <p:txBody>
          <a:bodyPr wrap="square" lIns="91440" tIns="45720" rIns="91440" bIns="45720">
            <a:spAutoFit/>
          </a:bodyPr>
          <a:lstStyle/>
          <a:p>
            <a:pPr algn="r"/>
            <a:r>
              <a:rPr lang="es-ES" sz="3600" b="1" dirty="0" smtClean="0">
                <a:ln w="0"/>
                <a:solidFill>
                  <a:schemeClr val="accent1">
                    <a:lumMod val="75000"/>
                  </a:schemeClr>
                </a:solidFill>
                <a:effectLst>
                  <a:outerShdw blurRad="38100" dist="19050" dir="2700000" algn="tl" rotWithShape="0">
                    <a:schemeClr val="dk1">
                      <a:alpha val="40000"/>
                    </a:schemeClr>
                  </a:outerShdw>
                </a:effectLst>
              </a:rPr>
              <a:t>RESUMEN DE OBSERVACIONES ACOGIDAS</a:t>
            </a:r>
            <a:endParaRPr lang="es-ES" sz="3600" b="1" cap="none" spc="0" dirty="0">
              <a:ln w="0"/>
              <a:solidFill>
                <a:schemeClr val="accent1">
                  <a:lumMod val="75000"/>
                </a:schemeClr>
              </a:solidFill>
              <a:effectLst>
                <a:outerShdw blurRad="38100" dist="19050" dir="2700000" algn="tl" rotWithShape="0">
                  <a:schemeClr val="dk1">
                    <a:alpha val="40000"/>
                  </a:schemeClr>
                </a:outerShdw>
              </a:effectLst>
            </a:endParaRPr>
          </a:p>
        </p:txBody>
      </p:sp>
      <p:graphicFrame>
        <p:nvGraphicFramePr>
          <p:cNvPr id="2" name="Tabla 1"/>
          <p:cNvGraphicFramePr>
            <a:graphicFrameLocks noGrp="1"/>
          </p:cNvGraphicFramePr>
          <p:nvPr>
            <p:extLst>
              <p:ext uri="{D42A27DB-BD31-4B8C-83A1-F6EECF244321}">
                <p14:modId xmlns:p14="http://schemas.microsoft.com/office/powerpoint/2010/main" val="235911145"/>
              </p:ext>
            </p:extLst>
          </p:nvPr>
        </p:nvGraphicFramePr>
        <p:xfrm>
          <a:off x="516578" y="1181686"/>
          <a:ext cx="11207930" cy="4034444"/>
        </p:xfrm>
        <a:graphic>
          <a:graphicData uri="http://schemas.openxmlformats.org/drawingml/2006/table">
            <a:tbl>
              <a:tblPr firstRow="1" bandRow="1">
                <a:tableStyleId>{7DF18680-E054-41AD-8BC1-D1AEF772440D}</a:tableStyleId>
              </a:tblPr>
              <a:tblGrid>
                <a:gridCol w="2815762">
                  <a:extLst>
                    <a:ext uri="{9D8B030D-6E8A-4147-A177-3AD203B41FA5}">
                      <a16:colId xmlns:a16="http://schemas.microsoft.com/office/drawing/2014/main" val="3320092481"/>
                    </a:ext>
                  </a:extLst>
                </a:gridCol>
                <a:gridCol w="3083286">
                  <a:extLst>
                    <a:ext uri="{9D8B030D-6E8A-4147-A177-3AD203B41FA5}">
                      <a16:colId xmlns:a16="http://schemas.microsoft.com/office/drawing/2014/main" val="2725126635"/>
                    </a:ext>
                  </a:extLst>
                </a:gridCol>
                <a:gridCol w="3362516">
                  <a:extLst>
                    <a:ext uri="{9D8B030D-6E8A-4147-A177-3AD203B41FA5}">
                      <a16:colId xmlns:a16="http://schemas.microsoft.com/office/drawing/2014/main" val="3405366807"/>
                    </a:ext>
                  </a:extLst>
                </a:gridCol>
                <a:gridCol w="1946366">
                  <a:extLst>
                    <a:ext uri="{9D8B030D-6E8A-4147-A177-3AD203B41FA5}">
                      <a16:colId xmlns:a16="http://schemas.microsoft.com/office/drawing/2014/main" val="2663062544"/>
                    </a:ext>
                  </a:extLst>
                </a:gridCol>
              </a:tblGrid>
              <a:tr h="514568">
                <a:tc>
                  <a:txBody>
                    <a:bodyPr/>
                    <a:lstStyle/>
                    <a:p>
                      <a:pPr algn="ctr"/>
                      <a:r>
                        <a:rPr lang="es-ES" sz="2000" dirty="0" smtClean="0"/>
                        <a:t>REMITE</a:t>
                      </a:r>
                      <a:endParaRPr lang="es-EC" sz="2000" dirty="0"/>
                    </a:p>
                  </a:txBody>
                  <a:tcPr anchor="ctr"/>
                </a:tc>
                <a:tc>
                  <a:txBody>
                    <a:bodyPr/>
                    <a:lstStyle/>
                    <a:p>
                      <a:pPr algn="ctr"/>
                      <a:r>
                        <a:rPr lang="es-ES" sz="2000" dirty="0" smtClean="0"/>
                        <a:t>OFICIO SECRETARIA DEL CONCEJO</a:t>
                      </a:r>
                      <a:endParaRPr lang="es-EC" sz="2000" dirty="0"/>
                    </a:p>
                  </a:txBody>
                  <a:tcPr anchor="ctr"/>
                </a:tc>
                <a:tc>
                  <a:txBody>
                    <a:bodyPr/>
                    <a:lstStyle/>
                    <a:p>
                      <a:pPr algn="ctr"/>
                      <a:r>
                        <a:rPr lang="es-ES" sz="2000" dirty="0" smtClean="0"/>
                        <a:t>OFICIO DESPACHO CONCEJAL</a:t>
                      </a:r>
                      <a:endParaRPr lang="es-EC" sz="2000" dirty="0"/>
                    </a:p>
                  </a:txBody>
                  <a:tcPr anchor="ctr"/>
                </a:tc>
                <a:tc>
                  <a:txBody>
                    <a:bodyPr/>
                    <a:lstStyle/>
                    <a:p>
                      <a:pPr algn="ctr"/>
                      <a:r>
                        <a:rPr lang="es-ES" sz="2000" dirty="0" smtClean="0"/>
                        <a:t>FECHA</a:t>
                      </a:r>
                      <a:endParaRPr lang="es-EC" sz="2000" dirty="0"/>
                    </a:p>
                  </a:txBody>
                  <a:tcPr anchor="ctr"/>
                </a:tc>
                <a:extLst>
                  <a:ext uri="{0D108BD9-81ED-4DB2-BD59-A6C34878D82A}">
                    <a16:rowId xmlns:a16="http://schemas.microsoft.com/office/drawing/2014/main" val="111921688"/>
                  </a:ext>
                </a:extLst>
              </a:tr>
              <a:tr h="663992">
                <a:tc>
                  <a:txBody>
                    <a:bodyPr/>
                    <a:lstStyle/>
                    <a:p>
                      <a:pPr algn="ctr"/>
                      <a:r>
                        <a:rPr lang="es-ES" sz="2000" dirty="0" smtClean="0"/>
                        <a:t>Concejala Andrea Hidalgo</a:t>
                      </a:r>
                      <a:endParaRPr lang="es-EC"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smtClean="0"/>
                        <a:t>GADDMQ-SGCM-2021-5673-O</a:t>
                      </a:r>
                      <a:endParaRPr lang="es-EC" dirty="0" smtClean="0"/>
                    </a:p>
                  </a:txBody>
                  <a:tcPr anchor="ctr"/>
                </a:tc>
                <a:tc>
                  <a:txBody>
                    <a:bodyPr/>
                    <a:lstStyle/>
                    <a:p>
                      <a:pPr algn="ctr"/>
                      <a:r>
                        <a:rPr lang="es-ES" dirty="0" smtClean="0"/>
                        <a:t>GADDMQ-DC-HMA-2021-0799-O</a:t>
                      </a:r>
                      <a:endParaRPr lang="es-EC" dirty="0"/>
                    </a:p>
                  </a:txBody>
                  <a:tcPr anchor="ctr"/>
                </a:tc>
                <a:tc>
                  <a:txBody>
                    <a:bodyPr/>
                    <a:lstStyle/>
                    <a:p>
                      <a:pPr algn="ctr"/>
                      <a:r>
                        <a:rPr lang="es-ES" dirty="0" smtClean="0"/>
                        <a:t>07 diciembre 2021</a:t>
                      </a:r>
                      <a:endParaRPr lang="es-EC" dirty="0"/>
                    </a:p>
                  </a:txBody>
                  <a:tcPr anchor="ctr"/>
                </a:tc>
                <a:extLst>
                  <a:ext uri="{0D108BD9-81ED-4DB2-BD59-A6C34878D82A}">
                    <a16:rowId xmlns:a16="http://schemas.microsoft.com/office/drawing/2014/main" val="4271138100"/>
                  </a:ext>
                </a:extLst>
              </a:tr>
              <a:tr h="656706">
                <a:tc>
                  <a:txBody>
                    <a:bodyPr/>
                    <a:lstStyle/>
                    <a:p>
                      <a:pPr algn="ctr"/>
                      <a:r>
                        <a:rPr lang="es-ES" sz="2000" dirty="0" smtClean="0"/>
                        <a:t>Concejal</a:t>
                      </a:r>
                      <a:r>
                        <a:rPr lang="es-ES" sz="2000" baseline="0" dirty="0" smtClean="0"/>
                        <a:t> Luis Robles</a:t>
                      </a:r>
                      <a:endParaRPr lang="es-EC"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smtClean="0"/>
                        <a:t>GADDMQ-SGCM-2021-5688-O</a:t>
                      </a:r>
                      <a:endParaRPr lang="es-EC"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smtClean="0"/>
                        <a:t>GADDMQ-DC-RPL-2021-0168-O</a:t>
                      </a:r>
                      <a:endParaRPr lang="es-EC" dirty="0" smtClean="0"/>
                    </a:p>
                  </a:txBody>
                  <a:tcPr anchor="ctr"/>
                </a:tc>
                <a:tc>
                  <a:txBody>
                    <a:bodyPr/>
                    <a:lstStyle/>
                    <a:p>
                      <a:pPr algn="ctr"/>
                      <a:r>
                        <a:rPr lang="es-ES" dirty="0" smtClean="0"/>
                        <a:t>08 diciembre</a:t>
                      </a:r>
                      <a:r>
                        <a:rPr lang="es-ES" baseline="0" dirty="0" smtClean="0"/>
                        <a:t> 2021</a:t>
                      </a:r>
                      <a:endParaRPr lang="es-EC" dirty="0"/>
                    </a:p>
                  </a:txBody>
                  <a:tcPr anchor="ctr"/>
                </a:tc>
                <a:extLst>
                  <a:ext uri="{0D108BD9-81ED-4DB2-BD59-A6C34878D82A}">
                    <a16:rowId xmlns:a16="http://schemas.microsoft.com/office/drawing/2014/main" val="534632315"/>
                  </a:ext>
                </a:extLst>
              </a:tr>
              <a:tr h="623454">
                <a:tc>
                  <a:txBody>
                    <a:bodyPr/>
                    <a:lstStyle/>
                    <a:p>
                      <a:pPr algn="ctr"/>
                      <a:r>
                        <a:rPr lang="es-ES" sz="2000" dirty="0" smtClean="0"/>
                        <a:t>Concejala Analía Ledesma</a:t>
                      </a:r>
                      <a:endParaRPr lang="es-EC" sz="2000" dirty="0"/>
                    </a:p>
                  </a:txBody>
                  <a:tcPr anchor="ctr"/>
                </a:tc>
                <a:tc>
                  <a:txBody>
                    <a:bodyPr/>
                    <a:lstStyle/>
                    <a:p>
                      <a:pPr algn="ctr"/>
                      <a:r>
                        <a:rPr lang="es-ES" dirty="0" smtClean="0"/>
                        <a:t>GADDMQ-SGCM-2021-5714-O</a:t>
                      </a:r>
                      <a:endParaRPr lang="es-EC"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smtClean="0"/>
                        <a:t>GADDMQ-DC-ACLG-2021-0636-O</a:t>
                      </a:r>
                      <a:endParaRPr lang="es-EC"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smtClean="0"/>
                        <a:t>08 diciembre 2021</a:t>
                      </a:r>
                      <a:endParaRPr lang="es-EC" dirty="0" smtClean="0"/>
                    </a:p>
                  </a:txBody>
                  <a:tcPr anchor="ctr"/>
                </a:tc>
                <a:extLst>
                  <a:ext uri="{0D108BD9-81ED-4DB2-BD59-A6C34878D82A}">
                    <a16:rowId xmlns:a16="http://schemas.microsoft.com/office/drawing/2014/main" val="1157421210"/>
                  </a:ext>
                </a:extLst>
              </a:tr>
              <a:tr h="598517">
                <a:tc>
                  <a:txBody>
                    <a:bodyPr/>
                    <a:lstStyle/>
                    <a:p>
                      <a:pPr algn="ctr"/>
                      <a:r>
                        <a:rPr lang="es-ES" sz="2000" dirty="0" smtClean="0"/>
                        <a:t>Concejal</a:t>
                      </a:r>
                      <a:r>
                        <a:rPr lang="es-ES" sz="2000" baseline="0" dirty="0" smtClean="0"/>
                        <a:t> Juan Carlos Fiallo</a:t>
                      </a:r>
                      <a:endParaRPr lang="es-EC"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smtClean="0"/>
                        <a:t>GADDMQ-SGCM-2021-5747-O</a:t>
                      </a:r>
                      <a:endParaRPr lang="es-EC"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smtClean="0"/>
                        <a:t>GADDMQ-DC-JCFC-2021-0319-O</a:t>
                      </a:r>
                      <a:endParaRPr lang="es-EC"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smtClean="0"/>
                        <a:t>10 diciembre 2021</a:t>
                      </a:r>
                      <a:endParaRPr lang="es-EC" dirty="0" smtClean="0"/>
                    </a:p>
                  </a:txBody>
                  <a:tcPr anchor="ctr"/>
                </a:tc>
                <a:extLst>
                  <a:ext uri="{0D108BD9-81ED-4DB2-BD59-A6C34878D82A}">
                    <a16:rowId xmlns:a16="http://schemas.microsoft.com/office/drawing/2014/main" val="3786276358"/>
                  </a:ext>
                </a:extLst>
              </a:tr>
              <a:tr h="573578">
                <a:tc>
                  <a:txBody>
                    <a:bodyPr/>
                    <a:lstStyle/>
                    <a:p>
                      <a:pPr algn="ctr"/>
                      <a:r>
                        <a:rPr lang="es-ES" sz="2000" dirty="0" smtClean="0"/>
                        <a:t>Concejala Brith Vaca</a:t>
                      </a:r>
                      <a:endParaRPr lang="es-EC"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smtClean="0"/>
                        <a:t>GADDMQ-SGCM-2021-5749-O</a:t>
                      </a:r>
                      <a:endParaRPr lang="es-EC"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smtClean="0"/>
                        <a:t>GADDMQ-DC-VCBC-2021-0319-O</a:t>
                      </a:r>
                      <a:endParaRPr lang="es-EC" dirty="0" smtClean="0"/>
                    </a:p>
                  </a:txBody>
                  <a:tcPr anchor="ctr"/>
                </a:tc>
                <a:tc>
                  <a:txBody>
                    <a:bodyPr/>
                    <a:lstStyle/>
                    <a:p>
                      <a:pPr algn="ctr"/>
                      <a:r>
                        <a:rPr lang="es-ES" dirty="0" smtClean="0"/>
                        <a:t>10 diciembre 2021</a:t>
                      </a:r>
                      <a:endParaRPr lang="es-EC" dirty="0"/>
                    </a:p>
                  </a:txBody>
                  <a:tcPr anchor="ctr"/>
                </a:tc>
                <a:extLst>
                  <a:ext uri="{0D108BD9-81ED-4DB2-BD59-A6C34878D82A}">
                    <a16:rowId xmlns:a16="http://schemas.microsoft.com/office/drawing/2014/main" val="2636794872"/>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513657055"/>
              </p:ext>
            </p:extLst>
          </p:nvPr>
        </p:nvGraphicFramePr>
        <p:xfrm>
          <a:off x="516578" y="5358486"/>
          <a:ext cx="8124644" cy="1178560"/>
        </p:xfrm>
        <a:graphic>
          <a:graphicData uri="http://schemas.openxmlformats.org/drawingml/2006/table">
            <a:tbl>
              <a:tblPr firstRow="1" bandRow="1">
                <a:tableStyleId>{7DF18680-E054-41AD-8BC1-D1AEF772440D}</a:tableStyleId>
              </a:tblPr>
              <a:tblGrid>
                <a:gridCol w="2815762">
                  <a:extLst>
                    <a:ext uri="{9D8B030D-6E8A-4147-A177-3AD203B41FA5}">
                      <a16:colId xmlns:a16="http://schemas.microsoft.com/office/drawing/2014/main" val="315579670"/>
                    </a:ext>
                  </a:extLst>
                </a:gridCol>
                <a:gridCol w="3120711">
                  <a:extLst>
                    <a:ext uri="{9D8B030D-6E8A-4147-A177-3AD203B41FA5}">
                      <a16:colId xmlns:a16="http://schemas.microsoft.com/office/drawing/2014/main" val="3800567322"/>
                    </a:ext>
                  </a:extLst>
                </a:gridCol>
                <a:gridCol w="2188171">
                  <a:extLst>
                    <a:ext uri="{9D8B030D-6E8A-4147-A177-3AD203B41FA5}">
                      <a16:colId xmlns:a16="http://schemas.microsoft.com/office/drawing/2014/main" val="399608189"/>
                    </a:ext>
                  </a:extLst>
                </a:gridCol>
              </a:tblGrid>
              <a:tr h="514568">
                <a:tc>
                  <a:txBody>
                    <a:bodyPr/>
                    <a:lstStyle/>
                    <a:p>
                      <a:pPr algn="ctr"/>
                      <a:r>
                        <a:rPr lang="es-ES" sz="2000" dirty="0" smtClean="0"/>
                        <a:t>REMITE</a:t>
                      </a:r>
                      <a:endParaRPr lang="es-EC" sz="2000" dirty="0"/>
                    </a:p>
                  </a:txBody>
                  <a:tcPr anchor="ctr"/>
                </a:tc>
                <a:tc>
                  <a:txBody>
                    <a:bodyPr/>
                    <a:lstStyle/>
                    <a:p>
                      <a:pPr algn="ctr"/>
                      <a:r>
                        <a:rPr lang="es-ES" sz="2000" dirty="0" smtClean="0"/>
                        <a:t>OFICIO</a:t>
                      </a:r>
                      <a:endParaRPr lang="es-EC" sz="2000" dirty="0"/>
                    </a:p>
                  </a:txBody>
                  <a:tcPr anchor="ctr"/>
                </a:tc>
                <a:tc>
                  <a:txBody>
                    <a:bodyPr/>
                    <a:lstStyle/>
                    <a:p>
                      <a:pPr algn="ctr"/>
                      <a:r>
                        <a:rPr lang="es-ES" sz="2000" dirty="0" smtClean="0"/>
                        <a:t>FECHA</a:t>
                      </a:r>
                      <a:endParaRPr lang="es-EC" sz="2000" dirty="0"/>
                    </a:p>
                  </a:txBody>
                  <a:tcPr anchor="ctr"/>
                </a:tc>
                <a:extLst>
                  <a:ext uri="{0D108BD9-81ED-4DB2-BD59-A6C34878D82A}">
                    <a16:rowId xmlns:a16="http://schemas.microsoft.com/office/drawing/2014/main" val="1628173893"/>
                  </a:ext>
                </a:extLst>
              </a:tr>
              <a:tr h="663992">
                <a:tc>
                  <a:txBody>
                    <a:bodyPr/>
                    <a:lstStyle/>
                    <a:p>
                      <a:pPr algn="ctr"/>
                      <a:r>
                        <a:rPr lang="es-ES" dirty="0" smtClean="0"/>
                        <a:t>Secretaría</a:t>
                      </a:r>
                      <a:r>
                        <a:rPr lang="es-ES" baseline="0" dirty="0" smtClean="0"/>
                        <a:t> de Seguridad</a:t>
                      </a:r>
                      <a:endParaRPr lang="es-EC" dirty="0"/>
                    </a:p>
                  </a:txBody>
                  <a:tcPr anchor="ctr"/>
                </a:tc>
                <a:tc>
                  <a:txBody>
                    <a:bodyPr/>
                    <a:lstStyle/>
                    <a:p>
                      <a:pPr algn="ctr"/>
                      <a:r>
                        <a:rPr lang="es-ES" dirty="0" smtClean="0"/>
                        <a:t>GADDMQ-SGSG-2021-3160-OF</a:t>
                      </a:r>
                      <a:endParaRPr lang="es-EC" dirty="0"/>
                    </a:p>
                  </a:txBody>
                  <a:tcPr anchor="ctr"/>
                </a:tc>
                <a:tc>
                  <a:txBody>
                    <a:bodyPr/>
                    <a:lstStyle/>
                    <a:p>
                      <a:pPr algn="ctr"/>
                      <a:r>
                        <a:rPr lang="es-ES" dirty="0" smtClean="0"/>
                        <a:t>08 </a:t>
                      </a:r>
                      <a:r>
                        <a:rPr lang="es-ES" dirty="0" smtClean="0"/>
                        <a:t>diciembre 2021</a:t>
                      </a:r>
                      <a:endParaRPr lang="es-EC" dirty="0"/>
                    </a:p>
                  </a:txBody>
                  <a:tcPr anchor="ctr"/>
                </a:tc>
                <a:extLst>
                  <a:ext uri="{0D108BD9-81ED-4DB2-BD59-A6C34878D82A}">
                    <a16:rowId xmlns:a16="http://schemas.microsoft.com/office/drawing/2014/main" val="4069235626"/>
                  </a:ext>
                </a:extLst>
              </a:tr>
            </a:tbl>
          </a:graphicData>
        </a:graphic>
      </p:graphicFrame>
    </p:spTree>
    <p:extLst>
      <p:ext uri="{BB962C8B-B14F-4D97-AF65-F5344CB8AC3E}">
        <p14:creationId xmlns:p14="http://schemas.microsoft.com/office/powerpoint/2010/main" val="3279713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41613"/>
            <a:ext cx="10153650" cy="923330"/>
          </a:xfrm>
          <a:prstGeom prst="rect">
            <a:avLst/>
          </a:prstGeom>
          <a:gradFill flip="none" rotWithShape="1">
            <a:gsLst>
              <a:gs pos="0">
                <a:schemeClr val="accent3">
                  <a:lumMod val="50000"/>
                </a:schemeClr>
              </a:gs>
              <a:gs pos="29000">
                <a:schemeClr val="bg1">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3654" y="141613"/>
            <a:ext cx="2348289" cy="1040073"/>
          </a:xfr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9111" t="-678" b="55177"/>
          <a:stretch/>
        </p:blipFill>
        <p:spPr>
          <a:xfrm flipV="1">
            <a:off x="0" y="6679403"/>
            <a:ext cx="9652518" cy="178597"/>
          </a:xfrm>
          <a:prstGeom prst="rect">
            <a:avLst/>
          </a:prstGeom>
        </p:spPr>
      </p:pic>
      <p:sp>
        <p:nvSpPr>
          <p:cNvPr id="7" name="Rectángulo 6"/>
          <p:cNvSpPr/>
          <p:nvPr/>
        </p:nvSpPr>
        <p:spPr>
          <a:xfrm>
            <a:off x="279313" y="-369332"/>
            <a:ext cx="1908215" cy="369332"/>
          </a:xfrm>
          <a:prstGeom prst="rect">
            <a:avLst/>
          </a:prstGeom>
        </p:spPr>
        <p:txBody>
          <a:bodyPr wrap="none">
            <a:spAutoFit/>
          </a:bodyPr>
          <a:lstStyle/>
          <a:p>
            <a:r>
              <a:rPr lang="es-EC" dirty="0"/>
              <a:t>Clave 1160710008</a:t>
            </a:r>
          </a:p>
        </p:txBody>
      </p:sp>
      <p:sp>
        <p:nvSpPr>
          <p:cNvPr id="17" name="Rectángulo 16"/>
          <p:cNvSpPr/>
          <p:nvPr/>
        </p:nvSpPr>
        <p:spPr>
          <a:xfrm>
            <a:off x="1390526" y="350564"/>
            <a:ext cx="7972195" cy="477054"/>
          </a:xfrm>
          <a:prstGeom prst="rect">
            <a:avLst/>
          </a:prstGeom>
          <a:noFill/>
        </p:spPr>
        <p:txBody>
          <a:bodyPr wrap="square" lIns="91440" tIns="45720" rIns="91440" bIns="45720">
            <a:spAutoFit/>
          </a:bodyPr>
          <a:lstStyle/>
          <a:p>
            <a:pPr algn="r"/>
            <a:r>
              <a:rPr lang="es-ES" sz="2500" dirty="0" smtClean="0">
                <a:ln w="0"/>
                <a:solidFill>
                  <a:schemeClr val="accent1">
                    <a:lumMod val="75000"/>
                  </a:schemeClr>
                </a:solidFill>
                <a:effectLst>
                  <a:outerShdw blurRad="38100" dist="19050" dir="2700000" algn="tl" rotWithShape="0">
                    <a:schemeClr val="dk1">
                      <a:alpha val="40000"/>
                    </a:schemeClr>
                  </a:outerShdw>
                </a:effectLst>
              </a:rPr>
              <a:t>OBSERVACIONES ACOGIDAS POR LA CUS</a:t>
            </a:r>
            <a:endParaRPr lang="es-ES" sz="2500" b="0" cap="none" spc="0" dirty="0">
              <a:ln w="0"/>
              <a:solidFill>
                <a:schemeClr val="accent1">
                  <a:lumMod val="75000"/>
                </a:schemeClr>
              </a:solidFill>
              <a:effectLst>
                <a:outerShdw blurRad="38100" dist="19050" dir="2700000" algn="tl" rotWithShape="0">
                  <a:schemeClr val="dk1">
                    <a:alpha val="40000"/>
                  </a:schemeClr>
                </a:outerShdw>
              </a:effectLst>
            </a:endParaRPr>
          </a:p>
        </p:txBody>
      </p:sp>
      <p:pic>
        <p:nvPicPr>
          <p:cNvPr id="2" name="Imagen 1"/>
          <p:cNvPicPr>
            <a:picLocks noChangeAspect="1"/>
          </p:cNvPicPr>
          <p:nvPr/>
        </p:nvPicPr>
        <p:blipFill>
          <a:blip r:embed="rId4"/>
          <a:stretch>
            <a:fillRect/>
          </a:stretch>
        </p:blipFill>
        <p:spPr>
          <a:xfrm>
            <a:off x="790575" y="1145181"/>
            <a:ext cx="10887904" cy="5534222"/>
          </a:xfrm>
          <a:prstGeom prst="rect">
            <a:avLst/>
          </a:prstGeom>
        </p:spPr>
      </p:pic>
    </p:spTree>
    <p:extLst>
      <p:ext uri="{BB962C8B-B14F-4D97-AF65-F5344CB8AC3E}">
        <p14:creationId xmlns:p14="http://schemas.microsoft.com/office/powerpoint/2010/main" val="4221091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41613"/>
            <a:ext cx="10153650" cy="923330"/>
          </a:xfrm>
          <a:prstGeom prst="rect">
            <a:avLst/>
          </a:prstGeom>
          <a:gradFill flip="none" rotWithShape="1">
            <a:gsLst>
              <a:gs pos="0">
                <a:schemeClr val="accent3">
                  <a:lumMod val="50000"/>
                </a:schemeClr>
              </a:gs>
              <a:gs pos="29000">
                <a:schemeClr val="bg1">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3654" y="141613"/>
            <a:ext cx="2348289" cy="1040073"/>
          </a:xfr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9111" t="-678" b="55177"/>
          <a:stretch/>
        </p:blipFill>
        <p:spPr>
          <a:xfrm flipV="1">
            <a:off x="0" y="6679403"/>
            <a:ext cx="9652518" cy="178597"/>
          </a:xfrm>
          <a:prstGeom prst="rect">
            <a:avLst/>
          </a:prstGeom>
        </p:spPr>
      </p:pic>
      <p:sp>
        <p:nvSpPr>
          <p:cNvPr id="7" name="Rectángulo 6"/>
          <p:cNvSpPr/>
          <p:nvPr/>
        </p:nvSpPr>
        <p:spPr>
          <a:xfrm>
            <a:off x="279313" y="-369332"/>
            <a:ext cx="1908215" cy="369332"/>
          </a:xfrm>
          <a:prstGeom prst="rect">
            <a:avLst/>
          </a:prstGeom>
        </p:spPr>
        <p:txBody>
          <a:bodyPr wrap="none">
            <a:spAutoFit/>
          </a:bodyPr>
          <a:lstStyle/>
          <a:p>
            <a:r>
              <a:rPr lang="es-EC" dirty="0"/>
              <a:t>Clave 1160710008</a:t>
            </a:r>
          </a:p>
        </p:txBody>
      </p:sp>
      <p:sp>
        <p:nvSpPr>
          <p:cNvPr id="17" name="Rectángulo 16"/>
          <p:cNvSpPr/>
          <p:nvPr/>
        </p:nvSpPr>
        <p:spPr>
          <a:xfrm>
            <a:off x="1390526" y="350564"/>
            <a:ext cx="7972195" cy="477054"/>
          </a:xfrm>
          <a:prstGeom prst="rect">
            <a:avLst/>
          </a:prstGeom>
          <a:noFill/>
        </p:spPr>
        <p:txBody>
          <a:bodyPr wrap="square" lIns="91440" tIns="45720" rIns="91440" bIns="45720">
            <a:spAutoFit/>
          </a:bodyPr>
          <a:lstStyle/>
          <a:p>
            <a:pPr algn="r"/>
            <a:r>
              <a:rPr lang="es-ES" sz="2500" dirty="0" smtClean="0">
                <a:ln w="0"/>
                <a:solidFill>
                  <a:schemeClr val="accent1">
                    <a:lumMod val="75000"/>
                  </a:schemeClr>
                </a:solidFill>
                <a:effectLst>
                  <a:outerShdw blurRad="38100" dist="19050" dir="2700000" algn="tl" rotWithShape="0">
                    <a:schemeClr val="dk1">
                      <a:alpha val="40000"/>
                    </a:schemeClr>
                  </a:outerShdw>
                </a:effectLst>
              </a:rPr>
              <a:t>OBSERVACIONES ACOGIDAS POR LA CUS</a:t>
            </a:r>
            <a:endParaRPr lang="es-ES" sz="2500" b="0" cap="none" spc="0" dirty="0">
              <a:ln w="0"/>
              <a:solidFill>
                <a:schemeClr val="accent1">
                  <a:lumMod val="75000"/>
                </a:schemeClr>
              </a:solidFill>
              <a:effectLst>
                <a:outerShdw blurRad="38100" dist="19050" dir="2700000" algn="tl" rotWithShape="0">
                  <a:schemeClr val="dk1">
                    <a:alpha val="40000"/>
                  </a:schemeClr>
                </a:outerShdw>
              </a:effectLst>
            </a:endParaRPr>
          </a:p>
        </p:txBody>
      </p:sp>
      <p:pic>
        <p:nvPicPr>
          <p:cNvPr id="2" name="Imagen 1"/>
          <p:cNvPicPr>
            <a:picLocks noChangeAspect="1"/>
          </p:cNvPicPr>
          <p:nvPr/>
        </p:nvPicPr>
        <p:blipFill>
          <a:blip r:embed="rId4"/>
          <a:stretch>
            <a:fillRect/>
          </a:stretch>
        </p:blipFill>
        <p:spPr>
          <a:xfrm>
            <a:off x="487017" y="1116138"/>
            <a:ext cx="11459818" cy="5512069"/>
          </a:xfrm>
          <a:prstGeom prst="rect">
            <a:avLst/>
          </a:prstGeom>
        </p:spPr>
      </p:pic>
    </p:spTree>
    <p:extLst>
      <p:ext uri="{BB962C8B-B14F-4D97-AF65-F5344CB8AC3E}">
        <p14:creationId xmlns:p14="http://schemas.microsoft.com/office/powerpoint/2010/main" val="3515567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41613"/>
            <a:ext cx="10153650" cy="923330"/>
          </a:xfrm>
          <a:prstGeom prst="rect">
            <a:avLst/>
          </a:prstGeom>
          <a:gradFill flip="none" rotWithShape="1">
            <a:gsLst>
              <a:gs pos="0">
                <a:schemeClr val="accent3">
                  <a:lumMod val="50000"/>
                </a:schemeClr>
              </a:gs>
              <a:gs pos="29000">
                <a:schemeClr val="bg1">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3654" y="141613"/>
            <a:ext cx="2348289" cy="1040073"/>
          </a:xfr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9111" t="-678" b="55177"/>
          <a:stretch/>
        </p:blipFill>
        <p:spPr>
          <a:xfrm flipV="1">
            <a:off x="0" y="6679403"/>
            <a:ext cx="9652518" cy="178597"/>
          </a:xfrm>
          <a:prstGeom prst="rect">
            <a:avLst/>
          </a:prstGeom>
        </p:spPr>
      </p:pic>
      <p:sp>
        <p:nvSpPr>
          <p:cNvPr id="7" name="Rectángulo 6"/>
          <p:cNvSpPr/>
          <p:nvPr/>
        </p:nvSpPr>
        <p:spPr>
          <a:xfrm>
            <a:off x="279313" y="-369332"/>
            <a:ext cx="1908215" cy="369332"/>
          </a:xfrm>
          <a:prstGeom prst="rect">
            <a:avLst/>
          </a:prstGeom>
        </p:spPr>
        <p:txBody>
          <a:bodyPr wrap="none">
            <a:spAutoFit/>
          </a:bodyPr>
          <a:lstStyle/>
          <a:p>
            <a:r>
              <a:rPr lang="es-EC" dirty="0"/>
              <a:t>Clave 1160710008</a:t>
            </a:r>
          </a:p>
        </p:txBody>
      </p:sp>
      <p:sp>
        <p:nvSpPr>
          <p:cNvPr id="17" name="Rectángulo 16"/>
          <p:cNvSpPr/>
          <p:nvPr/>
        </p:nvSpPr>
        <p:spPr>
          <a:xfrm>
            <a:off x="1390526" y="350564"/>
            <a:ext cx="7972195" cy="477054"/>
          </a:xfrm>
          <a:prstGeom prst="rect">
            <a:avLst/>
          </a:prstGeom>
          <a:noFill/>
        </p:spPr>
        <p:txBody>
          <a:bodyPr wrap="square" lIns="91440" tIns="45720" rIns="91440" bIns="45720">
            <a:spAutoFit/>
          </a:bodyPr>
          <a:lstStyle/>
          <a:p>
            <a:pPr algn="r"/>
            <a:r>
              <a:rPr lang="es-ES" sz="2500" dirty="0" smtClean="0">
                <a:ln w="0"/>
                <a:solidFill>
                  <a:schemeClr val="accent1">
                    <a:lumMod val="75000"/>
                  </a:schemeClr>
                </a:solidFill>
                <a:effectLst>
                  <a:outerShdw blurRad="38100" dist="19050" dir="2700000" algn="tl" rotWithShape="0">
                    <a:schemeClr val="dk1">
                      <a:alpha val="40000"/>
                    </a:schemeClr>
                  </a:outerShdw>
                </a:effectLst>
              </a:rPr>
              <a:t>OBSERVACIONES ACOGIDAS POR LA CUS</a:t>
            </a:r>
            <a:endParaRPr lang="es-ES" sz="2500" b="0" cap="none" spc="0" dirty="0">
              <a:ln w="0"/>
              <a:solidFill>
                <a:schemeClr val="accent1">
                  <a:lumMod val="75000"/>
                </a:schemeClr>
              </a:solidFill>
              <a:effectLst>
                <a:outerShdw blurRad="38100" dist="19050" dir="2700000" algn="tl" rotWithShape="0">
                  <a:schemeClr val="dk1">
                    <a:alpha val="40000"/>
                  </a:schemeClr>
                </a:outerShdw>
              </a:effectLst>
            </a:endParaRPr>
          </a:p>
        </p:txBody>
      </p:sp>
      <p:pic>
        <p:nvPicPr>
          <p:cNvPr id="8" name="Imagen 7"/>
          <p:cNvPicPr>
            <a:picLocks noChangeAspect="1"/>
          </p:cNvPicPr>
          <p:nvPr/>
        </p:nvPicPr>
        <p:blipFill>
          <a:blip r:embed="rId4"/>
          <a:stretch>
            <a:fillRect/>
          </a:stretch>
        </p:blipFill>
        <p:spPr>
          <a:xfrm>
            <a:off x="357810" y="1064942"/>
            <a:ext cx="11330608" cy="5483495"/>
          </a:xfrm>
          <a:prstGeom prst="rect">
            <a:avLst/>
          </a:prstGeom>
        </p:spPr>
      </p:pic>
    </p:spTree>
    <p:extLst>
      <p:ext uri="{BB962C8B-B14F-4D97-AF65-F5344CB8AC3E}">
        <p14:creationId xmlns:p14="http://schemas.microsoft.com/office/powerpoint/2010/main" val="1930436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41613"/>
            <a:ext cx="10153650" cy="923330"/>
          </a:xfrm>
          <a:prstGeom prst="rect">
            <a:avLst/>
          </a:prstGeom>
          <a:gradFill flip="none" rotWithShape="1">
            <a:gsLst>
              <a:gs pos="0">
                <a:schemeClr val="accent3">
                  <a:lumMod val="50000"/>
                </a:schemeClr>
              </a:gs>
              <a:gs pos="29000">
                <a:schemeClr val="bg1">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3654" y="141613"/>
            <a:ext cx="2348289" cy="1040073"/>
          </a:xfr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9111" t="-678" b="55177"/>
          <a:stretch/>
        </p:blipFill>
        <p:spPr>
          <a:xfrm flipV="1">
            <a:off x="0" y="6679403"/>
            <a:ext cx="9652518" cy="178597"/>
          </a:xfrm>
          <a:prstGeom prst="rect">
            <a:avLst/>
          </a:prstGeom>
        </p:spPr>
      </p:pic>
      <p:sp>
        <p:nvSpPr>
          <p:cNvPr id="7" name="Rectángulo 6"/>
          <p:cNvSpPr/>
          <p:nvPr/>
        </p:nvSpPr>
        <p:spPr>
          <a:xfrm>
            <a:off x="279313" y="-369332"/>
            <a:ext cx="1908215" cy="369332"/>
          </a:xfrm>
          <a:prstGeom prst="rect">
            <a:avLst/>
          </a:prstGeom>
        </p:spPr>
        <p:txBody>
          <a:bodyPr wrap="none">
            <a:spAutoFit/>
          </a:bodyPr>
          <a:lstStyle/>
          <a:p>
            <a:r>
              <a:rPr lang="es-EC" dirty="0"/>
              <a:t>Clave 1160710008</a:t>
            </a:r>
          </a:p>
        </p:txBody>
      </p:sp>
      <p:sp>
        <p:nvSpPr>
          <p:cNvPr id="17" name="Rectángulo 16"/>
          <p:cNvSpPr/>
          <p:nvPr/>
        </p:nvSpPr>
        <p:spPr>
          <a:xfrm>
            <a:off x="1390526" y="350564"/>
            <a:ext cx="7972195" cy="477054"/>
          </a:xfrm>
          <a:prstGeom prst="rect">
            <a:avLst/>
          </a:prstGeom>
          <a:noFill/>
        </p:spPr>
        <p:txBody>
          <a:bodyPr wrap="square" lIns="91440" tIns="45720" rIns="91440" bIns="45720">
            <a:spAutoFit/>
          </a:bodyPr>
          <a:lstStyle/>
          <a:p>
            <a:pPr algn="r"/>
            <a:r>
              <a:rPr lang="es-ES" sz="2500" dirty="0" smtClean="0">
                <a:ln w="0"/>
                <a:solidFill>
                  <a:schemeClr val="accent1">
                    <a:lumMod val="75000"/>
                  </a:schemeClr>
                </a:solidFill>
                <a:effectLst>
                  <a:outerShdw blurRad="38100" dist="19050" dir="2700000" algn="tl" rotWithShape="0">
                    <a:schemeClr val="dk1">
                      <a:alpha val="40000"/>
                    </a:schemeClr>
                  </a:outerShdw>
                </a:effectLst>
              </a:rPr>
              <a:t>OBSERVACIONES ACOGIDAS POR LA CUS</a:t>
            </a:r>
            <a:endParaRPr lang="es-ES" sz="2500" b="0" cap="none" spc="0" dirty="0">
              <a:ln w="0"/>
              <a:solidFill>
                <a:schemeClr val="accent1">
                  <a:lumMod val="75000"/>
                </a:schemeClr>
              </a:solidFill>
              <a:effectLst>
                <a:outerShdw blurRad="38100" dist="19050" dir="2700000" algn="tl" rotWithShape="0">
                  <a:schemeClr val="dk1">
                    <a:alpha val="40000"/>
                  </a:schemeClr>
                </a:outerShdw>
              </a:effectLst>
            </a:endParaRPr>
          </a:p>
        </p:txBody>
      </p:sp>
      <p:pic>
        <p:nvPicPr>
          <p:cNvPr id="2" name="Imagen 1"/>
          <p:cNvPicPr>
            <a:picLocks noChangeAspect="1"/>
          </p:cNvPicPr>
          <p:nvPr/>
        </p:nvPicPr>
        <p:blipFill>
          <a:blip r:embed="rId4"/>
          <a:stretch>
            <a:fillRect/>
          </a:stretch>
        </p:blipFill>
        <p:spPr>
          <a:xfrm>
            <a:off x="944217" y="1097753"/>
            <a:ext cx="10465905" cy="5581650"/>
          </a:xfrm>
          <a:prstGeom prst="rect">
            <a:avLst/>
          </a:prstGeom>
        </p:spPr>
      </p:pic>
    </p:spTree>
    <p:extLst>
      <p:ext uri="{BB962C8B-B14F-4D97-AF65-F5344CB8AC3E}">
        <p14:creationId xmlns:p14="http://schemas.microsoft.com/office/powerpoint/2010/main" val="1924329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41613"/>
            <a:ext cx="10153650" cy="923330"/>
          </a:xfrm>
          <a:prstGeom prst="rect">
            <a:avLst/>
          </a:prstGeom>
          <a:gradFill flip="none" rotWithShape="1">
            <a:gsLst>
              <a:gs pos="0">
                <a:schemeClr val="accent3">
                  <a:lumMod val="50000"/>
                </a:schemeClr>
              </a:gs>
              <a:gs pos="29000">
                <a:schemeClr val="bg1">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3654" y="141613"/>
            <a:ext cx="2348289" cy="1040073"/>
          </a:xfr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9111" t="-678" b="55177"/>
          <a:stretch/>
        </p:blipFill>
        <p:spPr>
          <a:xfrm flipV="1">
            <a:off x="0" y="6679403"/>
            <a:ext cx="9652518" cy="178597"/>
          </a:xfrm>
          <a:prstGeom prst="rect">
            <a:avLst/>
          </a:prstGeom>
        </p:spPr>
      </p:pic>
      <p:sp>
        <p:nvSpPr>
          <p:cNvPr id="7" name="Rectángulo 6"/>
          <p:cNvSpPr/>
          <p:nvPr/>
        </p:nvSpPr>
        <p:spPr>
          <a:xfrm>
            <a:off x="279313" y="-369332"/>
            <a:ext cx="1908215" cy="369332"/>
          </a:xfrm>
          <a:prstGeom prst="rect">
            <a:avLst/>
          </a:prstGeom>
        </p:spPr>
        <p:txBody>
          <a:bodyPr wrap="none">
            <a:spAutoFit/>
          </a:bodyPr>
          <a:lstStyle/>
          <a:p>
            <a:r>
              <a:rPr lang="es-EC" dirty="0"/>
              <a:t>Clave 1160710008</a:t>
            </a:r>
          </a:p>
        </p:txBody>
      </p:sp>
      <p:sp>
        <p:nvSpPr>
          <p:cNvPr id="17" name="Rectángulo 16"/>
          <p:cNvSpPr/>
          <p:nvPr/>
        </p:nvSpPr>
        <p:spPr>
          <a:xfrm>
            <a:off x="1390526" y="350564"/>
            <a:ext cx="7972195" cy="477054"/>
          </a:xfrm>
          <a:prstGeom prst="rect">
            <a:avLst/>
          </a:prstGeom>
          <a:noFill/>
        </p:spPr>
        <p:txBody>
          <a:bodyPr wrap="square" lIns="91440" tIns="45720" rIns="91440" bIns="45720">
            <a:spAutoFit/>
          </a:bodyPr>
          <a:lstStyle/>
          <a:p>
            <a:pPr algn="r"/>
            <a:r>
              <a:rPr lang="es-ES" sz="2500" dirty="0" smtClean="0">
                <a:ln w="0"/>
                <a:solidFill>
                  <a:schemeClr val="accent1">
                    <a:lumMod val="75000"/>
                  </a:schemeClr>
                </a:solidFill>
                <a:effectLst>
                  <a:outerShdw blurRad="38100" dist="19050" dir="2700000" algn="tl" rotWithShape="0">
                    <a:schemeClr val="dk1">
                      <a:alpha val="40000"/>
                    </a:schemeClr>
                  </a:outerShdw>
                </a:effectLst>
              </a:rPr>
              <a:t>OBSERVACIONES ACOGIDAS POR LA CUS</a:t>
            </a:r>
            <a:endParaRPr lang="es-ES" sz="2500" b="0" cap="none" spc="0" dirty="0">
              <a:ln w="0"/>
              <a:solidFill>
                <a:schemeClr val="accent1">
                  <a:lumMod val="75000"/>
                </a:schemeClr>
              </a:solidFill>
              <a:effectLst>
                <a:outerShdw blurRad="38100" dist="19050" dir="2700000" algn="tl" rotWithShape="0">
                  <a:schemeClr val="dk1">
                    <a:alpha val="40000"/>
                  </a:schemeClr>
                </a:outerShdw>
              </a:effectLst>
            </a:endParaRPr>
          </a:p>
        </p:txBody>
      </p:sp>
      <p:pic>
        <p:nvPicPr>
          <p:cNvPr id="3" name="Imagen 2"/>
          <p:cNvPicPr>
            <a:picLocks noChangeAspect="1"/>
          </p:cNvPicPr>
          <p:nvPr/>
        </p:nvPicPr>
        <p:blipFill>
          <a:blip r:embed="rId4"/>
          <a:stretch>
            <a:fillRect/>
          </a:stretch>
        </p:blipFill>
        <p:spPr>
          <a:xfrm>
            <a:off x="834887" y="1050656"/>
            <a:ext cx="10495722" cy="5628747"/>
          </a:xfrm>
          <a:prstGeom prst="rect">
            <a:avLst/>
          </a:prstGeom>
        </p:spPr>
      </p:pic>
    </p:spTree>
    <p:extLst>
      <p:ext uri="{BB962C8B-B14F-4D97-AF65-F5344CB8AC3E}">
        <p14:creationId xmlns:p14="http://schemas.microsoft.com/office/powerpoint/2010/main" val="391689013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4246</TotalTime>
  <Words>878</Words>
  <Application>Microsoft Office PowerPoint</Application>
  <PresentationFormat>Panorámica</PresentationFormat>
  <Paragraphs>74</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Calibri Light</vt:lpstr>
      <vt:lpstr>Tahoma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Hector Fernando Zamorano Cevallos</dc:creator>
  <cp:lastModifiedBy>Maria Belen Cueva Aguirre</cp:lastModifiedBy>
  <cp:revision>284</cp:revision>
  <dcterms:created xsi:type="dcterms:W3CDTF">2021-10-20T12:12:54Z</dcterms:created>
  <dcterms:modified xsi:type="dcterms:W3CDTF">2021-12-14T13:01:37Z</dcterms:modified>
</cp:coreProperties>
</file>