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9"/>
  </p:notesMasterIdLst>
  <p:handoutMasterIdLst>
    <p:handoutMasterId r:id="rId10"/>
  </p:handoutMasterIdLst>
  <p:sldIdLst>
    <p:sldId id="396" r:id="rId2"/>
    <p:sldId id="400" r:id="rId3"/>
    <p:sldId id="417" r:id="rId4"/>
    <p:sldId id="412" r:id="rId5"/>
    <p:sldId id="422" r:id="rId6"/>
    <p:sldId id="423" r:id="rId7"/>
    <p:sldId id="42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27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80" autoAdjust="0"/>
    <p:restoredTop sz="94643" autoAdjust="0"/>
  </p:normalViewPr>
  <p:slideViewPr>
    <p:cSldViewPr>
      <p:cViewPr varScale="1">
        <p:scale>
          <a:sx n="120" d="100"/>
          <a:sy n="120" d="100"/>
        </p:scale>
        <p:origin x="256" y="17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title>
    <c:autoTitleDeleted val="0"/>
    <c:plotArea>
      <c:layout/>
      <c:lineChart>
        <c:grouping val="standard"/>
        <c:varyColors val="0"/>
        <c:ser>
          <c:idx val="0"/>
          <c:order val="0"/>
          <c:tx>
            <c:strRef>
              <c:f>Hoja1!$B$1</c:f>
              <c:strCache>
                <c:ptCount val="1"/>
                <c:pt idx="0">
                  <c:v>RECAUDACIÓN ANUAL TASA DE SEGURIDAD DMQ</c:v>
                </c:pt>
              </c:strCache>
            </c:strRef>
          </c:tx>
          <c:spPr>
            <a:ln w="15875" cap="rnd">
              <a:solidFill>
                <a:srgbClr val="002060"/>
              </a:solidFill>
              <a:prstDash val="sysDash"/>
              <a:round/>
            </a:ln>
            <a:effectLst/>
          </c:spPr>
          <c:marker>
            <c:symbol val="circle"/>
            <c:size val="5"/>
            <c:spPr>
              <a:noFill/>
              <a:ln w="9525">
                <a:solidFill>
                  <a:schemeClr val="accent1"/>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2700" cap="rnd">
                <a:solidFill>
                  <a:srgbClr val="C00000"/>
                </a:solidFill>
                <a:prstDash val="sysDash"/>
              </a:ln>
              <a:effectLst/>
            </c:spPr>
            <c:trendlineType val="linear"/>
            <c:dispRSqr val="0"/>
            <c:dispEq val="0"/>
          </c:trendline>
          <c:cat>
            <c:strRef>
              <c:f>Hoja1!$A$2:$A$12</c:f>
              <c:strCache>
                <c:ptCount val="11"/>
                <c:pt idx="0">
                  <c:v>2011</c:v>
                </c:pt>
                <c:pt idx="1">
                  <c:v>2012</c:v>
                </c:pt>
                <c:pt idx="2">
                  <c:v>2013</c:v>
                </c:pt>
                <c:pt idx="3">
                  <c:v>2014</c:v>
                </c:pt>
                <c:pt idx="4">
                  <c:v>2015</c:v>
                </c:pt>
                <c:pt idx="5">
                  <c:v>2016</c:v>
                </c:pt>
                <c:pt idx="6">
                  <c:v>2017</c:v>
                </c:pt>
                <c:pt idx="7">
                  <c:v>2018</c:v>
                </c:pt>
                <c:pt idx="8">
                  <c:v>2019</c:v>
                </c:pt>
                <c:pt idx="9">
                  <c:v>2020</c:v>
                </c:pt>
                <c:pt idx="10">
                  <c:v>2021*</c:v>
                </c:pt>
              </c:strCache>
            </c:strRef>
          </c:cat>
          <c:val>
            <c:numRef>
              <c:f>Hoja1!$B$2:$B$12</c:f>
              <c:numCache>
                <c:formatCode>"$"#,##0</c:formatCode>
                <c:ptCount val="11"/>
                <c:pt idx="0">
                  <c:v>7029.4461500000007</c:v>
                </c:pt>
                <c:pt idx="1">
                  <c:v>8014.96612</c:v>
                </c:pt>
                <c:pt idx="2">
                  <c:v>7782.7278299999998</c:v>
                </c:pt>
                <c:pt idx="3">
                  <c:v>7194.9386599999998</c:v>
                </c:pt>
                <c:pt idx="4">
                  <c:v>7894.9313400000001</c:v>
                </c:pt>
                <c:pt idx="5">
                  <c:v>7473.0427699999991</c:v>
                </c:pt>
                <c:pt idx="6">
                  <c:v>7074.2899200000002</c:v>
                </c:pt>
                <c:pt idx="7">
                  <c:v>7571.8027999999995</c:v>
                </c:pt>
                <c:pt idx="8">
                  <c:v>7722.3951999999999</c:v>
                </c:pt>
                <c:pt idx="9">
                  <c:v>7078.7183199999999</c:v>
                </c:pt>
                <c:pt idx="10">
                  <c:v>7391.1191200000003</c:v>
                </c:pt>
              </c:numCache>
            </c:numRef>
          </c:val>
          <c:smooth val="1"/>
          <c:extLst>
            <c:ext xmlns:c16="http://schemas.microsoft.com/office/drawing/2014/chart" uri="{C3380CC4-5D6E-409C-BE32-E72D297353CC}">
              <c16:uniqueId val="{00000000-7504-4E8A-93E5-7C0151588028}"/>
            </c:ext>
          </c:extLst>
        </c:ser>
        <c:dLbls>
          <c:showLegendKey val="0"/>
          <c:showVal val="0"/>
          <c:showCatName val="0"/>
          <c:showSerName val="0"/>
          <c:showPercent val="0"/>
          <c:showBubbleSize val="0"/>
        </c:dLbls>
        <c:marker val="1"/>
        <c:smooth val="0"/>
        <c:axId val="906038672"/>
        <c:axId val="906042000"/>
      </c:lineChart>
      <c:catAx>
        <c:axId val="90603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s-EC"/>
          </a:p>
        </c:txPr>
        <c:crossAx val="906042000"/>
        <c:crosses val="autoZero"/>
        <c:auto val="1"/>
        <c:lblAlgn val="ctr"/>
        <c:lblOffset val="100"/>
        <c:noMultiLvlLbl val="0"/>
      </c:catAx>
      <c:valAx>
        <c:axId val="906042000"/>
        <c:scaling>
          <c:orientation val="minMax"/>
        </c:scaling>
        <c:delete val="1"/>
        <c:axPos val="l"/>
        <c:numFmt formatCode="&quot;$&quot;#,##0" sourceLinked="1"/>
        <c:majorTickMark val="none"/>
        <c:minorTickMark val="none"/>
        <c:tickLblPos val="nextTo"/>
        <c:crossAx val="906038672"/>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latin typeface="Times New Roman" panose="02020603050405020304" pitchFamily="18" charset="0"/>
          <a:cs typeface="Times New Roman" panose="02020603050405020304" pitchFamily="18" charset="0"/>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AD8D6-8BFB-48FF-940C-6972CF5556C5}" type="doc">
      <dgm:prSet loTypeId="urn:microsoft.com/office/officeart/2005/8/layout/pyramid1" loCatId="pyramid" qsTypeId="urn:microsoft.com/office/officeart/2005/8/quickstyle/simple1" qsCatId="simple" csTypeId="urn:microsoft.com/office/officeart/2005/8/colors/accent3_4" csCatId="accent3" phldr="1"/>
      <dgm:spPr/>
    </dgm:pt>
    <dgm:pt modelId="{B822394F-D148-42E5-9F6B-A175334FA92F}">
      <dgm:prSet phldrT="[Text]"/>
      <dgm:spPr/>
      <dgm:t>
        <a:bodyPr/>
        <a:lstStyle/>
        <a:p>
          <a:endParaRPr lang="en-US" dirty="0"/>
        </a:p>
        <a:p>
          <a:endParaRPr lang="en-US" dirty="0"/>
        </a:p>
      </dgm:t>
    </dgm:pt>
    <dgm:pt modelId="{0AC386EF-7B6D-4098-8D19-FF0E8461366C}" type="parTrans" cxnId="{E748FADB-791C-422C-94DE-D3B4690C1960}">
      <dgm:prSet/>
      <dgm:spPr/>
      <dgm:t>
        <a:bodyPr/>
        <a:lstStyle/>
        <a:p>
          <a:endParaRPr lang="en-US"/>
        </a:p>
      </dgm:t>
    </dgm:pt>
    <dgm:pt modelId="{F2AB6049-7151-4309-89A2-545F342B3ADC}" type="sibTrans" cxnId="{E748FADB-791C-422C-94DE-D3B4690C1960}">
      <dgm:prSet/>
      <dgm:spPr/>
      <dgm:t>
        <a:bodyPr/>
        <a:lstStyle/>
        <a:p>
          <a:endParaRPr lang="en-US"/>
        </a:p>
      </dgm:t>
    </dgm:pt>
    <dgm:pt modelId="{D03829B5-E3D2-43E0-AF19-FD24329072CE}">
      <dgm:prSet phldrT="[Text]"/>
      <dgm:spPr/>
      <dgm:t>
        <a:bodyPr/>
        <a:lstStyle/>
        <a:p>
          <a:endParaRPr lang="en-US" dirty="0"/>
        </a:p>
        <a:p>
          <a:endParaRPr lang="en-US" dirty="0"/>
        </a:p>
      </dgm:t>
    </dgm:pt>
    <dgm:pt modelId="{9DCDA458-56C6-4743-ACF4-4BF7F9FD0EB7}" type="parTrans" cxnId="{977BA338-6F5D-4B58-81C2-9AC5A6FF6203}">
      <dgm:prSet/>
      <dgm:spPr/>
      <dgm:t>
        <a:bodyPr/>
        <a:lstStyle/>
        <a:p>
          <a:endParaRPr lang="en-US"/>
        </a:p>
      </dgm:t>
    </dgm:pt>
    <dgm:pt modelId="{39DD2E00-35C0-4A45-BE9B-00A19B376130}" type="sibTrans" cxnId="{977BA338-6F5D-4B58-81C2-9AC5A6FF6203}">
      <dgm:prSet/>
      <dgm:spPr/>
      <dgm:t>
        <a:bodyPr/>
        <a:lstStyle/>
        <a:p>
          <a:endParaRPr lang="en-US"/>
        </a:p>
      </dgm:t>
    </dgm:pt>
    <dgm:pt modelId="{E1220348-39AA-480C-B8CD-3AAB94861662}">
      <dgm:prSet phldrT="[Text]"/>
      <dgm:spPr/>
      <dgm:t>
        <a:bodyPr/>
        <a:lstStyle/>
        <a:p>
          <a:endParaRPr lang="en-US" dirty="0"/>
        </a:p>
        <a:p>
          <a:endParaRPr lang="en-US" dirty="0"/>
        </a:p>
      </dgm:t>
    </dgm:pt>
    <dgm:pt modelId="{D39C168F-BB76-4704-BA6F-FA9F648CD3EB}" type="parTrans" cxnId="{0867782E-E7DE-45D1-AC73-20EB8C914BA7}">
      <dgm:prSet/>
      <dgm:spPr/>
      <dgm:t>
        <a:bodyPr/>
        <a:lstStyle/>
        <a:p>
          <a:endParaRPr lang="en-US"/>
        </a:p>
      </dgm:t>
    </dgm:pt>
    <dgm:pt modelId="{7010B056-C19B-4841-AEB8-10B69CB76B9F}" type="sibTrans" cxnId="{0867782E-E7DE-45D1-AC73-20EB8C914BA7}">
      <dgm:prSet/>
      <dgm:spPr/>
      <dgm:t>
        <a:bodyPr/>
        <a:lstStyle/>
        <a:p>
          <a:endParaRPr lang="en-US"/>
        </a:p>
      </dgm:t>
    </dgm:pt>
    <dgm:pt modelId="{903C9D3D-2854-4C8C-B34B-1D96C58525E9}" type="pres">
      <dgm:prSet presAssocID="{81DAD8D6-8BFB-48FF-940C-6972CF5556C5}" presName="Name0" presStyleCnt="0">
        <dgm:presLayoutVars>
          <dgm:dir/>
          <dgm:animLvl val="lvl"/>
          <dgm:resizeHandles val="exact"/>
        </dgm:presLayoutVars>
      </dgm:prSet>
      <dgm:spPr/>
    </dgm:pt>
    <dgm:pt modelId="{7372FE0C-5D52-4067-9856-4E1F340862AB}" type="pres">
      <dgm:prSet presAssocID="{B822394F-D148-42E5-9F6B-A175334FA92F}" presName="Name8" presStyleCnt="0"/>
      <dgm:spPr/>
    </dgm:pt>
    <dgm:pt modelId="{CDFE487D-2801-4E1A-AF63-318ADA85D102}" type="pres">
      <dgm:prSet presAssocID="{B822394F-D148-42E5-9F6B-A175334FA92F}" presName="level" presStyleLbl="node1" presStyleIdx="0" presStyleCnt="3">
        <dgm:presLayoutVars>
          <dgm:chMax val="1"/>
          <dgm:bulletEnabled val="1"/>
        </dgm:presLayoutVars>
      </dgm:prSet>
      <dgm:spPr/>
    </dgm:pt>
    <dgm:pt modelId="{9F88123E-A35F-45D2-974C-28B024F3576B}" type="pres">
      <dgm:prSet presAssocID="{B822394F-D148-42E5-9F6B-A175334FA92F}" presName="levelTx" presStyleLbl="revTx" presStyleIdx="0" presStyleCnt="0">
        <dgm:presLayoutVars>
          <dgm:chMax val="1"/>
          <dgm:bulletEnabled val="1"/>
        </dgm:presLayoutVars>
      </dgm:prSet>
      <dgm:spPr/>
    </dgm:pt>
    <dgm:pt modelId="{B246AEDB-CBDA-41B0-884C-8A2887AFDE18}" type="pres">
      <dgm:prSet presAssocID="{D03829B5-E3D2-43E0-AF19-FD24329072CE}" presName="Name8" presStyleCnt="0"/>
      <dgm:spPr/>
    </dgm:pt>
    <dgm:pt modelId="{A52243CF-14FE-49AF-AAFE-CB4257A85E0E}" type="pres">
      <dgm:prSet presAssocID="{D03829B5-E3D2-43E0-AF19-FD24329072CE}" presName="level" presStyleLbl="node1" presStyleIdx="1" presStyleCnt="3">
        <dgm:presLayoutVars>
          <dgm:chMax val="1"/>
          <dgm:bulletEnabled val="1"/>
        </dgm:presLayoutVars>
      </dgm:prSet>
      <dgm:spPr/>
    </dgm:pt>
    <dgm:pt modelId="{78CA4A78-A292-4356-A3B6-AD8446667060}" type="pres">
      <dgm:prSet presAssocID="{D03829B5-E3D2-43E0-AF19-FD24329072CE}" presName="levelTx" presStyleLbl="revTx" presStyleIdx="0" presStyleCnt="0">
        <dgm:presLayoutVars>
          <dgm:chMax val="1"/>
          <dgm:bulletEnabled val="1"/>
        </dgm:presLayoutVars>
      </dgm:prSet>
      <dgm:spPr/>
    </dgm:pt>
    <dgm:pt modelId="{13A28D90-DCE6-4570-A6ED-B3C84DE06200}" type="pres">
      <dgm:prSet presAssocID="{E1220348-39AA-480C-B8CD-3AAB94861662}" presName="Name8" presStyleCnt="0"/>
      <dgm:spPr/>
    </dgm:pt>
    <dgm:pt modelId="{DBCFD707-1396-4B82-B0EC-E5572114840B}" type="pres">
      <dgm:prSet presAssocID="{E1220348-39AA-480C-B8CD-3AAB94861662}" presName="level" presStyleLbl="node1" presStyleIdx="2" presStyleCnt="3" custLinFactNeighborX="34057" custLinFactNeighborY="68204">
        <dgm:presLayoutVars>
          <dgm:chMax val="1"/>
          <dgm:bulletEnabled val="1"/>
        </dgm:presLayoutVars>
      </dgm:prSet>
      <dgm:spPr/>
    </dgm:pt>
    <dgm:pt modelId="{8C9037D3-E5D6-4A5E-915E-B0B14F484C43}" type="pres">
      <dgm:prSet presAssocID="{E1220348-39AA-480C-B8CD-3AAB94861662}" presName="levelTx" presStyleLbl="revTx" presStyleIdx="0" presStyleCnt="0">
        <dgm:presLayoutVars>
          <dgm:chMax val="1"/>
          <dgm:bulletEnabled val="1"/>
        </dgm:presLayoutVars>
      </dgm:prSet>
      <dgm:spPr/>
    </dgm:pt>
  </dgm:ptLst>
  <dgm:cxnLst>
    <dgm:cxn modelId="{C2CA8A04-0A89-4FA2-A1A2-ADBA36F97502}" type="presOf" srcId="{E1220348-39AA-480C-B8CD-3AAB94861662}" destId="{8C9037D3-E5D6-4A5E-915E-B0B14F484C43}" srcOrd="1" destOrd="0" presId="urn:microsoft.com/office/officeart/2005/8/layout/pyramid1"/>
    <dgm:cxn modelId="{0867782E-E7DE-45D1-AC73-20EB8C914BA7}" srcId="{81DAD8D6-8BFB-48FF-940C-6972CF5556C5}" destId="{E1220348-39AA-480C-B8CD-3AAB94861662}" srcOrd="2" destOrd="0" parTransId="{D39C168F-BB76-4704-BA6F-FA9F648CD3EB}" sibTransId="{7010B056-C19B-4841-AEB8-10B69CB76B9F}"/>
    <dgm:cxn modelId="{977BA338-6F5D-4B58-81C2-9AC5A6FF6203}" srcId="{81DAD8D6-8BFB-48FF-940C-6972CF5556C5}" destId="{D03829B5-E3D2-43E0-AF19-FD24329072CE}" srcOrd="1" destOrd="0" parTransId="{9DCDA458-56C6-4743-ACF4-4BF7F9FD0EB7}" sibTransId="{39DD2E00-35C0-4A45-BE9B-00A19B376130}"/>
    <dgm:cxn modelId="{32BD3541-96DC-47A6-A70D-D520409A6DB4}" type="presOf" srcId="{B822394F-D148-42E5-9F6B-A175334FA92F}" destId="{9F88123E-A35F-45D2-974C-28B024F3576B}" srcOrd="1" destOrd="0" presId="urn:microsoft.com/office/officeart/2005/8/layout/pyramid1"/>
    <dgm:cxn modelId="{3C49ED4D-0059-4A13-A82F-ADDB6BE09A1E}" type="presOf" srcId="{81DAD8D6-8BFB-48FF-940C-6972CF5556C5}" destId="{903C9D3D-2854-4C8C-B34B-1D96C58525E9}" srcOrd="0" destOrd="0" presId="urn:microsoft.com/office/officeart/2005/8/layout/pyramid1"/>
    <dgm:cxn modelId="{2115E757-1653-4820-BA43-6C2F7FF90DA6}" type="presOf" srcId="{D03829B5-E3D2-43E0-AF19-FD24329072CE}" destId="{78CA4A78-A292-4356-A3B6-AD8446667060}" srcOrd="1" destOrd="0" presId="urn:microsoft.com/office/officeart/2005/8/layout/pyramid1"/>
    <dgm:cxn modelId="{E049E585-98B1-4E60-8143-4A33890A1035}" type="presOf" srcId="{D03829B5-E3D2-43E0-AF19-FD24329072CE}" destId="{A52243CF-14FE-49AF-AAFE-CB4257A85E0E}" srcOrd="0" destOrd="0" presId="urn:microsoft.com/office/officeart/2005/8/layout/pyramid1"/>
    <dgm:cxn modelId="{C4C19FC6-F96D-402C-82B5-E9EDD6D57281}" type="presOf" srcId="{E1220348-39AA-480C-B8CD-3AAB94861662}" destId="{DBCFD707-1396-4B82-B0EC-E5572114840B}" srcOrd="0" destOrd="0" presId="urn:microsoft.com/office/officeart/2005/8/layout/pyramid1"/>
    <dgm:cxn modelId="{E5A7AFD1-CF48-4735-8592-BF6FEB4F75AA}" type="presOf" srcId="{B822394F-D148-42E5-9F6B-A175334FA92F}" destId="{CDFE487D-2801-4E1A-AF63-318ADA85D102}" srcOrd="0" destOrd="0" presId="urn:microsoft.com/office/officeart/2005/8/layout/pyramid1"/>
    <dgm:cxn modelId="{E748FADB-791C-422C-94DE-D3B4690C1960}" srcId="{81DAD8D6-8BFB-48FF-940C-6972CF5556C5}" destId="{B822394F-D148-42E5-9F6B-A175334FA92F}" srcOrd="0" destOrd="0" parTransId="{0AC386EF-7B6D-4098-8D19-FF0E8461366C}" sibTransId="{F2AB6049-7151-4309-89A2-545F342B3ADC}"/>
    <dgm:cxn modelId="{0A9E82A6-4CAB-408B-8EE6-5945DC6BE390}" type="presParOf" srcId="{903C9D3D-2854-4C8C-B34B-1D96C58525E9}" destId="{7372FE0C-5D52-4067-9856-4E1F340862AB}" srcOrd="0" destOrd="0" presId="urn:microsoft.com/office/officeart/2005/8/layout/pyramid1"/>
    <dgm:cxn modelId="{0E9C05FC-F691-4164-AB2D-C1D1FAC321D0}" type="presParOf" srcId="{7372FE0C-5D52-4067-9856-4E1F340862AB}" destId="{CDFE487D-2801-4E1A-AF63-318ADA85D102}" srcOrd="0" destOrd="0" presId="urn:microsoft.com/office/officeart/2005/8/layout/pyramid1"/>
    <dgm:cxn modelId="{F9A7C980-0637-4D47-82C1-07EE06AD8CAB}" type="presParOf" srcId="{7372FE0C-5D52-4067-9856-4E1F340862AB}" destId="{9F88123E-A35F-45D2-974C-28B024F3576B}" srcOrd="1" destOrd="0" presId="urn:microsoft.com/office/officeart/2005/8/layout/pyramid1"/>
    <dgm:cxn modelId="{DE3CFCF3-E617-4925-837F-8E4F9E18DEAF}" type="presParOf" srcId="{903C9D3D-2854-4C8C-B34B-1D96C58525E9}" destId="{B246AEDB-CBDA-41B0-884C-8A2887AFDE18}" srcOrd="1" destOrd="0" presId="urn:microsoft.com/office/officeart/2005/8/layout/pyramid1"/>
    <dgm:cxn modelId="{EF8342FF-89C2-4028-8BB4-9ECFA3555DD3}" type="presParOf" srcId="{B246AEDB-CBDA-41B0-884C-8A2887AFDE18}" destId="{A52243CF-14FE-49AF-AAFE-CB4257A85E0E}" srcOrd="0" destOrd="0" presId="urn:microsoft.com/office/officeart/2005/8/layout/pyramid1"/>
    <dgm:cxn modelId="{F2AD9E95-2674-41A0-AC8B-2EFA388D78F5}" type="presParOf" srcId="{B246AEDB-CBDA-41B0-884C-8A2887AFDE18}" destId="{78CA4A78-A292-4356-A3B6-AD8446667060}" srcOrd="1" destOrd="0" presId="urn:microsoft.com/office/officeart/2005/8/layout/pyramid1"/>
    <dgm:cxn modelId="{5F5046C6-DEAA-458E-AB8B-EEAECD6B421F}" type="presParOf" srcId="{903C9D3D-2854-4C8C-B34B-1D96C58525E9}" destId="{13A28D90-DCE6-4570-A6ED-B3C84DE06200}" srcOrd="2" destOrd="0" presId="urn:microsoft.com/office/officeart/2005/8/layout/pyramid1"/>
    <dgm:cxn modelId="{B89D6AE0-0E54-4A6D-9B57-784746DCABE0}" type="presParOf" srcId="{13A28D90-DCE6-4570-A6ED-B3C84DE06200}" destId="{DBCFD707-1396-4B82-B0EC-E5572114840B}" srcOrd="0" destOrd="0" presId="urn:microsoft.com/office/officeart/2005/8/layout/pyramid1"/>
    <dgm:cxn modelId="{34F9389C-DA94-4961-81BF-5700AEC4A1C5}" type="presParOf" srcId="{13A28D90-DCE6-4570-A6ED-B3C84DE06200}" destId="{8C9037D3-E5D6-4A5E-915E-B0B14F484C43}"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E487D-2801-4E1A-AF63-318ADA85D102}">
      <dsp:nvSpPr>
        <dsp:cNvPr id="0" name=""/>
        <dsp:cNvSpPr/>
      </dsp:nvSpPr>
      <dsp:spPr>
        <a:xfrm>
          <a:off x="223907" y="0"/>
          <a:ext cx="223907" cy="202596"/>
        </a:xfrm>
        <a:prstGeom prst="trapezoid">
          <a:avLst>
            <a:gd name="adj" fmla="val 5526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dirty="0"/>
        </a:p>
        <a:p>
          <a:pPr marL="0" lvl="0" indent="0" algn="ctr" defTabSz="222250">
            <a:lnSpc>
              <a:spcPct val="90000"/>
            </a:lnSpc>
            <a:spcBef>
              <a:spcPct val="0"/>
            </a:spcBef>
            <a:spcAft>
              <a:spcPct val="35000"/>
            </a:spcAft>
            <a:buNone/>
          </a:pPr>
          <a:endParaRPr lang="en-US" sz="500" kern="1200" dirty="0"/>
        </a:p>
      </dsp:txBody>
      <dsp:txXfrm>
        <a:off x="223907" y="0"/>
        <a:ext cx="223907" cy="202596"/>
      </dsp:txXfrm>
    </dsp:sp>
    <dsp:sp modelId="{A52243CF-14FE-49AF-AAFE-CB4257A85E0E}">
      <dsp:nvSpPr>
        <dsp:cNvPr id="0" name=""/>
        <dsp:cNvSpPr/>
      </dsp:nvSpPr>
      <dsp:spPr>
        <a:xfrm>
          <a:off x="111953" y="202596"/>
          <a:ext cx="447814" cy="202596"/>
        </a:xfrm>
        <a:prstGeom prst="trapezoid">
          <a:avLst>
            <a:gd name="adj" fmla="val 5526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dirty="0"/>
        </a:p>
        <a:p>
          <a:pPr marL="0" lvl="0" indent="0" algn="ctr" defTabSz="222250">
            <a:lnSpc>
              <a:spcPct val="90000"/>
            </a:lnSpc>
            <a:spcBef>
              <a:spcPct val="0"/>
            </a:spcBef>
            <a:spcAft>
              <a:spcPct val="35000"/>
            </a:spcAft>
            <a:buNone/>
          </a:pPr>
          <a:endParaRPr lang="en-US" sz="500" kern="1200" dirty="0"/>
        </a:p>
      </dsp:txBody>
      <dsp:txXfrm>
        <a:off x="190321" y="202596"/>
        <a:ext cx="291079" cy="202596"/>
      </dsp:txXfrm>
    </dsp:sp>
    <dsp:sp modelId="{DBCFD707-1396-4B82-B0EC-E5572114840B}">
      <dsp:nvSpPr>
        <dsp:cNvPr id="0" name=""/>
        <dsp:cNvSpPr/>
      </dsp:nvSpPr>
      <dsp:spPr>
        <a:xfrm>
          <a:off x="0" y="405192"/>
          <a:ext cx="671722" cy="202596"/>
        </a:xfrm>
        <a:prstGeom prst="trapezoid">
          <a:avLst>
            <a:gd name="adj" fmla="val 55260"/>
          </a:avLst>
        </a:prstGeom>
        <a:solidFill>
          <a:schemeClr val="accent3">
            <a:shade val="50000"/>
            <a:hueOff val="0"/>
            <a:satOff val="0"/>
            <a:lumOff val="239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dirty="0"/>
        </a:p>
        <a:p>
          <a:pPr marL="0" lvl="0" indent="0" algn="ctr" defTabSz="222250">
            <a:lnSpc>
              <a:spcPct val="90000"/>
            </a:lnSpc>
            <a:spcBef>
              <a:spcPct val="0"/>
            </a:spcBef>
            <a:spcAft>
              <a:spcPct val="35000"/>
            </a:spcAft>
            <a:buNone/>
          </a:pPr>
          <a:endParaRPr lang="en-US" sz="500" kern="1200" dirty="0"/>
        </a:p>
      </dsp:txBody>
      <dsp:txXfrm>
        <a:off x="117551" y="405192"/>
        <a:ext cx="436619" cy="2025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0.76796</cdr:x>
      <cdr:y>0.71848</cdr:y>
    </cdr:from>
    <cdr:to>
      <cdr:x>1</cdr:x>
      <cdr:y>0.84187</cdr:y>
    </cdr:to>
    <cdr:sp macro="" textlink="">
      <cdr:nvSpPr>
        <cdr:cNvPr id="2" name="Cuadro de texto 39"/>
        <cdr:cNvSpPr txBox="1"/>
      </cdr:nvSpPr>
      <cdr:spPr>
        <a:xfrm xmlns:a="http://schemas.openxmlformats.org/drawingml/2006/main">
          <a:off x="6525320" y="3367620"/>
          <a:ext cx="1971624" cy="578346"/>
        </a:xfrm>
        <a:prstGeom xmlns:a="http://schemas.openxmlformats.org/drawingml/2006/main" prst="rect">
          <a:avLst/>
        </a:prstGeom>
        <a:solidFill xmlns:a="http://schemas.openxmlformats.org/drawingml/2006/main">
          <a:srgbClr val="002060"/>
        </a:solidFill>
        <a:ln xmlns:a="http://schemas.openxmlformats.org/drawingml/2006/main" w="6350">
          <a:noFill/>
        </a:ln>
      </cdr:spPr>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lnSpc>
              <a:spcPct val="107000"/>
            </a:lnSpc>
            <a:spcAft>
              <a:spcPts val="800"/>
            </a:spcAft>
          </a:pPr>
          <a:r>
            <a:rPr lang="es-E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ACTUAL</a:t>
          </a:r>
          <a:endParaRPr lang="en-U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7339FA4-26D7-4138-A4FB-94F93C8018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s-ES" dirty="0"/>
          </a:p>
        </p:txBody>
      </p:sp>
      <p:sp>
        <p:nvSpPr>
          <p:cNvPr id="3" name="Marcador de fecha 2">
            <a:extLst>
              <a:ext uri="{FF2B5EF4-FFF2-40B4-BE49-F238E27FC236}">
                <a16:creationId xmlns:a16="http://schemas.microsoft.com/office/drawing/2014/main" id="{5CFA0ED8-41CD-4137-9951-58B05D38FE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DC4D9682-0F4E-4E07-B548-161A658355EF}" type="datetimeFigureOut">
              <a:rPr lang="es-ES"/>
              <a:pPr>
                <a:defRPr/>
              </a:pPr>
              <a:t>7/12/21</a:t>
            </a:fld>
            <a:endParaRPr lang="es-ES" dirty="0"/>
          </a:p>
        </p:txBody>
      </p:sp>
      <p:sp>
        <p:nvSpPr>
          <p:cNvPr id="4" name="Marcador de pie de página 3">
            <a:extLst>
              <a:ext uri="{FF2B5EF4-FFF2-40B4-BE49-F238E27FC236}">
                <a16:creationId xmlns:a16="http://schemas.microsoft.com/office/drawing/2014/main" id="{E52BB2EB-C666-4DD1-92BF-651828961F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s-ES" dirty="0"/>
          </a:p>
        </p:txBody>
      </p:sp>
      <p:sp>
        <p:nvSpPr>
          <p:cNvPr id="5" name="Marcador de número de diapositiva 4">
            <a:extLst>
              <a:ext uri="{FF2B5EF4-FFF2-40B4-BE49-F238E27FC236}">
                <a16:creationId xmlns:a16="http://schemas.microsoft.com/office/drawing/2014/main" id="{CABBB672-9A43-427B-89CE-51675DAC3B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286FD61-9984-41E1-B4B1-D581FC68113A}" type="slidenum">
              <a:rPr lang="es-ES"/>
              <a:pPr>
                <a:defRPr/>
              </a:pPr>
              <a:t>‹Nº›</a:t>
            </a:fld>
            <a:endParaRPr lang="es-ES" dirty="0"/>
          </a:p>
        </p:txBody>
      </p:sp>
    </p:spTree>
    <p:extLst>
      <p:ext uri="{BB962C8B-B14F-4D97-AF65-F5344CB8AC3E}">
        <p14:creationId xmlns:p14="http://schemas.microsoft.com/office/powerpoint/2010/main" val="625877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646C31CC-78C7-474A-808E-6FD155A1251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MX" dirty="0"/>
          </a:p>
        </p:txBody>
      </p:sp>
      <p:sp>
        <p:nvSpPr>
          <p:cNvPr id="3" name="2 Marcador de fecha">
            <a:extLst>
              <a:ext uri="{FF2B5EF4-FFF2-40B4-BE49-F238E27FC236}">
                <a16:creationId xmlns:a16="http://schemas.microsoft.com/office/drawing/2014/main" id="{F5A18C8B-F5C5-406A-BD72-B8E4CD07490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4B2EDFEF-89D5-4B3F-8319-3C36026A1F29}" type="datetimeFigureOut">
              <a:rPr lang="es-MX"/>
              <a:pPr>
                <a:defRPr/>
              </a:pPr>
              <a:t>07/12/21</a:t>
            </a:fld>
            <a:endParaRPr lang="es-MX" dirty="0"/>
          </a:p>
        </p:txBody>
      </p:sp>
      <p:sp>
        <p:nvSpPr>
          <p:cNvPr id="4" name="3 Marcador de imagen de diapositiva">
            <a:extLst>
              <a:ext uri="{FF2B5EF4-FFF2-40B4-BE49-F238E27FC236}">
                <a16:creationId xmlns:a16="http://schemas.microsoft.com/office/drawing/2014/main" id="{55DEC951-83A0-402A-8DF8-1BB3404127BF}"/>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a:extLst>
              <a:ext uri="{FF2B5EF4-FFF2-40B4-BE49-F238E27FC236}">
                <a16:creationId xmlns:a16="http://schemas.microsoft.com/office/drawing/2014/main" id="{57653982-3D2A-417D-9E7F-CD85B541FF7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a:extLst>
              <a:ext uri="{FF2B5EF4-FFF2-40B4-BE49-F238E27FC236}">
                <a16:creationId xmlns:a16="http://schemas.microsoft.com/office/drawing/2014/main" id="{85216A56-27B2-4F40-8076-1C907D5AA14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MX" dirty="0"/>
          </a:p>
        </p:txBody>
      </p:sp>
      <p:sp>
        <p:nvSpPr>
          <p:cNvPr id="7" name="6 Marcador de número de diapositiva">
            <a:extLst>
              <a:ext uri="{FF2B5EF4-FFF2-40B4-BE49-F238E27FC236}">
                <a16:creationId xmlns:a16="http://schemas.microsoft.com/office/drawing/2014/main" id="{062300BD-51A6-432F-BABE-E29D8F9A2DA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F45813-DA65-4B2F-A008-830A6A0279A6}" type="slidenum">
              <a:rPr lang="es-MX" altLang="es-EC"/>
              <a:pPr>
                <a:defRPr/>
              </a:pPr>
              <a:t>‹Nº›</a:t>
            </a:fld>
            <a:endParaRPr lang="es-MX" altLang="es-EC" dirty="0"/>
          </a:p>
        </p:txBody>
      </p:sp>
    </p:spTree>
    <p:extLst>
      <p:ext uri="{BB962C8B-B14F-4D97-AF65-F5344CB8AC3E}">
        <p14:creationId xmlns:p14="http://schemas.microsoft.com/office/powerpoint/2010/main" val="12156289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pPr>
              <a:defRPr/>
            </a:pPr>
            <a:fld id="{179B03CF-7A5C-4695-B21D-793F6C683612}" type="datetime1">
              <a:rPr lang="es-MX" smtClean="0"/>
              <a:pPr>
                <a:defRPr/>
              </a:pPr>
              <a:t>07/12/21</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F2F3D25E-C60C-442F-B493-F8524FC0AAC8}" type="slidenum">
              <a:rPr lang="es-MX" altLang="es-EC" smtClean="0"/>
              <a:pPr>
                <a:defRPr/>
              </a:pPr>
              <a:t>‹Nº›</a:t>
            </a:fld>
            <a:endParaRPr lang="es-MX" altLang="es-EC" dirty="0"/>
          </a:p>
        </p:txBody>
      </p:sp>
    </p:spTree>
    <p:extLst>
      <p:ext uri="{BB962C8B-B14F-4D97-AF65-F5344CB8AC3E}">
        <p14:creationId xmlns:p14="http://schemas.microsoft.com/office/powerpoint/2010/main" val="3079709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D0351A30-5E45-45A7-816F-C8B4FEAD4752}" type="datetime1">
              <a:rPr lang="es-MX" smtClean="0"/>
              <a:pPr>
                <a:defRPr/>
              </a:pPr>
              <a:t>07/12/21</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B7593D72-C691-4DEA-84DE-4F02C469A2AD}" type="slidenum">
              <a:rPr lang="es-MX" altLang="es-EC" smtClean="0"/>
              <a:pPr>
                <a:defRPr/>
              </a:pPr>
              <a:t>‹Nº›</a:t>
            </a:fld>
            <a:endParaRPr lang="es-MX" altLang="es-EC" dirty="0"/>
          </a:p>
        </p:txBody>
      </p:sp>
    </p:spTree>
    <p:extLst>
      <p:ext uri="{BB962C8B-B14F-4D97-AF65-F5344CB8AC3E}">
        <p14:creationId xmlns:p14="http://schemas.microsoft.com/office/powerpoint/2010/main" val="147872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29B340FD-C0D4-4BEE-A726-A03FE1E8A2AC}" type="datetime1">
              <a:rPr lang="es-MX" smtClean="0"/>
              <a:pPr>
                <a:defRPr/>
              </a:pPr>
              <a:t>07/12/21</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15564C80-11AF-470F-B996-9ACC131DD2F8}" type="slidenum">
              <a:rPr lang="es-MX" altLang="es-EC" smtClean="0"/>
              <a:pPr>
                <a:defRPr/>
              </a:pPr>
              <a:t>‹Nº›</a:t>
            </a:fld>
            <a:endParaRPr lang="es-MX" altLang="es-EC" dirty="0"/>
          </a:p>
        </p:txBody>
      </p:sp>
    </p:spTree>
    <p:extLst>
      <p:ext uri="{BB962C8B-B14F-4D97-AF65-F5344CB8AC3E}">
        <p14:creationId xmlns:p14="http://schemas.microsoft.com/office/powerpoint/2010/main" val="2711650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fld id="{A9AAEA59-78C5-4AB7-8376-D6B8C0316123}" type="datetime1">
              <a:rPr lang="es-MX" smtClean="0"/>
              <a:pPr>
                <a:defRPr/>
              </a:pPr>
              <a:t>07/12/21</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F6E4FE5C-08EA-4C34-93A3-66D66E418E47}" type="slidenum">
              <a:rPr lang="es-MX" altLang="es-EC" smtClean="0"/>
              <a:pPr>
                <a:defRPr/>
              </a:pPr>
              <a:t>‹Nº›</a:t>
            </a:fld>
            <a:endParaRPr lang="es-MX" altLang="es-EC" dirty="0"/>
          </a:p>
        </p:txBody>
      </p:sp>
    </p:spTree>
    <p:extLst>
      <p:ext uri="{BB962C8B-B14F-4D97-AF65-F5344CB8AC3E}">
        <p14:creationId xmlns:p14="http://schemas.microsoft.com/office/powerpoint/2010/main" val="294980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a:defRPr/>
            </a:pPr>
            <a:fld id="{C4DA86CF-EC43-4669-B52D-DD50816BE96A}" type="datetime1">
              <a:rPr lang="es-MX" smtClean="0"/>
              <a:pPr>
                <a:defRPr/>
              </a:pPr>
              <a:t>07/12/21</a:t>
            </a:fld>
            <a:endParaRPr lang="es-MX" dirty="0"/>
          </a:p>
        </p:txBody>
      </p:sp>
      <p:sp>
        <p:nvSpPr>
          <p:cNvPr id="5" name="Footer Placeholder 4"/>
          <p:cNvSpPr>
            <a:spLocks noGrp="1"/>
          </p:cNvSpPr>
          <p:nvPr>
            <p:ph type="ftr" sz="quarter" idx="11"/>
          </p:nvPr>
        </p:nvSpPr>
        <p:spPr/>
        <p:txBody>
          <a:bodyPr/>
          <a:lstStyle/>
          <a:p>
            <a:pPr>
              <a:defRPr/>
            </a:pPr>
            <a:endParaRPr lang="es-MX" dirty="0"/>
          </a:p>
        </p:txBody>
      </p:sp>
      <p:sp>
        <p:nvSpPr>
          <p:cNvPr id="6" name="Slide Number Placeholder 5"/>
          <p:cNvSpPr>
            <a:spLocks noGrp="1"/>
          </p:cNvSpPr>
          <p:nvPr>
            <p:ph type="sldNum" sz="quarter" idx="12"/>
          </p:nvPr>
        </p:nvSpPr>
        <p:spPr/>
        <p:txBody>
          <a:bodyPr/>
          <a:lstStyle/>
          <a:p>
            <a:pPr>
              <a:defRPr/>
            </a:pPr>
            <a:fld id="{05DE67B5-1B48-464F-92C0-A96C0EE4B945}" type="slidenum">
              <a:rPr lang="es-MX" altLang="es-EC" smtClean="0"/>
              <a:pPr>
                <a:defRPr/>
              </a:pPr>
              <a:t>‹Nº›</a:t>
            </a:fld>
            <a:endParaRPr lang="es-MX" altLang="es-EC" dirty="0"/>
          </a:p>
        </p:txBody>
      </p:sp>
    </p:spTree>
    <p:extLst>
      <p:ext uri="{BB962C8B-B14F-4D97-AF65-F5344CB8AC3E}">
        <p14:creationId xmlns:p14="http://schemas.microsoft.com/office/powerpoint/2010/main" val="314411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BB708F48-959D-494F-80DC-1C7B34B2F9DE}" type="datetime1">
              <a:rPr lang="es-MX" smtClean="0"/>
              <a:pPr>
                <a:defRPr/>
              </a:pPr>
              <a:t>07/12/21</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7" name="Slide Number Placeholder 6"/>
          <p:cNvSpPr>
            <a:spLocks noGrp="1"/>
          </p:cNvSpPr>
          <p:nvPr>
            <p:ph type="sldNum" sz="quarter" idx="12"/>
          </p:nvPr>
        </p:nvSpPr>
        <p:spPr/>
        <p:txBody>
          <a:bodyPr/>
          <a:lstStyle/>
          <a:p>
            <a:pPr>
              <a:defRPr/>
            </a:pPr>
            <a:fld id="{88CAF86A-CC57-4572-888D-AD9F4C7D3F22}" type="slidenum">
              <a:rPr lang="es-MX" altLang="es-EC" smtClean="0"/>
              <a:pPr>
                <a:defRPr/>
              </a:pPr>
              <a:t>‹Nº›</a:t>
            </a:fld>
            <a:endParaRPr lang="es-MX" altLang="es-EC" dirty="0"/>
          </a:p>
        </p:txBody>
      </p:sp>
    </p:spTree>
    <p:extLst>
      <p:ext uri="{BB962C8B-B14F-4D97-AF65-F5344CB8AC3E}">
        <p14:creationId xmlns:p14="http://schemas.microsoft.com/office/powerpoint/2010/main" val="146580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fld id="{9FC62234-1AC0-48E8-9406-C42CE8AF9469}" type="datetime1">
              <a:rPr lang="es-MX" smtClean="0"/>
              <a:pPr>
                <a:defRPr/>
              </a:pPr>
              <a:t>07/12/21</a:t>
            </a:fld>
            <a:endParaRPr lang="es-MX" dirty="0"/>
          </a:p>
        </p:txBody>
      </p:sp>
      <p:sp>
        <p:nvSpPr>
          <p:cNvPr id="8" name="Footer Placeholder 7"/>
          <p:cNvSpPr>
            <a:spLocks noGrp="1"/>
          </p:cNvSpPr>
          <p:nvPr>
            <p:ph type="ftr" sz="quarter" idx="11"/>
          </p:nvPr>
        </p:nvSpPr>
        <p:spPr/>
        <p:txBody>
          <a:bodyPr/>
          <a:lstStyle/>
          <a:p>
            <a:pPr>
              <a:defRPr/>
            </a:pPr>
            <a:endParaRPr lang="es-MX" dirty="0"/>
          </a:p>
        </p:txBody>
      </p:sp>
      <p:sp>
        <p:nvSpPr>
          <p:cNvPr id="9" name="Slide Number Placeholder 8"/>
          <p:cNvSpPr>
            <a:spLocks noGrp="1"/>
          </p:cNvSpPr>
          <p:nvPr>
            <p:ph type="sldNum" sz="quarter" idx="12"/>
          </p:nvPr>
        </p:nvSpPr>
        <p:spPr/>
        <p:txBody>
          <a:bodyPr/>
          <a:lstStyle/>
          <a:p>
            <a:pPr>
              <a:defRPr/>
            </a:pPr>
            <a:fld id="{7F72F5F3-E386-40BF-B5A3-4020914D2A85}" type="slidenum">
              <a:rPr lang="es-MX" altLang="es-EC" smtClean="0"/>
              <a:pPr>
                <a:defRPr/>
              </a:pPr>
              <a:t>‹Nº›</a:t>
            </a:fld>
            <a:endParaRPr lang="es-MX" altLang="es-EC" dirty="0"/>
          </a:p>
        </p:txBody>
      </p:sp>
    </p:spTree>
    <p:extLst>
      <p:ext uri="{BB962C8B-B14F-4D97-AF65-F5344CB8AC3E}">
        <p14:creationId xmlns:p14="http://schemas.microsoft.com/office/powerpoint/2010/main" val="3481077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fld id="{C39F555D-CEDF-4F79-BD4C-E7154AD46237}" type="datetime1">
              <a:rPr lang="es-MX" smtClean="0"/>
              <a:pPr>
                <a:defRPr/>
              </a:pPr>
              <a:t>07/12/21</a:t>
            </a:fld>
            <a:endParaRPr lang="es-MX" dirty="0"/>
          </a:p>
        </p:txBody>
      </p:sp>
      <p:sp>
        <p:nvSpPr>
          <p:cNvPr id="4" name="Footer Placeholder 3"/>
          <p:cNvSpPr>
            <a:spLocks noGrp="1"/>
          </p:cNvSpPr>
          <p:nvPr>
            <p:ph type="ftr" sz="quarter" idx="11"/>
          </p:nvPr>
        </p:nvSpPr>
        <p:spPr/>
        <p:txBody>
          <a:bodyPr/>
          <a:lstStyle/>
          <a:p>
            <a:pPr>
              <a:defRPr/>
            </a:pPr>
            <a:endParaRPr lang="es-MX" dirty="0"/>
          </a:p>
        </p:txBody>
      </p:sp>
      <p:sp>
        <p:nvSpPr>
          <p:cNvPr id="5" name="Slide Number Placeholder 4"/>
          <p:cNvSpPr>
            <a:spLocks noGrp="1"/>
          </p:cNvSpPr>
          <p:nvPr>
            <p:ph type="sldNum" sz="quarter" idx="12"/>
          </p:nvPr>
        </p:nvSpPr>
        <p:spPr/>
        <p:txBody>
          <a:bodyPr/>
          <a:lstStyle/>
          <a:p>
            <a:pPr>
              <a:defRPr/>
            </a:pPr>
            <a:fld id="{94252DC5-CC40-473A-A245-051658082FD6}" type="slidenum">
              <a:rPr lang="es-MX" altLang="es-EC" smtClean="0"/>
              <a:pPr>
                <a:defRPr/>
              </a:pPr>
              <a:t>‹Nº›</a:t>
            </a:fld>
            <a:endParaRPr lang="es-MX" altLang="es-EC" dirty="0"/>
          </a:p>
        </p:txBody>
      </p:sp>
    </p:spTree>
    <p:extLst>
      <p:ext uri="{BB962C8B-B14F-4D97-AF65-F5344CB8AC3E}">
        <p14:creationId xmlns:p14="http://schemas.microsoft.com/office/powerpoint/2010/main" val="29816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A587DCB-20E4-43A1-8F65-FAE5BD9E63C8}" type="datetime1">
              <a:rPr lang="es-MX" smtClean="0"/>
              <a:pPr>
                <a:defRPr/>
              </a:pPr>
              <a:t>07/12/21</a:t>
            </a:fld>
            <a:endParaRPr lang="es-MX" dirty="0"/>
          </a:p>
        </p:txBody>
      </p:sp>
      <p:sp>
        <p:nvSpPr>
          <p:cNvPr id="3" name="Footer Placeholder 2"/>
          <p:cNvSpPr>
            <a:spLocks noGrp="1"/>
          </p:cNvSpPr>
          <p:nvPr>
            <p:ph type="ftr" sz="quarter" idx="11"/>
          </p:nvPr>
        </p:nvSpPr>
        <p:spPr/>
        <p:txBody>
          <a:bodyPr/>
          <a:lstStyle/>
          <a:p>
            <a:pPr>
              <a:defRPr/>
            </a:pPr>
            <a:endParaRPr lang="es-MX" dirty="0"/>
          </a:p>
        </p:txBody>
      </p:sp>
      <p:sp>
        <p:nvSpPr>
          <p:cNvPr id="4" name="Slide Number Placeholder 3"/>
          <p:cNvSpPr>
            <a:spLocks noGrp="1"/>
          </p:cNvSpPr>
          <p:nvPr>
            <p:ph type="sldNum" sz="quarter" idx="12"/>
          </p:nvPr>
        </p:nvSpPr>
        <p:spPr/>
        <p:txBody>
          <a:bodyPr/>
          <a:lstStyle/>
          <a:p>
            <a:pPr>
              <a:defRPr/>
            </a:pPr>
            <a:fld id="{1F010BF8-9AB7-4F1D-883E-6C92F08E097F}" type="slidenum">
              <a:rPr lang="es-MX" altLang="es-EC" smtClean="0"/>
              <a:pPr>
                <a:defRPr/>
              </a:pPr>
              <a:t>‹Nº›</a:t>
            </a:fld>
            <a:endParaRPr lang="es-MX" altLang="es-EC" dirty="0"/>
          </a:p>
        </p:txBody>
      </p:sp>
    </p:spTree>
    <p:extLst>
      <p:ext uri="{BB962C8B-B14F-4D97-AF65-F5344CB8AC3E}">
        <p14:creationId xmlns:p14="http://schemas.microsoft.com/office/powerpoint/2010/main" val="193118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8DC596C5-7FC8-4FF6-817E-00A94C882579}" type="datetime1">
              <a:rPr lang="es-MX" smtClean="0"/>
              <a:pPr>
                <a:defRPr/>
              </a:pPr>
              <a:t>07/12/21</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7" name="Slide Number Placeholder 6"/>
          <p:cNvSpPr>
            <a:spLocks noGrp="1"/>
          </p:cNvSpPr>
          <p:nvPr>
            <p:ph type="sldNum" sz="quarter" idx="12"/>
          </p:nvPr>
        </p:nvSpPr>
        <p:spPr/>
        <p:txBody>
          <a:bodyPr/>
          <a:lstStyle/>
          <a:p>
            <a:pPr>
              <a:defRPr/>
            </a:pPr>
            <a:fld id="{4D646747-7BCD-4B69-B26E-0D3810EB4DFD}" type="slidenum">
              <a:rPr lang="es-MX" altLang="es-EC" smtClean="0"/>
              <a:pPr>
                <a:defRPr/>
              </a:pPr>
              <a:t>‹Nº›</a:t>
            </a:fld>
            <a:endParaRPr lang="es-MX" altLang="es-EC" dirty="0"/>
          </a:p>
        </p:txBody>
      </p:sp>
    </p:spTree>
    <p:extLst>
      <p:ext uri="{BB962C8B-B14F-4D97-AF65-F5344CB8AC3E}">
        <p14:creationId xmlns:p14="http://schemas.microsoft.com/office/powerpoint/2010/main" val="139106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pPr>
              <a:defRPr/>
            </a:pPr>
            <a:fld id="{432CEEE2-36F6-41E9-A0C8-CFAAEB53B3D4}" type="datetime1">
              <a:rPr lang="es-MX" smtClean="0"/>
              <a:pPr>
                <a:defRPr/>
              </a:pPr>
              <a:t>07/12/21</a:t>
            </a:fld>
            <a:endParaRPr lang="es-MX" dirty="0"/>
          </a:p>
        </p:txBody>
      </p:sp>
      <p:sp>
        <p:nvSpPr>
          <p:cNvPr id="6" name="Footer Placeholder 5"/>
          <p:cNvSpPr>
            <a:spLocks noGrp="1"/>
          </p:cNvSpPr>
          <p:nvPr>
            <p:ph type="ftr" sz="quarter" idx="11"/>
          </p:nvPr>
        </p:nvSpPr>
        <p:spPr/>
        <p:txBody>
          <a:bodyPr/>
          <a:lstStyle/>
          <a:p>
            <a:pPr>
              <a:defRPr/>
            </a:pPr>
            <a:endParaRPr lang="es-MX" dirty="0"/>
          </a:p>
        </p:txBody>
      </p:sp>
      <p:sp>
        <p:nvSpPr>
          <p:cNvPr id="7" name="Slide Number Placeholder 6"/>
          <p:cNvSpPr>
            <a:spLocks noGrp="1"/>
          </p:cNvSpPr>
          <p:nvPr>
            <p:ph type="sldNum" sz="quarter" idx="12"/>
          </p:nvPr>
        </p:nvSpPr>
        <p:spPr/>
        <p:txBody>
          <a:bodyPr/>
          <a:lstStyle/>
          <a:p>
            <a:pPr>
              <a:defRPr/>
            </a:pPr>
            <a:fld id="{EED4F85A-5FAA-4210-ACBE-02521CB98D81}" type="slidenum">
              <a:rPr lang="es-MX" altLang="es-EC" smtClean="0"/>
              <a:pPr>
                <a:defRPr/>
              </a:pPr>
              <a:t>‹Nº›</a:t>
            </a:fld>
            <a:endParaRPr lang="es-MX" altLang="es-EC" dirty="0"/>
          </a:p>
        </p:txBody>
      </p:sp>
    </p:spTree>
    <p:extLst>
      <p:ext uri="{BB962C8B-B14F-4D97-AF65-F5344CB8AC3E}">
        <p14:creationId xmlns:p14="http://schemas.microsoft.com/office/powerpoint/2010/main" val="37325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B346F93-1B4E-41DF-B5F1-817227E28FAA}" type="datetime1">
              <a:rPr lang="es-MX" smtClean="0"/>
              <a:pPr>
                <a:defRPr/>
              </a:pPr>
              <a:t>07/12/21</a:t>
            </a:fld>
            <a:endParaRPr lang="es-MX"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MX"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8727D08-AC9D-4ADD-AAF1-94106EC7AB94}" type="slidenum">
              <a:rPr lang="es-MX" altLang="es-EC" smtClean="0"/>
              <a:pPr>
                <a:defRPr/>
              </a:pPr>
              <a:t>‹Nº›</a:t>
            </a:fld>
            <a:endParaRPr lang="es-MX" altLang="es-EC" dirty="0"/>
          </a:p>
        </p:txBody>
      </p:sp>
    </p:spTree>
    <p:extLst>
      <p:ext uri="{BB962C8B-B14F-4D97-AF65-F5344CB8AC3E}">
        <p14:creationId xmlns:p14="http://schemas.microsoft.com/office/powerpoint/2010/main" val="229561143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svg"/><Relationship Id="rId3" Type="http://schemas.openxmlformats.org/officeDocument/2006/relationships/image" Target="../media/image10.png"/><Relationship Id="rId7" Type="http://schemas.openxmlformats.org/officeDocument/2006/relationships/diagramData" Target="../diagrams/data1.xml"/><Relationship Id="rId12"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11" Type="http://schemas.microsoft.com/office/2007/relationships/diagramDrawing" Target="../diagrams/drawing1.xml"/><Relationship Id="rId5" Type="http://schemas.openxmlformats.org/officeDocument/2006/relationships/image" Target="../media/image12.png"/><Relationship Id="rId15" Type="http://schemas.openxmlformats.org/officeDocument/2006/relationships/image" Target="../media/image4.svg"/><Relationship Id="rId10" Type="http://schemas.openxmlformats.org/officeDocument/2006/relationships/diagramColors" Target="../diagrams/colors1.xml"/><Relationship Id="rId4" Type="http://schemas.openxmlformats.org/officeDocument/2006/relationships/image" Target="../media/image11.svg"/><Relationship Id="rId9" Type="http://schemas.openxmlformats.org/officeDocument/2006/relationships/diagramQuickStyle" Target="../diagrams/quickStyle1.xml"/><Relationship Id="rId1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0B3444B8-8E30-461C-81D9-73DE44AF3F12}"/>
              </a:ext>
            </a:extLst>
          </p:cNvPr>
          <p:cNvGrpSpPr/>
          <p:nvPr/>
        </p:nvGrpSpPr>
        <p:grpSpPr>
          <a:xfrm>
            <a:off x="2364469" y="1949385"/>
            <a:ext cx="7463063" cy="2959230"/>
            <a:chOff x="736404" y="1897104"/>
            <a:chExt cx="7463063" cy="2959230"/>
          </a:xfrm>
        </p:grpSpPr>
        <p:pic>
          <p:nvPicPr>
            <p:cNvPr id="4" name="Gráfico 3">
              <a:extLst>
                <a:ext uri="{FF2B5EF4-FFF2-40B4-BE49-F238E27FC236}">
                  <a16:creationId xmlns:a16="http://schemas.microsoft.com/office/drawing/2014/main" id="{AAFB6530-2234-47E0-8138-A4BA4D9BA1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404" y="1897104"/>
              <a:ext cx="2289375" cy="2959230"/>
            </a:xfrm>
            <a:prstGeom prst="rect">
              <a:avLst/>
            </a:prstGeom>
          </p:spPr>
        </p:pic>
        <p:pic>
          <p:nvPicPr>
            <p:cNvPr id="8" name="Gráfico 7">
              <a:extLst>
                <a:ext uri="{FF2B5EF4-FFF2-40B4-BE49-F238E27FC236}">
                  <a16:creationId xmlns:a16="http://schemas.microsoft.com/office/drawing/2014/main" id="{BC161E4D-AB08-43C1-9286-7815443B59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60305" y="1897104"/>
              <a:ext cx="5139162" cy="2929711"/>
            </a:xfrm>
            <a:prstGeom prst="rect">
              <a:avLst/>
            </a:prstGeom>
          </p:spPr>
        </p:pic>
      </p:gr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86A8965B-A2BE-40EE-A340-292D99EBB5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2" y="6702315"/>
            <a:ext cx="3995935" cy="155685"/>
          </a:xfrm>
          <a:prstGeom prst="rect">
            <a:avLst/>
          </a:prstGeom>
        </p:spPr>
      </p:pic>
      <p:sp>
        <p:nvSpPr>
          <p:cNvPr id="7" name="CuadroTexto 6"/>
          <p:cNvSpPr txBox="1"/>
          <p:nvPr/>
        </p:nvSpPr>
        <p:spPr>
          <a:xfrm>
            <a:off x="1847528" y="2459504"/>
            <a:ext cx="8208912" cy="1938992"/>
          </a:xfrm>
          <a:prstGeom prst="rect">
            <a:avLst/>
          </a:prstGeom>
          <a:noFill/>
        </p:spPr>
        <p:txBody>
          <a:bodyPr wrap="square" rtlCol="0">
            <a:spAutoFit/>
          </a:bodyPr>
          <a:lstStyle/>
          <a:p>
            <a:pPr algn="ctr"/>
            <a:r>
              <a:rPr lang="es-MX" sz="4000" b="1" dirty="0"/>
              <a:t>DETERMINACIÓN DEL MODELO DE TASA DE SEGURIDAD PARA EL DISTRITO METROPOLITANO DE QUITO</a:t>
            </a:r>
          </a:p>
        </p:txBody>
      </p:sp>
      <p:grpSp>
        <p:nvGrpSpPr>
          <p:cNvPr id="5" name="Grupo 4">
            <a:extLst>
              <a:ext uri="{FF2B5EF4-FFF2-40B4-BE49-F238E27FC236}">
                <a16:creationId xmlns:a16="http://schemas.microsoft.com/office/drawing/2014/main" id="{0AC2F720-A602-EE4C-A214-E6688F256E6E}"/>
              </a:ext>
            </a:extLst>
          </p:cNvPr>
          <p:cNvGrpSpPr/>
          <p:nvPr/>
        </p:nvGrpSpPr>
        <p:grpSpPr>
          <a:xfrm>
            <a:off x="8472264" y="5445224"/>
            <a:ext cx="2795428" cy="831543"/>
            <a:chOff x="736404" y="1897104"/>
            <a:chExt cx="7463063" cy="2959230"/>
          </a:xfrm>
        </p:grpSpPr>
        <p:pic>
          <p:nvPicPr>
            <p:cNvPr id="8" name="Gráfico 7">
              <a:extLst>
                <a:ext uri="{FF2B5EF4-FFF2-40B4-BE49-F238E27FC236}">
                  <a16:creationId xmlns:a16="http://schemas.microsoft.com/office/drawing/2014/main" id="{473C8120-8B57-2544-9499-03A8F27761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6404" y="1897104"/>
              <a:ext cx="2289375" cy="2959230"/>
            </a:xfrm>
            <a:prstGeom prst="rect">
              <a:avLst/>
            </a:prstGeom>
          </p:spPr>
        </p:pic>
        <p:pic>
          <p:nvPicPr>
            <p:cNvPr id="9" name="Gráfico 8">
              <a:extLst>
                <a:ext uri="{FF2B5EF4-FFF2-40B4-BE49-F238E27FC236}">
                  <a16:creationId xmlns:a16="http://schemas.microsoft.com/office/drawing/2014/main" id="{B984986D-EA6E-1145-8EDF-F2DB757299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60305" y="1897104"/>
              <a:ext cx="5139162" cy="2929711"/>
            </a:xfrm>
            <a:prstGeom prst="rect">
              <a:avLst/>
            </a:prstGeom>
          </p:spPr>
        </p:pic>
      </p:grpSp>
    </p:spTree>
    <p:extLst>
      <p:ext uri="{BB962C8B-B14F-4D97-AF65-F5344CB8AC3E}">
        <p14:creationId xmlns:p14="http://schemas.microsoft.com/office/powerpoint/2010/main" val="983399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FA4897B6-4CFC-45E3-BE04-4CC7E6C46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2" y="6702315"/>
            <a:ext cx="3995935" cy="155685"/>
          </a:xfrm>
          <a:prstGeom prst="rect">
            <a:avLst/>
          </a:prstGeom>
        </p:spPr>
      </p:pic>
      <p:pic>
        <p:nvPicPr>
          <p:cNvPr id="7" name="Gráfico 6">
            <a:extLst>
              <a:ext uri="{FF2B5EF4-FFF2-40B4-BE49-F238E27FC236}">
                <a16:creationId xmlns:a16="http://schemas.microsoft.com/office/drawing/2014/main" id="{3CEEB141-3C6A-4ECF-B558-1E3D9479A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314" y="44624"/>
            <a:ext cx="905156" cy="516008"/>
          </a:xfrm>
          <a:prstGeom prst="rect">
            <a:avLst/>
          </a:prstGeom>
        </p:spPr>
      </p:pic>
      <p:pic>
        <p:nvPicPr>
          <p:cNvPr id="25" name="Gráfico 5">
            <a:extLst>
              <a:ext uri="{FF2B5EF4-FFF2-40B4-BE49-F238E27FC236}">
                <a16:creationId xmlns:a16="http://schemas.microsoft.com/office/drawing/2014/main" id="{50CD6C7B-E7E3-4619-9C93-EE4C800442A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7336" t="24208" r="18852" b="48088"/>
          <a:stretch/>
        </p:blipFill>
        <p:spPr>
          <a:xfrm>
            <a:off x="-58224" y="-56232"/>
            <a:ext cx="3345912" cy="676920"/>
          </a:xfrm>
          <a:prstGeom prst="rect">
            <a:avLst/>
          </a:prstGeom>
        </p:spPr>
      </p:pic>
      <p:sp>
        <p:nvSpPr>
          <p:cNvPr id="15" name="CuadroTexto 14"/>
          <p:cNvSpPr txBox="1"/>
          <p:nvPr/>
        </p:nvSpPr>
        <p:spPr>
          <a:xfrm>
            <a:off x="3287688" y="7388"/>
            <a:ext cx="6624736" cy="461665"/>
          </a:xfrm>
          <a:prstGeom prst="rect">
            <a:avLst/>
          </a:prstGeom>
          <a:noFill/>
        </p:spPr>
        <p:txBody>
          <a:bodyPr wrap="square" rtlCol="0">
            <a:spAutoFit/>
          </a:bodyPr>
          <a:lstStyle/>
          <a:p>
            <a:r>
              <a:rPr lang="es-ES" sz="2400" b="1" dirty="0">
                <a:solidFill>
                  <a:srgbClr val="C00000"/>
                </a:solidFill>
              </a:rPr>
              <a:t>INGRESOS POR TASA DE SEGURIDAD</a:t>
            </a:r>
          </a:p>
        </p:txBody>
      </p:sp>
      <p:sp>
        <p:nvSpPr>
          <p:cNvPr id="6" name="Rectángulo 5"/>
          <p:cNvSpPr/>
          <p:nvPr/>
        </p:nvSpPr>
        <p:spPr>
          <a:xfrm>
            <a:off x="4166989" y="1251787"/>
            <a:ext cx="3520900" cy="400110"/>
          </a:xfrm>
          <a:prstGeom prst="rect">
            <a:avLst/>
          </a:prstGeom>
        </p:spPr>
        <p:txBody>
          <a:bodyPr wrap="none">
            <a:spAutoFit/>
          </a:bodyPr>
          <a:lstStyle/>
          <a:p>
            <a:r>
              <a:rPr lang="es-ES" sz="2000" b="1" dirty="0">
                <a:latin typeface="Times New Roman" panose="02020603050405020304" pitchFamily="18" charset="0"/>
                <a:ea typeface="Calibri" panose="020F0502020204030204" pitchFamily="34" charset="0"/>
                <a:cs typeface="Times New Roman" panose="02020603050405020304" pitchFamily="18" charset="0"/>
              </a:rPr>
              <a:t>Ingresos por tasa de seguridad</a:t>
            </a:r>
            <a:endParaRPr lang="es-MX" sz="2000" b="1" dirty="0">
              <a:latin typeface="Times New Roman" panose="02020603050405020304" pitchFamily="18" charset="0"/>
              <a:cs typeface="Times New Roman" panose="02020603050405020304" pitchFamily="18"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68623984"/>
              </p:ext>
            </p:extLst>
          </p:nvPr>
        </p:nvGraphicFramePr>
        <p:xfrm>
          <a:off x="3795940" y="1988840"/>
          <a:ext cx="4172268" cy="4176477"/>
        </p:xfrm>
        <a:graphic>
          <a:graphicData uri="http://schemas.openxmlformats.org/drawingml/2006/table">
            <a:tbl>
              <a:tblPr>
                <a:tableStyleId>{616DA210-FB5B-4158-B5E0-FEB733F419BA}</a:tableStyleId>
              </a:tblPr>
              <a:tblGrid>
                <a:gridCol w="1261004">
                  <a:extLst>
                    <a:ext uri="{9D8B030D-6E8A-4147-A177-3AD203B41FA5}">
                      <a16:colId xmlns:a16="http://schemas.microsoft.com/office/drawing/2014/main" val="20000"/>
                    </a:ext>
                  </a:extLst>
                </a:gridCol>
                <a:gridCol w="2911264">
                  <a:extLst>
                    <a:ext uri="{9D8B030D-6E8A-4147-A177-3AD203B41FA5}">
                      <a16:colId xmlns:a16="http://schemas.microsoft.com/office/drawing/2014/main" val="20001"/>
                    </a:ext>
                  </a:extLst>
                </a:gridCol>
              </a:tblGrid>
              <a:tr h="783087">
                <a:tc>
                  <a:txBody>
                    <a:bodyPr/>
                    <a:lstStyle/>
                    <a:p>
                      <a:pPr algn="ctr" fontAlgn="ctr"/>
                      <a:r>
                        <a:rPr lang="es-EC" sz="1600" b="1" u="none" strike="noStrike" dirty="0">
                          <a:solidFill>
                            <a:schemeClr val="bg1"/>
                          </a:solidFill>
                          <a:effectLst/>
                          <a:latin typeface="Times New Roman" panose="02020603050405020304" pitchFamily="18" charset="0"/>
                          <a:cs typeface="Times New Roman" panose="02020603050405020304" pitchFamily="18" charset="0"/>
                        </a:rPr>
                        <a:t>PERÍODO</a:t>
                      </a:r>
                      <a:endParaRPr lang="es-EC"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002060"/>
                    </a:solidFill>
                  </a:tcPr>
                </a:tc>
                <a:tc>
                  <a:txBody>
                    <a:bodyPr/>
                    <a:lstStyle/>
                    <a:p>
                      <a:pPr algn="ctr" fontAlgn="ctr"/>
                      <a:r>
                        <a:rPr lang="es-EC" sz="1600" b="1" u="none" strike="noStrike" dirty="0">
                          <a:solidFill>
                            <a:schemeClr val="bg1"/>
                          </a:solidFill>
                          <a:effectLst/>
                          <a:latin typeface="Times New Roman" panose="02020603050405020304" pitchFamily="18" charset="0"/>
                          <a:cs typeface="Times New Roman" panose="02020603050405020304" pitchFamily="18" charset="0"/>
                        </a:rPr>
                        <a:t>RECAUDACIÓN ANUAL</a:t>
                      </a:r>
                      <a:endParaRPr lang="es-EC" sz="16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ctr">
                    <a:solidFill>
                      <a:srgbClr val="002060"/>
                    </a:solidFill>
                  </a:tcPr>
                </a:tc>
                <a:extLst>
                  <a:ext uri="{0D108BD9-81ED-4DB2-BD59-A6C34878D82A}">
                    <a16:rowId xmlns:a16="http://schemas.microsoft.com/office/drawing/2014/main" val="10000"/>
                  </a:ext>
                </a:extLst>
              </a:tr>
              <a:tr h="261030">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2010</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7.075.461,93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1"/>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2011</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7.029.446,15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2"/>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2012</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8.014.966,12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3"/>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2013</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7.782.727,83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4"/>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2014</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7.194.938,66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5"/>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2015</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7.894.931,34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6"/>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2016</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7.473.042,77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7"/>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2017</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7.074.289,92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8"/>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2018</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7.571.802,80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09"/>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2019</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7.722.395,20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0"/>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2020</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7.078.718,32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1"/>
                  </a:ext>
                </a:extLst>
              </a:tr>
              <a:tr h="261030">
                <a:tc>
                  <a:txBody>
                    <a:bodyPr/>
                    <a:lstStyle/>
                    <a:p>
                      <a:pPr algn="ctr" fontAlgn="b"/>
                      <a:r>
                        <a:rPr lang="es-EC" sz="1600" u="none" strike="noStrike">
                          <a:effectLst/>
                          <a:latin typeface="Times New Roman" panose="02020603050405020304" pitchFamily="18" charset="0"/>
                          <a:cs typeface="Times New Roman" panose="02020603050405020304" pitchFamily="18" charset="0"/>
                        </a:rPr>
                        <a:t>2021*</a:t>
                      </a:r>
                      <a:endParaRPr lang="es-EC"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u="none" strike="noStrike" dirty="0">
                          <a:effectLst/>
                          <a:latin typeface="Times New Roman" panose="02020603050405020304" pitchFamily="18" charset="0"/>
                          <a:cs typeface="Times New Roman" panose="02020603050405020304" pitchFamily="18" charset="0"/>
                        </a:rPr>
                        <a:t>     7.391.119,12 </a:t>
                      </a:r>
                      <a:endParaRPr lang="es-EC"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2"/>
                  </a:ext>
                </a:extLst>
              </a:tr>
              <a:tr h="261030">
                <a:tc>
                  <a:txBody>
                    <a:bodyPr/>
                    <a:lstStyle/>
                    <a:p>
                      <a:pPr algn="ctr" fontAlgn="b"/>
                      <a:r>
                        <a:rPr lang="es-EC" sz="1600" b="1" u="none" strike="noStrike" dirty="0">
                          <a:effectLst/>
                          <a:latin typeface="Times New Roman" panose="02020603050405020304" pitchFamily="18" charset="0"/>
                          <a:cs typeface="Times New Roman" panose="02020603050405020304" pitchFamily="18" charset="0"/>
                        </a:rPr>
                        <a:t>TOTAL</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s-EC" sz="1600" b="1" u="none" strike="noStrike" dirty="0">
                          <a:effectLst/>
                          <a:latin typeface="Times New Roman" panose="02020603050405020304" pitchFamily="18" charset="0"/>
                          <a:cs typeface="Times New Roman" panose="02020603050405020304" pitchFamily="18" charset="0"/>
                        </a:rPr>
                        <a:t>   89.303.840,16 </a:t>
                      </a:r>
                      <a:endParaRPr lang="es-EC"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307172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FA4897B6-4CFC-45E3-BE04-4CC7E6C46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2" y="6702315"/>
            <a:ext cx="3995935" cy="155685"/>
          </a:xfrm>
          <a:prstGeom prst="rect">
            <a:avLst/>
          </a:prstGeom>
        </p:spPr>
      </p:pic>
      <p:pic>
        <p:nvPicPr>
          <p:cNvPr id="7" name="Gráfico 6">
            <a:extLst>
              <a:ext uri="{FF2B5EF4-FFF2-40B4-BE49-F238E27FC236}">
                <a16:creationId xmlns:a16="http://schemas.microsoft.com/office/drawing/2014/main" id="{3CEEB141-3C6A-4ECF-B558-1E3D9479A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314" y="44624"/>
            <a:ext cx="905156" cy="516008"/>
          </a:xfrm>
          <a:prstGeom prst="rect">
            <a:avLst/>
          </a:prstGeom>
        </p:spPr>
      </p:pic>
      <p:pic>
        <p:nvPicPr>
          <p:cNvPr id="25" name="Gráfico 5">
            <a:extLst>
              <a:ext uri="{FF2B5EF4-FFF2-40B4-BE49-F238E27FC236}">
                <a16:creationId xmlns:a16="http://schemas.microsoft.com/office/drawing/2014/main" id="{50CD6C7B-E7E3-4619-9C93-EE4C800442A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7336" t="24208" r="18852" b="48088"/>
          <a:stretch/>
        </p:blipFill>
        <p:spPr>
          <a:xfrm>
            <a:off x="-58224" y="-56232"/>
            <a:ext cx="3345912" cy="676920"/>
          </a:xfrm>
          <a:prstGeom prst="rect">
            <a:avLst/>
          </a:prstGeom>
        </p:spPr>
      </p:pic>
      <p:sp>
        <p:nvSpPr>
          <p:cNvPr id="15" name="CuadroTexto 14"/>
          <p:cNvSpPr txBox="1"/>
          <p:nvPr/>
        </p:nvSpPr>
        <p:spPr>
          <a:xfrm>
            <a:off x="3287688" y="7388"/>
            <a:ext cx="7961626" cy="830997"/>
          </a:xfrm>
          <a:prstGeom prst="rect">
            <a:avLst/>
          </a:prstGeom>
          <a:noFill/>
        </p:spPr>
        <p:txBody>
          <a:bodyPr wrap="square" rtlCol="0">
            <a:spAutoFit/>
          </a:bodyPr>
          <a:lstStyle/>
          <a:p>
            <a:r>
              <a:rPr lang="es-ES" sz="2400" b="1" dirty="0">
                <a:solidFill>
                  <a:srgbClr val="C00000"/>
                </a:solidFill>
                <a:latin typeface="Times New Roman" panose="02020603050405020304" pitchFamily="18" charset="0"/>
                <a:cs typeface="Times New Roman" panose="02020603050405020304" pitchFamily="18" charset="0"/>
              </a:rPr>
              <a:t>LA MATERIALIZACIÓN DE LA TASA DE SEGURIDAD EN UN SERVICIO CIUDADANO</a:t>
            </a:r>
            <a:endParaRPr lang="es-MX"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1927112645"/>
              </p:ext>
            </p:extLst>
          </p:nvPr>
        </p:nvGraphicFramePr>
        <p:xfrm>
          <a:off x="1919536" y="1427250"/>
          <a:ext cx="8496944" cy="4687118"/>
        </p:xfrm>
        <a:graphic>
          <a:graphicData uri="http://schemas.openxmlformats.org/drawingml/2006/chart">
            <c:chart xmlns:c="http://schemas.openxmlformats.org/drawingml/2006/chart" xmlns:r="http://schemas.openxmlformats.org/officeDocument/2006/relationships" r:id="rId8"/>
          </a:graphicData>
        </a:graphic>
      </p:graphicFrame>
      <p:sp>
        <p:nvSpPr>
          <p:cNvPr id="13" name="Rectángulo redondeado 12"/>
          <p:cNvSpPr/>
          <p:nvPr/>
        </p:nvSpPr>
        <p:spPr>
          <a:xfrm>
            <a:off x="2207568" y="2015197"/>
            <a:ext cx="3024336" cy="4099171"/>
          </a:xfrm>
          <a:prstGeom prst="roundRect">
            <a:avLst/>
          </a:prstGeom>
          <a:solidFill>
            <a:schemeClr val="accent1">
              <a:alpha val="2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Cuadro de texto 39"/>
          <p:cNvSpPr txBox="1"/>
          <p:nvPr/>
        </p:nvSpPr>
        <p:spPr>
          <a:xfrm>
            <a:off x="2396183" y="4794870"/>
            <a:ext cx="2547690" cy="578346"/>
          </a:xfrm>
          <a:prstGeom prst="rect">
            <a:avLst/>
          </a:prstGeom>
          <a:solidFill>
            <a:srgbClr val="00206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AUGUSTO BARRERA</a:t>
            </a:r>
            <a:endParaRPr lang="en-U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Cuadro de texto 39"/>
          <p:cNvSpPr txBox="1"/>
          <p:nvPr/>
        </p:nvSpPr>
        <p:spPr>
          <a:xfrm>
            <a:off x="5276504" y="4806377"/>
            <a:ext cx="2835720" cy="578346"/>
          </a:xfrm>
          <a:prstGeom prst="rect">
            <a:avLst/>
          </a:prstGeom>
          <a:solidFill>
            <a:srgbClr val="002060"/>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E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MAURICIO RODAS</a:t>
            </a:r>
            <a:endParaRPr lang="en-US" sz="1600" b="1" i="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ángulo redondeado 17"/>
          <p:cNvSpPr/>
          <p:nvPr/>
        </p:nvSpPr>
        <p:spPr>
          <a:xfrm>
            <a:off x="8328248" y="2015196"/>
            <a:ext cx="2304256" cy="4099171"/>
          </a:xfrm>
          <a:prstGeom prst="roundRect">
            <a:avLst/>
          </a:prstGeom>
          <a:solidFill>
            <a:schemeClr val="accent1">
              <a:alpha val="24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89000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7B31981-8888-4C2D-88F1-6943BBF968F3}"/>
              </a:ext>
            </a:extLst>
          </p:cNvPr>
          <p:cNvSpPr txBox="1"/>
          <p:nvPr/>
        </p:nvSpPr>
        <p:spPr>
          <a:xfrm>
            <a:off x="1293286" y="157108"/>
            <a:ext cx="9552114" cy="1213281"/>
          </a:xfrm>
          <a:prstGeom prst="rect">
            <a:avLst/>
          </a:prstGeom>
          <a:noFill/>
        </p:spPr>
        <p:txBody>
          <a:bodyPr wrap="square">
            <a:spAutoFit/>
          </a:bodyPr>
          <a:lstStyle/>
          <a:p>
            <a:pPr marR="0" algn="ctr">
              <a:lnSpc>
                <a:spcPct val="107000"/>
              </a:lnSpc>
              <a:spcBef>
                <a:spcPts val="0"/>
              </a:spcBef>
              <a:spcAft>
                <a:spcPts val="800"/>
              </a:spcAft>
            </a:pPr>
            <a:r>
              <a:rPr lang="es-EC" sz="3200" b="1" dirty="0">
                <a:solidFill>
                  <a:srgbClr val="2F2C80"/>
                </a:solidFill>
                <a:latin typeface="Times New Roman" panose="02020603050405020304" pitchFamily="18" charset="0"/>
                <a:cs typeface="Times New Roman" panose="02020603050405020304" pitchFamily="18" charset="0"/>
              </a:rPr>
              <a:t>CÁLCULO DE LA TASA DE SEGURIDAD</a:t>
            </a:r>
          </a:p>
          <a:p>
            <a:pPr marR="0" algn="ctr">
              <a:lnSpc>
                <a:spcPct val="107000"/>
              </a:lnSpc>
              <a:spcBef>
                <a:spcPts val="0"/>
              </a:spcBef>
              <a:spcAft>
                <a:spcPts val="800"/>
              </a:spcAft>
            </a:pPr>
            <a:r>
              <a:rPr lang="es-EC" sz="3200" b="1" dirty="0">
                <a:solidFill>
                  <a:srgbClr val="2F2C80"/>
                </a:solidFill>
                <a:latin typeface="Times New Roman" panose="02020603050405020304" pitchFamily="18" charset="0"/>
                <a:cs typeface="Times New Roman" panose="02020603050405020304" pitchFamily="18" charset="0"/>
              </a:rPr>
              <a:t>FASE 1</a:t>
            </a:r>
            <a:endParaRPr lang="en-US" sz="3200" b="1" dirty="0">
              <a:solidFill>
                <a:srgbClr val="2F2C80"/>
              </a:solidFill>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2B1D9735-8A72-4EFD-B8C8-420362E80256}"/>
              </a:ext>
            </a:extLst>
          </p:cNvPr>
          <p:cNvSpPr txBox="1"/>
          <p:nvPr/>
        </p:nvSpPr>
        <p:spPr>
          <a:xfrm>
            <a:off x="1237450" y="1541766"/>
            <a:ext cx="2826678" cy="665118"/>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wrap="square">
            <a:spAutoFit/>
          </a:bodyPr>
          <a:lstStyle/>
          <a:p>
            <a:pPr marL="0" marR="0">
              <a:lnSpc>
                <a:spcPct val="107000"/>
              </a:lnSpc>
              <a:spcBef>
                <a:spcPts val="0"/>
              </a:spcBef>
              <a:spcAft>
                <a:spcPts val="800"/>
              </a:spcAft>
            </a:pP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Construcci</a:t>
            </a:r>
            <a:r>
              <a:rPr lang="es-EC" b="1" dirty="0">
                <a:latin typeface="Times New Roman" panose="02020603050405020304" pitchFamily="18" charset="0"/>
                <a:ea typeface="Calibri" panose="020F0502020204030204" pitchFamily="34" charset="0"/>
                <a:cs typeface="Times New Roman" panose="02020603050405020304" pitchFamily="18" charset="0"/>
              </a:rPr>
              <a:t>ón del cálculo</a:t>
            </a:r>
            <a:r>
              <a:rPr lang="es-EC" sz="1800" b="1" dirty="0">
                <a:effectLst/>
                <a:latin typeface="Times New Roman" panose="02020603050405020304" pitchFamily="18" charset="0"/>
                <a:ea typeface="Calibri" panose="020F0502020204030204" pitchFamily="34" charset="0"/>
                <a:cs typeface="Times New Roman" panose="02020603050405020304" pitchFamily="18" charset="0"/>
              </a:rPr>
              <a:t> Matemático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9" name="CuadroTexto 28">
                <a:extLst>
                  <a:ext uri="{FF2B5EF4-FFF2-40B4-BE49-F238E27FC236}">
                    <a16:creationId xmlns:a16="http://schemas.microsoft.com/office/drawing/2014/main" id="{17FA7B94-60FD-4BE8-9C72-90C0DE381DEB}"/>
                  </a:ext>
                </a:extLst>
              </p:cNvPr>
              <p:cNvSpPr txBox="1"/>
              <p:nvPr/>
            </p:nvSpPr>
            <p:spPr>
              <a:xfrm>
                <a:off x="4533675" y="1624798"/>
                <a:ext cx="7055799" cy="126092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800" smtClean="0">
                          <a:latin typeface="Cambria Math" panose="02040503050406030204" pitchFamily="18" charset="0"/>
                        </a:rPr>
                        <m:t>E</m:t>
                      </m:r>
                      <m:r>
                        <m:rPr>
                          <m:sty m:val="p"/>
                        </m:rPr>
                        <a:rPr lang="es-ES" sz="2800" b="0" i="0" smtClean="0">
                          <a:latin typeface="Cambria Math" panose="02040503050406030204" pitchFamily="18" charset="0"/>
                        </a:rPr>
                        <m:t>cuaci</m:t>
                      </m:r>
                      <m:r>
                        <a:rPr lang="es-ES" sz="2800" i="1">
                          <a:latin typeface="Cambria Math" panose="02040503050406030204" pitchFamily="18" charset="0"/>
                        </a:rPr>
                        <m:t>ó</m:t>
                      </m:r>
                      <m:r>
                        <a:rPr lang="es-ES" sz="2800" b="0" i="1" smtClean="0">
                          <a:latin typeface="Cambria Math" panose="02040503050406030204" pitchFamily="18" charset="0"/>
                        </a:rPr>
                        <m:t>𝑛</m:t>
                      </m:r>
                      <m:r>
                        <a:rPr lang="en-US" sz="2800" i="0">
                          <a:solidFill>
                            <a:schemeClr val="bg1"/>
                          </a:solidFill>
                          <a:latin typeface="Cambria Math" panose="02040503050406030204" pitchFamily="18" charset="0"/>
                        </a:rPr>
                        <m:t> </m:t>
                      </m:r>
                      <m:r>
                        <a:rPr lang="en-US" sz="2800" i="0" smtClean="0">
                          <a:solidFill>
                            <a:schemeClr val="tx1"/>
                          </a:solidFill>
                          <a:latin typeface="Cambria Math" panose="02040503050406030204" pitchFamily="18" charset="0"/>
                        </a:rPr>
                        <m:t>= </m:t>
                      </m:r>
                      <m:f>
                        <m:fPr>
                          <m:ctrlPr>
                            <a:rPr lang="en-US" sz="2800" i="1" smtClean="0">
                              <a:solidFill>
                                <a:schemeClr val="tx1"/>
                              </a:solidFill>
                              <a:latin typeface="Cambria Math" panose="02040503050406030204" pitchFamily="18" charset="0"/>
                            </a:rPr>
                          </m:ctrlPr>
                        </m:fPr>
                        <m:num>
                          <m:d>
                            <m:dPr>
                              <m:ctrlPr>
                                <a:rPr lang="en-US" sz="2800" i="1">
                                  <a:solidFill>
                                    <a:schemeClr val="tx1"/>
                                  </a:solidFill>
                                  <a:latin typeface="Cambria Math" panose="02040503050406030204" pitchFamily="18" charset="0"/>
                                </a:rPr>
                              </m:ctrlPr>
                            </m:dPr>
                            <m:e>
                              <m:f>
                                <m:fPr>
                                  <m:ctrlPr>
                                    <a:rPr lang="en-US" sz="2800" i="1">
                                      <a:solidFill>
                                        <a:schemeClr val="tx1"/>
                                      </a:solidFill>
                                      <a:latin typeface="Cambria Math" panose="02040503050406030204" pitchFamily="18" charset="0"/>
                                    </a:rPr>
                                  </m:ctrlPr>
                                </m:fPr>
                                <m:num>
                                  <m:sSub>
                                    <m:sSubPr>
                                      <m:ctrlPr>
                                        <a:rPr lang="en-US" sz="2800" i="1">
                                          <a:solidFill>
                                            <a:schemeClr val="tx1"/>
                                          </a:solidFill>
                                          <a:latin typeface="Cambria Math" panose="02040503050406030204" pitchFamily="18" charset="0"/>
                                        </a:rPr>
                                      </m:ctrlPr>
                                    </m:sSubPr>
                                    <m:e>
                                      <m:r>
                                        <m:rPr>
                                          <m:sty m:val="p"/>
                                        </m:rPr>
                                        <a:rPr lang="en-US" sz="2800" i="0">
                                          <a:solidFill>
                                            <a:schemeClr val="tx1"/>
                                          </a:solidFill>
                                          <a:latin typeface="Cambria Math" panose="02040503050406030204" pitchFamily="18" charset="0"/>
                                        </a:rPr>
                                        <m:t>VAB</m:t>
                                      </m:r>
                                    </m:e>
                                    <m:sub>
                                      <m:r>
                                        <a:rPr lang="en-US" sz="2800" i="0">
                                          <a:solidFill>
                                            <a:schemeClr val="tx1"/>
                                          </a:solidFill>
                                          <a:latin typeface="Cambria Math" panose="02040503050406030204" pitchFamily="18" charset="0"/>
                                        </a:rPr>
                                        <m:t>2019</m:t>
                                      </m:r>
                                    </m:sub>
                                  </m:sSub>
                                </m:num>
                                <m:den>
                                  <m:sSub>
                                    <m:sSubPr>
                                      <m:ctrlPr>
                                        <a:rPr lang="en-US" sz="2800" i="1">
                                          <a:solidFill>
                                            <a:schemeClr val="tx1"/>
                                          </a:solidFill>
                                          <a:latin typeface="Cambria Math" panose="02040503050406030204" pitchFamily="18" charset="0"/>
                                        </a:rPr>
                                      </m:ctrlPr>
                                    </m:sSubPr>
                                    <m:e>
                                      <m:r>
                                        <m:rPr>
                                          <m:sty m:val="p"/>
                                        </m:rPr>
                                        <a:rPr lang="en-US" sz="2800" i="0">
                                          <a:solidFill>
                                            <a:schemeClr val="tx1"/>
                                          </a:solidFill>
                                          <a:latin typeface="Cambria Math" panose="02040503050406030204" pitchFamily="18" charset="0"/>
                                        </a:rPr>
                                        <m:t>POB</m:t>
                                      </m:r>
                                    </m:e>
                                    <m:sub>
                                      <m:r>
                                        <a:rPr lang="en-US" sz="2800" i="0">
                                          <a:solidFill>
                                            <a:schemeClr val="tx1"/>
                                          </a:solidFill>
                                          <a:latin typeface="Cambria Math" panose="02040503050406030204" pitchFamily="18" charset="0"/>
                                        </a:rPr>
                                        <m:t>2019</m:t>
                                      </m:r>
                                    </m:sub>
                                  </m:sSub>
                                </m:den>
                              </m:f>
                            </m:e>
                          </m:d>
                          <m:r>
                            <a:rPr lang="en-US" sz="2800" i="0">
                              <a:solidFill>
                                <a:schemeClr val="tx1"/>
                              </a:solidFill>
                              <a:latin typeface="Cambria Math" panose="02040503050406030204" pitchFamily="18" charset="0"/>
                            </a:rPr>
                            <m:t>∗</m:t>
                          </m:r>
                          <m:r>
                            <m:rPr>
                              <m:sty m:val="p"/>
                            </m:rPr>
                            <a:rPr lang="en-US" sz="2800" i="0">
                              <a:solidFill>
                                <a:schemeClr val="tx1"/>
                              </a:solidFill>
                              <a:latin typeface="Cambria Math" panose="02040503050406030204" pitchFamily="18" charset="0"/>
                            </a:rPr>
                            <m:t>IV</m:t>
                          </m:r>
                          <m:r>
                            <a:rPr lang="en-US" sz="2800" i="0">
                              <a:solidFill>
                                <a:schemeClr val="tx1"/>
                              </a:solidFill>
                              <a:latin typeface="Cambria Math" panose="02040503050406030204" pitchFamily="18" charset="0"/>
                            </a:rPr>
                            <m:t>∗</m:t>
                          </m:r>
                          <m:r>
                            <m:rPr>
                              <m:sty m:val="p"/>
                            </m:rPr>
                            <a:rPr lang="en-US" sz="2800" i="0">
                              <a:solidFill>
                                <a:schemeClr val="tx1"/>
                              </a:solidFill>
                              <a:latin typeface="Cambria Math" panose="02040503050406030204" pitchFamily="18" charset="0"/>
                            </a:rPr>
                            <m:t>ICC</m:t>
                          </m:r>
                          <m:r>
                            <a:rPr lang="en-US" sz="2800" i="0">
                              <a:solidFill>
                                <a:schemeClr val="tx1"/>
                              </a:solidFill>
                              <a:latin typeface="Cambria Math" panose="02040503050406030204" pitchFamily="18" charset="0"/>
                            </a:rPr>
                            <m:t>∗</m:t>
                          </m:r>
                          <m:r>
                            <m:rPr>
                              <m:sty m:val="p"/>
                            </m:rPr>
                            <a:rPr lang="en-US" sz="2800" i="0">
                              <a:solidFill>
                                <a:schemeClr val="tx1"/>
                              </a:solidFill>
                              <a:latin typeface="Cambria Math" panose="02040503050406030204" pitchFamily="18" charset="0"/>
                            </a:rPr>
                            <m:t>PC</m:t>
                          </m:r>
                          <m:r>
                            <a:rPr lang="en-US" sz="2800" i="0">
                              <a:solidFill>
                                <a:schemeClr val="tx1"/>
                              </a:solidFill>
                              <a:latin typeface="Cambria Math" panose="02040503050406030204" pitchFamily="18" charset="0"/>
                            </a:rPr>
                            <m:t>∗</m:t>
                          </m:r>
                          <m:r>
                            <m:rPr>
                              <m:sty m:val="p"/>
                            </m:rPr>
                            <a:rPr lang="en-US" sz="2800" i="0">
                              <a:solidFill>
                                <a:schemeClr val="tx1"/>
                              </a:solidFill>
                              <a:latin typeface="Cambria Math" panose="02040503050406030204" pitchFamily="18" charset="0"/>
                            </a:rPr>
                            <m:t>FEE</m:t>
                          </m:r>
                        </m:num>
                        <m:den>
                          <m:r>
                            <m:rPr>
                              <m:sty m:val="p"/>
                            </m:rPr>
                            <a:rPr lang="en-US" sz="2800" i="0">
                              <a:solidFill>
                                <a:schemeClr val="tx1"/>
                              </a:solidFill>
                              <a:latin typeface="Cambria Math" panose="02040503050406030204" pitchFamily="18" charset="0"/>
                            </a:rPr>
                            <m:t>FC</m:t>
                          </m:r>
                        </m:den>
                      </m:f>
                    </m:oMath>
                  </m:oMathPara>
                </a14:m>
                <a:endParaRPr lang="en-US" sz="2800" dirty="0">
                  <a:latin typeface="Times New Roman" panose="02020603050405020304" pitchFamily="18" charset="0"/>
                  <a:cs typeface="Times New Roman" panose="02020603050405020304" pitchFamily="18" charset="0"/>
                </a:endParaRPr>
              </a:p>
            </p:txBody>
          </p:sp>
        </mc:Choice>
        <mc:Fallback>
          <p:sp>
            <p:nvSpPr>
              <p:cNvPr id="29" name="CuadroTexto 28">
                <a:extLst>
                  <a:ext uri="{FF2B5EF4-FFF2-40B4-BE49-F238E27FC236}">
                    <a16:creationId xmlns:a16="http://schemas.microsoft.com/office/drawing/2014/main" id="{17FA7B94-60FD-4BE8-9C72-90C0DE381DEB}"/>
                  </a:ext>
                </a:extLst>
              </p:cNvPr>
              <p:cNvSpPr txBox="1">
                <a:spLocks noRot="1" noChangeAspect="1" noMove="1" noResize="1" noEditPoints="1" noAdjustHandles="1" noChangeArrowheads="1" noChangeShapeType="1" noTextEdit="1"/>
              </p:cNvSpPr>
              <p:nvPr/>
            </p:nvSpPr>
            <p:spPr>
              <a:xfrm>
                <a:off x="4533675" y="1624798"/>
                <a:ext cx="7055799" cy="1260923"/>
              </a:xfrm>
              <a:prstGeom prst="rect">
                <a:avLst/>
              </a:prstGeom>
              <a:blipFill>
                <a:blip r:embed="rId2"/>
                <a:stretch>
                  <a:fillRect b="-4000"/>
                </a:stretch>
              </a:blipFill>
            </p:spPr>
            <p:txBody>
              <a:bodyPr/>
              <a:lstStyle/>
              <a:p>
                <a:r>
                  <a:rPr lang="es-EC">
                    <a:noFill/>
                  </a:rPr>
                  <a:t> </a:t>
                </a:r>
              </a:p>
            </p:txBody>
          </p:sp>
        </mc:Fallback>
      </mc:AlternateContent>
      <p:grpSp>
        <p:nvGrpSpPr>
          <p:cNvPr id="89" name="Grupo 88">
            <a:extLst>
              <a:ext uri="{FF2B5EF4-FFF2-40B4-BE49-F238E27FC236}">
                <a16:creationId xmlns:a16="http://schemas.microsoft.com/office/drawing/2014/main" id="{2411E170-4834-416D-924E-591607974FF5}"/>
              </a:ext>
            </a:extLst>
          </p:cNvPr>
          <p:cNvGrpSpPr/>
          <p:nvPr/>
        </p:nvGrpSpPr>
        <p:grpSpPr>
          <a:xfrm>
            <a:off x="83334" y="1376369"/>
            <a:ext cx="1012667" cy="967513"/>
            <a:chOff x="396309" y="2562909"/>
            <a:chExt cx="1012667" cy="967513"/>
          </a:xfrm>
        </p:grpSpPr>
        <p:sp>
          <p:nvSpPr>
            <p:cNvPr id="88" name="Elipse 87">
              <a:extLst>
                <a:ext uri="{FF2B5EF4-FFF2-40B4-BE49-F238E27FC236}">
                  <a16:creationId xmlns:a16="http://schemas.microsoft.com/office/drawing/2014/main" id="{EAF76923-1374-4E39-AFD5-7C518688B089}"/>
                </a:ext>
              </a:extLst>
            </p:cNvPr>
            <p:cNvSpPr/>
            <p:nvPr/>
          </p:nvSpPr>
          <p:spPr>
            <a:xfrm>
              <a:off x="396309" y="2562909"/>
              <a:ext cx="1012667" cy="967513"/>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85" name="Group 147">
              <a:extLst>
                <a:ext uri="{FF2B5EF4-FFF2-40B4-BE49-F238E27FC236}">
                  <a16:creationId xmlns:a16="http://schemas.microsoft.com/office/drawing/2014/main" id="{8405CA18-AAAA-41B2-B0A9-5287061ABD74}"/>
                </a:ext>
              </a:extLst>
            </p:cNvPr>
            <p:cNvGrpSpPr/>
            <p:nvPr/>
          </p:nvGrpSpPr>
          <p:grpSpPr>
            <a:xfrm>
              <a:off x="650754" y="2813857"/>
              <a:ext cx="511585" cy="465615"/>
              <a:chOff x="7278688" y="1447800"/>
              <a:chExt cx="1090613" cy="1090613"/>
            </a:xfrm>
            <a:solidFill>
              <a:srgbClr val="002060"/>
            </a:solidFill>
            <a:effectLst/>
          </p:grpSpPr>
          <p:sp>
            <p:nvSpPr>
              <p:cNvPr id="86" name="Freeform 28">
                <a:extLst>
                  <a:ext uri="{FF2B5EF4-FFF2-40B4-BE49-F238E27FC236}">
                    <a16:creationId xmlns:a16="http://schemas.microsoft.com/office/drawing/2014/main" id="{592EA306-9E22-4003-A60D-B3116DC46927}"/>
                  </a:ext>
                </a:extLst>
              </p:cNvPr>
              <p:cNvSpPr>
                <a:spLocks noEditPoints="1"/>
              </p:cNvSpPr>
              <p:nvPr/>
            </p:nvSpPr>
            <p:spPr bwMode="auto">
              <a:xfrm>
                <a:off x="8081963" y="2249488"/>
                <a:ext cx="165100" cy="165100"/>
              </a:xfrm>
              <a:custGeom>
                <a:avLst/>
                <a:gdLst>
                  <a:gd name="T0" fmla="*/ 52 w 104"/>
                  <a:gd name="T1" fmla="*/ 26 h 104"/>
                  <a:gd name="T2" fmla="*/ 39 w 104"/>
                  <a:gd name="T3" fmla="*/ 30 h 104"/>
                  <a:gd name="T4" fmla="*/ 29 w 104"/>
                  <a:gd name="T5" fmla="*/ 39 h 104"/>
                  <a:gd name="T6" fmla="*/ 26 w 104"/>
                  <a:gd name="T7" fmla="*/ 52 h 104"/>
                  <a:gd name="T8" fmla="*/ 29 w 104"/>
                  <a:gd name="T9" fmla="*/ 65 h 104"/>
                  <a:gd name="T10" fmla="*/ 39 w 104"/>
                  <a:gd name="T11" fmla="*/ 75 h 104"/>
                  <a:gd name="T12" fmla="*/ 52 w 104"/>
                  <a:gd name="T13" fmla="*/ 78 h 104"/>
                  <a:gd name="T14" fmla="*/ 65 w 104"/>
                  <a:gd name="T15" fmla="*/ 75 h 104"/>
                  <a:gd name="T16" fmla="*/ 74 w 104"/>
                  <a:gd name="T17" fmla="*/ 65 h 104"/>
                  <a:gd name="T18" fmla="*/ 78 w 104"/>
                  <a:gd name="T19" fmla="*/ 52 h 104"/>
                  <a:gd name="T20" fmla="*/ 74 w 104"/>
                  <a:gd name="T21" fmla="*/ 39 h 104"/>
                  <a:gd name="T22" fmla="*/ 65 w 104"/>
                  <a:gd name="T23" fmla="*/ 30 h 104"/>
                  <a:gd name="T24" fmla="*/ 52 w 104"/>
                  <a:gd name="T25" fmla="*/ 26 h 104"/>
                  <a:gd name="T26" fmla="*/ 52 w 104"/>
                  <a:gd name="T27" fmla="*/ 0 h 104"/>
                  <a:gd name="T28" fmla="*/ 72 w 104"/>
                  <a:gd name="T29" fmla="*/ 4 h 104"/>
                  <a:gd name="T30" fmla="*/ 89 w 104"/>
                  <a:gd name="T31" fmla="*/ 15 h 104"/>
                  <a:gd name="T32" fmla="*/ 100 w 104"/>
                  <a:gd name="T33" fmla="*/ 32 h 104"/>
                  <a:gd name="T34" fmla="*/ 104 w 104"/>
                  <a:gd name="T35" fmla="*/ 52 h 104"/>
                  <a:gd name="T36" fmla="*/ 100 w 104"/>
                  <a:gd name="T37" fmla="*/ 73 h 104"/>
                  <a:gd name="T38" fmla="*/ 89 w 104"/>
                  <a:gd name="T39" fmla="*/ 88 h 104"/>
                  <a:gd name="T40" fmla="*/ 72 w 104"/>
                  <a:gd name="T41" fmla="*/ 101 h 104"/>
                  <a:gd name="T42" fmla="*/ 52 w 104"/>
                  <a:gd name="T43" fmla="*/ 104 h 104"/>
                  <a:gd name="T44" fmla="*/ 31 w 104"/>
                  <a:gd name="T45" fmla="*/ 101 h 104"/>
                  <a:gd name="T46" fmla="*/ 16 w 104"/>
                  <a:gd name="T47" fmla="*/ 88 h 104"/>
                  <a:gd name="T48" fmla="*/ 3 w 104"/>
                  <a:gd name="T49" fmla="*/ 73 h 104"/>
                  <a:gd name="T50" fmla="*/ 0 w 104"/>
                  <a:gd name="T51" fmla="*/ 52 h 104"/>
                  <a:gd name="T52" fmla="*/ 3 w 104"/>
                  <a:gd name="T53" fmla="*/ 32 h 104"/>
                  <a:gd name="T54" fmla="*/ 16 w 104"/>
                  <a:gd name="T55" fmla="*/ 15 h 104"/>
                  <a:gd name="T56" fmla="*/ 31 w 104"/>
                  <a:gd name="T57" fmla="*/ 4 h 104"/>
                  <a:gd name="T58" fmla="*/ 52 w 104"/>
                  <a:gd name="T5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04">
                    <a:moveTo>
                      <a:pt x="52" y="26"/>
                    </a:moveTo>
                    <a:lnTo>
                      <a:pt x="39" y="30"/>
                    </a:lnTo>
                    <a:lnTo>
                      <a:pt x="29" y="39"/>
                    </a:lnTo>
                    <a:lnTo>
                      <a:pt x="26" y="52"/>
                    </a:lnTo>
                    <a:lnTo>
                      <a:pt x="29" y="65"/>
                    </a:lnTo>
                    <a:lnTo>
                      <a:pt x="39" y="75"/>
                    </a:lnTo>
                    <a:lnTo>
                      <a:pt x="52" y="78"/>
                    </a:lnTo>
                    <a:lnTo>
                      <a:pt x="65" y="75"/>
                    </a:lnTo>
                    <a:lnTo>
                      <a:pt x="74" y="65"/>
                    </a:lnTo>
                    <a:lnTo>
                      <a:pt x="78" y="52"/>
                    </a:lnTo>
                    <a:lnTo>
                      <a:pt x="74" y="39"/>
                    </a:lnTo>
                    <a:lnTo>
                      <a:pt x="65" y="30"/>
                    </a:lnTo>
                    <a:lnTo>
                      <a:pt x="52" y="26"/>
                    </a:lnTo>
                    <a:close/>
                    <a:moveTo>
                      <a:pt x="52" y="0"/>
                    </a:moveTo>
                    <a:lnTo>
                      <a:pt x="72" y="4"/>
                    </a:lnTo>
                    <a:lnTo>
                      <a:pt x="89" y="15"/>
                    </a:lnTo>
                    <a:lnTo>
                      <a:pt x="100" y="32"/>
                    </a:lnTo>
                    <a:lnTo>
                      <a:pt x="104" y="52"/>
                    </a:lnTo>
                    <a:lnTo>
                      <a:pt x="100" y="73"/>
                    </a:lnTo>
                    <a:lnTo>
                      <a:pt x="89" y="88"/>
                    </a:lnTo>
                    <a:lnTo>
                      <a:pt x="72" y="101"/>
                    </a:lnTo>
                    <a:lnTo>
                      <a:pt x="52" y="104"/>
                    </a:lnTo>
                    <a:lnTo>
                      <a:pt x="31" y="101"/>
                    </a:lnTo>
                    <a:lnTo>
                      <a:pt x="16" y="88"/>
                    </a:lnTo>
                    <a:lnTo>
                      <a:pt x="3" y="73"/>
                    </a:lnTo>
                    <a:lnTo>
                      <a:pt x="0" y="52"/>
                    </a:lnTo>
                    <a:lnTo>
                      <a:pt x="3" y="32"/>
                    </a:lnTo>
                    <a:lnTo>
                      <a:pt x="16" y="15"/>
                    </a:lnTo>
                    <a:lnTo>
                      <a:pt x="31" y="4"/>
                    </a:lnTo>
                    <a:lnTo>
                      <a:pt x="52" y="0"/>
                    </a:lnTo>
                    <a:close/>
                  </a:path>
                </a:pathLst>
              </a:custGeom>
              <a:grpFill/>
              <a:ln w="0">
                <a:solidFill>
                  <a:srgbClr val="2F2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Times New Roman" panose="02020603050405020304" pitchFamily="18" charset="0"/>
                  <a:cs typeface="Times New Roman" panose="02020603050405020304" pitchFamily="18" charset="0"/>
                </a:endParaRPr>
              </a:p>
            </p:txBody>
          </p:sp>
          <p:sp>
            <p:nvSpPr>
              <p:cNvPr id="87" name="Freeform 29">
                <a:extLst>
                  <a:ext uri="{FF2B5EF4-FFF2-40B4-BE49-F238E27FC236}">
                    <a16:creationId xmlns:a16="http://schemas.microsoft.com/office/drawing/2014/main" id="{C9AB1274-D194-4A85-909D-F0B198E3A9E3}"/>
                  </a:ext>
                </a:extLst>
              </p:cNvPr>
              <p:cNvSpPr>
                <a:spLocks noEditPoints="1"/>
              </p:cNvSpPr>
              <p:nvPr/>
            </p:nvSpPr>
            <p:spPr bwMode="auto">
              <a:xfrm>
                <a:off x="7278688" y="1447800"/>
                <a:ext cx="1090613" cy="1090613"/>
              </a:xfrm>
              <a:custGeom>
                <a:avLst/>
                <a:gdLst>
                  <a:gd name="T0" fmla="*/ 74 w 687"/>
                  <a:gd name="T1" fmla="*/ 294 h 687"/>
                  <a:gd name="T2" fmla="*/ 152 w 687"/>
                  <a:gd name="T3" fmla="*/ 333 h 687"/>
                  <a:gd name="T4" fmla="*/ 236 w 687"/>
                  <a:gd name="T5" fmla="*/ 327 h 687"/>
                  <a:gd name="T6" fmla="*/ 155 w 687"/>
                  <a:gd name="T7" fmla="*/ 288 h 687"/>
                  <a:gd name="T8" fmla="*/ 280 w 687"/>
                  <a:gd name="T9" fmla="*/ 90 h 687"/>
                  <a:gd name="T10" fmla="*/ 291 w 687"/>
                  <a:gd name="T11" fmla="*/ 182 h 687"/>
                  <a:gd name="T12" fmla="*/ 335 w 687"/>
                  <a:gd name="T13" fmla="*/ 210 h 687"/>
                  <a:gd name="T14" fmla="*/ 323 w 687"/>
                  <a:gd name="T15" fmla="*/ 116 h 687"/>
                  <a:gd name="T16" fmla="*/ 182 w 687"/>
                  <a:gd name="T17" fmla="*/ 26 h 687"/>
                  <a:gd name="T18" fmla="*/ 201 w 687"/>
                  <a:gd name="T19" fmla="*/ 72 h 687"/>
                  <a:gd name="T20" fmla="*/ 233 w 687"/>
                  <a:gd name="T21" fmla="*/ 142 h 687"/>
                  <a:gd name="T22" fmla="*/ 196 w 687"/>
                  <a:gd name="T23" fmla="*/ 216 h 687"/>
                  <a:gd name="T24" fmla="*/ 115 w 687"/>
                  <a:gd name="T25" fmla="*/ 229 h 687"/>
                  <a:gd name="T26" fmla="*/ 72 w 687"/>
                  <a:gd name="T27" fmla="*/ 200 h 687"/>
                  <a:gd name="T28" fmla="*/ 31 w 687"/>
                  <a:gd name="T29" fmla="*/ 219 h 687"/>
                  <a:gd name="T30" fmla="*/ 93 w 687"/>
                  <a:gd name="T31" fmla="*/ 275 h 687"/>
                  <a:gd name="T32" fmla="*/ 193 w 687"/>
                  <a:gd name="T33" fmla="*/ 286 h 687"/>
                  <a:gd name="T34" fmla="*/ 248 w 687"/>
                  <a:gd name="T35" fmla="*/ 321 h 687"/>
                  <a:gd name="T36" fmla="*/ 457 w 687"/>
                  <a:gd name="T37" fmla="*/ 531 h 687"/>
                  <a:gd name="T38" fmla="*/ 468 w 687"/>
                  <a:gd name="T39" fmla="*/ 610 h 687"/>
                  <a:gd name="T40" fmla="*/ 531 w 687"/>
                  <a:gd name="T41" fmla="*/ 658 h 687"/>
                  <a:gd name="T42" fmla="*/ 610 w 687"/>
                  <a:gd name="T43" fmla="*/ 647 h 687"/>
                  <a:gd name="T44" fmla="*/ 658 w 687"/>
                  <a:gd name="T45" fmla="*/ 584 h 687"/>
                  <a:gd name="T46" fmla="*/ 647 w 687"/>
                  <a:gd name="T47" fmla="*/ 505 h 687"/>
                  <a:gd name="T48" fmla="*/ 586 w 687"/>
                  <a:gd name="T49" fmla="*/ 457 h 687"/>
                  <a:gd name="T50" fmla="*/ 323 w 687"/>
                  <a:gd name="T51" fmla="*/ 249 h 687"/>
                  <a:gd name="T52" fmla="*/ 269 w 687"/>
                  <a:gd name="T53" fmla="*/ 154 h 687"/>
                  <a:gd name="T54" fmla="*/ 275 w 687"/>
                  <a:gd name="T55" fmla="*/ 57 h 687"/>
                  <a:gd name="T56" fmla="*/ 182 w 687"/>
                  <a:gd name="T57" fmla="*/ 26 h 687"/>
                  <a:gd name="T58" fmla="*/ 252 w 687"/>
                  <a:gd name="T59" fmla="*/ 14 h 687"/>
                  <a:gd name="T60" fmla="*/ 332 w 687"/>
                  <a:gd name="T61" fmla="*/ 80 h 687"/>
                  <a:gd name="T62" fmla="*/ 363 w 687"/>
                  <a:gd name="T63" fmla="*/ 180 h 687"/>
                  <a:gd name="T64" fmla="*/ 540 w 687"/>
                  <a:gd name="T65" fmla="*/ 428 h 687"/>
                  <a:gd name="T66" fmla="*/ 592 w 687"/>
                  <a:gd name="T67" fmla="*/ 433 h 687"/>
                  <a:gd name="T68" fmla="*/ 670 w 687"/>
                  <a:gd name="T69" fmla="*/ 492 h 687"/>
                  <a:gd name="T70" fmla="*/ 682 w 687"/>
                  <a:gd name="T71" fmla="*/ 592 h 687"/>
                  <a:gd name="T72" fmla="*/ 623 w 687"/>
                  <a:gd name="T73" fmla="*/ 670 h 687"/>
                  <a:gd name="T74" fmla="*/ 523 w 687"/>
                  <a:gd name="T75" fmla="*/ 682 h 687"/>
                  <a:gd name="T76" fmla="*/ 445 w 687"/>
                  <a:gd name="T77" fmla="*/ 622 h 687"/>
                  <a:gd name="T78" fmla="*/ 428 w 687"/>
                  <a:gd name="T79" fmla="*/ 548 h 687"/>
                  <a:gd name="T80" fmla="*/ 213 w 687"/>
                  <a:gd name="T81" fmla="*/ 359 h 687"/>
                  <a:gd name="T82" fmla="*/ 110 w 687"/>
                  <a:gd name="T83" fmla="*/ 349 h 687"/>
                  <a:gd name="T84" fmla="*/ 31 w 687"/>
                  <a:gd name="T85" fmla="*/ 283 h 687"/>
                  <a:gd name="T86" fmla="*/ 0 w 687"/>
                  <a:gd name="T87" fmla="*/ 180 h 687"/>
                  <a:gd name="T88" fmla="*/ 90 w 687"/>
                  <a:gd name="T89" fmla="*/ 182 h 687"/>
                  <a:gd name="T90" fmla="*/ 123 w 687"/>
                  <a:gd name="T91" fmla="*/ 203 h 687"/>
                  <a:gd name="T92" fmla="*/ 181 w 687"/>
                  <a:gd name="T93" fmla="*/ 194 h 687"/>
                  <a:gd name="T94" fmla="*/ 208 w 687"/>
                  <a:gd name="T95" fmla="*/ 142 h 687"/>
                  <a:gd name="T96" fmla="*/ 182 w 687"/>
                  <a:gd name="T97" fmla="*/ 90 h 687"/>
                  <a:gd name="T98" fmla="*/ 142 w 687"/>
                  <a:gd name="T99" fmla="*/ 3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7" h="687">
                    <a:moveTo>
                      <a:pt x="124" y="284"/>
                    </a:moveTo>
                    <a:lnTo>
                      <a:pt x="98" y="288"/>
                    </a:lnTo>
                    <a:lnTo>
                      <a:pt x="74" y="294"/>
                    </a:lnTo>
                    <a:lnTo>
                      <a:pt x="97" y="312"/>
                    </a:lnTo>
                    <a:lnTo>
                      <a:pt x="123" y="326"/>
                    </a:lnTo>
                    <a:lnTo>
                      <a:pt x="152" y="333"/>
                    </a:lnTo>
                    <a:lnTo>
                      <a:pt x="182" y="336"/>
                    </a:lnTo>
                    <a:lnTo>
                      <a:pt x="210" y="335"/>
                    </a:lnTo>
                    <a:lnTo>
                      <a:pt x="236" y="327"/>
                    </a:lnTo>
                    <a:lnTo>
                      <a:pt x="211" y="309"/>
                    </a:lnTo>
                    <a:lnTo>
                      <a:pt x="185" y="297"/>
                    </a:lnTo>
                    <a:lnTo>
                      <a:pt x="155" y="288"/>
                    </a:lnTo>
                    <a:lnTo>
                      <a:pt x="124" y="284"/>
                    </a:lnTo>
                    <a:close/>
                    <a:moveTo>
                      <a:pt x="286" y="66"/>
                    </a:moveTo>
                    <a:lnTo>
                      <a:pt x="280" y="90"/>
                    </a:lnTo>
                    <a:lnTo>
                      <a:pt x="278" y="116"/>
                    </a:lnTo>
                    <a:lnTo>
                      <a:pt x="282" y="150"/>
                    </a:lnTo>
                    <a:lnTo>
                      <a:pt x="291" y="182"/>
                    </a:lnTo>
                    <a:lnTo>
                      <a:pt x="306" y="210"/>
                    </a:lnTo>
                    <a:lnTo>
                      <a:pt x="327" y="236"/>
                    </a:lnTo>
                    <a:lnTo>
                      <a:pt x="335" y="210"/>
                    </a:lnTo>
                    <a:lnTo>
                      <a:pt x="337" y="180"/>
                    </a:lnTo>
                    <a:lnTo>
                      <a:pt x="334" y="148"/>
                    </a:lnTo>
                    <a:lnTo>
                      <a:pt x="323" y="116"/>
                    </a:lnTo>
                    <a:lnTo>
                      <a:pt x="308" y="89"/>
                    </a:lnTo>
                    <a:lnTo>
                      <a:pt x="286" y="66"/>
                    </a:lnTo>
                    <a:close/>
                    <a:moveTo>
                      <a:pt x="182" y="26"/>
                    </a:moveTo>
                    <a:lnTo>
                      <a:pt x="156" y="28"/>
                    </a:lnTo>
                    <a:lnTo>
                      <a:pt x="201" y="72"/>
                    </a:lnTo>
                    <a:lnTo>
                      <a:pt x="201" y="72"/>
                    </a:lnTo>
                    <a:lnTo>
                      <a:pt x="217" y="92"/>
                    </a:lnTo>
                    <a:lnTo>
                      <a:pt x="230" y="115"/>
                    </a:lnTo>
                    <a:lnTo>
                      <a:pt x="233" y="142"/>
                    </a:lnTo>
                    <a:lnTo>
                      <a:pt x="228" y="171"/>
                    </a:lnTo>
                    <a:lnTo>
                      <a:pt x="216" y="196"/>
                    </a:lnTo>
                    <a:lnTo>
                      <a:pt x="196" y="216"/>
                    </a:lnTo>
                    <a:lnTo>
                      <a:pt x="171" y="228"/>
                    </a:lnTo>
                    <a:lnTo>
                      <a:pt x="142" y="232"/>
                    </a:lnTo>
                    <a:lnTo>
                      <a:pt x="115" y="229"/>
                    </a:lnTo>
                    <a:lnTo>
                      <a:pt x="92" y="217"/>
                    </a:lnTo>
                    <a:lnTo>
                      <a:pt x="72" y="199"/>
                    </a:lnTo>
                    <a:lnTo>
                      <a:pt x="72" y="200"/>
                    </a:lnTo>
                    <a:lnTo>
                      <a:pt x="28" y="156"/>
                    </a:lnTo>
                    <a:lnTo>
                      <a:pt x="26" y="180"/>
                    </a:lnTo>
                    <a:lnTo>
                      <a:pt x="31" y="219"/>
                    </a:lnTo>
                    <a:lnTo>
                      <a:pt x="43" y="252"/>
                    </a:lnTo>
                    <a:lnTo>
                      <a:pt x="64" y="283"/>
                    </a:lnTo>
                    <a:lnTo>
                      <a:pt x="93" y="275"/>
                    </a:lnTo>
                    <a:lnTo>
                      <a:pt x="124" y="272"/>
                    </a:lnTo>
                    <a:lnTo>
                      <a:pt x="159" y="275"/>
                    </a:lnTo>
                    <a:lnTo>
                      <a:pt x="193" y="286"/>
                    </a:lnTo>
                    <a:lnTo>
                      <a:pt x="222" y="301"/>
                    </a:lnTo>
                    <a:lnTo>
                      <a:pt x="248" y="321"/>
                    </a:lnTo>
                    <a:lnTo>
                      <a:pt x="248" y="321"/>
                    </a:lnTo>
                    <a:lnTo>
                      <a:pt x="249" y="323"/>
                    </a:lnTo>
                    <a:lnTo>
                      <a:pt x="257" y="330"/>
                    </a:lnTo>
                    <a:lnTo>
                      <a:pt x="457" y="531"/>
                    </a:lnTo>
                    <a:lnTo>
                      <a:pt x="454" y="557"/>
                    </a:lnTo>
                    <a:lnTo>
                      <a:pt x="457" y="584"/>
                    </a:lnTo>
                    <a:lnTo>
                      <a:pt x="468" y="610"/>
                    </a:lnTo>
                    <a:lnTo>
                      <a:pt x="485" y="630"/>
                    </a:lnTo>
                    <a:lnTo>
                      <a:pt x="505" y="647"/>
                    </a:lnTo>
                    <a:lnTo>
                      <a:pt x="531" y="658"/>
                    </a:lnTo>
                    <a:lnTo>
                      <a:pt x="558" y="661"/>
                    </a:lnTo>
                    <a:lnTo>
                      <a:pt x="586" y="658"/>
                    </a:lnTo>
                    <a:lnTo>
                      <a:pt x="610" y="647"/>
                    </a:lnTo>
                    <a:lnTo>
                      <a:pt x="632" y="630"/>
                    </a:lnTo>
                    <a:lnTo>
                      <a:pt x="647" y="610"/>
                    </a:lnTo>
                    <a:lnTo>
                      <a:pt x="658" y="584"/>
                    </a:lnTo>
                    <a:lnTo>
                      <a:pt x="661" y="557"/>
                    </a:lnTo>
                    <a:lnTo>
                      <a:pt x="658" y="529"/>
                    </a:lnTo>
                    <a:lnTo>
                      <a:pt x="647" y="505"/>
                    </a:lnTo>
                    <a:lnTo>
                      <a:pt x="632" y="483"/>
                    </a:lnTo>
                    <a:lnTo>
                      <a:pt x="610" y="468"/>
                    </a:lnTo>
                    <a:lnTo>
                      <a:pt x="586" y="457"/>
                    </a:lnTo>
                    <a:lnTo>
                      <a:pt x="558" y="454"/>
                    </a:lnTo>
                    <a:lnTo>
                      <a:pt x="531" y="457"/>
                    </a:lnTo>
                    <a:lnTo>
                      <a:pt x="323" y="249"/>
                    </a:lnTo>
                    <a:lnTo>
                      <a:pt x="298" y="222"/>
                    </a:lnTo>
                    <a:lnTo>
                      <a:pt x="280" y="190"/>
                    </a:lnTo>
                    <a:lnTo>
                      <a:pt x="269" y="154"/>
                    </a:lnTo>
                    <a:lnTo>
                      <a:pt x="265" y="116"/>
                    </a:lnTo>
                    <a:lnTo>
                      <a:pt x="268" y="86"/>
                    </a:lnTo>
                    <a:lnTo>
                      <a:pt x="275" y="57"/>
                    </a:lnTo>
                    <a:lnTo>
                      <a:pt x="246" y="40"/>
                    </a:lnTo>
                    <a:lnTo>
                      <a:pt x="216" y="29"/>
                    </a:lnTo>
                    <a:lnTo>
                      <a:pt x="182" y="26"/>
                    </a:lnTo>
                    <a:close/>
                    <a:moveTo>
                      <a:pt x="182" y="0"/>
                    </a:moveTo>
                    <a:lnTo>
                      <a:pt x="217" y="3"/>
                    </a:lnTo>
                    <a:lnTo>
                      <a:pt x="252" y="14"/>
                    </a:lnTo>
                    <a:lnTo>
                      <a:pt x="283" y="31"/>
                    </a:lnTo>
                    <a:lnTo>
                      <a:pt x="311" y="52"/>
                    </a:lnTo>
                    <a:lnTo>
                      <a:pt x="332" y="80"/>
                    </a:lnTo>
                    <a:lnTo>
                      <a:pt x="349" y="110"/>
                    </a:lnTo>
                    <a:lnTo>
                      <a:pt x="360" y="144"/>
                    </a:lnTo>
                    <a:lnTo>
                      <a:pt x="363" y="180"/>
                    </a:lnTo>
                    <a:lnTo>
                      <a:pt x="360" y="213"/>
                    </a:lnTo>
                    <a:lnTo>
                      <a:pt x="352" y="242"/>
                    </a:lnTo>
                    <a:lnTo>
                      <a:pt x="540" y="428"/>
                    </a:lnTo>
                    <a:lnTo>
                      <a:pt x="549" y="428"/>
                    </a:lnTo>
                    <a:lnTo>
                      <a:pt x="558" y="428"/>
                    </a:lnTo>
                    <a:lnTo>
                      <a:pt x="592" y="433"/>
                    </a:lnTo>
                    <a:lnTo>
                      <a:pt x="623" y="445"/>
                    </a:lnTo>
                    <a:lnTo>
                      <a:pt x="650" y="465"/>
                    </a:lnTo>
                    <a:lnTo>
                      <a:pt x="670" y="492"/>
                    </a:lnTo>
                    <a:lnTo>
                      <a:pt x="682" y="523"/>
                    </a:lnTo>
                    <a:lnTo>
                      <a:pt x="687" y="557"/>
                    </a:lnTo>
                    <a:lnTo>
                      <a:pt x="682" y="592"/>
                    </a:lnTo>
                    <a:lnTo>
                      <a:pt x="670" y="622"/>
                    </a:lnTo>
                    <a:lnTo>
                      <a:pt x="650" y="648"/>
                    </a:lnTo>
                    <a:lnTo>
                      <a:pt x="623" y="670"/>
                    </a:lnTo>
                    <a:lnTo>
                      <a:pt x="592" y="682"/>
                    </a:lnTo>
                    <a:lnTo>
                      <a:pt x="558" y="687"/>
                    </a:lnTo>
                    <a:lnTo>
                      <a:pt x="523" y="682"/>
                    </a:lnTo>
                    <a:lnTo>
                      <a:pt x="493" y="670"/>
                    </a:lnTo>
                    <a:lnTo>
                      <a:pt x="467" y="648"/>
                    </a:lnTo>
                    <a:lnTo>
                      <a:pt x="445" y="622"/>
                    </a:lnTo>
                    <a:lnTo>
                      <a:pt x="433" y="592"/>
                    </a:lnTo>
                    <a:lnTo>
                      <a:pt x="428" y="557"/>
                    </a:lnTo>
                    <a:lnTo>
                      <a:pt x="428" y="548"/>
                    </a:lnTo>
                    <a:lnTo>
                      <a:pt x="430" y="538"/>
                    </a:lnTo>
                    <a:lnTo>
                      <a:pt x="242" y="352"/>
                    </a:lnTo>
                    <a:lnTo>
                      <a:pt x="213" y="359"/>
                    </a:lnTo>
                    <a:lnTo>
                      <a:pt x="182" y="362"/>
                    </a:lnTo>
                    <a:lnTo>
                      <a:pt x="145" y="359"/>
                    </a:lnTo>
                    <a:lnTo>
                      <a:pt x="110" y="349"/>
                    </a:lnTo>
                    <a:lnTo>
                      <a:pt x="80" y="332"/>
                    </a:lnTo>
                    <a:lnTo>
                      <a:pt x="54" y="309"/>
                    </a:lnTo>
                    <a:lnTo>
                      <a:pt x="31" y="283"/>
                    </a:lnTo>
                    <a:lnTo>
                      <a:pt x="14" y="252"/>
                    </a:lnTo>
                    <a:lnTo>
                      <a:pt x="3" y="217"/>
                    </a:lnTo>
                    <a:lnTo>
                      <a:pt x="0" y="180"/>
                    </a:lnTo>
                    <a:lnTo>
                      <a:pt x="3" y="142"/>
                    </a:lnTo>
                    <a:lnTo>
                      <a:pt x="15" y="107"/>
                    </a:lnTo>
                    <a:lnTo>
                      <a:pt x="90" y="182"/>
                    </a:lnTo>
                    <a:lnTo>
                      <a:pt x="90" y="180"/>
                    </a:lnTo>
                    <a:lnTo>
                      <a:pt x="104" y="194"/>
                    </a:lnTo>
                    <a:lnTo>
                      <a:pt x="123" y="203"/>
                    </a:lnTo>
                    <a:lnTo>
                      <a:pt x="142" y="206"/>
                    </a:lnTo>
                    <a:lnTo>
                      <a:pt x="164" y="203"/>
                    </a:lnTo>
                    <a:lnTo>
                      <a:pt x="181" y="194"/>
                    </a:lnTo>
                    <a:lnTo>
                      <a:pt x="194" y="180"/>
                    </a:lnTo>
                    <a:lnTo>
                      <a:pt x="204" y="162"/>
                    </a:lnTo>
                    <a:lnTo>
                      <a:pt x="208" y="142"/>
                    </a:lnTo>
                    <a:lnTo>
                      <a:pt x="204" y="122"/>
                    </a:lnTo>
                    <a:lnTo>
                      <a:pt x="196" y="104"/>
                    </a:lnTo>
                    <a:lnTo>
                      <a:pt x="182" y="90"/>
                    </a:lnTo>
                    <a:lnTo>
                      <a:pt x="182" y="90"/>
                    </a:lnTo>
                    <a:lnTo>
                      <a:pt x="107" y="15"/>
                    </a:lnTo>
                    <a:lnTo>
                      <a:pt x="142" y="3"/>
                    </a:lnTo>
                    <a:lnTo>
                      <a:pt x="182" y="0"/>
                    </a:lnTo>
                    <a:close/>
                  </a:path>
                </a:pathLst>
              </a:custGeom>
              <a:grpFill/>
              <a:ln w="0">
                <a:solidFill>
                  <a:srgbClr val="2F2C80"/>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latin typeface="Times New Roman" panose="02020603050405020304" pitchFamily="18" charset="0"/>
                  <a:cs typeface="Times New Roman" panose="02020603050405020304" pitchFamily="18" charset="0"/>
                </a:endParaRPr>
              </a:p>
            </p:txBody>
          </p:sp>
        </p:grpSp>
      </p:grpSp>
      <p:sp>
        <p:nvSpPr>
          <p:cNvPr id="59" name="Oval 4">
            <a:extLst>
              <a:ext uri="{FF2B5EF4-FFF2-40B4-BE49-F238E27FC236}">
                <a16:creationId xmlns:a16="http://schemas.microsoft.com/office/drawing/2014/main" id="{002923DB-970C-4722-ADE9-7C4CE64B2C5C}"/>
              </a:ext>
            </a:extLst>
          </p:cNvPr>
          <p:cNvSpPr/>
          <p:nvPr/>
        </p:nvSpPr>
        <p:spPr>
          <a:xfrm>
            <a:off x="516610" y="3543221"/>
            <a:ext cx="1821454" cy="1781313"/>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0" name="Oval 5">
            <a:extLst>
              <a:ext uri="{FF2B5EF4-FFF2-40B4-BE49-F238E27FC236}">
                <a16:creationId xmlns:a16="http://schemas.microsoft.com/office/drawing/2014/main" id="{30193005-9B2D-4D51-8DCE-3721FF4307D4}"/>
              </a:ext>
            </a:extLst>
          </p:cNvPr>
          <p:cNvSpPr/>
          <p:nvPr/>
        </p:nvSpPr>
        <p:spPr>
          <a:xfrm>
            <a:off x="2025754" y="3543221"/>
            <a:ext cx="1821454" cy="1781313"/>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Times New Roman" panose="02020603050405020304" pitchFamily="18" charset="0"/>
              <a:cs typeface="Times New Roman" panose="02020603050405020304" pitchFamily="18" charset="0"/>
            </a:endParaRPr>
          </a:p>
        </p:txBody>
      </p:sp>
      <p:sp>
        <p:nvSpPr>
          <p:cNvPr id="61" name="Oval 6">
            <a:extLst>
              <a:ext uri="{FF2B5EF4-FFF2-40B4-BE49-F238E27FC236}">
                <a16:creationId xmlns:a16="http://schemas.microsoft.com/office/drawing/2014/main" id="{FA1BD8A0-6776-42AA-BB78-458911FE12B5}"/>
              </a:ext>
            </a:extLst>
          </p:cNvPr>
          <p:cNvSpPr/>
          <p:nvPr/>
        </p:nvSpPr>
        <p:spPr>
          <a:xfrm>
            <a:off x="3534899" y="3543221"/>
            <a:ext cx="1821454" cy="17813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latin typeface="Times New Roman" panose="02020603050405020304" pitchFamily="18" charset="0"/>
              <a:cs typeface="Times New Roman" panose="02020603050405020304" pitchFamily="18" charset="0"/>
            </a:endParaRPr>
          </a:p>
        </p:txBody>
      </p:sp>
      <p:sp>
        <p:nvSpPr>
          <p:cNvPr id="62" name="Oval 7">
            <a:extLst>
              <a:ext uri="{FF2B5EF4-FFF2-40B4-BE49-F238E27FC236}">
                <a16:creationId xmlns:a16="http://schemas.microsoft.com/office/drawing/2014/main" id="{BAED61A9-94E3-467F-9DED-2EF44403246E}"/>
              </a:ext>
            </a:extLst>
          </p:cNvPr>
          <p:cNvSpPr/>
          <p:nvPr/>
        </p:nvSpPr>
        <p:spPr>
          <a:xfrm>
            <a:off x="5044043" y="3543221"/>
            <a:ext cx="1821454" cy="1781313"/>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80" name="Rectangle 39">
            <a:extLst>
              <a:ext uri="{FF2B5EF4-FFF2-40B4-BE49-F238E27FC236}">
                <a16:creationId xmlns:a16="http://schemas.microsoft.com/office/drawing/2014/main" id="{6106FF93-44BA-4244-B541-8ACA245A2B81}"/>
              </a:ext>
            </a:extLst>
          </p:cNvPr>
          <p:cNvSpPr/>
          <p:nvPr/>
        </p:nvSpPr>
        <p:spPr>
          <a:xfrm>
            <a:off x="638784" y="5381018"/>
            <a:ext cx="1509147" cy="830997"/>
          </a:xfrm>
          <a:prstGeom prst="rect">
            <a:avLst/>
          </a:prstGeom>
        </p:spPr>
        <p:txBody>
          <a:bodyPr wrap="square">
            <a:spAutoFit/>
          </a:bodyPr>
          <a:lstStyle/>
          <a:p>
            <a:pPr algn="ctr"/>
            <a:r>
              <a:rPr lang="es-EC" sz="1600" b="1">
                <a:solidFill>
                  <a:schemeClr val="accent1"/>
                </a:solidFill>
                <a:latin typeface="Times New Roman" panose="02020603050405020304" pitchFamily="18" charset="0"/>
                <a:cs typeface="Times New Roman" panose="02020603050405020304" pitchFamily="18" charset="0"/>
              </a:rPr>
              <a:t>Valor Agregado Bruto</a:t>
            </a:r>
          </a:p>
        </p:txBody>
      </p:sp>
      <p:sp>
        <p:nvSpPr>
          <p:cNvPr id="81" name="Rectangle 42">
            <a:extLst>
              <a:ext uri="{FF2B5EF4-FFF2-40B4-BE49-F238E27FC236}">
                <a16:creationId xmlns:a16="http://schemas.microsoft.com/office/drawing/2014/main" id="{E8E43FDC-9063-4795-B4CC-4F06DE8C99D4}"/>
              </a:ext>
            </a:extLst>
          </p:cNvPr>
          <p:cNvSpPr/>
          <p:nvPr/>
        </p:nvSpPr>
        <p:spPr>
          <a:xfrm>
            <a:off x="2261552" y="5481712"/>
            <a:ext cx="1349860" cy="338554"/>
          </a:xfrm>
          <a:prstGeom prst="rect">
            <a:avLst/>
          </a:prstGeom>
        </p:spPr>
        <p:txBody>
          <a:bodyPr wrap="square">
            <a:spAutoFit/>
          </a:bodyPr>
          <a:lstStyle/>
          <a:p>
            <a:pPr algn="ctr"/>
            <a:r>
              <a:rPr lang="en-US" sz="1600" b="1" dirty="0">
                <a:solidFill>
                  <a:schemeClr val="accent5"/>
                </a:solidFill>
                <a:latin typeface="Times New Roman" panose="02020603050405020304" pitchFamily="18" charset="0"/>
                <a:cs typeface="Times New Roman" panose="02020603050405020304" pitchFamily="18" charset="0"/>
              </a:rPr>
              <a:t>Población</a:t>
            </a:r>
          </a:p>
        </p:txBody>
      </p:sp>
      <p:sp>
        <p:nvSpPr>
          <p:cNvPr id="82" name="Rectangle 43">
            <a:extLst>
              <a:ext uri="{FF2B5EF4-FFF2-40B4-BE49-F238E27FC236}">
                <a16:creationId xmlns:a16="http://schemas.microsoft.com/office/drawing/2014/main" id="{20053A54-5D85-4BC6-8B4D-0B77797D88AC}"/>
              </a:ext>
            </a:extLst>
          </p:cNvPr>
          <p:cNvSpPr/>
          <p:nvPr/>
        </p:nvSpPr>
        <p:spPr>
          <a:xfrm>
            <a:off x="3769012" y="5481712"/>
            <a:ext cx="1403812" cy="584775"/>
          </a:xfrm>
          <a:prstGeom prst="rect">
            <a:avLst/>
          </a:prstGeom>
        </p:spPr>
        <p:txBody>
          <a:bodyPr wrap="square">
            <a:spAutoFit/>
          </a:bodyPr>
          <a:lstStyle/>
          <a:p>
            <a:pPr algn="ctr"/>
            <a:r>
              <a:rPr lang="es-EC" sz="1600" b="1" dirty="0">
                <a:solidFill>
                  <a:schemeClr val="bg1">
                    <a:lumMod val="50000"/>
                  </a:schemeClr>
                </a:solidFill>
                <a:latin typeface="Times New Roman" panose="02020603050405020304" pitchFamily="18" charset="0"/>
                <a:cs typeface="Times New Roman" panose="02020603050405020304" pitchFamily="18" charset="0"/>
              </a:rPr>
              <a:t>Índice de Victimización</a:t>
            </a:r>
            <a:endParaRPr lang="en-US" sz="1600" b="1"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83" name="Rectangle 44">
            <a:extLst>
              <a:ext uri="{FF2B5EF4-FFF2-40B4-BE49-F238E27FC236}">
                <a16:creationId xmlns:a16="http://schemas.microsoft.com/office/drawing/2014/main" id="{9630AB4C-3596-4058-AA80-330D893EC7B6}"/>
              </a:ext>
            </a:extLst>
          </p:cNvPr>
          <p:cNvSpPr/>
          <p:nvPr/>
        </p:nvSpPr>
        <p:spPr>
          <a:xfrm>
            <a:off x="5276474" y="5481712"/>
            <a:ext cx="1349860" cy="830997"/>
          </a:xfrm>
          <a:prstGeom prst="rect">
            <a:avLst/>
          </a:prstGeom>
        </p:spPr>
        <p:txBody>
          <a:bodyPr wrap="square">
            <a:spAutoFit/>
          </a:bodyPr>
          <a:lstStyle/>
          <a:p>
            <a:pPr algn="ctr"/>
            <a:r>
              <a:rPr lang="es-EC" sz="1600" b="1">
                <a:solidFill>
                  <a:schemeClr val="accent1"/>
                </a:solidFill>
                <a:latin typeface="Times New Roman" panose="02020603050405020304" pitchFamily="18" charset="0"/>
                <a:cs typeface="Times New Roman" panose="02020603050405020304" pitchFamily="18" charset="0"/>
              </a:rPr>
              <a:t>Índice de Convivencia Ciudadana</a:t>
            </a:r>
          </a:p>
        </p:txBody>
      </p:sp>
      <p:sp>
        <p:nvSpPr>
          <p:cNvPr id="90" name="Oval 5">
            <a:extLst>
              <a:ext uri="{FF2B5EF4-FFF2-40B4-BE49-F238E27FC236}">
                <a16:creationId xmlns:a16="http://schemas.microsoft.com/office/drawing/2014/main" id="{43864F77-D00D-4656-97C7-529E95A36AF8}"/>
              </a:ext>
            </a:extLst>
          </p:cNvPr>
          <p:cNvSpPr/>
          <p:nvPr/>
        </p:nvSpPr>
        <p:spPr>
          <a:xfrm>
            <a:off x="6590410" y="3541200"/>
            <a:ext cx="1821454" cy="1781313"/>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1" name="Oval 6">
            <a:extLst>
              <a:ext uri="{FF2B5EF4-FFF2-40B4-BE49-F238E27FC236}">
                <a16:creationId xmlns:a16="http://schemas.microsoft.com/office/drawing/2014/main" id="{2EDA2A85-5F13-4ADB-9FE1-8BD33F67CEB2}"/>
              </a:ext>
            </a:extLst>
          </p:cNvPr>
          <p:cNvSpPr/>
          <p:nvPr/>
        </p:nvSpPr>
        <p:spPr>
          <a:xfrm>
            <a:off x="8099555" y="3541200"/>
            <a:ext cx="1821454" cy="1781313"/>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92" name="Oval 7">
            <a:extLst>
              <a:ext uri="{FF2B5EF4-FFF2-40B4-BE49-F238E27FC236}">
                <a16:creationId xmlns:a16="http://schemas.microsoft.com/office/drawing/2014/main" id="{F9062323-099A-4820-B65C-1BDC2761FE96}"/>
              </a:ext>
            </a:extLst>
          </p:cNvPr>
          <p:cNvSpPr/>
          <p:nvPr/>
        </p:nvSpPr>
        <p:spPr>
          <a:xfrm>
            <a:off x="9616201" y="3541200"/>
            <a:ext cx="1821454" cy="1781313"/>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7" name="Rectangle 42">
            <a:extLst>
              <a:ext uri="{FF2B5EF4-FFF2-40B4-BE49-F238E27FC236}">
                <a16:creationId xmlns:a16="http://schemas.microsoft.com/office/drawing/2014/main" id="{1908462C-468C-4534-876E-19B089DFF378}"/>
              </a:ext>
            </a:extLst>
          </p:cNvPr>
          <p:cNvSpPr/>
          <p:nvPr/>
        </p:nvSpPr>
        <p:spPr>
          <a:xfrm>
            <a:off x="6826208" y="5479691"/>
            <a:ext cx="1349860" cy="830997"/>
          </a:xfrm>
          <a:prstGeom prst="rect">
            <a:avLst/>
          </a:prstGeom>
        </p:spPr>
        <p:txBody>
          <a:bodyPr wrap="square">
            <a:spAutoFit/>
          </a:bodyPr>
          <a:lstStyle/>
          <a:p>
            <a:pPr algn="ctr"/>
            <a:r>
              <a:rPr lang="es-EC" sz="1600" b="1">
                <a:solidFill>
                  <a:schemeClr val="accent5"/>
                </a:solidFill>
                <a:latin typeface="Times New Roman" panose="02020603050405020304" pitchFamily="18" charset="0"/>
                <a:cs typeface="Times New Roman" panose="02020603050405020304" pitchFamily="18" charset="0"/>
              </a:rPr>
              <a:t>Índice de Participación Ciudadana</a:t>
            </a:r>
          </a:p>
        </p:txBody>
      </p:sp>
      <p:sp>
        <p:nvSpPr>
          <p:cNvPr id="108" name="Rectangle 43">
            <a:extLst>
              <a:ext uri="{FF2B5EF4-FFF2-40B4-BE49-F238E27FC236}">
                <a16:creationId xmlns:a16="http://schemas.microsoft.com/office/drawing/2014/main" id="{9BD0DC97-1E04-4220-B5E9-4C27D489E086}"/>
              </a:ext>
            </a:extLst>
          </p:cNvPr>
          <p:cNvSpPr/>
          <p:nvPr/>
        </p:nvSpPr>
        <p:spPr>
          <a:xfrm>
            <a:off x="8333667" y="5479691"/>
            <a:ext cx="1517433" cy="830997"/>
          </a:xfrm>
          <a:prstGeom prst="rect">
            <a:avLst/>
          </a:prstGeom>
        </p:spPr>
        <p:txBody>
          <a:bodyPr wrap="square">
            <a:spAutoFit/>
          </a:bodyPr>
          <a:lstStyle/>
          <a:p>
            <a:pPr algn="ctr"/>
            <a:r>
              <a:rPr lang="es-EC" sz="1600" b="1">
                <a:solidFill>
                  <a:schemeClr val="bg1">
                    <a:lumMod val="50000"/>
                  </a:schemeClr>
                </a:solidFill>
                <a:latin typeface="Times New Roman" panose="02020603050405020304" pitchFamily="18" charset="0"/>
                <a:cs typeface="Times New Roman" panose="02020603050405020304" pitchFamily="18" charset="0"/>
              </a:rPr>
              <a:t>Factor Espacial de Estratificación</a:t>
            </a:r>
          </a:p>
        </p:txBody>
      </p:sp>
      <p:sp>
        <p:nvSpPr>
          <p:cNvPr id="109" name="Rectangle 44">
            <a:extLst>
              <a:ext uri="{FF2B5EF4-FFF2-40B4-BE49-F238E27FC236}">
                <a16:creationId xmlns:a16="http://schemas.microsoft.com/office/drawing/2014/main" id="{26D5AB49-EDE4-483C-A8A2-E5B3D745BB2C}"/>
              </a:ext>
            </a:extLst>
          </p:cNvPr>
          <p:cNvSpPr/>
          <p:nvPr/>
        </p:nvSpPr>
        <p:spPr>
          <a:xfrm>
            <a:off x="9841130" y="5479691"/>
            <a:ext cx="1349860" cy="584775"/>
          </a:xfrm>
          <a:prstGeom prst="rect">
            <a:avLst/>
          </a:prstGeom>
        </p:spPr>
        <p:txBody>
          <a:bodyPr wrap="square">
            <a:spAutoFit/>
          </a:bodyPr>
          <a:lstStyle/>
          <a:p>
            <a:pPr algn="ctr"/>
            <a:r>
              <a:rPr lang="es-EC" sz="1600" b="1" dirty="0">
                <a:solidFill>
                  <a:schemeClr val="accent1"/>
                </a:solidFill>
                <a:latin typeface="Times New Roman" panose="02020603050405020304" pitchFamily="18" charset="0"/>
                <a:cs typeface="Times New Roman" panose="02020603050405020304" pitchFamily="18" charset="0"/>
              </a:rPr>
              <a:t>F</a:t>
            </a:r>
            <a:r>
              <a:rPr lang="en-US" sz="1600" b="1" dirty="0">
                <a:solidFill>
                  <a:schemeClr val="accent1"/>
                </a:solidFill>
                <a:latin typeface="Times New Roman" panose="02020603050405020304" pitchFamily="18" charset="0"/>
                <a:cs typeface="Times New Roman" panose="02020603050405020304" pitchFamily="18" charset="0"/>
              </a:rPr>
              <a:t>actor de </a:t>
            </a:r>
            <a:r>
              <a:rPr lang="en-US" sz="1600" b="1" dirty="0" err="1">
                <a:solidFill>
                  <a:schemeClr val="accent1"/>
                </a:solidFill>
                <a:latin typeface="Times New Roman" panose="02020603050405020304" pitchFamily="18" charset="0"/>
                <a:cs typeface="Times New Roman" panose="02020603050405020304" pitchFamily="18" charset="0"/>
              </a:rPr>
              <a:t>Corrección</a:t>
            </a:r>
            <a:r>
              <a:rPr lang="en-US" sz="1600" b="1" dirty="0">
                <a:solidFill>
                  <a:schemeClr val="accent1"/>
                </a:solidFill>
                <a:latin typeface="Times New Roman" panose="02020603050405020304" pitchFamily="18" charset="0"/>
                <a:cs typeface="Times New Roman" panose="02020603050405020304" pitchFamily="18" charset="0"/>
              </a:rPr>
              <a:t> </a:t>
            </a:r>
          </a:p>
        </p:txBody>
      </p:sp>
      <p:grpSp>
        <p:nvGrpSpPr>
          <p:cNvPr id="115" name="Group 140">
            <a:extLst>
              <a:ext uri="{FF2B5EF4-FFF2-40B4-BE49-F238E27FC236}">
                <a16:creationId xmlns:a16="http://schemas.microsoft.com/office/drawing/2014/main" id="{7048B6A9-40F0-4F1D-989B-3D56339974F5}"/>
              </a:ext>
            </a:extLst>
          </p:cNvPr>
          <p:cNvGrpSpPr/>
          <p:nvPr/>
        </p:nvGrpSpPr>
        <p:grpSpPr>
          <a:xfrm>
            <a:off x="1101905" y="4378795"/>
            <a:ext cx="652961" cy="510103"/>
            <a:chOff x="7718425" y="2973388"/>
            <a:chExt cx="669925" cy="388938"/>
          </a:xfrm>
          <a:solidFill>
            <a:schemeClr val="bg1"/>
          </a:solidFill>
        </p:grpSpPr>
        <p:sp>
          <p:nvSpPr>
            <p:cNvPr id="116" name="Freeform 23">
              <a:extLst>
                <a:ext uri="{FF2B5EF4-FFF2-40B4-BE49-F238E27FC236}">
                  <a16:creationId xmlns:a16="http://schemas.microsoft.com/office/drawing/2014/main" id="{5E137DAE-D173-42C1-A254-9B193B631C67}"/>
                </a:ext>
              </a:extLst>
            </p:cNvPr>
            <p:cNvSpPr>
              <a:spLocks noEditPoints="1"/>
            </p:cNvSpPr>
            <p:nvPr/>
          </p:nvSpPr>
          <p:spPr bwMode="auto">
            <a:xfrm>
              <a:off x="7718425" y="2973388"/>
              <a:ext cx="669925" cy="388938"/>
            </a:xfrm>
            <a:custGeom>
              <a:avLst/>
              <a:gdLst>
                <a:gd name="T0" fmla="*/ 92 w 3380"/>
                <a:gd name="T1" fmla="*/ 91 h 1956"/>
                <a:gd name="T2" fmla="*/ 92 w 3380"/>
                <a:gd name="T3" fmla="*/ 1865 h 1956"/>
                <a:gd name="T4" fmla="*/ 3287 w 3380"/>
                <a:gd name="T5" fmla="*/ 1865 h 1956"/>
                <a:gd name="T6" fmla="*/ 3287 w 3380"/>
                <a:gd name="T7" fmla="*/ 91 h 1956"/>
                <a:gd name="T8" fmla="*/ 92 w 3380"/>
                <a:gd name="T9" fmla="*/ 91 h 1956"/>
                <a:gd name="T10" fmla="*/ 46 w 3380"/>
                <a:gd name="T11" fmla="*/ 0 h 1956"/>
                <a:gd name="T12" fmla="*/ 3333 w 3380"/>
                <a:gd name="T13" fmla="*/ 0 h 1956"/>
                <a:gd name="T14" fmla="*/ 3348 w 3380"/>
                <a:gd name="T15" fmla="*/ 2 h 1956"/>
                <a:gd name="T16" fmla="*/ 3361 w 3380"/>
                <a:gd name="T17" fmla="*/ 9 h 1956"/>
                <a:gd name="T18" fmla="*/ 3370 w 3380"/>
                <a:gd name="T19" fmla="*/ 19 h 1956"/>
                <a:gd name="T20" fmla="*/ 3377 w 3380"/>
                <a:gd name="T21" fmla="*/ 31 h 1956"/>
                <a:gd name="T22" fmla="*/ 3380 w 3380"/>
                <a:gd name="T23" fmla="*/ 45 h 1956"/>
                <a:gd name="T24" fmla="*/ 3380 w 3380"/>
                <a:gd name="T25" fmla="*/ 1911 h 1956"/>
                <a:gd name="T26" fmla="*/ 3377 w 3380"/>
                <a:gd name="T27" fmla="*/ 1925 h 1956"/>
                <a:gd name="T28" fmla="*/ 3370 w 3380"/>
                <a:gd name="T29" fmla="*/ 1938 h 1956"/>
                <a:gd name="T30" fmla="*/ 3361 w 3380"/>
                <a:gd name="T31" fmla="*/ 1947 h 1956"/>
                <a:gd name="T32" fmla="*/ 3348 w 3380"/>
                <a:gd name="T33" fmla="*/ 1954 h 1956"/>
                <a:gd name="T34" fmla="*/ 3333 w 3380"/>
                <a:gd name="T35" fmla="*/ 1956 h 1956"/>
                <a:gd name="T36" fmla="*/ 46 w 3380"/>
                <a:gd name="T37" fmla="*/ 1956 h 1956"/>
                <a:gd name="T38" fmla="*/ 31 w 3380"/>
                <a:gd name="T39" fmla="*/ 1954 h 1956"/>
                <a:gd name="T40" fmla="*/ 19 w 3380"/>
                <a:gd name="T41" fmla="*/ 1947 h 1956"/>
                <a:gd name="T42" fmla="*/ 9 w 3380"/>
                <a:gd name="T43" fmla="*/ 1938 h 1956"/>
                <a:gd name="T44" fmla="*/ 2 w 3380"/>
                <a:gd name="T45" fmla="*/ 1925 h 1956"/>
                <a:gd name="T46" fmla="*/ 0 w 3380"/>
                <a:gd name="T47" fmla="*/ 1911 h 1956"/>
                <a:gd name="T48" fmla="*/ 0 w 3380"/>
                <a:gd name="T49" fmla="*/ 45 h 1956"/>
                <a:gd name="T50" fmla="*/ 2 w 3380"/>
                <a:gd name="T51" fmla="*/ 31 h 1956"/>
                <a:gd name="T52" fmla="*/ 9 w 3380"/>
                <a:gd name="T53" fmla="*/ 19 h 1956"/>
                <a:gd name="T54" fmla="*/ 19 w 3380"/>
                <a:gd name="T55" fmla="*/ 9 h 1956"/>
                <a:gd name="T56" fmla="*/ 31 w 3380"/>
                <a:gd name="T57" fmla="*/ 2 h 1956"/>
                <a:gd name="T58" fmla="*/ 46 w 3380"/>
                <a:gd name="T59" fmla="*/ 0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80" h="1956">
                  <a:moveTo>
                    <a:pt x="92" y="91"/>
                  </a:moveTo>
                  <a:lnTo>
                    <a:pt x="92" y="1865"/>
                  </a:lnTo>
                  <a:lnTo>
                    <a:pt x="3287" y="1865"/>
                  </a:lnTo>
                  <a:lnTo>
                    <a:pt x="3287" y="91"/>
                  </a:lnTo>
                  <a:lnTo>
                    <a:pt x="92" y="91"/>
                  </a:lnTo>
                  <a:close/>
                  <a:moveTo>
                    <a:pt x="46" y="0"/>
                  </a:moveTo>
                  <a:lnTo>
                    <a:pt x="3333" y="0"/>
                  </a:lnTo>
                  <a:lnTo>
                    <a:pt x="3348" y="2"/>
                  </a:lnTo>
                  <a:lnTo>
                    <a:pt x="3361" y="9"/>
                  </a:lnTo>
                  <a:lnTo>
                    <a:pt x="3370" y="19"/>
                  </a:lnTo>
                  <a:lnTo>
                    <a:pt x="3377" y="31"/>
                  </a:lnTo>
                  <a:lnTo>
                    <a:pt x="3380" y="45"/>
                  </a:lnTo>
                  <a:lnTo>
                    <a:pt x="3380" y="1911"/>
                  </a:lnTo>
                  <a:lnTo>
                    <a:pt x="3377" y="1925"/>
                  </a:lnTo>
                  <a:lnTo>
                    <a:pt x="3370" y="1938"/>
                  </a:lnTo>
                  <a:lnTo>
                    <a:pt x="3361" y="1947"/>
                  </a:lnTo>
                  <a:lnTo>
                    <a:pt x="3348" y="1954"/>
                  </a:lnTo>
                  <a:lnTo>
                    <a:pt x="3333" y="1956"/>
                  </a:lnTo>
                  <a:lnTo>
                    <a:pt x="46" y="1956"/>
                  </a:lnTo>
                  <a:lnTo>
                    <a:pt x="31" y="1954"/>
                  </a:lnTo>
                  <a:lnTo>
                    <a:pt x="19" y="1947"/>
                  </a:lnTo>
                  <a:lnTo>
                    <a:pt x="9" y="1938"/>
                  </a:lnTo>
                  <a:lnTo>
                    <a:pt x="2" y="1925"/>
                  </a:lnTo>
                  <a:lnTo>
                    <a:pt x="0" y="1911"/>
                  </a:lnTo>
                  <a:lnTo>
                    <a:pt x="0" y="45"/>
                  </a:lnTo>
                  <a:lnTo>
                    <a:pt x="2" y="31"/>
                  </a:lnTo>
                  <a:lnTo>
                    <a:pt x="9" y="19"/>
                  </a:lnTo>
                  <a:lnTo>
                    <a:pt x="19" y="9"/>
                  </a:lnTo>
                  <a:lnTo>
                    <a:pt x="31" y="2"/>
                  </a:lnTo>
                  <a:lnTo>
                    <a:pt x="46"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7" name="Freeform 24">
              <a:extLst>
                <a:ext uri="{FF2B5EF4-FFF2-40B4-BE49-F238E27FC236}">
                  <a16:creationId xmlns:a16="http://schemas.microsoft.com/office/drawing/2014/main" id="{CE76B6CC-2D1D-43C2-A3A0-95E6D2B639D3}"/>
                </a:ext>
              </a:extLst>
            </p:cNvPr>
            <p:cNvSpPr>
              <a:spLocks/>
            </p:cNvSpPr>
            <p:nvPr/>
          </p:nvSpPr>
          <p:spPr bwMode="auto">
            <a:xfrm>
              <a:off x="8293100" y="2973388"/>
              <a:ext cx="95250" cy="93663"/>
            </a:xfrm>
            <a:custGeom>
              <a:avLst/>
              <a:gdLst>
                <a:gd name="T0" fmla="*/ 46 w 480"/>
                <a:gd name="T1" fmla="*/ 0 h 473"/>
                <a:gd name="T2" fmla="*/ 61 w 480"/>
                <a:gd name="T3" fmla="*/ 2 h 473"/>
                <a:gd name="T4" fmla="*/ 73 w 480"/>
                <a:gd name="T5" fmla="*/ 9 h 473"/>
                <a:gd name="T6" fmla="*/ 83 w 480"/>
                <a:gd name="T7" fmla="*/ 19 h 473"/>
                <a:gd name="T8" fmla="*/ 89 w 480"/>
                <a:gd name="T9" fmla="*/ 31 h 473"/>
                <a:gd name="T10" fmla="*/ 92 w 480"/>
                <a:gd name="T11" fmla="*/ 45 h 473"/>
                <a:gd name="T12" fmla="*/ 95 w 480"/>
                <a:gd name="T13" fmla="*/ 91 h 473"/>
                <a:gd name="T14" fmla="*/ 104 w 480"/>
                <a:gd name="T15" fmla="*/ 135 h 473"/>
                <a:gd name="T16" fmla="*/ 118 w 480"/>
                <a:gd name="T17" fmla="*/ 177 h 473"/>
                <a:gd name="T18" fmla="*/ 138 w 480"/>
                <a:gd name="T19" fmla="*/ 216 h 473"/>
                <a:gd name="T20" fmla="*/ 163 w 480"/>
                <a:gd name="T21" fmla="*/ 251 h 473"/>
                <a:gd name="T22" fmla="*/ 192 w 480"/>
                <a:gd name="T23" fmla="*/ 284 h 473"/>
                <a:gd name="T24" fmla="*/ 225 w 480"/>
                <a:gd name="T25" fmla="*/ 312 h 473"/>
                <a:gd name="T26" fmla="*/ 261 w 480"/>
                <a:gd name="T27" fmla="*/ 337 h 473"/>
                <a:gd name="T28" fmla="*/ 300 w 480"/>
                <a:gd name="T29" fmla="*/ 356 h 473"/>
                <a:gd name="T30" fmla="*/ 342 w 480"/>
                <a:gd name="T31" fmla="*/ 371 h 473"/>
                <a:gd name="T32" fmla="*/ 387 w 480"/>
                <a:gd name="T33" fmla="*/ 379 h 473"/>
                <a:gd name="T34" fmla="*/ 433 w 480"/>
                <a:gd name="T35" fmla="*/ 382 h 473"/>
                <a:gd name="T36" fmla="*/ 448 w 480"/>
                <a:gd name="T37" fmla="*/ 385 h 473"/>
                <a:gd name="T38" fmla="*/ 461 w 480"/>
                <a:gd name="T39" fmla="*/ 392 h 473"/>
                <a:gd name="T40" fmla="*/ 470 w 480"/>
                <a:gd name="T41" fmla="*/ 401 h 473"/>
                <a:gd name="T42" fmla="*/ 477 w 480"/>
                <a:gd name="T43" fmla="*/ 413 h 473"/>
                <a:gd name="T44" fmla="*/ 480 w 480"/>
                <a:gd name="T45" fmla="*/ 428 h 473"/>
                <a:gd name="T46" fmla="*/ 477 w 480"/>
                <a:gd name="T47" fmla="*/ 442 h 473"/>
                <a:gd name="T48" fmla="*/ 470 w 480"/>
                <a:gd name="T49" fmla="*/ 455 h 473"/>
                <a:gd name="T50" fmla="*/ 461 w 480"/>
                <a:gd name="T51" fmla="*/ 465 h 473"/>
                <a:gd name="T52" fmla="*/ 448 w 480"/>
                <a:gd name="T53" fmla="*/ 471 h 473"/>
                <a:gd name="T54" fmla="*/ 433 w 480"/>
                <a:gd name="T55" fmla="*/ 473 h 473"/>
                <a:gd name="T56" fmla="*/ 383 w 480"/>
                <a:gd name="T57" fmla="*/ 471 h 473"/>
                <a:gd name="T58" fmla="*/ 334 w 480"/>
                <a:gd name="T59" fmla="*/ 463 h 473"/>
                <a:gd name="T60" fmla="*/ 288 w 480"/>
                <a:gd name="T61" fmla="*/ 448 h 473"/>
                <a:gd name="T62" fmla="*/ 243 w 480"/>
                <a:gd name="T63" fmla="*/ 430 h 473"/>
                <a:gd name="T64" fmla="*/ 201 w 480"/>
                <a:gd name="T65" fmla="*/ 407 h 473"/>
                <a:gd name="T66" fmla="*/ 162 w 480"/>
                <a:gd name="T67" fmla="*/ 379 h 473"/>
                <a:gd name="T68" fmla="*/ 127 w 480"/>
                <a:gd name="T69" fmla="*/ 348 h 473"/>
                <a:gd name="T70" fmla="*/ 95 w 480"/>
                <a:gd name="T71" fmla="*/ 313 h 473"/>
                <a:gd name="T72" fmla="*/ 67 w 480"/>
                <a:gd name="T73" fmla="*/ 275 h 473"/>
                <a:gd name="T74" fmla="*/ 44 w 480"/>
                <a:gd name="T75" fmla="*/ 233 h 473"/>
                <a:gd name="T76" fmla="*/ 25 w 480"/>
                <a:gd name="T77" fmla="*/ 190 h 473"/>
                <a:gd name="T78" fmla="*/ 11 w 480"/>
                <a:gd name="T79" fmla="*/ 144 h 473"/>
                <a:gd name="T80" fmla="*/ 3 w 480"/>
                <a:gd name="T81" fmla="*/ 95 h 473"/>
                <a:gd name="T82" fmla="*/ 0 w 480"/>
                <a:gd name="T83" fmla="*/ 45 h 473"/>
                <a:gd name="T84" fmla="*/ 2 w 480"/>
                <a:gd name="T85" fmla="*/ 31 h 473"/>
                <a:gd name="T86" fmla="*/ 8 w 480"/>
                <a:gd name="T87" fmla="*/ 19 h 473"/>
                <a:gd name="T88" fmla="*/ 19 w 480"/>
                <a:gd name="T89" fmla="*/ 9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61" y="2"/>
                  </a:lnTo>
                  <a:lnTo>
                    <a:pt x="73" y="9"/>
                  </a:lnTo>
                  <a:lnTo>
                    <a:pt x="83" y="19"/>
                  </a:lnTo>
                  <a:lnTo>
                    <a:pt x="89" y="31"/>
                  </a:lnTo>
                  <a:lnTo>
                    <a:pt x="92" y="45"/>
                  </a:lnTo>
                  <a:lnTo>
                    <a:pt x="95" y="91"/>
                  </a:lnTo>
                  <a:lnTo>
                    <a:pt x="104" y="135"/>
                  </a:lnTo>
                  <a:lnTo>
                    <a:pt x="118" y="177"/>
                  </a:lnTo>
                  <a:lnTo>
                    <a:pt x="138" y="216"/>
                  </a:lnTo>
                  <a:lnTo>
                    <a:pt x="163" y="251"/>
                  </a:lnTo>
                  <a:lnTo>
                    <a:pt x="192" y="284"/>
                  </a:lnTo>
                  <a:lnTo>
                    <a:pt x="225" y="312"/>
                  </a:lnTo>
                  <a:lnTo>
                    <a:pt x="261" y="337"/>
                  </a:lnTo>
                  <a:lnTo>
                    <a:pt x="300" y="356"/>
                  </a:lnTo>
                  <a:lnTo>
                    <a:pt x="342" y="371"/>
                  </a:lnTo>
                  <a:lnTo>
                    <a:pt x="387" y="379"/>
                  </a:lnTo>
                  <a:lnTo>
                    <a:pt x="433" y="382"/>
                  </a:lnTo>
                  <a:lnTo>
                    <a:pt x="448" y="385"/>
                  </a:lnTo>
                  <a:lnTo>
                    <a:pt x="461" y="392"/>
                  </a:lnTo>
                  <a:lnTo>
                    <a:pt x="470" y="401"/>
                  </a:lnTo>
                  <a:lnTo>
                    <a:pt x="477" y="413"/>
                  </a:lnTo>
                  <a:lnTo>
                    <a:pt x="480" y="428"/>
                  </a:lnTo>
                  <a:lnTo>
                    <a:pt x="477" y="442"/>
                  </a:lnTo>
                  <a:lnTo>
                    <a:pt x="470" y="455"/>
                  </a:lnTo>
                  <a:lnTo>
                    <a:pt x="461" y="465"/>
                  </a:lnTo>
                  <a:lnTo>
                    <a:pt x="448" y="471"/>
                  </a:lnTo>
                  <a:lnTo>
                    <a:pt x="433" y="473"/>
                  </a:lnTo>
                  <a:lnTo>
                    <a:pt x="383" y="471"/>
                  </a:lnTo>
                  <a:lnTo>
                    <a:pt x="334" y="463"/>
                  </a:lnTo>
                  <a:lnTo>
                    <a:pt x="288" y="448"/>
                  </a:lnTo>
                  <a:lnTo>
                    <a:pt x="243" y="430"/>
                  </a:lnTo>
                  <a:lnTo>
                    <a:pt x="201" y="407"/>
                  </a:lnTo>
                  <a:lnTo>
                    <a:pt x="162" y="379"/>
                  </a:lnTo>
                  <a:lnTo>
                    <a:pt x="127" y="348"/>
                  </a:lnTo>
                  <a:lnTo>
                    <a:pt x="95" y="313"/>
                  </a:lnTo>
                  <a:lnTo>
                    <a:pt x="67" y="275"/>
                  </a:lnTo>
                  <a:lnTo>
                    <a:pt x="44" y="233"/>
                  </a:lnTo>
                  <a:lnTo>
                    <a:pt x="25" y="190"/>
                  </a:lnTo>
                  <a:lnTo>
                    <a:pt x="11" y="144"/>
                  </a:lnTo>
                  <a:lnTo>
                    <a:pt x="3" y="95"/>
                  </a:lnTo>
                  <a:lnTo>
                    <a:pt x="0" y="45"/>
                  </a:lnTo>
                  <a:lnTo>
                    <a:pt x="2" y="31"/>
                  </a:lnTo>
                  <a:lnTo>
                    <a:pt x="8" y="19"/>
                  </a:lnTo>
                  <a:lnTo>
                    <a:pt x="19" y="9"/>
                  </a:lnTo>
                  <a:lnTo>
                    <a:pt x="31" y="2"/>
                  </a:lnTo>
                  <a:lnTo>
                    <a:pt x="46"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8" name="Freeform 25">
              <a:extLst>
                <a:ext uri="{FF2B5EF4-FFF2-40B4-BE49-F238E27FC236}">
                  <a16:creationId xmlns:a16="http://schemas.microsoft.com/office/drawing/2014/main" id="{E797AAEE-8823-4FF8-92CE-C1300008507C}"/>
                </a:ext>
              </a:extLst>
            </p:cNvPr>
            <p:cNvSpPr>
              <a:spLocks/>
            </p:cNvSpPr>
            <p:nvPr/>
          </p:nvSpPr>
          <p:spPr bwMode="auto">
            <a:xfrm>
              <a:off x="8293100" y="3268663"/>
              <a:ext cx="95250" cy="93663"/>
            </a:xfrm>
            <a:custGeom>
              <a:avLst/>
              <a:gdLst>
                <a:gd name="T0" fmla="*/ 434 w 481"/>
                <a:gd name="T1" fmla="*/ 0 h 473"/>
                <a:gd name="T2" fmla="*/ 449 w 481"/>
                <a:gd name="T3" fmla="*/ 2 h 473"/>
                <a:gd name="T4" fmla="*/ 462 w 481"/>
                <a:gd name="T5" fmla="*/ 8 h 473"/>
                <a:gd name="T6" fmla="*/ 471 w 481"/>
                <a:gd name="T7" fmla="*/ 19 h 473"/>
                <a:gd name="T8" fmla="*/ 478 w 481"/>
                <a:gd name="T9" fmla="*/ 31 h 473"/>
                <a:gd name="T10" fmla="*/ 481 w 481"/>
                <a:gd name="T11" fmla="*/ 45 h 473"/>
                <a:gd name="T12" fmla="*/ 478 w 481"/>
                <a:gd name="T13" fmla="*/ 60 h 473"/>
                <a:gd name="T14" fmla="*/ 471 w 481"/>
                <a:gd name="T15" fmla="*/ 72 h 473"/>
                <a:gd name="T16" fmla="*/ 462 w 481"/>
                <a:gd name="T17" fmla="*/ 82 h 473"/>
                <a:gd name="T18" fmla="*/ 449 w 481"/>
                <a:gd name="T19" fmla="*/ 89 h 473"/>
                <a:gd name="T20" fmla="*/ 434 w 481"/>
                <a:gd name="T21" fmla="*/ 91 h 473"/>
                <a:gd name="T22" fmla="*/ 388 w 481"/>
                <a:gd name="T23" fmla="*/ 94 h 473"/>
                <a:gd name="T24" fmla="*/ 343 w 481"/>
                <a:gd name="T25" fmla="*/ 103 h 473"/>
                <a:gd name="T26" fmla="*/ 301 w 481"/>
                <a:gd name="T27" fmla="*/ 117 h 473"/>
                <a:gd name="T28" fmla="*/ 262 w 481"/>
                <a:gd name="T29" fmla="*/ 136 h 473"/>
                <a:gd name="T30" fmla="*/ 226 w 481"/>
                <a:gd name="T31" fmla="*/ 161 h 473"/>
                <a:gd name="T32" fmla="*/ 193 w 481"/>
                <a:gd name="T33" fmla="*/ 189 h 473"/>
                <a:gd name="T34" fmla="*/ 164 w 481"/>
                <a:gd name="T35" fmla="*/ 222 h 473"/>
                <a:gd name="T36" fmla="*/ 139 w 481"/>
                <a:gd name="T37" fmla="*/ 257 h 473"/>
                <a:gd name="T38" fmla="*/ 119 w 481"/>
                <a:gd name="T39" fmla="*/ 297 h 473"/>
                <a:gd name="T40" fmla="*/ 105 w 481"/>
                <a:gd name="T41" fmla="*/ 338 h 473"/>
                <a:gd name="T42" fmla="*/ 96 w 481"/>
                <a:gd name="T43" fmla="*/ 382 h 473"/>
                <a:gd name="T44" fmla="*/ 93 w 481"/>
                <a:gd name="T45" fmla="*/ 428 h 473"/>
                <a:gd name="T46" fmla="*/ 90 w 481"/>
                <a:gd name="T47" fmla="*/ 442 h 473"/>
                <a:gd name="T48" fmla="*/ 84 w 481"/>
                <a:gd name="T49" fmla="*/ 455 h 473"/>
                <a:gd name="T50" fmla="*/ 74 w 481"/>
                <a:gd name="T51" fmla="*/ 464 h 473"/>
                <a:gd name="T52" fmla="*/ 62 w 481"/>
                <a:gd name="T53" fmla="*/ 471 h 473"/>
                <a:gd name="T54" fmla="*/ 47 w 481"/>
                <a:gd name="T55" fmla="*/ 473 h 473"/>
                <a:gd name="T56" fmla="*/ 32 w 481"/>
                <a:gd name="T57" fmla="*/ 471 h 473"/>
                <a:gd name="T58" fmla="*/ 20 w 481"/>
                <a:gd name="T59" fmla="*/ 464 h 473"/>
                <a:gd name="T60" fmla="*/ 9 w 481"/>
                <a:gd name="T61" fmla="*/ 455 h 473"/>
                <a:gd name="T62" fmla="*/ 3 w 481"/>
                <a:gd name="T63" fmla="*/ 442 h 473"/>
                <a:gd name="T64" fmla="*/ 0 w 481"/>
                <a:gd name="T65" fmla="*/ 428 h 473"/>
                <a:gd name="T66" fmla="*/ 3 w 481"/>
                <a:gd name="T67" fmla="*/ 378 h 473"/>
                <a:gd name="T68" fmla="*/ 11 w 481"/>
                <a:gd name="T69" fmla="*/ 330 h 473"/>
                <a:gd name="T70" fmla="*/ 26 w 481"/>
                <a:gd name="T71" fmla="*/ 283 h 473"/>
                <a:gd name="T72" fmla="*/ 45 w 481"/>
                <a:gd name="T73" fmla="*/ 240 h 473"/>
                <a:gd name="T74" fmla="*/ 68 w 481"/>
                <a:gd name="T75" fmla="*/ 198 h 473"/>
                <a:gd name="T76" fmla="*/ 96 w 481"/>
                <a:gd name="T77" fmla="*/ 160 h 473"/>
                <a:gd name="T78" fmla="*/ 128 w 481"/>
                <a:gd name="T79" fmla="*/ 125 h 473"/>
                <a:gd name="T80" fmla="*/ 163 w 481"/>
                <a:gd name="T81" fmla="*/ 94 h 473"/>
                <a:gd name="T82" fmla="*/ 202 w 481"/>
                <a:gd name="T83" fmla="*/ 66 h 473"/>
                <a:gd name="T84" fmla="*/ 244 w 481"/>
                <a:gd name="T85" fmla="*/ 43 h 473"/>
                <a:gd name="T86" fmla="*/ 288 w 481"/>
                <a:gd name="T87" fmla="*/ 25 h 473"/>
                <a:gd name="T88" fmla="*/ 335 w 481"/>
                <a:gd name="T89" fmla="*/ 11 h 473"/>
                <a:gd name="T90" fmla="*/ 384 w 481"/>
                <a:gd name="T91" fmla="*/ 3 h 473"/>
                <a:gd name="T92" fmla="*/ 434 w 481"/>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1" h="473">
                  <a:moveTo>
                    <a:pt x="434" y="0"/>
                  </a:moveTo>
                  <a:lnTo>
                    <a:pt x="449" y="2"/>
                  </a:lnTo>
                  <a:lnTo>
                    <a:pt x="462" y="8"/>
                  </a:lnTo>
                  <a:lnTo>
                    <a:pt x="471" y="19"/>
                  </a:lnTo>
                  <a:lnTo>
                    <a:pt x="478" y="31"/>
                  </a:lnTo>
                  <a:lnTo>
                    <a:pt x="481" y="45"/>
                  </a:lnTo>
                  <a:lnTo>
                    <a:pt x="478" y="60"/>
                  </a:lnTo>
                  <a:lnTo>
                    <a:pt x="471" y="72"/>
                  </a:lnTo>
                  <a:lnTo>
                    <a:pt x="462" y="82"/>
                  </a:lnTo>
                  <a:lnTo>
                    <a:pt x="449" y="89"/>
                  </a:lnTo>
                  <a:lnTo>
                    <a:pt x="434" y="91"/>
                  </a:lnTo>
                  <a:lnTo>
                    <a:pt x="388" y="94"/>
                  </a:lnTo>
                  <a:lnTo>
                    <a:pt x="343" y="103"/>
                  </a:lnTo>
                  <a:lnTo>
                    <a:pt x="301" y="117"/>
                  </a:lnTo>
                  <a:lnTo>
                    <a:pt x="262" y="136"/>
                  </a:lnTo>
                  <a:lnTo>
                    <a:pt x="226" y="161"/>
                  </a:lnTo>
                  <a:lnTo>
                    <a:pt x="193" y="189"/>
                  </a:lnTo>
                  <a:lnTo>
                    <a:pt x="164" y="222"/>
                  </a:lnTo>
                  <a:lnTo>
                    <a:pt x="139" y="257"/>
                  </a:lnTo>
                  <a:lnTo>
                    <a:pt x="119" y="297"/>
                  </a:lnTo>
                  <a:lnTo>
                    <a:pt x="105" y="338"/>
                  </a:lnTo>
                  <a:lnTo>
                    <a:pt x="96" y="382"/>
                  </a:lnTo>
                  <a:lnTo>
                    <a:pt x="93" y="428"/>
                  </a:lnTo>
                  <a:lnTo>
                    <a:pt x="90" y="442"/>
                  </a:lnTo>
                  <a:lnTo>
                    <a:pt x="84" y="455"/>
                  </a:lnTo>
                  <a:lnTo>
                    <a:pt x="74" y="464"/>
                  </a:lnTo>
                  <a:lnTo>
                    <a:pt x="62" y="471"/>
                  </a:lnTo>
                  <a:lnTo>
                    <a:pt x="47" y="473"/>
                  </a:lnTo>
                  <a:lnTo>
                    <a:pt x="32" y="471"/>
                  </a:lnTo>
                  <a:lnTo>
                    <a:pt x="20" y="464"/>
                  </a:lnTo>
                  <a:lnTo>
                    <a:pt x="9" y="455"/>
                  </a:lnTo>
                  <a:lnTo>
                    <a:pt x="3" y="442"/>
                  </a:lnTo>
                  <a:lnTo>
                    <a:pt x="0" y="428"/>
                  </a:lnTo>
                  <a:lnTo>
                    <a:pt x="3" y="378"/>
                  </a:lnTo>
                  <a:lnTo>
                    <a:pt x="11" y="330"/>
                  </a:lnTo>
                  <a:lnTo>
                    <a:pt x="26" y="283"/>
                  </a:lnTo>
                  <a:lnTo>
                    <a:pt x="45" y="240"/>
                  </a:lnTo>
                  <a:lnTo>
                    <a:pt x="68" y="198"/>
                  </a:lnTo>
                  <a:lnTo>
                    <a:pt x="96" y="160"/>
                  </a:lnTo>
                  <a:lnTo>
                    <a:pt x="128" y="125"/>
                  </a:lnTo>
                  <a:lnTo>
                    <a:pt x="163" y="94"/>
                  </a:lnTo>
                  <a:lnTo>
                    <a:pt x="202" y="66"/>
                  </a:lnTo>
                  <a:lnTo>
                    <a:pt x="244" y="43"/>
                  </a:lnTo>
                  <a:lnTo>
                    <a:pt x="288" y="25"/>
                  </a:lnTo>
                  <a:lnTo>
                    <a:pt x="335" y="11"/>
                  </a:lnTo>
                  <a:lnTo>
                    <a:pt x="384" y="3"/>
                  </a:lnTo>
                  <a:lnTo>
                    <a:pt x="434"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19" name="Freeform 26">
              <a:extLst>
                <a:ext uri="{FF2B5EF4-FFF2-40B4-BE49-F238E27FC236}">
                  <a16:creationId xmlns:a16="http://schemas.microsoft.com/office/drawing/2014/main" id="{672C03D3-B9C9-46B7-B7EA-3B64BFF79599}"/>
                </a:ext>
              </a:extLst>
            </p:cNvPr>
            <p:cNvSpPr>
              <a:spLocks/>
            </p:cNvSpPr>
            <p:nvPr/>
          </p:nvSpPr>
          <p:spPr bwMode="auto">
            <a:xfrm>
              <a:off x="7718425" y="2973388"/>
              <a:ext cx="95250" cy="93663"/>
            </a:xfrm>
            <a:custGeom>
              <a:avLst/>
              <a:gdLst>
                <a:gd name="T0" fmla="*/ 434 w 480"/>
                <a:gd name="T1" fmla="*/ 0 h 473"/>
                <a:gd name="T2" fmla="*/ 448 w 480"/>
                <a:gd name="T3" fmla="*/ 2 h 473"/>
                <a:gd name="T4" fmla="*/ 461 w 480"/>
                <a:gd name="T5" fmla="*/ 9 h 473"/>
                <a:gd name="T6" fmla="*/ 471 w 480"/>
                <a:gd name="T7" fmla="*/ 19 h 473"/>
                <a:gd name="T8" fmla="*/ 478 w 480"/>
                <a:gd name="T9" fmla="*/ 31 h 473"/>
                <a:gd name="T10" fmla="*/ 480 w 480"/>
                <a:gd name="T11" fmla="*/ 45 h 473"/>
                <a:gd name="T12" fmla="*/ 478 w 480"/>
                <a:gd name="T13" fmla="*/ 95 h 473"/>
                <a:gd name="T14" fmla="*/ 469 w 480"/>
                <a:gd name="T15" fmla="*/ 144 h 473"/>
                <a:gd name="T16" fmla="*/ 455 w 480"/>
                <a:gd name="T17" fmla="*/ 190 h 473"/>
                <a:gd name="T18" fmla="*/ 436 w 480"/>
                <a:gd name="T19" fmla="*/ 233 h 473"/>
                <a:gd name="T20" fmla="*/ 413 w 480"/>
                <a:gd name="T21" fmla="*/ 275 h 473"/>
                <a:gd name="T22" fmla="*/ 384 w 480"/>
                <a:gd name="T23" fmla="*/ 313 h 473"/>
                <a:gd name="T24" fmla="*/ 353 w 480"/>
                <a:gd name="T25" fmla="*/ 348 h 473"/>
                <a:gd name="T26" fmla="*/ 317 w 480"/>
                <a:gd name="T27" fmla="*/ 379 h 473"/>
                <a:gd name="T28" fmla="*/ 279 w 480"/>
                <a:gd name="T29" fmla="*/ 407 h 473"/>
                <a:gd name="T30" fmla="*/ 237 w 480"/>
                <a:gd name="T31" fmla="*/ 430 h 473"/>
                <a:gd name="T32" fmla="*/ 193 w 480"/>
                <a:gd name="T33" fmla="*/ 448 h 473"/>
                <a:gd name="T34" fmla="*/ 146 w 480"/>
                <a:gd name="T35" fmla="*/ 463 h 473"/>
                <a:gd name="T36" fmla="*/ 96 w 480"/>
                <a:gd name="T37" fmla="*/ 471 h 473"/>
                <a:gd name="T38" fmla="*/ 46 w 480"/>
                <a:gd name="T39" fmla="*/ 473 h 473"/>
                <a:gd name="T40" fmla="*/ 31 w 480"/>
                <a:gd name="T41" fmla="*/ 471 h 473"/>
                <a:gd name="T42" fmla="*/ 19 w 480"/>
                <a:gd name="T43" fmla="*/ 465 h 473"/>
                <a:gd name="T44" fmla="*/ 9 w 480"/>
                <a:gd name="T45" fmla="*/ 455 h 473"/>
                <a:gd name="T46" fmla="*/ 2 w 480"/>
                <a:gd name="T47" fmla="*/ 442 h 473"/>
                <a:gd name="T48" fmla="*/ 0 w 480"/>
                <a:gd name="T49" fmla="*/ 428 h 473"/>
                <a:gd name="T50" fmla="*/ 2 w 480"/>
                <a:gd name="T51" fmla="*/ 413 h 473"/>
                <a:gd name="T52" fmla="*/ 9 w 480"/>
                <a:gd name="T53" fmla="*/ 401 h 473"/>
                <a:gd name="T54" fmla="*/ 19 w 480"/>
                <a:gd name="T55" fmla="*/ 392 h 473"/>
                <a:gd name="T56" fmla="*/ 31 w 480"/>
                <a:gd name="T57" fmla="*/ 385 h 473"/>
                <a:gd name="T58" fmla="*/ 46 w 480"/>
                <a:gd name="T59" fmla="*/ 382 h 473"/>
                <a:gd name="T60" fmla="*/ 92 w 480"/>
                <a:gd name="T61" fmla="*/ 379 h 473"/>
                <a:gd name="T62" fmla="*/ 136 w 480"/>
                <a:gd name="T63" fmla="*/ 371 h 473"/>
                <a:gd name="T64" fmla="*/ 179 w 480"/>
                <a:gd name="T65" fmla="*/ 356 h 473"/>
                <a:gd name="T66" fmla="*/ 218 w 480"/>
                <a:gd name="T67" fmla="*/ 337 h 473"/>
                <a:gd name="T68" fmla="*/ 254 w 480"/>
                <a:gd name="T69" fmla="*/ 312 h 473"/>
                <a:gd name="T70" fmla="*/ 288 w 480"/>
                <a:gd name="T71" fmla="*/ 284 h 473"/>
                <a:gd name="T72" fmla="*/ 316 w 480"/>
                <a:gd name="T73" fmla="*/ 251 h 473"/>
                <a:gd name="T74" fmla="*/ 341 w 480"/>
                <a:gd name="T75" fmla="*/ 216 h 473"/>
                <a:gd name="T76" fmla="*/ 361 w 480"/>
                <a:gd name="T77" fmla="*/ 177 h 473"/>
                <a:gd name="T78" fmla="*/ 376 w 480"/>
                <a:gd name="T79" fmla="*/ 135 h 473"/>
                <a:gd name="T80" fmla="*/ 384 w 480"/>
                <a:gd name="T81" fmla="*/ 91 h 473"/>
                <a:gd name="T82" fmla="*/ 387 w 480"/>
                <a:gd name="T83" fmla="*/ 45 h 473"/>
                <a:gd name="T84" fmla="*/ 391 w 480"/>
                <a:gd name="T85" fmla="*/ 31 h 473"/>
                <a:gd name="T86" fmla="*/ 397 w 480"/>
                <a:gd name="T87" fmla="*/ 19 h 473"/>
                <a:gd name="T88" fmla="*/ 406 w 480"/>
                <a:gd name="T89" fmla="*/ 9 h 473"/>
                <a:gd name="T90" fmla="*/ 419 w 480"/>
                <a:gd name="T91" fmla="*/ 2 h 473"/>
                <a:gd name="T92" fmla="*/ 434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34" y="0"/>
                  </a:moveTo>
                  <a:lnTo>
                    <a:pt x="448" y="2"/>
                  </a:lnTo>
                  <a:lnTo>
                    <a:pt x="461" y="9"/>
                  </a:lnTo>
                  <a:lnTo>
                    <a:pt x="471" y="19"/>
                  </a:lnTo>
                  <a:lnTo>
                    <a:pt x="478" y="31"/>
                  </a:lnTo>
                  <a:lnTo>
                    <a:pt x="480" y="45"/>
                  </a:lnTo>
                  <a:lnTo>
                    <a:pt x="478" y="95"/>
                  </a:lnTo>
                  <a:lnTo>
                    <a:pt x="469" y="144"/>
                  </a:lnTo>
                  <a:lnTo>
                    <a:pt x="455" y="190"/>
                  </a:lnTo>
                  <a:lnTo>
                    <a:pt x="436" y="233"/>
                  </a:lnTo>
                  <a:lnTo>
                    <a:pt x="413" y="275"/>
                  </a:lnTo>
                  <a:lnTo>
                    <a:pt x="384" y="313"/>
                  </a:lnTo>
                  <a:lnTo>
                    <a:pt x="353" y="348"/>
                  </a:lnTo>
                  <a:lnTo>
                    <a:pt x="317" y="379"/>
                  </a:lnTo>
                  <a:lnTo>
                    <a:pt x="279" y="407"/>
                  </a:lnTo>
                  <a:lnTo>
                    <a:pt x="237" y="430"/>
                  </a:lnTo>
                  <a:lnTo>
                    <a:pt x="193" y="448"/>
                  </a:lnTo>
                  <a:lnTo>
                    <a:pt x="146" y="463"/>
                  </a:lnTo>
                  <a:lnTo>
                    <a:pt x="96" y="471"/>
                  </a:lnTo>
                  <a:lnTo>
                    <a:pt x="46" y="473"/>
                  </a:lnTo>
                  <a:lnTo>
                    <a:pt x="31" y="471"/>
                  </a:lnTo>
                  <a:lnTo>
                    <a:pt x="19" y="465"/>
                  </a:lnTo>
                  <a:lnTo>
                    <a:pt x="9" y="455"/>
                  </a:lnTo>
                  <a:lnTo>
                    <a:pt x="2" y="442"/>
                  </a:lnTo>
                  <a:lnTo>
                    <a:pt x="0" y="428"/>
                  </a:lnTo>
                  <a:lnTo>
                    <a:pt x="2" y="413"/>
                  </a:lnTo>
                  <a:lnTo>
                    <a:pt x="9" y="401"/>
                  </a:lnTo>
                  <a:lnTo>
                    <a:pt x="19" y="392"/>
                  </a:lnTo>
                  <a:lnTo>
                    <a:pt x="31" y="385"/>
                  </a:lnTo>
                  <a:lnTo>
                    <a:pt x="46" y="382"/>
                  </a:lnTo>
                  <a:lnTo>
                    <a:pt x="92" y="379"/>
                  </a:lnTo>
                  <a:lnTo>
                    <a:pt x="136" y="371"/>
                  </a:lnTo>
                  <a:lnTo>
                    <a:pt x="179" y="356"/>
                  </a:lnTo>
                  <a:lnTo>
                    <a:pt x="218" y="337"/>
                  </a:lnTo>
                  <a:lnTo>
                    <a:pt x="254" y="312"/>
                  </a:lnTo>
                  <a:lnTo>
                    <a:pt x="288" y="284"/>
                  </a:lnTo>
                  <a:lnTo>
                    <a:pt x="316" y="251"/>
                  </a:lnTo>
                  <a:lnTo>
                    <a:pt x="341" y="216"/>
                  </a:lnTo>
                  <a:lnTo>
                    <a:pt x="361" y="177"/>
                  </a:lnTo>
                  <a:lnTo>
                    <a:pt x="376" y="135"/>
                  </a:lnTo>
                  <a:lnTo>
                    <a:pt x="384" y="91"/>
                  </a:lnTo>
                  <a:lnTo>
                    <a:pt x="387" y="45"/>
                  </a:lnTo>
                  <a:lnTo>
                    <a:pt x="391" y="31"/>
                  </a:lnTo>
                  <a:lnTo>
                    <a:pt x="397" y="19"/>
                  </a:lnTo>
                  <a:lnTo>
                    <a:pt x="406" y="9"/>
                  </a:lnTo>
                  <a:lnTo>
                    <a:pt x="419" y="2"/>
                  </a:lnTo>
                  <a:lnTo>
                    <a:pt x="434"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0" name="Freeform 27">
              <a:extLst>
                <a:ext uri="{FF2B5EF4-FFF2-40B4-BE49-F238E27FC236}">
                  <a16:creationId xmlns:a16="http://schemas.microsoft.com/office/drawing/2014/main" id="{D1F4824B-79B2-4335-A0EC-5158F13A5A43}"/>
                </a:ext>
              </a:extLst>
            </p:cNvPr>
            <p:cNvSpPr>
              <a:spLocks/>
            </p:cNvSpPr>
            <p:nvPr/>
          </p:nvSpPr>
          <p:spPr bwMode="auto">
            <a:xfrm>
              <a:off x="7718425" y="3268663"/>
              <a:ext cx="95250" cy="93663"/>
            </a:xfrm>
            <a:custGeom>
              <a:avLst/>
              <a:gdLst>
                <a:gd name="T0" fmla="*/ 46 w 480"/>
                <a:gd name="T1" fmla="*/ 0 h 473"/>
                <a:gd name="T2" fmla="*/ 96 w 480"/>
                <a:gd name="T3" fmla="*/ 3 h 473"/>
                <a:gd name="T4" fmla="*/ 146 w 480"/>
                <a:gd name="T5" fmla="*/ 11 h 473"/>
                <a:gd name="T6" fmla="*/ 193 w 480"/>
                <a:gd name="T7" fmla="*/ 25 h 473"/>
                <a:gd name="T8" fmla="*/ 237 w 480"/>
                <a:gd name="T9" fmla="*/ 43 h 473"/>
                <a:gd name="T10" fmla="*/ 279 w 480"/>
                <a:gd name="T11" fmla="*/ 66 h 473"/>
                <a:gd name="T12" fmla="*/ 317 w 480"/>
                <a:gd name="T13" fmla="*/ 94 h 473"/>
                <a:gd name="T14" fmla="*/ 353 w 480"/>
                <a:gd name="T15" fmla="*/ 125 h 473"/>
                <a:gd name="T16" fmla="*/ 384 w 480"/>
                <a:gd name="T17" fmla="*/ 160 h 473"/>
                <a:gd name="T18" fmla="*/ 413 w 480"/>
                <a:gd name="T19" fmla="*/ 198 h 473"/>
                <a:gd name="T20" fmla="*/ 436 w 480"/>
                <a:gd name="T21" fmla="*/ 240 h 473"/>
                <a:gd name="T22" fmla="*/ 455 w 480"/>
                <a:gd name="T23" fmla="*/ 283 h 473"/>
                <a:gd name="T24" fmla="*/ 469 w 480"/>
                <a:gd name="T25" fmla="*/ 330 h 473"/>
                <a:gd name="T26" fmla="*/ 478 w 480"/>
                <a:gd name="T27" fmla="*/ 378 h 473"/>
                <a:gd name="T28" fmla="*/ 480 w 480"/>
                <a:gd name="T29" fmla="*/ 428 h 473"/>
                <a:gd name="T30" fmla="*/ 478 w 480"/>
                <a:gd name="T31" fmla="*/ 442 h 473"/>
                <a:gd name="T32" fmla="*/ 471 w 480"/>
                <a:gd name="T33" fmla="*/ 455 h 473"/>
                <a:gd name="T34" fmla="*/ 461 w 480"/>
                <a:gd name="T35" fmla="*/ 464 h 473"/>
                <a:gd name="T36" fmla="*/ 448 w 480"/>
                <a:gd name="T37" fmla="*/ 471 h 473"/>
                <a:gd name="T38" fmla="*/ 434 w 480"/>
                <a:gd name="T39" fmla="*/ 473 h 473"/>
                <a:gd name="T40" fmla="*/ 419 w 480"/>
                <a:gd name="T41" fmla="*/ 471 h 473"/>
                <a:gd name="T42" fmla="*/ 406 w 480"/>
                <a:gd name="T43" fmla="*/ 464 h 473"/>
                <a:gd name="T44" fmla="*/ 397 w 480"/>
                <a:gd name="T45" fmla="*/ 455 h 473"/>
                <a:gd name="T46" fmla="*/ 391 w 480"/>
                <a:gd name="T47" fmla="*/ 442 h 473"/>
                <a:gd name="T48" fmla="*/ 387 w 480"/>
                <a:gd name="T49" fmla="*/ 428 h 473"/>
                <a:gd name="T50" fmla="*/ 384 w 480"/>
                <a:gd name="T51" fmla="*/ 382 h 473"/>
                <a:gd name="T52" fmla="*/ 376 w 480"/>
                <a:gd name="T53" fmla="*/ 338 h 473"/>
                <a:gd name="T54" fmla="*/ 361 w 480"/>
                <a:gd name="T55" fmla="*/ 297 h 473"/>
                <a:gd name="T56" fmla="*/ 341 w 480"/>
                <a:gd name="T57" fmla="*/ 257 h 473"/>
                <a:gd name="T58" fmla="*/ 316 w 480"/>
                <a:gd name="T59" fmla="*/ 222 h 473"/>
                <a:gd name="T60" fmla="*/ 288 w 480"/>
                <a:gd name="T61" fmla="*/ 189 h 473"/>
                <a:gd name="T62" fmla="*/ 254 w 480"/>
                <a:gd name="T63" fmla="*/ 161 h 473"/>
                <a:gd name="T64" fmla="*/ 218 w 480"/>
                <a:gd name="T65" fmla="*/ 136 h 473"/>
                <a:gd name="T66" fmla="*/ 179 w 480"/>
                <a:gd name="T67" fmla="*/ 117 h 473"/>
                <a:gd name="T68" fmla="*/ 136 w 480"/>
                <a:gd name="T69" fmla="*/ 103 h 473"/>
                <a:gd name="T70" fmla="*/ 92 w 480"/>
                <a:gd name="T71" fmla="*/ 94 h 473"/>
                <a:gd name="T72" fmla="*/ 46 w 480"/>
                <a:gd name="T73" fmla="*/ 91 h 473"/>
                <a:gd name="T74" fmla="*/ 31 w 480"/>
                <a:gd name="T75" fmla="*/ 89 h 473"/>
                <a:gd name="T76" fmla="*/ 19 w 480"/>
                <a:gd name="T77" fmla="*/ 82 h 473"/>
                <a:gd name="T78" fmla="*/ 9 w 480"/>
                <a:gd name="T79" fmla="*/ 72 h 473"/>
                <a:gd name="T80" fmla="*/ 2 w 480"/>
                <a:gd name="T81" fmla="*/ 60 h 473"/>
                <a:gd name="T82" fmla="*/ 0 w 480"/>
                <a:gd name="T83" fmla="*/ 45 h 473"/>
                <a:gd name="T84" fmla="*/ 2 w 480"/>
                <a:gd name="T85" fmla="*/ 31 h 473"/>
                <a:gd name="T86" fmla="*/ 9 w 480"/>
                <a:gd name="T87" fmla="*/ 19 h 473"/>
                <a:gd name="T88" fmla="*/ 19 w 480"/>
                <a:gd name="T89" fmla="*/ 8 h 473"/>
                <a:gd name="T90" fmla="*/ 31 w 480"/>
                <a:gd name="T91" fmla="*/ 2 h 473"/>
                <a:gd name="T92" fmla="*/ 46 w 480"/>
                <a:gd name="T93" fmla="*/ 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80" h="473">
                  <a:moveTo>
                    <a:pt x="46" y="0"/>
                  </a:moveTo>
                  <a:lnTo>
                    <a:pt x="96" y="3"/>
                  </a:lnTo>
                  <a:lnTo>
                    <a:pt x="146" y="11"/>
                  </a:lnTo>
                  <a:lnTo>
                    <a:pt x="193" y="25"/>
                  </a:lnTo>
                  <a:lnTo>
                    <a:pt x="237" y="43"/>
                  </a:lnTo>
                  <a:lnTo>
                    <a:pt x="279" y="66"/>
                  </a:lnTo>
                  <a:lnTo>
                    <a:pt x="317" y="94"/>
                  </a:lnTo>
                  <a:lnTo>
                    <a:pt x="353" y="125"/>
                  </a:lnTo>
                  <a:lnTo>
                    <a:pt x="384" y="160"/>
                  </a:lnTo>
                  <a:lnTo>
                    <a:pt x="413" y="198"/>
                  </a:lnTo>
                  <a:lnTo>
                    <a:pt x="436" y="240"/>
                  </a:lnTo>
                  <a:lnTo>
                    <a:pt x="455" y="283"/>
                  </a:lnTo>
                  <a:lnTo>
                    <a:pt x="469" y="330"/>
                  </a:lnTo>
                  <a:lnTo>
                    <a:pt x="478" y="378"/>
                  </a:lnTo>
                  <a:lnTo>
                    <a:pt x="480" y="428"/>
                  </a:lnTo>
                  <a:lnTo>
                    <a:pt x="478" y="442"/>
                  </a:lnTo>
                  <a:lnTo>
                    <a:pt x="471" y="455"/>
                  </a:lnTo>
                  <a:lnTo>
                    <a:pt x="461" y="464"/>
                  </a:lnTo>
                  <a:lnTo>
                    <a:pt x="448" y="471"/>
                  </a:lnTo>
                  <a:lnTo>
                    <a:pt x="434" y="473"/>
                  </a:lnTo>
                  <a:lnTo>
                    <a:pt x="419" y="471"/>
                  </a:lnTo>
                  <a:lnTo>
                    <a:pt x="406" y="464"/>
                  </a:lnTo>
                  <a:lnTo>
                    <a:pt x="397" y="455"/>
                  </a:lnTo>
                  <a:lnTo>
                    <a:pt x="391" y="442"/>
                  </a:lnTo>
                  <a:lnTo>
                    <a:pt x="387" y="428"/>
                  </a:lnTo>
                  <a:lnTo>
                    <a:pt x="384" y="382"/>
                  </a:lnTo>
                  <a:lnTo>
                    <a:pt x="376" y="338"/>
                  </a:lnTo>
                  <a:lnTo>
                    <a:pt x="361" y="297"/>
                  </a:lnTo>
                  <a:lnTo>
                    <a:pt x="341" y="257"/>
                  </a:lnTo>
                  <a:lnTo>
                    <a:pt x="316" y="222"/>
                  </a:lnTo>
                  <a:lnTo>
                    <a:pt x="288" y="189"/>
                  </a:lnTo>
                  <a:lnTo>
                    <a:pt x="254" y="161"/>
                  </a:lnTo>
                  <a:lnTo>
                    <a:pt x="218" y="136"/>
                  </a:lnTo>
                  <a:lnTo>
                    <a:pt x="179" y="117"/>
                  </a:lnTo>
                  <a:lnTo>
                    <a:pt x="136" y="103"/>
                  </a:lnTo>
                  <a:lnTo>
                    <a:pt x="92" y="94"/>
                  </a:lnTo>
                  <a:lnTo>
                    <a:pt x="46" y="91"/>
                  </a:lnTo>
                  <a:lnTo>
                    <a:pt x="31" y="89"/>
                  </a:lnTo>
                  <a:lnTo>
                    <a:pt x="19" y="82"/>
                  </a:lnTo>
                  <a:lnTo>
                    <a:pt x="9" y="72"/>
                  </a:lnTo>
                  <a:lnTo>
                    <a:pt x="2" y="60"/>
                  </a:lnTo>
                  <a:lnTo>
                    <a:pt x="0" y="45"/>
                  </a:lnTo>
                  <a:lnTo>
                    <a:pt x="2" y="31"/>
                  </a:lnTo>
                  <a:lnTo>
                    <a:pt x="9" y="19"/>
                  </a:lnTo>
                  <a:lnTo>
                    <a:pt x="19" y="8"/>
                  </a:lnTo>
                  <a:lnTo>
                    <a:pt x="31" y="2"/>
                  </a:lnTo>
                  <a:lnTo>
                    <a:pt x="46"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1" name="Freeform 28">
              <a:extLst>
                <a:ext uri="{FF2B5EF4-FFF2-40B4-BE49-F238E27FC236}">
                  <a16:creationId xmlns:a16="http://schemas.microsoft.com/office/drawing/2014/main" id="{4064BC9E-329D-4421-A062-4100878F194B}"/>
                </a:ext>
              </a:extLst>
            </p:cNvPr>
            <p:cNvSpPr>
              <a:spLocks/>
            </p:cNvSpPr>
            <p:nvPr/>
          </p:nvSpPr>
          <p:spPr bwMode="auto">
            <a:xfrm>
              <a:off x="7985125" y="3070225"/>
              <a:ext cx="138113" cy="192088"/>
            </a:xfrm>
            <a:custGeom>
              <a:avLst/>
              <a:gdLst>
                <a:gd name="T0" fmla="*/ 435 w 697"/>
                <a:gd name="T1" fmla="*/ 6 h 972"/>
                <a:gd name="T2" fmla="*/ 537 w 697"/>
                <a:gd name="T3" fmla="*/ 32 h 972"/>
                <a:gd name="T4" fmla="*/ 612 w 697"/>
                <a:gd name="T5" fmla="*/ 65 h 972"/>
                <a:gd name="T6" fmla="*/ 655 w 697"/>
                <a:gd name="T7" fmla="*/ 92 h 972"/>
                <a:gd name="T8" fmla="*/ 675 w 697"/>
                <a:gd name="T9" fmla="*/ 110 h 972"/>
                <a:gd name="T10" fmla="*/ 679 w 697"/>
                <a:gd name="T11" fmla="*/ 151 h 972"/>
                <a:gd name="T12" fmla="*/ 648 w 697"/>
                <a:gd name="T13" fmla="*/ 178 h 972"/>
                <a:gd name="T14" fmla="*/ 607 w 697"/>
                <a:gd name="T15" fmla="*/ 170 h 972"/>
                <a:gd name="T16" fmla="*/ 588 w 697"/>
                <a:gd name="T17" fmla="*/ 157 h 972"/>
                <a:gd name="T18" fmla="*/ 537 w 697"/>
                <a:gd name="T19" fmla="*/ 130 h 972"/>
                <a:gd name="T20" fmla="*/ 457 w 697"/>
                <a:gd name="T21" fmla="*/ 103 h 972"/>
                <a:gd name="T22" fmla="*/ 352 w 697"/>
                <a:gd name="T23" fmla="*/ 91 h 972"/>
                <a:gd name="T24" fmla="*/ 245 w 697"/>
                <a:gd name="T25" fmla="*/ 108 h 972"/>
                <a:gd name="T26" fmla="*/ 169 w 697"/>
                <a:gd name="T27" fmla="*/ 158 h 972"/>
                <a:gd name="T28" fmla="*/ 133 w 697"/>
                <a:gd name="T29" fmla="*/ 236 h 972"/>
                <a:gd name="T30" fmla="*/ 142 w 697"/>
                <a:gd name="T31" fmla="*/ 313 h 972"/>
                <a:gd name="T32" fmla="*/ 195 w 697"/>
                <a:gd name="T33" fmla="*/ 369 h 972"/>
                <a:gd name="T34" fmla="*/ 278 w 697"/>
                <a:gd name="T35" fmla="*/ 413 h 972"/>
                <a:gd name="T36" fmla="*/ 374 w 697"/>
                <a:gd name="T37" fmla="*/ 449 h 972"/>
                <a:gd name="T38" fmla="*/ 459 w 697"/>
                <a:gd name="T39" fmla="*/ 476 h 972"/>
                <a:gd name="T40" fmla="*/ 536 w 697"/>
                <a:gd name="T41" fmla="*/ 506 h 972"/>
                <a:gd name="T42" fmla="*/ 608 w 697"/>
                <a:gd name="T43" fmla="*/ 549 h 972"/>
                <a:gd name="T44" fmla="*/ 666 w 697"/>
                <a:gd name="T45" fmla="*/ 608 h 972"/>
                <a:gd name="T46" fmla="*/ 695 w 697"/>
                <a:gd name="T47" fmla="*/ 690 h 972"/>
                <a:gd name="T48" fmla="*/ 688 w 697"/>
                <a:gd name="T49" fmla="*/ 786 h 972"/>
                <a:gd name="T50" fmla="*/ 643 w 697"/>
                <a:gd name="T51" fmla="*/ 864 h 972"/>
                <a:gd name="T52" fmla="*/ 571 w 697"/>
                <a:gd name="T53" fmla="*/ 919 h 972"/>
                <a:gd name="T54" fmla="*/ 484 w 697"/>
                <a:gd name="T55" fmla="*/ 956 h 972"/>
                <a:gd name="T56" fmla="*/ 396 w 697"/>
                <a:gd name="T57" fmla="*/ 971 h 972"/>
                <a:gd name="T58" fmla="*/ 290 w 697"/>
                <a:gd name="T59" fmla="*/ 964 h 972"/>
                <a:gd name="T60" fmla="*/ 170 w 697"/>
                <a:gd name="T61" fmla="*/ 927 h 972"/>
                <a:gd name="T62" fmla="*/ 68 w 697"/>
                <a:gd name="T63" fmla="*/ 876 h 972"/>
                <a:gd name="T64" fmla="*/ 7 w 697"/>
                <a:gd name="T65" fmla="*/ 832 h 972"/>
                <a:gd name="T66" fmla="*/ 3 w 697"/>
                <a:gd name="T67" fmla="*/ 791 h 972"/>
                <a:gd name="T68" fmla="*/ 34 w 697"/>
                <a:gd name="T69" fmla="*/ 762 h 972"/>
                <a:gd name="T70" fmla="*/ 75 w 697"/>
                <a:gd name="T71" fmla="*/ 771 h 972"/>
                <a:gd name="T72" fmla="*/ 155 w 697"/>
                <a:gd name="T73" fmla="*/ 819 h 972"/>
                <a:gd name="T74" fmla="*/ 261 w 697"/>
                <a:gd name="T75" fmla="*/ 863 h 972"/>
                <a:gd name="T76" fmla="*/ 368 w 697"/>
                <a:gd name="T77" fmla="*/ 881 h 972"/>
                <a:gd name="T78" fmla="*/ 446 w 697"/>
                <a:gd name="T79" fmla="*/ 872 h 972"/>
                <a:gd name="T80" fmla="*/ 523 w 697"/>
                <a:gd name="T81" fmla="*/ 842 h 972"/>
                <a:gd name="T82" fmla="*/ 582 w 697"/>
                <a:gd name="T83" fmla="*/ 792 h 972"/>
                <a:gd name="T84" fmla="*/ 606 w 697"/>
                <a:gd name="T85" fmla="*/ 722 h 972"/>
                <a:gd name="T86" fmla="*/ 585 w 697"/>
                <a:gd name="T87" fmla="*/ 655 h 972"/>
                <a:gd name="T88" fmla="*/ 530 w 697"/>
                <a:gd name="T89" fmla="*/ 606 h 972"/>
                <a:gd name="T90" fmla="*/ 449 w 697"/>
                <a:gd name="T91" fmla="*/ 569 h 972"/>
                <a:gd name="T92" fmla="*/ 346 w 697"/>
                <a:gd name="T93" fmla="*/ 535 h 972"/>
                <a:gd name="T94" fmla="*/ 276 w 697"/>
                <a:gd name="T95" fmla="*/ 510 h 972"/>
                <a:gd name="T96" fmla="*/ 194 w 697"/>
                <a:gd name="T97" fmla="*/ 474 h 972"/>
                <a:gd name="T98" fmla="*/ 118 w 697"/>
                <a:gd name="T99" fmla="*/ 423 h 972"/>
                <a:gd name="T100" fmla="*/ 61 w 697"/>
                <a:gd name="T101" fmla="*/ 356 h 972"/>
                <a:gd name="T102" fmla="*/ 38 w 697"/>
                <a:gd name="T103" fmla="*/ 267 h 972"/>
                <a:gd name="T104" fmla="*/ 61 w 697"/>
                <a:gd name="T105" fmla="*/ 158 h 972"/>
                <a:gd name="T106" fmla="*/ 125 w 697"/>
                <a:gd name="T107" fmla="*/ 73 h 972"/>
                <a:gd name="T108" fmla="*/ 225 w 697"/>
                <a:gd name="T109" fmla="*/ 19 h 972"/>
                <a:gd name="T110" fmla="*/ 352 w 697"/>
                <a:gd name="T111" fmla="*/ 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7" h="972">
                  <a:moveTo>
                    <a:pt x="352" y="0"/>
                  </a:moveTo>
                  <a:lnTo>
                    <a:pt x="395" y="2"/>
                  </a:lnTo>
                  <a:lnTo>
                    <a:pt x="435" y="6"/>
                  </a:lnTo>
                  <a:lnTo>
                    <a:pt x="472" y="13"/>
                  </a:lnTo>
                  <a:lnTo>
                    <a:pt x="506" y="21"/>
                  </a:lnTo>
                  <a:lnTo>
                    <a:pt x="537" y="32"/>
                  </a:lnTo>
                  <a:lnTo>
                    <a:pt x="565" y="43"/>
                  </a:lnTo>
                  <a:lnTo>
                    <a:pt x="590" y="53"/>
                  </a:lnTo>
                  <a:lnTo>
                    <a:pt x="612" y="65"/>
                  </a:lnTo>
                  <a:lnTo>
                    <a:pt x="630" y="75"/>
                  </a:lnTo>
                  <a:lnTo>
                    <a:pt x="645" y="84"/>
                  </a:lnTo>
                  <a:lnTo>
                    <a:pt x="655" y="92"/>
                  </a:lnTo>
                  <a:lnTo>
                    <a:pt x="662" y="97"/>
                  </a:lnTo>
                  <a:lnTo>
                    <a:pt x="666" y="100"/>
                  </a:lnTo>
                  <a:lnTo>
                    <a:pt x="675" y="110"/>
                  </a:lnTo>
                  <a:lnTo>
                    <a:pt x="681" y="124"/>
                  </a:lnTo>
                  <a:lnTo>
                    <a:pt x="682" y="137"/>
                  </a:lnTo>
                  <a:lnTo>
                    <a:pt x="679" y="151"/>
                  </a:lnTo>
                  <a:lnTo>
                    <a:pt x="672" y="164"/>
                  </a:lnTo>
                  <a:lnTo>
                    <a:pt x="660" y="173"/>
                  </a:lnTo>
                  <a:lnTo>
                    <a:pt x="648" y="178"/>
                  </a:lnTo>
                  <a:lnTo>
                    <a:pt x="633" y="180"/>
                  </a:lnTo>
                  <a:lnTo>
                    <a:pt x="619" y="177"/>
                  </a:lnTo>
                  <a:lnTo>
                    <a:pt x="607" y="170"/>
                  </a:lnTo>
                  <a:lnTo>
                    <a:pt x="604" y="168"/>
                  </a:lnTo>
                  <a:lnTo>
                    <a:pt x="598" y="163"/>
                  </a:lnTo>
                  <a:lnTo>
                    <a:pt x="588" y="157"/>
                  </a:lnTo>
                  <a:lnTo>
                    <a:pt x="574" y="148"/>
                  </a:lnTo>
                  <a:lnTo>
                    <a:pt x="557" y="139"/>
                  </a:lnTo>
                  <a:lnTo>
                    <a:pt x="537" y="130"/>
                  </a:lnTo>
                  <a:lnTo>
                    <a:pt x="513" y="119"/>
                  </a:lnTo>
                  <a:lnTo>
                    <a:pt x="486" y="111"/>
                  </a:lnTo>
                  <a:lnTo>
                    <a:pt x="457" y="103"/>
                  </a:lnTo>
                  <a:lnTo>
                    <a:pt x="425" y="97"/>
                  </a:lnTo>
                  <a:lnTo>
                    <a:pt x="390" y="93"/>
                  </a:lnTo>
                  <a:lnTo>
                    <a:pt x="352" y="91"/>
                  </a:lnTo>
                  <a:lnTo>
                    <a:pt x="314" y="93"/>
                  </a:lnTo>
                  <a:lnTo>
                    <a:pt x="277" y="99"/>
                  </a:lnTo>
                  <a:lnTo>
                    <a:pt x="245" y="108"/>
                  </a:lnTo>
                  <a:lnTo>
                    <a:pt x="215" y="122"/>
                  </a:lnTo>
                  <a:lnTo>
                    <a:pt x="190" y="138"/>
                  </a:lnTo>
                  <a:lnTo>
                    <a:pt x="169" y="158"/>
                  </a:lnTo>
                  <a:lnTo>
                    <a:pt x="152" y="181"/>
                  </a:lnTo>
                  <a:lnTo>
                    <a:pt x="141" y="207"/>
                  </a:lnTo>
                  <a:lnTo>
                    <a:pt x="133" y="236"/>
                  </a:lnTo>
                  <a:lnTo>
                    <a:pt x="130" y="267"/>
                  </a:lnTo>
                  <a:lnTo>
                    <a:pt x="134" y="291"/>
                  </a:lnTo>
                  <a:lnTo>
                    <a:pt x="142" y="313"/>
                  </a:lnTo>
                  <a:lnTo>
                    <a:pt x="156" y="332"/>
                  </a:lnTo>
                  <a:lnTo>
                    <a:pt x="173" y="351"/>
                  </a:lnTo>
                  <a:lnTo>
                    <a:pt x="195" y="369"/>
                  </a:lnTo>
                  <a:lnTo>
                    <a:pt x="220" y="384"/>
                  </a:lnTo>
                  <a:lnTo>
                    <a:pt x="248" y="398"/>
                  </a:lnTo>
                  <a:lnTo>
                    <a:pt x="278" y="413"/>
                  </a:lnTo>
                  <a:lnTo>
                    <a:pt x="310" y="425"/>
                  </a:lnTo>
                  <a:lnTo>
                    <a:pt x="342" y="438"/>
                  </a:lnTo>
                  <a:lnTo>
                    <a:pt x="374" y="449"/>
                  </a:lnTo>
                  <a:lnTo>
                    <a:pt x="411" y="460"/>
                  </a:lnTo>
                  <a:lnTo>
                    <a:pt x="434" y="468"/>
                  </a:lnTo>
                  <a:lnTo>
                    <a:pt x="459" y="476"/>
                  </a:lnTo>
                  <a:lnTo>
                    <a:pt x="484" y="485"/>
                  </a:lnTo>
                  <a:lnTo>
                    <a:pt x="511" y="496"/>
                  </a:lnTo>
                  <a:lnTo>
                    <a:pt x="536" y="506"/>
                  </a:lnTo>
                  <a:lnTo>
                    <a:pt x="561" y="519"/>
                  </a:lnTo>
                  <a:lnTo>
                    <a:pt x="585" y="533"/>
                  </a:lnTo>
                  <a:lnTo>
                    <a:pt x="608" y="549"/>
                  </a:lnTo>
                  <a:lnTo>
                    <a:pt x="630" y="567"/>
                  </a:lnTo>
                  <a:lnTo>
                    <a:pt x="649" y="587"/>
                  </a:lnTo>
                  <a:lnTo>
                    <a:pt x="666" y="608"/>
                  </a:lnTo>
                  <a:lnTo>
                    <a:pt x="678" y="633"/>
                  </a:lnTo>
                  <a:lnTo>
                    <a:pt x="689" y="660"/>
                  </a:lnTo>
                  <a:lnTo>
                    <a:pt x="695" y="690"/>
                  </a:lnTo>
                  <a:lnTo>
                    <a:pt x="697" y="722"/>
                  </a:lnTo>
                  <a:lnTo>
                    <a:pt x="695" y="755"/>
                  </a:lnTo>
                  <a:lnTo>
                    <a:pt x="688" y="786"/>
                  </a:lnTo>
                  <a:lnTo>
                    <a:pt x="676" y="814"/>
                  </a:lnTo>
                  <a:lnTo>
                    <a:pt x="661" y="840"/>
                  </a:lnTo>
                  <a:lnTo>
                    <a:pt x="643" y="864"/>
                  </a:lnTo>
                  <a:lnTo>
                    <a:pt x="622" y="884"/>
                  </a:lnTo>
                  <a:lnTo>
                    <a:pt x="598" y="903"/>
                  </a:lnTo>
                  <a:lnTo>
                    <a:pt x="571" y="919"/>
                  </a:lnTo>
                  <a:lnTo>
                    <a:pt x="543" y="934"/>
                  </a:lnTo>
                  <a:lnTo>
                    <a:pt x="515" y="945"/>
                  </a:lnTo>
                  <a:lnTo>
                    <a:pt x="484" y="956"/>
                  </a:lnTo>
                  <a:lnTo>
                    <a:pt x="455" y="963"/>
                  </a:lnTo>
                  <a:lnTo>
                    <a:pt x="425" y="968"/>
                  </a:lnTo>
                  <a:lnTo>
                    <a:pt x="396" y="971"/>
                  </a:lnTo>
                  <a:lnTo>
                    <a:pt x="368" y="972"/>
                  </a:lnTo>
                  <a:lnTo>
                    <a:pt x="329" y="970"/>
                  </a:lnTo>
                  <a:lnTo>
                    <a:pt x="290" y="964"/>
                  </a:lnTo>
                  <a:lnTo>
                    <a:pt x="250" y="953"/>
                  </a:lnTo>
                  <a:lnTo>
                    <a:pt x="209" y="941"/>
                  </a:lnTo>
                  <a:lnTo>
                    <a:pt x="170" y="927"/>
                  </a:lnTo>
                  <a:lnTo>
                    <a:pt x="134" y="910"/>
                  </a:lnTo>
                  <a:lnTo>
                    <a:pt x="99" y="894"/>
                  </a:lnTo>
                  <a:lnTo>
                    <a:pt x="68" y="876"/>
                  </a:lnTo>
                  <a:lnTo>
                    <a:pt x="39" y="858"/>
                  </a:lnTo>
                  <a:lnTo>
                    <a:pt x="17" y="842"/>
                  </a:lnTo>
                  <a:lnTo>
                    <a:pt x="7" y="832"/>
                  </a:lnTo>
                  <a:lnTo>
                    <a:pt x="2" y="818"/>
                  </a:lnTo>
                  <a:lnTo>
                    <a:pt x="0" y="805"/>
                  </a:lnTo>
                  <a:lnTo>
                    <a:pt x="3" y="791"/>
                  </a:lnTo>
                  <a:lnTo>
                    <a:pt x="10" y="778"/>
                  </a:lnTo>
                  <a:lnTo>
                    <a:pt x="20" y="768"/>
                  </a:lnTo>
                  <a:lnTo>
                    <a:pt x="34" y="762"/>
                  </a:lnTo>
                  <a:lnTo>
                    <a:pt x="48" y="761"/>
                  </a:lnTo>
                  <a:lnTo>
                    <a:pt x="61" y="763"/>
                  </a:lnTo>
                  <a:lnTo>
                    <a:pt x="75" y="771"/>
                  </a:lnTo>
                  <a:lnTo>
                    <a:pt x="97" y="787"/>
                  </a:lnTo>
                  <a:lnTo>
                    <a:pt x="123" y="803"/>
                  </a:lnTo>
                  <a:lnTo>
                    <a:pt x="155" y="819"/>
                  </a:lnTo>
                  <a:lnTo>
                    <a:pt x="188" y="836"/>
                  </a:lnTo>
                  <a:lnTo>
                    <a:pt x="224" y="850"/>
                  </a:lnTo>
                  <a:lnTo>
                    <a:pt x="261" y="863"/>
                  </a:lnTo>
                  <a:lnTo>
                    <a:pt x="298" y="873"/>
                  </a:lnTo>
                  <a:lnTo>
                    <a:pt x="334" y="879"/>
                  </a:lnTo>
                  <a:lnTo>
                    <a:pt x="368" y="881"/>
                  </a:lnTo>
                  <a:lnTo>
                    <a:pt x="393" y="880"/>
                  </a:lnTo>
                  <a:lnTo>
                    <a:pt x="419" y="877"/>
                  </a:lnTo>
                  <a:lnTo>
                    <a:pt x="446" y="872"/>
                  </a:lnTo>
                  <a:lnTo>
                    <a:pt x="472" y="864"/>
                  </a:lnTo>
                  <a:lnTo>
                    <a:pt x="498" y="854"/>
                  </a:lnTo>
                  <a:lnTo>
                    <a:pt x="523" y="842"/>
                  </a:lnTo>
                  <a:lnTo>
                    <a:pt x="545" y="828"/>
                  </a:lnTo>
                  <a:lnTo>
                    <a:pt x="565" y="812"/>
                  </a:lnTo>
                  <a:lnTo>
                    <a:pt x="582" y="792"/>
                  </a:lnTo>
                  <a:lnTo>
                    <a:pt x="594" y="772"/>
                  </a:lnTo>
                  <a:lnTo>
                    <a:pt x="603" y="748"/>
                  </a:lnTo>
                  <a:lnTo>
                    <a:pt x="606" y="722"/>
                  </a:lnTo>
                  <a:lnTo>
                    <a:pt x="604" y="697"/>
                  </a:lnTo>
                  <a:lnTo>
                    <a:pt x="596" y="674"/>
                  </a:lnTo>
                  <a:lnTo>
                    <a:pt x="585" y="655"/>
                  </a:lnTo>
                  <a:lnTo>
                    <a:pt x="570" y="637"/>
                  </a:lnTo>
                  <a:lnTo>
                    <a:pt x="552" y="621"/>
                  </a:lnTo>
                  <a:lnTo>
                    <a:pt x="530" y="606"/>
                  </a:lnTo>
                  <a:lnTo>
                    <a:pt x="505" y="593"/>
                  </a:lnTo>
                  <a:lnTo>
                    <a:pt x="478" y="580"/>
                  </a:lnTo>
                  <a:lnTo>
                    <a:pt x="449" y="569"/>
                  </a:lnTo>
                  <a:lnTo>
                    <a:pt x="416" y="558"/>
                  </a:lnTo>
                  <a:lnTo>
                    <a:pt x="383" y="547"/>
                  </a:lnTo>
                  <a:lnTo>
                    <a:pt x="346" y="535"/>
                  </a:lnTo>
                  <a:lnTo>
                    <a:pt x="324" y="528"/>
                  </a:lnTo>
                  <a:lnTo>
                    <a:pt x="301" y="519"/>
                  </a:lnTo>
                  <a:lnTo>
                    <a:pt x="276" y="510"/>
                  </a:lnTo>
                  <a:lnTo>
                    <a:pt x="249" y="500"/>
                  </a:lnTo>
                  <a:lnTo>
                    <a:pt x="222" y="487"/>
                  </a:lnTo>
                  <a:lnTo>
                    <a:pt x="194" y="474"/>
                  </a:lnTo>
                  <a:lnTo>
                    <a:pt x="168" y="459"/>
                  </a:lnTo>
                  <a:lnTo>
                    <a:pt x="142" y="442"/>
                  </a:lnTo>
                  <a:lnTo>
                    <a:pt x="118" y="423"/>
                  </a:lnTo>
                  <a:lnTo>
                    <a:pt x="96" y="403"/>
                  </a:lnTo>
                  <a:lnTo>
                    <a:pt x="77" y="381"/>
                  </a:lnTo>
                  <a:lnTo>
                    <a:pt x="61" y="356"/>
                  </a:lnTo>
                  <a:lnTo>
                    <a:pt x="49" y="328"/>
                  </a:lnTo>
                  <a:lnTo>
                    <a:pt x="41" y="299"/>
                  </a:lnTo>
                  <a:lnTo>
                    <a:pt x="38" y="267"/>
                  </a:lnTo>
                  <a:lnTo>
                    <a:pt x="41" y="229"/>
                  </a:lnTo>
                  <a:lnTo>
                    <a:pt x="49" y="192"/>
                  </a:lnTo>
                  <a:lnTo>
                    <a:pt x="61" y="158"/>
                  </a:lnTo>
                  <a:lnTo>
                    <a:pt x="78" y="127"/>
                  </a:lnTo>
                  <a:lnTo>
                    <a:pt x="100" y="99"/>
                  </a:lnTo>
                  <a:lnTo>
                    <a:pt x="125" y="73"/>
                  </a:lnTo>
                  <a:lnTo>
                    <a:pt x="155" y="51"/>
                  </a:lnTo>
                  <a:lnTo>
                    <a:pt x="188" y="34"/>
                  </a:lnTo>
                  <a:lnTo>
                    <a:pt x="225" y="19"/>
                  </a:lnTo>
                  <a:lnTo>
                    <a:pt x="264" y="8"/>
                  </a:lnTo>
                  <a:lnTo>
                    <a:pt x="307" y="2"/>
                  </a:lnTo>
                  <a:lnTo>
                    <a:pt x="352"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2" name="Freeform 29">
              <a:extLst>
                <a:ext uri="{FF2B5EF4-FFF2-40B4-BE49-F238E27FC236}">
                  <a16:creationId xmlns:a16="http://schemas.microsoft.com/office/drawing/2014/main" id="{8D9CDD93-78F4-4854-93F6-7D24BBD49F80}"/>
                </a:ext>
              </a:extLst>
            </p:cNvPr>
            <p:cNvSpPr>
              <a:spLocks/>
            </p:cNvSpPr>
            <p:nvPr/>
          </p:nvSpPr>
          <p:spPr bwMode="auto">
            <a:xfrm>
              <a:off x="8045450" y="3046413"/>
              <a:ext cx="17463" cy="242888"/>
            </a:xfrm>
            <a:custGeom>
              <a:avLst/>
              <a:gdLst>
                <a:gd name="T0" fmla="*/ 46 w 93"/>
                <a:gd name="T1" fmla="*/ 0 h 1220"/>
                <a:gd name="T2" fmla="*/ 61 w 93"/>
                <a:gd name="T3" fmla="*/ 3 h 1220"/>
                <a:gd name="T4" fmla="*/ 74 w 93"/>
                <a:gd name="T5" fmla="*/ 9 h 1220"/>
                <a:gd name="T6" fmla="*/ 84 w 93"/>
                <a:gd name="T7" fmla="*/ 19 h 1220"/>
                <a:gd name="T8" fmla="*/ 90 w 93"/>
                <a:gd name="T9" fmla="*/ 31 h 1220"/>
                <a:gd name="T10" fmla="*/ 93 w 93"/>
                <a:gd name="T11" fmla="*/ 45 h 1220"/>
                <a:gd name="T12" fmla="*/ 93 w 93"/>
                <a:gd name="T13" fmla="*/ 1175 h 1220"/>
                <a:gd name="T14" fmla="*/ 90 w 93"/>
                <a:gd name="T15" fmla="*/ 1189 h 1220"/>
                <a:gd name="T16" fmla="*/ 84 w 93"/>
                <a:gd name="T17" fmla="*/ 1202 h 1220"/>
                <a:gd name="T18" fmla="*/ 74 w 93"/>
                <a:gd name="T19" fmla="*/ 1212 h 1220"/>
                <a:gd name="T20" fmla="*/ 61 w 93"/>
                <a:gd name="T21" fmla="*/ 1218 h 1220"/>
                <a:gd name="T22" fmla="*/ 46 w 93"/>
                <a:gd name="T23" fmla="*/ 1220 h 1220"/>
                <a:gd name="T24" fmla="*/ 32 w 93"/>
                <a:gd name="T25" fmla="*/ 1218 h 1220"/>
                <a:gd name="T26" fmla="*/ 19 w 93"/>
                <a:gd name="T27" fmla="*/ 1212 h 1220"/>
                <a:gd name="T28" fmla="*/ 10 w 93"/>
                <a:gd name="T29" fmla="*/ 1202 h 1220"/>
                <a:gd name="T30" fmla="*/ 2 w 93"/>
                <a:gd name="T31" fmla="*/ 1189 h 1220"/>
                <a:gd name="T32" fmla="*/ 0 w 93"/>
                <a:gd name="T33" fmla="*/ 1175 h 1220"/>
                <a:gd name="T34" fmla="*/ 0 w 93"/>
                <a:gd name="T35" fmla="*/ 45 h 1220"/>
                <a:gd name="T36" fmla="*/ 2 w 93"/>
                <a:gd name="T37" fmla="*/ 31 h 1220"/>
                <a:gd name="T38" fmla="*/ 10 w 93"/>
                <a:gd name="T39" fmla="*/ 19 h 1220"/>
                <a:gd name="T40" fmla="*/ 19 w 93"/>
                <a:gd name="T41" fmla="*/ 9 h 1220"/>
                <a:gd name="T42" fmla="*/ 32 w 93"/>
                <a:gd name="T43" fmla="*/ 3 h 1220"/>
                <a:gd name="T44" fmla="*/ 46 w 93"/>
                <a:gd name="T45" fmla="*/ 0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3" h="1220">
                  <a:moveTo>
                    <a:pt x="46" y="0"/>
                  </a:moveTo>
                  <a:lnTo>
                    <a:pt x="61" y="3"/>
                  </a:lnTo>
                  <a:lnTo>
                    <a:pt x="74" y="9"/>
                  </a:lnTo>
                  <a:lnTo>
                    <a:pt x="84" y="19"/>
                  </a:lnTo>
                  <a:lnTo>
                    <a:pt x="90" y="31"/>
                  </a:lnTo>
                  <a:lnTo>
                    <a:pt x="93" y="45"/>
                  </a:lnTo>
                  <a:lnTo>
                    <a:pt x="93" y="1175"/>
                  </a:lnTo>
                  <a:lnTo>
                    <a:pt x="90" y="1189"/>
                  </a:lnTo>
                  <a:lnTo>
                    <a:pt x="84" y="1202"/>
                  </a:lnTo>
                  <a:lnTo>
                    <a:pt x="74" y="1212"/>
                  </a:lnTo>
                  <a:lnTo>
                    <a:pt x="61" y="1218"/>
                  </a:lnTo>
                  <a:lnTo>
                    <a:pt x="46" y="1220"/>
                  </a:lnTo>
                  <a:lnTo>
                    <a:pt x="32" y="1218"/>
                  </a:lnTo>
                  <a:lnTo>
                    <a:pt x="19" y="1212"/>
                  </a:lnTo>
                  <a:lnTo>
                    <a:pt x="10" y="1202"/>
                  </a:lnTo>
                  <a:lnTo>
                    <a:pt x="2" y="1189"/>
                  </a:lnTo>
                  <a:lnTo>
                    <a:pt x="0" y="1175"/>
                  </a:lnTo>
                  <a:lnTo>
                    <a:pt x="0" y="45"/>
                  </a:lnTo>
                  <a:lnTo>
                    <a:pt x="2" y="31"/>
                  </a:lnTo>
                  <a:lnTo>
                    <a:pt x="10" y="19"/>
                  </a:lnTo>
                  <a:lnTo>
                    <a:pt x="19" y="9"/>
                  </a:lnTo>
                  <a:lnTo>
                    <a:pt x="32" y="3"/>
                  </a:lnTo>
                  <a:lnTo>
                    <a:pt x="46" y="0"/>
                  </a:lnTo>
                  <a:close/>
                </a:path>
              </a:pathLst>
            </a:custGeom>
            <a:grpFill/>
            <a:ln w="1905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sp>
        <p:nvSpPr>
          <p:cNvPr id="124" name="CuadroTexto 123">
            <a:extLst>
              <a:ext uri="{FF2B5EF4-FFF2-40B4-BE49-F238E27FC236}">
                <a16:creationId xmlns:a16="http://schemas.microsoft.com/office/drawing/2014/main" id="{A6FA266C-FBE3-4D22-86A7-E74F06288A7F}"/>
              </a:ext>
            </a:extLst>
          </p:cNvPr>
          <p:cNvSpPr txBox="1"/>
          <p:nvPr/>
        </p:nvSpPr>
        <p:spPr>
          <a:xfrm>
            <a:off x="1072864" y="3827717"/>
            <a:ext cx="671722" cy="369332"/>
          </a:xfrm>
          <a:prstGeom prst="rect">
            <a:avLst/>
          </a:prstGeom>
          <a:noFill/>
        </p:spPr>
        <p:txBody>
          <a:bodyPr wrap="square">
            <a:spAutoFit/>
          </a:bodyPr>
          <a:lstStyle/>
          <a:p>
            <a:pPr algn="ctr"/>
            <a:r>
              <a:rPr lang="en-US" sz="1800" b="1">
                <a:solidFill>
                  <a:schemeClr val="bg1"/>
                </a:solidFill>
                <a:latin typeface="Times New Roman" panose="02020603050405020304" pitchFamily="18" charset="0"/>
                <a:cs typeface="Times New Roman" panose="02020603050405020304" pitchFamily="18" charset="0"/>
              </a:rPr>
              <a:t>VAB</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25" name="CuadroTexto 124">
            <a:extLst>
              <a:ext uri="{FF2B5EF4-FFF2-40B4-BE49-F238E27FC236}">
                <a16:creationId xmlns:a16="http://schemas.microsoft.com/office/drawing/2014/main" id="{16A6A16B-5375-4543-A50D-60A920F7B918}"/>
              </a:ext>
            </a:extLst>
          </p:cNvPr>
          <p:cNvSpPr txBox="1"/>
          <p:nvPr/>
        </p:nvSpPr>
        <p:spPr>
          <a:xfrm>
            <a:off x="2516711" y="3799806"/>
            <a:ext cx="849419" cy="369332"/>
          </a:xfrm>
          <a:prstGeom prst="rect">
            <a:avLst/>
          </a:prstGeom>
          <a:noFill/>
        </p:spPr>
        <p:txBody>
          <a:bodyPr wrap="square">
            <a:spAutoFit/>
          </a:bodyPr>
          <a:lstStyle/>
          <a:p>
            <a:pPr algn="ctr"/>
            <a:r>
              <a:rPr lang="es-EC" b="1" dirty="0">
                <a:solidFill>
                  <a:schemeClr val="bg1"/>
                </a:solidFill>
                <a:latin typeface="Times New Roman" panose="02020603050405020304" pitchFamily="18" charset="0"/>
                <a:cs typeface="Times New Roman" panose="02020603050405020304" pitchFamily="18" charset="0"/>
              </a:rPr>
              <a:t>P</a:t>
            </a:r>
            <a:r>
              <a:rPr lang="en-US" b="1" dirty="0">
                <a:solidFill>
                  <a:schemeClr val="bg1"/>
                </a:solidFill>
                <a:latin typeface="Times New Roman" panose="02020603050405020304" pitchFamily="18" charset="0"/>
                <a:cs typeface="Times New Roman" panose="02020603050405020304" pitchFamily="18" charset="0"/>
              </a:rPr>
              <a:t>OB</a:t>
            </a:r>
            <a:endParaRPr lang="en-US" sz="1800" b="1" dirty="0">
              <a:solidFill>
                <a:schemeClr val="bg1"/>
              </a:solidFill>
              <a:latin typeface="Times New Roman" panose="02020603050405020304" pitchFamily="18" charset="0"/>
              <a:cs typeface="Times New Roman" panose="02020603050405020304" pitchFamily="18" charset="0"/>
            </a:endParaRPr>
          </a:p>
        </p:txBody>
      </p:sp>
      <p:grpSp>
        <p:nvGrpSpPr>
          <p:cNvPr id="126" name="Group 192">
            <a:extLst>
              <a:ext uri="{FF2B5EF4-FFF2-40B4-BE49-F238E27FC236}">
                <a16:creationId xmlns:a16="http://schemas.microsoft.com/office/drawing/2014/main" id="{421BD710-4BE1-4A4D-A50A-481C94FC9DE2}"/>
              </a:ext>
            </a:extLst>
          </p:cNvPr>
          <p:cNvGrpSpPr/>
          <p:nvPr/>
        </p:nvGrpSpPr>
        <p:grpSpPr>
          <a:xfrm>
            <a:off x="2588958" y="4331248"/>
            <a:ext cx="690969" cy="505459"/>
            <a:chOff x="-4768850" y="1093788"/>
            <a:chExt cx="5268912" cy="4200525"/>
          </a:xfrm>
          <a:solidFill>
            <a:schemeClr val="bg1"/>
          </a:solidFill>
        </p:grpSpPr>
        <p:sp>
          <p:nvSpPr>
            <p:cNvPr id="127" name="Freeform 81">
              <a:extLst>
                <a:ext uri="{FF2B5EF4-FFF2-40B4-BE49-F238E27FC236}">
                  <a16:creationId xmlns:a16="http://schemas.microsoft.com/office/drawing/2014/main" id="{0A60F859-E99A-4928-8070-BB7D9B04D4F4}"/>
                </a:ext>
              </a:extLst>
            </p:cNvPr>
            <p:cNvSpPr>
              <a:spLocks noEditPoints="1"/>
            </p:cNvSpPr>
            <p:nvPr/>
          </p:nvSpPr>
          <p:spPr bwMode="auto">
            <a:xfrm>
              <a:off x="-3078163" y="2136775"/>
              <a:ext cx="1889125" cy="877888"/>
            </a:xfrm>
            <a:custGeom>
              <a:avLst/>
              <a:gdLst>
                <a:gd name="T0" fmla="*/ 439 w 878"/>
                <a:gd name="T1" fmla="*/ 0 h 409"/>
                <a:gd name="T2" fmla="*/ 0 w 878"/>
                <a:gd name="T3" fmla="*/ 363 h 409"/>
                <a:gd name="T4" fmla="*/ 46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8"/>
                    <a:pt x="0" y="363"/>
                  </a:cubicBezTo>
                  <a:cubicBezTo>
                    <a:pt x="0" y="388"/>
                    <a:pt x="21" y="409"/>
                    <a:pt x="46" y="409"/>
                  </a:cubicBezTo>
                  <a:cubicBezTo>
                    <a:pt x="832" y="409"/>
                    <a:pt x="832" y="409"/>
                    <a:pt x="832" y="409"/>
                  </a:cubicBezTo>
                  <a:cubicBezTo>
                    <a:pt x="857" y="409"/>
                    <a:pt x="878" y="388"/>
                    <a:pt x="878" y="363"/>
                  </a:cubicBezTo>
                  <a:cubicBezTo>
                    <a:pt x="878" y="139"/>
                    <a:pt x="710" y="0"/>
                    <a:pt x="439" y="0"/>
                  </a:cubicBezTo>
                  <a:close/>
                  <a:moveTo>
                    <a:pt x="96" y="317"/>
                  </a:moveTo>
                  <a:cubicBezTo>
                    <a:pt x="126" y="109"/>
                    <a:pt x="363" y="92"/>
                    <a:pt x="439" y="92"/>
                  </a:cubicBezTo>
                  <a:cubicBezTo>
                    <a:pt x="515" y="92"/>
                    <a:pt x="752" y="109"/>
                    <a:pt x="782" y="317"/>
                  </a:cubicBezTo>
                  <a:lnTo>
                    <a:pt x="96" y="317"/>
                  </a:ln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dirty="0">
                <a:latin typeface="Times New Roman" panose="02020603050405020304" pitchFamily="18" charset="0"/>
                <a:cs typeface="Times New Roman" panose="02020603050405020304" pitchFamily="18" charset="0"/>
              </a:endParaRPr>
            </a:p>
          </p:txBody>
        </p:sp>
        <p:sp>
          <p:nvSpPr>
            <p:cNvPr id="128" name="Freeform 82">
              <a:extLst>
                <a:ext uri="{FF2B5EF4-FFF2-40B4-BE49-F238E27FC236}">
                  <a16:creationId xmlns:a16="http://schemas.microsoft.com/office/drawing/2014/main" id="{E6EFF803-CC67-4AB0-95D1-492B336948CF}"/>
                </a:ext>
              </a:extLst>
            </p:cNvPr>
            <p:cNvSpPr>
              <a:spLocks noEditPoints="1"/>
            </p:cNvSpPr>
            <p:nvPr/>
          </p:nvSpPr>
          <p:spPr bwMode="auto">
            <a:xfrm>
              <a:off x="-2605088" y="1093788"/>
              <a:ext cx="942975" cy="942975"/>
            </a:xfrm>
            <a:custGeom>
              <a:avLst/>
              <a:gdLst>
                <a:gd name="T0" fmla="*/ 219 w 438"/>
                <a:gd name="T1" fmla="*/ 0 h 439"/>
                <a:gd name="T2" fmla="*/ 0 w 438"/>
                <a:gd name="T3" fmla="*/ 219 h 439"/>
                <a:gd name="T4" fmla="*/ 219 w 438"/>
                <a:gd name="T5" fmla="*/ 439 h 439"/>
                <a:gd name="T6" fmla="*/ 438 w 438"/>
                <a:gd name="T7" fmla="*/ 219 h 439"/>
                <a:gd name="T8" fmla="*/ 219 w 438"/>
                <a:gd name="T9" fmla="*/ 0 h 439"/>
                <a:gd name="T10" fmla="*/ 219 w 438"/>
                <a:gd name="T11" fmla="*/ 346 h 439"/>
                <a:gd name="T12" fmla="*/ 92 w 438"/>
                <a:gd name="T13" fmla="*/ 219 h 439"/>
                <a:gd name="T14" fmla="*/ 219 w 438"/>
                <a:gd name="T15" fmla="*/ 92 h 439"/>
                <a:gd name="T16" fmla="*/ 346 w 438"/>
                <a:gd name="T17" fmla="*/ 219 h 439"/>
                <a:gd name="T18" fmla="*/ 219 w 438"/>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8" h="439">
                  <a:moveTo>
                    <a:pt x="219" y="0"/>
                  </a:moveTo>
                  <a:cubicBezTo>
                    <a:pt x="98" y="0"/>
                    <a:pt x="0" y="98"/>
                    <a:pt x="0" y="219"/>
                  </a:cubicBezTo>
                  <a:cubicBezTo>
                    <a:pt x="0" y="340"/>
                    <a:pt x="98" y="438"/>
                    <a:pt x="219" y="439"/>
                  </a:cubicBezTo>
                  <a:cubicBezTo>
                    <a:pt x="340" y="439"/>
                    <a:pt x="438" y="340"/>
                    <a:pt x="438" y="219"/>
                  </a:cubicBezTo>
                  <a:cubicBezTo>
                    <a:pt x="438" y="98"/>
                    <a:pt x="340" y="0"/>
                    <a:pt x="219" y="0"/>
                  </a:cubicBezTo>
                  <a:close/>
                  <a:moveTo>
                    <a:pt x="219" y="346"/>
                  </a:moveTo>
                  <a:cubicBezTo>
                    <a:pt x="149" y="346"/>
                    <a:pt x="92" y="289"/>
                    <a:pt x="92" y="219"/>
                  </a:cubicBezTo>
                  <a:cubicBezTo>
                    <a:pt x="92" y="149"/>
                    <a:pt x="149" y="92"/>
                    <a:pt x="219" y="92"/>
                  </a:cubicBezTo>
                  <a:cubicBezTo>
                    <a:pt x="289" y="92"/>
                    <a:pt x="346" y="149"/>
                    <a:pt x="346" y="219"/>
                  </a:cubicBezTo>
                  <a:cubicBezTo>
                    <a:pt x="346" y="289"/>
                    <a:pt x="289" y="346"/>
                    <a:pt x="219" y="346"/>
                  </a:cubicBez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29" name="Freeform 83">
              <a:extLst>
                <a:ext uri="{FF2B5EF4-FFF2-40B4-BE49-F238E27FC236}">
                  <a16:creationId xmlns:a16="http://schemas.microsoft.com/office/drawing/2014/main" id="{E9B1E168-1EC4-42D8-9A51-006A3924E4D9}"/>
                </a:ext>
              </a:extLst>
            </p:cNvPr>
            <p:cNvSpPr>
              <a:spLocks noEditPoints="1"/>
            </p:cNvSpPr>
            <p:nvPr/>
          </p:nvSpPr>
          <p:spPr bwMode="auto">
            <a:xfrm>
              <a:off x="-4768850" y="4416425"/>
              <a:ext cx="1890713" cy="877888"/>
            </a:xfrm>
            <a:custGeom>
              <a:avLst/>
              <a:gdLst>
                <a:gd name="T0" fmla="*/ 439 w 878"/>
                <a:gd name="T1" fmla="*/ 0 h 409"/>
                <a:gd name="T2" fmla="*/ 0 w 878"/>
                <a:gd name="T3" fmla="*/ 363 h 409"/>
                <a:gd name="T4" fmla="*/ 46 w 878"/>
                <a:gd name="T5" fmla="*/ 409 h 409"/>
                <a:gd name="T6" fmla="*/ 831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8" y="0"/>
                    <a:pt x="0" y="139"/>
                    <a:pt x="0" y="363"/>
                  </a:cubicBezTo>
                  <a:cubicBezTo>
                    <a:pt x="0" y="389"/>
                    <a:pt x="21" y="409"/>
                    <a:pt x="46" y="409"/>
                  </a:cubicBezTo>
                  <a:cubicBezTo>
                    <a:pt x="831" y="409"/>
                    <a:pt x="831" y="409"/>
                    <a:pt x="831" y="409"/>
                  </a:cubicBezTo>
                  <a:cubicBezTo>
                    <a:pt x="857" y="409"/>
                    <a:pt x="878" y="389"/>
                    <a:pt x="878" y="363"/>
                  </a:cubicBezTo>
                  <a:cubicBezTo>
                    <a:pt x="878" y="139"/>
                    <a:pt x="709" y="0"/>
                    <a:pt x="439" y="0"/>
                  </a:cubicBezTo>
                  <a:close/>
                  <a:moveTo>
                    <a:pt x="96" y="317"/>
                  </a:moveTo>
                  <a:cubicBezTo>
                    <a:pt x="126" y="110"/>
                    <a:pt x="363" y="92"/>
                    <a:pt x="439" y="92"/>
                  </a:cubicBezTo>
                  <a:cubicBezTo>
                    <a:pt x="515" y="92"/>
                    <a:pt x="751" y="110"/>
                    <a:pt x="782" y="317"/>
                  </a:cubicBezTo>
                  <a:lnTo>
                    <a:pt x="96" y="317"/>
                  </a:ln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0" name="Freeform 84">
              <a:extLst>
                <a:ext uri="{FF2B5EF4-FFF2-40B4-BE49-F238E27FC236}">
                  <a16:creationId xmlns:a16="http://schemas.microsoft.com/office/drawing/2014/main" id="{F27DAC95-D71F-456E-9117-E36A7C0BC3FC}"/>
                </a:ext>
              </a:extLst>
            </p:cNvPr>
            <p:cNvSpPr>
              <a:spLocks noEditPoints="1"/>
            </p:cNvSpPr>
            <p:nvPr/>
          </p:nvSpPr>
          <p:spPr bwMode="auto">
            <a:xfrm>
              <a:off x="-4297363" y="3375025"/>
              <a:ext cx="944563" cy="942975"/>
            </a:xfrm>
            <a:custGeom>
              <a:avLst/>
              <a:gdLst>
                <a:gd name="T0" fmla="*/ 220 w 439"/>
                <a:gd name="T1" fmla="*/ 0 h 439"/>
                <a:gd name="T2" fmla="*/ 0 w 439"/>
                <a:gd name="T3" fmla="*/ 219 h 439"/>
                <a:gd name="T4" fmla="*/ 220 w 439"/>
                <a:gd name="T5" fmla="*/ 439 h 439"/>
                <a:gd name="T6" fmla="*/ 439 w 439"/>
                <a:gd name="T7" fmla="*/ 219 h 439"/>
                <a:gd name="T8" fmla="*/ 220 w 439"/>
                <a:gd name="T9" fmla="*/ 0 h 439"/>
                <a:gd name="T10" fmla="*/ 220 w 439"/>
                <a:gd name="T11" fmla="*/ 346 h 439"/>
                <a:gd name="T12" fmla="*/ 93 w 439"/>
                <a:gd name="T13" fmla="*/ 219 h 439"/>
                <a:gd name="T14" fmla="*/ 220 w 439"/>
                <a:gd name="T15" fmla="*/ 92 h 439"/>
                <a:gd name="T16" fmla="*/ 347 w 439"/>
                <a:gd name="T17" fmla="*/ 219 h 439"/>
                <a:gd name="T18" fmla="*/ 220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20" y="0"/>
                  </a:moveTo>
                  <a:cubicBezTo>
                    <a:pt x="99" y="0"/>
                    <a:pt x="0" y="98"/>
                    <a:pt x="0" y="219"/>
                  </a:cubicBezTo>
                  <a:cubicBezTo>
                    <a:pt x="1" y="341"/>
                    <a:pt x="99" y="439"/>
                    <a:pt x="220" y="439"/>
                  </a:cubicBezTo>
                  <a:cubicBezTo>
                    <a:pt x="341" y="439"/>
                    <a:pt x="439" y="341"/>
                    <a:pt x="439" y="219"/>
                  </a:cubicBezTo>
                  <a:cubicBezTo>
                    <a:pt x="439" y="98"/>
                    <a:pt x="341" y="0"/>
                    <a:pt x="220" y="0"/>
                  </a:cubicBezTo>
                  <a:close/>
                  <a:moveTo>
                    <a:pt x="220" y="346"/>
                  </a:moveTo>
                  <a:cubicBezTo>
                    <a:pt x="150" y="346"/>
                    <a:pt x="93" y="290"/>
                    <a:pt x="93" y="219"/>
                  </a:cubicBezTo>
                  <a:cubicBezTo>
                    <a:pt x="93" y="149"/>
                    <a:pt x="150" y="92"/>
                    <a:pt x="220" y="92"/>
                  </a:cubicBezTo>
                  <a:cubicBezTo>
                    <a:pt x="290" y="92"/>
                    <a:pt x="347" y="149"/>
                    <a:pt x="347" y="219"/>
                  </a:cubicBezTo>
                  <a:cubicBezTo>
                    <a:pt x="347" y="290"/>
                    <a:pt x="290" y="346"/>
                    <a:pt x="220" y="346"/>
                  </a:cubicBez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31" name="Freeform 85">
              <a:extLst>
                <a:ext uri="{FF2B5EF4-FFF2-40B4-BE49-F238E27FC236}">
                  <a16:creationId xmlns:a16="http://schemas.microsoft.com/office/drawing/2014/main" id="{BD5E6622-32CB-45A6-9C22-70093B063A98}"/>
                </a:ext>
              </a:extLst>
            </p:cNvPr>
            <p:cNvSpPr>
              <a:spLocks noEditPoints="1"/>
            </p:cNvSpPr>
            <p:nvPr/>
          </p:nvSpPr>
          <p:spPr bwMode="auto">
            <a:xfrm>
              <a:off x="-1389063" y="4416425"/>
              <a:ext cx="1889125" cy="877888"/>
            </a:xfrm>
            <a:custGeom>
              <a:avLst/>
              <a:gdLst>
                <a:gd name="T0" fmla="*/ 439 w 878"/>
                <a:gd name="T1" fmla="*/ 0 h 409"/>
                <a:gd name="T2" fmla="*/ 0 w 878"/>
                <a:gd name="T3" fmla="*/ 363 h 409"/>
                <a:gd name="T4" fmla="*/ 47 w 878"/>
                <a:gd name="T5" fmla="*/ 409 h 409"/>
                <a:gd name="T6" fmla="*/ 832 w 878"/>
                <a:gd name="T7" fmla="*/ 409 h 409"/>
                <a:gd name="T8" fmla="*/ 878 w 878"/>
                <a:gd name="T9" fmla="*/ 363 h 409"/>
                <a:gd name="T10" fmla="*/ 439 w 878"/>
                <a:gd name="T11" fmla="*/ 0 h 409"/>
                <a:gd name="T12" fmla="*/ 96 w 878"/>
                <a:gd name="T13" fmla="*/ 317 h 409"/>
                <a:gd name="T14" fmla="*/ 439 w 878"/>
                <a:gd name="T15" fmla="*/ 92 h 409"/>
                <a:gd name="T16" fmla="*/ 782 w 878"/>
                <a:gd name="T17" fmla="*/ 317 h 409"/>
                <a:gd name="T18" fmla="*/ 96 w 878"/>
                <a:gd name="T19" fmla="*/ 31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8" h="409">
                  <a:moveTo>
                    <a:pt x="439" y="0"/>
                  </a:moveTo>
                  <a:cubicBezTo>
                    <a:pt x="169" y="0"/>
                    <a:pt x="0" y="139"/>
                    <a:pt x="0" y="363"/>
                  </a:cubicBezTo>
                  <a:cubicBezTo>
                    <a:pt x="0" y="389"/>
                    <a:pt x="21" y="409"/>
                    <a:pt x="47" y="409"/>
                  </a:cubicBezTo>
                  <a:cubicBezTo>
                    <a:pt x="832" y="409"/>
                    <a:pt x="832" y="409"/>
                    <a:pt x="832" y="409"/>
                  </a:cubicBezTo>
                  <a:cubicBezTo>
                    <a:pt x="857" y="409"/>
                    <a:pt x="878" y="389"/>
                    <a:pt x="878" y="363"/>
                  </a:cubicBezTo>
                  <a:cubicBezTo>
                    <a:pt x="878" y="139"/>
                    <a:pt x="710" y="0"/>
                    <a:pt x="439" y="0"/>
                  </a:cubicBezTo>
                  <a:close/>
                  <a:moveTo>
                    <a:pt x="96" y="317"/>
                  </a:moveTo>
                  <a:cubicBezTo>
                    <a:pt x="127" y="110"/>
                    <a:pt x="363" y="92"/>
                    <a:pt x="439" y="92"/>
                  </a:cubicBezTo>
                  <a:cubicBezTo>
                    <a:pt x="515" y="92"/>
                    <a:pt x="752" y="110"/>
                    <a:pt x="782" y="317"/>
                  </a:cubicBezTo>
                  <a:lnTo>
                    <a:pt x="96" y="317"/>
                  </a:ln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dirty="0">
                <a:latin typeface="Times New Roman" panose="02020603050405020304" pitchFamily="18" charset="0"/>
                <a:cs typeface="Times New Roman" panose="02020603050405020304" pitchFamily="18" charset="0"/>
              </a:endParaRPr>
            </a:p>
          </p:txBody>
        </p:sp>
        <p:sp>
          <p:nvSpPr>
            <p:cNvPr id="132" name="Freeform 86">
              <a:extLst>
                <a:ext uri="{FF2B5EF4-FFF2-40B4-BE49-F238E27FC236}">
                  <a16:creationId xmlns:a16="http://schemas.microsoft.com/office/drawing/2014/main" id="{D9F9E937-7A42-45AF-86FA-3DB0BDA67BA8}"/>
                </a:ext>
              </a:extLst>
            </p:cNvPr>
            <p:cNvSpPr>
              <a:spLocks noEditPoints="1"/>
            </p:cNvSpPr>
            <p:nvPr/>
          </p:nvSpPr>
          <p:spPr bwMode="auto">
            <a:xfrm>
              <a:off x="-915988" y="3375025"/>
              <a:ext cx="944563" cy="942975"/>
            </a:xfrm>
            <a:custGeom>
              <a:avLst/>
              <a:gdLst>
                <a:gd name="T0" fmla="*/ 219 w 439"/>
                <a:gd name="T1" fmla="*/ 0 h 439"/>
                <a:gd name="T2" fmla="*/ 0 w 439"/>
                <a:gd name="T3" fmla="*/ 219 h 439"/>
                <a:gd name="T4" fmla="*/ 219 w 439"/>
                <a:gd name="T5" fmla="*/ 439 h 439"/>
                <a:gd name="T6" fmla="*/ 439 w 439"/>
                <a:gd name="T7" fmla="*/ 219 h 439"/>
                <a:gd name="T8" fmla="*/ 219 w 439"/>
                <a:gd name="T9" fmla="*/ 0 h 439"/>
                <a:gd name="T10" fmla="*/ 219 w 439"/>
                <a:gd name="T11" fmla="*/ 346 h 439"/>
                <a:gd name="T12" fmla="*/ 92 w 439"/>
                <a:gd name="T13" fmla="*/ 219 h 439"/>
                <a:gd name="T14" fmla="*/ 219 w 439"/>
                <a:gd name="T15" fmla="*/ 92 h 439"/>
                <a:gd name="T16" fmla="*/ 346 w 439"/>
                <a:gd name="T17" fmla="*/ 219 h 439"/>
                <a:gd name="T18" fmla="*/ 219 w 439"/>
                <a:gd name="T19" fmla="*/ 34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9" h="439">
                  <a:moveTo>
                    <a:pt x="219" y="0"/>
                  </a:moveTo>
                  <a:cubicBezTo>
                    <a:pt x="98" y="0"/>
                    <a:pt x="0" y="98"/>
                    <a:pt x="0" y="219"/>
                  </a:cubicBezTo>
                  <a:cubicBezTo>
                    <a:pt x="0" y="341"/>
                    <a:pt x="98" y="439"/>
                    <a:pt x="219" y="439"/>
                  </a:cubicBezTo>
                  <a:cubicBezTo>
                    <a:pt x="340" y="439"/>
                    <a:pt x="439" y="341"/>
                    <a:pt x="439" y="219"/>
                  </a:cubicBezTo>
                  <a:cubicBezTo>
                    <a:pt x="439" y="98"/>
                    <a:pt x="340" y="0"/>
                    <a:pt x="219" y="0"/>
                  </a:cubicBezTo>
                  <a:close/>
                  <a:moveTo>
                    <a:pt x="219" y="346"/>
                  </a:moveTo>
                  <a:cubicBezTo>
                    <a:pt x="149" y="346"/>
                    <a:pt x="92" y="290"/>
                    <a:pt x="92" y="219"/>
                  </a:cubicBezTo>
                  <a:cubicBezTo>
                    <a:pt x="92" y="149"/>
                    <a:pt x="149" y="92"/>
                    <a:pt x="219" y="92"/>
                  </a:cubicBezTo>
                  <a:cubicBezTo>
                    <a:pt x="289" y="92"/>
                    <a:pt x="346" y="149"/>
                    <a:pt x="346" y="219"/>
                  </a:cubicBezTo>
                  <a:cubicBezTo>
                    <a:pt x="346" y="290"/>
                    <a:pt x="289" y="346"/>
                    <a:pt x="219" y="346"/>
                  </a:cubicBezTo>
                  <a:close/>
                </a:path>
              </a:pathLst>
            </a:custGeom>
            <a:grpFill/>
            <a:ln>
              <a:solidFill>
                <a:schemeClr val="bg1"/>
              </a:solid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grpSp>
      <p:pic>
        <p:nvPicPr>
          <p:cNvPr id="133" name="Picture 29">
            <a:extLst>
              <a:ext uri="{FF2B5EF4-FFF2-40B4-BE49-F238E27FC236}">
                <a16:creationId xmlns:a16="http://schemas.microsoft.com/office/drawing/2014/main" id="{54A06F9A-147F-48F1-9AD1-11908A674B4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097338" y="4249516"/>
            <a:ext cx="747647" cy="676916"/>
          </a:xfrm>
          <a:prstGeom prst="rect">
            <a:avLst/>
          </a:prstGeom>
        </p:spPr>
      </p:pic>
      <p:sp>
        <p:nvSpPr>
          <p:cNvPr id="134" name="CuadroTexto 133">
            <a:extLst>
              <a:ext uri="{FF2B5EF4-FFF2-40B4-BE49-F238E27FC236}">
                <a16:creationId xmlns:a16="http://schemas.microsoft.com/office/drawing/2014/main" id="{515CED8A-9A1B-4AD3-9D44-A96C9E007741}"/>
              </a:ext>
            </a:extLst>
          </p:cNvPr>
          <p:cNvSpPr txBox="1"/>
          <p:nvPr/>
        </p:nvSpPr>
        <p:spPr>
          <a:xfrm>
            <a:off x="4109764" y="3803414"/>
            <a:ext cx="671722" cy="369332"/>
          </a:xfrm>
          <a:prstGeom prst="rect">
            <a:avLst/>
          </a:prstGeom>
          <a:noFill/>
        </p:spPr>
        <p:txBody>
          <a:bodyPr wrap="square">
            <a:spAutoFit/>
          </a:bodyPr>
          <a:lstStyle/>
          <a:p>
            <a:pPr algn="ctr"/>
            <a:r>
              <a:rPr lang="es-EC" b="1" dirty="0">
                <a:solidFill>
                  <a:schemeClr val="bg1"/>
                </a:solidFill>
                <a:latin typeface="Times New Roman" panose="02020603050405020304" pitchFamily="18" charset="0"/>
                <a:cs typeface="Times New Roman" panose="02020603050405020304" pitchFamily="18" charset="0"/>
              </a:rPr>
              <a:t>IV</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35" name="CuadroTexto 134">
            <a:extLst>
              <a:ext uri="{FF2B5EF4-FFF2-40B4-BE49-F238E27FC236}">
                <a16:creationId xmlns:a16="http://schemas.microsoft.com/office/drawing/2014/main" id="{7A247A43-B67B-466B-A8F2-011D8399EE3C}"/>
              </a:ext>
            </a:extLst>
          </p:cNvPr>
          <p:cNvSpPr txBox="1"/>
          <p:nvPr/>
        </p:nvSpPr>
        <p:spPr>
          <a:xfrm>
            <a:off x="5642459" y="3799806"/>
            <a:ext cx="671722" cy="369332"/>
          </a:xfrm>
          <a:prstGeom prst="rect">
            <a:avLst/>
          </a:prstGeom>
          <a:noFill/>
        </p:spPr>
        <p:txBody>
          <a:bodyPr wrap="square">
            <a:spAutoFit/>
          </a:bodyPr>
          <a:lstStyle/>
          <a:p>
            <a:pPr algn="ctr"/>
            <a:r>
              <a:rPr lang="es-EC" b="1">
                <a:solidFill>
                  <a:schemeClr val="bg1"/>
                </a:solidFill>
                <a:latin typeface="Times New Roman" panose="02020603050405020304" pitchFamily="18" charset="0"/>
                <a:cs typeface="Times New Roman" panose="02020603050405020304" pitchFamily="18" charset="0"/>
              </a:rPr>
              <a:t>ICC</a:t>
            </a:r>
            <a:endParaRPr lang="en-US" sz="1800" b="1" dirty="0">
              <a:solidFill>
                <a:schemeClr val="bg1"/>
              </a:solidFill>
              <a:latin typeface="Times New Roman" panose="02020603050405020304" pitchFamily="18" charset="0"/>
              <a:cs typeface="Times New Roman" panose="02020603050405020304" pitchFamily="18" charset="0"/>
            </a:endParaRPr>
          </a:p>
        </p:txBody>
      </p:sp>
      <p:grpSp>
        <p:nvGrpSpPr>
          <p:cNvPr id="136" name="Group 65">
            <a:extLst>
              <a:ext uri="{FF2B5EF4-FFF2-40B4-BE49-F238E27FC236}">
                <a16:creationId xmlns:a16="http://schemas.microsoft.com/office/drawing/2014/main" id="{BA40985C-408E-439D-86A7-E962F5757EFE}"/>
              </a:ext>
            </a:extLst>
          </p:cNvPr>
          <p:cNvGrpSpPr/>
          <p:nvPr/>
        </p:nvGrpSpPr>
        <p:grpSpPr>
          <a:xfrm>
            <a:off x="5624680" y="4406485"/>
            <a:ext cx="692202" cy="420387"/>
            <a:chOff x="989130" y="3600760"/>
            <a:chExt cx="733688" cy="442927"/>
          </a:xfrm>
          <a:solidFill>
            <a:schemeClr val="bg1"/>
          </a:solidFill>
        </p:grpSpPr>
        <p:sp>
          <p:nvSpPr>
            <p:cNvPr id="137" name="Freeform: Shape 31">
              <a:extLst>
                <a:ext uri="{FF2B5EF4-FFF2-40B4-BE49-F238E27FC236}">
                  <a16:creationId xmlns:a16="http://schemas.microsoft.com/office/drawing/2014/main" id="{B13279BD-8189-407C-B46E-EF1D1AEC9E28}"/>
                </a:ext>
              </a:extLst>
            </p:cNvPr>
            <p:cNvSpPr/>
            <p:nvPr/>
          </p:nvSpPr>
          <p:spPr>
            <a:xfrm>
              <a:off x="1307802" y="3952025"/>
              <a:ext cx="75214" cy="75214"/>
            </a:xfrm>
            <a:custGeom>
              <a:avLst/>
              <a:gdLst>
                <a:gd name="connsiteX0" fmla="*/ 23604 w 75213"/>
                <a:gd name="connsiteY0" fmla="*/ 76253 h 75213"/>
                <a:gd name="connsiteX1" fmla="*/ 11068 w 75213"/>
                <a:gd name="connsiteY1" fmla="*/ 72075 h 75213"/>
                <a:gd name="connsiteX2" fmla="*/ 9396 w 75213"/>
                <a:gd name="connsiteY2" fmla="*/ 48675 h 75213"/>
                <a:gd name="connsiteX3" fmla="*/ 41989 w 75213"/>
                <a:gd name="connsiteY3" fmla="*/ 11068 h 75213"/>
                <a:gd name="connsiteX4" fmla="*/ 65389 w 75213"/>
                <a:gd name="connsiteY4" fmla="*/ 9396 h 75213"/>
                <a:gd name="connsiteX5" fmla="*/ 67060 w 75213"/>
                <a:gd name="connsiteY5" fmla="*/ 32796 h 75213"/>
                <a:gd name="connsiteX6" fmla="*/ 34468 w 75213"/>
                <a:gd name="connsiteY6" fmla="*/ 70403 h 75213"/>
                <a:gd name="connsiteX7" fmla="*/ 23604 w 75213"/>
                <a:gd name="connsiteY7" fmla="*/ 76253 h 75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13" h="75213">
                  <a:moveTo>
                    <a:pt x="23604" y="76253"/>
                  </a:moveTo>
                  <a:cubicBezTo>
                    <a:pt x="19425" y="76253"/>
                    <a:pt x="14411" y="75418"/>
                    <a:pt x="11068" y="72075"/>
                  </a:cubicBezTo>
                  <a:cubicBezTo>
                    <a:pt x="4382" y="66225"/>
                    <a:pt x="3546" y="55361"/>
                    <a:pt x="9396" y="48675"/>
                  </a:cubicBezTo>
                  <a:lnTo>
                    <a:pt x="41989" y="11068"/>
                  </a:lnTo>
                  <a:cubicBezTo>
                    <a:pt x="47839" y="4382"/>
                    <a:pt x="58703" y="3546"/>
                    <a:pt x="65389" y="9396"/>
                  </a:cubicBezTo>
                  <a:cubicBezTo>
                    <a:pt x="72075" y="15246"/>
                    <a:pt x="72910" y="26111"/>
                    <a:pt x="67060" y="32796"/>
                  </a:cubicBezTo>
                  <a:lnTo>
                    <a:pt x="34468" y="70403"/>
                  </a:lnTo>
                  <a:cubicBezTo>
                    <a:pt x="31961" y="73746"/>
                    <a:pt x="27782" y="75418"/>
                    <a:pt x="23604" y="76253"/>
                  </a:cubicBez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38" name="Freeform: Shape 32">
              <a:extLst>
                <a:ext uri="{FF2B5EF4-FFF2-40B4-BE49-F238E27FC236}">
                  <a16:creationId xmlns:a16="http://schemas.microsoft.com/office/drawing/2014/main" id="{A5E0508D-1113-46A7-8668-7EC00AE1F1BC}"/>
                </a:ext>
              </a:extLst>
            </p:cNvPr>
            <p:cNvSpPr/>
            <p:nvPr/>
          </p:nvSpPr>
          <p:spPr>
            <a:xfrm>
              <a:off x="1252238" y="3918189"/>
              <a:ext cx="83571" cy="91928"/>
            </a:xfrm>
            <a:custGeom>
              <a:avLst/>
              <a:gdLst>
                <a:gd name="connsiteX0" fmla="*/ 28190 w 83571"/>
                <a:gd name="connsiteY0" fmla="*/ 90868 h 91928"/>
                <a:gd name="connsiteX1" fmla="*/ 12312 w 83571"/>
                <a:gd name="connsiteY1" fmla="*/ 85854 h 91928"/>
                <a:gd name="connsiteX2" fmla="*/ 10640 w 83571"/>
                <a:gd name="connsiteY2" fmla="*/ 56604 h 91928"/>
                <a:gd name="connsiteX3" fmla="*/ 49083 w 83571"/>
                <a:gd name="connsiteY3" fmla="*/ 12312 h 91928"/>
                <a:gd name="connsiteX4" fmla="*/ 78333 w 83571"/>
                <a:gd name="connsiteY4" fmla="*/ 10640 h 91928"/>
                <a:gd name="connsiteX5" fmla="*/ 80004 w 83571"/>
                <a:gd name="connsiteY5" fmla="*/ 39890 h 91928"/>
                <a:gd name="connsiteX6" fmla="*/ 41561 w 83571"/>
                <a:gd name="connsiteY6" fmla="*/ 84183 h 91928"/>
                <a:gd name="connsiteX7" fmla="*/ 28190 w 83571"/>
                <a:gd name="connsiteY7" fmla="*/ 90868 h 9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71" h="91928">
                  <a:moveTo>
                    <a:pt x="28190" y="90868"/>
                  </a:moveTo>
                  <a:cubicBezTo>
                    <a:pt x="22340" y="91704"/>
                    <a:pt x="17326" y="90033"/>
                    <a:pt x="12312" y="85854"/>
                  </a:cubicBezTo>
                  <a:cubicBezTo>
                    <a:pt x="3954" y="78333"/>
                    <a:pt x="3119" y="64961"/>
                    <a:pt x="10640" y="56604"/>
                  </a:cubicBezTo>
                  <a:lnTo>
                    <a:pt x="49083" y="12312"/>
                  </a:lnTo>
                  <a:cubicBezTo>
                    <a:pt x="56604" y="3954"/>
                    <a:pt x="69976" y="3119"/>
                    <a:pt x="78333" y="10640"/>
                  </a:cubicBezTo>
                  <a:cubicBezTo>
                    <a:pt x="86690" y="18162"/>
                    <a:pt x="87526" y="31533"/>
                    <a:pt x="80004" y="39890"/>
                  </a:cubicBezTo>
                  <a:lnTo>
                    <a:pt x="41561" y="84183"/>
                  </a:lnTo>
                  <a:cubicBezTo>
                    <a:pt x="38219" y="88361"/>
                    <a:pt x="33204" y="90868"/>
                    <a:pt x="28190" y="90868"/>
                  </a:cubicBez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39" name="Freeform: Shape 33">
              <a:extLst>
                <a:ext uri="{FF2B5EF4-FFF2-40B4-BE49-F238E27FC236}">
                  <a16:creationId xmlns:a16="http://schemas.microsoft.com/office/drawing/2014/main" id="{D53FA0CB-B05B-48FC-8E85-02C502747269}"/>
                </a:ext>
              </a:extLst>
            </p:cNvPr>
            <p:cNvSpPr/>
            <p:nvPr/>
          </p:nvSpPr>
          <p:spPr>
            <a:xfrm>
              <a:off x="1195362" y="3878863"/>
              <a:ext cx="91928" cy="100285"/>
            </a:xfrm>
            <a:custGeom>
              <a:avLst/>
              <a:gdLst>
                <a:gd name="connsiteX0" fmla="*/ 32416 w 91928"/>
                <a:gd name="connsiteY0" fmla="*/ 99273 h 100285"/>
                <a:gd name="connsiteX1" fmla="*/ 14031 w 91928"/>
                <a:gd name="connsiteY1" fmla="*/ 93423 h 100285"/>
                <a:gd name="connsiteX2" fmla="*/ 11524 w 91928"/>
                <a:gd name="connsiteY2" fmla="*/ 58323 h 100285"/>
                <a:gd name="connsiteX3" fmla="*/ 49966 w 91928"/>
                <a:gd name="connsiteY3" fmla="*/ 14031 h 100285"/>
                <a:gd name="connsiteX4" fmla="*/ 85066 w 91928"/>
                <a:gd name="connsiteY4" fmla="*/ 11524 h 100285"/>
                <a:gd name="connsiteX5" fmla="*/ 87573 w 91928"/>
                <a:gd name="connsiteY5" fmla="*/ 46623 h 100285"/>
                <a:gd name="connsiteX6" fmla="*/ 49131 w 91928"/>
                <a:gd name="connsiteY6" fmla="*/ 90916 h 100285"/>
                <a:gd name="connsiteX7" fmla="*/ 32416 w 91928"/>
                <a:gd name="connsiteY7" fmla="*/ 99273 h 10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928" h="100285">
                  <a:moveTo>
                    <a:pt x="32416" y="99273"/>
                  </a:moveTo>
                  <a:cubicBezTo>
                    <a:pt x="25731" y="100109"/>
                    <a:pt x="19045" y="97602"/>
                    <a:pt x="14031" y="93423"/>
                  </a:cubicBezTo>
                  <a:cubicBezTo>
                    <a:pt x="4002" y="84230"/>
                    <a:pt x="2331" y="68352"/>
                    <a:pt x="11524" y="58323"/>
                  </a:cubicBezTo>
                  <a:lnTo>
                    <a:pt x="49966" y="14031"/>
                  </a:lnTo>
                  <a:cubicBezTo>
                    <a:pt x="59159" y="4002"/>
                    <a:pt x="75038" y="2331"/>
                    <a:pt x="85066" y="11524"/>
                  </a:cubicBezTo>
                  <a:cubicBezTo>
                    <a:pt x="95095" y="20716"/>
                    <a:pt x="96766" y="36595"/>
                    <a:pt x="87573" y="46623"/>
                  </a:cubicBezTo>
                  <a:lnTo>
                    <a:pt x="49131" y="90916"/>
                  </a:lnTo>
                  <a:cubicBezTo>
                    <a:pt x="44952" y="95930"/>
                    <a:pt x="38266" y="99273"/>
                    <a:pt x="32416" y="99273"/>
                  </a:cubicBez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40" name="Freeform: Shape 34">
              <a:extLst>
                <a:ext uri="{FF2B5EF4-FFF2-40B4-BE49-F238E27FC236}">
                  <a16:creationId xmlns:a16="http://schemas.microsoft.com/office/drawing/2014/main" id="{9C725AF4-4625-494B-88FF-6E67DE5B959F}"/>
                </a:ext>
              </a:extLst>
            </p:cNvPr>
            <p:cNvSpPr/>
            <p:nvPr/>
          </p:nvSpPr>
          <p:spPr>
            <a:xfrm>
              <a:off x="1134355" y="3842091"/>
              <a:ext cx="100285" cy="108642"/>
            </a:xfrm>
            <a:custGeom>
              <a:avLst/>
              <a:gdLst>
                <a:gd name="connsiteX0" fmla="*/ 32416 w 100285"/>
                <a:gd name="connsiteY0" fmla="*/ 105123 h 108642"/>
                <a:gd name="connsiteX1" fmla="*/ 14031 w 100285"/>
                <a:gd name="connsiteY1" fmla="*/ 99273 h 108642"/>
                <a:gd name="connsiteX2" fmla="*/ 11524 w 100285"/>
                <a:gd name="connsiteY2" fmla="*/ 64173 h 108642"/>
                <a:gd name="connsiteX3" fmla="*/ 55816 w 100285"/>
                <a:gd name="connsiteY3" fmla="*/ 14031 h 108642"/>
                <a:gd name="connsiteX4" fmla="*/ 90916 w 100285"/>
                <a:gd name="connsiteY4" fmla="*/ 11524 h 108642"/>
                <a:gd name="connsiteX5" fmla="*/ 93423 w 100285"/>
                <a:gd name="connsiteY5" fmla="*/ 46623 h 108642"/>
                <a:gd name="connsiteX6" fmla="*/ 49131 w 100285"/>
                <a:gd name="connsiteY6" fmla="*/ 96766 h 108642"/>
                <a:gd name="connsiteX7" fmla="*/ 32416 w 100285"/>
                <a:gd name="connsiteY7" fmla="*/ 105123 h 108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85" h="108642">
                  <a:moveTo>
                    <a:pt x="32416" y="105123"/>
                  </a:moveTo>
                  <a:cubicBezTo>
                    <a:pt x="25731" y="105959"/>
                    <a:pt x="19045" y="103452"/>
                    <a:pt x="14031" y="99273"/>
                  </a:cubicBezTo>
                  <a:cubicBezTo>
                    <a:pt x="4002" y="90080"/>
                    <a:pt x="2331" y="74202"/>
                    <a:pt x="11524" y="64173"/>
                  </a:cubicBezTo>
                  <a:lnTo>
                    <a:pt x="55816" y="14031"/>
                  </a:lnTo>
                  <a:cubicBezTo>
                    <a:pt x="65009" y="4002"/>
                    <a:pt x="80888" y="2331"/>
                    <a:pt x="90916" y="11524"/>
                  </a:cubicBezTo>
                  <a:cubicBezTo>
                    <a:pt x="100945" y="20716"/>
                    <a:pt x="102616" y="36595"/>
                    <a:pt x="93423" y="46623"/>
                  </a:cubicBezTo>
                  <a:lnTo>
                    <a:pt x="49131" y="96766"/>
                  </a:lnTo>
                  <a:cubicBezTo>
                    <a:pt x="44116" y="101780"/>
                    <a:pt x="38266" y="104287"/>
                    <a:pt x="32416" y="105123"/>
                  </a:cubicBez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41" name="Freeform: Shape 35">
              <a:extLst>
                <a:ext uri="{FF2B5EF4-FFF2-40B4-BE49-F238E27FC236}">
                  <a16:creationId xmlns:a16="http://schemas.microsoft.com/office/drawing/2014/main" id="{CBB0C9E9-6726-4749-87D1-426020889666}"/>
                </a:ext>
              </a:extLst>
            </p:cNvPr>
            <p:cNvSpPr/>
            <p:nvPr/>
          </p:nvSpPr>
          <p:spPr>
            <a:xfrm>
              <a:off x="989130" y="3600760"/>
              <a:ext cx="175499" cy="208928"/>
            </a:xfrm>
            <a:custGeom>
              <a:avLst/>
              <a:gdLst>
                <a:gd name="connsiteX0" fmla="*/ 5484 w 175499"/>
                <a:gd name="connsiteY0" fmla="*/ 162598 h 208927"/>
                <a:gd name="connsiteX1" fmla="*/ 69834 w 175499"/>
                <a:gd name="connsiteY1" fmla="*/ 201876 h 208927"/>
                <a:gd name="connsiteX2" fmla="*/ 92398 w 175499"/>
                <a:gd name="connsiteY2" fmla="*/ 196026 h 208927"/>
                <a:gd name="connsiteX3" fmla="*/ 170119 w 175499"/>
                <a:gd name="connsiteY3" fmla="*/ 67327 h 208927"/>
                <a:gd name="connsiteX4" fmla="*/ 164269 w 175499"/>
                <a:gd name="connsiteY4" fmla="*/ 44763 h 208927"/>
                <a:gd name="connsiteX5" fmla="*/ 100755 w 175499"/>
                <a:gd name="connsiteY5" fmla="*/ 5484 h 208927"/>
                <a:gd name="connsiteX6" fmla="*/ 5484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5484" y="162598"/>
                  </a:moveTo>
                  <a:lnTo>
                    <a:pt x="69834" y="201876"/>
                  </a:lnTo>
                  <a:cubicBezTo>
                    <a:pt x="77355" y="206891"/>
                    <a:pt x="88220" y="204383"/>
                    <a:pt x="92398" y="196026"/>
                  </a:cubicBezTo>
                  <a:lnTo>
                    <a:pt x="170119" y="67327"/>
                  </a:lnTo>
                  <a:cubicBezTo>
                    <a:pt x="175134" y="59806"/>
                    <a:pt x="172626" y="48941"/>
                    <a:pt x="164269" y="44763"/>
                  </a:cubicBezTo>
                  <a:lnTo>
                    <a:pt x="100755" y="5484"/>
                  </a:lnTo>
                  <a:lnTo>
                    <a:pt x="5484" y="162598"/>
                  </a:ln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42" name="Freeform: Shape 37">
              <a:extLst>
                <a:ext uri="{FF2B5EF4-FFF2-40B4-BE49-F238E27FC236}">
                  <a16:creationId xmlns:a16="http://schemas.microsoft.com/office/drawing/2014/main" id="{B85987A0-8943-4427-99FD-EC913D94636D}"/>
                </a:ext>
              </a:extLst>
            </p:cNvPr>
            <p:cNvSpPr/>
            <p:nvPr/>
          </p:nvSpPr>
          <p:spPr>
            <a:xfrm>
              <a:off x="1091923" y="3675974"/>
              <a:ext cx="451284" cy="367713"/>
            </a:xfrm>
            <a:custGeom>
              <a:avLst/>
              <a:gdLst>
                <a:gd name="connsiteX0" fmla="*/ 444232 w 451283"/>
                <a:gd name="connsiteY0" fmla="*/ 196862 h 367712"/>
                <a:gd name="connsiteX1" fmla="*/ 309683 w 451283"/>
                <a:gd name="connsiteY1" fmla="*/ 81534 h 367712"/>
                <a:gd name="connsiteX2" fmla="*/ 300490 w 451283"/>
                <a:gd name="connsiteY2" fmla="*/ 73177 h 367712"/>
                <a:gd name="connsiteX3" fmla="*/ 242826 w 451283"/>
                <a:gd name="connsiteY3" fmla="*/ 139198 h 367712"/>
                <a:gd name="connsiteX4" fmla="*/ 209398 w 451283"/>
                <a:gd name="connsiteY4" fmla="*/ 155912 h 367712"/>
                <a:gd name="connsiteX5" fmla="*/ 205219 w 451283"/>
                <a:gd name="connsiteY5" fmla="*/ 155912 h 367712"/>
                <a:gd name="connsiteX6" fmla="*/ 172626 w 451283"/>
                <a:gd name="connsiteY6" fmla="*/ 143377 h 367712"/>
                <a:gd name="connsiteX7" fmla="*/ 167612 w 451283"/>
                <a:gd name="connsiteY7" fmla="*/ 72341 h 367712"/>
                <a:gd name="connsiteX8" fmla="*/ 216919 w 451283"/>
                <a:gd name="connsiteY8" fmla="*/ 15513 h 367712"/>
                <a:gd name="connsiteX9" fmla="*/ 78191 w 451283"/>
                <a:gd name="connsiteY9" fmla="*/ 5484 h 367712"/>
                <a:gd name="connsiteX10" fmla="*/ 5484 w 451283"/>
                <a:gd name="connsiteY10" fmla="*/ 125827 h 367712"/>
                <a:gd name="connsiteX11" fmla="*/ 62313 w 451283"/>
                <a:gd name="connsiteY11" fmla="*/ 191848 h 367712"/>
                <a:gd name="connsiteX12" fmla="*/ 84041 w 451283"/>
                <a:gd name="connsiteY12" fmla="*/ 166776 h 367712"/>
                <a:gd name="connsiteX13" fmla="*/ 115798 w 451283"/>
                <a:gd name="connsiteY13" fmla="*/ 152569 h 367712"/>
                <a:gd name="connsiteX14" fmla="*/ 115798 w 451283"/>
                <a:gd name="connsiteY14" fmla="*/ 152569 h 367712"/>
                <a:gd name="connsiteX15" fmla="*/ 143377 w 451283"/>
                <a:gd name="connsiteY15" fmla="*/ 162598 h 367712"/>
                <a:gd name="connsiteX16" fmla="*/ 157584 w 451283"/>
                <a:gd name="connsiteY16" fmla="*/ 192683 h 367712"/>
                <a:gd name="connsiteX17" fmla="*/ 171791 w 451283"/>
                <a:gd name="connsiteY17" fmla="*/ 190176 h 367712"/>
                <a:gd name="connsiteX18" fmla="*/ 199369 w 451283"/>
                <a:gd name="connsiteY18" fmla="*/ 200205 h 367712"/>
                <a:gd name="connsiteX19" fmla="*/ 213576 w 451283"/>
                <a:gd name="connsiteY19" fmla="*/ 231126 h 367712"/>
                <a:gd name="connsiteX20" fmla="*/ 224440 w 451283"/>
                <a:gd name="connsiteY20" fmla="*/ 229455 h 367712"/>
                <a:gd name="connsiteX21" fmla="*/ 224440 w 451283"/>
                <a:gd name="connsiteY21" fmla="*/ 229455 h 367712"/>
                <a:gd name="connsiteX22" fmla="*/ 249512 w 451283"/>
                <a:gd name="connsiteY22" fmla="*/ 238648 h 367712"/>
                <a:gd name="connsiteX23" fmla="*/ 262047 w 451283"/>
                <a:gd name="connsiteY23" fmla="*/ 264555 h 367712"/>
                <a:gd name="connsiteX24" fmla="*/ 271240 w 451283"/>
                <a:gd name="connsiteY24" fmla="*/ 262883 h 367712"/>
                <a:gd name="connsiteX25" fmla="*/ 271240 w 451283"/>
                <a:gd name="connsiteY25" fmla="*/ 262883 h 367712"/>
                <a:gd name="connsiteX26" fmla="*/ 292969 w 451283"/>
                <a:gd name="connsiteY26" fmla="*/ 271240 h 367712"/>
                <a:gd name="connsiteX27" fmla="*/ 304669 w 451283"/>
                <a:gd name="connsiteY27" fmla="*/ 293804 h 367712"/>
                <a:gd name="connsiteX28" fmla="*/ 296312 w 451283"/>
                <a:gd name="connsiteY28" fmla="*/ 318040 h 367712"/>
                <a:gd name="connsiteX29" fmla="*/ 267897 w 451283"/>
                <a:gd name="connsiteY29" fmla="*/ 350633 h 367712"/>
                <a:gd name="connsiteX30" fmla="*/ 279597 w 451283"/>
                <a:gd name="connsiteY30" fmla="*/ 359826 h 367712"/>
                <a:gd name="connsiteX31" fmla="*/ 299654 w 451283"/>
                <a:gd name="connsiteY31" fmla="*/ 364840 h 367712"/>
                <a:gd name="connsiteX32" fmla="*/ 329740 w 451283"/>
                <a:gd name="connsiteY32" fmla="*/ 328904 h 367712"/>
                <a:gd name="connsiteX33" fmla="*/ 329740 w 451283"/>
                <a:gd name="connsiteY33" fmla="*/ 328069 h 367712"/>
                <a:gd name="connsiteX34" fmla="*/ 338097 w 451283"/>
                <a:gd name="connsiteY34" fmla="*/ 328904 h 367712"/>
                <a:gd name="connsiteX35" fmla="*/ 368183 w 451283"/>
                <a:gd name="connsiteY35" fmla="*/ 292969 h 367712"/>
                <a:gd name="connsiteX36" fmla="*/ 368183 w 451283"/>
                <a:gd name="connsiteY36" fmla="*/ 292133 h 367712"/>
                <a:gd name="connsiteX37" fmla="*/ 376540 w 451283"/>
                <a:gd name="connsiteY37" fmla="*/ 292969 h 367712"/>
                <a:gd name="connsiteX38" fmla="*/ 406625 w 451283"/>
                <a:gd name="connsiteY38" fmla="*/ 257033 h 367712"/>
                <a:gd name="connsiteX39" fmla="*/ 405790 w 451283"/>
                <a:gd name="connsiteY39" fmla="*/ 252019 h 367712"/>
                <a:gd name="connsiteX40" fmla="*/ 423340 w 451283"/>
                <a:gd name="connsiteY40" fmla="*/ 255362 h 367712"/>
                <a:gd name="connsiteX41" fmla="*/ 453425 w 451283"/>
                <a:gd name="connsiteY41" fmla="*/ 219426 h 367712"/>
                <a:gd name="connsiteX42" fmla="*/ 444232 w 451283"/>
                <a:gd name="connsiteY42" fmla="*/ 196862 h 36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1283" h="367712">
                  <a:moveTo>
                    <a:pt x="444232" y="196862"/>
                  </a:moveTo>
                  <a:lnTo>
                    <a:pt x="309683" y="81534"/>
                  </a:lnTo>
                  <a:lnTo>
                    <a:pt x="300490" y="73177"/>
                  </a:lnTo>
                  <a:lnTo>
                    <a:pt x="242826" y="139198"/>
                  </a:lnTo>
                  <a:cubicBezTo>
                    <a:pt x="234469" y="149227"/>
                    <a:pt x="222769" y="155077"/>
                    <a:pt x="209398" y="155912"/>
                  </a:cubicBezTo>
                  <a:cubicBezTo>
                    <a:pt x="207726" y="155912"/>
                    <a:pt x="206055" y="155912"/>
                    <a:pt x="205219" y="155912"/>
                  </a:cubicBezTo>
                  <a:cubicBezTo>
                    <a:pt x="192683" y="155912"/>
                    <a:pt x="180984" y="151734"/>
                    <a:pt x="172626" y="143377"/>
                  </a:cubicBezTo>
                  <a:cubicBezTo>
                    <a:pt x="151734" y="124991"/>
                    <a:pt x="150062" y="93234"/>
                    <a:pt x="167612" y="72341"/>
                  </a:cubicBezTo>
                  <a:lnTo>
                    <a:pt x="216919" y="15513"/>
                  </a:lnTo>
                  <a:cubicBezTo>
                    <a:pt x="178476" y="10499"/>
                    <a:pt x="129170" y="30556"/>
                    <a:pt x="78191" y="5484"/>
                  </a:cubicBezTo>
                  <a:lnTo>
                    <a:pt x="5484" y="125827"/>
                  </a:lnTo>
                  <a:lnTo>
                    <a:pt x="62313" y="191848"/>
                  </a:lnTo>
                  <a:lnTo>
                    <a:pt x="84041" y="166776"/>
                  </a:lnTo>
                  <a:cubicBezTo>
                    <a:pt x="91563" y="157584"/>
                    <a:pt x="103262" y="152569"/>
                    <a:pt x="115798" y="152569"/>
                  </a:cubicBezTo>
                  <a:lnTo>
                    <a:pt x="115798" y="152569"/>
                  </a:lnTo>
                  <a:cubicBezTo>
                    <a:pt x="125827" y="152569"/>
                    <a:pt x="135855" y="155912"/>
                    <a:pt x="143377" y="162598"/>
                  </a:cubicBezTo>
                  <a:cubicBezTo>
                    <a:pt x="152569" y="170119"/>
                    <a:pt x="156748" y="180984"/>
                    <a:pt x="157584" y="192683"/>
                  </a:cubicBezTo>
                  <a:cubicBezTo>
                    <a:pt x="161762" y="191012"/>
                    <a:pt x="166776" y="190176"/>
                    <a:pt x="171791" y="190176"/>
                  </a:cubicBezTo>
                  <a:cubicBezTo>
                    <a:pt x="181819" y="190176"/>
                    <a:pt x="191848" y="193519"/>
                    <a:pt x="199369" y="200205"/>
                  </a:cubicBezTo>
                  <a:cubicBezTo>
                    <a:pt x="208562" y="208562"/>
                    <a:pt x="213576" y="219426"/>
                    <a:pt x="213576" y="231126"/>
                  </a:cubicBezTo>
                  <a:cubicBezTo>
                    <a:pt x="216919" y="230290"/>
                    <a:pt x="221098" y="229455"/>
                    <a:pt x="224440" y="229455"/>
                  </a:cubicBezTo>
                  <a:lnTo>
                    <a:pt x="224440" y="229455"/>
                  </a:lnTo>
                  <a:cubicBezTo>
                    <a:pt x="233633" y="229455"/>
                    <a:pt x="241990" y="232798"/>
                    <a:pt x="249512" y="238648"/>
                  </a:cubicBezTo>
                  <a:cubicBezTo>
                    <a:pt x="257033" y="245333"/>
                    <a:pt x="261212" y="254526"/>
                    <a:pt x="262047" y="264555"/>
                  </a:cubicBezTo>
                  <a:cubicBezTo>
                    <a:pt x="264555" y="263719"/>
                    <a:pt x="267897" y="262883"/>
                    <a:pt x="271240" y="262883"/>
                  </a:cubicBezTo>
                  <a:lnTo>
                    <a:pt x="271240" y="262883"/>
                  </a:lnTo>
                  <a:cubicBezTo>
                    <a:pt x="279597" y="262883"/>
                    <a:pt x="287119" y="265390"/>
                    <a:pt x="292969" y="271240"/>
                  </a:cubicBezTo>
                  <a:cubicBezTo>
                    <a:pt x="299654" y="277090"/>
                    <a:pt x="303833" y="285447"/>
                    <a:pt x="304669" y="293804"/>
                  </a:cubicBezTo>
                  <a:cubicBezTo>
                    <a:pt x="305504" y="302997"/>
                    <a:pt x="302162" y="311354"/>
                    <a:pt x="296312" y="318040"/>
                  </a:cubicBezTo>
                  <a:lnTo>
                    <a:pt x="267897" y="350633"/>
                  </a:lnTo>
                  <a:lnTo>
                    <a:pt x="279597" y="359826"/>
                  </a:lnTo>
                  <a:cubicBezTo>
                    <a:pt x="285447" y="363168"/>
                    <a:pt x="292133" y="365676"/>
                    <a:pt x="299654" y="364840"/>
                  </a:cubicBezTo>
                  <a:cubicBezTo>
                    <a:pt x="318040" y="363168"/>
                    <a:pt x="331411" y="347290"/>
                    <a:pt x="329740" y="328904"/>
                  </a:cubicBezTo>
                  <a:cubicBezTo>
                    <a:pt x="329740" y="328904"/>
                    <a:pt x="329740" y="328069"/>
                    <a:pt x="329740" y="328069"/>
                  </a:cubicBezTo>
                  <a:cubicBezTo>
                    <a:pt x="332247" y="328904"/>
                    <a:pt x="335590" y="328904"/>
                    <a:pt x="338097" y="328904"/>
                  </a:cubicBezTo>
                  <a:cubicBezTo>
                    <a:pt x="356483" y="327233"/>
                    <a:pt x="369854" y="311354"/>
                    <a:pt x="368183" y="292969"/>
                  </a:cubicBezTo>
                  <a:cubicBezTo>
                    <a:pt x="368183" y="292969"/>
                    <a:pt x="368183" y="292133"/>
                    <a:pt x="368183" y="292133"/>
                  </a:cubicBezTo>
                  <a:cubicBezTo>
                    <a:pt x="370690" y="292969"/>
                    <a:pt x="374033" y="292969"/>
                    <a:pt x="376540" y="292969"/>
                  </a:cubicBezTo>
                  <a:cubicBezTo>
                    <a:pt x="394925" y="291297"/>
                    <a:pt x="408297" y="275419"/>
                    <a:pt x="406625" y="257033"/>
                  </a:cubicBezTo>
                  <a:cubicBezTo>
                    <a:pt x="406625" y="255362"/>
                    <a:pt x="405790" y="253690"/>
                    <a:pt x="405790" y="252019"/>
                  </a:cubicBezTo>
                  <a:cubicBezTo>
                    <a:pt x="410804" y="254526"/>
                    <a:pt x="416654" y="256197"/>
                    <a:pt x="423340" y="255362"/>
                  </a:cubicBezTo>
                  <a:cubicBezTo>
                    <a:pt x="441725" y="253690"/>
                    <a:pt x="455097" y="237812"/>
                    <a:pt x="453425" y="219426"/>
                  </a:cubicBezTo>
                  <a:cubicBezTo>
                    <a:pt x="454261" y="210233"/>
                    <a:pt x="450082" y="202712"/>
                    <a:pt x="444232" y="196862"/>
                  </a:cubicBez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43" name="Freeform: Shape 38">
              <a:extLst>
                <a:ext uri="{FF2B5EF4-FFF2-40B4-BE49-F238E27FC236}">
                  <a16:creationId xmlns:a16="http://schemas.microsoft.com/office/drawing/2014/main" id="{AB0FAE9A-01DA-4E74-BE1F-8B69B765D2B0}"/>
                </a:ext>
              </a:extLst>
            </p:cNvPr>
            <p:cNvSpPr/>
            <p:nvPr/>
          </p:nvSpPr>
          <p:spPr>
            <a:xfrm>
              <a:off x="1547319" y="3600760"/>
              <a:ext cx="175499" cy="208928"/>
            </a:xfrm>
            <a:custGeom>
              <a:avLst/>
              <a:gdLst>
                <a:gd name="connsiteX0" fmla="*/ 172692 w 175499"/>
                <a:gd name="connsiteY0" fmla="*/ 162598 h 208927"/>
                <a:gd name="connsiteX1" fmla="*/ 108342 w 175499"/>
                <a:gd name="connsiteY1" fmla="*/ 201876 h 208927"/>
                <a:gd name="connsiteX2" fmla="*/ 85778 w 175499"/>
                <a:gd name="connsiteY2" fmla="*/ 196026 h 208927"/>
                <a:gd name="connsiteX3" fmla="*/ 8057 w 175499"/>
                <a:gd name="connsiteY3" fmla="*/ 67327 h 208927"/>
                <a:gd name="connsiteX4" fmla="*/ 13907 w 175499"/>
                <a:gd name="connsiteY4" fmla="*/ 44763 h 208927"/>
                <a:gd name="connsiteX5" fmla="*/ 78257 w 175499"/>
                <a:gd name="connsiteY5" fmla="*/ 5484 h 208927"/>
                <a:gd name="connsiteX6" fmla="*/ 172692 w 175499"/>
                <a:gd name="connsiteY6" fmla="*/ 162598 h 20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499" h="208927">
                  <a:moveTo>
                    <a:pt x="172692" y="162598"/>
                  </a:moveTo>
                  <a:lnTo>
                    <a:pt x="108342" y="201876"/>
                  </a:lnTo>
                  <a:cubicBezTo>
                    <a:pt x="100821" y="206891"/>
                    <a:pt x="89957" y="204383"/>
                    <a:pt x="85778" y="196026"/>
                  </a:cubicBezTo>
                  <a:lnTo>
                    <a:pt x="8057" y="67327"/>
                  </a:lnTo>
                  <a:cubicBezTo>
                    <a:pt x="3043" y="59806"/>
                    <a:pt x="5550" y="48941"/>
                    <a:pt x="13907" y="44763"/>
                  </a:cubicBezTo>
                  <a:lnTo>
                    <a:pt x="78257" y="5484"/>
                  </a:lnTo>
                  <a:lnTo>
                    <a:pt x="172692" y="162598"/>
                  </a:ln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sp>
          <p:nvSpPr>
            <p:cNvPr id="144" name="Freeform: Shape 39">
              <a:extLst>
                <a:ext uri="{FF2B5EF4-FFF2-40B4-BE49-F238E27FC236}">
                  <a16:creationId xmlns:a16="http://schemas.microsoft.com/office/drawing/2014/main" id="{F8047F88-EA18-44E9-8B09-14E0732B3F07}"/>
                </a:ext>
              </a:extLst>
            </p:cNvPr>
            <p:cNvSpPr/>
            <p:nvPr/>
          </p:nvSpPr>
          <p:spPr>
            <a:xfrm>
              <a:off x="1257305" y="3668328"/>
              <a:ext cx="359355" cy="200571"/>
            </a:xfrm>
            <a:custGeom>
              <a:avLst/>
              <a:gdLst>
                <a:gd name="connsiteX0" fmla="*/ 288042 w 359355"/>
                <a:gd name="connsiteY0" fmla="*/ 16473 h 200570"/>
                <a:gd name="connsiteX1" fmla="*/ 112543 w 359355"/>
                <a:gd name="connsiteY1" fmla="*/ 6445 h 200570"/>
                <a:gd name="connsiteX2" fmla="*/ 108365 w 359355"/>
                <a:gd name="connsiteY2" fmla="*/ 5609 h 200570"/>
                <a:gd name="connsiteX3" fmla="*/ 79951 w 359355"/>
                <a:gd name="connsiteY3" fmla="*/ 16473 h 200570"/>
                <a:gd name="connsiteX4" fmla="*/ 13929 w 359355"/>
                <a:gd name="connsiteY4" fmla="*/ 91687 h 200570"/>
                <a:gd name="connsiteX5" fmla="*/ 17272 w 359355"/>
                <a:gd name="connsiteY5" fmla="*/ 138487 h 200570"/>
                <a:gd name="connsiteX6" fmla="*/ 42344 w 359355"/>
                <a:gd name="connsiteY6" fmla="*/ 146844 h 200570"/>
                <a:gd name="connsiteX7" fmla="*/ 64908 w 359355"/>
                <a:gd name="connsiteY7" fmla="*/ 135144 h 200570"/>
                <a:gd name="connsiteX8" fmla="*/ 133436 w 359355"/>
                <a:gd name="connsiteY8" fmla="*/ 56587 h 200570"/>
                <a:gd name="connsiteX9" fmla="*/ 289714 w 359355"/>
                <a:gd name="connsiteY9" fmla="*/ 191137 h 200570"/>
                <a:gd name="connsiteX10" fmla="*/ 289714 w 359355"/>
                <a:gd name="connsiteY10" fmla="*/ 191137 h 200570"/>
                <a:gd name="connsiteX11" fmla="*/ 289714 w 359355"/>
                <a:gd name="connsiteY11" fmla="*/ 191137 h 200570"/>
                <a:gd name="connsiteX12" fmla="*/ 298907 w 359355"/>
                <a:gd name="connsiteY12" fmla="*/ 202001 h 200570"/>
                <a:gd name="connsiteX13" fmla="*/ 359078 w 359355"/>
                <a:gd name="connsiteY13" fmla="*/ 132637 h 200570"/>
                <a:gd name="connsiteX14" fmla="*/ 288042 w 359355"/>
                <a:gd name="connsiteY14" fmla="*/ 16473 h 20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9355" h="200570">
                  <a:moveTo>
                    <a:pt x="288042" y="16473"/>
                  </a:moveTo>
                  <a:cubicBezTo>
                    <a:pt x="218678" y="41544"/>
                    <a:pt x="168536" y="17309"/>
                    <a:pt x="112543" y="6445"/>
                  </a:cubicBezTo>
                  <a:cubicBezTo>
                    <a:pt x="111708" y="6445"/>
                    <a:pt x="108365" y="5609"/>
                    <a:pt x="108365" y="5609"/>
                  </a:cubicBezTo>
                  <a:cubicBezTo>
                    <a:pt x="98336" y="4773"/>
                    <a:pt x="87472" y="8116"/>
                    <a:pt x="79951" y="16473"/>
                  </a:cubicBezTo>
                  <a:lnTo>
                    <a:pt x="13929" y="91687"/>
                  </a:lnTo>
                  <a:cubicBezTo>
                    <a:pt x="1394" y="105894"/>
                    <a:pt x="3065" y="126787"/>
                    <a:pt x="17272" y="138487"/>
                  </a:cubicBezTo>
                  <a:cubicBezTo>
                    <a:pt x="24794" y="144337"/>
                    <a:pt x="33151" y="147680"/>
                    <a:pt x="42344" y="146844"/>
                  </a:cubicBezTo>
                  <a:cubicBezTo>
                    <a:pt x="50701" y="146008"/>
                    <a:pt x="59058" y="142665"/>
                    <a:pt x="64908" y="135144"/>
                  </a:cubicBezTo>
                  <a:cubicBezTo>
                    <a:pt x="64908" y="135144"/>
                    <a:pt x="133436" y="56587"/>
                    <a:pt x="133436" y="56587"/>
                  </a:cubicBezTo>
                  <a:lnTo>
                    <a:pt x="289714" y="191137"/>
                  </a:lnTo>
                  <a:lnTo>
                    <a:pt x="289714" y="191137"/>
                  </a:lnTo>
                  <a:lnTo>
                    <a:pt x="289714" y="191137"/>
                  </a:lnTo>
                  <a:cubicBezTo>
                    <a:pt x="293892" y="195315"/>
                    <a:pt x="295564" y="196987"/>
                    <a:pt x="298907" y="202001"/>
                  </a:cubicBezTo>
                  <a:lnTo>
                    <a:pt x="359078" y="132637"/>
                  </a:lnTo>
                  <a:lnTo>
                    <a:pt x="288042" y="16473"/>
                  </a:lnTo>
                  <a:close/>
                </a:path>
              </a:pathLst>
            </a:custGeom>
            <a:grpFill/>
            <a:ln w="8334" cap="flat">
              <a:noFill/>
              <a:prstDash val="solid"/>
              <a:miter/>
            </a:ln>
          </p:spPr>
          <p:txBody>
            <a:bodyPr rtlCol="0" anchor="ctr"/>
            <a:lstStyle/>
            <a:p>
              <a:endParaRPr lang="en-IN" dirty="0">
                <a:latin typeface="Times New Roman" panose="02020603050405020304" pitchFamily="18" charset="0"/>
                <a:cs typeface="Times New Roman" panose="02020603050405020304" pitchFamily="18" charset="0"/>
              </a:endParaRPr>
            </a:p>
          </p:txBody>
        </p:sp>
      </p:grpSp>
      <p:sp>
        <p:nvSpPr>
          <p:cNvPr id="145" name="CuadroTexto 144">
            <a:extLst>
              <a:ext uri="{FF2B5EF4-FFF2-40B4-BE49-F238E27FC236}">
                <a16:creationId xmlns:a16="http://schemas.microsoft.com/office/drawing/2014/main" id="{9FD10CFC-82D4-4CB3-9BA4-05C32835F7B5}"/>
              </a:ext>
            </a:extLst>
          </p:cNvPr>
          <p:cNvSpPr txBox="1"/>
          <p:nvPr/>
        </p:nvSpPr>
        <p:spPr>
          <a:xfrm>
            <a:off x="7163236" y="3827717"/>
            <a:ext cx="671722" cy="369332"/>
          </a:xfrm>
          <a:prstGeom prst="rect">
            <a:avLst/>
          </a:prstGeom>
          <a:noFill/>
        </p:spPr>
        <p:txBody>
          <a:bodyPr wrap="square">
            <a:spAutoFit/>
          </a:bodyPr>
          <a:lstStyle/>
          <a:p>
            <a:pPr algn="ctr"/>
            <a:r>
              <a:rPr lang="es-EC" sz="1800" b="1" dirty="0">
                <a:solidFill>
                  <a:schemeClr val="bg1"/>
                </a:solidFill>
                <a:latin typeface="Times New Roman" panose="02020603050405020304" pitchFamily="18" charset="0"/>
                <a:cs typeface="Times New Roman" panose="02020603050405020304" pitchFamily="18" charset="0"/>
              </a:rPr>
              <a:t>PC</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46" name="CuadroTexto 145">
            <a:extLst>
              <a:ext uri="{FF2B5EF4-FFF2-40B4-BE49-F238E27FC236}">
                <a16:creationId xmlns:a16="http://schemas.microsoft.com/office/drawing/2014/main" id="{B6BE1BD0-ED78-429C-A373-10C60057119A}"/>
              </a:ext>
            </a:extLst>
          </p:cNvPr>
          <p:cNvSpPr txBox="1"/>
          <p:nvPr/>
        </p:nvSpPr>
        <p:spPr>
          <a:xfrm>
            <a:off x="8695931" y="3827717"/>
            <a:ext cx="671722" cy="369332"/>
          </a:xfrm>
          <a:prstGeom prst="rect">
            <a:avLst/>
          </a:prstGeom>
          <a:noFill/>
        </p:spPr>
        <p:txBody>
          <a:bodyPr wrap="square">
            <a:spAutoFit/>
          </a:bodyPr>
          <a:lstStyle/>
          <a:p>
            <a:pPr algn="ctr"/>
            <a:r>
              <a:rPr lang="es-EC" sz="1800" b="1">
                <a:solidFill>
                  <a:schemeClr val="bg1"/>
                </a:solidFill>
                <a:latin typeface="Times New Roman" panose="02020603050405020304" pitchFamily="18" charset="0"/>
                <a:cs typeface="Times New Roman" panose="02020603050405020304" pitchFamily="18" charset="0"/>
              </a:rPr>
              <a:t>FEE</a:t>
            </a:r>
            <a:endParaRPr lang="en-US" sz="1800" b="1" dirty="0">
              <a:solidFill>
                <a:schemeClr val="bg1"/>
              </a:solidFill>
              <a:latin typeface="Times New Roman" panose="02020603050405020304" pitchFamily="18" charset="0"/>
              <a:cs typeface="Times New Roman" panose="02020603050405020304" pitchFamily="18" charset="0"/>
            </a:endParaRPr>
          </a:p>
        </p:txBody>
      </p:sp>
      <p:sp>
        <p:nvSpPr>
          <p:cNvPr id="147" name="CuadroTexto 146">
            <a:extLst>
              <a:ext uri="{FF2B5EF4-FFF2-40B4-BE49-F238E27FC236}">
                <a16:creationId xmlns:a16="http://schemas.microsoft.com/office/drawing/2014/main" id="{B5CE83D2-9D7A-4145-B03F-A3B5FDA302EA}"/>
              </a:ext>
            </a:extLst>
          </p:cNvPr>
          <p:cNvSpPr txBox="1"/>
          <p:nvPr/>
        </p:nvSpPr>
        <p:spPr>
          <a:xfrm>
            <a:off x="10228627" y="3824957"/>
            <a:ext cx="671722" cy="369332"/>
          </a:xfrm>
          <a:prstGeom prst="rect">
            <a:avLst/>
          </a:prstGeom>
          <a:noFill/>
        </p:spPr>
        <p:txBody>
          <a:bodyPr wrap="square">
            <a:spAutoFit/>
          </a:bodyPr>
          <a:lstStyle/>
          <a:p>
            <a:pPr algn="ctr"/>
            <a:r>
              <a:rPr lang="es-EC" sz="1800" b="1" dirty="0">
                <a:solidFill>
                  <a:schemeClr val="bg1"/>
                </a:solidFill>
                <a:latin typeface="Times New Roman" panose="02020603050405020304" pitchFamily="18" charset="0"/>
                <a:cs typeface="Times New Roman" panose="02020603050405020304" pitchFamily="18" charset="0"/>
              </a:rPr>
              <a:t>FC</a:t>
            </a:r>
            <a:endParaRPr lang="en-US" sz="1800" b="1" dirty="0">
              <a:solidFill>
                <a:schemeClr val="bg1"/>
              </a:solidFill>
              <a:latin typeface="Times New Roman" panose="02020603050405020304" pitchFamily="18" charset="0"/>
              <a:cs typeface="Times New Roman" panose="02020603050405020304" pitchFamily="18" charset="0"/>
            </a:endParaRPr>
          </a:p>
        </p:txBody>
      </p:sp>
      <p:pic>
        <p:nvPicPr>
          <p:cNvPr id="148" name="Picture 18">
            <a:extLst>
              <a:ext uri="{FF2B5EF4-FFF2-40B4-BE49-F238E27FC236}">
                <a16:creationId xmlns:a16="http://schemas.microsoft.com/office/drawing/2014/main" id="{F1456B38-3584-4343-BD60-4F537031EF22}"/>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68532" y="4406137"/>
            <a:ext cx="874554" cy="377513"/>
          </a:xfrm>
          <a:prstGeom prst="rect">
            <a:avLst/>
          </a:prstGeom>
        </p:spPr>
      </p:pic>
      <p:graphicFrame>
        <p:nvGraphicFramePr>
          <p:cNvPr id="149" name="Diagram 2">
            <a:extLst>
              <a:ext uri="{FF2B5EF4-FFF2-40B4-BE49-F238E27FC236}">
                <a16:creationId xmlns:a16="http://schemas.microsoft.com/office/drawing/2014/main" id="{E85ECD08-EEA6-4C57-ADC1-55358A2B2C09}"/>
              </a:ext>
            </a:extLst>
          </p:cNvPr>
          <p:cNvGraphicFramePr/>
          <p:nvPr>
            <p:extLst>
              <p:ext uri="{D42A27DB-BD31-4B8C-83A1-F6EECF244321}">
                <p14:modId xmlns:p14="http://schemas.microsoft.com/office/powerpoint/2010/main" val="2163500130"/>
              </p:ext>
            </p:extLst>
          </p:nvPr>
        </p:nvGraphicFramePr>
        <p:xfrm>
          <a:off x="8695931" y="4297261"/>
          <a:ext cx="671722" cy="6077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50" name="Group 237">
            <a:extLst>
              <a:ext uri="{FF2B5EF4-FFF2-40B4-BE49-F238E27FC236}">
                <a16:creationId xmlns:a16="http://schemas.microsoft.com/office/drawing/2014/main" id="{54567EA2-DD2D-44A9-9118-27D2100B84A9}"/>
              </a:ext>
            </a:extLst>
          </p:cNvPr>
          <p:cNvGrpSpPr/>
          <p:nvPr/>
        </p:nvGrpSpPr>
        <p:grpSpPr>
          <a:xfrm>
            <a:off x="10267981" y="4405222"/>
            <a:ext cx="593011" cy="486856"/>
            <a:chOff x="-5259388" y="1103313"/>
            <a:chExt cx="5270500" cy="4702175"/>
          </a:xfrm>
          <a:solidFill>
            <a:schemeClr val="bg1"/>
          </a:solidFill>
        </p:grpSpPr>
        <p:sp>
          <p:nvSpPr>
            <p:cNvPr id="151" name="Freeform 126">
              <a:extLst>
                <a:ext uri="{FF2B5EF4-FFF2-40B4-BE49-F238E27FC236}">
                  <a16:creationId xmlns:a16="http://schemas.microsoft.com/office/drawing/2014/main" id="{A2DE15CE-D90A-4F36-AF43-DAA541DF6798}"/>
                </a:ext>
              </a:extLst>
            </p:cNvPr>
            <p:cNvSpPr>
              <a:spLocks noEditPoints="1"/>
            </p:cNvSpPr>
            <p:nvPr/>
          </p:nvSpPr>
          <p:spPr bwMode="auto">
            <a:xfrm>
              <a:off x="-5259388" y="1103313"/>
              <a:ext cx="5270500" cy="4702175"/>
            </a:xfrm>
            <a:custGeom>
              <a:avLst/>
              <a:gdLst>
                <a:gd name="T0" fmla="*/ 2106 w 2448"/>
                <a:gd name="T1" fmla="*/ 0 h 2190"/>
                <a:gd name="T2" fmla="*/ 342 w 2448"/>
                <a:gd name="T3" fmla="*/ 0 h 2190"/>
                <a:gd name="T4" fmla="*/ 0 w 2448"/>
                <a:gd name="T5" fmla="*/ 342 h 2190"/>
                <a:gd name="T6" fmla="*/ 0 w 2448"/>
                <a:gd name="T7" fmla="*/ 1525 h 2190"/>
                <a:gd name="T8" fmla="*/ 342 w 2448"/>
                <a:gd name="T9" fmla="*/ 1867 h 2190"/>
                <a:gd name="T10" fmla="*/ 995 w 2448"/>
                <a:gd name="T11" fmla="*/ 1867 h 2190"/>
                <a:gd name="T12" fmla="*/ 995 w 2448"/>
                <a:gd name="T13" fmla="*/ 2085 h 2190"/>
                <a:gd name="T14" fmla="*/ 887 w 2448"/>
                <a:gd name="T15" fmla="*/ 2085 h 2190"/>
                <a:gd name="T16" fmla="*/ 834 w 2448"/>
                <a:gd name="T17" fmla="*/ 2137 h 2190"/>
                <a:gd name="T18" fmla="*/ 887 w 2448"/>
                <a:gd name="T19" fmla="*/ 2190 h 2190"/>
                <a:gd name="T20" fmla="*/ 1581 w 2448"/>
                <a:gd name="T21" fmla="*/ 2190 h 2190"/>
                <a:gd name="T22" fmla="*/ 1634 w 2448"/>
                <a:gd name="T23" fmla="*/ 2137 h 2190"/>
                <a:gd name="T24" fmla="*/ 1581 w 2448"/>
                <a:gd name="T25" fmla="*/ 2085 h 2190"/>
                <a:gd name="T26" fmla="*/ 1453 w 2448"/>
                <a:gd name="T27" fmla="*/ 2085 h 2190"/>
                <a:gd name="T28" fmla="*/ 1453 w 2448"/>
                <a:gd name="T29" fmla="*/ 1867 h 2190"/>
                <a:gd name="T30" fmla="*/ 2106 w 2448"/>
                <a:gd name="T31" fmla="*/ 1867 h 2190"/>
                <a:gd name="T32" fmla="*/ 2448 w 2448"/>
                <a:gd name="T33" fmla="*/ 1525 h 2190"/>
                <a:gd name="T34" fmla="*/ 2448 w 2448"/>
                <a:gd name="T35" fmla="*/ 342 h 2190"/>
                <a:gd name="T36" fmla="*/ 2106 w 2448"/>
                <a:gd name="T37" fmla="*/ 0 h 2190"/>
                <a:gd name="T38" fmla="*/ 1348 w 2448"/>
                <a:gd name="T39" fmla="*/ 2085 h 2190"/>
                <a:gd name="T40" fmla="*/ 1100 w 2448"/>
                <a:gd name="T41" fmla="*/ 2085 h 2190"/>
                <a:gd name="T42" fmla="*/ 1100 w 2448"/>
                <a:gd name="T43" fmla="*/ 1867 h 2190"/>
                <a:gd name="T44" fmla="*/ 1348 w 2448"/>
                <a:gd name="T45" fmla="*/ 1867 h 2190"/>
                <a:gd name="T46" fmla="*/ 1348 w 2448"/>
                <a:gd name="T47" fmla="*/ 2085 h 2190"/>
                <a:gd name="T48" fmla="*/ 2343 w 2448"/>
                <a:gd name="T49" fmla="*/ 1525 h 2190"/>
                <a:gd name="T50" fmla="*/ 2106 w 2448"/>
                <a:gd name="T51" fmla="*/ 1761 h 2190"/>
                <a:gd name="T52" fmla="*/ 342 w 2448"/>
                <a:gd name="T53" fmla="*/ 1761 h 2190"/>
                <a:gd name="T54" fmla="*/ 105 w 2448"/>
                <a:gd name="T55" fmla="*/ 1525 h 2190"/>
                <a:gd name="T56" fmla="*/ 105 w 2448"/>
                <a:gd name="T57" fmla="*/ 1449 h 2190"/>
                <a:gd name="T58" fmla="*/ 2343 w 2448"/>
                <a:gd name="T59" fmla="*/ 1449 h 2190"/>
                <a:gd name="T60" fmla="*/ 2343 w 2448"/>
                <a:gd name="T61" fmla="*/ 1525 h 2190"/>
                <a:gd name="T62" fmla="*/ 2343 w 2448"/>
                <a:gd name="T63" fmla="*/ 1345 h 2190"/>
                <a:gd name="T64" fmla="*/ 105 w 2448"/>
                <a:gd name="T65" fmla="*/ 1345 h 2190"/>
                <a:gd name="T66" fmla="*/ 105 w 2448"/>
                <a:gd name="T67" fmla="*/ 344 h 2190"/>
                <a:gd name="T68" fmla="*/ 342 w 2448"/>
                <a:gd name="T69" fmla="*/ 107 h 2190"/>
                <a:gd name="T70" fmla="*/ 2106 w 2448"/>
                <a:gd name="T71" fmla="*/ 107 h 2190"/>
                <a:gd name="T72" fmla="*/ 2343 w 2448"/>
                <a:gd name="T73" fmla="*/ 344 h 2190"/>
                <a:gd name="T74" fmla="*/ 2343 w 2448"/>
                <a:gd name="T75" fmla="*/ 1345 h 2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8" h="2190">
                  <a:moveTo>
                    <a:pt x="2106" y="0"/>
                  </a:moveTo>
                  <a:cubicBezTo>
                    <a:pt x="342" y="0"/>
                    <a:pt x="342" y="0"/>
                    <a:pt x="342" y="0"/>
                  </a:cubicBezTo>
                  <a:cubicBezTo>
                    <a:pt x="177" y="0"/>
                    <a:pt x="0" y="90"/>
                    <a:pt x="0" y="342"/>
                  </a:cubicBezTo>
                  <a:cubicBezTo>
                    <a:pt x="0" y="1525"/>
                    <a:pt x="0" y="1525"/>
                    <a:pt x="0" y="1525"/>
                  </a:cubicBezTo>
                  <a:cubicBezTo>
                    <a:pt x="0" y="1777"/>
                    <a:pt x="177" y="1867"/>
                    <a:pt x="342" y="1867"/>
                  </a:cubicBezTo>
                  <a:cubicBezTo>
                    <a:pt x="995" y="1867"/>
                    <a:pt x="995" y="1867"/>
                    <a:pt x="995" y="1867"/>
                  </a:cubicBezTo>
                  <a:cubicBezTo>
                    <a:pt x="995" y="2085"/>
                    <a:pt x="995" y="2085"/>
                    <a:pt x="995" y="2085"/>
                  </a:cubicBezTo>
                  <a:cubicBezTo>
                    <a:pt x="887" y="2085"/>
                    <a:pt x="887" y="2085"/>
                    <a:pt x="887" y="2085"/>
                  </a:cubicBezTo>
                  <a:cubicBezTo>
                    <a:pt x="857" y="2085"/>
                    <a:pt x="834" y="2108"/>
                    <a:pt x="834" y="2137"/>
                  </a:cubicBezTo>
                  <a:cubicBezTo>
                    <a:pt x="834" y="2166"/>
                    <a:pt x="857" y="2190"/>
                    <a:pt x="887" y="2190"/>
                  </a:cubicBezTo>
                  <a:cubicBezTo>
                    <a:pt x="1581" y="2190"/>
                    <a:pt x="1581" y="2190"/>
                    <a:pt x="1581" y="2190"/>
                  </a:cubicBezTo>
                  <a:cubicBezTo>
                    <a:pt x="1611" y="2190"/>
                    <a:pt x="1634" y="2166"/>
                    <a:pt x="1634" y="2137"/>
                  </a:cubicBezTo>
                  <a:cubicBezTo>
                    <a:pt x="1634" y="2108"/>
                    <a:pt x="1611" y="2085"/>
                    <a:pt x="1581" y="2085"/>
                  </a:cubicBezTo>
                  <a:cubicBezTo>
                    <a:pt x="1453" y="2085"/>
                    <a:pt x="1453" y="2085"/>
                    <a:pt x="1453" y="2085"/>
                  </a:cubicBezTo>
                  <a:cubicBezTo>
                    <a:pt x="1453" y="1867"/>
                    <a:pt x="1453" y="1867"/>
                    <a:pt x="1453" y="1867"/>
                  </a:cubicBezTo>
                  <a:cubicBezTo>
                    <a:pt x="2106" y="1867"/>
                    <a:pt x="2106" y="1867"/>
                    <a:pt x="2106" y="1867"/>
                  </a:cubicBezTo>
                  <a:cubicBezTo>
                    <a:pt x="2358" y="1867"/>
                    <a:pt x="2448" y="1690"/>
                    <a:pt x="2448" y="1525"/>
                  </a:cubicBezTo>
                  <a:cubicBezTo>
                    <a:pt x="2448" y="342"/>
                    <a:pt x="2448" y="342"/>
                    <a:pt x="2448" y="342"/>
                  </a:cubicBezTo>
                  <a:cubicBezTo>
                    <a:pt x="2448" y="90"/>
                    <a:pt x="2271" y="0"/>
                    <a:pt x="2106" y="0"/>
                  </a:cubicBezTo>
                  <a:close/>
                  <a:moveTo>
                    <a:pt x="1348" y="2085"/>
                  </a:moveTo>
                  <a:cubicBezTo>
                    <a:pt x="1100" y="2085"/>
                    <a:pt x="1100" y="2085"/>
                    <a:pt x="1100" y="2085"/>
                  </a:cubicBezTo>
                  <a:cubicBezTo>
                    <a:pt x="1100" y="1867"/>
                    <a:pt x="1100" y="1867"/>
                    <a:pt x="1100" y="1867"/>
                  </a:cubicBezTo>
                  <a:cubicBezTo>
                    <a:pt x="1348" y="1867"/>
                    <a:pt x="1348" y="1867"/>
                    <a:pt x="1348" y="1867"/>
                  </a:cubicBezTo>
                  <a:lnTo>
                    <a:pt x="1348" y="2085"/>
                  </a:lnTo>
                  <a:close/>
                  <a:moveTo>
                    <a:pt x="2343" y="1525"/>
                  </a:moveTo>
                  <a:cubicBezTo>
                    <a:pt x="2343" y="1596"/>
                    <a:pt x="2320" y="1761"/>
                    <a:pt x="2106" y="1761"/>
                  </a:cubicBezTo>
                  <a:cubicBezTo>
                    <a:pt x="342" y="1761"/>
                    <a:pt x="342" y="1761"/>
                    <a:pt x="342" y="1761"/>
                  </a:cubicBezTo>
                  <a:cubicBezTo>
                    <a:pt x="271" y="1761"/>
                    <a:pt x="105" y="1738"/>
                    <a:pt x="105" y="1525"/>
                  </a:cubicBezTo>
                  <a:cubicBezTo>
                    <a:pt x="105" y="1449"/>
                    <a:pt x="105" y="1449"/>
                    <a:pt x="105" y="1449"/>
                  </a:cubicBezTo>
                  <a:cubicBezTo>
                    <a:pt x="2343" y="1449"/>
                    <a:pt x="2343" y="1449"/>
                    <a:pt x="2343" y="1449"/>
                  </a:cubicBezTo>
                  <a:lnTo>
                    <a:pt x="2343" y="1525"/>
                  </a:lnTo>
                  <a:close/>
                  <a:moveTo>
                    <a:pt x="2343" y="1345"/>
                  </a:moveTo>
                  <a:cubicBezTo>
                    <a:pt x="105" y="1345"/>
                    <a:pt x="105" y="1345"/>
                    <a:pt x="105" y="1345"/>
                  </a:cubicBezTo>
                  <a:cubicBezTo>
                    <a:pt x="105" y="344"/>
                    <a:pt x="105" y="344"/>
                    <a:pt x="105" y="344"/>
                  </a:cubicBezTo>
                  <a:cubicBezTo>
                    <a:pt x="105" y="131"/>
                    <a:pt x="271" y="107"/>
                    <a:pt x="342" y="107"/>
                  </a:cubicBezTo>
                  <a:cubicBezTo>
                    <a:pt x="2106" y="107"/>
                    <a:pt x="2106" y="107"/>
                    <a:pt x="2106" y="107"/>
                  </a:cubicBezTo>
                  <a:cubicBezTo>
                    <a:pt x="2177" y="107"/>
                    <a:pt x="2343" y="131"/>
                    <a:pt x="2343" y="344"/>
                  </a:cubicBezTo>
                  <a:lnTo>
                    <a:pt x="2343" y="13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latin typeface="Times New Roman" panose="02020603050405020304" pitchFamily="18" charset="0"/>
                <a:cs typeface="Times New Roman" panose="02020603050405020304" pitchFamily="18" charset="0"/>
              </a:endParaRPr>
            </a:p>
          </p:txBody>
        </p:sp>
        <p:sp>
          <p:nvSpPr>
            <p:cNvPr id="152" name="Freeform 127">
              <a:extLst>
                <a:ext uri="{FF2B5EF4-FFF2-40B4-BE49-F238E27FC236}">
                  <a16:creationId xmlns:a16="http://schemas.microsoft.com/office/drawing/2014/main" id="{1127D69F-6061-4E65-B2D0-56E925D82565}"/>
                </a:ext>
              </a:extLst>
            </p:cNvPr>
            <p:cNvSpPr>
              <a:spLocks/>
            </p:cNvSpPr>
            <p:nvPr/>
          </p:nvSpPr>
          <p:spPr bwMode="auto">
            <a:xfrm>
              <a:off x="-4492625" y="1600200"/>
              <a:ext cx="3765550" cy="2054225"/>
            </a:xfrm>
            <a:custGeom>
              <a:avLst/>
              <a:gdLst>
                <a:gd name="T0" fmla="*/ 1721 w 1749"/>
                <a:gd name="T1" fmla="*/ 17 h 957"/>
                <a:gd name="T2" fmla="*/ 1648 w 1749"/>
                <a:gd name="T3" fmla="*/ 28 h 957"/>
                <a:gd name="T4" fmla="*/ 1648 w 1749"/>
                <a:gd name="T5" fmla="*/ 28 h 957"/>
                <a:gd name="T6" fmla="*/ 1650 w 1749"/>
                <a:gd name="T7" fmla="*/ 28 h 957"/>
                <a:gd name="T8" fmla="*/ 1258 w 1749"/>
                <a:gd name="T9" fmla="*/ 554 h 957"/>
                <a:gd name="T10" fmla="*/ 1073 w 1749"/>
                <a:gd name="T11" fmla="*/ 315 h 957"/>
                <a:gd name="T12" fmla="*/ 1033 w 1749"/>
                <a:gd name="T13" fmla="*/ 294 h 957"/>
                <a:gd name="T14" fmla="*/ 992 w 1749"/>
                <a:gd name="T15" fmla="*/ 312 h 957"/>
                <a:gd name="T16" fmla="*/ 692 w 1749"/>
                <a:gd name="T17" fmla="*/ 653 h 957"/>
                <a:gd name="T18" fmla="*/ 472 w 1749"/>
                <a:gd name="T19" fmla="*/ 278 h 957"/>
                <a:gd name="T20" fmla="*/ 427 w 1749"/>
                <a:gd name="T21" fmla="*/ 252 h 957"/>
                <a:gd name="T22" fmla="*/ 382 w 1749"/>
                <a:gd name="T23" fmla="*/ 277 h 957"/>
                <a:gd name="T24" fmla="*/ 19 w 1749"/>
                <a:gd name="T25" fmla="*/ 864 h 957"/>
                <a:gd name="T26" fmla="*/ 25 w 1749"/>
                <a:gd name="T27" fmla="*/ 938 h 957"/>
                <a:gd name="T28" fmla="*/ 99 w 1749"/>
                <a:gd name="T29" fmla="*/ 932 h 957"/>
                <a:gd name="T30" fmla="*/ 108 w 1749"/>
                <a:gd name="T31" fmla="*/ 917 h 957"/>
                <a:gd name="T32" fmla="*/ 424 w 1749"/>
                <a:gd name="T33" fmla="*/ 402 h 957"/>
                <a:gd name="T34" fmla="*/ 635 w 1749"/>
                <a:gd name="T35" fmla="*/ 764 h 957"/>
                <a:gd name="T36" fmla="*/ 707 w 1749"/>
                <a:gd name="T37" fmla="*/ 783 h 957"/>
                <a:gd name="T38" fmla="*/ 720 w 1749"/>
                <a:gd name="T39" fmla="*/ 773 h 957"/>
                <a:gd name="T40" fmla="*/ 1026 w 1749"/>
                <a:gd name="T41" fmla="*/ 430 h 957"/>
                <a:gd name="T42" fmla="*/ 1214 w 1749"/>
                <a:gd name="T43" fmla="*/ 674 h 957"/>
                <a:gd name="T44" fmla="*/ 1256 w 1749"/>
                <a:gd name="T45" fmla="*/ 695 h 957"/>
                <a:gd name="T46" fmla="*/ 1298 w 1749"/>
                <a:gd name="T47" fmla="*/ 674 h 957"/>
                <a:gd name="T48" fmla="*/ 1732 w 1749"/>
                <a:gd name="T49" fmla="*/ 91 h 957"/>
                <a:gd name="T50" fmla="*/ 1721 w 1749"/>
                <a:gd name="T51" fmla="*/ 17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49" h="957">
                  <a:moveTo>
                    <a:pt x="1721" y="17"/>
                  </a:moveTo>
                  <a:cubicBezTo>
                    <a:pt x="1698" y="0"/>
                    <a:pt x="1665" y="5"/>
                    <a:pt x="1648" y="28"/>
                  </a:cubicBezTo>
                  <a:cubicBezTo>
                    <a:pt x="1648" y="28"/>
                    <a:pt x="1648" y="28"/>
                    <a:pt x="1648" y="28"/>
                  </a:cubicBezTo>
                  <a:cubicBezTo>
                    <a:pt x="1650" y="28"/>
                    <a:pt x="1650" y="28"/>
                    <a:pt x="1650" y="28"/>
                  </a:cubicBezTo>
                  <a:cubicBezTo>
                    <a:pt x="1258" y="554"/>
                    <a:pt x="1258" y="554"/>
                    <a:pt x="1258" y="554"/>
                  </a:cubicBezTo>
                  <a:cubicBezTo>
                    <a:pt x="1073" y="315"/>
                    <a:pt x="1073" y="315"/>
                    <a:pt x="1073" y="315"/>
                  </a:cubicBezTo>
                  <a:cubicBezTo>
                    <a:pt x="1064" y="302"/>
                    <a:pt x="1049" y="295"/>
                    <a:pt x="1033" y="294"/>
                  </a:cubicBezTo>
                  <a:cubicBezTo>
                    <a:pt x="1018" y="294"/>
                    <a:pt x="1003" y="300"/>
                    <a:pt x="992" y="312"/>
                  </a:cubicBezTo>
                  <a:cubicBezTo>
                    <a:pt x="692" y="653"/>
                    <a:pt x="692" y="653"/>
                    <a:pt x="692" y="653"/>
                  </a:cubicBezTo>
                  <a:cubicBezTo>
                    <a:pt x="472" y="278"/>
                    <a:pt x="472" y="278"/>
                    <a:pt x="472" y="278"/>
                  </a:cubicBezTo>
                  <a:cubicBezTo>
                    <a:pt x="463" y="262"/>
                    <a:pt x="446" y="252"/>
                    <a:pt x="427" y="252"/>
                  </a:cubicBezTo>
                  <a:cubicBezTo>
                    <a:pt x="409" y="252"/>
                    <a:pt x="392" y="261"/>
                    <a:pt x="382" y="277"/>
                  </a:cubicBezTo>
                  <a:cubicBezTo>
                    <a:pt x="19" y="864"/>
                    <a:pt x="19" y="864"/>
                    <a:pt x="19" y="864"/>
                  </a:cubicBezTo>
                  <a:cubicBezTo>
                    <a:pt x="0" y="886"/>
                    <a:pt x="3" y="919"/>
                    <a:pt x="25" y="938"/>
                  </a:cubicBezTo>
                  <a:cubicBezTo>
                    <a:pt x="48" y="957"/>
                    <a:pt x="81" y="954"/>
                    <a:pt x="99" y="932"/>
                  </a:cubicBezTo>
                  <a:cubicBezTo>
                    <a:pt x="103" y="927"/>
                    <a:pt x="106" y="922"/>
                    <a:pt x="108" y="917"/>
                  </a:cubicBezTo>
                  <a:cubicBezTo>
                    <a:pt x="424" y="402"/>
                    <a:pt x="424" y="402"/>
                    <a:pt x="424" y="402"/>
                  </a:cubicBezTo>
                  <a:cubicBezTo>
                    <a:pt x="635" y="764"/>
                    <a:pt x="635" y="764"/>
                    <a:pt x="635" y="764"/>
                  </a:cubicBezTo>
                  <a:cubicBezTo>
                    <a:pt x="649" y="790"/>
                    <a:pt x="682" y="798"/>
                    <a:pt x="707" y="783"/>
                  </a:cubicBezTo>
                  <a:cubicBezTo>
                    <a:pt x="712" y="781"/>
                    <a:pt x="716" y="777"/>
                    <a:pt x="720" y="773"/>
                  </a:cubicBezTo>
                  <a:cubicBezTo>
                    <a:pt x="1026" y="430"/>
                    <a:pt x="1026" y="430"/>
                    <a:pt x="1026" y="430"/>
                  </a:cubicBezTo>
                  <a:cubicBezTo>
                    <a:pt x="1214" y="674"/>
                    <a:pt x="1214" y="674"/>
                    <a:pt x="1214" y="674"/>
                  </a:cubicBezTo>
                  <a:cubicBezTo>
                    <a:pt x="1225" y="687"/>
                    <a:pt x="1240" y="694"/>
                    <a:pt x="1256" y="695"/>
                  </a:cubicBezTo>
                  <a:cubicBezTo>
                    <a:pt x="1272" y="695"/>
                    <a:pt x="1288" y="687"/>
                    <a:pt x="1298" y="674"/>
                  </a:cubicBezTo>
                  <a:cubicBezTo>
                    <a:pt x="1732" y="91"/>
                    <a:pt x="1732" y="91"/>
                    <a:pt x="1732" y="91"/>
                  </a:cubicBezTo>
                  <a:cubicBezTo>
                    <a:pt x="1749" y="68"/>
                    <a:pt x="1745" y="35"/>
                    <a:pt x="172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Times New Roman" panose="02020603050405020304" pitchFamily="18" charset="0"/>
                <a:cs typeface="Times New Roman" panose="02020603050405020304" pitchFamily="18" charset="0"/>
              </a:endParaRPr>
            </a:p>
          </p:txBody>
        </p:sp>
      </p:grpSp>
      <p:sp>
        <p:nvSpPr>
          <p:cNvPr id="154" name="Rectángulo 153">
            <a:extLst>
              <a:ext uri="{FF2B5EF4-FFF2-40B4-BE49-F238E27FC236}">
                <a16:creationId xmlns:a16="http://schemas.microsoft.com/office/drawing/2014/main" id="{49E99415-A1F7-4C22-9D15-1C14C20D5099}"/>
              </a:ext>
            </a:extLst>
          </p:cNvPr>
          <p:cNvSpPr/>
          <p:nvPr/>
        </p:nvSpPr>
        <p:spPr>
          <a:xfrm>
            <a:off x="619609" y="2885721"/>
            <a:ext cx="1897102" cy="434440"/>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VARIABLES</a:t>
            </a:r>
            <a:endParaRPr lang="en-US" dirty="0">
              <a:latin typeface="Times New Roman" panose="02020603050405020304" pitchFamily="18" charset="0"/>
              <a:cs typeface="Times New Roman" panose="02020603050405020304" pitchFamily="18" charset="0"/>
            </a:endParaRPr>
          </a:p>
        </p:txBody>
      </p:sp>
      <p:sp>
        <p:nvSpPr>
          <p:cNvPr id="155" name="Flecha: hacia abajo 154">
            <a:extLst>
              <a:ext uri="{FF2B5EF4-FFF2-40B4-BE49-F238E27FC236}">
                <a16:creationId xmlns:a16="http://schemas.microsoft.com/office/drawing/2014/main" id="{8D67C2B4-5ACD-4D3B-AC88-104F9F2599E5}"/>
              </a:ext>
            </a:extLst>
          </p:cNvPr>
          <p:cNvSpPr/>
          <p:nvPr/>
        </p:nvSpPr>
        <p:spPr>
          <a:xfrm>
            <a:off x="1336902" y="2415091"/>
            <a:ext cx="319131" cy="302845"/>
          </a:xfrm>
          <a:prstGeom prst="downArrow">
            <a:avLst/>
          </a:prstGeom>
          <a:solidFill>
            <a:srgbClr val="2F2C80"/>
          </a:solidFill>
          <a:ln>
            <a:solidFill>
              <a:srgbClr val="2F2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3" name="Gráfico 11">
            <a:extLst>
              <a:ext uri="{FF2B5EF4-FFF2-40B4-BE49-F238E27FC236}">
                <a16:creationId xmlns:a16="http://schemas.microsoft.com/office/drawing/2014/main" id="{FA4897B6-4CFC-45E3-BE04-4CC7E6C46B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24002" y="6702315"/>
            <a:ext cx="3995935" cy="155685"/>
          </a:xfrm>
          <a:prstGeom prst="rect">
            <a:avLst/>
          </a:prstGeom>
        </p:spPr>
      </p:pic>
      <p:pic>
        <p:nvPicPr>
          <p:cNvPr id="64" name="Gráfico 63">
            <a:extLst>
              <a:ext uri="{FF2B5EF4-FFF2-40B4-BE49-F238E27FC236}">
                <a16:creationId xmlns:a16="http://schemas.microsoft.com/office/drawing/2014/main" id="{239006F3-7E10-B042-B424-934A8B869E6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186393" y="143591"/>
            <a:ext cx="905156" cy="516008"/>
          </a:xfrm>
          <a:prstGeom prst="rect">
            <a:avLst/>
          </a:prstGeom>
        </p:spPr>
      </p:pic>
    </p:spTree>
    <p:extLst>
      <p:ext uri="{BB962C8B-B14F-4D97-AF65-F5344CB8AC3E}">
        <p14:creationId xmlns:p14="http://schemas.microsoft.com/office/powerpoint/2010/main" val="28625217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Up Arrow 20">
            <a:extLst>
              <a:ext uri="{FF2B5EF4-FFF2-40B4-BE49-F238E27FC236}">
                <a16:creationId xmlns:a16="http://schemas.microsoft.com/office/drawing/2014/main" id="{95B4BF1E-5C3F-471C-BB98-E056FC39932B}"/>
              </a:ext>
            </a:extLst>
          </p:cNvPr>
          <p:cNvSpPr/>
          <p:nvPr/>
        </p:nvSpPr>
        <p:spPr>
          <a:xfrm>
            <a:off x="4988089" y="1399616"/>
            <a:ext cx="2274277" cy="795260"/>
          </a:xfrm>
          <a:prstGeom prst="upArrow">
            <a:avLst>
              <a:gd name="adj1" fmla="val 50000"/>
              <a:gd name="adj2" fmla="val 57442"/>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0" name="Trapezoid 17">
            <a:extLst>
              <a:ext uri="{FF2B5EF4-FFF2-40B4-BE49-F238E27FC236}">
                <a16:creationId xmlns:a16="http://schemas.microsoft.com/office/drawing/2014/main" id="{E2E170BA-8112-4654-B3E5-79834B22C2C0}"/>
              </a:ext>
            </a:extLst>
          </p:cNvPr>
          <p:cNvSpPr/>
          <p:nvPr/>
        </p:nvSpPr>
        <p:spPr>
          <a:xfrm>
            <a:off x="3954919" y="5305958"/>
            <a:ext cx="4089556" cy="473165"/>
          </a:xfrm>
          <a:prstGeom prst="trapezoid">
            <a:avLst/>
          </a:prstGeom>
          <a:solidFill>
            <a:schemeClr val="bg1">
              <a:lumMod val="6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1" name="Cube 5">
            <a:extLst>
              <a:ext uri="{FF2B5EF4-FFF2-40B4-BE49-F238E27FC236}">
                <a16:creationId xmlns:a16="http://schemas.microsoft.com/office/drawing/2014/main" id="{E96F08E3-EF57-4548-81BD-670469AEEBAF}"/>
              </a:ext>
            </a:extLst>
          </p:cNvPr>
          <p:cNvSpPr/>
          <p:nvPr/>
        </p:nvSpPr>
        <p:spPr>
          <a:xfrm>
            <a:off x="3215680" y="5458384"/>
            <a:ext cx="5556738" cy="890953"/>
          </a:xfrm>
          <a:prstGeom prst="cube">
            <a:avLst>
              <a:gd name="adj" fmla="val 1774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atin typeface="Times New Roman" panose="02020603050405020304" pitchFamily="18" charset="0"/>
                <a:cs typeface="Times New Roman" panose="02020603050405020304" pitchFamily="18" charset="0"/>
              </a:rPr>
              <a:t>Año Base 2019</a:t>
            </a:r>
          </a:p>
        </p:txBody>
      </p:sp>
      <p:sp>
        <p:nvSpPr>
          <p:cNvPr id="72" name="Cube 6">
            <a:extLst>
              <a:ext uri="{FF2B5EF4-FFF2-40B4-BE49-F238E27FC236}">
                <a16:creationId xmlns:a16="http://schemas.microsoft.com/office/drawing/2014/main" id="{7E5817F7-1593-40AC-A9EC-CC507E49C3E8}"/>
              </a:ext>
            </a:extLst>
          </p:cNvPr>
          <p:cNvSpPr/>
          <p:nvPr/>
        </p:nvSpPr>
        <p:spPr>
          <a:xfrm>
            <a:off x="3607573" y="4791600"/>
            <a:ext cx="4841729" cy="861060"/>
          </a:xfrm>
          <a:prstGeom prst="cube">
            <a:avLst>
              <a:gd name="adj" fmla="val 17742"/>
            </a:avLst>
          </a:prstGeom>
          <a:solidFill>
            <a:srgbClr val="27467D"/>
          </a:solidFill>
          <a:ln>
            <a:solidFill>
              <a:srgbClr val="2746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atin typeface="Times New Roman" panose="02020603050405020304" pitchFamily="18" charset="0"/>
                <a:cs typeface="Times New Roman" panose="02020603050405020304" pitchFamily="18" charset="0"/>
              </a:rPr>
              <a:t>VAB Per Cápita</a:t>
            </a:r>
          </a:p>
        </p:txBody>
      </p:sp>
      <p:sp>
        <p:nvSpPr>
          <p:cNvPr id="77" name="Rectangle 21">
            <a:extLst>
              <a:ext uri="{FF2B5EF4-FFF2-40B4-BE49-F238E27FC236}">
                <a16:creationId xmlns:a16="http://schemas.microsoft.com/office/drawing/2014/main" id="{504A9F38-B205-4E74-BAE3-DCC1A43CC521}"/>
              </a:ext>
            </a:extLst>
          </p:cNvPr>
          <p:cNvSpPr/>
          <p:nvPr/>
        </p:nvSpPr>
        <p:spPr>
          <a:xfrm>
            <a:off x="9034536" y="2738198"/>
            <a:ext cx="3057490" cy="508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accent1">
                    <a:lumMod val="75000"/>
                  </a:schemeClr>
                </a:solidFill>
                <a:latin typeface="Times New Roman" panose="02020603050405020304" pitchFamily="18" charset="0"/>
                <a:cs typeface="Times New Roman" panose="02020603050405020304" pitchFamily="18" charset="0"/>
              </a:rPr>
              <a:t>Diferencia los nueve sectores de acuerdo al valor del AIVA</a:t>
            </a:r>
            <a:r>
              <a:rPr lang="en-US" sz="1400" b="1" dirty="0">
                <a:solidFill>
                  <a:schemeClr val="accent1">
                    <a:lumMod val="75000"/>
                  </a:schemeClr>
                </a:solidFill>
                <a:latin typeface="Times New Roman" panose="02020603050405020304" pitchFamily="18" charset="0"/>
                <a:cs typeface="Times New Roman" panose="02020603050405020304" pitchFamily="18" charset="0"/>
              </a:rPr>
              <a:t>.</a:t>
            </a:r>
          </a:p>
        </p:txBody>
      </p:sp>
      <p:cxnSp>
        <p:nvCxnSpPr>
          <p:cNvPr id="79" name="Straight Connector 24">
            <a:extLst>
              <a:ext uri="{FF2B5EF4-FFF2-40B4-BE49-F238E27FC236}">
                <a16:creationId xmlns:a16="http://schemas.microsoft.com/office/drawing/2014/main" id="{D5C5F1F4-A6C4-4BFC-A94F-5A3AC6879CC8}"/>
              </a:ext>
            </a:extLst>
          </p:cNvPr>
          <p:cNvCxnSpPr>
            <a:cxnSpLocks/>
          </p:cNvCxnSpPr>
          <p:nvPr/>
        </p:nvCxnSpPr>
        <p:spPr>
          <a:xfrm flipV="1">
            <a:off x="8454354" y="5176131"/>
            <a:ext cx="533675" cy="3"/>
          </a:xfrm>
          <a:prstGeom prst="line">
            <a:avLst/>
          </a:prstGeom>
          <a:ln w="12700">
            <a:solidFill>
              <a:schemeClr val="accent1">
                <a:lumMod val="75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80" name="Straight Connector 30">
            <a:extLst>
              <a:ext uri="{FF2B5EF4-FFF2-40B4-BE49-F238E27FC236}">
                <a16:creationId xmlns:a16="http://schemas.microsoft.com/office/drawing/2014/main" id="{6A6ADE8F-E4B7-4644-A8E4-05A43194BB1B}"/>
              </a:ext>
            </a:extLst>
          </p:cNvPr>
          <p:cNvCxnSpPr>
            <a:cxnSpLocks/>
            <a:stCxn id="71" idx="2"/>
          </p:cNvCxnSpPr>
          <p:nvPr/>
        </p:nvCxnSpPr>
        <p:spPr>
          <a:xfrm flipH="1">
            <a:off x="2720451" y="5982897"/>
            <a:ext cx="495229" cy="0"/>
          </a:xfrm>
          <a:prstGeom prst="line">
            <a:avLst/>
          </a:prstGeom>
          <a:ln w="12700">
            <a:solidFill>
              <a:schemeClr val="accent1">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81" name="Rectangle 36">
            <a:extLst>
              <a:ext uri="{FF2B5EF4-FFF2-40B4-BE49-F238E27FC236}">
                <a16:creationId xmlns:a16="http://schemas.microsoft.com/office/drawing/2014/main" id="{EF97D661-284F-4E77-9DDC-2133DDD3091D}"/>
              </a:ext>
            </a:extLst>
          </p:cNvPr>
          <p:cNvSpPr/>
          <p:nvPr/>
        </p:nvSpPr>
        <p:spPr>
          <a:xfrm>
            <a:off x="154512" y="5689403"/>
            <a:ext cx="2170432" cy="508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EC" dirty="0">
                <a:solidFill>
                  <a:schemeClr val="accent1">
                    <a:lumMod val="50000"/>
                  </a:schemeClr>
                </a:solidFill>
                <a:latin typeface="Times New Roman" panose="02020603050405020304" pitchFamily="18" charset="0"/>
                <a:cs typeface="Times New Roman" panose="02020603050405020304" pitchFamily="18" charset="0"/>
              </a:rPr>
              <a:t>Ú</a:t>
            </a:r>
            <a:r>
              <a:rPr lang="en-US" dirty="0" err="1">
                <a:solidFill>
                  <a:schemeClr val="accent1">
                    <a:lumMod val="50000"/>
                  </a:schemeClr>
                </a:solidFill>
                <a:latin typeface="Times New Roman" panose="02020603050405020304" pitchFamily="18" charset="0"/>
                <a:cs typeface="Times New Roman" panose="02020603050405020304" pitchFamily="18" charset="0"/>
              </a:rPr>
              <a:t>ltimo</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año</a:t>
            </a:r>
            <a:r>
              <a:rPr lang="en-US" dirty="0">
                <a:solidFill>
                  <a:schemeClr val="accent1">
                    <a:lumMod val="50000"/>
                  </a:schemeClr>
                </a:solidFill>
                <a:latin typeface="Times New Roman" panose="02020603050405020304" pitchFamily="18" charset="0"/>
                <a:cs typeface="Times New Roman" panose="02020603050405020304" pitchFamily="18" charset="0"/>
              </a:rPr>
              <a:t> </a:t>
            </a:r>
            <a:r>
              <a:rPr lang="en-US" dirty="0" err="1">
                <a:solidFill>
                  <a:schemeClr val="accent1">
                    <a:lumMod val="50000"/>
                  </a:schemeClr>
                </a:solidFill>
                <a:latin typeface="Times New Roman" panose="02020603050405020304" pitchFamily="18" charset="0"/>
                <a:cs typeface="Times New Roman" panose="02020603050405020304" pitchFamily="18" charset="0"/>
              </a:rPr>
              <a:t>estable</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2" name="Rectangle 37">
            <a:extLst>
              <a:ext uri="{FF2B5EF4-FFF2-40B4-BE49-F238E27FC236}">
                <a16:creationId xmlns:a16="http://schemas.microsoft.com/office/drawing/2014/main" id="{D755DDE7-2CF4-41C1-BF71-3CA8C87E6FCC}"/>
              </a:ext>
            </a:extLst>
          </p:cNvPr>
          <p:cNvSpPr/>
          <p:nvPr/>
        </p:nvSpPr>
        <p:spPr>
          <a:xfrm>
            <a:off x="8988029" y="4890624"/>
            <a:ext cx="3014331" cy="508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b="1">
                <a:solidFill>
                  <a:schemeClr val="accent1">
                    <a:lumMod val="75000"/>
                  </a:schemeClr>
                </a:solidFill>
                <a:latin typeface="Times New Roman" panose="02020603050405020304" pitchFamily="18" charset="0"/>
                <a:cs typeface="Times New Roman" panose="02020603050405020304" pitchFamily="18" charset="0"/>
              </a:rPr>
              <a:t>Proxy del PIB - Indicador de nivel de renta o riqueza</a:t>
            </a:r>
            <a:r>
              <a:rPr lang="es-EC" sz="1600" b="1">
                <a:solidFill>
                  <a:schemeClr val="accent6">
                    <a:lumMod val="75000"/>
                  </a:schemeClr>
                </a:solidFill>
                <a:latin typeface="Times New Roman" panose="02020603050405020304" pitchFamily="18" charset="0"/>
                <a:cs typeface="Times New Roman" panose="02020603050405020304" pitchFamily="18" charset="0"/>
              </a:rPr>
              <a:t>. </a:t>
            </a:r>
          </a:p>
        </p:txBody>
      </p:sp>
      <p:sp>
        <p:nvSpPr>
          <p:cNvPr id="83" name="CuadroTexto 82">
            <a:extLst>
              <a:ext uri="{FF2B5EF4-FFF2-40B4-BE49-F238E27FC236}">
                <a16:creationId xmlns:a16="http://schemas.microsoft.com/office/drawing/2014/main" id="{B019F4C9-0B65-4F20-AAFD-73C5A17B4C24}"/>
              </a:ext>
            </a:extLst>
          </p:cNvPr>
          <p:cNvSpPr txBox="1"/>
          <p:nvPr/>
        </p:nvSpPr>
        <p:spPr>
          <a:xfrm>
            <a:off x="1374421" y="169551"/>
            <a:ext cx="9552114" cy="1085875"/>
          </a:xfrm>
          <a:prstGeom prst="rect">
            <a:avLst/>
          </a:prstGeom>
          <a:noFill/>
        </p:spPr>
        <p:txBody>
          <a:bodyPr wrap="square">
            <a:spAutoFit/>
          </a:bodyPr>
          <a:lstStyle/>
          <a:p>
            <a:pPr marR="0" algn="ctr">
              <a:lnSpc>
                <a:spcPct val="107000"/>
              </a:lnSpc>
              <a:spcBef>
                <a:spcPts val="0"/>
              </a:spcBef>
              <a:spcAft>
                <a:spcPts val="800"/>
              </a:spcAft>
            </a:pPr>
            <a:r>
              <a:rPr lang="es-EC" sz="2800" b="1" dirty="0">
                <a:solidFill>
                  <a:srgbClr val="2F2C80"/>
                </a:solidFill>
                <a:latin typeface="Times New Roman" panose="02020603050405020304" pitchFamily="18" charset="0"/>
                <a:cs typeface="Times New Roman" panose="02020603050405020304" pitchFamily="18" charset="0"/>
              </a:rPr>
              <a:t>ANÁLISIS DE LAS VARIABLES</a:t>
            </a:r>
          </a:p>
          <a:p>
            <a:pPr marR="0" algn="ctr">
              <a:lnSpc>
                <a:spcPct val="107000"/>
              </a:lnSpc>
              <a:spcBef>
                <a:spcPts val="0"/>
              </a:spcBef>
              <a:spcAft>
                <a:spcPts val="800"/>
              </a:spcAft>
            </a:pPr>
            <a:r>
              <a:rPr lang="es-EC" sz="2800" b="1" dirty="0">
                <a:solidFill>
                  <a:srgbClr val="2F2C80"/>
                </a:solidFill>
                <a:latin typeface="Times New Roman" panose="02020603050405020304" pitchFamily="18" charset="0"/>
                <a:cs typeface="Times New Roman" panose="02020603050405020304" pitchFamily="18" charset="0"/>
              </a:rPr>
              <a:t>FASE 1</a:t>
            </a:r>
            <a:endParaRPr lang="en-US" sz="2800" b="1" dirty="0">
              <a:solidFill>
                <a:srgbClr val="2F2C80"/>
              </a:solidFill>
              <a:latin typeface="Times New Roman" panose="02020603050405020304" pitchFamily="18" charset="0"/>
              <a:cs typeface="Times New Roman" panose="02020603050405020304" pitchFamily="18" charset="0"/>
            </a:endParaRPr>
          </a:p>
        </p:txBody>
      </p:sp>
      <p:sp>
        <p:nvSpPr>
          <p:cNvPr id="88" name="Cube 6">
            <a:extLst>
              <a:ext uri="{FF2B5EF4-FFF2-40B4-BE49-F238E27FC236}">
                <a16:creationId xmlns:a16="http://schemas.microsoft.com/office/drawing/2014/main" id="{80590A4C-9E7F-46AA-80C7-C57A609746EF}"/>
              </a:ext>
            </a:extLst>
          </p:cNvPr>
          <p:cNvSpPr/>
          <p:nvPr/>
        </p:nvSpPr>
        <p:spPr>
          <a:xfrm>
            <a:off x="3995883" y="4267251"/>
            <a:ext cx="4155939" cy="684568"/>
          </a:xfrm>
          <a:prstGeom prst="cube">
            <a:avLst>
              <a:gd name="adj" fmla="val 17742"/>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latin typeface="Times New Roman" panose="02020603050405020304" pitchFamily="18" charset="0"/>
                <a:cs typeface="Times New Roman" panose="02020603050405020304" pitchFamily="18" charset="0"/>
              </a:rPr>
              <a:t>Índice de Victimización</a:t>
            </a:r>
          </a:p>
        </p:txBody>
      </p:sp>
      <p:sp>
        <p:nvSpPr>
          <p:cNvPr id="89" name="Rectangle 37">
            <a:extLst>
              <a:ext uri="{FF2B5EF4-FFF2-40B4-BE49-F238E27FC236}">
                <a16:creationId xmlns:a16="http://schemas.microsoft.com/office/drawing/2014/main" id="{6A41FA8D-1005-4B58-B708-FA1E0227B82D}"/>
              </a:ext>
            </a:extLst>
          </p:cNvPr>
          <p:cNvSpPr/>
          <p:nvPr/>
        </p:nvSpPr>
        <p:spPr>
          <a:xfrm>
            <a:off x="187148" y="4447927"/>
            <a:ext cx="2796425" cy="7742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b="1" dirty="0">
                <a:solidFill>
                  <a:schemeClr val="accent1">
                    <a:lumMod val="75000"/>
                  </a:schemeClr>
                </a:solidFill>
                <a:latin typeface="Times New Roman" panose="02020603050405020304" pitchFamily="18" charset="0"/>
                <a:cs typeface="Times New Roman" panose="02020603050405020304" pitchFamily="18" charset="0"/>
              </a:rPr>
              <a:t>Refleja que 5 de cada 10 quiteños han sido victimas de un delito.</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3" name="Cube 6">
            <a:extLst>
              <a:ext uri="{FF2B5EF4-FFF2-40B4-BE49-F238E27FC236}">
                <a16:creationId xmlns:a16="http://schemas.microsoft.com/office/drawing/2014/main" id="{19916EEE-665A-4067-88FD-6289C69EDC8D}"/>
              </a:ext>
            </a:extLst>
          </p:cNvPr>
          <p:cNvSpPr/>
          <p:nvPr/>
        </p:nvSpPr>
        <p:spPr>
          <a:xfrm>
            <a:off x="4258769" y="3759357"/>
            <a:ext cx="3630165" cy="638480"/>
          </a:xfrm>
          <a:prstGeom prst="cube">
            <a:avLst>
              <a:gd name="adj" fmla="val 17742"/>
            </a:avLst>
          </a:prstGeom>
          <a:solidFill>
            <a:srgbClr val="3E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a:latin typeface="Times New Roman" panose="02020603050405020304" pitchFamily="18" charset="0"/>
                <a:cs typeface="Times New Roman" panose="02020603050405020304" pitchFamily="18" charset="0"/>
              </a:rPr>
              <a:t>Índice de Convicencia Ciudadana</a:t>
            </a:r>
          </a:p>
        </p:txBody>
      </p:sp>
      <p:sp>
        <p:nvSpPr>
          <p:cNvPr id="94" name="Rectangle 37">
            <a:extLst>
              <a:ext uri="{FF2B5EF4-FFF2-40B4-BE49-F238E27FC236}">
                <a16:creationId xmlns:a16="http://schemas.microsoft.com/office/drawing/2014/main" id="{404504FF-1ACC-4C98-AC08-1478AFD3B502}"/>
              </a:ext>
            </a:extLst>
          </p:cNvPr>
          <p:cNvSpPr/>
          <p:nvPr/>
        </p:nvSpPr>
        <p:spPr>
          <a:xfrm>
            <a:off x="8988029" y="3426616"/>
            <a:ext cx="2949591" cy="1212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accent1">
                    <a:lumMod val="75000"/>
                  </a:schemeClr>
                </a:solidFill>
                <a:latin typeface="Times New Roman" panose="02020603050405020304" pitchFamily="18" charset="0"/>
                <a:cs typeface="Times New Roman" panose="02020603050405020304" pitchFamily="18" charset="0"/>
              </a:rPr>
              <a:t>Refleja empleo, criminalidad, la cantidad de espacios públicos, la movilidad, la sensación de inseguridad, el sentido de pertenencia a la ciudad, acceso a actividades culturales</a:t>
            </a:r>
            <a:endParaRPr lang="en-US" sz="14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5" name="Cube 6">
            <a:extLst>
              <a:ext uri="{FF2B5EF4-FFF2-40B4-BE49-F238E27FC236}">
                <a16:creationId xmlns:a16="http://schemas.microsoft.com/office/drawing/2014/main" id="{61445241-FB35-488B-82F1-46D6DE67BACE}"/>
              </a:ext>
            </a:extLst>
          </p:cNvPr>
          <p:cNvSpPr/>
          <p:nvPr/>
        </p:nvSpPr>
        <p:spPr>
          <a:xfrm>
            <a:off x="4523243" y="3232578"/>
            <a:ext cx="3101216" cy="637570"/>
          </a:xfrm>
          <a:prstGeom prst="cube">
            <a:avLst>
              <a:gd name="adj" fmla="val 17742"/>
            </a:avLst>
          </a:prstGeom>
          <a:solidFill>
            <a:srgbClr val="85A2D7"/>
          </a:solidFill>
          <a:ln>
            <a:solidFill>
              <a:srgbClr val="85A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latin typeface="Times New Roman" panose="02020603050405020304" pitchFamily="18" charset="0"/>
                <a:cs typeface="Times New Roman" panose="02020603050405020304" pitchFamily="18" charset="0"/>
              </a:rPr>
              <a:t>Índice de </a:t>
            </a:r>
            <a:r>
              <a:rPr lang="es-EC" dirty="0" err="1">
                <a:latin typeface="Times New Roman" panose="02020603050405020304" pitchFamily="18" charset="0"/>
                <a:cs typeface="Times New Roman" panose="02020603050405020304" pitchFamily="18" charset="0"/>
              </a:rPr>
              <a:t>Part</a:t>
            </a:r>
            <a:r>
              <a:rPr lang="es-EC" dirty="0">
                <a:latin typeface="Times New Roman" panose="02020603050405020304" pitchFamily="18" charset="0"/>
                <a:cs typeface="Times New Roman" panose="02020603050405020304" pitchFamily="18" charset="0"/>
              </a:rPr>
              <a:t>. Ciudadana</a:t>
            </a:r>
            <a:endParaRPr lang="en-US" dirty="0">
              <a:latin typeface="Times New Roman" panose="02020603050405020304" pitchFamily="18" charset="0"/>
              <a:cs typeface="Times New Roman" panose="02020603050405020304" pitchFamily="18" charset="0"/>
            </a:endParaRPr>
          </a:p>
        </p:txBody>
      </p:sp>
      <p:sp>
        <p:nvSpPr>
          <p:cNvPr id="96" name="Rectangle 37">
            <a:extLst>
              <a:ext uri="{FF2B5EF4-FFF2-40B4-BE49-F238E27FC236}">
                <a16:creationId xmlns:a16="http://schemas.microsoft.com/office/drawing/2014/main" id="{4975C184-88E6-4348-A0F4-811A462666D7}"/>
              </a:ext>
            </a:extLst>
          </p:cNvPr>
          <p:cNvSpPr/>
          <p:nvPr/>
        </p:nvSpPr>
        <p:spPr>
          <a:xfrm>
            <a:off x="207873" y="3179655"/>
            <a:ext cx="3493853" cy="87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accent1">
                    <a:lumMod val="75000"/>
                  </a:schemeClr>
                </a:solidFill>
                <a:latin typeface="Times New Roman" panose="02020603050405020304" pitchFamily="18" charset="0"/>
                <a:cs typeface="Times New Roman" panose="02020603050405020304" pitchFamily="18" charset="0"/>
              </a:rPr>
              <a:t>Captura la intervención individual o colectiva en la toma de decisiones en los asuntos públicos en un proceso permanente de construcción del poder ciudadano</a:t>
            </a:r>
            <a:r>
              <a:rPr lang="es-ES" sz="1600" b="1" dirty="0">
                <a:solidFill>
                  <a:schemeClr val="accent1">
                    <a:lumMod val="75000"/>
                  </a:schemeClr>
                </a:solidFill>
                <a:latin typeface="Times New Roman" panose="02020603050405020304" pitchFamily="18" charset="0"/>
                <a:cs typeface="Times New Roman" panose="02020603050405020304" pitchFamily="18" charset="0"/>
              </a:rPr>
              <a:t>.</a:t>
            </a:r>
            <a:endParaRPr lang="en-US" sz="16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99" name="Straight Connector 30">
            <a:extLst>
              <a:ext uri="{FF2B5EF4-FFF2-40B4-BE49-F238E27FC236}">
                <a16:creationId xmlns:a16="http://schemas.microsoft.com/office/drawing/2014/main" id="{993B54B6-52E2-4453-9501-721EA5E13E4A}"/>
              </a:ext>
            </a:extLst>
          </p:cNvPr>
          <p:cNvCxnSpPr>
            <a:cxnSpLocks/>
          </p:cNvCxnSpPr>
          <p:nvPr/>
        </p:nvCxnSpPr>
        <p:spPr>
          <a:xfrm flipH="1" flipV="1">
            <a:off x="3321010" y="4634371"/>
            <a:ext cx="677107" cy="4524"/>
          </a:xfrm>
          <a:prstGeom prst="line">
            <a:avLst/>
          </a:prstGeom>
          <a:ln w="12700">
            <a:solidFill>
              <a:schemeClr val="accent1">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04" name="Straight Connector 24">
            <a:extLst>
              <a:ext uri="{FF2B5EF4-FFF2-40B4-BE49-F238E27FC236}">
                <a16:creationId xmlns:a16="http://schemas.microsoft.com/office/drawing/2014/main" id="{700FBD1F-7AFE-4CD6-A700-F31739C26DA1}"/>
              </a:ext>
            </a:extLst>
          </p:cNvPr>
          <p:cNvCxnSpPr>
            <a:cxnSpLocks/>
          </p:cNvCxnSpPr>
          <p:nvPr/>
        </p:nvCxnSpPr>
        <p:spPr>
          <a:xfrm>
            <a:off x="7866095" y="4017580"/>
            <a:ext cx="1121934" cy="10651"/>
          </a:xfrm>
          <a:prstGeom prst="line">
            <a:avLst/>
          </a:prstGeom>
          <a:ln w="12700">
            <a:solidFill>
              <a:srgbClr val="3E70C0"/>
            </a:solidFill>
            <a:tailEnd type="triangle"/>
          </a:ln>
        </p:spPr>
        <p:style>
          <a:lnRef idx="1">
            <a:schemeClr val="accent2"/>
          </a:lnRef>
          <a:fillRef idx="0">
            <a:schemeClr val="accent2"/>
          </a:fillRef>
          <a:effectRef idx="0">
            <a:schemeClr val="accent2"/>
          </a:effectRef>
          <a:fontRef idx="minor">
            <a:schemeClr val="tx1"/>
          </a:fontRef>
        </p:style>
      </p:cxnSp>
      <p:cxnSp>
        <p:nvCxnSpPr>
          <p:cNvPr id="115" name="Straight Connector 30">
            <a:extLst>
              <a:ext uri="{FF2B5EF4-FFF2-40B4-BE49-F238E27FC236}">
                <a16:creationId xmlns:a16="http://schemas.microsoft.com/office/drawing/2014/main" id="{0623CB33-E4F7-496D-9DE9-0E25D89E868A}"/>
              </a:ext>
            </a:extLst>
          </p:cNvPr>
          <p:cNvCxnSpPr>
            <a:cxnSpLocks/>
            <a:stCxn id="95" idx="2"/>
          </p:cNvCxnSpPr>
          <p:nvPr/>
        </p:nvCxnSpPr>
        <p:spPr>
          <a:xfrm flipH="1" flipV="1">
            <a:off x="3875317" y="3598816"/>
            <a:ext cx="647926" cy="9106"/>
          </a:xfrm>
          <a:prstGeom prst="line">
            <a:avLst/>
          </a:prstGeom>
          <a:ln w="12700">
            <a:solidFill>
              <a:srgbClr val="85A2D7"/>
            </a:solidFill>
            <a:tailEnd type="triangle"/>
          </a:ln>
        </p:spPr>
        <p:style>
          <a:lnRef idx="1">
            <a:schemeClr val="accent6"/>
          </a:lnRef>
          <a:fillRef idx="0">
            <a:schemeClr val="accent6"/>
          </a:fillRef>
          <a:effectRef idx="0">
            <a:schemeClr val="accent6"/>
          </a:effectRef>
          <a:fontRef idx="minor">
            <a:schemeClr val="tx1"/>
          </a:fontRef>
        </p:style>
      </p:cxnSp>
      <p:sp>
        <p:nvSpPr>
          <p:cNvPr id="118" name="Cube 6">
            <a:extLst>
              <a:ext uri="{FF2B5EF4-FFF2-40B4-BE49-F238E27FC236}">
                <a16:creationId xmlns:a16="http://schemas.microsoft.com/office/drawing/2014/main" id="{D7B90EFB-C252-4B5C-AEB3-9E469B7E6190}"/>
              </a:ext>
            </a:extLst>
          </p:cNvPr>
          <p:cNvSpPr/>
          <p:nvPr/>
        </p:nvSpPr>
        <p:spPr>
          <a:xfrm>
            <a:off x="4835309" y="2783694"/>
            <a:ext cx="2529949" cy="552931"/>
          </a:xfrm>
          <a:prstGeom prst="cube">
            <a:avLst>
              <a:gd name="adj" fmla="val 17742"/>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solidFill>
                  <a:schemeClr val="tx1"/>
                </a:solidFill>
                <a:latin typeface="Times New Roman" panose="02020603050405020304" pitchFamily="18" charset="0"/>
                <a:cs typeface="Times New Roman" panose="02020603050405020304" pitchFamily="18" charset="0"/>
              </a:rPr>
              <a:t>Factor Espacial de Estratificación</a:t>
            </a:r>
            <a:endParaRPr lang="en-US" sz="1600" dirty="0">
              <a:solidFill>
                <a:schemeClr val="tx1"/>
              </a:solidFill>
              <a:latin typeface="Times New Roman" panose="02020603050405020304" pitchFamily="18" charset="0"/>
              <a:cs typeface="Times New Roman" panose="02020603050405020304" pitchFamily="18" charset="0"/>
            </a:endParaRPr>
          </a:p>
        </p:txBody>
      </p:sp>
      <p:cxnSp>
        <p:nvCxnSpPr>
          <p:cNvPr id="119" name="Straight Connector 24">
            <a:extLst>
              <a:ext uri="{FF2B5EF4-FFF2-40B4-BE49-F238E27FC236}">
                <a16:creationId xmlns:a16="http://schemas.microsoft.com/office/drawing/2014/main" id="{36DD026B-3550-4CCA-870D-4EA8052DE93E}"/>
              </a:ext>
            </a:extLst>
          </p:cNvPr>
          <p:cNvCxnSpPr>
            <a:cxnSpLocks/>
          </p:cNvCxnSpPr>
          <p:nvPr/>
        </p:nvCxnSpPr>
        <p:spPr>
          <a:xfrm flipV="1">
            <a:off x="7362890" y="2995838"/>
            <a:ext cx="1593985" cy="4388"/>
          </a:xfrm>
          <a:prstGeom prst="line">
            <a:avLst/>
          </a:prstGeom>
          <a:ln w="12700">
            <a:solidFill>
              <a:srgbClr val="3E70C0"/>
            </a:solidFill>
            <a:tailEnd type="triangle"/>
          </a:ln>
        </p:spPr>
        <p:style>
          <a:lnRef idx="1">
            <a:schemeClr val="accent2"/>
          </a:lnRef>
          <a:fillRef idx="0">
            <a:schemeClr val="accent2"/>
          </a:fillRef>
          <a:effectRef idx="0">
            <a:schemeClr val="accent2"/>
          </a:effectRef>
          <a:fontRef idx="minor">
            <a:schemeClr val="tx1"/>
          </a:fontRef>
        </p:style>
      </p:cxnSp>
      <p:sp>
        <p:nvSpPr>
          <p:cNvPr id="121" name="Cube 6">
            <a:extLst>
              <a:ext uri="{FF2B5EF4-FFF2-40B4-BE49-F238E27FC236}">
                <a16:creationId xmlns:a16="http://schemas.microsoft.com/office/drawing/2014/main" id="{54F5A805-AC65-46E3-931D-93B176654582}"/>
              </a:ext>
            </a:extLst>
          </p:cNvPr>
          <p:cNvSpPr/>
          <p:nvPr/>
        </p:nvSpPr>
        <p:spPr>
          <a:xfrm>
            <a:off x="5088858" y="2362267"/>
            <a:ext cx="2072741" cy="503312"/>
          </a:xfrm>
          <a:prstGeom prst="cube">
            <a:avLst>
              <a:gd name="adj" fmla="val 17742"/>
            </a:avLst>
          </a:prstGeom>
          <a:solidFill>
            <a:srgbClr val="D0DCF0"/>
          </a:solidFill>
          <a:ln>
            <a:solidFill>
              <a:srgbClr val="D0D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solidFill>
                  <a:schemeClr val="tx1"/>
                </a:solidFill>
                <a:latin typeface="Times New Roman" panose="02020603050405020304" pitchFamily="18" charset="0"/>
                <a:cs typeface="Times New Roman" panose="02020603050405020304" pitchFamily="18" charset="0"/>
              </a:rPr>
              <a:t>Factor de Corrección</a:t>
            </a:r>
            <a:endParaRPr lang="en-US" sz="1400" dirty="0">
              <a:solidFill>
                <a:schemeClr val="tx1"/>
              </a:solidFill>
              <a:latin typeface="Times New Roman" panose="02020603050405020304" pitchFamily="18" charset="0"/>
              <a:cs typeface="Times New Roman" panose="02020603050405020304" pitchFamily="18" charset="0"/>
            </a:endParaRPr>
          </a:p>
        </p:txBody>
      </p:sp>
      <p:cxnSp>
        <p:nvCxnSpPr>
          <p:cNvPr id="122" name="Straight Connector 30">
            <a:extLst>
              <a:ext uri="{FF2B5EF4-FFF2-40B4-BE49-F238E27FC236}">
                <a16:creationId xmlns:a16="http://schemas.microsoft.com/office/drawing/2014/main" id="{EFD5BB7E-EB4D-4C23-8C71-D955A4E24FCC}"/>
              </a:ext>
            </a:extLst>
          </p:cNvPr>
          <p:cNvCxnSpPr>
            <a:cxnSpLocks/>
          </p:cNvCxnSpPr>
          <p:nvPr/>
        </p:nvCxnSpPr>
        <p:spPr>
          <a:xfrm flipH="1" flipV="1">
            <a:off x="4050286" y="2622798"/>
            <a:ext cx="1038573" cy="16588"/>
          </a:xfrm>
          <a:prstGeom prst="line">
            <a:avLst/>
          </a:prstGeom>
          <a:ln w="12700">
            <a:solidFill>
              <a:srgbClr val="85A2D7"/>
            </a:solidFill>
            <a:tailEnd type="triangle"/>
          </a:ln>
        </p:spPr>
        <p:style>
          <a:lnRef idx="1">
            <a:schemeClr val="accent6"/>
          </a:lnRef>
          <a:fillRef idx="0">
            <a:schemeClr val="accent6"/>
          </a:fillRef>
          <a:effectRef idx="0">
            <a:schemeClr val="accent6"/>
          </a:effectRef>
          <a:fontRef idx="minor">
            <a:schemeClr val="tx1"/>
          </a:fontRef>
        </p:style>
      </p:cxnSp>
      <p:sp>
        <p:nvSpPr>
          <p:cNvPr id="124" name="Rectangle 37">
            <a:extLst>
              <a:ext uri="{FF2B5EF4-FFF2-40B4-BE49-F238E27FC236}">
                <a16:creationId xmlns:a16="http://schemas.microsoft.com/office/drawing/2014/main" id="{79DD265D-88EA-40E5-B2B2-52DD46F88A3D}"/>
              </a:ext>
            </a:extLst>
          </p:cNvPr>
          <p:cNvSpPr/>
          <p:nvPr/>
        </p:nvSpPr>
        <p:spPr>
          <a:xfrm>
            <a:off x="160850" y="2166498"/>
            <a:ext cx="3816370" cy="87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dirty="0">
              <a:solidFill>
                <a:srgbClr val="85A2D7"/>
              </a:solidFill>
              <a:latin typeface="Times New Roman" panose="02020603050405020304" pitchFamily="18" charset="0"/>
              <a:cs typeface="Times New Roman" panose="02020603050405020304" pitchFamily="18" charset="0"/>
            </a:endParaRPr>
          </a:p>
        </p:txBody>
      </p:sp>
      <p:sp>
        <p:nvSpPr>
          <p:cNvPr id="125" name="Rectangle 21">
            <a:extLst>
              <a:ext uri="{FF2B5EF4-FFF2-40B4-BE49-F238E27FC236}">
                <a16:creationId xmlns:a16="http://schemas.microsoft.com/office/drawing/2014/main" id="{FE4C20CC-3772-4FEA-ADBD-9FDC506207F7}"/>
              </a:ext>
            </a:extLst>
          </p:cNvPr>
          <p:cNvSpPr/>
          <p:nvPr/>
        </p:nvSpPr>
        <p:spPr>
          <a:xfrm>
            <a:off x="208212" y="2362267"/>
            <a:ext cx="3399361" cy="508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400" b="1" dirty="0">
                <a:solidFill>
                  <a:schemeClr val="accent1">
                    <a:lumMod val="75000"/>
                  </a:schemeClr>
                </a:solidFill>
                <a:latin typeface="Times New Roman" panose="02020603050405020304" pitchFamily="18" charset="0"/>
                <a:cs typeface="Times New Roman" panose="02020603050405020304" pitchFamily="18" charset="0"/>
              </a:rPr>
              <a:t>Con base al histórico estadístico optimiza la tasa en </a:t>
            </a:r>
            <a:r>
              <a:rPr lang="es-ES" sz="1400" b="1" dirty="0" err="1">
                <a:solidFill>
                  <a:schemeClr val="accent1">
                    <a:lumMod val="75000"/>
                  </a:schemeClr>
                </a:solidFill>
                <a:latin typeface="Times New Roman" panose="02020603050405020304" pitchFamily="18" charset="0"/>
                <a:cs typeface="Times New Roman" panose="02020603050405020304" pitchFamily="18" charset="0"/>
              </a:rPr>
              <a:t>relaci</a:t>
            </a:r>
            <a:r>
              <a:rPr lang="es-EC" sz="1400" b="1" dirty="0" err="1">
                <a:solidFill>
                  <a:schemeClr val="accent1">
                    <a:lumMod val="75000"/>
                  </a:schemeClr>
                </a:solidFill>
                <a:latin typeface="Times New Roman" panose="02020603050405020304" pitchFamily="18" charset="0"/>
                <a:cs typeface="Times New Roman" panose="02020603050405020304" pitchFamily="18" charset="0"/>
              </a:rPr>
              <a:t>ón</a:t>
            </a:r>
            <a:r>
              <a:rPr lang="es-EC" sz="1400" b="1" dirty="0">
                <a:solidFill>
                  <a:schemeClr val="accent1">
                    <a:lumMod val="75000"/>
                  </a:schemeClr>
                </a:solidFill>
                <a:latin typeface="Times New Roman" panose="02020603050405020304" pitchFamily="18" charset="0"/>
                <a:cs typeface="Times New Roman" panose="02020603050405020304" pitchFamily="18" charset="0"/>
              </a:rPr>
              <a:t> al costo</a:t>
            </a:r>
            <a:r>
              <a:rPr lang="en-US" sz="1400" b="1" dirty="0">
                <a:solidFill>
                  <a:schemeClr val="accent1">
                    <a:lumMod val="75000"/>
                  </a:schemeClr>
                </a:solidFill>
                <a:latin typeface="Times New Roman" panose="02020603050405020304" pitchFamily="18" charset="0"/>
                <a:cs typeface="Times New Roman" panose="02020603050405020304" pitchFamily="18" charset="0"/>
              </a:rPr>
              <a:t>. </a:t>
            </a:r>
          </a:p>
        </p:txBody>
      </p:sp>
      <p:pic>
        <p:nvPicPr>
          <p:cNvPr id="27" name="Gráfico 11">
            <a:extLst>
              <a:ext uri="{FF2B5EF4-FFF2-40B4-BE49-F238E27FC236}">
                <a16:creationId xmlns:a16="http://schemas.microsoft.com/office/drawing/2014/main" id="{FA4897B6-4CFC-45E3-BE04-4CC7E6C46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2" y="6702315"/>
            <a:ext cx="3995935" cy="155685"/>
          </a:xfrm>
          <a:prstGeom prst="rect">
            <a:avLst/>
          </a:prstGeom>
        </p:spPr>
      </p:pic>
      <p:pic>
        <p:nvPicPr>
          <p:cNvPr id="28" name="Gráfico 27">
            <a:extLst>
              <a:ext uri="{FF2B5EF4-FFF2-40B4-BE49-F238E27FC236}">
                <a16:creationId xmlns:a16="http://schemas.microsoft.com/office/drawing/2014/main" id="{056753EA-40C0-1D4D-8508-A0339A54C0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97204" y="169551"/>
            <a:ext cx="905156" cy="516008"/>
          </a:xfrm>
          <a:prstGeom prst="rect">
            <a:avLst/>
          </a:prstGeom>
        </p:spPr>
      </p:pic>
    </p:spTree>
    <p:extLst>
      <p:ext uri="{BB962C8B-B14F-4D97-AF65-F5344CB8AC3E}">
        <p14:creationId xmlns:p14="http://schemas.microsoft.com/office/powerpoint/2010/main" val="135841162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áfico 11">
            <a:extLst>
              <a:ext uri="{FF2B5EF4-FFF2-40B4-BE49-F238E27FC236}">
                <a16:creationId xmlns:a16="http://schemas.microsoft.com/office/drawing/2014/main" id="{FA4897B6-4CFC-45E3-BE04-4CC7E6C46B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4002" y="6702315"/>
            <a:ext cx="3995935" cy="155685"/>
          </a:xfrm>
          <a:prstGeom prst="rect">
            <a:avLst/>
          </a:prstGeom>
        </p:spPr>
      </p:pic>
      <p:pic>
        <p:nvPicPr>
          <p:cNvPr id="7" name="Gráfico 6">
            <a:extLst>
              <a:ext uri="{FF2B5EF4-FFF2-40B4-BE49-F238E27FC236}">
                <a16:creationId xmlns:a16="http://schemas.microsoft.com/office/drawing/2014/main" id="{3CEEB141-3C6A-4ECF-B558-1E3D9479A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49314" y="44624"/>
            <a:ext cx="905156" cy="516008"/>
          </a:xfrm>
          <a:prstGeom prst="rect">
            <a:avLst/>
          </a:prstGeom>
        </p:spPr>
      </p:pic>
      <p:pic>
        <p:nvPicPr>
          <p:cNvPr id="25" name="Gráfico 5">
            <a:extLst>
              <a:ext uri="{FF2B5EF4-FFF2-40B4-BE49-F238E27FC236}">
                <a16:creationId xmlns:a16="http://schemas.microsoft.com/office/drawing/2014/main" id="{50CD6C7B-E7E3-4619-9C93-EE4C800442A9}"/>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17336" t="24208" r="18852" b="48088"/>
          <a:stretch/>
        </p:blipFill>
        <p:spPr>
          <a:xfrm>
            <a:off x="-58224" y="-56232"/>
            <a:ext cx="3345912" cy="676920"/>
          </a:xfrm>
          <a:prstGeom prst="rect">
            <a:avLst/>
          </a:prstGeom>
        </p:spPr>
      </p:pic>
      <p:sp>
        <p:nvSpPr>
          <p:cNvPr id="15" name="CuadroTexto 14"/>
          <p:cNvSpPr txBox="1"/>
          <p:nvPr/>
        </p:nvSpPr>
        <p:spPr>
          <a:xfrm>
            <a:off x="3287688" y="7388"/>
            <a:ext cx="7961626" cy="830997"/>
          </a:xfrm>
          <a:prstGeom prst="rect">
            <a:avLst/>
          </a:prstGeom>
          <a:noFill/>
        </p:spPr>
        <p:txBody>
          <a:bodyPr wrap="square" rtlCol="0">
            <a:spAutoFit/>
          </a:bodyPr>
          <a:lstStyle/>
          <a:p>
            <a:r>
              <a:rPr lang="es-ES" sz="2400" b="1" dirty="0">
                <a:solidFill>
                  <a:srgbClr val="C00000"/>
                </a:solidFill>
                <a:latin typeface="Times New Roman" panose="02020603050405020304" pitchFamily="18" charset="0"/>
                <a:cs typeface="Times New Roman" panose="02020603050405020304" pitchFamily="18" charset="0"/>
              </a:rPr>
              <a:t>LA MATERIALIZACIÓN DE LA TASA DE SEGURIDAD EN UN SERVICIO CIUDADANO</a:t>
            </a:r>
            <a:endParaRPr lang="es-MX" sz="2400" b="1" dirty="0">
              <a:solidFill>
                <a:srgbClr val="C00000"/>
              </a:solidFill>
              <a:latin typeface="Times New Roman" panose="02020603050405020304" pitchFamily="18" charset="0"/>
              <a:cs typeface="Times New Roman" panose="02020603050405020304" pitchFamily="18" charset="0"/>
            </a:endParaRPr>
          </a:p>
        </p:txBody>
      </p:sp>
      <p:sp>
        <p:nvSpPr>
          <p:cNvPr id="2" name="Rectángulo 1"/>
          <p:cNvSpPr/>
          <p:nvPr/>
        </p:nvSpPr>
        <p:spPr>
          <a:xfrm>
            <a:off x="160240" y="899070"/>
            <a:ext cx="5479032" cy="307777"/>
          </a:xfrm>
          <a:prstGeom prst="rect">
            <a:avLst/>
          </a:prstGeom>
        </p:spPr>
        <p:txBody>
          <a:bodyPr wrap="square">
            <a:spAutoFit/>
          </a:bodyPr>
          <a:lstStyle/>
          <a:p>
            <a:pPr algn="ctr"/>
            <a:r>
              <a:rPr lang="es-ES" sz="1400" b="1" dirty="0">
                <a:latin typeface="Times New Roman" panose="02020603050405020304" pitchFamily="18" charset="0"/>
                <a:cs typeface="Times New Roman" panose="02020603050405020304" pitchFamily="18" charset="0"/>
              </a:rPr>
              <a:t>MODELO MULTIVARIANTE DE LA TASA DE SEGURIDAD</a:t>
            </a:r>
          </a:p>
        </p:txBody>
      </p:sp>
      <p:graphicFrame>
        <p:nvGraphicFramePr>
          <p:cNvPr id="8" name="Tabla 7"/>
          <p:cNvGraphicFramePr>
            <a:graphicFrameLocks noGrp="1"/>
          </p:cNvGraphicFramePr>
          <p:nvPr>
            <p:extLst>
              <p:ext uri="{D42A27DB-BD31-4B8C-83A1-F6EECF244321}">
                <p14:modId xmlns:p14="http://schemas.microsoft.com/office/powerpoint/2010/main" val="1702547917"/>
              </p:ext>
            </p:extLst>
          </p:nvPr>
        </p:nvGraphicFramePr>
        <p:xfrm>
          <a:off x="1180027" y="2104797"/>
          <a:ext cx="3157849" cy="2710919"/>
        </p:xfrm>
        <a:graphic>
          <a:graphicData uri="http://schemas.openxmlformats.org/drawingml/2006/table">
            <a:tbl>
              <a:tblPr firstRow="1" firstCol="1" bandRow="1"/>
              <a:tblGrid>
                <a:gridCol w="1141625">
                  <a:extLst>
                    <a:ext uri="{9D8B030D-6E8A-4147-A177-3AD203B41FA5}">
                      <a16:colId xmlns:a16="http://schemas.microsoft.com/office/drawing/2014/main" val="296619453"/>
                    </a:ext>
                  </a:extLst>
                </a:gridCol>
                <a:gridCol w="2016224">
                  <a:extLst>
                    <a:ext uri="{9D8B030D-6E8A-4147-A177-3AD203B41FA5}">
                      <a16:colId xmlns:a16="http://schemas.microsoft.com/office/drawing/2014/main" val="2871622018"/>
                    </a:ext>
                  </a:extLst>
                </a:gridCol>
              </a:tblGrid>
              <a:tr h="455348">
                <a:tc>
                  <a:txBody>
                    <a:bodyPr/>
                    <a:lstStyle/>
                    <a:p>
                      <a:pPr marL="0" algn="ctr" defTabSz="914400" rtl="0" eaLnBrk="1" latinLnBrk="0" hangingPunct="1">
                        <a:lnSpc>
                          <a:spcPct val="107000"/>
                        </a:lnSpc>
                        <a:spcAft>
                          <a:spcPts val="0"/>
                        </a:spcAft>
                      </a:pPr>
                      <a:r>
                        <a:rPr lang="es-EC"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SECTOR</a:t>
                      </a:r>
                      <a:endPar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algn="ctr" defTabSz="914400" rtl="0" eaLnBrk="1" latinLnBrk="0" hangingPunct="1">
                        <a:lnSpc>
                          <a:spcPct val="107000"/>
                        </a:lnSpc>
                        <a:spcAft>
                          <a:spcPts val="0"/>
                        </a:spcAft>
                      </a:pPr>
                      <a:r>
                        <a:rPr lang="es-EC"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TASA ANUAL MEDIANTE FORMULA MATEMÁTICA</a:t>
                      </a:r>
                      <a:endParaRPr lang="en-US" sz="1200" b="1" kern="120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2326099297"/>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27.04</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786376"/>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2</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23.05</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52905"/>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3</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19.08</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3116616"/>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4</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14.99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397370"/>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5</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11.99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940209"/>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6</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9.11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586409"/>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7</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6.01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4720684"/>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8</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4.01</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920623"/>
                  </a:ext>
                </a:extLst>
              </a:tr>
              <a:tr h="237438">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9</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2.00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8672105"/>
                  </a:ext>
                </a:extLst>
              </a:tr>
            </a:tbl>
          </a:graphicData>
        </a:graphic>
      </p:graphicFrame>
      <p:sp>
        <p:nvSpPr>
          <p:cNvPr id="9" name="Rectángulo 8"/>
          <p:cNvSpPr/>
          <p:nvPr/>
        </p:nvSpPr>
        <p:spPr>
          <a:xfrm>
            <a:off x="310680" y="1556792"/>
            <a:ext cx="4896544" cy="553357"/>
          </a:xfrm>
          <a:prstGeom prst="rect">
            <a:avLst/>
          </a:prstGeom>
        </p:spPr>
        <p:txBody>
          <a:bodyPr wrap="square">
            <a:spAutoFit/>
          </a:bodyPr>
          <a:lstStyle/>
          <a:p>
            <a:pPr algn="ctr">
              <a:lnSpc>
                <a:spcPct val="107000"/>
              </a:lnSpc>
              <a:spcAft>
                <a:spcPts val="0"/>
              </a:spcAft>
              <a:tabLst>
                <a:tab pos="2743200"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Cálculo de la Tasa de Servicios de Seguridad Ciudadana Contribuyentes por uso preferente a viviendas</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Tabla 10"/>
          <p:cNvGraphicFramePr>
            <a:graphicFrameLocks noGrp="1"/>
          </p:cNvGraphicFramePr>
          <p:nvPr>
            <p:extLst>
              <p:ext uri="{D42A27DB-BD31-4B8C-83A1-F6EECF244321}">
                <p14:modId xmlns:p14="http://schemas.microsoft.com/office/powerpoint/2010/main" val="1826263421"/>
              </p:ext>
            </p:extLst>
          </p:nvPr>
        </p:nvGraphicFramePr>
        <p:xfrm>
          <a:off x="812425" y="5398247"/>
          <a:ext cx="3893052" cy="1205865"/>
        </p:xfrm>
        <a:graphic>
          <a:graphicData uri="http://schemas.openxmlformats.org/drawingml/2006/table">
            <a:tbl>
              <a:tblPr firstRow="1" firstCol="1" bandRow="1"/>
              <a:tblGrid>
                <a:gridCol w="1754615">
                  <a:extLst>
                    <a:ext uri="{9D8B030D-6E8A-4147-A177-3AD203B41FA5}">
                      <a16:colId xmlns:a16="http://schemas.microsoft.com/office/drawing/2014/main" val="3762314210"/>
                    </a:ext>
                  </a:extLst>
                </a:gridCol>
                <a:gridCol w="2138437">
                  <a:extLst>
                    <a:ext uri="{9D8B030D-6E8A-4147-A177-3AD203B41FA5}">
                      <a16:colId xmlns:a16="http://schemas.microsoft.com/office/drawing/2014/main" val="72446440"/>
                    </a:ext>
                  </a:extLst>
                </a:gridCol>
              </a:tblGrid>
              <a:tr h="657225">
                <a:tc>
                  <a:txBody>
                    <a:bodyPr/>
                    <a:lstStyle/>
                    <a:p>
                      <a:pPr algn="ctr">
                        <a:lnSpc>
                          <a:spcPct val="107000"/>
                        </a:lnSpc>
                        <a:spcAft>
                          <a:spcPts val="0"/>
                        </a:spcAft>
                      </a:pPr>
                      <a:r>
                        <a:rPr lang="es-EC"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SECTOR</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es-EC"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TASA ANUAL MEDIANTE FORMULA MATEMÁTICA</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447029938"/>
                  </a:ext>
                </a:extLst>
              </a:tr>
              <a:tr h="18288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7,8,9</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18.02</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672438"/>
                  </a:ext>
                </a:extLst>
              </a:tr>
              <a:tr h="18288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4,5,6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24.06</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75814"/>
                  </a:ext>
                </a:extLst>
              </a:tr>
              <a:tr h="182880">
                <a:tc>
                  <a:txBody>
                    <a:bodyPr/>
                    <a:lstStyle/>
                    <a:p>
                      <a:pPr algn="ctr">
                        <a:lnSpc>
                          <a:spcPct val="107000"/>
                        </a:lnSpc>
                        <a:spcAft>
                          <a:spcPts val="0"/>
                        </a:spcAft>
                      </a:pPr>
                      <a:r>
                        <a:rPr lang="es-EC"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Sector 1,2,3</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USD 30.20</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686708"/>
                  </a:ext>
                </a:extLst>
              </a:tr>
            </a:tbl>
          </a:graphicData>
        </a:graphic>
      </p:graphicFrame>
      <p:sp>
        <p:nvSpPr>
          <p:cNvPr id="13" name="Rectángulo 12"/>
          <p:cNvSpPr/>
          <p:nvPr/>
        </p:nvSpPr>
        <p:spPr>
          <a:xfrm>
            <a:off x="191344" y="4810300"/>
            <a:ext cx="5015880" cy="553357"/>
          </a:xfrm>
          <a:prstGeom prst="rect">
            <a:avLst/>
          </a:prstGeom>
        </p:spPr>
        <p:txBody>
          <a:bodyPr wrap="square">
            <a:spAutoFit/>
          </a:bodyPr>
          <a:lstStyle/>
          <a:p>
            <a:pPr algn="ctr">
              <a:lnSpc>
                <a:spcPct val="107000"/>
              </a:lnSpc>
              <a:spcAft>
                <a:spcPts val="0"/>
              </a:spcAft>
              <a:tabLst>
                <a:tab pos="2743200"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Cálculo de la Tasa de Servicios de Seguridad Ciudadana </a:t>
            </a:r>
          </a:p>
          <a:p>
            <a:pPr algn="ctr">
              <a:lnSpc>
                <a:spcPct val="107000"/>
              </a:lnSpc>
              <a:spcAft>
                <a:spcPts val="0"/>
              </a:spcAft>
              <a:tabLst>
                <a:tab pos="2743200" algn="l"/>
              </a:tabLst>
            </a:pPr>
            <a:r>
              <a:rPr lang="es-EC" sz="1400" dirty="0">
                <a:latin typeface="Times New Roman" panose="02020603050405020304" pitchFamily="18" charset="0"/>
                <a:ea typeface="Calibri" panose="020F0502020204030204" pitchFamily="34" charset="0"/>
                <a:cs typeface="Times New Roman" panose="02020603050405020304" pitchFamily="18" charset="0"/>
              </a:rPr>
              <a:t>Contribuyentes por uso preferente a actividades comerciales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ángulo 13"/>
          <p:cNvSpPr/>
          <p:nvPr/>
        </p:nvSpPr>
        <p:spPr>
          <a:xfrm>
            <a:off x="5639272" y="1469413"/>
            <a:ext cx="6306496" cy="5343963"/>
          </a:xfrm>
          <a:prstGeom prst="rect">
            <a:avLst/>
          </a:prstGeom>
        </p:spPr>
        <p:txBody>
          <a:bodyPr wrap="square">
            <a:spAutoFit/>
          </a:bodyPr>
          <a:lstStyle/>
          <a:p>
            <a:pPr marR="14605" algn="just">
              <a:lnSpc>
                <a:spcPct val="107000"/>
              </a:lnSpc>
              <a:spcAft>
                <a:spcPts val="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carácter dinámico de la sociedad quiteña y de la seguridad ciudadana, requiere montos que se ajusten a esa realidad, tras sugerencias realizadas por la Dirección Metropolitana Tributaria, se ha atado el valor sectorial estimado en la Primera Fase al Salario Básico Unificado (SBU) del año del hecho generador, y como resultado final se obtiene un porcentaje, dicho valor porcentual se aplicará de manera anual al SBU vigente y se convierte en la cuantía a cobrar como tasa de servicios de seguridad ciudadana.</a:t>
            </a:r>
          </a:p>
          <a:p>
            <a:pPr marR="14605" algn="just">
              <a:lnSpc>
                <a:spcPct val="107000"/>
              </a:lnSpc>
              <a:spcAft>
                <a:spcPts val="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Salario Básico Unificado (SBU) es una aproximación del nivel de renta mínimo que tendría un contribuyente que paga la tasa de seguridad, considerando que el pago de la misma está sujeto a la posesión de un predio. Para la fórmula de cálculo se establece una relación directa entre la Tasa de Seguridad y SBU.</a:t>
            </a:r>
          </a:p>
          <a:p>
            <a:pPr marR="14605" algn="just">
              <a:lnSpc>
                <a:spcPct val="107000"/>
              </a:lnSpc>
              <a:spcAft>
                <a:spcPts val="0"/>
              </a:spcAft>
            </a:pPr>
            <a:r>
              <a:rPr lang="es-E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El porcentaje obtenido de dividir la cuantía calculada en la Primera Fase para el SBU, se convierte en parámetro para el cobro de esta tasa, mientras no cambie el SBU. Por ejemplo, en el Sector 1, el valor obtenido fue de $27.04 y si se lo divide para $400, el resultado final (convertido a porcentaje) es 6.760%, y así respectivamente con cada sector. Por lo tanto, los porcentajes derivados en los sectores deben permanecer constantes en el tiempo.</a:t>
            </a:r>
          </a:p>
        </p:txBody>
      </p:sp>
      <p:sp>
        <p:nvSpPr>
          <p:cNvPr id="16" name="Rectángulo 15">
            <a:extLst>
              <a:ext uri="{FF2B5EF4-FFF2-40B4-BE49-F238E27FC236}">
                <a16:creationId xmlns:a16="http://schemas.microsoft.com/office/drawing/2014/main" id="{5A276C96-CF64-4E4F-B5EA-C5DD5ED65622}"/>
              </a:ext>
            </a:extLst>
          </p:cNvPr>
          <p:cNvSpPr/>
          <p:nvPr/>
        </p:nvSpPr>
        <p:spPr>
          <a:xfrm>
            <a:off x="1859362" y="1115452"/>
            <a:ext cx="2123726" cy="369332"/>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FASE 1</a:t>
            </a:r>
          </a:p>
        </p:txBody>
      </p:sp>
      <p:sp>
        <p:nvSpPr>
          <p:cNvPr id="17" name="Rectángulo 16">
            <a:extLst>
              <a:ext uri="{FF2B5EF4-FFF2-40B4-BE49-F238E27FC236}">
                <a16:creationId xmlns:a16="http://schemas.microsoft.com/office/drawing/2014/main" id="{46625069-7E81-4FFA-A5C0-B0B9C22F1389}"/>
              </a:ext>
            </a:extLst>
          </p:cNvPr>
          <p:cNvSpPr/>
          <p:nvPr/>
        </p:nvSpPr>
        <p:spPr>
          <a:xfrm>
            <a:off x="7680176" y="1092070"/>
            <a:ext cx="2123726" cy="369332"/>
          </a:xfrm>
          <a:prstGeom prst="rect">
            <a:avLst/>
          </a:prstGeom>
        </p:spPr>
        <p:txBody>
          <a:bodyPr wrap="square">
            <a:spAutoFit/>
          </a:bodyPr>
          <a:lstStyle/>
          <a:p>
            <a:pPr algn="ctr"/>
            <a:r>
              <a:rPr lang="es-ES" b="1" dirty="0">
                <a:latin typeface="Times New Roman" panose="02020603050405020304" pitchFamily="18" charset="0"/>
                <a:cs typeface="Times New Roman" panose="02020603050405020304" pitchFamily="18" charset="0"/>
              </a:rPr>
              <a:t>FASE 2</a:t>
            </a:r>
          </a:p>
        </p:txBody>
      </p:sp>
      <p:sp>
        <p:nvSpPr>
          <p:cNvPr id="18" name="Rectángulo 17">
            <a:extLst>
              <a:ext uri="{FF2B5EF4-FFF2-40B4-BE49-F238E27FC236}">
                <a16:creationId xmlns:a16="http://schemas.microsoft.com/office/drawing/2014/main" id="{0012BF74-D614-414E-8BAD-BA14CB68DF65}"/>
              </a:ext>
            </a:extLst>
          </p:cNvPr>
          <p:cNvSpPr/>
          <p:nvPr/>
        </p:nvSpPr>
        <p:spPr>
          <a:xfrm>
            <a:off x="6002523" y="914082"/>
            <a:ext cx="5479032" cy="307777"/>
          </a:xfrm>
          <a:prstGeom prst="rect">
            <a:avLst/>
          </a:prstGeom>
        </p:spPr>
        <p:txBody>
          <a:bodyPr wrap="square">
            <a:spAutoFit/>
          </a:bodyPr>
          <a:lstStyle/>
          <a:p>
            <a:pPr algn="ctr"/>
            <a:r>
              <a:rPr lang="es-ES" sz="1400" b="1" dirty="0">
                <a:latin typeface="Times New Roman" panose="02020603050405020304" pitchFamily="18" charset="0"/>
                <a:cs typeface="Times New Roman" panose="02020603050405020304" pitchFamily="18" charset="0"/>
              </a:rPr>
              <a:t>AJUSTE POR SALARIO BÁSICO UNIFICADO</a:t>
            </a:r>
          </a:p>
        </p:txBody>
      </p:sp>
    </p:spTree>
    <p:extLst>
      <p:ext uri="{BB962C8B-B14F-4D97-AF65-F5344CB8AC3E}">
        <p14:creationId xmlns:p14="http://schemas.microsoft.com/office/powerpoint/2010/main" val="213652941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2847</TotalTime>
  <Words>640</Words>
  <Application>Microsoft Macintosh PowerPoint</Application>
  <PresentationFormat>Panorámica</PresentationFormat>
  <Paragraphs>110</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Arial</vt:lpstr>
      <vt:lpstr>Calibri</vt:lpstr>
      <vt:lpstr>Calibri Light</vt:lpstr>
      <vt:lpstr>Cambria Math</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Gabriel Figueroa Parra</dc:creator>
  <cp:lastModifiedBy>Microsoft Office User</cp:lastModifiedBy>
  <cp:revision>190</cp:revision>
  <dcterms:created xsi:type="dcterms:W3CDTF">2009-03-22T18:53:33Z</dcterms:created>
  <dcterms:modified xsi:type="dcterms:W3CDTF">2021-12-07T15:26:08Z</dcterms:modified>
</cp:coreProperties>
</file>