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6" r:id="rId2"/>
    <p:sldId id="317" r:id="rId3"/>
    <p:sldId id="320" r:id="rId4"/>
    <p:sldId id="333" r:id="rId5"/>
    <p:sldId id="332" r:id="rId6"/>
    <p:sldId id="334" r:id="rId7"/>
    <p:sldId id="335" r:id="rId8"/>
    <p:sldId id="336" r:id="rId9"/>
    <p:sldId id="337" r:id="rId10"/>
    <p:sldId id="338" r:id="rId11"/>
    <p:sldId id="339" r:id="rId12"/>
    <p:sldId id="340" r:id="rId13"/>
    <p:sldId id="341" r:id="rId14"/>
    <p:sldId id="342" r:id="rId15"/>
    <p:sldId id="345" r:id="rId16"/>
    <p:sldId id="365" r:id="rId17"/>
    <p:sldId id="366" r:id="rId18"/>
    <p:sldId id="344" r:id="rId19"/>
    <p:sldId id="346" r:id="rId20"/>
    <p:sldId id="343" r:id="rId21"/>
    <p:sldId id="363" r:id="rId22"/>
    <p:sldId id="347" r:id="rId23"/>
    <p:sldId id="371" r:id="rId24"/>
    <p:sldId id="351" r:id="rId25"/>
    <p:sldId id="364" r:id="rId26"/>
    <p:sldId id="356" r:id="rId27"/>
    <p:sldId id="352" r:id="rId28"/>
    <p:sldId id="348" r:id="rId29"/>
    <p:sldId id="349" r:id="rId30"/>
    <p:sldId id="350" r:id="rId31"/>
    <p:sldId id="353" r:id="rId32"/>
    <p:sldId id="360" r:id="rId33"/>
    <p:sldId id="359" r:id="rId34"/>
    <p:sldId id="372" r:id="rId35"/>
    <p:sldId id="354" r:id="rId36"/>
    <p:sldId id="374" r:id="rId37"/>
    <p:sldId id="375" r:id="rId38"/>
    <p:sldId id="376" r:id="rId39"/>
    <p:sldId id="355" r:id="rId40"/>
    <p:sldId id="377" r:id="rId41"/>
    <p:sldId id="357" r:id="rId42"/>
    <p:sldId id="358" r:id="rId43"/>
    <p:sldId id="379" r:id="rId44"/>
    <p:sldId id="380" r:id="rId45"/>
    <p:sldId id="306" r:id="rId46"/>
  </p:sldIdLst>
  <p:sldSz cx="18286413" cy="10287000"/>
  <p:notesSz cx="6858000" cy="9926638"/>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E34"/>
    <a:srgbClr val="0060A8"/>
    <a:srgbClr val="6EA92D"/>
    <a:srgbClr val="FFFF8F"/>
    <a:srgbClr val="4DFD62"/>
    <a:srgbClr val="97D694"/>
    <a:srgbClr val="F7F7F7"/>
    <a:srgbClr val="C00000"/>
    <a:srgbClr val="FFF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1736A-147A-8D40-90D8-1801F2CBFB35}" v="10" dt="2021-12-06T00:45:38.3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0654" autoAdjust="0"/>
  </p:normalViewPr>
  <p:slideViewPr>
    <p:cSldViewPr snapToGrid="0">
      <p:cViewPr varScale="1">
        <p:scale>
          <a:sx n="71" d="100"/>
          <a:sy n="71" d="100"/>
        </p:scale>
        <p:origin x="1020" y="72"/>
      </p:cViewPr>
      <p:guideLst>
        <p:guide orient="horz" pos="3238"/>
        <p:guide pos="5759"/>
      </p:guideLst>
    </p:cSldViewPr>
  </p:slideViewPr>
  <p:notesTextViewPr>
    <p:cViewPr>
      <p:scale>
        <a:sx n="3" d="2"/>
        <a:sy n="3" d="2"/>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carrera\Documents\2022\PROFORMA%20PRESUPUESTARIA%202022\PROFORMA%202022%2021%2010%202021%20CUADROS%20(0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20lopez\Documents\tablas%20alienac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A2C-407C-A583-E1C4E4C0B610}"/>
              </c:ext>
            </c:extLst>
          </c:dPt>
          <c:dPt>
            <c:idx val="1"/>
            <c:bubble3D val="0"/>
            <c:explosion val="18"/>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A2C-407C-A583-E1C4E4C0B610}"/>
              </c:ext>
            </c:extLst>
          </c:dPt>
          <c:dPt>
            <c:idx val="2"/>
            <c:bubble3D val="0"/>
            <c:explosion val="13"/>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A2C-407C-A583-E1C4E4C0B610}"/>
              </c:ext>
            </c:extLst>
          </c:dPt>
          <c:dLbls>
            <c:dLbl>
              <c:idx val="0"/>
              <c:layout>
                <c:manualLayout>
                  <c:x val="7.6487581544385674E-2"/>
                  <c:y val="9.8315129678428342E-3"/>
                </c:manualLayout>
              </c:layout>
              <c:tx>
                <c:rich>
                  <a:bodyPr/>
                  <a:lstStyle/>
                  <a:p>
                    <a:r>
                      <a:rPr lang="en-US" dirty="0"/>
                      <a:t>USD 314,39M</a:t>
                    </a:r>
                  </a:p>
                  <a:p>
                    <a:fld id="{1C5EBB47-88DA-48D2-B6BF-A823CB7B7218}" type="PERCENTAGE">
                      <a:rPr lang="en-US" smtClean="0"/>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A2C-407C-A583-E1C4E4C0B610}"/>
                </c:ext>
                <c:ext xmlns:c15="http://schemas.microsoft.com/office/drawing/2012/chart" uri="{CE6537A1-D6FC-4f65-9D91-7224C49458BB}">
                  <c15:dlblFieldTable/>
                  <c15:showDataLabelsRange val="0"/>
                </c:ext>
              </c:extLst>
            </c:dLbl>
            <c:dLbl>
              <c:idx val="1"/>
              <c:layout>
                <c:manualLayout>
                  <c:x val="3.3514797829054754E-2"/>
                  <c:y val="6.7326530244397706E-2"/>
                </c:manualLayout>
              </c:layout>
              <c:tx>
                <c:rich>
                  <a:bodyPr/>
                  <a:lstStyle/>
                  <a:p>
                    <a:r>
                      <a:rPr lang="en-US" dirty="0"/>
                      <a:t>USD 363,83M</a:t>
                    </a:r>
                  </a:p>
                  <a:p>
                    <a:r>
                      <a:rPr lang="en-US" dirty="0"/>
                      <a:t>42%</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A2C-407C-A583-E1C4E4C0B610}"/>
                </c:ext>
                <c:ext xmlns:c15="http://schemas.microsoft.com/office/drawing/2012/chart" uri="{CE6537A1-D6FC-4f65-9D91-7224C49458BB}"/>
              </c:extLst>
            </c:dLbl>
            <c:dLbl>
              <c:idx val="2"/>
              <c:layout>
                <c:manualLayout>
                  <c:x val="-6.7499726706315363E-2"/>
                  <c:y val="-1.1751188663559202E-2"/>
                </c:manualLayout>
              </c:layout>
              <c:tx>
                <c:rich>
                  <a:bodyPr/>
                  <a:lstStyle/>
                  <a:p>
                    <a:r>
                      <a:rPr lang="en-US" dirty="0"/>
                      <a:t>USD 152,74M</a:t>
                    </a:r>
                  </a:p>
                  <a:p>
                    <a:r>
                      <a:rPr lang="en-US" dirty="0"/>
                      <a:t>18%</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A2C-407C-A583-E1C4E4C0B610}"/>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Hoja15!$A$10:$A$12</c:f>
              <c:strCache>
                <c:ptCount val="3"/>
                <c:pt idx="0">
                  <c:v>Corriente</c:v>
                </c:pt>
                <c:pt idx="1">
                  <c:v>Inversión</c:v>
                </c:pt>
                <c:pt idx="2">
                  <c:v>Proyecto Metro</c:v>
                </c:pt>
              </c:strCache>
            </c:strRef>
          </c:cat>
          <c:val>
            <c:numRef>
              <c:f>Hoja15!$B$10:$B$12</c:f>
              <c:numCache>
                <c:formatCode>_ [$$-300A]* #,##0.00_ ;_ [$$-300A]* \-#,##0.00_ ;_ [$$-300A]* "-"??_ ;_ @_ </c:formatCode>
                <c:ptCount val="3"/>
                <c:pt idx="0">
                  <c:v>294897222.52000022</c:v>
                </c:pt>
                <c:pt idx="1">
                  <c:v>317060378.08000004</c:v>
                </c:pt>
                <c:pt idx="2">
                  <c:v>122726427.68000002</c:v>
                </c:pt>
              </c:numCache>
            </c:numRef>
          </c:val>
          <c:extLst xmlns:c16r2="http://schemas.microsoft.com/office/drawing/2015/06/chart">
            <c:ext xmlns:c16="http://schemas.microsoft.com/office/drawing/2014/chart" uri="{C3380CC4-5D6E-409C-BE32-E72D297353CC}">
              <c16:uniqueId val="{00000006-2A2C-407C-A583-E1C4E4C0B610}"/>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16946289560734576"/>
          <c:y val="0.8617936000784282"/>
          <c:w val="0.53657380929778786"/>
          <c:h val="0.114601820782588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900"/>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A2C-407C-A583-E1C4E4C0B610}"/>
              </c:ext>
            </c:extLst>
          </c:dPt>
          <c:dPt>
            <c:idx val="1"/>
            <c:bubble3D val="0"/>
            <c:explosion val="18"/>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A2C-407C-A583-E1C4E4C0B610}"/>
              </c:ext>
            </c:extLst>
          </c:dPt>
          <c:dPt>
            <c:idx val="2"/>
            <c:bubble3D val="0"/>
            <c:explosion val="13"/>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A2C-407C-A583-E1C4E4C0B610}"/>
              </c:ext>
            </c:extLst>
          </c:dPt>
          <c:dLbls>
            <c:dLbl>
              <c:idx val="0"/>
              <c:layout>
                <c:manualLayout>
                  <c:x val="7.6487581544385674E-2"/>
                  <c:y val="9.8315129678428342E-3"/>
                </c:manualLayout>
              </c:layout>
              <c:tx>
                <c:rich>
                  <a:bodyPr/>
                  <a:lstStyle/>
                  <a:p>
                    <a:r>
                      <a:rPr lang="en-US" dirty="0"/>
                      <a:t>USD 294.90 M</a:t>
                    </a:r>
                  </a:p>
                  <a:p>
                    <a:fld id="{1C5EBB47-88DA-48D2-B6BF-A823CB7B7218}" type="PERCENTAGE">
                      <a:rPr lang="en-US"/>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A2C-407C-A583-E1C4E4C0B610}"/>
                </c:ext>
                <c:ext xmlns:c15="http://schemas.microsoft.com/office/drawing/2012/chart" uri="{CE6537A1-D6FC-4f65-9D91-7224C49458BB}">
                  <c15:dlblFieldTable/>
                  <c15:showDataLabelsRange val="0"/>
                </c:ext>
              </c:extLst>
            </c:dLbl>
            <c:dLbl>
              <c:idx val="1"/>
              <c:layout>
                <c:manualLayout>
                  <c:x val="3.3514797829054754E-2"/>
                  <c:y val="6.7326530244397706E-2"/>
                </c:manualLayout>
              </c:layout>
              <c:tx>
                <c:rich>
                  <a:bodyPr/>
                  <a:lstStyle/>
                  <a:p>
                    <a:r>
                      <a:rPr lang="en-US" dirty="0"/>
                      <a:t>USD 317.06 M</a:t>
                    </a:r>
                  </a:p>
                  <a:p>
                    <a:fld id="{D839BF11-1953-4EB6-BB15-44CDA1F10711}" type="PERCENTAGE">
                      <a:rPr lang="en-US"/>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A2C-407C-A583-E1C4E4C0B610}"/>
                </c:ext>
                <c:ext xmlns:c15="http://schemas.microsoft.com/office/drawing/2012/chart" uri="{CE6537A1-D6FC-4f65-9D91-7224C49458BB}">
                  <c15:dlblFieldTable/>
                  <c15:showDataLabelsRange val="0"/>
                </c:ext>
              </c:extLst>
            </c:dLbl>
            <c:dLbl>
              <c:idx val="2"/>
              <c:layout>
                <c:manualLayout>
                  <c:x val="-6.7499726706315363E-2"/>
                  <c:y val="-1.1751188663559202E-2"/>
                </c:manualLayout>
              </c:layout>
              <c:tx>
                <c:rich>
                  <a:bodyPr/>
                  <a:lstStyle/>
                  <a:p>
                    <a:r>
                      <a:rPr lang="en-US" dirty="0"/>
                      <a:t>USD 122.73 M</a:t>
                    </a:r>
                  </a:p>
                  <a:p>
                    <a:fld id="{7D90D474-CE15-4AAC-BBFD-3B5E6D9AF91E}" type="PERCENTAGE">
                      <a:rPr lang="en-US"/>
                      <a:pPr/>
                      <a:t>[PORCENTAJE]</a:t>
                    </a:fld>
                    <a:endParaRPr lang="es-EC"/>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A2C-407C-A583-E1C4E4C0B610}"/>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Hoja15!$A$10:$A$12</c:f>
              <c:strCache>
                <c:ptCount val="3"/>
                <c:pt idx="0">
                  <c:v>Corriente</c:v>
                </c:pt>
                <c:pt idx="1">
                  <c:v>Inversión</c:v>
                </c:pt>
                <c:pt idx="2">
                  <c:v>Proyecto Metro</c:v>
                </c:pt>
              </c:strCache>
            </c:strRef>
          </c:cat>
          <c:val>
            <c:numRef>
              <c:f>Hoja15!$B$10:$B$12</c:f>
              <c:numCache>
                <c:formatCode>_ [$$-300A]* #,##0.00_ ;_ [$$-300A]* \-#,##0.00_ ;_ [$$-300A]* "-"??_ ;_ @_ </c:formatCode>
                <c:ptCount val="3"/>
                <c:pt idx="0">
                  <c:v>294897222.52000022</c:v>
                </c:pt>
                <c:pt idx="1">
                  <c:v>317060378.08000004</c:v>
                </c:pt>
                <c:pt idx="2">
                  <c:v>122726427.68000002</c:v>
                </c:pt>
              </c:numCache>
            </c:numRef>
          </c:val>
          <c:extLst xmlns:c16r2="http://schemas.microsoft.com/office/drawing/2015/06/chart">
            <c:ext xmlns:c16="http://schemas.microsoft.com/office/drawing/2014/chart" uri="{C3380CC4-5D6E-409C-BE32-E72D297353CC}">
              <c16:uniqueId val="{00000006-2A2C-407C-A583-E1C4E4C0B610}"/>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16946289560734576"/>
          <c:y val="0.8617936000784282"/>
          <c:w val="0.53657380929778786"/>
          <c:h val="0.1146018207825889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900"/>
      </a:pPr>
      <a:endParaRPr lang="es-EC"/>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0"/>
          <c:dPt>
            <c:idx val="0"/>
            <c:bubble3D val="0"/>
            <c:spPr>
              <a:solidFill>
                <a:srgbClr val="1B587C"/>
              </a:solidFill>
              <a:ln w="19050">
                <a:solidFill>
                  <a:schemeClr val="lt1"/>
                </a:solidFill>
              </a:ln>
              <a:effectLst/>
            </c:spPr>
            <c:extLst xmlns:c16r2="http://schemas.microsoft.com/office/drawing/2015/06/chart">
              <c:ext xmlns:c16="http://schemas.microsoft.com/office/drawing/2014/chart" uri="{C3380CC4-5D6E-409C-BE32-E72D297353CC}">
                <c16:uniqueId val="{00000001-04FA-4CE2-97AF-B6BB8B9BBC8A}"/>
              </c:ext>
            </c:extLst>
          </c:dPt>
          <c:dPt>
            <c:idx val="1"/>
            <c:bubble3D val="0"/>
            <c:spPr>
              <a:solidFill>
                <a:srgbClr val="1B587C"/>
              </a:solidFill>
              <a:ln w="19050">
                <a:solidFill>
                  <a:schemeClr val="lt1"/>
                </a:solidFill>
              </a:ln>
              <a:effectLst/>
            </c:spPr>
            <c:extLst xmlns:c16r2="http://schemas.microsoft.com/office/drawing/2015/06/chart">
              <c:ext xmlns:c16="http://schemas.microsoft.com/office/drawing/2014/chart" uri="{C3380CC4-5D6E-409C-BE32-E72D297353CC}">
                <c16:uniqueId val="{00000003-04FA-4CE2-97AF-B6BB8B9BBC8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4FA-4CE2-97AF-B6BB8B9BBC8A}"/>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04FA-4CE2-97AF-B6BB8B9BBC8A}"/>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04FA-4CE2-97AF-B6BB8B9BBC8A}"/>
              </c:ext>
            </c:extLst>
          </c:dPt>
          <c:dLbls>
            <c:dLbl>
              <c:idx val="0"/>
              <c:layout>
                <c:manualLayout>
                  <c:x val="6.0976289080355038E-2"/>
                  <c:y val="8.10338416701807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r>
                      <a:rPr lang="es-MX" sz="1800" dirty="0"/>
                      <a:t>62  </a:t>
                    </a:r>
                    <a:fld id="{A8BA0E52-9662-417B-9246-B10FCA658927}" type="CATEGORYNAME">
                      <a:rPr lang="es-MX" sz="1800" smtClean="0"/>
                      <a:pPr>
                        <a:defRPr sz="1800" b="1">
                          <a:solidFill>
                            <a:schemeClr val="bg1"/>
                          </a:solidFill>
                          <a:latin typeface="Calibri Light" panose="020F0302020204030204" pitchFamily="34" charset="0"/>
                          <a:cs typeface="Calibri Light" panose="020F0302020204030204" pitchFamily="34" charset="0"/>
                        </a:defRPr>
                      </a:pPr>
                      <a:t>[NOMBRE DE CATEGORÍA]</a:t>
                    </a:fld>
                    <a:endParaRPr lang="es-MX" sz="180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EC"/>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4FA-4CE2-97AF-B6BB8B9BBC8A}"/>
                </c:ext>
                <c:ext xmlns:c15="http://schemas.microsoft.com/office/drawing/2012/chart" uri="{CE6537A1-D6FC-4f65-9D91-7224C49458BB}">
                  <c15:layout>
                    <c:manualLayout>
                      <c:w val="0.14429256450474673"/>
                      <c:h val="0.3126986396140416"/>
                    </c:manualLayout>
                  </c15:layout>
                  <c15:dlblFieldTable/>
                  <c15:showDataLabelsRange val="0"/>
                </c:ext>
              </c:extLst>
            </c:dLbl>
            <c:dLbl>
              <c:idx val="1"/>
              <c:layout>
                <c:manualLayout>
                  <c:x val="-0.20429196631973789"/>
                  <c:y val="-0.1128603046146721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r>
                      <a:rPr lang="es-MX" sz="1800" dirty="0"/>
                      <a:t>142 </a:t>
                    </a:r>
                  </a:p>
                  <a:p>
                    <a:pPr>
                      <a:defRPr sz="1800" b="1">
                        <a:solidFill>
                          <a:schemeClr val="bg1"/>
                        </a:solidFill>
                        <a:latin typeface="Calibri Light" panose="020F0302020204030204" pitchFamily="34" charset="0"/>
                        <a:cs typeface="Calibri Light" panose="020F0302020204030204" pitchFamily="34" charset="0"/>
                      </a:defRPr>
                    </a:pPr>
                    <a:r>
                      <a:rPr lang="es-MX" sz="1800" dirty="0"/>
                      <a:t> </a:t>
                    </a:r>
                    <a:fld id="{D25C7C12-4FC8-4897-9D60-84557DB5208E}" type="CATEGORYNAME">
                      <a:rPr lang="es-MX" sz="1800" smtClean="0"/>
                      <a:pPr>
                        <a:defRPr sz="1800" b="1">
                          <a:solidFill>
                            <a:schemeClr val="bg1"/>
                          </a:solidFill>
                          <a:latin typeface="Calibri Light" panose="020F0302020204030204" pitchFamily="34" charset="0"/>
                          <a:cs typeface="Calibri Light" panose="020F0302020204030204" pitchFamily="34" charset="0"/>
                        </a:defRPr>
                      </a:pPr>
                      <a:t>[NOMBRE DE CATEGORÍA]</a:t>
                    </a:fld>
                    <a:endParaRPr lang="es-MX" sz="180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EC"/>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4FA-4CE2-97AF-B6BB8B9BBC8A}"/>
                </c:ext>
                <c:ext xmlns:c15="http://schemas.microsoft.com/office/drawing/2012/chart" uri="{CE6537A1-D6FC-4f65-9D91-7224C49458BB}">
                  <c15:layout>
                    <c:manualLayout>
                      <c:w val="0.1570012162724557"/>
                      <c:h val="0.30358671014324556"/>
                    </c:manualLayout>
                  </c15:layout>
                  <c15:dlblFieldTable/>
                  <c15:showDataLabelsRange val="0"/>
                </c:ext>
              </c:extLst>
            </c:dLbl>
            <c:dLbl>
              <c:idx val="2"/>
              <c:layout>
                <c:manualLayout>
                  <c:x val="5.8601005373324709E-2"/>
                  <c:y val="-0.1046149949713987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r>
                      <a:rPr lang="es-MX" sz="1800" dirty="0"/>
                      <a:t>50</a:t>
                    </a:r>
                  </a:p>
                  <a:p>
                    <a:pPr>
                      <a:defRPr sz="1800" b="1">
                        <a:solidFill>
                          <a:schemeClr val="bg1"/>
                        </a:solidFill>
                        <a:latin typeface="Calibri Light" panose="020F0302020204030204" pitchFamily="34" charset="0"/>
                        <a:cs typeface="Calibri Light" panose="020F0302020204030204" pitchFamily="34" charset="0"/>
                      </a:defRPr>
                    </a:pPr>
                    <a:r>
                      <a:rPr lang="es-MX" sz="1800" dirty="0"/>
                      <a:t>  </a:t>
                    </a:r>
                    <a:fld id="{640F5DE7-5E21-46A6-9703-C73369F05B79}" type="CATEGORYNAME">
                      <a:rPr lang="es-MX" sz="1800" smtClean="0"/>
                      <a:pPr>
                        <a:defRPr sz="1800" b="1">
                          <a:solidFill>
                            <a:schemeClr val="bg1"/>
                          </a:solidFill>
                          <a:latin typeface="Calibri Light" panose="020F0302020204030204" pitchFamily="34" charset="0"/>
                          <a:cs typeface="Calibri Light" panose="020F0302020204030204" pitchFamily="34" charset="0"/>
                        </a:defRPr>
                      </a:pPr>
                      <a:t>[NOMBRE DE CATEGORÍA]</a:t>
                    </a:fld>
                    <a:endParaRPr lang="es-MX" sz="180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EC"/>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4FA-4CE2-97AF-B6BB8B9BBC8A}"/>
                </c:ext>
                <c:ext xmlns:c15="http://schemas.microsoft.com/office/drawing/2012/chart" uri="{CE6537A1-D6FC-4f65-9D91-7224C49458BB}">
                  <c15:layout>
                    <c:manualLayout>
                      <c:w val="0.1277925538864069"/>
                      <c:h val="0.27051040616425615"/>
                    </c:manualLayout>
                  </c15:layout>
                  <c15:dlblFieldTable/>
                  <c15:showDataLabelsRange val="0"/>
                </c:ext>
              </c:extLst>
            </c:dLbl>
            <c:dLbl>
              <c:idx val="3"/>
              <c:layout>
                <c:manualLayout>
                  <c:x val="0.17276127870607022"/>
                  <c:y val="-0.150949873805157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r>
                      <a:rPr lang="es-MX" sz="1800" dirty="0"/>
                      <a:t>51  </a:t>
                    </a:r>
                  </a:p>
                  <a:p>
                    <a:pPr>
                      <a:defRPr sz="1800" b="1">
                        <a:solidFill>
                          <a:schemeClr val="bg1"/>
                        </a:solidFill>
                        <a:latin typeface="Calibri Light" panose="020F0302020204030204" pitchFamily="34" charset="0"/>
                        <a:cs typeface="Calibri Light" panose="020F0302020204030204" pitchFamily="34" charset="0"/>
                      </a:defRPr>
                    </a:pPr>
                    <a:fld id="{327EBE7C-208B-4690-897F-8BAC65E62A9C}" type="CATEGORYNAME">
                      <a:rPr lang="es-MX" sz="1800" smtClean="0"/>
                      <a:pPr>
                        <a:defRPr sz="1800" b="1">
                          <a:solidFill>
                            <a:schemeClr val="bg1"/>
                          </a:solidFill>
                          <a:latin typeface="Calibri Light" panose="020F0302020204030204" pitchFamily="34" charset="0"/>
                          <a:cs typeface="Calibri Light" panose="020F0302020204030204" pitchFamily="34" charset="0"/>
                        </a:defRPr>
                      </a:pPr>
                      <a:t>[NOMBRE DE CATEGORÍA]</a:t>
                    </a:fld>
                    <a:endParaRPr lang="es-EC"/>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EC"/>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04FA-4CE2-97AF-B6BB8B9BBC8A}"/>
                </c:ext>
                <c:ext xmlns:c15="http://schemas.microsoft.com/office/drawing/2012/chart" uri="{CE6537A1-D6FC-4f65-9D91-7224C49458BB}">
                  <c15:layout>
                    <c:manualLayout>
                      <c:w val="0.17432745603590355"/>
                      <c:h val="0.23524723911227566"/>
                    </c:manualLayout>
                  </c15:layout>
                  <c15:dlblFieldTable/>
                  <c15:showDataLabelsRange val="0"/>
                </c:ext>
              </c:extLst>
            </c:dLbl>
            <c:dLbl>
              <c:idx val="4"/>
              <c:layout>
                <c:manualLayout>
                  <c:x val="0.16238832814294799"/>
                  <c:y val="0.11332962279302521"/>
                </c:manualLayout>
              </c:layout>
              <c:tx>
                <c:rich>
                  <a:bodyPr rot="0" spcFirstLastPara="1" vertOverflow="ellipsis" vert="horz" wrap="square" lIns="38100" tIns="19050" rIns="38100" bIns="19050" anchor="ctr" anchorCtr="0">
                    <a:noAutofit/>
                  </a:bodyPr>
                  <a:lstStyle/>
                  <a:p>
                    <a:pPr algn="ct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r>
                      <a:rPr lang="es-MX" sz="1800" dirty="0"/>
                      <a:t>47 </a:t>
                    </a:r>
                  </a:p>
                  <a:p>
                    <a:pPr algn="ctr">
                      <a:defRPr sz="1800" b="1">
                        <a:solidFill>
                          <a:schemeClr val="bg1"/>
                        </a:solidFill>
                        <a:latin typeface="Calibri Light" panose="020F0302020204030204" pitchFamily="34" charset="0"/>
                        <a:cs typeface="Calibri Light" panose="020F0302020204030204" pitchFamily="34" charset="0"/>
                      </a:defRPr>
                    </a:pPr>
                    <a:r>
                      <a:rPr lang="es-MX" sz="1800" dirty="0"/>
                      <a:t> </a:t>
                    </a:r>
                    <a:fld id="{E61636AE-34E9-4941-A810-9D4E69911EA6}" type="CATEGORYNAME">
                      <a:rPr lang="es-MX" sz="1800" smtClean="0"/>
                      <a:pPr algn="ctr">
                        <a:defRPr sz="1800" b="1">
                          <a:solidFill>
                            <a:schemeClr val="bg1"/>
                          </a:solidFill>
                          <a:latin typeface="Calibri Light" panose="020F0302020204030204" pitchFamily="34" charset="0"/>
                          <a:cs typeface="Calibri Light" panose="020F0302020204030204" pitchFamily="34" charset="0"/>
                        </a:defRPr>
                      </a:pPr>
                      <a:t>[NOMBRE DE CATEGORÍA]</a:t>
                    </a:fld>
                    <a:endParaRPr lang="es-MX" sz="1800" dirty="0"/>
                  </a:p>
                </c:rich>
              </c:tx>
              <c:spPr>
                <a:noFill/>
                <a:ln>
                  <a:noFill/>
                </a:ln>
                <a:effectLst/>
              </c:spPr>
              <c:txPr>
                <a:bodyPr rot="0" spcFirstLastPara="1" vertOverflow="ellipsis" vert="horz" wrap="square" lIns="38100" tIns="19050" rIns="38100" bIns="19050" anchor="ctr" anchorCtr="0">
                  <a:noAutofit/>
                </a:bodyPr>
                <a:lstStyle/>
                <a:p>
                  <a:pPr algn="ct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EC"/>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04FA-4CE2-97AF-B6BB8B9BBC8A}"/>
                </c:ext>
                <c:ext xmlns:c15="http://schemas.microsoft.com/office/drawing/2012/chart" uri="{CE6537A1-D6FC-4f65-9D91-7224C49458BB}">
                  <c15:layout>
                    <c:manualLayout>
                      <c:w val="0.15179778500319049"/>
                      <c:h val="0.22552025440220091"/>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EC"/>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 (4)'!$D$29:$D$33</c:f>
              <c:strCache>
                <c:ptCount val="5"/>
                <c:pt idx="0">
                  <c:v>PROYECTOS DE INVERSIÓN, alineados al PMDOT y al  PGA   (Estrategias de Gestión)</c:v>
                </c:pt>
                <c:pt idx="1">
                  <c:v>PROYECTOS DE INVERSIÓN, alineados al PMDOT y al  PGA   (Estrategias de Inversión)</c:v>
                </c:pt>
                <c:pt idx="2">
                  <c:v>PROYECTOS DE INVERSIÓN, alineados sólo al PMDOT</c:v>
                </c:pt>
                <c:pt idx="3">
                  <c:v>Proyectos de Gasto Administrativo, alineado al PMDOT</c:v>
                </c:pt>
                <c:pt idx="4">
                  <c:v>Proyectos de Gasto de Personal, alineado al PMDOT</c:v>
                </c:pt>
              </c:strCache>
            </c:strRef>
          </c:cat>
          <c:val>
            <c:numRef>
              <c:f>'Hoja1 (4)'!$E$29:$E$33</c:f>
              <c:numCache>
                <c:formatCode>General</c:formatCode>
                <c:ptCount val="5"/>
                <c:pt idx="0">
                  <c:v>62</c:v>
                </c:pt>
                <c:pt idx="1">
                  <c:v>142</c:v>
                </c:pt>
                <c:pt idx="2">
                  <c:v>50</c:v>
                </c:pt>
                <c:pt idx="3">
                  <c:v>51</c:v>
                </c:pt>
                <c:pt idx="4">
                  <c:v>47</c:v>
                </c:pt>
              </c:numCache>
            </c:numRef>
          </c:val>
          <c:extLst xmlns:c16r2="http://schemas.microsoft.com/office/drawing/2015/06/chart">
            <c:ext xmlns:c16="http://schemas.microsoft.com/office/drawing/2014/chart" uri="{C3380CC4-5D6E-409C-BE32-E72D297353CC}">
              <c16:uniqueId val="{0000000A-04FA-4CE2-97AF-B6BB8B9BBC8A}"/>
            </c:ext>
          </c:extLst>
        </c:ser>
        <c:dLbls>
          <c:showLegendKey val="0"/>
          <c:showVal val="0"/>
          <c:showCatName val="0"/>
          <c:showSerName val="0"/>
          <c:showPercent val="0"/>
          <c:showBubbleSize val="0"/>
          <c:showLeaderLines val="1"/>
        </c:dLbls>
        <c:firstSliceAng val="318"/>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0.20742</cdr:x>
      <cdr:y>0.5</cdr:y>
    </cdr:from>
    <cdr:to>
      <cdr:x>0.39684</cdr:x>
      <cdr:y>0.58771</cdr:y>
    </cdr:to>
    <cdr:sp macro="" textlink="">
      <cdr:nvSpPr>
        <cdr:cNvPr id="2" name="CuadroTexto 1"/>
        <cdr:cNvSpPr txBox="1"/>
      </cdr:nvSpPr>
      <cdr:spPr>
        <a:xfrm xmlns:a="http://schemas.openxmlformats.org/drawingml/2006/main">
          <a:off x="1542440" y="3158231"/>
          <a:ext cx="1408575" cy="553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1800" b="1" dirty="0">
              <a:solidFill>
                <a:schemeClr val="bg1"/>
              </a:solidFill>
            </a:rPr>
            <a:t>Inversión</a:t>
          </a:r>
        </a:p>
      </cdr:txBody>
    </cdr:sp>
  </cdr:relSizeAnchor>
  <cdr:relSizeAnchor xmlns:cdr="http://schemas.openxmlformats.org/drawingml/2006/chartDrawing">
    <cdr:from>
      <cdr:x>0.42346</cdr:x>
      <cdr:y>0.35611</cdr:y>
    </cdr:from>
    <cdr:to>
      <cdr:x>0.61156</cdr:x>
      <cdr:y>0.43421</cdr:y>
    </cdr:to>
    <cdr:sp macro="" textlink="">
      <cdr:nvSpPr>
        <cdr:cNvPr id="3" name="CuadroTexto 1"/>
        <cdr:cNvSpPr txBox="1"/>
      </cdr:nvSpPr>
      <cdr:spPr>
        <a:xfrm xmlns:a="http://schemas.openxmlformats.org/drawingml/2006/main">
          <a:off x="3148954" y="2249343"/>
          <a:ext cx="1398771" cy="4933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800" b="1" dirty="0">
              <a:solidFill>
                <a:schemeClr val="bg1"/>
              </a:solidFill>
            </a:rPr>
            <a:t>Gasto Corriente</a:t>
          </a:r>
        </a:p>
      </cdr:txBody>
    </cdr:sp>
  </cdr:relSizeAnchor>
  <cdr:relSizeAnchor xmlns:cdr="http://schemas.openxmlformats.org/drawingml/2006/chartDrawing">
    <cdr:from>
      <cdr:x>0.21323</cdr:x>
      <cdr:y>0.29035</cdr:y>
    </cdr:from>
    <cdr:to>
      <cdr:x>0.37989</cdr:x>
      <cdr:y>0.36845</cdr:y>
    </cdr:to>
    <cdr:sp macro="" textlink="">
      <cdr:nvSpPr>
        <cdr:cNvPr id="4" name="CuadroTexto 1"/>
        <cdr:cNvSpPr txBox="1"/>
      </cdr:nvSpPr>
      <cdr:spPr>
        <a:xfrm xmlns:a="http://schemas.openxmlformats.org/drawingml/2006/main">
          <a:off x="1585639" y="1833995"/>
          <a:ext cx="1239336" cy="4933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400" b="1" dirty="0" err="1">
              <a:solidFill>
                <a:schemeClr val="bg1"/>
              </a:solidFill>
            </a:rPr>
            <a:t>Proy</a:t>
          </a:r>
          <a:r>
            <a:rPr lang="es-EC" sz="1400" b="1" dirty="0">
              <a:solidFill>
                <a:schemeClr val="bg1"/>
              </a:solidFill>
            </a:rPr>
            <a:t>. Metro (PPLMQ)</a:t>
          </a:r>
        </a:p>
      </cdr:txBody>
    </cdr:sp>
  </cdr:relSizeAnchor>
</c:userShapes>
</file>

<file path=ppt/drawings/drawing2.xml><?xml version="1.0" encoding="utf-8"?>
<c:userShapes xmlns:c="http://schemas.openxmlformats.org/drawingml/2006/chart">
  <cdr:relSizeAnchor xmlns:cdr="http://schemas.openxmlformats.org/drawingml/2006/chartDrawing">
    <cdr:from>
      <cdr:x>0.20742</cdr:x>
      <cdr:y>0.5</cdr:y>
    </cdr:from>
    <cdr:to>
      <cdr:x>0.39477</cdr:x>
      <cdr:y>0.57647</cdr:y>
    </cdr:to>
    <cdr:sp macro="" textlink="">
      <cdr:nvSpPr>
        <cdr:cNvPr id="2" name="CuadroTexto 1"/>
        <cdr:cNvSpPr txBox="1"/>
      </cdr:nvSpPr>
      <cdr:spPr>
        <a:xfrm xmlns:a="http://schemas.openxmlformats.org/drawingml/2006/main">
          <a:off x="1525591" y="2749606"/>
          <a:ext cx="1377949" cy="4205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C" sz="1800" b="1" dirty="0">
              <a:solidFill>
                <a:schemeClr val="bg1"/>
              </a:solidFill>
            </a:rPr>
            <a:t>Inversión</a:t>
          </a:r>
        </a:p>
      </cdr:txBody>
    </cdr:sp>
  </cdr:relSizeAnchor>
  <cdr:relSizeAnchor xmlns:cdr="http://schemas.openxmlformats.org/drawingml/2006/chartDrawing">
    <cdr:from>
      <cdr:x>0.45018</cdr:x>
      <cdr:y>0.34852</cdr:y>
    </cdr:from>
    <cdr:to>
      <cdr:x>0.63828</cdr:x>
      <cdr:y>0.42662</cdr:y>
    </cdr:to>
    <cdr:sp macro="" textlink="">
      <cdr:nvSpPr>
        <cdr:cNvPr id="3" name="CuadroTexto 1"/>
        <cdr:cNvSpPr txBox="1"/>
      </cdr:nvSpPr>
      <cdr:spPr>
        <a:xfrm xmlns:a="http://schemas.openxmlformats.org/drawingml/2006/main">
          <a:off x="3311133" y="1916586"/>
          <a:ext cx="1383492" cy="429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800" b="1" dirty="0">
              <a:solidFill>
                <a:schemeClr val="bg1"/>
              </a:solidFill>
            </a:rPr>
            <a:t>Gasto Corriente</a:t>
          </a:r>
        </a:p>
      </cdr:txBody>
    </cdr:sp>
  </cdr:relSizeAnchor>
  <cdr:relSizeAnchor xmlns:cdr="http://schemas.openxmlformats.org/drawingml/2006/chartDrawing">
    <cdr:from>
      <cdr:x>0.21171</cdr:x>
      <cdr:y>0.26601</cdr:y>
    </cdr:from>
    <cdr:to>
      <cdr:x>0.37837</cdr:x>
      <cdr:y>0.34411</cdr:y>
    </cdr:to>
    <cdr:sp macro="" textlink="">
      <cdr:nvSpPr>
        <cdr:cNvPr id="4" name="CuadroTexto 1"/>
        <cdr:cNvSpPr txBox="1"/>
      </cdr:nvSpPr>
      <cdr:spPr>
        <a:xfrm xmlns:a="http://schemas.openxmlformats.org/drawingml/2006/main">
          <a:off x="1557123" y="1462872"/>
          <a:ext cx="1225798" cy="4294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C" sz="1400" b="1" dirty="0" err="1">
              <a:solidFill>
                <a:schemeClr val="bg1"/>
              </a:solidFill>
            </a:rPr>
            <a:t>Proy</a:t>
          </a:r>
          <a:r>
            <a:rPr lang="es-EC" sz="1400" b="1" dirty="0">
              <a:solidFill>
                <a:schemeClr val="bg1"/>
              </a:solidFill>
            </a:rPr>
            <a:t>. Metro (PPLMQ)</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6332"/>
          </a:xfrm>
          <a:prstGeom prst="rect">
            <a:avLst/>
          </a:prstGeom>
        </p:spPr>
        <p:txBody>
          <a:bodyPr vert="horz" lIns="93466" tIns="46733" rIns="93466" bIns="467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6332"/>
          </a:xfrm>
          <a:prstGeom prst="rect">
            <a:avLst/>
          </a:prstGeom>
        </p:spPr>
        <p:txBody>
          <a:bodyPr vert="horz" lIns="93466" tIns="46733" rIns="93466" bIns="46733" rtlCol="0"/>
          <a:lstStyle>
            <a:lvl1pPr algn="r">
              <a:defRPr sz="1200"/>
            </a:lvl1pPr>
          </a:lstStyle>
          <a:p>
            <a:fld id="{C440410B-B5DF-44D5-B438-62561615F79B}" type="datetimeFigureOut">
              <a:rPr kumimoji="1" lang="ja-JP" altLang="en-US" smtClean="0"/>
              <a:t>2021/12/7</a:t>
            </a:fld>
            <a:endParaRPr kumimoji="1" lang="ja-JP" altLang="en-US"/>
          </a:p>
        </p:txBody>
      </p:sp>
      <p:sp>
        <p:nvSpPr>
          <p:cNvPr id="4" name="スライド イメージ プレースホルダー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3466" tIns="46733" rIns="93466" bIns="46733" rtlCol="0" anchor="ctr"/>
          <a:lstStyle/>
          <a:p>
            <a:endParaRPr lang="ja-JP" altLang="en-US"/>
          </a:p>
        </p:txBody>
      </p:sp>
      <p:sp>
        <p:nvSpPr>
          <p:cNvPr id="5" name="ノート プレースホルダー 4"/>
          <p:cNvSpPr>
            <a:spLocks noGrp="1"/>
          </p:cNvSpPr>
          <p:nvPr>
            <p:ph type="body" sz="quarter" idx="3"/>
          </p:nvPr>
        </p:nvSpPr>
        <p:spPr>
          <a:xfrm>
            <a:off x="685800" y="4715153"/>
            <a:ext cx="5486400" cy="4466987"/>
          </a:xfrm>
          <a:prstGeom prst="rect">
            <a:avLst/>
          </a:prstGeom>
        </p:spPr>
        <p:txBody>
          <a:bodyPr vert="horz" lIns="93466" tIns="46733" rIns="93466" bIns="46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71800" cy="496332"/>
          </a:xfrm>
          <a:prstGeom prst="rect">
            <a:avLst/>
          </a:prstGeom>
        </p:spPr>
        <p:txBody>
          <a:bodyPr vert="horz" lIns="93466" tIns="46733" rIns="93466" bIns="467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28585"/>
            <a:ext cx="2971800" cy="496332"/>
          </a:xfrm>
          <a:prstGeom prst="rect">
            <a:avLst/>
          </a:prstGeom>
        </p:spPr>
        <p:txBody>
          <a:bodyPr vert="horz" lIns="93466" tIns="46733" rIns="93466" bIns="46733"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136567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Desde mi perspectiva, considero pertinente como se ha hecho en otras láminas, poner un cuadro resumen con los principales proyectos del IMP donde esta destinado el presupuesto. Porque la duda es, porque en 2022 tienen USD 21 MM, cuando en 2021 tenían apenas USD 9 MM. Por lo tanto, lo importante es indicar que ese recurso esta destinado a obras de relevancia para el CHQ, pero con montos no solo la descripción de lo que se quiere hacer.</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24</a:t>
            </a:fld>
            <a:endParaRPr kumimoji="1" lang="ja-JP" altLang="en-US"/>
          </a:p>
        </p:txBody>
      </p:sp>
    </p:spTree>
    <p:extLst>
      <p:ext uri="{BB962C8B-B14F-4D97-AF65-F5344CB8AC3E}">
        <p14:creationId xmlns:p14="http://schemas.microsoft.com/office/powerpoint/2010/main" val="202881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El incremento en el Excel de la Proforma 2022 para IMP asciende a 2.960.856 (Sugiero revisar el monto)</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25</a:t>
            </a:fld>
            <a:endParaRPr kumimoji="1" lang="ja-JP" altLang="en-US"/>
          </a:p>
        </p:txBody>
      </p:sp>
    </p:spTree>
    <p:extLst>
      <p:ext uri="{BB962C8B-B14F-4D97-AF65-F5344CB8AC3E}">
        <p14:creationId xmlns:p14="http://schemas.microsoft.com/office/powerpoint/2010/main" val="294470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Los nombres de los proyectos esta bien, pero las acciones sugiero resumir porque no se va alcanzar a leer esta lámina en el Consejo, y es importante poner montos.</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26</a:t>
            </a:fld>
            <a:endParaRPr kumimoji="1" lang="ja-JP" altLang="en-US"/>
          </a:p>
        </p:txBody>
      </p:sp>
    </p:spTree>
    <p:extLst>
      <p:ext uri="{BB962C8B-B14F-4D97-AF65-F5344CB8AC3E}">
        <p14:creationId xmlns:p14="http://schemas.microsoft.com/office/powerpoint/2010/main" val="139581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Sugiero retirar el detalle de la inversión para hacer legible la lámina, porque asumo es detalle lo va a tener Nadia a la mano en el documento que se envió al Consejo.</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29</a:t>
            </a:fld>
            <a:endParaRPr kumimoji="1" lang="ja-JP" altLang="en-US"/>
          </a:p>
        </p:txBody>
      </p:sp>
    </p:spTree>
    <p:extLst>
      <p:ext uri="{BB962C8B-B14F-4D97-AF65-F5344CB8AC3E}">
        <p14:creationId xmlns:p14="http://schemas.microsoft.com/office/powerpoint/2010/main" val="376521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Sugiero mantener una respuesta mas concreta respecto del alcance del proyecto y los beneficiarios que se pretende llegar, porque la información no se puede leer, y el detalle esta en la respuesta enviada al Consejo.</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32</a:t>
            </a:fld>
            <a:endParaRPr kumimoji="1" lang="ja-JP" altLang="en-US"/>
          </a:p>
        </p:txBody>
      </p:sp>
    </p:spTree>
    <p:extLst>
      <p:ext uri="{BB962C8B-B14F-4D97-AF65-F5344CB8AC3E}">
        <p14:creationId xmlns:p14="http://schemas.microsoft.com/office/powerpoint/2010/main" val="116592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33</a:t>
            </a:fld>
            <a:endParaRPr kumimoji="1" lang="ja-JP" altLang="en-US"/>
          </a:p>
        </p:txBody>
      </p:sp>
    </p:spTree>
    <p:extLst>
      <p:ext uri="{BB962C8B-B14F-4D97-AF65-F5344CB8AC3E}">
        <p14:creationId xmlns:p14="http://schemas.microsoft.com/office/powerpoint/2010/main" val="16388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lang="es-ES_tradnl" dirty="0"/>
              <a:t>Sugiero incorporar en el Gasto 2022 de segundo debate el monto exacto del archivo de proforma USD 830.96 M</a:t>
            </a:r>
          </a:p>
          <a:p>
            <a:endParaRPr lang="es-ES_tradnl"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a:t>
            </a:fld>
            <a:endParaRPr kumimoji="1" lang="ja-JP" altLang="en-US"/>
          </a:p>
        </p:txBody>
      </p:sp>
    </p:spTree>
    <p:extLst>
      <p:ext uri="{BB962C8B-B14F-4D97-AF65-F5344CB8AC3E}">
        <p14:creationId xmlns:p14="http://schemas.microsoft.com/office/powerpoint/2010/main" val="104386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Sugiero la redacción de ”Se transparentan gasto corriente”, talvez hablar que se reclasifica el gasto donde corresponde por su naturaleza. Porque en la comisión el término transparentar generó cierta confusión.</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5</a:t>
            </a:fld>
            <a:endParaRPr kumimoji="1" lang="ja-JP" altLang="en-US"/>
          </a:p>
        </p:txBody>
      </p:sp>
    </p:spTree>
    <p:extLst>
      <p:ext uri="{BB962C8B-B14F-4D97-AF65-F5344CB8AC3E}">
        <p14:creationId xmlns:p14="http://schemas.microsoft.com/office/powerpoint/2010/main" val="276606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12</a:t>
            </a:fld>
            <a:endParaRPr kumimoji="1" lang="ja-JP" altLang="en-US"/>
          </a:p>
        </p:txBody>
      </p:sp>
    </p:spTree>
    <p:extLst>
      <p:ext uri="{BB962C8B-B14F-4D97-AF65-F5344CB8AC3E}">
        <p14:creationId xmlns:p14="http://schemas.microsoft.com/office/powerpoint/2010/main" val="356286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14</a:t>
            </a:fld>
            <a:endParaRPr kumimoji="1" lang="ja-JP" altLang="en-US"/>
          </a:p>
        </p:txBody>
      </p:sp>
    </p:spTree>
    <p:extLst>
      <p:ext uri="{BB962C8B-B14F-4D97-AF65-F5344CB8AC3E}">
        <p14:creationId xmlns:p14="http://schemas.microsoft.com/office/powerpoint/2010/main" val="243472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Sugiero enmarcar la respuesta a la solicitud. Retirar lo relacionado del SIR que se topa mas adelante en las dudas de otros concejales.</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15</a:t>
            </a:fld>
            <a:endParaRPr kumimoji="1" lang="ja-JP" altLang="en-US"/>
          </a:p>
        </p:txBody>
      </p:sp>
    </p:spTree>
    <p:extLst>
      <p:ext uri="{BB962C8B-B14F-4D97-AF65-F5344CB8AC3E}">
        <p14:creationId xmlns:p14="http://schemas.microsoft.com/office/powerpoint/2010/main" val="407483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16</a:t>
            </a:fld>
            <a:endParaRPr kumimoji="1" lang="ja-JP" altLang="en-US"/>
          </a:p>
        </p:txBody>
      </p:sp>
    </p:spTree>
    <p:extLst>
      <p:ext uri="{BB962C8B-B14F-4D97-AF65-F5344CB8AC3E}">
        <p14:creationId xmlns:p14="http://schemas.microsoft.com/office/powerpoint/2010/main" val="268185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Se dispone del detalle por proyecto de los USD 35 MM  de incremento. Porque la tabla suma 97 MM que entiendo es el total, pero se habla de 35 MM en el párrafo y ese tipo de cosas generaron confusión en Comisión.</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20</a:t>
            </a:fld>
            <a:endParaRPr kumimoji="1" lang="ja-JP" altLang="en-US"/>
          </a:p>
        </p:txBody>
      </p:sp>
    </p:spTree>
    <p:extLst>
      <p:ext uri="{BB962C8B-B14F-4D97-AF65-F5344CB8AC3E}">
        <p14:creationId xmlns:p14="http://schemas.microsoft.com/office/powerpoint/2010/main" val="282290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21</a:t>
            </a:fld>
            <a:endParaRPr kumimoji="1" lang="ja-JP" altLang="en-US"/>
          </a:p>
        </p:txBody>
      </p:sp>
    </p:spTree>
    <p:extLst>
      <p:ext uri="{BB962C8B-B14F-4D97-AF65-F5344CB8AC3E}">
        <p14:creationId xmlns:p14="http://schemas.microsoft.com/office/powerpoint/2010/main" val="2369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B3FE0617-96A0-4CFF-B816-C7CA81672EE6}"/>
              </a:ext>
            </a:extLst>
          </p:cNvPr>
          <p:cNvSpPr/>
          <p:nvPr userDrawn="1"/>
        </p:nvSpPr>
        <p:spPr>
          <a:xfrm>
            <a:off x="0" y="1731527"/>
            <a:ext cx="18286413" cy="1011673"/>
          </a:xfrm>
          <a:prstGeom prst="rect">
            <a:avLst/>
          </a:prstGeom>
          <a:solidFill>
            <a:srgbClr val="0060A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914320" y="1731527"/>
            <a:ext cx="16236850" cy="1011673"/>
          </a:xfrm>
        </p:spPr>
        <p:txBody>
          <a:bodyPr/>
          <a:lstStyle>
            <a:lvl1pPr>
              <a:defRPr>
                <a:solidFill>
                  <a:schemeClr val="bg1"/>
                </a:solidFill>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3054927"/>
            <a:ext cx="16200313" cy="5964382"/>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9036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9"/>
          <p:cNvSpPr>
            <a:spLocks noGrp="1"/>
          </p:cNvSpPr>
          <p:nvPr>
            <p:ph type="pic" sz="quarter" idx="16" hasCustomPrompt="1"/>
          </p:nvPr>
        </p:nvSpPr>
        <p:spPr>
          <a:xfrm>
            <a:off x="0" y="3138831"/>
            <a:ext cx="18286412" cy="4640826"/>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5303069"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8988356" y="3163058"/>
            <a:ext cx="9317417" cy="390367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テキスト プレースホルダー 6"/>
          <p:cNvSpPr>
            <a:spLocks noGrp="1"/>
          </p:cNvSpPr>
          <p:nvPr>
            <p:ph type="body" sz="quarter" idx="15" hasCustomPrompt="1"/>
          </p:nvPr>
        </p:nvSpPr>
        <p:spPr>
          <a:xfrm>
            <a:off x="1078311" y="7663779"/>
            <a:ext cx="15322524"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0" y="3163058"/>
            <a:ext cx="9824936" cy="390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1" y="3540867"/>
            <a:ext cx="5400599" cy="3129285"/>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9" name="図プレースホルダー 9"/>
          <p:cNvSpPr>
            <a:spLocks noGrp="1"/>
          </p:cNvSpPr>
          <p:nvPr>
            <p:ph type="pic" sz="quarter" idx="14" hasCustomPrompt="1"/>
          </p:nvPr>
        </p:nvSpPr>
        <p:spPr>
          <a:xfrm>
            <a:off x="-1" y="3189280"/>
            <a:ext cx="4462687" cy="3898436"/>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3189280"/>
            <a:ext cx="8568950" cy="3898436"/>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3189280"/>
            <a:ext cx="5254774" cy="3898436"/>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928135"/>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928134"/>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928132"/>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826535"/>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826534"/>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826532"/>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877338"/>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877337"/>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877335"/>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8683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0" name="図プレースホルダー 12"/>
          <p:cNvSpPr>
            <a:spLocks noGrp="1"/>
          </p:cNvSpPr>
          <p:nvPr userDrawn="1">
            <p:ph type="pic" sz="quarter" idx="20" hasCustomPrompt="1"/>
          </p:nvPr>
        </p:nvSpPr>
        <p:spPr>
          <a:xfrm>
            <a:off x="889851" y="31839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31134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055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683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31134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055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683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31134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055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170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63622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542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170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63622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542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170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63622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542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88776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7" name="テキスト プレースホルダー 6"/>
          <p:cNvSpPr>
            <a:spLocks noGrp="1"/>
          </p:cNvSpPr>
          <p:nvPr>
            <p:ph type="body" sz="quarter" idx="21" hasCustomPrompt="1"/>
          </p:nvPr>
        </p:nvSpPr>
        <p:spPr>
          <a:xfrm>
            <a:off x="1807154" y="313292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2501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8776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313292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2501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8776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313292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2501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3650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638166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7375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3650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638166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7375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3650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638166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7375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9" name="円/楕円 38"/>
          <p:cNvSpPr/>
          <p:nvPr userDrawn="1"/>
        </p:nvSpPr>
        <p:spPr>
          <a:xfrm>
            <a:off x="6297509" y="686767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35823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95113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23408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35823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21421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26202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48352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417112"/>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23371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265908"/>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8017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4541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31817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6499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5544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5"/>
          <p:cNvSpPr>
            <a:spLocks noGrp="1"/>
          </p:cNvSpPr>
          <p:nvPr>
            <p:ph type="pic" sz="quarter" idx="14" hasCustomPrompt="1"/>
          </p:nvPr>
        </p:nvSpPr>
        <p:spPr>
          <a:xfrm>
            <a:off x="1768041" y="30744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7174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4072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7055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60456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82450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8095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9261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30449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7511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62245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63411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4600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71662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8" name="図プレースホルダー 5"/>
          <p:cNvSpPr>
            <a:spLocks noGrp="1"/>
          </p:cNvSpPr>
          <p:nvPr>
            <p:ph type="pic" sz="quarter" idx="15" hasCustomPrompt="1"/>
          </p:nvPr>
        </p:nvSpPr>
        <p:spPr>
          <a:xfrm>
            <a:off x="9519784" y="4240334"/>
            <a:ext cx="8766629" cy="3140181"/>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3300407"/>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3246105"/>
            <a:ext cx="8766629" cy="3140181"/>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4196112"/>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943779" y="2897018"/>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060367" y="3013606"/>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964684" y="308988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4262434"/>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390953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20" y="1572588"/>
            <a:ext cx="16457772" cy="547689"/>
          </a:xfrm>
        </p:spPr>
        <p:txBody>
          <a:bodyPr/>
          <a:lstStyle>
            <a:lvl1pPr>
              <a:defRPr/>
            </a:lvl1pPr>
          </a:lstStyle>
          <a:p>
            <a:r>
              <a:rPr kumimoji="1" lang="en-US" altLang="ja-JP" dirty="0" err="1"/>
              <a:t>Título</a:t>
            </a:r>
            <a:r>
              <a:rPr kumimoji="1" lang="en-US" altLang="ja-JP" dirty="0"/>
              <a:t> de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73261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F1ED71-0B2B-4516-86B6-5FB4C46C91AA}"/>
              </a:ext>
            </a:extLst>
          </p:cNvPr>
          <p:cNvSpPr>
            <a:spLocks noGrp="1"/>
          </p:cNvSpPr>
          <p:nvPr>
            <p:ph type="title"/>
          </p:nvPr>
        </p:nvSpPr>
        <p:spPr>
          <a:xfrm>
            <a:off x="6443329" y="5818908"/>
            <a:ext cx="11398103" cy="2098964"/>
          </a:xfrm>
        </p:spPr>
        <p:txBody>
          <a:bodyPr/>
          <a:lstStyle>
            <a:lvl1pPr algn="ctr">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a16="http://schemas.microsoft.com/office/drawing/2014/main" xmlns="" id="{966F3A14-C3F3-48A1-B6A7-A08D01E79DFD}"/>
              </a:ext>
            </a:extLst>
          </p:cNvPr>
          <p:cNvSpPr>
            <a:spLocks noGrp="1"/>
          </p:cNvSpPr>
          <p:nvPr>
            <p:ph type="body" sz="quarter" idx="20" hasCustomPrompt="1"/>
          </p:nvPr>
        </p:nvSpPr>
        <p:spPr>
          <a:xfrm>
            <a:off x="6443328" y="8354291"/>
            <a:ext cx="11398103" cy="1033666"/>
          </a:xfrm>
        </p:spPr>
        <p:txBody>
          <a:bodyPr anchor="t">
            <a:normAutofit/>
          </a:bodyPr>
          <a:lstStyle>
            <a:lvl1pPr algn="l">
              <a:defRPr sz="2000" baseline="0">
                <a:solidFill>
                  <a:schemeClr val="tx2"/>
                </a:solidFill>
              </a:defRPr>
            </a:lvl1pPr>
          </a:lstStyle>
          <a:p>
            <a:pPr lvl="0"/>
            <a:r>
              <a:rPr kumimoji="1" lang="en-US" altLang="ja-JP" dirty="0" err="1"/>
              <a:t>Texto</a:t>
            </a:r>
            <a:endParaRPr kumimoji="1" lang="ja-JP" altLang="en-US" dirty="0"/>
          </a:p>
        </p:txBody>
      </p:sp>
      <p:pic>
        <p:nvPicPr>
          <p:cNvPr id="7" name="Gráfico 6">
            <a:extLst>
              <a:ext uri="{FF2B5EF4-FFF2-40B4-BE49-F238E27FC236}">
                <a16:creationId xmlns:a16="http://schemas.microsoft.com/office/drawing/2014/main" xmlns="" id="{64B06248-1E4B-4F6C-86E2-2FF67DADF40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74873" y="4780881"/>
            <a:ext cx="10480146" cy="819817"/>
          </a:xfrm>
          <a:prstGeom prst="rect">
            <a:avLst/>
          </a:prstGeom>
        </p:spPr>
      </p:pic>
      <p:pic>
        <p:nvPicPr>
          <p:cNvPr id="14" name="Imagen 13">
            <a:extLst>
              <a:ext uri="{FF2B5EF4-FFF2-40B4-BE49-F238E27FC236}">
                <a16:creationId xmlns:a16="http://schemas.microsoft.com/office/drawing/2014/main" xmlns="" id="{F646E781-23BD-4119-8431-19F381690F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397" t="-157" r="24500" b="157"/>
          <a:stretch/>
        </p:blipFill>
        <p:spPr>
          <a:xfrm>
            <a:off x="0" y="0"/>
            <a:ext cx="6188149" cy="10287000"/>
          </a:xfrm>
          <a:prstGeom prst="rect">
            <a:avLst/>
          </a:prstGeom>
        </p:spPr>
      </p:pic>
      <p:pic>
        <p:nvPicPr>
          <p:cNvPr id="4" name="Imagen 3">
            <a:extLst>
              <a:ext uri="{FF2B5EF4-FFF2-40B4-BE49-F238E27FC236}">
                <a16:creationId xmlns:a16="http://schemas.microsoft.com/office/drawing/2014/main" xmlns="" id="{206AC40E-148B-4748-89F9-FDF108C17FDC}"/>
              </a:ext>
            </a:extLst>
          </p:cNvPr>
          <p:cNvPicPr>
            <a:picLocks noChangeAspect="1"/>
          </p:cNvPicPr>
          <p:nvPr userDrawn="1"/>
        </p:nvPicPr>
        <p:blipFill rotWithShape="1">
          <a:blip r:embed="rId5"/>
          <a:srcRect l="-1732" t="10251" r="10506" b="19156"/>
          <a:stretch/>
        </p:blipFill>
        <p:spPr>
          <a:xfrm>
            <a:off x="6443328" y="2463708"/>
            <a:ext cx="9165266" cy="2098964"/>
          </a:xfrm>
          <a:prstGeom prst="rect">
            <a:avLst/>
          </a:prstGeom>
        </p:spPr>
      </p:pic>
    </p:spTree>
    <p:extLst>
      <p:ext uri="{BB962C8B-B14F-4D97-AF65-F5344CB8AC3E}">
        <p14:creationId xmlns:p14="http://schemas.microsoft.com/office/powerpoint/2010/main" val="280454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0" y="308697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57544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37601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87772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38381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47228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62095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700210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8" name="アーチ 37"/>
          <p:cNvSpPr/>
          <p:nvPr userDrawn="1"/>
        </p:nvSpPr>
        <p:spPr>
          <a:xfrm rot="3600000">
            <a:off x="1360223" y="331334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476811" y="342992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217602" y="3548810"/>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903617" y="4254987"/>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360223" y="5523693"/>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476811" y="5640281"/>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217602" y="5759163"/>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903617" y="6465340"/>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505838" y="1543100"/>
            <a:ext cx="16990296"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4" name="アーチ 33"/>
          <p:cNvSpPr/>
          <p:nvPr userDrawn="1"/>
        </p:nvSpPr>
        <p:spPr>
          <a:xfrm rot="3600000">
            <a:off x="1165671" y="2887348"/>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3003936"/>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3122818"/>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828995"/>
            <a:ext cx="6433348" cy="178143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89039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300698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3125868"/>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832045"/>
            <a:ext cx="6433348" cy="203530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xmlns="" id="{831EB54B-63EC-4B59-99D8-32CEEF4A0BFF}"/>
              </a:ext>
            </a:extLst>
          </p:cNvPr>
          <p:cNvSpPr/>
          <p:nvPr userDrawn="1"/>
        </p:nvSpPr>
        <p:spPr>
          <a:xfrm>
            <a:off x="17151169" y="9192126"/>
            <a:ext cx="1135243" cy="1094874"/>
          </a:xfrm>
          <a:prstGeom prst="rect">
            <a:avLst/>
          </a:prstGeom>
          <a:solidFill>
            <a:srgbClr val="E62E3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bg1"/>
              </a:solidFill>
            </a:endParaRPr>
          </a:p>
        </p:txBody>
      </p:sp>
      <p:sp>
        <p:nvSpPr>
          <p:cNvPr id="2" name="タイトル プレースホルダー 1"/>
          <p:cNvSpPr>
            <a:spLocks noGrp="1"/>
          </p:cNvSpPr>
          <p:nvPr>
            <p:ph type="title"/>
          </p:nvPr>
        </p:nvSpPr>
        <p:spPr>
          <a:xfrm>
            <a:off x="914320" y="1572588"/>
            <a:ext cx="16457772" cy="1203151"/>
          </a:xfrm>
          <a:prstGeom prst="rect">
            <a:avLst/>
          </a:prstGeom>
        </p:spPr>
        <p:txBody>
          <a:bodyPr vert="horz" lIns="163275" tIns="81638" rIns="163275" bIns="81638" rtlCol="0" anchor="ctr">
            <a:normAutofit/>
          </a:bodyPr>
          <a:lstStyle/>
          <a:p>
            <a:r>
              <a:rPr kumimoji="1" lang="en-US" altLang="ja-JP" dirty="0" err="1"/>
              <a:t>Título</a:t>
            </a:r>
            <a:r>
              <a:rPr kumimoji="1" lang="en-US" altLang="ja-JP" dirty="0"/>
              <a:t> principal</a:t>
            </a:r>
            <a:endParaRPr kumimoji="1" lang="ja-JP" altLang="en-US" dirty="0"/>
          </a:p>
        </p:txBody>
      </p:sp>
      <p:sp>
        <p:nvSpPr>
          <p:cNvPr id="3" name="テキスト プレースホルダー 2"/>
          <p:cNvSpPr>
            <a:spLocks noGrp="1"/>
          </p:cNvSpPr>
          <p:nvPr>
            <p:ph type="body" idx="1"/>
          </p:nvPr>
        </p:nvSpPr>
        <p:spPr>
          <a:xfrm>
            <a:off x="914321" y="3250574"/>
            <a:ext cx="16457772" cy="5282886"/>
          </a:xfrm>
          <a:prstGeom prst="rect">
            <a:avLst/>
          </a:prstGeom>
        </p:spPr>
        <p:txBody>
          <a:bodyPr vert="horz" lIns="163275" tIns="81638" rIns="163275" bIns="81638" rtlCol="0">
            <a:normAutofit/>
          </a:bodyPr>
          <a:lstStyle/>
          <a:p>
            <a:pPr lvl="0"/>
            <a:r>
              <a:rPr kumimoji="1" lang="en-US" altLang="ja-JP" dirty="0" err="1"/>
              <a:t>Texto</a:t>
            </a:r>
            <a:r>
              <a:rPr kumimoji="1" lang="en-US" altLang="ja-JP" dirty="0"/>
              <a:t> principal</a:t>
            </a:r>
            <a:endParaRPr kumimoji="1" lang="ja-JP" altLang="en-US" dirty="0"/>
          </a:p>
        </p:txBody>
      </p:sp>
      <p:pic>
        <p:nvPicPr>
          <p:cNvPr id="9" name="Gráfico 8">
            <a:extLst>
              <a:ext uri="{FF2B5EF4-FFF2-40B4-BE49-F238E27FC236}">
                <a16:creationId xmlns:a16="http://schemas.microsoft.com/office/drawing/2014/main" xmlns="" id="{A70BFE03-39FC-429D-A245-70BE0AF7A8CA}"/>
              </a:ext>
            </a:extLst>
          </p:cNvPr>
          <p:cNvPicPr>
            <a:picLocks noChangeAspect="1"/>
          </p:cNvPicPr>
          <p:nvPr userDrawn="1"/>
        </p:nvPicPr>
        <p:blipFill>
          <a:blip r:embed="rId22">
            <a:extLst>
              <a:ext uri="{96DAC541-7B7A-43D3-8B79-37D633B846F1}">
                <asvg:svgBlip xmlns="" xmlns:asvg="http://schemas.microsoft.com/office/drawing/2016/SVG/main" r:embed="rId23"/>
              </a:ext>
            </a:extLst>
          </a:blip>
          <a:stretch>
            <a:fillRect/>
          </a:stretch>
        </p:blipFill>
        <p:spPr>
          <a:xfrm>
            <a:off x="0" y="0"/>
            <a:ext cx="10590028" cy="1412732"/>
          </a:xfrm>
          <a:prstGeom prst="rect">
            <a:avLst/>
          </a:prstGeom>
        </p:spPr>
      </p:pic>
      <p:pic>
        <p:nvPicPr>
          <p:cNvPr id="11" name="Imagen 10">
            <a:extLst>
              <a:ext uri="{FF2B5EF4-FFF2-40B4-BE49-F238E27FC236}">
                <a16:creationId xmlns:a16="http://schemas.microsoft.com/office/drawing/2014/main" xmlns="" id="{35C2F844-F17B-46C4-9F21-6E456A3CFACC}"/>
              </a:ext>
            </a:extLst>
          </p:cNvPr>
          <p:cNvPicPr>
            <a:picLocks noChangeAspect="1"/>
          </p:cNvPicPr>
          <p:nvPr userDrawn="1"/>
        </p:nvPicPr>
        <p:blipFill rotWithShape="1">
          <a:blip r:embed="rId24"/>
          <a:srcRect l="-3301" t="12983" r="9374" b="26191"/>
          <a:stretch/>
        </p:blipFill>
        <p:spPr>
          <a:xfrm>
            <a:off x="10526233" y="42530"/>
            <a:ext cx="6845859" cy="1312016"/>
          </a:xfrm>
          <a:prstGeom prst="rect">
            <a:avLst/>
          </a:prstGeom>
        </p:spPr>
      </p:pic>
      <p:sp>
        <p:nvSpPr>
          <p:cNvPr id="15" name="スライド番号プレースホルダー 5">
            <a:extLst>
              <a:ext uri="{FF2B5EF4-FFF2-40B4-BE49-F238E27FC236}">
                <a16:creationId xmlns:a16="http://schemas.microsoft.com/office/drawing/2014/main" xmlns="" id="{F061ECA1-3082-4973-9CAC-A03948D4ACD3}"/>
              </a:ext>
            </a:extLst>
          </p:cNvPr>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latin typeface="Arial Black" panose="020B0A04020102020204" pitchFamily="34" charset="0"/>
              </a:defRPr>
            </a:lvl1pPr>
          </a:lstStyle>
          <a:p>
            <a:fld id="{E6459DFB-86F3-43FA-8567-2EA6E426AE90}" type="slidenum">
              <a:rPr lang="ja-JP" altLang="en-US" smtClean="0"/>
              <a:pPr/>
              <a:t>‹Nº›</a:t>
            </a:fld>
            <a:endParaRPr lang="ja-JP" altLang="en-US" dirty="0"/>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774" r:id="rId3"/>
    <p:sldLayoutId id="2147483775" r:id="rId4"/>
    <p:sldLayoutId id="2147483675" r:id="rId5"/>
    <p:sldLayoutId id="2147483751" r:id="rId6"/>
    <p:sldLayoutId id="2147483676" r:id="rId7"/>
    <p:sldLayoutId id="2147483773" r:id="rId8"/>
    <p:sldLayoutId id="2147483752" r:id="rId9"/>
    <p:sldLayoutId id="2147483706" r:id="rId10"/>
    <p:sldLayoutId id="2147483660" r:id="rId11"/>
    <p:sldLayoutId id="2147483704" r:id="rId12"/>
    <p:sldLayoutId id="2147483671" r:id="rId13"/>
    <p:sldLayoutId id="2147483718" r:id="rId14"/>
    <p:sldLayoutId id="2147483680" r:id="rId15"/>
    <p:sldLayoutId id="2147483757" r:id="rId16"/>
    <p:sldLayoutId id="2147483691" r:id="rId17"/>
    <p:sldLayoutId id="2147483702" r:id="rId18"/>
    <p:sldLayoutId id="2147483750" r:id="rId19"/>
    <p:sldLayoutId id="2147483714" r:id="rId20"/>
  </p:sldLayoutIdLst>
  <p:hf hd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17EDDE54-EBCC-40C6-9006-35DC45C80842}"/>
              </a:ext>
            </a:extLst>
          </p:cNvPr>
          <p:cNvSpPr>
            <a:spLocks noGrp="1"/>
          </p:cNvSpPr>
          <p:nvPr>
            <p:ph type="title"/>
          </p:nvPr>
        </p:nvSpPr>
        <p:spPr>
          <a:xfrm>
            <a:off x="6443328" y="6632646"/>
            <a:ext cx="11398103" cy="2257751"/>
          </a:xfrm>
          <a:prstGeom prst="rect">
            <a:avLst/>
          </a:prstGeom>
        </p:spPr>
        <p:txBody>
          <a:bodyPr wrap="square">
            <a:spAutoFit/>
          </a:bodyPr>
          <a:lstStyle/>
          <a:p>
            <a:pPr algn="ctr"/>
            <a:r>
              <a:rPr lang="es-EC" sz="4800" dirty="0">
                <a:latin typeface="+mj-lt"/>
              </a:rPr>
              <a:t>ANTEPROYECTO PROFORMA 2022</a:t>
            </a:r>
            <a:endParaRPr lang="es-EC" sz="4800" b="1" dirty="0">
              <a:latin typeface="+mj-lt"/>
              <a:cs typeface="Arial" panose="020B0604020202020204" pitchFamily="34" charset="0"/>
            </a:endParaRPr>
          </a:p>
          <a:p>
            <a:pPr algn="ctr"/>
            <a:r>
              <a:rPr lang="es-EC" sz="4800" b="1" dirty="0">
                <a:latin typeface="+mj-lt"/>
                <a:cs typeface="Arial" panose="020B0604020202020204" pitchFamily="34" charset="0"/>
              </a:rPr>
              <a:t/>
            </a:r>
            <a:br>
              <a:rPr lang="es-EC" sz="4800" b="1" dirty="0">
                <a:latin typeface="+mj-lt"/>
                <a:cs typeface="Arial" panose="020B0604020202020204" pitchFamily="34" charset="0"/>
              </a:rPr>
            </a:br>
            <a:r>
              <a:rPr lang="es-EC" sz="3600" b="1" dirty="0">
                <a:latin typeface="+mj-lt"/>
                <a:cs typeface="Arial" panose="020B0604020202020204" pitchFamily="34" charset="0"/>
              </a:rPr>
              <a:t>Diciembre 2021</a:t>
            </a:r>
            <a:endParaRPr lang="es-EC" sz="4800" b="1" dirty="0">
              <a:latin typeface="+mj-lt"/>
              <a:cs typeface="Arial" panose="020B0604020202020204" pitchFamily="34" charset="0"/>
            </a:endParaRPr>
          </a:p>
        </p:txBody>
      </p:sp>
    </p:spTree>
    <p:extLst>
      <p:ext uri="{BB962C8B-B14F-4D97-AF65-F5344CB8AC3E}">
        <p14:creationId xmlns:p14="http://schemas.microsoft.com/office/powerpoint/2010/main" val="216526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59432" y="1732505"/>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DESARROLLO PRODUCTIVO</a:t>
            </a:r>
            <a:endParaRPr lang="es-EC" sz="40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163734013"/>
              </p:ext>
            </p:extLst>
          </p:nvPr>
        </p:nvGraphicFramePr>
        <p:xfrm>
          <a:off x="1394027" y="3318056"/>
          <a:ext cx="15065172" cy="5633439"/>
        </p:xfrm>
        <a:graphic>
          <a:graphicData uri="http://schemas.openxmlformats.org/drawingml/2006/table">
            <a:tbl>
              <a:tblPr/>
              <a:tblGrid>
                <a:gridCol w="4106021">
                  <a:extLst>
                    <a:ext uri="{9D8B030D-6E8A-4147-A177-3AD203B41FA5}">
                      <a16:colId xmlns:a16="http://schemas.microsoft.com/office/drawing/2014/main" xmlns="" val="20000"/>
                    </a:ext>
                  </a:extLst>
                </a:gridCol>
                <a:gridCol w="1574611">
                  <a:extLst>
                    <a:ext uri="{9D8B030D-6E8A-4147-A177-3AD203B41FA5}">
                      <a16:colId xmlns:a16="http://schemas.microsoft.com/office/drawing/2014/main" xmlns="" val="20001"/>
                    </a:ext>
                  </a:extLst>
                </a:gridCol>
                <a:gridCol w="1588078">
                  <a:extLst>
                    <a:ext uri="{9D8B030D-6E8A-4147-A177-3AD203B41FA5}">
                      <a16:colId xmlns:a16="http://schemas.microsoft.com/office/drawing/2014/main" xmlns="" val="20002"/>
                    </a:ext>
                  </a:extLst>
                </a:gridCol>
                <a:gridCol w="1567828">
                  <a:extLst>
                    <a:ext uri="{9D8B030D-6E8A-4147-A177-3AD203B41FA5}">
                      <a16:colId xmlns:a16="http://schemas.microsoft.com/office/drawing/2014/main" xmlns="" val="20003"/>
                    </a:ext>
                  </a:extLst>
                </a:gridCol>
                <a:gridCol w="1918008">
                  <a:extLst>
                    <a:ext uri="{9D8B030D-6E8A-4147-A177-3AD203B41FA5}">
                      <a16:colId xmlns:a16="http://schemas.microsoft.com/office/drawing/2014/main" xmlns="" val="20004"/>
                    </a:ext>
                  </a:extLst>
                </a:gridCol>
                <a:gridCol w="1507007">
                  <a:extLst>
                    <a:ext uri="{9D8B030D-6E8A-4147-A177-3AD203B41FA5}">
                      <a16:colId xmlns:a16="http://schemas.microsoft.com/office/drawing/2014/main" xmlns="" val="20005"/>
                    </a:ext>
                  </a:extLst>
                </a:gridCol>
                <a:gridCol w="2803619">
                  <a:extLst>
                    <a:ext uri="{9D8B030D-6E8A-4147-A177-3AD203B41FA5}">
                      <a16:colId xmlns:a16="http://schemas.microsoft.com/office/drawing/2014/main" xmlns="" val="20006"/>
                    </a:ext>
                  </a:extLst>
                </a:gridCol>
              </a:tblGrid>
              <a:tr h="1161490">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618322">
                <a:tc>
                  <a:txBody>
                    <a:bodyPr/>
                    <a:lstStyle/>
                    <a:p>
                      <a:pPr algn="ctr" fontAlgn="ctr"/>
                      <a:r>
                        <a:rPr lang="es-EC" sz="1800" b="1" i="0" u="none" strike="noStrike" dirty="0">
                          <a:solidFill>
                            <a:srgbClr val="000000"/>
                          </a:solidFill>
                          <a:effectLst/>
                          <a:latin typeface="Calibri" panose="020F0502020204030204" pitchFamily="34" charset="0"/>
                        </a:rPr>
                        <a:t>CONQUITO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4.000.000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l" fontAlgn="ctr"/>
                      <a:r>
                        <a:rPr lang="es-EC" sz="1600" b="0" i="0" u="none" strike="noStrike" dirty="0">
                          <a:solidFill>
                            <a:srgbClr val="000000"/>
                          </a:solidFill>
                          <a:effectLst/>
                          <a:latin typeface="Calibri" panose="020F0502020204030204" pitchFamily="34" charset="0"/>
                        </a:rPr>
                        <a:t> Convenio Centro de Innovación de Quito – KOICA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8322">
                <a:tc>
                  <a:txBody>
                    <a:bodyPr/>
                    <a:lstStyle/>
                    <a:p>
                      <a:pPr algn="ctr" fontAlgn="ctr"/>
                      <a:r>
                        <a:rPr lang="es-EC" sz="1800" b="1" i="0" u="none" strike="noStrike" dirty="0">
                          <a:solidFill>
                            <a:srgbClr val="000000"/>
                          </a:solidFill>
                          <a:effectLst/>
                          <a:latin typeface="Calibri" panose="020F0502020204030204" pitchFamily="34" charset="0"/>
                        </a:rPr>
                        <a:t>EPM GESTION DE DESTINO TURISTICO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3.475.000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3.475.000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83229">
                <a:tc>
                  <a:txBody>
                    <a:bodyPr/>
                    <a:lstStyle/>
                    <a:p>
                      <a:pPr algn="ctr" fontAlgn="ctr"/>
                      <a:r>
                        <a:rPr lang="es-EC" sz="1800" b="1" i="0" u="none" strike="noStrike" dirty="0">
                          <a:solidFill>
                            <a:srgbClr val="000000"/>
                          </a:solidFill>
                          <a:effectLst/>
                          <a:latin typeface="Calibri" panose="020F0502020204030204" pitchFamily="34" charset="0"/>
                        </a:rPr>
                        <a:t>EPM SERVICIOS AEROPORTUARIOS Y GESTION 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24844">
                <a:tc>
                  <a:txBody>
                    <a:bodyPr/>
                    <a:lstStyle/>
                    <a:p>
                      <a:pPr algn="ctr" fontAlgn="ctr"/>
                      <a:r>
                        <a:rPr lang="es-EC" sz="1800" b="1" i="0" u="none" strike="noStrike" dirty="0">
                          <a:solidFill>
                            <a:srgbClr val="000000"/>
                          </a:solidFill>
                          <a:effectLst/>
                          <a:latin typeface="Calibri" panose="020F0502020204030204" pitchFamily="34" charset="0"/>
                        </a:rPr>
                        <a:t>EPM RASTRO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1.667.452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1.667.452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l" fontAlgn="ctr"/>
                      <a:r>
                        <a:rPr lang="es-EC" sz="1600" b="0" i="0" u="none" strike="noStrike" dirty="0">
                          <a:solidFill>
                            <a:srgbClr val="000000"/>
                          </a:solidFill>
                          <a:effectLst/>
                          <a:latin typeface="Calibri" panose="020F0502020204030204" pitchFamily="34" charset="0"/>
                        </a:rPr>
                        <a:t> Intervención de los pisos de toda la planta de </a:t>
                      </a:r>
                      <a:r>
                        <a:rPr lang="es-EC" sz="1600" b="0" i="0" u="none" strike="noStrike" dirty="0" err="1">
                          <a:solidFill>
                            <a:srgbClr val="000000"/>
                          </a:solidFill>
                          <a:effectLst/>
                          <a:latin typeface="Calibri" panose="020F0502020204030204" pitchFamily="34" charset="0"/>
                        </a:rPr>
                        <a:t>faenamiento</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18322">
                <a:tc>
                  <a:txBody>
                    <a:bodyPr/>
                    <a:lstStyle/>
                    <a:p>
                      <a:pPr algn="ctr" fontAlgn="ctr"/>
                      <a:r>
                        <a:rPr lang="es-EC" sz="1800" b="1" i="0" u="none" strike="noStrike" dirty="0">
                          <a:solidFill>
                            <a:srgbClr val="000000"/>
                          </a:solidFill>
                          <a:effectLst/>
                          <a:latin typeface="Calibri" panose="020F0502020204030204" pitchFamily="34" charset="0"/>
                        </a:rPr>
                        <a:t>Secretaría Desarrollo Productivo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650.000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650.000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08910">
                <a:tc>
                  <a:txBody>
                    <a:bodyPr/>
                    <a:lstStyle/>
                    <a:p>
                      <a:pPr algn="ctr" fontAlgn="ctr"/>
                      <a:r>
                        <a:rPr lang="es-EC" sz="2400" b="1" i="0" u="none" strike="noStrike" dirty="0">
                          <a:solidFill>
                            <a:srgbClr val="000000"/>
                          </a:solidFill>
                          <a:effectLst/>
                          <a:latin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11.125.000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2.667.452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13.792.452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6"/>
                  </a:ext>
                </a:extLst>
              </a:tr>
            </a:tbl>
          </a:graphicData>
        </a:graphic>
      </p:graphicFrame>
      <p:sp>
        <p:nvSpPr>
          <p:cNvPr id="10" name="Título 1">
            <a:extLst>
              <a:ext uri="{FF2B5EF4-FFF2-40B4-BE49-F238E27FC236}">
                <a16:creationId xmlns:a16="http://schemas.microsoft.com/office/drawing/2014/main" xmlns="" id="{DB9F6810-0B19-4B8E-B360-0D8F09B29501}"/>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85B71C9E-74E4-4F62-8CA1-01A752EDCAAB}"/>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10</a:t>
            </a:fld>
            <a:endParaRPr lang="ja-JP" altLang="en-US" dirty="0"/>
          </a:p>
        </p:txBody>
      </p:sp>
    </p:spTree>
    <p:extLst>
      <p:ext uri="{BB962C8B-B14F-4D97-AF65-F5344CB8AC3E}">
        <p14:creationId xmlns:p14="http://schemas.microsoft.com/office/powerpoint/2010/main" val="77910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1376897"/>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EDUCACIÓN</a:t>
            </a:r>
            <a:endParaRPr lang="es-EC" sz="40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27856194"/>
              </p:ext>
            </p:extLst>
          </p:nvPr>
        </p:nvGraphicFramePr>
        <p:xfrm>
          <a:off x="864613" y="2148449"/>
          <a:ext cx="16044963" cy="7877905"/>
        </p:xfrm>
        <a:graphic>
          <a:graphicData uri="http://schemas.openxmlformats.org/drawingml/2006/table">
            <a:tbl>
              <a:tblPr/>
              <a:tblGrid>
                <a:gridCol w="3734683">
                  <a:extLst>
                    <a:ext uri="{9D8B030D-6E8A-4147-A177-3AD203B41FA5}">
                      <a16:colId xmlns:a16="http://schemas.microsoft.com/office/drawing/2014/main" xmlns="" val="20000"/>
                    </a:ext>
                  </a:extLst>
                </a:gridCol>
                <a:gridCol w="1514901">
                  <a:extLst>
                    <a:ext uri="{9D8B030D-6E8A-4147-A177-3AD203B41FA5}">
                      <a16:colId xmlns:a16="http://schemas.microsoft.com/office/drawing/2014/main" xmlns="" val="20001"/>
                    </a:ext>
                  </a:extLst>
                </a:gridCol>
                <a:gridCol w="1264503">
                  <a:extLst>
                    <a:ext uri="{9D8B030D-6E8A-4147-A177-3AD203B41FA5}">
                      <a16:colId xmlns:a16="http://schemas.microsoft.com/office/drawing/2014/main" xmlns="" val="20002"/>
                    </a:ext>
                  </a:extLst>
                </a:gridCol>
                <a:gridCol w="1651000">
                  <a:extLst>
                    <a:ext uri="{9D8B030D-6E8A-4147-A177-3AD203B41FA5}">
                      <a16:colId xmlns:a16="http://schemas.microsoft.com/office/drawing/2014/main" xmlns="" val="20003"/>
                    </a:ext>
                  </a:extLst>
                </a:gridCol>
                <a:gridCol w="16129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gridCol w="5047776">
                  <a:extLst>
                    <a:ext uri="{9D8B030D-6E8A-4147-A177-3AD203B41FA5}">
                      <a16:colId xmlns:a16="http://schemas.microsoft.com/office/drawing/2014/main" xmlns="" val="20006"/>
                    </a:ext>
                  </a:extLst>
                </a:gridCol>
              </a:tblGrid>
              <a:tr h="808021">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457930">
                <a:tc>
                  <a:txBody>
                    <a:bodyPr/>
                    <a:lstStyle/>
                    <a:p>
                      <a:pPr algn="ctr" fontAlgn="ctr"/>
                      <a:r>
                        <a:rPr lang="es-EC" sz="1600" b="1" i="0" u="none" strike="noStrike" dirty="0">
                          <a:solidFill>
                            <a:srgbClr val="000000"/>
                          </a:solidFill>
                          <a:effectLst/>
                          <a:latin typeface="Calibri" panose="020F0502020204030204" pitchFamily="34" charset="0"/>
                        </a:rPr>
                        <a:t>COLEGIO BENALCAZAR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7930">
                <a:tc>
                  <a:txBody>
                    <a:bodyPr/>
                    <a:lstStyle/>
                    <a:p>
                      <a:pPr algn="ctr" fontAlgn="ctr"/>
                      <a:r>
                        <a:rPr lang="es-EC" sz="1600" b="1" i="0" u="none" strike="noStrike" dirty="0">
                          <a:solidFill>
                            <a:srgbClr val="000000"/>
                          </a:solidFill>
                          <a:effectLst/>
                          <a:latin typeface="Calibri" panose="020F0502020204030204" pitchFamily="34" charset="0"/>
                        </a:rPr>
                        <a:t>Colegio Fernández Madrid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95.117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95.117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08227">
                <a:tc>
                  <a:txBody>
                    <a:bodyPr/>
                    <a:lstStyle/>
                    <a:p>
                      <a:pPr algn="ctr" fontAlgn="ctr"/>
                      <a:r>
                        <a:rPr lang="es-EC" sz="1600" b="1" i="0" u="none" strike="noStrike" dirty="0">
                          <a:solidFill>
                            <a:srgbClr val="000000"/>
                          </a:solidFill>
                          <a:effectLst/>
                          <a:latin typeface="Calibri" panose="020F0502020204030204" pitchFamily="34" charset="0"/>
                        </a:rPr>
                        <a:t>Secretaría Educación, Recreación Deporte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7.853.097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2.270.059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10.123.156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0" algn="l" fontAlgn="ctr"/>
                      <a:r>
                        <a:rPr lang="es-EC" sz="1600" b="0" i="0" u="none" strike="noStrike" dirty="0">
                          <a:solidFill>
                            <a:srgbClr val="000000"/>
                          </a:solidFill>
                          <a:effectLst/>
                          <a:latin typeface="Calibri" panose="020F0502020204030204" pitchFamily="34" charset="0"/>
                        </a:rPr>
                        <a:t> Equipamiento</a:t>
                      </a:r>
                      <a:r>
                        <a:rPr lang="es-EC" sz="1600" b="0" i="0" u="none" strike="noStrike" baseline="0" dirty="0">
                          <a:solidFill>
                            <a:srgbClr val="000000"/>
                          </a:solidFill>
                          <a:effectLst/>
                          <a:latin typeface="Calibri" panose="020F0502020204030204" pitchFamily="34" charset="0"/>
                        </a:rPr>
                        <a:t> tecnológico</a:t>
                      </a:r>
                      <a:r>
                        <a:rPr lang="es-EC" sz="1600" b="0" i="0" u="none" strike="noStrike" dirty="0">
                          <a:solidFill>
                            <a:srgbClr val="000000"/>
                          </a:solidFill>
                          <a:effectLst/>
                          <a:latin typeface="Calibri" panose="020F0502020204030204" pitchFamily="34" charset="0"/>
                        </a:rPr>
                        <a:t> para el personal</a:t>
                      </a:r>
                      <a:r>
                        <a:rPr lang="es-EC" sz="1600" b="0" i="0" u="none" strike="noStrike" baseline="0" dirty="0">
                          <a:solidFill>
                            <a:srgbClr val="000000"/>
                          </a:solidFill>
                          <a:effectLst/>
                          <a:latin typeface="Calibri" panose="020F0502020204030204" pitchFamily="34" charset="0"/>
                        </a:rPr>
                        <a:t> docente por USD 720.000</a:t>
                      </a:r>
                    </a:p>
                    <a:p>
                      <a:pPr marL="171450" indent="0" algn="l" fontAlgn="ctr"/>
                      <a:r>
                        <a:rPr lang="es-ES_tradnl" sz="1600" b="0" i="0" u="none" strike="noStrike" baseline="0" dirty="0">
                          <a:solidFill>
                            <a:srgbClr val="000000"/>
                          </a:solidFill>
                          <a:effectLst/>
                          <a:latin typeface="Calibri" panose="020F0502020204030204" pitchFamily="34" charset="0"/>
                        </a:rPr>
                        <a:t>Estudios para la Unidad Educativa Julio Moreno </a:t>
                      </a:r>
                      <a:r>
                        <a:rPr lang="es-ES_tradnl" sz="1600" b="0" i="0" u="none" strike="noStrike" baseline="0" dirty="0" err="1">
                          <a:solidFill>
                            <a:srgbClr val="000000"/>
                          </a:solidFill>
                          <a:effectLst/>
                          <a:latin typeface="Calibri" panose="020F0502020204030204" pitchFamily="34" charset="0"/>
                        </a:rPr>
                        <a:t>Peñaherrera</a:t>
                      </a:r>
                      <a:r>
                        <a:rPr lang="es-ES_tradnl" sz="1600" b="0" i="0" u="none" strike="noStrike" baseline="0" dirty="0">
                          <a:solidFill>
                            <a:srgbClr val="000000"/>
                          </a:solidFill>
                          <a:effectLst/>
                          <a:latin typeface="Calibri" panose="020F0502020204030204" pitchFamily="34" charset="0"/>
                        </a:rPr>
                        <a:t> – </a:t>
                      </a:r>
                      <a:r>
                        <a:rPr lang="es-ES_tradnl" sz="1600" b="0" i="0" u="none" strike="noStrike" baseline="0" dirty="0" err="1">
                          <a:solidFill>
                            <a:srgbClr val="000000"/>
                          </a:solidFill>
                          <a:effectLst/>
                          <a:latin typeface="Calibri" panose="020F0502020204030204" pitchFamily="34" charset="0"/>
                        </a:rPr>
                        <a:t>Amaguaña</a:t>
                      </a:r>
                      <a:r>
                        <a:rPr lang="es-ES_tradnl" sz="1600" b="0" i="0" u="none" strike="noStrike" baseline="0" dirty="0">
                          <a:solidFill>
                            <a:srgbClr val="000000"/>
                          </a:solidFill>
                          <a:effectLst/>
                          <a:latin typeface="Calibri" panose="020F0502020204030204" pitchFamily="34" charset="0"/>
                        </a:rPr>
                        <a:t> por USD 149.870</a:t>
                      </a:r>
                    </a:p>
                    <a:p>
                      <a:pPr marL="171450" indent="0" algn="l" fontAlgn="ctr"/>
                      <a:r>
                        <a:rPr lang="es-ES_tradnl" sz="1600" b="0" i="0" u="none" strike="noStrike" baseline="0" dirty="0">
                          <a:solidFill>
                            <a:srgbClr val="000000"/>
                          </a:solidFill>
                          <a:effectLst/>
                          <a:latin typeface="Calibri" panose="020F0502020204030204" pitchFamily="34" charset="0"/>
                        </a:rPr>
                        <a:t>Mejoramiento de infraestructura de las unidades educativas – entes no contables- por USD 400.000</a:t>
                      </a:r>
                    </a:p>
                    <a:p>
                      <a:pPr marL="171450" indent="0" algn="l" fontAlgn="ctr"/>
                      <a:r>
                        <a:rPr lang="es-ES_tradnl" sz="1600" b="0" i="0" u="none" strike="noStrike" baseline="0" dirty="0">
                          <a:solidFill>
                            <a:srgbClr val="000000"/>
                          </a:solidFill>
                          <a:effectLst/>
                          <a:latin typeface="Calibri" panose="020F0502020204030204" pitchFamily="34" charset="0"/>
                        </a:rPr>
                        <a:t>11 nuevas infraestructuras deportivas en ligas barriales USD 1.000.000</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Espejo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7930">
                <a:tc>
                  <a:txBody>
                    <a:bodyPr/>
                    <a:lstStyle/>
                    <a:p>
                      <a:pPr algn="ctr" fontAlgn="ctr"/>
                      <a:r>
                        <a:rPr lang="es-EC" sz="1600" b="1" i="0" u="none" strike="noStrike">
                          <a:solidFill>
                            <a:srgbClr val="000000"/>
                          </a:solidFill>
                          <a:effectLst/>
                          <a:latin typeface="Calibri" panose="020F0502020204030204" pitchFamily="34" charset="0"/>
                        </a:rPr>
                        <a:t>Unidad Educativa Julio E.Moreno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Milenio Bicentenario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Oswaldo </a:t>
                      </a:r>
                      <a:r>
                        <a:rPr lang="es-EC" sz="1600" b="1" i="0" u="none" strike="noStrike" dirty="0" err="1">
                          <a:solidFill>
                            <a:srgbClr val="000000"/>
                          </a:solidFill>
                          <a:effectLst/>
                          <a:latin typeface="Calibri" panose="020F0502020204030204" pitchFamily="34" charset="0"/>
                        </a:rPr>
                        <a:t>Lombeyda</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a:t>
                      </a:r>
                      <a:r>
                        <a:rPr lang="es-EC" sz="1600" b="1" i="0" u="none" strike="noStrike" dirty="0" err="1">
                          <a:solidFill>
                            <a:srgbClr val="000000"/>
                          </a:solidFill>
                          <a:effectLst/>
                          <a:latin typeface="Calibri" panose="020F0502020204030204" pitchFamily="34" charset="0"/>
                        </a:rPr>
                        <a:t>Quitumbe</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113.214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113.214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San Francisco de 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95.714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7930">
                <a:tc>
                  <a:txBody>
                    <a:bodyPr/>
                    <a:lstStyle/>
                    <a:p>
                      <a:pPr algn="ctr" fontAlgn="ctr"/>
                      <a:r>
                        <a:rPr lang="es-EC" sz="1600" b="1" i="0" u="none" strike="noStrike" dirty="0">
                          <a:solidFill>
                            <a:srgbClr val="000000"/>
                          </a:solidFill>
                          <a:effectLst/>
                          <a:latin typeface="Calibri" panose="020F0502020204030204" pitchFamily="34" charset="0"/>
                        </a:rPr>
                        <a:t>Unidad Educativa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95.716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dirty="0">
                          <a:solidFill>
                            <a:srgbClr val="000000"/>
                          </a:solidFill>
                          <a:effectLst/>
                          <a:latin typeface="Calibri" panose="020F0502020204030204" pitchFamily="34" charset="0"/>
                        </a:rPr>
                        <a:t>                  95.716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57930">
                <a:tc>
                  <a:txBody>
                    <a:bodyPr/>
                    <a:lstStyle/>
                    <a:p>
                      <a:pPr algn="ctr" fontAlgn="ctr"/>
                      <a:r>
                        <a:rPr lang="es-EC" sz="20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8.800.000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2.270.059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11.070.059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11"/>
                  </a:ext>
                </a:extLst>
              </a:tr>
            </a:tbl>
          </a:graphicData>
        </a:graphic>
      </p:graphicFrame>
      <p:sp>
        <p:nvSpPr>
          <p:cNvPr id="10" name="Título 1">
            <a:extLst>
              <a:ext uri="{FF2B5EF4-FFF2-40B4-BE49-F238E27FC236}">
                <a16:creationId xmlns:a16="http://schemas.microsoft.com/office/drawing/2014/main" xmlns="" id="{7B9C6455-04C0-4124-8197-0B09B21113B0}"/>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138586F2-A19C-4876-8CA0-FB52A9BCA179}"/>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11</a:t>
            </a:fld>
            <a:endParaRPr lang="ja-JP" altLang="en-US" dirty="0"/>
          </a:p>
        </p:txBody>
      </p:sp>
    </p:spTree>
    <p:extLst>
      <p:ext uri="{BB962C8B-B14F-4D97-AF65-F5344CB8AC3E}">
        <p14:creationId xmlns:p14="http://schemas.microsoft.com/office/powerpoint/2010/main" val="190205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1599339"/>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SEGURIDAD</a:t>
            </a:r>
            <a:endParaRPr lang="es-EC" sz="40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736176277"/>
              </p:ext>
            </p:extLst>
          </p:nvPr>
        </p:nvGraphicFramePr>
        <p:xfrm>
          <a:off x="1148813" y="3097669"/>
          <a:ext cx="15867543" cy="4084181"/>
        </p:xfrm>
        <a:graphic>
          <a:graphicData uri="http://schemas.openxmlformats.org/drawingml/2006/table">
            <a:tbl>
              <a:tblPr/>
              <a:tblGrid>
                <a:gridCol w="4127932">
                  <a:extLst>
                    <a:ext uri="{9D8B030D-6E8A-4147-A177-3AD203B41FA5}">
                      <a16:colId xmlns:a16="http://schemas.microsoft.com/office/drawing/2014/main" xmlns="" val="20000"/>
                    </a:ext>
                  </a:extLst>
                </a:gridCol>
                <a:gridCol w="1855250">
                  <a:extLst>
                    <a:ext uri="{9D8B030D-6E8A-4147-A177-3AD203B41FA5}">
                      <a16:colId xmlns:a16="http://schemas.microsoft.com/office/drawing/2014/main" xmlns="" val="20001"/>
                    </a:ext>
                  </a:extLst>
                </a:gridCol>
                <a:gridCol w="1406898">
                  <a:extLst>
                    <a:ext uri="{9D8B030D-6E8A-4147-A177-3AD203B41FA5}">
                      <a16:colId xmlns:a16="http://schemas.microsoft.com/office/drawing/2014/main" xmlns="" val="20002"/>
                    </a:ext>
                  </a:extLst>
                </a:gridCol>
                <a:gridCol w="1917092">
                  <a:extLst>
                    <a:ext uri="{9D8B030D-6E8A-4147-A177-3AD203B41FA5}">
                      <a16:colId xmlns:a16="http://schemas.microsoft.com/office/drawing/2014/main" xmlns="" val="20003"/>
                    </a:ext>
                  </a:extLst>
                </a:gridCol>
                <a:gridCol w="2020161">
                  <a:extLst>
                    <a:ext uri="{9D8B030D-6E8A-4147-A177-3AD203B41FA5}">
                      <a16:colId xmlns:a16="http://schemas.microsoft.com/office/drawing/2014/main" xmlns="" val="20004"/>
                    </a:ext>
                  </a:extLst>
                </a:gridCol>
                <a:gridCol w="1587270">
                  <a:extLst>
                    <a:ext uri="{9D8B030D-6E8A-4147-A177-3AD203B41FA5}">
                      <a16:colId xmlns:a16="http://schemas.microsoft.com/office/drawing/2014/main" xmlns="" val="20005"/>
                    </a:ext>
                  </a:extLst>
                </a:gridCol>
                <a:gridCol w="2952940">
                  <a:extLst>
                    <a:ext uri="{9D8B030D-6E8A-4147-A177-3AD203B41FA5}">
                      <a16:colId xmlns:a16="http://schemas.microsoft.com/office/drawing/2014/main" xmlns="" val="20006"/>
                    </a:ext>
                  </a:extLst>
                </a:gridCol>
              </a:tblGrid>
              <a:tr h="1475138">
                <a:tc>
                  <a:txBody>
                    <a:bodyPr/>
                    <a:lstStyle/>
                    <a:p>
                      <a:pPr algn="ctr" fontAlgn="ctr"/>
                      <a:r>
                        <a:rPr lang="es-EC" sz="18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dirty="0">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dirty="0">
                          <a:solidFill>
                            <a:srgbClr val="FFFFFF"/>
                          </a:solidFill>
                          <a:effectLst/>
                          <a:latin typeface="Calibri" panose="020F0502020204030204" pitchFamily="34" charset="0"/>
                        </a:rPr>
                        <a:t> Espacios Presupuestarios</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dirty="0">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667500">
                <a:tc>
                  <a:txBody>
                    <a:bodyPr/>
                    <a:lstStyle/>
                    <a:p>
                      <a:pPr algn="ctr" fontAlgn="ctr"/>
                      <a:r>
                        <a:rPr lang="es-EC" sz="1800" b="1" i="0" u="none" strike="noStrike" dirty="0">
                          <a:solidFill>
                            <a:srgbClr val="000000"/>
                          </a:solidFill>
                          <a:effectLst/>
                          <a:latin typeface="Calibri" panose="020F0502020204030204" pitchFamily="34" charset="0"/>
                        </a:rPr>
                        <a:t>Cuerpo de Agentes de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2.158.648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144.600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2.303.248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Se</a:t>
                      </a:r>
                      <a:r>
                        <a:rPr lang="es-EC" sz="1800" b="0" i="0" u="none" strike="noStrike" baseline="0" dirty="0">
                          <a:solidFill>
                            <a:srgbClr val="000000"/>
                          </a:solidFill>
                          <a:effectLst/>
                          <a:latin typeface="Calibri" panose="020F0502020204030204" pitchFamily="34" charset="0"/>
                        </a:rPr>
                        <a:t> mantiene</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67500">
                <a:tc>
                  <a:txBody>
                    <a:bodyPr/>
                    <a:lstStyle/>
                    <a:p>
                      <a:pPr algn="ctr" fontAlgn="ctr"/>
                      <a:r>
                        <a:rPr lang="es-EC" sz="1800" b="1" i="0" u="none" strike="noStrike">
                          <a:solidFill>
                            <a:srgbClr val="000000"/>
                          </a:solidFill>
                          <a:effectLst/>
                          <a:latin typeface="Calibri" panose="020F0502020204030204" pitchFamily="34" charset="0"/>
                        </a:rPr>
                        <a:t>Secretaría General Seguridad Gobernabili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1.200.000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19.786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1.219.786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0" algn="just" fontAlgn="ctr"/>
                      <a:r>
                        <a:rPr lang="es-EC" sz="1800" b="0" i="0" u="none" strike="noStrike" dirty="0">
                          <a:solidFill>
                            <a:srgbClr val="000000"/>
                          </a:solidFill>
                          <a:effectLst/>
                          <a:latin typeface="Calibri" panose="020F0502020204030204" pitchFamily="34" charset="0"/>
                        </a:rPr>
                        <a:t> Expropiaciones</a:t>
                      </a:r>
                      <a:r>
                        <a:rPr lang="es-EC" sz="1800" b="0" i="0" u="none" strike="noStrike" baseline="0" dirty="0">
                          <a:solidFill>
                            <a:srgbClr val="000000"/>
                          </a:solidFill>
                          <a:effectLst/>
                          <a:latin typeface="Calibri" panose="020F0502020204030204" pitchFamily="34" charset="0"/>
                        </a:rPr>
                        <a:t> de predios en riesgo no mitigable en la Quebrada de Carretas.</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09058">
                <a:tc>
                  <a:txBody>
                    <a:bodyPr/>
                    <a:lstStyle/>
                    <a:p>
                      <a:pPr algn="ctr" fontAlgn="ctr"/>
                      <a:r>
                        <a:rPr lang="es-EC" sz="24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3.358.648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19.786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144.600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3.523.034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3"/>
                  </a:ext>
                </a:extLst>
              </a:tr>
            </a:tbl>
          </a:graphicData>
        </a:graphic>
      </p:graphicFrame>
      <p:sp>
        <p:nvSpPr>
          <p:cNvPr id="10" name="Marcador de número de diapositiva 2">
            <a:extLst>
              <a:ext uri="{FF2B5EF4-FFF2-40B4-BE49-F238E27FC236}">
                <a16:creationId xmlns:a16="http://schemas.microsoft.com/office/drawing/2014/main" xmlns="" id="{6B56AEC4-1FF1-40C3-AABF-9A428507727C}"/>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12</a:t>
            </a:fld>
            <a:endParaRPr lang="ja-JP" altLang="en-US" dirty="0"/>
          </a:p>
        </p:txBody>
      </p:sp>
    </p:spTree>
    <p:extLst>
      <p:ext uri="{BB962C8B-B14F-4D97-AF65-F5344CB8AC3E}">
        <p14:creationId xmlns:p14="http://schemas.microsoft.com/office/powerpoint/2010/main" val="1712320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13</a:t>
            </a:fld>
            <a:endParaRPr lang="ja-JP" altLang="en-US" dirty="0"/>
          </a:p>
        </p:txBody>
      </p:sp>
      <p:sp>
        <p:nvSpPr>
          <p:cNvPr id="11" name="Marcador de texto 10"/>
          <p:cNvSpPr>
            <a:spLocks noGrp="1"/>
          </p:cNvSpPr>
          <p:nvPr>
            <p:ph type="body" sz="quarter" idx="4294967295"/>
          </p:nvPr>
        </p:nvSpPr>
        <p:spPr>
          <a:xfrm>
            <a:off x="784118" y="3209333"/>
            <a:ext cx="16200438" cy="5964238"/>
          </a:xfrm>
        </p:spPr>
        <p:txBody>
          <a:bodyPr/>
          <a:lstStyle/>
          <a:p>
            <a:pPr algn="ctr"/>
            <a:r>
              <a:rPr lang="es-EC" sz="5400" b="1" dirty="0">
                <a:solidFill>
                  <a:srgbClr val="0060A8"/>
                </a:solidFill>
              </a:rPr>
              <a:t>OBSERVACIONES </a:t>
            </a:r>
          </a:p>
          <a:p>
            <a:pPr algn="ctr"/>
            <a:r>
              <a:rPr lang="es-EC" sz="5400" b="1" dirty="0">
                <a:solidFill>
                  <a:srgbClr val="0060A8"/>
                </a:solidFill>
              </a:rPr>
              <a:t>PRIMER DEBATE DEL CONCEJO METROPOLITANO</a:t>
            </a:r>
            <a:endParaRPr lang="es-EC" b="1" dirty="0">
              <a:solidFill>
                <a:srgbClr val="0060A8"/>
              </a:solidFill>
            </a:endParaRPr>
          </a:p>
        </p:txBody>
      </p:sp>
    </p:spTree>
    <p:extLst>
      <p:ext uri="{BB962C8B-B14F-4D97-AF65-F5344CB8AC3E}">
        <p14:creationId xmlns:p14="http://schemas.microsoft.com/office/powerpoint/2010/main" val="222305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a:t>Tema: </a:t>
            </a:r>
            <a:r>
              <a:rPr lang="es-EC" sz="4800" b="0" dirty="0"/>
              <a:t>Proyecto AMT</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p:txBody>
          <a:bodyPr>
            <a:normAutofit/>
          </a:bodyPr>
          <a:lstStyle/>
          <a:p>
            <a:r>
              <a:rPr lang="es-ES" sz="2800" b="1" dirty="0"/>
              <a:t>Concejal Soledad Benítez</a:t>
            </a:r>
            <a:endParaRPr lang="es-ES" sz="2400" b="1" dirty="0"/>
          </a:p>
          <a:p>
            <a:pPr algn="just"/>
            <a:r>
              <a:rPr lang="es-ES" sz="2400" i="1" dirty="0"/>
              <a:t>Proyecto “Construcción, equipamiento, mantenimiento de los centros de revisión y control técnico vehicular, en el detalle de gastos se hace constar solo a la partida presupuestaria 770102 denominada tasas Generales. Se requiere mayor explicación de este proyecto y la correcta utilización de las partidas </a:t>
            </a:r>
            <a:r>
              <a:rPr lang="es-EC" sz="2400" i="1" dirty="0"/>
              <a:t>conforme a su gasto.</a:t>
            </a:r>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p:txBody>
          <a:bodyPr>
            <a:normAutofit/>
          </a:bodyPr>
          <a:lstStyle/>
          <a:p>
            <a:pPr algn="just"/>
            <a:r>
              <a:rPr lang="es-EC" sz="2400" b="1" dirty="0"/>
              <a:t>Incorporada.- </a:t>
            </a:r>
            <a:r>
              <a:rPr lang="es-EC" sz="2400" dirty="0"/>
              <a:t>Se elimina el proyecto </a:t>
            </a:r>
            <a:r>
              <a:rPr lang="es-EC" sz="2400" dirty="0" smtClean="0"/>
              <a:t>citado; y, </a:t>
            </a:r>
            <a:r>
              <a:rPr lang="es-EC" sz="2400" dirty="0"/>
              <a:t>el presupuesto que </a:t>
            </a:r>
            <a:r>
              <a:rPr lang="es-EC" sz="2400" dirty="0" smtClean="0"/>
              <a:t>mantenía éste, se </a:t>
            </a:r>
            <a:r>
              <a:rPr lang="es-EC" sz="2400" dirty="0"/>
              <a:t>trasladó al proyecto “Fomento de la Seguridad Vial y Control de Tránsito en el Distrito Metropolitano de Quito”, en la actividad </a:t>
            </a:r>
            <a:r>
              <a:rPr lang="es-EC" sz="2400" b="1" dirty="0"/>
              <a:t>“Monitorear y supervisar el funcionamiento de Centros de Revisión Técnica Vehicular”</a:t>
            </a:r>
            <a:r>
              <a:rPr lang="es-EC" sz="2400" dirty="0"/>
              <a:t>, en la partida presupuestaria 770102 para garantizar la prestación del servicio de RTV en el DMQ.</a:t>
            </a:r>
          </a:p>
        </p:txBody>
      </p:sp>
    </p:spTree>
    <p:extLst>
      <p:ext uri="{BB962C8B-B14F-4D97-AF65-F5344CB8AC3E}">
        <p14:creationId xmlns:p14="http://schemas.microsoft.com/office/powerpoint/2010/main" val="503625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a:t>Tema: </a:t>
            </a:r>
            <a:r>
              <a:rPr lang="es-EC" sz="4800" b="0" dirty="0"/>
              <a:t>Proyecto Primera Línea del Metro de Quito</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15</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p:txBody>
          <a:bodyPr>
            <a:normAutofit/>
          </a:bodyPr>
          <a:lstStyle/>
          <a:p>
            <a:r>
              <a:rPr lang="es-ES" sz="2800" b="1" dirty="0"/>
              <a:t>Concejal Soledad Benítez y Fernando Morales</a:t>
            </a:r>
            <a:endParaRPr lang="es-ES" sz="2400" b="1" dirty="0"/>
          </a:p>
          <a:p>
            <a:pPr algn="just"/>
            <a:r>
              <a:rPr lang="es-ES" sz="2400" i="1" dirty="0"/>
              <a:t>El Gerente de la Empresa Metro de Quito, anuncio que este proyecto no se concluirá en el 2022. ¿Cuando se inaugurará?. ¿Qué modelo de gestión va seguir? </a:t>
            </a:r>
          </a:p>
          <a:p>
            <a:pPr algn="just"/>
            <a:endParaRPr lang="es-ES" sz="2400" dirty="0"/>
          </a:p>
          <a:p>
            <a:pPr algn="just"/>
            <a:endParaRPr lang="es-ES"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p:txBody>
          <a:bodyPr>
            <a:noAutofit/>
          </a:bodyPr>
          <a:lstStyle/>
          <a:p>
            <a:pPr algn="just"/>
            <a:r>
              <a:rPr lang="es-EC" sz="2100" dirty="0"/>
              <a:t>El Modelo de gestión será mediante la contratación de un Operador </a:t>
            </a:r>
            <a:r>
              <a:rPr lang="es-EC" sz="2100" dirty="0" smtClean="0"/>
              <a:t>internacional; </a:t>
            </a:r>
            <a:r>
              <a:rPr lang="es-EC" sz="2100" dirty="0"/>
              <a:t>para lo cual se </a:t>
            </a:r>
            <a:r>
              <a:rPr lang="es-EC" sz="2100" dirty="0" smtClean="0"/>
              <a:t>han </a:t>
            </a:r>
            <a:r>
              <a:rPr lang="es-EC" sz="2100" dirty="0"/>
              <a:t>previsto las siguientes etapas y plazos: </a:t>
            </a:r>
          </a:p>
          <a:p>
            <a:pPr marL="342900" indent="-342900" algn="just">
              <a:buAutoNum type="alphaLcParenR"/>
            </a:pPr>
            <a:r>
              <a:rPr lang="es-EC" sz="2100" dirty="0"/>
              <a:t>definición del Modelo de operación, Parámetros de operación, y Términos de referencia, 4 meses; </a:t>
            </a:r>
          </a:p>
          <a:p>
            <a:pPr marL="342900" indent="-342900" algn="just">
              <a:buAutoNum type="alphaLcParenR"/>
            </a:pPr>
            <a:r>
              <a:rPr lang="es-EC" sz="2100" dirty="0"/>
              <a:t>Proceso precontractual, 3 meses; y </a:t>
            </a:r>
          </a:p>
          <a:p>
            <a:pPr marL="342900" indent="-342900" algn="just">
              <a:buAutoNum type="alphaLcParenR"/>
            </a:pPr>
            <a:r>
              <a:rPr lang="es-EC" sz="2100" dirty="0"/>
              <a:t>Contratación, 2 meses; con un total de 9 meses, a partir del 01 de diciembre de 2021. </a:t>
            </a:r>
          </a:p>
        </p:txBody>
      </p:sp>
    </p:spTree>
    <p:extLst>
      <p:ext uri="{BB962C8B-B14F-4D97-AF65-F5344CB8AC3E}">
        <p14:creationId xmlns:p14="http://schemas.microsoft.com/office/powerpoint/2010/main" val="212178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a:t>Tema: </a:t>
            </a:r>
            <a:r>
              <a:rPr lang="es-EC" sz="4800" b="0" dirty="0"/>
              <a:t>Proyecto Primera Línea del Metro de Quito</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p:txBody>
          <a:bodyPr>
            <a:normAutofit/>
          </a:bodyPr>
          <a:lstStyle/>
          <a:p>
            <a:pPr algn="just"/>
            <a:r>
              <a:rPr lang="es-ES" sz="2800" b="1" dirty="0"/>
              <a:t>Concejal Soledad Benítez</a:t>
            </a:r>
          </a:p>
          <a:p>
            <a:pPr algn="just"/>
            <a:r>
              <a:rPr lang="es-ES" sz="2400" i="1" dirty="0"/>
              <a:t>Se explique el tema de pago de los seguros, a cargo de quien corren estos egresos, y en que parte del presupuesto se ven reflejados.</a:t>
            </a:r>
          </a:p>
          <a:p>
            <a:pPr algn="just"/>
            <a:endParaRPr lang="es-ES" sz="2400" dirty="0"/>
          </a:p>
          <a:p>
            <a:pPr algn="just"/>
            <a:endParaRPr lang="es-ES"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687051" y="3881684"/>
            <a:ext cx="6685042" cy="5052765"/>
          </a:xfrm>
        </p:spPr>
        <p:txBody>
          <a:bodyPr>
            <a:noAutofit/>
          </a:bodyPr>
          <a:lstStyle/>
          <a:p>
            <a:pPr lvl="0" algn="just"/>
            <a:r>
              <a:rPr lang="es-EC" sz="1900" dirty="0"/>
              <a:t>La EPM Metro de Quito no considera el rubro de seguro de Obra Civil y Material Rodante (USD 6’100.000) en su proforma de POA 2022, debido a que actualmente estos bienes son propiedad del MDMQ, en este sentido, fueron considerados en la proforma 2022 de la Dirección Metropolitana Administrativa del MDMQ.</a:t>
            </a:r>
          </a:p>
          <a:p>
            <a:pPr algn="just"/>
            <a:r>
              <a:rPr lang="es-EC" sz="1900" dirty="0"/>
              <a:t>Respecto al rubro de seguros, por USD 3’900.000,00 para el primer trimestre del 2022, éste se refiere a la contratación de la póliza todo riesgo correspondiente al material rodante, durante el período de pruebas; este rubro se ejecutará y pagará a través del Consorcio Línea 1 del Metro de Quito (CL1), que al momento se encuentra gestionando la contratación, previo inicio del período de pruebas en 2022.</a:t>
            </a:r>
          </a:p>
          <a:p>
            <a:endParaRPr lang="es-EC" sz="1900" b="1" dirty="0"/>
          </a:p>
        </p:txBody>
      </p:sp>
    </p:spTree>
    <p:extLst>
      <p:ext uri="{BB962C8B-B14F-4D97-AF65-F5344CB8AC3E}">
        <p14:creationId xmlns:p14="http://schemas.microsoft.com/office/powerpoint/2010/main" val="2255538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a:t>Tema: </a:t>
            </a:r>
            <a:r>
              <a:rPr lang="es-EC" sz="4800" b="0" dirty="0"/>
              <a:t>Proyecto Primera Línea del Metro de Quito</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p:txBody>
          <a:bodyPr>
            <a:normAutofit/>
          </a:bodyPr>
          <a:lstStyle/>
          <a:p>
            <a:pPr algn="just"/>
            <a:r>
              <a:rPr lang="es-ES" sz="3200" b="1" dirty="0"/>
              <a:t>Concejal Soledad Benítez</a:t>
            </a:r>
          </a:p>
          <a:p>
            <a:pPr algn="just"/>
            <a:r>
              <a:rPr lang="es-ES" sz="2800" i="1" dirty="0"/>
              <a:t>Revisar presupuesto de consultorías consta un valor de USD, 20’905.506,58. Justificar</a:t>
            </a:r>
            <a:endParaRPr lang="es-EC" sz="2800" i="1" dirty="0"/>
          </a:p>
          <a:p>
            <a:pPr algn="just"/>
            <a:endParaRPr lang="es-ES" sz="28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629900" y="3881684"/>
            <a:ext cx="6476551" cy="6098792"/>
          </a:xfrm>
        </p:spPr>
        <p:txBody>
          <a:bodyPr>
            <a:normAutofit lnSpcReduction="10000"/>
          </a:bodyPr>
          <a:lstStyle/>
          <a:p>
            <a:pPr algn="just"/>
            <a:r>
              <a:rPr lang="es-EC" b="1" dirty="0"/>
              <a:t>Incorporada.- </a:t>
            </a:r>
            <a:r>
              <a:rPr lang="es-EC" dirty="0" smtClean="0"/>
              <a:t>Se </a:t>
            </a:r>
            <a:r>
              <a:rPr lang="es-EC" dirty="0"/>
              <a:t>contemplan la utilización de recursos para ejecutar consultorías para la PLMQ estructuradas en el Componente V, las cuales constan en el plan de adquisiciones aprobado por el Banco Mundial – BIRF y son de fundamental importancia para el desarrollo del proyecto; así como para la implementación del Sistema Integrado de Transporte Público. El presupuesto considerado es de USD 10.329.891,35.</a:t>
            </a:r>
          </a:p>
          <a:p>
            <a:pPr algn="just"/>
            <a:r>
              <a:rPr lang="es-EC" dirty="0"/>
              <a:t>Adicionalmente, se considera el acompañamiento técnico y la continuidad de los servicios de la fiscalización del Proyecto de la Fase 2 y los servicios de la gerencia de Proyecto para el cierre y liquidación del Proyecto PLMQ; por lo que es necesario generar nuevas enmiendas de estos contratos por USD 11’694.505,32.</a:t>
            </a:r>
          </a:p>
          <a:p>
            <a:pPr algn="just"/>
            <a:endParaRPr lang="es-EC" sz="1800" dirty="0"/>
          </a:p>
          <a:p>
            <a:endParaRPr lang="es-EC" b="1" dirty="0"/>
          </a:p>
        </p:txBody>
      </p:sp>
    </p:spTree>
    <p:extLst>
      <p:ext uri="{BB962C8B-B14F-4D97-AF65-F5344CB8AC3E}">
        <p14:creationId xmlns:p14="http://schemas.microsoft.com/office/powerpoint/2010/main" val="3217092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a:t>Tema: </a:t>
            </a:r>
            <a:r>
              <a:rPr lang="es-EC" sz="4800" b="0" dirty="0"/>
              <a:t>Incremento EPM Metro de Quito</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p:txBody>
          <a:bodyPr>
            <a:normAutofit/>
          </a:bodyPr>
          <a:lstStyle/>
          <a:p>
            <a:r>
              <a:rPr lang="es-ES" sz="2800" b="1" dirty="0"/>
              <a:t>Concejal Soledad Benítez</a:t>
            </a:r>
            <a:endParaRPr lang="es-ES" sz="2400" b="1" dirty="0"/>
          </a:p>
          <a:p>
            <a:pPr algn="just"/>
            <a:r>
              <a:rPr lang="es-ES" sz="2400" i="1" dirty="0"/>
              <a:t>Se justifique el incremento al presupuesto 2021:  EPM Metro de Quito 4’996.197,58 . </a:t>
            </a:r>
            <a:endParaRPr lang="es-EC" sz="2400" i="1"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763250" y="3881685"/>
            <a:ext cx="6343201" cy="4726742"/>
          </a:xfrm>
        </p:spPr>
        <p:txBody>
          <a:bodyPr>
            <a:noAutofit/>
          </a:bodyPr>
          <a:lstStyle/>
          <a:p>
            <a:pPr algn="just"/>
            <a:r>
              <a:rPr lang="es-EC" sz="2800" b="1" dirty="0"/>
              <a:t>Incorporada.- </a:t>
            </a:r>
            <a:r>
              <a:rPr lang="es-EC" sz="2600" dirty="0" smtClean="0"/>
              <a:t>Conforme </a:t>
            </a:r>
            <a:r>
              <a:rPr lang="es-EC" sz="2600" dirty="0"/>
              <a:t>el POA enviado por la empresa mediante Oficios Nro. EPMMQ-GG-2021-1450-O y EPMMQ-GG-2021-1454-O de 29 de noviembre y de 1 de diciembre 2021, respectivamente, se considera el presupuesto para el Operador de la Primera Línea del Metro de Quito por un valor de USD 4.142.010,04, mismo que se encargará de realizar las pruebas integrales denominada “marcha blanca</a:t>
            </a:r>
            <a:r>
              <a:rPr lang="es-EC" sz="2600" dirty="0" smtClean="0"/>
              <a:t>”.</a:t>
            </a:r>
            <a:endParaRPr lang="es-EC" sz="2600" dirty="0"/>
          </a:p>
        </p:txBody>
      </p:sp>
    </p:spTree>
    <p:extLst>
      <p:ext uri="{BB962C8B-B14F-4D97-AF65-F5344CB8AC3E}">
        <p14:creationId xmlns:p14="http://schemas.microsoft.com/office/powerpoint/2010/main" val="235687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a:t>Sistema Integrado de Recaudo</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19</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a:xfrm>
            <a:off x="2343150" y="3884782"/>
            <a:ext cx="6513467" cy="5951196"/>
          </a:xfrm>
        </p:spPr>
        <p:txBody>
          <a:bodyPr>
            <a:noAutofit/>
          </a:bodyPr>
          <a:lstStyle/>
          <a:p>
            <a:r>
              <a:rPr lang="es-ES" b="1" dirty="0"/>
              <a:t>Concejal Soledad Benítez</a:t>
            </a:r>
          </a:p>
          <a:p>
            <a:pPr algn="just"/>
            <a:r>
              <a:rPr lang="es-ES" i="1" dirty="0"/>
              <a:t>¿Como se tienen pensado contratar los sistemas de recaudo en conjunto con la Empresa de Pasajeros? </a:t>
            </a:r>
          </a:p>
          <a:p>
            <a:r>
              <a:rPr lang="es-ES" b="1" dirty="0"/>
              <a:t>Concejal Luis Reina</a:t>
            </a:r>
          </a:p>
          <a:p>
            <a:pPr algn="just"/>
            <a:r>
              <a:rPr lang="es-ES" i="1" dirty="0"/>
              <a:t>Informe sobre la aplicación de la resolución sobre el sistema de recaudo del Metro y la EPM Pasajeros.</a:t>
            </a:r>
            <a:endParaRPr lang="es-EC" i="1" dirty="0"/>
          </a:p>
          <a:p>
            <a:r>
              <a:rPr lang="es-ES" b="1" dirty="0"/>
              <a:t>Concejal Analía Ledesma</a:t>
            </a:r>
          </a:p>
          <a:p>
            <a:r>
              <a:rPr lang="es-ES" i="1" dirty="0"/>
              <a:t>Se revise la asignación para un Sistema Integrado de Recaudo</a:t>
            </a:r>
          </a:p>
          <a:p>
            <a:r>
              <a:rPr lang="es-ES_tradnl" b="1" dirty="0"/>
              <a:t>Concejal Omar Cevallos y Juan Carlos Fiallos</a:t>
            </a:r>
          </a:p>
          <a:p>
            <a:r>
              <a:rPr lang="es-ES" i="1" dirty="0"/>
              <a:t>El Sistema integrado de Recaudo, debe ser único, y articulado por entre la Secretaría de Movilidad, EPM PASAJEROS y EPM METRO.</a:t>
            </a:r>
            <a:endParaRPr lang="es-EC" i="1" dirty="0"/>
          </a:p>
          <a:p>
            <a:endParaRPr lang="es-ES" dirty="0"/>
          </a:p>
          <a:p>
            <a:endParaRPr lang="es-ES" dirty="0"/>
          </a:p>
          <a:p>
            <a:endParaRPr lang="es-EC"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572750" y="3881685"/>
            <a:ext cx="6648001" cy="5262316"/>
          </a:xfrm>
        </p:spPr>
        <p:txBody>
          <a:bodyPr>
            <a:noAutofit/>
          </a:bodyPr>
          <a:lstStyle/>
          <a:p>
            <a:pPr algn="just"/>
            <a:r>
              <a:rPr lang="es-EC" sz="2300" b="1" dirty="0"/>
              <a:t>Incorporada.- </a:t>
            </a:r>
            <a:r>
              <a:rPr lang="es-EC" sz="2300" dirty="0"/>
              <a:t>Actualmente, se trabaja en una estrategia conjunta entre las entidades involucradas, para lo cual se han mantenido reuniones con la Secretaría de Movilidad y EPMMQ y se han concretado gestiones con los </a:t>
            </a:r>
            <a:r>
              <a:rPr lang="es-EC" sz="2300" dirty="0" smtClean="0"/>
              <a:t>organismos </a:t>
            </a:r>
            <a:r>
              <a:rPr lang="es-EC" sz="2300" dirty="0"/>
              <a:t>m</a:t>
            </a:r>
            <a:r>
              <a:rPr lang="es-EC" sz="2300" dirty="0" smtClean="0"/>
              <a:t>ultilaterales </a:t>
            </a:r>
            <a:r>
              <a:rPr lang="es-EC" sz="2300" dirty="0"/>
              <a:t>para volver a integrar la adquisición del SIR en el Contrato FIDIC, proceso de compra que incluye a las dos empresas. </a:t>
            </a:r>
          </a:p>
          <a:p>
            <a:pPr algn="just"/>
            <a:r>
              <a:rPr lang="es-EC" sz="2300" dirty="0"/>
              <a:t>Adicionalmente, se </a:t>
            </a:r>
            <a:r>
              <a:rPr lang="es-EC" sz="2300" dirty="0" smtClean="0"/>
              <a:t>coordina </a:t>
            </a:r>
            <a:r>
              <a:rPr lang="es-EC" sz="2300" dirty="0"/>
              <a:t>con la Procuraduría Metropolitana, la elaboración de una </a:t>
            </a:r>
            <a:r>
              <a:rPr lang="es-EC" sz="2300" dirty="0" smtClean="0"/>
              <a:t>nueva Resolución; de manera tal que, su contenido  </a:t>
            </a:r>
            <a:r>
              <a:rPr lang="es-EC" sz="2300" dirty="0"/>
              <a:t>contribuya a la ejecución de cada subsistema, de acuerdo </a:t>
            </a:r>
            <a:r>
              <a:rPr lang="es-EC" sz="2300" dirty="0" smtClean="0"/>
              <a:t>a </a:t>
            </a:r>
            <a:r>
              <a:rPr lang="es-EC" sz="2300" dirty="0"/>
              <a:t>criterios de eficiencia y efectividad.</a:t>
            </a:r>
          </a:p>
          <a:p>
            <a:pPr algn="just"/>
            <a:endParaRPr lang="es-EC" sz="2300" dirty="0"/>
          </a:p>
        </p:txBody>
      </p:sp>
    </p:spTree>
    <p:extLst>
      <p:ext uri="{BB962C8B-B14F-4D97-AF65-F5344CB8AC3E}">
        <p14:creationId xmlns:p14="http://schemas.microsoft.com/office/powerpoint/2010/main" val="298475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CC59E-16F8-409E-9A8E-160DD1FC3946}"/>
              </a:ext>
            </a:extLst>
          </p:cNvPr>
          <p:cNvSpPr>
            <a:spLocks noGrp="1"/>
          </p:cNvSpPr>
          <p:nvPr>
            <p:ph type="title"/>
          </p:nvPr>
        </p:nvSpPr>
        <p:spPr>
          <a:xfrm>
            <a:off x="502162" y="234997"/>
            <a:ext cx="8010262" cy="1203047"/>
          </a:xfrm>
        </p:spPr>
        <p:txBody>
          <a:bodyPr>
            <a:normAutofit/>
          </a:bodyPr>
          <a:lstStyle/>
          <a:p>
            <a:r>
              <a:rPr lang="es-EC" dirty="0">
                <a:latin typeface="Arial Black" panose="020B0A04020102020204" pitchFamily="34" charset="0"/>
              </a:rPr>
              <a:t>PROFORMA 2022</a:t>
            </a:r>
          </a:p>
        </p:txBody>
      </p:sp>
      <p:sp>
        <p:nvSpPr>
          <p:cNvPr id="18" name="CuadroTexto 17"/>
          <p:cNvSpPr txBox="1"/>
          <p:nvPr/>
        </p:nvSpPr>
        <p:spPr>
          <a:xfrm>
            <a:off x="14244619" y="5254263"/>
            <a:ext cx="2951015" cy="461665"/>
          </a:xfrm>
          <a:prstGeom prst="rect">
            <a:avLst/>
          </a:prstGeom>
          <a:noFill/>
        </p:spPr>
        <p:txBody>
          <a:bodyPr wrap="square" rtlCol="0">
            <a:spAutoFit/>
          </a:bodyPr>
          <a:lstStyle/>
          <a:p>
            <a:pPr algn="ctr"/>
            <a:endParaRPr lang="es-EC" sz="2400" b="1" dirty="0">
              <a:solidFill>
                <a:srgbClr val="0060A8"/>
              </a:solidFill>
            </a:endParaRPr>
          </a:p>
        </p:txBody>
      </p:sp>
      <p:sp>
        <p:nvSpPr>
          <p:cNvPr id="16" name="CuadroTexto 15">
            <a:extLst>
              <a:ext uri="{FF2B5EF4-FFF2-40B4-BE49-F238E27FC236}">
                <a16:creationId xmlns:a16="http://schemas.microsoft.com/office/drawing/2014/main" xmlns="" id="{A8629CE6-2CD0-4172-B5F3-93FDC2FA5E6B}"/>
              </a:ext>
            </a:extLst>
          </p:cNvPr>
          <p:cNvSpPr txBox="1"/>
          <p:nvPr/>
        </p:nvSpPr>
        <p:spPr>
          <a:xfrm>
            <a:off x="12328993" y="5254263"/>
            <a:ext cx="665230" cy="830997"/>
          </a:xfrm>
          <a:prstGeom prst="rect">
            <a:avLst/>
          </a:prstGeom>
          <a:noFill/>
        </p:spPr>
        <p:txBody>
          <a:bodyPr wrap="square" rtlCol="0">
            <a:spAutoFit/>
          </a:bodyPr>
          <a:lstStyle/>
          <a:p>
            <a:pPr algn="just"/>
            <a:r>
              <a:rPr lang="es-EC" sz="4800" b="1" dirty="0">
                <a:solidFill>
                  <a:schemeClr val="bg1"/>
                </a:solidFill>
              </a:rPr>
              <a:t>*</a:t>
            </a:r>
            <a:endParaRPr lang="es-EC" sz="4800" dirty="0">
              <a:solidFill>
                <a:schemeClr val="bg1"/>
              </a:solidFill>
            </a:endParaRPr>
          </a:p>
        </p:txBody>
      </p:sp>
      <p:sp>
        <p:nvSpPr>
          <p:cNvPr id="17" name="CuadroTexto 16"/>
          <p:cNvSpPr txBox="1"/>
          <p:nvPr/>
        </p:nvSpPr>
        <p:spPr>
          <a:xfrm>
            <a:off x="9588661" y="8530404"/>
            <a:ext cx="7365839" cy="1338828"/>
          </a:xfrm>
          <a:prstGeom prst="rect">
            <a:avLst/>
          </a:prstGeom>
          <a:noFill/>
        </p:spPr>
        <p:txBody>
          <a:bodyPr wrap="square" rtlCol="0">
            <a:spAutoFit/>
          </a:bodyPr>
          <a:lstStyle/>
          <a:p>
            <a:r>
              <a:rPr lang="es-EC" sz="1350" dirty="0"/>
              <a:t>Elaboración: SGP</a:t>
            </a:r>
          </a:p>
          <a:p>
            <a:endParaRPr lang="es-EC" sz="1350" dirty="0"/>
          </a:p>
          <a:p>
            <a:r>
              <a:rPr lang="es-EC" sz="1350" dirty="0"/>
              <a:t>Nota:  </a:t>
            </a:r>
            <a:r>
              <a:rPr lang="es-EC" sz="1350" b="1" dirty="0"/>
              <a:t>Proyecto Metro de Quito:</a:t>
            </a:r>
            <a:r>
              <a:rPr lang="es-EC" sz="1350" dirty="0"/>
              <a:t> Incluye el Presupuesto asignado de Recursos Municipales por $ 50.746.291,21 más los ingresos propios del Proyecto por $ 101.989.892,28 que asciende a un total de $ 152.736.183,49</a:t>
            </a:r>
          </a:p>
          <a:p>
            <a:endParaRPr lang="es-EC" sz="1350" dirty="0"/>
          </a:p>
        </p:txBody>
      </p:sp>
      <p:sp>
        <p:nvSpPr>
          <p:cNvPr id="12" name="CuadroTexto 11"/>
          <p:cNvSpPr txBox="1"/>
          <p:nvPr/>
        </p:nvSpPr>
        <p:spPr>
          <a:xfrm>
            <a:off x="10686202" y="1985746"/>
            <a:ext cx="8141980" cy="553998"/>
          </a:xfrm>
          <a:prstGeom prst="rect">
            <a:avLst/>
          </a:prstGeom>
          <a:no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sz="3000" dirty="0">
                <a:solidFill>
                  <a:schemeClr val="bg1"/>
                </a:solidFill>
              </a:rPr>
              <a:t>GASTOS 2022: USD $ 830,96 M</a:t>
            </a:r>
          </a:p>
        </p:txBody>
      </p:sp>
      <p:graphicFrame>
        <p:nvGraphicFramePr>
          <p:cNvPr id="20" name="Gráfico 19"/>
          <p:cNvGraphicFramePr>
            <a:graphicFrameLocks/>
          </p:cNvGraphicFramePr>
          <p:nvPr>
            <p:extLst>
              <p:ext uri="{D42A27DB-BD31-4B8C-83A1-F6EECF244321}">
                <p14:modId xmlns:p14="http://schemas.microsoft.com/office/powerpoint/2010/main" val="2667056798"/>
              </p:ext>
            </p:extLst>
          </p:nvPr>
        </p:nvGraphicFramePr>
        <p:xfrm>
          <a:off x="10526462" y="2488887"/>
          <a:ext cx="7436314" cy="6316462"/>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9399088" y="5192707"/>
            <a:ext cx="1223319" cy="584775"/>
          </a:xfrm>
          <a:prstGeom prst="rect">
            <a:avLst/>
          </a:prstGeom>
          <a:noFill/>
        </p:spPr>
        <p:txBody>
          <a:bodyPr wrap="square" rtlCol="0">
            <a:spAutoFit/>
          </a:bodyPr>
          <a:lstStyle/>
          <a:p>
            <a:r>
              <a:rPr lang="es-EC" dirty="0"/>
              <a:t>60%</a:t>
            </a:r>
          </a:p>
        </p:txBody>
      </p:sp>
      <p:sp>
        <p:nvSpPr>
          <p:cNvPr id="4" name="Abrir llave 3"/>
          <p:cNvSpPr/>
          <p:nvPr/>
        </p:nvSpPr>
        <p:spPr>
          <a:xfrm>
            <a:off x="10330396" y="3539458"/>
            <a:ext cx="456432" cy="3991232"/>
          </a:xfrm>
          <a:prstGeom prst="leftBrace">
            <a:avLst/>
          </a:prstGeom>
          <a:ln w="2222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C"/>
          </a:p>
        </p:txBody>
      </p:sp>
      <p:graphicFrame>
        <p:nvGraphicFramePr>
          <p:cNvPr id="10" name="Gráfico 9"/>
          <p:cNvGraphicFramePr>
            <a:graphicFrameLocks/>
          </p:cNvGraphicFramePr>
          <p:nvPr>
            <p:extLst>
              <p:ext uri="{D42A27DB-BD31-4B8C-83A1-F6EECF244321}">
                <p14:modId xmlns:p14="http://schemas.microsoft.com/office/powerpoint/2010/main" val="776590739"/>
              </p:ext>
            </p:extLst>
          </p:nvPr>
        </p:nvGraphicFramePr>
        <p:xfrm>
          <a:off x="1852505" y="2937919"/>
          <a:ext cx="7355085" cy="5499212"/>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420483" y="5192707"/>
            <a:ext cx="1223319" cy="584775"/>
          </a:xfrm>
          <a:prstGeom prst="rect">
            <a:avLst/>
          </a:prstGeom>
          <a:noFill/>
        </p:spPr>
        <p:txBody>
          <a:bodyPr wrap="square" rtlCol="0">
            <a:spAutoFit/>
          </a:bodyPr>
          <a:lstStyle/>
          <a:p>
            <a:r>
              <a:rPr lang="es-EC" dirty="0"/>
              <a:t>60%</a:t>
            </a:r>
          </a:p>
        </p:txBody>
      </p:sp>
      <p:sp>
        <p:nvSpPr>
          <p:cNvPr id="13" name="Abrir llave 12"/>
          <p:cNvSpPr/>
          <p:nvPr/>
        </p:nvSpPr>
        <p:spPr>
          <a:xfrm>
            <a:off x="1415586" y="3539458"/>
            <a:ext cx="456432" cy="3991232"/>
          </a:xfrm>
          <a:prstGeom prst="leftBrace">
            <a:avLst/>
          </a:prstGeom>
          <a:ln w="2222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C"/>
          </a:p>
        </p:txBody>
      </p:sp>
      <p:sp>
        <p:nvSpPr>
          <p:cNvPr id="15" name="CuadroTexto 14"/>
          <p:cNvSpPr txBox="1"/>
          <p:nvPr/>
        </p:nvSpPr>
        <p:spPr>
          <a:xfrm>
            <a:off x="908562" y="1985746"/>
            <a:ext cx="8141980" cy="553998"/>
          </a:xfrm>
          <a:prstGeom prst="rect">
            <a:avLst/>
          </a:prstGeom>
          <a:no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sz="3000" dirty="0">
                <a:solidFill>
                  <a:schemeClr val="bg1"/>
                </a:solidFill>
              </a:rPr>
              <a:t>GASTOS 2022: USD 734.69 M</a:t>
            </a:r>
          </a:p>
        </p:txBody>
      </p:sp>
      <p:cxnSp>
        <p:nvCxnSpPr>
          <p:cNvPr id="6" name="Conector recto 5"/>
          <p:cNvCxnSpPr/>
          <p:nvPr/>
        </p:nvCxnSpPr>
        <p:spPr>
          <a:xfrm>
            <a:off x="9050542" y="2762193"/>
            <a:ext cx="0" cy="60375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994185" y="8530404"/>
            <a:ext cx="7518239" cy="1338828"/>
          </a:xfrm>
          <a:prstGeom prst="rect">
            <a:avLst/>
          </a:prstGeom>
          <a:noFill/>
        </p:spPr>
        <p:txBody>
          <a:bodyPr wrap="square" rtlCol="0">
            <a:spAutoFit/>
          </a:bodyPr>
          <a:lstStyle/>
          <a:p>
            <a:r>
              <a:rPr lang="es-EC" sz="1350" dirty="0"/>
              <a:t>Elaboración: SGP</a:t>
            </a:r>
          </a:p>
          <a:p>
            <a:endParaRPr lang="es-EC" sz="1350" dirty="0"/>
          </a:p>
          <a:p>
            <a:r>
              <a:rPr lang="es-EC" sz="1350" dirty="0"/>
              <a:t>Nota:  </a:t>
            </a:r>
            <a:r>
              <a:rPr lang="es-EC" sz="1350" b="1" dirty="0"/>
              <a:t>Proyecto Metro de Quito:</a:t>
            </a:r>
            <a:r>
              <a:rPr lang="es-EC" sz="1350" dirty="0"/>
              <a:t> Incluye el Presupuesto asignado de Recursos Municipales por $ 22.501.499,39 más los desembolsos del Proyecto por $ 100.224.928 que asciende a un total de $ 122.726.427,68</a:t>
            </a:r>
          </a:p>
          <a:p>
            <a:endParaRPr lang="es-EC" sz="1350" dirty="0"/>
          </a:p>
        </p:txBody>
      </p:sp>
      <p:sp>
        <p:nvSpPr>
          <p:cNvPr id="7" name="CuadroTexto 6"/>
          <p:cNvSpPr txBox="1"/>
          <p:nvPr/>
        </p:nvSpPr>
        <p:spPr>
          <a:xfrm>
            <a:off x="3340096" y="2770344"/>
            <a:ext cx="2826415" cy="584775"/>
          </a:xfrm>
          <a:prstGeom prst="rect">
            <a:avLst/>
          </a:prstGeom>
          <a:noFill/>
        </p:spPr>
        <p:txBody>
          <a:bodyPr wrap="none" rtlCol="0">
            <a:spAutoFit/>
          </a:bodyPr>
          <a:lstStyle/>
          <a:p>
            <a:r>
              <a:rPr lang="es-ES" dirty="0"/>
              <a:t>Primer Debate</a:t>
            </a:r>
            <a:endParaRPr lang="es-EC" dirty="0"/>
          </a:p>
        </p:txBody>
      </p:sp>
      <p:sp>
        <p:nvSpPr>
          <p:cNvPr id="21" name="CuadroTexto 20"/>
          <p:cNvSpPr txBox="1"/>
          <p:nvPr/>
        </p:nvSpPr>
        <p:spPr>
          <a:xfrm>
            <a:off x="12498792" y="2762193"/>
            <a:ext cx="3259226" cy="584775"/>
          </a:xfrm>
          <a:prstGeom prst="rect">
            <a:avLst/>
          </a:prstGeom>
          <a:noFill/>
        </p:spPr>
        <p:txBody>
          <a:bodyPr wrap="none" rtlCol="0">
            <a:spAutoFit/>
          </a:bodyPr>
          <a:lstStyle/>
          <a:p>
            <a:r>
              <a:rPr lang="es-ES" dirty="0"/>
              <a:t>Segundo Debate</a:t>
            </a:r>
            <a:endParaRPr lang="es-EC" dirty="0"/>
          </a:p>
        </p:txBody>
      </p:sp>
      <p:sp>
        <p:nvSpPr>
          <p:cNvPr id="22" name="Marcador de número de diapositiva 2">
            <a:extLst>
              <a:ext uri="{FF2B5EF4-FFF2-40B4-BE49-F238E27FC236}">
                <a16:creationId xmlns:a16="http://schemas.microsoft.com/office/drawing/2014/main" xmlns="" id="{4513C329-17AF-4C3C-A414-6CE948260DE9}"/>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2</a:t>
            </a:fld>
            <a:endParaRPr lang="ja-JP" altLang="en-US" dirty="0"/>
          </a:p>
        </p:txBody>
      </p:sp>
    </p:spTree>
    <p:extLst>
      <p:ext uri="{BB962C8B-B14F-4D97-AF65-F5344CB8AC3E}">
        <p14:creationId xmlns:p14="http://schemas.microsoft.com/office/powerpoint/2010/main" val="768425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dirty="0"/>
              <a:t>Tema: </a:t>
            </a:r>
            <a:r>
              <a:rPr lang="es-EC" sz="4800" b="0" dirty="0"/>
              <a:t>Obras de la EPMMOP</a:t>
            </a:r>
            <a:endParaRPr lang="es-EC" b="0" dirty="0"/>
          </a:p>
        </p:txBody>
      </p:sp>
      <p:sp>
        <p:nvSpPr>
          <p:cNvPr id="3" name="Marcador de pie de página 2"/>
          <p:cNvSpPr>
            <a:spLocks noGrp="1"/>
          </p:cNvSpPr>
          <p:nvPr>
            <p:ph type="ftr" sz="quarter" idx="4294967295"/>
          </p:nvPr>
        </p:nvSpPr>
        <p:spPr>
          <a:xfrm>
            <a:off x="10507991" y="9463858"/>
            <a:ext cx="5790697" cy="547688"/>
          </a:xfrm>
          <a:prstGeom prst="rect">
            <a:avLst/>
          </a:prstGeom>
        </p:spPr>
        <p:txBody>
          <a:bodyPr/>
          <a:lstStyle/>
          <a:p>
            <a:r>
              <a:rPr lang="en-US" altLang="ja-JP"/>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20</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p:txBody>
          <a:bodyPr>
            <a:noAutofit/>
          </a:bodyPr>
          <a:lstStyle/>
          <a:p>
            <a:r>
              <a:rPr lang="es-ES" sz="2800" b="1" dirty="0"/>
              <a:t>Concejal Soledad Benítez y </a:t>
            </a:r>
            <a:r>
              <a:rPr lang="es-ES" sz="2800" b="1" dirty="0" err="1"/>
              <a:t>Brith</a:t>
            </a:r>
            <a:r>
              <a:rPr lang="es-ES" sz="2800" b="1" dirty="0"/>
              <a:t> Vaca</a:t>
            </a:r>
            <a:endParaRPr lang="es-ES" sz="2400" b="1" dirty="0"/>
          </a:p>
          <a:p>
            <a:pPr algn="just"/>
            <a:r>
              <a:rPr lang="es-ES" sz="2400" i="1" dirty="0"/>
              <a:t>Detalle valorado de las obras a ejecutarse por la Empresa de Obras Públicas. </a:t>
            </a:r>
          </a:p>
          <a:p>
            <a:pPr algn="just"/>
            <a:endParaRPr lang="es-ES" sz="2400" dirty="0"/>
          </a:p>
          <a:p>
            <a:pPr algn="just"/>
            <a:endParaRPr lang="es-ES" sz="2400" dirty="0"/>
          </a:p>
          <a:p>
            <a:r>
              <a:rPr lang="es-ES" sz="2800" b="1" dirty="0"/>
              <a:t>Concejal Mónica Sandoval</a:t>
            </a:r>
          </a:p>
          <a:p>
            <a:pPr algn="just"/>
            <a:r>
              <a:rPr lang="es-ES" sz="2400" i="1" dirty="0"/>
              <a:t>Se considere recursos para el proyecto Campus Quito</a:t>
            </a:r>
          </a:p>
          <a:p>
            <a:pPr algn="just"/>
            <a:endParaRPr lang="es-ES" sz="2400" dirty="0"/>
          </a:p>
          <a:p>
            <a:pPr algn="just"/>
            <a:endParaRPr lang="es-EC"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673148" y="3875351"/>
            <a:ext cx="7276912" cy="4726742"/>
          </a:xfrm>
        </p:spPr>
        <p:txBody>
          <a:bodyPr>
            <a:normAutofit/>
          </a:bodyPr>
          <a:lstStyle/>
          <a:p>
            <a:pPr algn="just"/>
            <a:r>
              <a:rPr lang="es-EC" b="1" dirty="0"/>
              <a:t>Incorporada.- </a:t>
            </a:r>
            <a:r>
              <a:rPr lang="es-EC" dirty="0"/>
              <a:t>Se realiza un incremento adicional al primer debate por USD 35.344.666,0 para nuevas intervenciones tales como: Campus Quito -Fase 1-; Corredor Labrador a </a:t>
            </a:r>
            <a:r>
              <a:rPr lang="es-EC" dirty="0" err="1"/>
              <a:t>Carapungo</a:t>
            </a:r>
            <a:r>
              <a:rPr lang="es-EC" dirty="0"/>
              <a:t> –Fase 1-; desconcentración operativa para pavimentación; intervenciones en </a:t>
            </a:r>
            <a:r>
              <a:rPr lang="es-ES" dirty="0"/>
              <a:t>Zonas metro en paradas influencia; y, estudios para 3 conectores viales en el sur del DMQ; y, planificación de expropiaciones. Con lo cual el presupuesto asignado para la EPMMOP asciende a USD 97.092.975,23.</a:t>
            </a:r>
            <a:endParaRPr lang="es-EC" dirty="0"/>
          </a:p>
        </p:txBody>
      </p:sp>
      <p:graphicFrame>
        <p:nvGraphicFramePr>
          <p:cNvPr id="11" name="Tabla 10"/>
          <p:cNvGraphicFramePr>
            <a:graphicFrameLocks noGrp="1"/>
          </p:cNvGraphicFramePr>
          <p:nvPr>
            <p:extLst>
              <p:ext uri="{D42A27DB-BD31-4B8C-83A1-F6EECF244321}">
                <p14:modId xmlns:p14="http://schemas.microsoft.com/office/powerpoint/2010/main" val="3510216399"/>
              </p:ext>
            </p:extLst>
          </p:nvPr>
        </p:nvGraphicFramePr>
        <p:xfrm>
          <a:off x="9642817" y="7356240"/>
          <a:ext cx="7224702" cy="2655306"/>
        </p:xfrm>
        <a:graphic>
          <a:graphicData uri="http://schemas.openxmlformats.org/drawingml/2006/table">
            <a:tbl>
              <a:tblPr/>
              <a:tblGrid>
                <a:gridCol w="5721367">
                  <a:extLst>
                    <a:ext uri="{9D8B030D-6E8A-4147-A177-3AD203B41FA5}">
                      <a16:colId xmlns:a16="http://schemas.microsoft.com/office/drawing/2014/main" xmlns="" val="20000"/>
                    </a:ext>
                  </a:extLst>
                </a:gridCol>
                <a:gridCol w="1503335">
                  <a:extLst>
                    <a:ext uri="{9D8B030D-6E8A-4147-A177-3AD203B41FA5}">
                      <a16:colId xmlns:a16="http://schemas.microsoft.com/office/drawing/2014/main" xmlns="" val="20001"/>
                    </a:ext>
                  </a:extLst>
                </a:gridCol>
              </a:tblGrid>
              <a:tr h="329499">
                <a:tc>
                  <a:txBody>
                    <a:bodyPr/>
                    <a:lstStyle/>
                    <a:p>
                      <a:pPr algn="ctr" fontAlgn="b"/>
                      <a:r>
                        <a:rPr lang="es-EC" sz="1400" b="1" i="0" u="none" strike="noStrike" dirty="0">
                          <a:solidFill>
                            <a:srgbClr val="FFFFFF"/>
                          </a:solidFill>
                          <a:effectLst/>
                          <a:latin typeface="Calibri" panose="020F0502020204030204" pitchFamily="34" charset="0"/>
                        </a:rPr>
                        <a:t>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C" sz="1400" b="1" i="0" u="none" strike="noStrike">
                          <a:solidFill>
                            <a:srgbClr val="FFFFFF"/>
                          </a:solidFill>
                          <a:effectLst/>
                          <a:latin typeface="Calibri" panose="020F0502020204030204" pitchFamily="34" charset="0"/>
                        </a:rPr>
                        <a:t> PROFORMA 2022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10000"/>
                  </a:ext>
                </a:extLst>
              </a:tr>
              <a:tr h="167905">
                <a:tc>
                  <a:txBody>
                    <a:bodyPr/>
                    <a:lstStyle/>
                    <a:p>
                      <a:pPr algn="l" fontAlgn="b"/>
                      <a:r>
                        <a:rPr lang="es-EC" sz="1400" b="0" i="0" u="none" strike="noStrike" dirty="0">
                          <a:solidFill>
                            <a:srgbClr val="000000"/>
                          </a:solidFill>
                          <a:effectLst/>
                          <a:latin typeface="Calibri" panose="020F0502020204030204" pitchFamily="34" charset="0"/>
                        </a:rPr>
                        <a:t>Espacios verdes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20.693.503,88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244">
                <a:tc>
                  <a:txBody>
                    <a:bodyPr/>
                    <a:lstStyle/>
                    <a:p>
                      <a:pPr algn="l" fontAlgn="b"/>
                      <a:r>
                        <a:rPr lang="es-EC" sz="1400" b="0" i="0" u="none" strike="noStrike" dirty="0">
                          <a:solidFill>
                            <a:srgbClr val="000000"/>
                          </a:solidFill>
                          <a:effectLst/>
                          <a:latin typeface="Calibri" panose="020F0502020204030204" pitchFamily="34" charset="0"/>
                        </a:rPr>
                        <a:t>Imagen urbana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4.771.257,39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67905">
                <a:tc>
                  <a:txBody>
                    <a:bodyPr/>
                    <a:lstStyle/>
                    <a:p>
                      <a:pPr algn="l" fontAlgn="b"/>
                      <a:r>
                        <a:rPr lang="es-EC" sz="1400" b="0" i="0" u="none" strike="noStrike" dirty="0">
                          <a:solidFill>
                            <a:srgbClr val="000000"/>
                          </a:solidFill>
                          <a:effectLst/>
                          <a:latin typeface="Calibri" panose="020F0502020204030204" pitchFamily="34" charset="0"/>
                        </a:rPr>
                        <a:t>Infraestructura vial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33.707.350,88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7905">
                <a:tc>
                  <a:txBody>
                    <a:bodyPr/>
                    <a:lstStyle/>
                    <a:p>
                      <a:pPr algn="l" fontAlgn="b"/>
                      <a:r>
                        <a:rPr lang="es-EC" sz="1400" b="0" i="0" u="none" strike="noStrike" dirty="0">
                          <a:solidFill>
                            <a:srgbClr val="000000"/>
                          </a:solidFill>
                          <a:effectLst/>
                          <a:latin typeface="Calibri" panose="020F0502020204030204" pitchFamily="34" charset="0"/>
                        </a:rPr>
                        <a:t>Mantenimiento y rehabilitación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19.589.498,85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29499">
                <a:tc>
                  <a:txBody>
                    <a:bodyPr/>
                    <a:lstStyle/>
                    <a:p>
                      <a:pPr algn="l" fontAlgn="b"/>
                      <a:r>
                        <a:rPr lang="es-EC" sz="1400" b="0" i="0" u="none" strike="noStrike" dirty="0">
                          <a:solidFill>
                            <a:srgbClr val="000000"/>
                          </a:solidFill>
                          <a:effectLst/>
                          <a:latin typeface="Calibri" panose="020F0502020204030204" pitchFamily="34" charset="0"/>
                        </a:rPr>
                        <a:t>Señalización y semaforización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1.839.933,95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29499">
                <a:tc>
                  <a:txBody>
                    <a:bodyPr/>
                    <a:lstStyle/>
                    <a:p>
                      <a:pPr algn="l" fontAlgn="b"/>
                      <a:r>
                        <a:rPr lang="es-EC" sz="1400" b="0" i="0" u="none" strike="noStrike" dirty="0">
                          <a:solidFill>
                            <a:srgbClr val="000000"/>
                          </a:solidFill>
                          <a:effectLst/>
                          <a:latin typeface="Calibri" panose="020F0502020204030204" pitchFamily="34" charset="0"/>
                        </a:rPr>
                        <a:t>Infraestructura para los modos de transporte no motorizado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2.299.220,89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67905">
                <a:tc>
                  <a:txBody>
                    <a:bodyPr/>
                    <a:lstStyle/>
                    <a:p>
                      <a:pPr algn="l" fontAlgn="b"/>
                      <a:r>
                        <a:rPr lang="es-ES" sz="1400" b="0" i="0" u="none" strike="noStrike" dirty="0">
                          <a:solidFill>
                            <a:srgbClr val="000000"/>
                          </a:solidFill>
                          <a:effectLst/>
                          <a:latin typeface="Calibri" panose="020F0502020204030204" pitchFamily="34" charset="0"/>
                        </a:rPr>
                        <a:t>Mejoramiento de la infraestructura de movilidad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13.260.059,63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29499">
                <a:tc>
                  <a:txBody>
                    <a:bodyPr/>
                    <a:lstStyle/>
                    <a:p>
                      <a:pPr algn="l" fontAlgn="b"/>
                      <a:r>
                        <a:rPr lang="es-EC" sz="1400" b="0" i="0" u="none" strike="noStrike" dirty="0">
                          <a:solidFill>
                            <a:srgbClr val="000000"/>
                          </a:solidFill>
                          <a:effectLst/>
                          <a:latin typeface="Calibri" panose="020F0502020204030204" pitchFamily="34" charset="0"/>
                        </a:rPr>
                        <a:t>Gestión administrativa (pago sentencias</a:t>
                      </a:r>
                      <a:r>
                        <a:rPr lang="es-EC" sz="1400" b="0" i="0" u="none" strike="noStrike" baseline="0" dirty="0">
                          <a:solidFill>
                            <a:srgbClr val="000000"/>
                          </a:solidFill>
                          <a:effectLst/>
                          <a:latin typeface="Calibri" panose="020F0502020204030204" pitchFamily="34" charset="0"/>
                        </a:rPr>
                        <a:t> ejecutoriadas por expropiaciones)</a:t>
                      </a:r>
                      <a:endParaRPr lang="es-EC"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0" i="0" u="none" strike="noStrike" dirty="0">
                          <a:solidFill>
                            <a:srgbClr val="000000"/>
                          </a:solidFill>
                          <a:effectLst/>
                          <a:latin typeface="Calibri" panose="020F0502020204030204" pitchFamily="34" charset="0"/>
                        </a:rPr>
                        <a:t>            932.149,76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67905">
                <a:tc>
                  <a:txBody>
                    <a:bodyPr/>
                    <a:lstStyle/>
                    <a:p>
                      <a:pPr algn="l" fontAlgn="b"/>
                      <a:r>
                        <a:rPr lang="es-EC" sz="14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400" b="1" i="0" u="none" strike="noStrike" dirty="0">
                          <a:solidFill>
                            <a:srgbClr val="000000"/>
                          </a:solidFill>
                          <a:effectLst/>
                          <a:latin typeface="Calibri" panose="020F0502020204030204" pitchFamily="34" charset="0"/>
                        </a:rPr>
                        <a:t>      97.092.975,23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013458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a:t>Presupuestos Participativos</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21</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rmAutofit/>
          </a:bodyPr>
          <a:lstStyle/>
          <a:p>
            <a:r>
              <a:rPr lang="es-ES" sz="2400" b="1" dirty="0"/>
              <a:t>Concejal Soledad Benítez y Blanca </a:t>
            </a:r>
            <a:r>
              <a:rPr lang="es-ES" sz="2400" b="1" dirty="0" err="1"/>
              <a:t>Paucar</a:t>
            </a:r>
            <a:endParaRPr lang="es-ES" sz="2400" b="1" dirty="0"/>
          </a:p>
          <a:p>
            <a:pPr algn="just"/>
            <a:r>
              <a:rPr lang="es-ES" sz="2400" i="1" dirty="0"/>
              <a:t>¿Cuáles son los criterios en la asignación de los recursos para las Administraciones Zonales?. Unas destinan los recursos para obras, y otras hasta en gastos operacionales, o promocionales caso Administración La Delicia o Compra de bienes muebles en la Administración Tumbaco. </a:t>
            </a:r>
            <a:r>
              <a:rPr lang="es-ES" sz="2400" i="1" dirty="0" smtClean="0"/>
              <a:t>Justificar.</a:t>
            </a:r>
            <a:endParaRPr lang="es-ES" sz="2400" i="1" dirty="0"/>
          </a:p>
          <a:p>
            <a:endParaRPr lang="es-ES" sz="2400" b="1" dirty="0"/>
          </a:p>
          <a:p>
            <a:pPr algn="just"/>
            <a:endParaRPr lang="es-ES" sz="2400" dirty="0"/>
          </a:p>
          <a:p>
            <a:pPr algn="just"/>
            <a:endParaRPr lang="es-EC"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782300" y="3900735"/>
            <a:ext cx="6324151" cy="4726742"/>
          </a:xfrm>
        </p:spPr>
        <p:txBody>
          <a:bodyPr>
            <a:noAutofit/>
          </a:bodyPr>
          <a:lstStyle/>
          <a:p>
            <a:pPr algn="just"/>
            <a:r>
              <a:rPr lang="es-EC" sz="2400" dirty="0"/>
              <a:t>Existen 2 criterios macro para la asignación de presupuestos participativos, que son Tamaño y Equidad; con diferentes sub criterios, proceso establecido por la Secretaría General de Coordinación Territorial y Participación Ciudadana..  </a:t>
            </a:r>
          </a:p>
          <a:p>
            <a:pPr algn="just"/>
            <a:r>
              <a:rPr lang="es-EC" sz="2400" dirty="0"/>
              <a:t>La Administración Zonal Tumbaco y la Administración Zonal La Delicia responde a lo dispuesto en el artículo 417 del Código Municipal para el Distrito Metropolitano de Quito; es decir, que los proyectos sociales fueron priorizados por la ciudadanía.</a:t>
            </a:r>
          </a:p>
          <a:p>
            <a:pPr algn="just"/>
            <a:endParaRPr lang="es-EC" sz="2400" dirty="0"/>
          </a:p>
        </p:txBody>
      </p:sp>
    </p:spTree>
    <p:extLst>
      <p:ext uri="{BB962C8B-B14F-4D97-AF65-F5344CB8AC3E}">
        <p14:creationId xmlns:p14="http://schemas.microsoft.com/office/powerpoint/2010/main" val="3273416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a:t>Presupuestos Participativos</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22</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rmAutofit/>
          </a:bodyPr>
          <a:lstStyle/>
          <a:p>
            <a:r>
              <a:rPr lang="es-ES" sz="2800" b="1" dirty="0"/>
              <a:t>Concejal Soledad Benítez</a:t>
            </a:r>
          </a:p>
          <a:p>
            <a:pPr algn="just"/>
            <a:r>
              <a:rPr lang="es-ES" sz="2800" i="1" dirty="0"/>
              <a:t>Presupuesto destinado para Obras de Presupuestos participativos, y de este, cuanto está destinado a obras de arrastre. </a:t>
            </a:r>
            <a:endParaRPr lang="es-ES" sz="2800" b="1" i="1" dirty="0"/>
          </a:p>
          <a:p>
            <a:pPr algn="just"/>
            <a:endParaRPr lang="es-ES" sz="2800" dirty="0"/>
          </a:p>
          <a:p>
            <a:pPr algn="just"/>
            <a:endParaRPr lang="es-EC" sz="28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744200" y="3881685"/>
            <a:ext cx="6362251" cy="4726742"/>
          </a:xfrm>
        </p:spPr>
        <p:txBody>
          <a:bodyPr>
            <a:normAutofit/>
          </a:bodyPr>
          <a:lstStyle/>
          <a:p>
            <a:pPr algn="just"/>
            <a:r>
              <a:rPr lang="es-ES" sz="2400" dirty="0"/>
              <a:t>En el proyecto de presupuestos participativos, el arrastre de obras asciende a USD 774.549.68, de acuerdo al siguiente detalle, por Administración Zonal:</a:t>
            </a:r>
            <a:endParaRPr lang="es-EC" sz="2400" dirty="0"/>
          </a:p>
        </p:txBody>
      </p:sp>
      <p:graphicFrame>
        <p:nvGraphicFramePr>
          <p:cNvPr id="10" name="Tabla 9"/>
          <p:cNvGraphicFramePr>
            <a:graphicFrameLocks noGrp="1"/>
          </p:cNvGraphicFramePr>
          <p:nvPr>
            <p:extLst>
              <p:ext uri="{D42A27DB-BD31-4B8C-83A1-F6EECF244321}">
                <p14:modId xmlns:p14="http://schemas.microsoft.com/office/powerpoint/2010/main" val="523503838"/>
              </p:ext>
            </p:extLst>
          </p:nvPr>
        </p:nvGraphicFramePr>
        <p:xfrm>
          <a:off x="10365988" y="6153148"/>
          <a:ext cx="6647358" cy="3385365"/>
        </p:xfrm>
        <a:graphic>
          <a:graphicData uri="http://schemas.openxmlformats.org/drawingml/2006/table">
            <a:tbl>
              <a:tblPr firstRow="1" firstCol="1" bandRow="1"/>
              <a:tblGrid>
                <a:gridCol w="4216892">
                  <a:extLst>
                    <a:ext uri="{9D8B030D-6E8A-4147-A177-3AD203B41FA5}">
                      <a16:colId xmlns:a16="http://schemas.microsoft.com/office/drawing/2014/main" xmlns="" val="20000"/>
                    </a:ext>
                  </a:extLst>
                </a:gridCol>
                <a:gridCol w="2430466">
                  <a:extLst>
                    <a:ext uri="{9D8B030D-6E8A-4147-A177-3AD203B41FA5}">
                      <a16:colId xmlns:a16="http://schemas.microsoft.com/office/drawing/2014/main" xmlns="" val="20001"/>
                    </a:ext>
                  </a:extLst>
                </a:gridCol>
              </a:tblGrid>
              <a:tr h="384750">
                <a:tc gridSpan="2">
                  <a:txBody>
                    <a:bodyPr/>
                    <a:lstStyle/>
                    <a:p>
                      <a:pPr algn="ctr">
                        <a:lnSpc>
                          <a:spcPct val="115000"/>
                        </a:lnSpc>
                        <a:spcAft>
                          <a:spcPts val="0"/>
                        </a:spcAft>
                      </a:pPr>
                      <a:r>
                        <a:rPr lang="es-EC" sz="2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ARRASTRES 2022 POR ADMINISTRACIÓN ZONAL</a:t>
                      </a:r>
                      <a:endParaRPr lang="es-EC" sz="3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s-EC"/>
                    </a:p>
                  </a:txBody>
                  <a:tcPr/>
                </a:tc>
                <a:extLst>
                  <a:ext uri="{0D108BD9-81ED-4DB2-BD59-A6C34878D82A}">
                    <a16:rowId xmlns:a16="http://schemas.microsoft.com/office/drawing/2014/main" xmlns="" val="10000"/>
                  </a:ext>
                </a:extLst>
              </a:tr>
              <a:tr h="448875">
                <a:tc>
                  <a:txBody>
                    <a:bodyPr/>
                    <a:lstStyle/>
                    <a:p>
                      <a:pPr>
                        <a:lnSpc>
                          <a:spcPct val="115000"/>
                        </a:lnSpc>
                        <a:spcAft>
                          <a:spcPts val="0"/>
                        </a:spcAft>
                      </a:pPr>
                      <a:r>
                        <a:rPr lang="es-EC"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MANUELA SAENZ </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152.844,40</a:t>
                      </a:r>
                      <a:endParaRPr lang="es-EC" sz="2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8875">
                <a:tc>
                  <a:txBody>
                    <a:bodyPr/>
                    <a:lstStyle/>
                    <a:p>
                      <a:pPr>
                        <a:lnSpc>
                          <a:spcPct val="115000"/>
                        </a:lnSpc>
                        <a:spcAft>
                          <a:spcPts val="0"/>
                        </a:spcAft>
                      </a:pPr>
                      <a:r>
                        <a:rPr lang="es-EC"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EUGENIO ESPEJO </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38.115,17</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8875">
                <a:tc>
                  <a:txBody>
                    <a:bodyPr/>
                    <a:lstStyle/>
                    <a:p>
                      <a:pPr>
                        <a:lnSpc>
                          <a:spcPct val="115000"/>
                        </a:lnSpc>
                        <a:spcAft>
                          <a:spcPts val="0"/>
                        </a:spcAft>
                      </a:pPr>
                      <a:r>
                        <a:rPr lang="es-EC"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ELOY ALFARO </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243.590,11</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8875">
                <a:tc>
                  <a:txBody>
                    <a:bodyPr/>
                    <a:lstStyle/>
                    <a:p>
                      <a:pPr>
                        <a:lnSpc>
                          <a:spcPct val="115000"/>
                        </a:lnSpc>
                        <a:spcAft>
                          <a:spcPts val="0"/>
                        </a:spcAft>
                      </a:pPr>
                      <a:r>
                        <a:rPr lang="es-EC"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LA DELICIA </a:t>
                      </a:r>
                      <a:endParaRPr lang="es-EC" sz="2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170.000,00</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8875">
                <a:tc>
                  <a:txBody>
                    <a:bodyPr/>
                    <a:lstStyle/>
                    <a:p>
                      <a:pPr>
                        <a:lnSpc>
                          <a:spcPct val="115000"/>
                        </a:lnSpc>
                        <a:spcAft>
                          <a:spcPts val="0"/>
                        </a:spcAft>
                      </a:pPr>
                      <a:r>
                        <a:rPr lang="es-EC" sz="18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CALDERON</a:t>
                      </a:r>
                      <a:endParaRPr lang="es-EC" sz="2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170.000,00</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11101">
                <a:tc>
                  <a:txBody>
                    <a:bodyPr/>
                    <a:lstStyle/>
                    <a:p>
                      <a:pPr>
                        <a:lnSpc>
                          <a:spcPct val="115000"/>
                        </a:lnSpc>
                        <a:spcAft>
                          <a:spcPts val="0"/>
                        </a:spcAft>
                      </a:pPr>
                      <a:r>
                        <a:rPr lang="es-EC"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2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774.549,68</a:t>
                      </a:r>
                      <a:endParaRPr lang="es-EC"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04574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Tema: </a:t>
            </a:r>
            <a:r>
              <a:rPr lang="es-EC" b="0" dirty="0"/>
              <a:t>Incremento a las administraciones zonales</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23</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rmAutofit lnSpcReduction="10000"/>
          </a:bodyPr>
          <a:lstStyle/>
          <a:p>
            <a:r>
              <a:rPr lang="es-ES" sz="2200" b="1" dirty="0"/>
              <a:t>Concejala Fernando Morales</a:t>
            </a:r>
          </a:p>
          <a:p>
            <a:pPr algn="just"/>
            <a:r>
              <a:rPr lang="es-ES" sz="2200" i="1" dirty="0"/>
              <a:t>Considera que el sector de Calderón es un sector en expansión permanente, al igual que los valles, los Chillos, Tumbaco y todas las parroquias que le pertenecen a esas administraciones zonales. </a:t>
            </a:r>
            <a:r>
              <a:rPr lang="es-ES" sz="2200" i="1" dirty="0" smtClean="0"/>
              <a:t>L</a:t>
            </a:r>
          </a:p>
          <a:p>
            <a:pPr algn="just"/>
            <a:r>
              <a:rPr lang="es-ES" sz="2200" i="1" dirty="0" smtClean="0"/>
              <a:t>a </a:t>
            </a:r>
            <a:r>
              <a:rPr lang="es-ES" sz="2200" i="1" dirty="0"/>
              <a:t>sugerencia la observación es que sobre todo en las administraciones zonales donde existe esta expansión urbana, recomienda que se incremente los rubros para estas administraciones zonales.</a:t>
            </a:r>
            <a:endParaRPr lang="es-ES" i="1" dirty="0"/>
          </a:p>
          <a:p>
            <a:pPr algn="just"/>
            <a:endParaRPr lang="es-EC"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820400" y="3881685"/>
            <a:ext cx="6286051" cy="4726742"/>
          </a:xfrm>
        </p:spPr>
        <p:txBody>
          <a:bodyPr>
            <a:normAutofit/>
          </a:bodyPr>
          <a:lstStyle/>
          <a:p>
            <a:pPr algn="just"/>
            <a:r>
              <a:rPr lang="es-EC" sz="2400" b="1" dirty="0"/>
              <a:t>Incorporada.- </a:t>
            </a:r>
            <a:r>
              <a:rPr lang="es-EC" sz="2400" dirty="0"/>
              <a:t>Se considera un incremento para las administraciones con la finalidad de atender las demandas ciudadanas conforme el siguiente detalle:</a:t>
            </a:r>
          </a:p>
        </p:txBody>
      </p:sp>
      <p:graphicFrame>
        <p:nvGraphicFramePr>
          <p:cNvPr id="11" name="Tabla 10"/>
          <p:cNvGraphicFramePr>
            <a:graphicFrameLocks noGrp="1"/>
          </p:cNvGraphicFramePr>
          <p:nvPr>
            <p:extLst>
              <p:ext uri="{D42A27DB-BD31-4B8C-83A1-F6EECF244321}">
                <p14:modId xmlns:p14="http://schemas.microsoft.com/office/powerpoint/2010/main" val="2313216057"/>
              </p:ext>
            </p:extLst>
          </p:nvPr>
        </p:nvGraphicFramePr>
        <p:xfrm>
          <a:off x="9742342" y="5724541"/>
          <a:ext cx="7441375" cy="4101084"/>
        </p:xfrm>
        <a:graphic>
          <a:graphicData uri="http://schemas.openxmlformats.org/drawingml/2006/table">
            <a:tbl>
              <a:tblPr/>
              <a:tblGrid>
                <a:gridCol w="2771137">
                  <a:extLst>
                    <a:ext uri="{9D8B030D-6E8A-4147-A177-3AD203B41FA5}">
                      <a16:colId xmlns:a16="http://schemas.microsoft.com/office/drawing/2014/main" xmlns="" val="20000"/>
                    </a:ext>
                  </a:extLst>
                </a:gridCol>
                <a:gridCol w="1899101">
                  <a:extLst>
                    <a:ext uri="{9D8B030D-6E8A-4147-A177-3AD203B41FA5}">
                      <a16:colId xmlns:a16="http://schemas.microsoft.com/office/drawing/2014/main" xmlns="" val="20001"/>
                    </a:ext>
                  </a:extLst>
                </a:gridCol>
                <a:gridCol w="2771137">
                  <a:extLst>
                    <a:ext uri="{9D8B030D-6E8A-4147-A177-3AD203B41FA5}">
                      <a16:colId xmlns:a16="http://schemas.microsoft.com/office/drawing/2014/main" xmlns="" val="20002"/>
                    </a:ext>
                  </a:extLst>
                </a:gridCol>
              </a:tblGrid>
              <a:tr h="535182">
                <a:tc>
                  <a:txBody>
                    <a:bodyPr/>
                    <a:lstStyle/>
                    <a:p>
                      <a:pPr algn="ctr">
                        <a:lnSpc>
                          <a:spcPct val="115000"/>
                        </a:lnSpc>
                        <a:spcAft>
                          <a:spcPts val="0"/>
                        </a:spcAft>
                      </a:pPr>
                      <a:r>
                        <a:rPr lang="es-EC"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Dependencia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EC"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Incremento Proforma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a:lnSpc>
                          <a:spcPct val="115000"/>
                        </a:lnSpc>
                        <a:spcAft>
                          <a:spcPts val="0"/>
                        </a:spcAft>
                      </a:pPr>
                      <a:r>
                        <a:rPr lang="es-EC"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Detalle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10000"/>
                  </a:ext>
                </a:extLst>
              </a:tr>
              <a:tr h="535182">
                <a:tc>
                  <a:txBody>
                    <a:bodyPr/>
                    <a:lstStyle/>
                    <a:p>
                      <a:pPr algn="ct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Administración Zonal Eugenio Espejo (Norte)</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271.080</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Implementación de la Casa Somos Comité del Pueblo </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35182">
                <a:tc>
                  <a:txBody>
                    <a:bodyPr/>
                    <a:lstStyle/>
                    <a:p>
                      <a:pPr algn="ct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Administración Zonal Calderón</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59.796</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Planificación de expropiaciones de obras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35182">
                <a:tc>
                  <a:txBody>
                    <a:bodyPr/>
                    <a:lstStyle/>
                    <a:p>
                      <a:pPr algn="ctr">
                        <a:lnSpc>
                          <a:spcPct val="115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Administración Zonal Eloy Alfaro (Sur)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19.371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Planificación de expropiaciones de obras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0364">
                <a:tc>
                  <a:txBody>
                    <a:bodyPr/>
                    <a:lstStyle/>
                    <a:p>
                      <a:pPr algn="ctr">
                        <a:lnSpc>
                          <a:spcPct val="115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Administración Zonal Quitumbe</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614.763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Planificación de expropiaciones de obras</a:t>
                      </a:r>
                      <a:b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Implementación de la Casa Somos en la Ecuatoriana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7591">
                <a:tc>
                  <a:txBody>
                    <a:bodyPr/>
                    <a:lstStyle/>
                    <a:p>
                      <a:pPr algn="ctr">
                        <a:lnSpc>
                          <a:spcPct val="115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965.010</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EC"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335605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IMP</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24</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6" y="3884782"/>
            <a:ext cx="5985483" cy="5770662"/>
          </a:xfrm>
        </p:spPr>
        <p:txBody>
          <a:bodyPr>
            <a:normAutofit/>
          </a:bodyPr>
          <a:lstStyle/>
          <a:p>
            <a:r>
              <a:rPr lang="es-ES" sz="2400" b="1" dirty="0"/>
              <a:t>Concejal Soledad Benítez</a:t>
            </a:r>
          </a:p>
          <a:p>
            <a:pPr algn="just"/>
            <a:r>
              <a:rPr lang="es-ES" sz="2400" i="1" dirty="0"/>
              <a:t>Se justifiquen el incremento en relación al presupuesto  2021:  Instituto Metropolitano de Patrimonio 9’339.907,57 </a:t>
            </a:r>
          </a:p>
          <a:p>
            <a:pPr algn="just"/>
            <a:endParaRPr lang="es-ES" sz="2400" dirty="0"/>
          </a:p>
          <a:p>
            <a:pPr algn="just"/>
            <a:endParaRPr lang="es-ES"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572750" y="3881685"/>
            <a:ext cx="6533701" cy="4726742"/>
          </a:xfrm>
        </p:spPr>
        <p:txBody>
          <a:bodyPr>
            <a:noAutofit/>
          </a:bodyPr>
          <a:lstStyle/>
          <a:p>
            <a:pPr algn="just"/>
            <a:r>
              <a:rPr lang="es-EC" sz="2400" dirty="0"/>
              <a:t>El incremento del presupuesto esta orientado para la “Reactivación del Centro Histórico de Quito”, para lo cual se han definido 6 proyectos de inversión, con un presupuesto que asciende a USD </a:t>
            </a:r>
            <a:r>
              <a:rPr lang="es-ES" sz="2400" dirty="0"/>
              <a:t>USD 18.150.383,10, con el propósito de </a:t>
            </a:r>
            <a:r>
              <a:rPr lang="es-EC" sz="2400" dirty="0"/>
              <a:t>fortalecer la conservación del patrimonio cultural, y así mejorar las condiciones de productividad de los habitantes del CHQ, con espacios públicos de calidad, inclusivos que permitan apreciar la arquitectura patrimonial edificada durante sus diferentes temporalidades en los ámbitos civil y religioso.</a:t>
            </a:r>
          </a:p>
        </p:txBody>
      </p:sp>
    </p:spTree>
    <p:extLst>
      <p:ext uri="{BB962C8B-B14F-4D97-AF65-F5344CB8AC3E}">
        <p14:creationId xmlns:p14="http://schemas.microsoft.com/office/powerpoint/2010/main" val="3099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IMP</a:t>
            </a:r>
            <a:endParaRPr lang="es-EC" dirty="0"/>
          </a:p>
        </p:txBody>
      </p:sp>
      <p:sp>
        <p:nvSpPr>
          <p:cNvPr id="3" name="Marcador de pie de página 2"/>
          <p:cNvSpPr>
            <a:spLocks noGrp="1"/>
          </p:cNvSpPr>
          <p:nvPr>
            <p:ph type="ftr" sz="quarter" idx="4294967295"/>
          </p:nvPr>
        </p:nvSpPr>
        <p:spPr>
          <a:xfrm>
            <a:off x="10507991" y="9463858"/>
            <a:ext cx="5790697" cy="547688"/>
          </a:xfrm>
          <a:prstGeom prst="rect">
            <a:avLst/>
          </a:prstGeom>
        </p:spPr>
        <p:txBody>
          <a:bodyPr/>
          <a:lstStyle/>
          <a:p>
            <a:r>
              <a:rPr lang="en-US" altLang="ja-JP"/>
              <a:t>#PorUnQuitoDigno</a:t>
            </a:r>
            <a:endParaRPr lang="ja-JP" altLang="en-US"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25</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6" y="3884782"/>
            <a:ext cx="5985483" cy="5770662"/>
          </a:xfrm>
        </p:spPr>
        <p:txBody>
          <a:bodyPr>
            <a:normAutofit/>
          </a:bodyPr>
          <a:lstStyle/>
          <a:p>
            <a:pPr algn="just"/>
            <a:r>
              <a:rPr lang="es-ES" sz="2400" b="1" dirty="0"/>
              <a:t>Concejal Luz Elena Coloma</a:t>
            </a:r>
          </a:p>
          <a:p>
            <a:pPr algn="just"/>
            <a:r>
              <a:rPr lang="es-ES" sz="2400" i="1" dirty="0"/>
              <a:t>¿Cuál es la proyección del IMP respecto al cumplimiento de las metas determinadas en el PMDOT 2021-2033 relacionadas con la conservación del patrimonio.? ¿El presupuesto es suficiente para cumplir con lo que se ha planificado a largo plazo? </a:t>
            </a:r>
            <a:endParaRPr lang="es-EC" sz="2400" i="1"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507990" y="3881685"/>
            <a:ext cx="7208509" cy="4726742"/>
          </a:xfrm>
        </p:spPr>
        <p:txBody>
          <a:bodyPr>
            <a:noAutofit/>
          </a:bodyPr>
          <a:lstStyle/>
          <a:p>
            <a:pPr algn="just"/>
            <a:r>
              <a:rPr lang="es-EC" b="1" dirty="0"/>
              <a:t>Incorporada.- </a:t>
            </a:r>
            <a:r>
              <a:rPr lang="es-ES_tradnl" dirty="0"/>
              <a:t>En el POA 2022, se consideran las metas del PMDOT  2021-2033, para lo cual se solicitó el incremento de USD 2.768.053, con el objeto de mejorar el estado de conservación del patrimonio edificado, material e inmaterial en el DMQ. </a:t>
            </a:r>
            <a:r>
              <a:rPr lang="es-ES" dirty="0"/>
              <a:t>El presupuesto del IMP asciende a USD 18.150.383,10.</a:t>
            </a:r>
            <a:endParaRPr lang="es-EC" dirty="0"/>
          </a:p>
          <a:p>
            <a:pPr algn="just"/>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4185911578"/>
              </p:ext>
            </p:extLst>
          </p:nvPr>
        </p:nvGraphicFramePr>
        <p:xfrm>
          <a:off x="10055318" y="6217788"/>
          <a:ext cx="7038941" cy="3947160"/>
        </p:xfrm>
        <a:graphic>
          <a:graphicData uri="http://schemas.openxmlformats.org/drawingml/2006/table">
            <a:tbl>
              <a:tblPr/>
              <a:tblGrid>
                <a:gridCol w="5125044">
                  <a:extLst>
                    <a:ext uri="{9D8B030D-6E8A-4147-A177-3AD203B41FA5}">
                      <a16:colId xmlns:a16="http://schemas.microsoft.com/office/drawing/2014/main" xmlns="" val="20000"/>
                    </a:ext>
                  </a:extLst>
                </a:gridCol>
                <a:gridCol w="1913897">
                  <a:extLst>
                    <a:ext uri="{9D8B030D-6E8A-4147-A177-3AD203B41FA5}">
                      <a16:colId xmlns:a16="http://schemas.microsoft.com/office/drawing/2014/main" xmlns="" val="20001"/>
                    </a:ext>
                  </a:extLst>
                </a:gridCol>
              </a:tblGrid>
              <a:tr h="239721">
                <a:tc>
                  <a:txBody>
                    <a:bodyPr/>
                    <a:lstStyle/>
                    <a:p>
                      <a:pPr algn="ctr" fontAlgn="b"/>
                      <a:r>
                        <a:rPr lang="es-EC" sz="1800" b="1" i="0" u="none" strike="noStrike" dirty="0">
                          <a:solidFill>
                            <a:srgbClr val="FFFFFF"/>
                          </a:solidFill>
                          <a:effectLst/>
                          <a:latin typeface="Calibri" panose="020F0502020204030204" pitchFamily="34" charset="0"/>
                        </a:rPr>
                        <a:t>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EC" sz="1800" b="1" i="0" u="none" strike="noStrike">
                          <a:solidFill>
                            <a:srgbClr val="FFFFFF"/>
                          </a:solidFill>
                          <a:effectLst/>
                          <a:latin typeface="Calibri" panose="020F0502020204030204" pitchFamily="34" charset="0"/>
                        </a:rPr>
                        <a:t>PROFORMA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10000"/>
                  </a:ext>
                </a:extLst>
              </a:tr>
              <a:tr h="471398">
                <a:tc>
                  <a:txBody>
                    <a:bodyPr/>
                    <a:lstStyle/>
                    <a:p>
                      <a:pPr algn="just" fontAlgn="ctr"/>
                      <a:r>
                        <a:rPr lang="es-ES" sz="1800" b="0" i="0" u="none" strike="noStrike" dirty="0">
                          <a:solidFill>
                            <a:srgbClr val="000000"/>
                          </a:solidFill>
                          <a:effectLst/>
                          <a:latin typeface="Calibri" panose="020F0502020204030204" pitchFamily="34" charset="0"/>
                        </a:rPr>
                        <a:t>Conservación de bienes muebles culturales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Calibri" panose="020F0502020204030204" pitchFamily="34" charset="0"/>
                        </a:rPr>
                        <a:t>                      2.013.318,36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82877">
                <a:tc>
                  <a:txBody>
                    <a:bodyPr/>
                    <a:lstStyle/>
                    <a:p>
                      <a:pPr algn="just" fontAlgn="ctr"/>
                      <a:r>
                        <a:rPr lang="es-ES" sz="1800" b="0" i="0" u="none" strike="noStrike" dirty="0">
                          <a:solidFill>
                            <a:srgbClr val="000000"/>
                          </a:solidFill>
                          <a:effectLst/>
                          <a:latin typeface="Calibri" panose="020F0502020204030204" pitchFamily="34" charset="0"/>
                        </a:rPr>
                        <a:t>Conservación de edificaciones patrimoniales para equipamientos de servicios de gestión local y social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Calibri" panose="020F0502020204030204" pitchFamily="34" charset="0"/>
                        </a:rPr>
                        <a:t>                      7.506.538,59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1398">
                <a:tc>
                  <a:txBody>
                    <a:bodyPr/>
                    <a:lstStyle/>
                    <a:p>
                      <a:pPr algn="just" fontAlgn="ctr"/>
                      <a:r>
                        <a:rPr lang="es-ES" sz="1800" b="0" i="0" u="none" strike="noStrike" dirty="0">
                          <a:solidFill>
                            <a:srgbClr val="000000"/>
                          </a:solidFill>
                          <a:effectLst/>
                          <a:latin typeface="Calibri" panose="020F0502020204030204" pitchFamily="34" charset="0"/>
                        </a:rPr>
                        <a:t>Conservación de la arquitectura religiosa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Calibri" panose="020F0502020204030204" pitchFamily="34" charset="0"/>
                        </a:rPr>
                        <a:t>                           638.200,00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71398">
                <a:tc>
                  <a:txBody>
                    <a:bodyPr/>
                    <a:lstStyle/>
                    <a:p>
                      <a:pPr algn="just" fontAlgn="ctr"/>
                      <a:r>
                        <a:rPr lang="es-ES" sz="1800" b="0" i="0" u="none" strike="noStrike" dirty="0">
                          <a:solidFill>
                            <a:srgbClr val="000000"/>
                          </a:solidFill>
                          <a:effectLst/>
                          <a:latin typeface="Calibri" panose="020F0502020204030204" pitchFamily="34" charset="0"/>
                        </a:rPr>
                        <a:t>Conservación del espacio público en el CHQ y las parroquias urbanas y rurales del DMQ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Calibri" panose="020F0502020204030204" pitchFamily="34" charset="0"/>
                        </a:rPr>
                        <a:t>                      5.171.850,00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71398">
                <a:tc>
                  <a:txBody>
                    <a:bodyPr/>
                    <a:lstStyle/>
                    <a:p>
                      <a:pPr algn="just" fontAlgn="ctr"/>
                      <a:r>
                        <a:rPr lang="es-ES" sz="1800" b="0" i="0" u="none" strike="noStrike" dirty="0">
                          <a:solidFill>
                            <a:srgbClr val="000000"/>
                          </a:solidFill>
                          <a:effectLst/>
                          <a:latin typeface="Calibri" panose="020F0502020204030204" pitchFamily="34" charset="0"/>
                        </a:rPr>
                        <a:t>Sistema de información de patrimonio cultural material e inmaterial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Calibri" panose="020F0502020204030204" pitchFamily="34" charset="0"/>
                        </a:rPr>
                        <a:t>                      1.477.356,15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71398">
                <a:tc>
                  <a:txBody>
                    <a:bodyPr/>
                    <a:lstStyle/>
                    <a:p>
                      <a:pPr algn="just" fontAlgn="ctr"/>
                      <a:r>
                        <a:rPr lang="es-ES" sz="1800" b="0" i="0" u="none" strike="noStrike" dirty="0">
                          <a:solidFill>
                            <a:srgbClr val="000000"/>
                          </a:solidFill>
                          <a:effectLst/>
                          <a:latin typeface="Calibri" panose="020F0502020204030204" pitchFamily="34" charset="0"/>
                        </a:rPr>
                        <a:t>Intervención y conservación del patrimonio arqueológico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Calibri" panose="020F0502020204030204" pitchFamily="34" charset="0"/>
                        </a:rPr>
                        <a:t>                      1.343.120,00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65463">
                <a:tc>
                  <a:txBody>
                    <a:bodyPr/>
                    <a:lstStyle/>
                    <a:p>
                      <a:pPr algn="ctr" fontAlgn="ctr"/>
                      <a:r>
                        <a:rPr lang="es-EC" sz="14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2000" b="1" i="0" u="none" strike="noStrike" dirty="0">
                          <a:solidFill>
                            <a:srgbClr val="000000"/>
                          </a:solidFill>
                          <a:effectLst/>
                          <a:latin typeface="Calibri" panose="020F0502020204030204" pitchFamily="34" charset="0"/>
                        </a:rPr>
                        <a:t>      18.150.383,10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4802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IMP</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26</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7" y="3884782"/>
            <a:ext cx="4497646" cy="5770662"/>
          </a:xfrm>
        </p:spPr>
        <p:txBody>
          <a:bodyPr>
            <a:normAutofit/>
          </a:bodyPr>
          <a:lstStyle/>
          <a:p>
            <a:r>
              <a:rPr lang="es-ES" b="1" dirty="0"/>
              <a:t>Concejal Juan Carlos Fiallos</a:t>
            </a:r>
          </a:p>
          <a:p>
            <a:pPr algn="just"/>
            <a:r>
              <a:rPr lang="es-ES" i="1" dirty="0"/>
              <a:t>Se determine cuáles son las intervenciones para reactivar el centro histórico y para atraer la inversión</a:t>
            </a:r>
          </a:p>
          <a:p>
            <a:pPr algn="just"/>
            <a:endParaRPr lang="es-ES" dirty="0"/>
          </a:p>
        </p:txBody>
      </p:sp>
      <p:sp>
        <p:nvSpPr>
          <p:cNvPr id="7" name="Marcador de texto 6"/>
          <p:cNvSpPr>
            <a:spLocks noGrp="1"/>
          </p:cNvSpPr>
          <p:nvPr>
            <p:ph type="body" sz="quarter" idx="16"/>
          </p:nvPr>
        </p:nvSpPr>
        <p:spPr>
          <a:xfrm>
            <a:off x="9788789" y="1881787"/>
            <a:ext cx="6833566" cy="790352"/>
          </a:xfrm>
        </p:spPr>
        <p:txBody>
          <a:bodyPr/>
          <a:lstStyle/>
          <a:p>
            <a:pPr algn="ctr"/>
            <a:r>
              <a:rPr lang="es-EC" dirty="0">
                <a:solidFill>
                  <a:schemeClr val="tx1"/>
                </a:solidFill>
                <a:latin typeface="+mn-lt"/>
              </a:rPr>
              <a:t>Intervenciones IMP</a:t>
            </a:r>
          </a:p>
        </p:txBody>
      </p:sp>
      <p:graphicFrame>
        <p:nvGraphicFramePr>
          <p:cNvPr id="9" name="4 Marcador de contenido"/>
          <p:cNvGraphicFramePr>
            <a:graphicFrameLocks/>
          </p:cNvGraphicFramePr>
          <p:nvPr>
            <p:extLst>
              <p:ext uri="{D42A27DB-BD31-4B8C-83A1-F6EECF244321}">
                <p14:modId xmlns:p14="http://schemas.microsoft.com/office/powerpoint/2010/main" val="2233895264"/>
              </p:ext>
            </p:extLst>
          </p:nvPr>
        </p:nvGraphicFramePr>
        <p:xfrm>
          <a:off x="7892729" y="2775739"/>
          <a:ext cx="9975109" cy="6296072"/>
        </p:xfrm>
        <a:graphic>
          <a:graphicData uri="http://schemas.openxmlformats.org/drawingml/2006/table">
            <a:tbl>
              <a:tblPr firstRow="1" bandRow="1">
                <a:tableStyleId>{5C22544A-7EE6-4342-B048-85BDC9FD1C3A}</a:tableStyleId>
              </a:tblPr>
              <a:tblGrid>
                <a:gridCol w="4405522">
                  <a:extLst>
                    <a:ext uri="{9D8B030D-6E8A-4147-A177-3AD203B41FA5}">
                      <a16:colId xmlns:a16="http://schemas.microsoft.com/office/drawing/2014/main" xmlns="" val="20000"/>
                    </a:ext>
                  </a:extLst>
                </a:gridCol>
                <a:gridCol w="5569587">
                  <a:extLst>
                    <a:ext uri="{9D8B030D-6E8A-4147-A177-3AD203B41FA5}">
                      <a16:colId xmlns:a16="http://schemas.microsoft.com/office/drawing/2014/main" xmlns="" val="20001"/>
                    </a:ext>
                  </a:extLst>
                </a:gridCol>
              </a:tblGrid>
              <a:tr h="538202">
                <a:tc>
                  <a:txBody>
                    <a:bodyPr/>
                    <a:lstStyle/>
                    <a:p>
                      <a:pPr algn="ctr"/>
                      <a:r>
                        <a:rPr lang="es-EC" sz="2000" b="1" dirty="0">
                          <a:latin typeface="+mn-lt"/>
                        </a:rPr>
                        <a:t>PROYECTO</a:t>
                      </a:r>
                      <a:endParaRPr lang="es-EC" sz="2000"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sz="2000" b="1" dirty="0">
                          <a:latin typeface="+mn-lt"/>
                        </a:rPr>
                        <a:t>ACCIONES EN EL CHQ</a:t>
                      </a:r>
                      <a:endParaRPr lang="es-EC" sz="2000"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182130">
                <a:tc>
                  <a:txBody>
                    <a:bodyPr/>
                    <a:lstStyle/>
                    <a:p>
                      <a:pPr marL="168275" indent="0" algn="just"/>
                      <a:r>
                        <a:rPr lang="es-EC" sz="2000" b="0" dirty="0">
                          <a:latin typeface="+mn-lt"/>
                        </a:rPr>
                        <a:t>Conservación de bienes muebles culturales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indent="0" algn="just"/>
                      <a:r>
                        <a:rPr lang="es-EC" sz="2000" b="0" dirty="0">
                          <a:latin typeface="+mn-lt"/>
                        </a:rPr>
                        <a:t>Conservación y restauración de bienes muebles del DMQ: iglesia de San Francisco;  recuperación del monumento a La Libertad en la Plaza Grande,</a:t>
                      </a:r>
                      <a:r>
                        <a:rPr lang="es-EC" sz="2000" b="0" baseline="0" dirty="0">
                          <a:latin typeface="+mn-lt"/>
                        </a:rPr>
                        <a:t> entre otras</a:t>
                      </a:r>
                      <a:endParaRPr lang="es-EC" sz="2000" b="0"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581266">
                <a:tc>
                  <a:txBody>
                    <a:bodyPr/>
                    <a:lstStyle/>
                    <a:p>
                      <a:pPr marL="168275" indent="0" algn="just"/>
                      <a:r>
                        <a:rPr lang="es-EC" sz="2000" b="0" dirty="0">
                          <a:latin typeface="+mn-lt"/>
                        </a:rPr>
                        <a:t>Conservación de edificaciones patrimoniales para equipamientos de servicios de gestión local y social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indent="0" algn="just"/>
                      <a:r>
                        <a:rPr lang="es-EC" sz="2000" b="0" dirty="0">
                          <a:latin typeface="+mn-lt"/>
                        </a:rPr>
                        <a:t>Intervención de edificaciones patrimoniales,</a:t>
                      </a:r>
                      <a:r>
                        <a:rPr lang="es-EC" sz="2000" b="0" baseline="0" dirty="0">
                          <a:latin typeface="+mn-lt"/>
                        </a:rPr>
                        <a:t> </a:t>
                      </a:r>
                      <a:r>
                        <a:rPr lang="es-EC" sz="2000" b="0" dirty="0">
                          <a:latin typeface="+mn-lt"/>
                        </a:rPr>
                        <a:t>de propiedad municipal y propiedad privada (9 etapas).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689327">
                <a:tc>
                  <a:txBody>
                    <a:bodyPr/>
                    <a:lstStyle/>
                    <a:p>
                      <a:pPr marL="168275" indent="0" algn="just"/>
                      <a:r>
                        <a:rPr lang="es-EC" sz="2000" b="0" dirty="0">
                          <a:latin typeface="+mn-lt"/>
                        </a:rPr>
                        <a:t>Conservación de la arquitectura religiosa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indent="0" algn="just"/>
                      <a:r>
                        <a:rPr lang="es-EC" sz="2000" b="0" dirty="0">
                          <a:latin typeface="+mn-lt"/>
                        </a:rPr>
                        <a:t>Rehabilitación de cubiertas arquitectura religiosa.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1021119">
                <a:tc>
                  <a:txBody>
                    <a:bodyPr/>
                    <a:lstStyle/>
                    <a:p>
                      <a:pPr marL="168275" indent="0" algn="just"/>
                      <a:r>
                        <a:rPr lang="es-EC" sz="2000" b="0" dirty="0">
                          <a:latin typeface="+mn-lt"/>
                        </a:rPr>
                        <a:t>Conservación del espacio público en el CHQ y las parroquias urbanas y rurales del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indent="0" algn="just"/>
                      <a:r>
                        <a:rPr lang="es-EC" sz="2000" b="0" dirty="0">
                          <a:latin typeface="+mn-lt"/>
                        </a:rPr>
                        <a:t>Mantenimiento integral en núcleos históricos de parroquias urbanas y rurales.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1246958">
                <a:tc>
                  <a:txBody>
                    <a:bodyPr/>
                    <a:lstStyle/>
                    <a:p>
                      <a:pPr marL="168275" indent="0" algn="just"/>
                      <a:r>
                        <a:rPr lang="es-EC" sz="2000" b="0" dirty="0">
                          <a:latin typeface="+mn-lt"/>
                        </a:rPr>
                        <a:t>Sistema de información de patrimonio cultural material e inmaterial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8275" indent="0" algn="just"/>
                      <a:r>
                        <a:rPr lang="es-EC" sz="2000" b="0" dirty="0">
                          <a:latin typeface="+mn-lt"/>
                        </a:rPr>
                        <a:t>Inventariar, actualizar y depurar el inventario del patrimonio cultural del DMQ.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3793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Operador Urbano</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27</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6" y="3884782"/>
            <a:ext cx="5985483" cy="5770662"/>
          </a:xfrm>
        </p:spPr>
        <p:txBody>
          <a:bodyPr>
            <a:normAutofit/>
          </a:bodyPr>
          <a:lstStyle/>
          <a:p>
            <a:r>
              <a:rPr lang="es-ES" sz="2400" b="1" dirty="0"/>
              <a:t>Concejal Soledad Benítez</a:t>
            </a:r>
          </a:p>
          <a:p>
            <a:pPr algn="just"/>
            <a:r>
              <a:rPr lang="es-ES" sz="2400" i="1" dirty="0"/>
              <a:t>Se pormenorice los gastos destinados para la puesta en marcha del Operador Urbano</a:t>
            </a:r>
            <a:endParaRPr lang="es-EC" sz="2400" i="1"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725150" y="3881684"/>
            <a:ext cx="6381301" cy="5551103"/>
          </a:xfrm>
        </p:spPr>
        <p:txBody>
          <a:bodyPr>
            <a:noAutofit/>
          </a:bodyPr>
          <a:lstStyle/>
          <a:p>
            <a:pPr algn="just"/>
            <a:r>
              <a:rPr lang="es-EC" dirty="0"/>
              <a:t>El arranque del Operador no está considerado como un proyecto, es un proceso </a:t>
            </a:r>
            <a:r>
              <a:rPr lang="es-EC" dirty="0" err="1"/>
              <a:t>agregador</a:t>
            </a:r>
            <a:r>
              <a:rPr lang="es-EC" dirty="0"/>
              <a:t> de la empresa, según lo establecido en la ordenanza Metropolitana PMDOT-PUGS Nro. 001-2021.</a:t>
            </a:r>
          </a:p>
          <a:p>
            <a:pPr algn="just"/>
            <a:r>
              <a:rPr lang="es-ES_tradnl" dirty="0"/>
              <a:t>El recurso financiero destinado al personal, es el mismo considerado para la empresa, que asciende USD 1.851.862,96 (fondos propios</a:t>
            </a:r>
            <a:r>
              <a:rPr lang="es-ES_tradnl" dirty="0" smtClean="0"/>
              <a:t>),</a:t>
            </a:r>
            <a:endParaRPr lang="es-EC" dirty="0"/>
          </a:p>
          <a:p>
            <a:pPr algn="just"/>
            <a:r>
              <a:rPr lang="es-ES_tradnl" dirty="0"/>
              <a:t>La </a:t>
            </a:r>
            <a:r>
              <a:rPr lang="es-EC" dirty="0"/>
              <a:t>adquisición de equipo tecnológico especializado para el arranque del Operador Urbano, está planificada en el presupuesto dentro del grupo de gasto Bienes de larga duración que permitirá inicialmente cubrir las demandas del cliente interno y externo, con un valor de USD 89.348,04 (recursos municipales</a:t>
            </a:r>
            <a:r>
              <a:rPr lang="es-EC" dirty="0" smtClean="0"/>
              <a:t>).</a:t>
            </a:r>
            <a:endParaRPr lang="es-EC" dirty="0"/>
          </a:p>
        </p:txBody>
      </p:sp>
    </p:spTree>
    <p:extLst>
      <p:ext uri="{BB962C8B-B14F-4D97-AF65-F5344CB8AC3E}">
        <p14:creationId xmlns:p14="http://schemas.microsoft.com/office/powerpoint/2010/main" val="2477321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b="0" dirty="0"/>
              <a:t>Incremento a Fundaciones de Cultura</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28</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a:xfrm>
            <a:off x="2709066" y="3884782"/>
            <a:ext cx="6147552" cy="5761242"/>
          </a:xfrm>
        </p:spPr>
        <p:txBody>
          <a:bodyPr>
            <a:normAutofit fontScale="92500" lnSpcReduction="20000"/>
          </a:bodyPr>
          <a:lstStyle/>
          <a:p>
            <a:r>
              <a:rPr lang="es-ES" sz="2600" b="1" dirty="0" smtClean="0"/>
              <a:t>Concejal Juan Manuel Carrión</a:t>
            </a:r>
          </a:p>
          <a:p>
            <a:pPr algn="just"/>
            <a:r>
              <a:rPr lang="es-ES" sz="2600" i="1" dirty="0" smtClean="0"/>
              <a:t>Sobre cultura y con la asignación, particularmente a las Fundaciones, sugiere cuadro comparativo de lo que se plantea para el 2022 con lo que se está cerrando el 2021. Hay que asegurar que los presupuestos de las Fundaciones no sean disminuidos.</a:t>
            </a:r>
            <a:endParaRPr lang="es-EC" sz="2600" i="1" dirty="0" smtClean="0"/>
          </a:p>
          <a:p>
            <a:pPr algn="just"/>
            <a:endParaRPr lang="es-ES" sz="2600" dirty="0" smtClean="0"/>
          </a:p>
          <a:p>
            <a:r>
              <a:rPr lang="es-ES" sz="2600" b="1" dirty="0" smtClean="0"/>
              <a:t>Concejal Paulina Izurieta y Mónica Sandoval</a:t>
            </a:r>
          </a:p>
          <a:p>
            <a:pPr algn="just"/>
            <a:r>
              <a:rPr lang="es-ES" sz="2600" i="1" dirty="0" smtClean="0"/>
              <a:t>Se contemple incremento a la Fundación Museos y a la Fundación Teatro Sucre.</a:t>
            </a:r>
          </a:p>
          <a:p>
            <a:pPr algn="just"/>
            <a:endParaRPr lang="es-ES" dirty="0"/>
          </a:p>
          <a:p>
            <a:pPr algn="just"/>
            <a:endParaRPr lang="es-ES" dirty="0"/>
          </a:p>
          <a:p>
            <a:pPr algn="just"/>
            <a:endParaRPr lang="es-ES" b="1"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515600" y="3884782"/>
            <a:ext cx="6856492" cy="4726742"/>
          </a:xfrm>
        </p:spPr>
        <p:txBody>
          <a:bodyPr>
            <a:normAutofit/>
          </a:bodyPr>
          <a:lstStyle/>
          <a:p>
            <a:pPr algn="just"/>
            <a:r>
              <a:rPr lang="es-EC" sz="2400" b="1" dirty="0"/>
              <a:t>Incorporada.- </a:t>
            </a:r>
            <a:r>
              <a:rPr lang="es-EC" sz="2400" dirty="0"/>
              <a:t>Se considera el incremento a las fundaciones del sector cultura, por valor de UDS 1.100.000, debido a, que por l</a:t>
            </a:r>
            <a:r>
              <a:rPr lang="es-ES" sz="2400" dirty="0"/>
              <a:t>os efectos de la pandemia ha ocasionado la reducción de aforo a las actividades culturales y por ende a los ingresos generados por cada fundación.</a:t>
            </a:r>
          </a:p>
          <a:p>
            <a:endParaRPr lang="es-EC" sz="2400" dirty="0"/>
          </a:p>
        </p:txBody>
      </p:sp>
      <p:graphicFrame>
        <p:nvGraphicFramePr>
          <p:cNvPr id="10" name="Tabla 9"/>
          <p:cNvGraphicFramePr>
            <a:graphicFrameLocks noGrp="1"/>
          </p:cNvGraphicFramePr>
          <p:nvPr>
            <p:extLst>
              <p:ext uri="{D42A27DB-BD31-4B8C-83A1-F6EECF244321}">
                <p14:modId xmlns:p14="http://schemas.microsoft.com/office/powerpoint/2010/main" val="1301379094"/>
              </p:ext>
            </p:extLst>
          </p:nvPr>
        </p:nvGraphicFramePr>
        <p:xfrm>
          <a:off x="9480883" y="6771596"/>
          <a:ext cx="7670287" cy="2549202"/>
        </p:xfrm>
        <a:graphic>
          <a:graphicData uri="http://schemas.openxmlformats.org/drawingml/2006/table">
            <a:tbl>
              <a:tblPr/>
              <a:tblGrid>
                <a:gridCol w="3125694">
                  <a:extLst>
                    <a:ext uri="{9D8B030D-6E8A-4147-A177-3AD203B41FA5}">
                      <a16:colId xmlns:a16="http://schemas.microsoft.com/office/drawing/2014/main" xmlns="" val="20000"/>
                    </a:ext>
                  </a:extLst>
                </a:gridCol>
                <a:gridCol w="1278643">
                  <a:extLst>
                    <a:ext uri="{9D8B030D-6E8A-4147-A177-3AD203B41FA5}">
                      <a16:colId xmlns:a16="http://schemas.microsoft.com/office/drawing/2014/main" xmlns="" val="20001"/>
                    </a:ext>
                  </a:extLst>
                </a:gridCol>
                <a:gridCol w="1088650">
                  <a:extLst>
                    <a:ext uri="{9D8B030D-6E8A-4147-A177-3AD203B41FA5}">
                      <a16:colId xmlns:a16="http://schemas.microsoft.com/office/drawing/2014/main" xmlns="" val="20002"/>
                    </a:ext>
                  </a:extLst>
                </a:gridCol>
                <a:gridCol w="1088650">
                  <a:extLst>
                    <a:ext uri="{9D8B030D-6E8A-4147-A177-3AD203B41FA5}">
                      <a16:colId xmlns:a16="http://schemas.microsoft.com/office/drawing/2014/main" xmlns="" val="20003"/>
                    </a:ext>
                  </a:extLst>
                </a:gridCol>
                <a:gridCol w="1088650">
                  <a:extLst>
                    <a:ext uri="{9D8B030D-6E8A-4147-A177-3AD203B41FA5}">
                      <a16:colId xmlns:a16="http://schemas.microsoft.com/office/drawing/2014/main" xmlns="" val="20004"/>
                    </a:ext>
                  </a:extLst>
                </a:gridCol>
              </a:tblGrid>
              <a:tr h="367714">
                <a:tc rowSpan="2">
                  <a:txBody>
                    <a:bodyPr/>
                    <a:lstStyle/>
                    <a:p>
                      <a:pPr algn="ctr" fontAlgn="ctr"/>
                      <a:r>
                        <a:rPr lang="es-EC" sz="1800" b="1" i="0" u="none" strike="noStrike" dirty="0">
                          <a:solidFill>
                            <a:srgbClr val="000000"/>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C" sz="1800" b="1" i="0" u="none" strike="noStrike" dirty="0">
                          <a:solidFill>
                            <a:srgbClr val="000000"/>
                          </a:solidFill>
                          <a:effectLst/>
                          <a:latin typeface="Calibri" panose="020F0502020204030204" pitchFamily="34" charset="0"/>
                        </a:rPr>
                        <a:t>PRESUPUESTO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800" b="1" i="0" u="none" strike="noStrike" dirty="0">
                          <a:solidFill>
                            <a:srgbClr val="000000"/>
                          </a:solidFill>
                          <a:effectLst/>
                          <a:latin typeface="Calibri" panose="020F0502020204030204" pitchFamily="34" charset="0"/>
                        </a:rPr>
                        <a:t>PROFORMA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xmlns="" val="10000"/>
                  </a:ext>
                </a:extLst>
              </a:tr>
              <a:tr h="735310">
                <a:tc vMerge="1">
                  <a:txBody>
                    <a:bodyPr/>
                    <a:lstStyle/>
                    <a:p>
                      <a:endParaRPr lang="es-EC"/>
                    </a:p>
                  </a:txBody>
                  <a:tcPr/>
                </a:tc>
                <a:tc>
                  <a:txBody>
                    <a:bodyPr/>
                    <a:lstStyle/>
                    <a:p>
                      <a:pPr algn="ctr" fontAlgn="ctr"/>
                      <a:r>
                        <a:rPr lang="es-EC" sz="1800" b="1" i="0" u="none" strike="noStrike" dirty="0">
                          <a:solidFill>
                            <a:srgbClr val="000000"/>
                          </a:solidFill>
                          <a:effectLst/>
                          <a:latin typeface="Calibri" panose="020F0502020204030204" pitchFamily="34" charset="0"/>
                        </a:rPr>
                        <a:t>Asignación Inicial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Reforma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Primer Debate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a:solidFill>
                            <a:srgbClr val="000000"/>
                          </a:solidFill>
                          <a:effectLst/>
                          <a:latin typeface="Calibri" panose="020F0502020204030204" pitchFamily="34" charset="0"/>
                        </a:rPr>
                        <a:t>Segundo Debate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23089">
                <a:tc>
                  <a:txBody>
                    <a:bodyPr/>
                    <a:lstStyle/>
                    <a:p>
                      <a:pPr algn="l" fontAlgn="b"/>
                      <a:r>
                        <a:rPr lang="es-ES" sz="1800" b="0" i="0" u="none" strike="noStrike">
                          <a:solidFill>
                            <a:srgbClr val="000000"/>
                          </a:solidFill>
                          <a:effectLst/>
                          <a:latin typeface="Calibri" panose="020F0502020204030204" pitchFamily="34" charset="0"/>
                        </a:rPr>
                        <a:t>Fundación Museos de la Ciudad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2.900.000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3.500.000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2.900.000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       3.500.000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3089">
                <a:tc>
                  <a:txBody>
                    <a:bodyPr/>
                    <a:lstStyle/>
                    <a:p>
                      <a:pPr algn="l" fontAlgn="b"/>
                      <a:r>
                        <a:rPr lang="es-EC" sz="1800" b="0" i="0" u="none" strike="noStrike">
                          <a:solidFill>
                            <a:srgbClr val="000000"/>
                          </a:solidFill>
                          <a:effectLst/>
                          <a:latin typeface="Calibri" panose="020F0502020204030204" pitchFamily="34" charset="0"/>
                        </a:rPr>
                        <a:t>Fundación Teatro Sucre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     2.600.000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       3.100.000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       2.600.000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       3.100.000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05454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sz="5400" b="0" dirty="0"/>
              <a:t>Bicentenario 2022</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29</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rmAutofit/>
          </a:bodyPr>
          <a:lstStyle/>
          <a:p>
            <a:r>
              <a:rPr lang="es-ES" sz="2400" b="1" dirty="0"/>
              <a:t>Concejal Soledad Benítez</a:t>
            </a:r>
          </a:p>
          <a:p>
            <a:pPr algn="just"/>
            <a:r>
              <a:rPr lang="es-ES" sz="2400" i="1" dirty="0"/>
              <a:t>Se detallen los recursos que se invertirán en el marco del Bicentenario 2022.</a:t>
            </a:r>
            <a:endParaRPr lang="es-ES" sz="2400" b="1" i="1" dirty="0"/>
          </a:p>
          <a:p>
            <a:pPr algn="just"/>
            <a:endParaRPr lang="es-ES" dirty="0"/>
          </a:p>
          <a:p>
            <a:pPr algn="just"/>
            <a:endParaRPr lang="es-ES" dirty="0"/>
          </a:p>
          <a:p>
            <a:pPr algn="just"/>
            <a:endParaRPr lang="es-ES" b="1" dirty="0"/>
          </a:p>
        </p:txBody>
      </p:sp>
      <p:sp>
        <p:nvSpPr>
          <p:cNvPr id="7" name="Marcador de texto 6"/>
          <p:cNvSpPr>
            <a:spLocks noGrp="1"/>
          </p:cNvSpPr>
          <p:nvPr>
            <p:ph type="body" sz="quarter" idx="16"/>
          </p:nvPr>
        </p:nvSpPr>
        <p:spPr/>
        <p:txBody>
          <a:bodyPr/>
          <a:lstStyle/>
          <a:p>
            <a:r>
              <a:rPr lang="es-EC" dirty="0"/>
              <a:t>Respuesta</a:t>
            </a:r>
          </a:p>
        </p:txBody>
      </p:sp>
      <p:graphicFrame>
        <p:nvGraphicFramePr>
          <p:cNvPr id="12" name="Tabla 11"/>
          <p:cNvGraphicFramePr>
            <a:graphicFrameLocks noGrp="1"/>
          </p:cNvGraphicFramePr>
          <p:nvPr>
            <p:extLst>
              <p:ext uri="{D42A27DB-BD31-4B8C-83A1-F6EECF244321}">
                <p14:modId xmlns:p14="http://schemas.microsoft.com/office/powerpoint/2010/main" val="1329543761"/>
              </p:ext>
            </p:extLst>
          </p:nvPr>
        </p:nvGraphicFramePr>
        <p:xfrm>
          <a:off x="9197873" y="2560878"/>
          <a:ext cx="8493357" cy="6616155"/>
        </p:xfrm>
        <a:graphic>
          <a:graphicData uri="http://schemas.openxmlformats.org/drawingml/2006/table">
            <a:tbl>
              <a:tblPr/>
              <a:tblGrid>
                <a:gridCol w="6263816">
                  <a:extLst>
                    <a:ext uri="{9D8B030D-6E8A-4147-A177-3AD203B41FA5}">
                      <a16:colId xmlns:a16="http://schemas.microsoft.com/office/drawing/2014/main" xmlns="" val="20000"/>
                    </a:ext>
                  </a:extLst>
                </a:gridCol>
                <a:gridCol w="2229541">
                  <a:extLst>
                    <a:ext uri="{9D8B030D-6E8A-4147-A177-3AD203B41FA5}">
                      <a16:colId xmlns:a16="http://schemas.microsoft.com/office/drawing/2014/main" xmlns="" val="20002"/>
                    </a:ext>
                  </a:extLst>
                </a:gridCol>
              </a:tblGrid>
              <a:tr h="281107">
                <a:tc>
                  <a:txBody>
                    <a:bodyPr/>
                    <a:lstStyle/>
                    <a:p>
                      <a:pPr algn="ctr" fontAlgn="ctr"/>
                      <a:r>
                        <a:rPr lang="es-EC" sz="1800" b="1" i="0" u="none" strike="noStrike" dirty="0">
                          <a:solidFill>
                            <a:schemeClr val="bg1"/>
                          </a:solidFill>
                          <a:effectLst/>
                          <a:latin typeface="+mn-lt"/>
                        </a:rPr>
                        <a:t>Actividad</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s-EC" sz="1800" b="1" i="0" u="none" strike="noStrike" dirty="0">
                          <a:solidFill>
                            <a:schemeClr val="bg1"/>
                          </a:solidFill>
                          <a:effectLst/>
                          <a:latin typeface="+mn-lt"/>
                        </a:rPr>
                        <a:t>Presupuesto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617431">
                <a:tc>
                  <a:txBody>
                    <a:bodyPr/>
                    <a:lstStyle/>
                    <a:p>
                      <a:pPr algn="just" fontAlgn="ctr"/>
                      <a:r>
                        <a:rPr lang="es-EC" sz="2000" b="0" i="0" u="none" strike="noStrike" dirty="0">
                          <a:solidFill>
                            <a:srgbClr val="000000"/>
                          </a:solidFill>
                          <a:effectLst/>
                          <a:latin typeface="+mn-lt"/>
                        </a:rPr>
                        <a:t>Establecer una colección de productos culturales alrededor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mn-lt"/>
                        </a:rPr>
                        <a:t> $150.000,00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24714">
                <a:tc>
                  <a:txBody>
                    <a:bodyPr/>
                    <a:lstStyle/>
                    <a:p>
                      <a:pPr algn="just" fontAlgn="ctr"/>
                      <a:r>
                        <a:rPr lang="es-EC" sz="2000" b="0" i="0" u="none" strike="noStrike" dirty="0">
                          <a:solidFill>
                            <a:srgbClr val="000000"/>
                          </a:solidFill>
                          <a:effectLst/>
                          <a:latin typeface="+mn-lt"/>
                        </a:rPr>
                        <a:t>Generación de espacios académicos y de discusión en torno al presente, pasado y futuro.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mn-lt"/>
                        </a:rPr>
                        <a:t> $ 200.000,00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146099">
                <a:tc>
                  <a:txBody>
                    <a:bodyPr/>
                    <a:lstStyle/>
                    <a:p>
                      <a:pPr algn="just" fontAlgn="ctr"/>
                      <a:r>
                        <a:rPr lang="es-EC" sz="2000" b="0" i="0" u="none" strike="noStrike" dirty="0">
                          <a:solidFill>
                            <a:srgbClr val="000000"/>
                          </a:solidFill>
                          <a:effectLst/>
                          <a:latin typeface="+mn-lt"/>
                        </a:rPr>
                        <a:t>Construcción de un circuito de actividades artísticas para espacios pequeños y medianos -reactivación y retorno a los espacios (sello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mn-lt"/>
                        </a:rPr>
                        <a:t> $ 200.000,00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74854">
                <a:tc>
                  <a:txBody>
                    <a:bodyPr/>
                    <a:lstStyle/>
                    <a:p>
                      <a:pPr algn="just" fontAlgn="ctr"/>
                      <a:r>
                        <a:rPr lang="es-EC" sz="2000" b="0" i="0" u="none" strike="noStrike" dirty="0">
                          <a:solidFill>
                            <a:srgbClr val="000000"/>
                          </a:solidFill>
                          <a:effectLst/>
                          <a:latin typeface="+mn-lt"/>
                        </a:rPr>
                        <a:t>Realizar la ruta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800" b="0" i="0" u="none" strike="noStrike" dirty="0">
                          <a:solidFill>
                            <a:srgbClr val="000000"/>
                          </a:solidFill>
                          <a:effectLst/>
                          <a:latin typeface="+mn-lt"/>
                        </a:rPr>
                        <a:t> $ 200.000,00 </a:t>
                      </a:r>
                    </a:p>
                  </a:txBody>
                  <a:tcPr marL="5914" marR="5914" marT="5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07122">
                <a:tc>
                  <a:txBody>
                    <a:bodyPr/>
                    <a:lstStyle/>
                    <a:p>
                      <a:pPr algn="just" fontAlgn="ctr"/>
                      <a:r>
                        <a:rPr lang="es-EC" sz="2000" b="0" i="0" u="none" strike="noStrike" dirty="0">
                          <a:solidFill>
                            <a:srgbClr val="000000"/>
                          </a:solidFill>
                          <a:effectLst/>
                          <a:latin typeface="+mn-lt"/>
                        </a:rPr>
                        <a:t>Eventos conmemorativos del proceso libertario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800" b="0" i="0" u="none" strike="noStrike" dirty="0">
                          <a:solidFill>
                            <a:srgbClr val="000000"/>
                          </a:solidFill>
                          <a:effectLst/>
                          <a:latin typeface="+mn-lt"/>
                        </a:rPr>
                        <a:t> $ 300.000,00 </a:t>
                      </a:r>
                    </a:p>
                  </a:txBody>
                  <a:tcPr marL="5914" marR="5914" marT="5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822665">
                <a:tc>
                  <a:txBody>
                    <a:bodyPr/>
                    <a:lstStyle/>
                    <a:p>
                      <a:pPr algn="just" fontAlgn="ctr"/>
                      <a:r>
                        <a:rPr lang="es-EC" sz="2000" b="0" i="0" u="none" strike="noStrike" dirty="0">
                          <a:solidFill>
                            <a:srgbClr val="000000"/>
                          </a:solidFill>
                          <a:effectLst/>
                          <a:latin typeface="+mn-lt"/>
                        </a:rPr>
                        <a:t>Realizar la retreta gigante de bandas de pueblo y bandas institucionales</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mn-lt"/>
                        </a:rPr>
                        <a:t> $ 80.000,00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752829">
                <a:tc>
                  <a:txBody>
                    <a:bodyPr/>
                    <a:lstStyle/>
                    <a:p>
                      <a:pPr algn="just" fontAlgn="ctr"/>
                      <a:r>
                        <a:rPr lang="es-EC" sz="2000" b="0" i="0" u="none" strike="noStrike" dirty="0">
                          <a:solidFill>
                            <a:srgbClr val="000000"/>
                          </a:solidFill>
                          <a:effectLst/>
                          <a:latin typeface="+mn-lt"/>
                        </a:rPr>
                        <a:t>Realizar encuentros de discusión regional sobre el proceso del bicentenario</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mn-lt"/>
                        </a:rPr>
                        <a:t> $ 80.000,00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745957">
                <a:tc>
                  <a:txBody>
                    <a:bodyPr/>
                    <a:lstStyle/>
                    <a:p>
                      <a:pPr algn="just" fontAlgn="ctr"/>
                      <a:r>
                        <a:rPr lang="es-EC" sz="2000" b="0" i="0" u="none" strike="noStrike" dirty="0">
                          <a:solidFill>
                            <a:srgbClr val="000000"/>
                          </a:solidFill>
                          <a:effectLst/>
                          <a:latin typeface="+mn-lt"/>
                        </a:rPr>
                        <a:t>Ejecutar eventos artísticos de gran formato nivel distrital</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0" i="0" u="none" strike="noStrike" dirty="0">
                          <a:solidFill>
                            <a:srgbClr val="000000"/>
                          </a:solidFill>
                          <a:effectLst/>
                          <a:latin typeface="+mn-lt"/>
                        </a:rPr>
                        <a:t> $ 3.000.000,00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43377">
                <a:tc>
                  <a:txBody>
                    <a:bodyPr/>
                    <a:lstStyle/>
                    <a:p>
                      <a:pPr algn="ctr" fontAlgn="ctr"/>
                      <a:r>
                        <a:rPr lang="es-EC" sz="1800" b="1" i="0" u="none" strike="noStrike" dirty="0">
                          <a:solidFill>
                            <a:srgbClr val="000000"/>
                          </a:solidFill>
                          <a:effectLst/>
                          <a:latin typeface="+mn-lt"/>
                        </a:rPr>
                        <a:t>Total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800" b="1" i="0" u="none" strike="noStrike" dirty="0">
                          <a:solidFill>
                            <a:srgbClr val="000000"/>
                          </a:solidFill>
                          <a:effectLst/>
                          <a:latin typeface="+mn-lt"/>
                        </a:rPr>
                        <a:t> $ 4.210.000,00 </a:t>
                      </a:r>
                    </a:p>
                  </a:txBody>
                  <a:tcPr marL="5914" marR="5914" marT="5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9" name="Marcador de texto 6"/>
          <p:cNvSpPr>
            <a:spLocks noGrp="1"/>
          </p:cNvSpPr>
          <p:nvPr>
            <p:ph type="body" sz="quarter" idx="16"/>
          </p:nvPr>
        </p:nvSpPr>
        <p:spPr>
          <a:xfrm>
            <a:off x="8446089" y="1544694"/>
            <a:ext cx="9840324" cy="790352"/>
          </a:xfrm>
        </p:spPr>
        <p:txBody>
          <a:bodyPr/>
          <a:lstStyle/>
          <a:p>
            <a:pPr algn="ctr"/>
            <a:r>
              <a:rPr lang="es-EC" sz="2400" b="1" dirty="0">
                <a:solidFill>
                  <a:schemeClr val="tx1"/>
                </a:solidFill>
                <a:latin typeface="+mn-lt"/>
              </a:rPr>
              <a:t>Actividades del Proyecto Bicentenario 2022</a:t>
            </a:r>
          </a:p>
        </p:txBody>
      </p:sp>
      <p:pic>
        <p:nvPicPr>
          <p:cNvPr id="10" name="Imagen 9"/>
          <p:cNvPicPr/>
          <p:nvPr/>
        </p:nvPicPr>
        <p:blipFill>
          <a:blip r:embed="rId3"/>
          <a:stretch>
            <a:fillRect/>
          </a:stretch>
        </p:blipFill>
        <p:spPr>
          <a:xfrm>
            <a:off x="914320" y="5868955"/>
            <a:ext cx="8092439" cy="2933052"/>
          </a:xfrm>
          <a:prstGeom prst="rect">
            <a:avLst/>
          </a:prstGeom>
        </p:spPr>
      </p:pic>
    </p:spTree>
    <p:extLst>
      <p:ext uri="{BB962C8B-B14F-4D97-AF65-F5344CB8AC3E}">
        <p14:creationId xmlns:p14="http://schemas.microsoft.com/office/powerpoint/2010/main" val="82039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6" name="Título 1">
            <a:extLst>
              <a:ext uri="{FF2B5EF4-FFF2-40B4-BE49-F238E27FC236}">
                <a16:creationId xmlns:a16="http://schemas.microsoft.com/office/drawing/2014/main" xmlns="" id="{2DF3DAFA-B3B8-4949-9358-FF493F80FABB}"/>
              </a:ext>
            </a:extLst>
          </p:cNvPr>
          <p:cNvSpPr txBox="1">
            <a:spLocks/>
          </p:cNvSpPr>
          <p:nvPr/>
        </p:nvSpPr>
        <p:spPr>
          <a:xfrm>
            <a:off x="2460530" y="1722909"/>
            <a:ext cx="13158411" cy="214491"/>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r>
              <a:rPr lang="es-EC" sz="3000" dirty="0">
                <a:solidFill>
                  <a:srgbClr val="312783"/>
                </a:solidFill>
                <a:latin typeface="Arial Black" panose="020B0A04020102020204" pitchFamily="34" charset="0"/>
              </a:rPr>
              <a:t>PROFORMA DE INVERSIÓN CON INCREMENTO DE USD 75,2M</a:t>
            </a:r>
          </a:p>
          <a:p>
            <a:endParaRPr lang="es-EC" sz="2100" dirty="0">
              <a:solidFill>
                <a:schemeClr val="tx1"/>
              </a:solidFill>
            </a:endParaRPr>
          </a:p>
        </p:txBody>
      </p:sp>
      <p:sp>
        <p:nvSpPr>
          <p:cNvPr id="17" name="CuadroTexto 16"/>
          <p:cNvSpPr txBox="1"/>
          <p:nvPr/>
        </p:nvSpPr>
        <p:spPr>
          <a:xfrm>
            <a:off x="969771" y="9300789"/>
            <a:ext cx="14358212" cy="715581"/>
          </a:xfrm>
          <a:prstGeom prst="rect">
            <a:avLst/>
          </a:prstGeom>
          <a:noFill/>
        </p:spPr>
        <p:txBody>
          <a:bodyPr wrap="square" rtlCol="0">
            <a:spAutoFit/>
          </a:bodyPr>
          <a:lstStyle/>
          <a:p>
            <a:r>
              <a:rPr lang="es-EC" sz="1350" dirty="0"/>
              <a:t>Elaboración: SGP</a:t>
            </a:r>
          </a:p>
          <a:p>
            <a:r>
              <a:rPr lang="es-EC" sz="1350" dirty="0"/>
              <a:t>Nota:  </a:t>
            </a:r>
            <a:r>
              <a:rPr lang="es-EC" sz="1350" b="1" dirty="0"/>
              <a:t>(*) En el Sector de Movilidad se</a:t>
            </a:r>
            <a:r>
              <a:rPr lang="es-EC" sz="1350" dirty="0"/>
              <a:t> Incluye el Presupuesto de la Primera Línea del Metro por $ $ 152.736,183,49</a:t>
            </a:r>
          </a:p>
          <a:p>
            <a:endParaRPr lang="es-EC" sz="1350" dirty="0"/>
          </a:p>
        </p:txBody>
      </p:sp>
      <p:graphicFrame>
        <p:nvGraphicFramePr>
          <p:cNvPr id="4" name="Tabla 3"/>
          <p:cNvGraphicFramePr>
            <a:graphicFrameLocks noGrp="1"/>
          </p:cNvGraphicFramePr>
          <p:nvPr>
            <p:extLst>
              <p:ext uri="{D42A27DB-BD31-4B8C-83A1-F6EECF244321}">
                <p14:modId xmlns:p14="http://schemas.microsoft.com/office/powerpoint/2010/main" val="579705439"/>
              </p:ext>
            </p:extLst>
          </p:nvPr>
        </p:nvGraphicFramePr>
        <p:xfrm>
          <a:off x="969771" y="2075337"/>
          <a:ext cx="15704638" cy="7225452"/>
        </p:xfrm>
        <a:graphic>
          <a:graphicData uri="http://schemas.openxmlformats.org/drawingml/2006/table">
            <a:tbl>
              <a:tblPr/>
              <a:tblGrid>
                <a:gridCol w="2258112">
                  <a:extLst>
                    <a:ext uri="{9D8B030D-6E8A-4147-A177-3AD203B41FA5}">
                      <a16:colId xmlns:a16="http://schemas.microsoft.com/office/drawing/2014/main" xmlns="" val="20000"/>
                    </a:ext>
                  </a:extLst>
                </a:gridCol>
                <a:gridCol w="4723920">
                  <a:extLst>
                    <a:ext uri="{9D8B030D-6E8A-4147-A177-3AD203B41FA5}">
                      <a16:colId xmlns:a16="http://schemas.microsoft.com/office/drawing/2014/main" xmlns="" val="20001"/>
                    </a:ext>
                  </a:extLst>
                </a:gridCol>
                <a:gridCol w="1464453">
                  <a:extLst>
                    <a:ext uri="{9D8B030D-6E8A-4147-A177-3AD203B41FA5}">
                      <a16:colId xmlns:a16="http://schemas.microsoft.com/office/drawing/2014/main" xmlns="" val="20002"/>
                    </a:ext>
                  </a:extLst>
                </a:gridCol>
                <a:gridCol w="1439795">
                  <a:extLst>
                    <a:ext uri="{9D8B030D-6E8A-4147-A177-3AD203B41FA5}">
                      <a16:colId xmlns:a16="http://schemas.microsoft.com/office/drawing/2014/main" xmlns="" val="20003"/>
                    </a:ext>
                  </a:extLst>
                </a:gridCol>
                <a:gridCol w="1952601">
                  <a:extLst>
                    <a:ext uri="{9D8B030D-6E8A-4147-A177-3AD203B41FA5}">
                      <a16:colId xmlns:a16="http://schemas.microsoft.com/office/drawing/2014/main" xmlns="" val="20004"/>
                    </a:ext>
                  </a:extLst>
                </a:gridCol>
                <a:gridCol w="1873709">
                  <a:extLst>
                    <a:ext uri="{9D8B030D-6E8A-4147-A177-3AD203B41FA5}">
                      <a16:colId xmlns:a16="http://schemas.microsoft.com/office/drawing/2014/main" xmlns="" val="20005"/>
                    </a:ext>
                  </a:extLst>
                </a:gridCol>
                <a:gridCol w="1992048">
                  <a:extLst>
                    <a:ext uri="{9D8B030D-6E8A-4147-A177-3AD203B41FA5}">
                      <a16:colId xmlns:a16="http://schemas.microsoft.com/office/drawing/2014/main" xmlns="" val="20006"/>
                    </a:ext>
                  </a:extLst>
                </a:gridCol>
              </a:tblGrid>
              <a:tr h="811608">
                <a:tc>
                  <a:txBody>
                    <a:bodyPr/>
                    <a:lstStyle/>
                    <a:p>
                      <a:pPr algn="ctr" fontAlgn="ctr"/>
                      <a:r>
                        <a:rPr lang="es-EC" sz="1600" b="1" i="0" u="none" strike="noStrike" dirty="0">
                          <a:solidFill>
                            <a:srgbClr val="FFFFFF"/>
                          </a:solidFill>
                          <a:effectLst/>
                          <a:latin typeface="Calibri" panose="020F0502020204030204" pitchFamily="34" charset="0"/>
                        </a:rPr>
                        <a:t> ÁREA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dirty="0">
                          <a:solidFill>
                            <a:srgbClr val="FFFFFF"/>
                          </a:solidFill>
                          <a:effectLst/>
                          <a:latin typeface="Calibri" panose="020F0502020204030204" pitchFamily="34" charset="0"/>
                        </a:rPr>
                        <a:t> SECTOR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INICIAL 2022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INCREMENTO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1600" b="1" i="0" u="none" strike="noStrike">
                          <a:solidFill>
                            <a:srgbClr val="FFFFFF"/>
                          </a:solidFill>
                          <a:effectLst/>
                          <a:latin typeface="Calibri" panose="020F0502020204030204" pitchFamily="34" charset="0"/>
                        </a:rPr>
                        <a:t> PRESUPUESTO PROFORMADO 2022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10000"/>
                  </a:ext>
                </a:extLst>
              </a:tr>
              <a:tr h="350011">
                <a:tc rowSpan="5">
                  <a:txBody>
                    <a:bodyPr/>
                    <a:lstStyle/>
                    <a:p>
                      <a:pPr algn="ctr" fontAlgn="ctr"/>
                      <a:r>
                        <a:rPr lang="es-EC" sz="1600" b="1" i="0" u="none" strike="noStrike" dirty="0">
                          <a:solidFill>
                            <a:srgbClr val="000000"/>
                          </a:solidFill>
                          <a:effectLst/>
                          <a:latin typeface="Calibri" panose="020F0502020204030204" pitchFamily="34" charset="0"/>
                        </a:rPr>
                        <a:t> SERVICIOS COMUNALES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AMBIENTE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4.350.000,00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4.350.000,00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COORDINACIÓN TERRITORIAL Y PARTICIPACIÓN CIUDADANA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34.981.210,35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965.010,08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568.960,88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36.515.181,31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50011">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 MOVILIDAD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255.223.165,25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63.589.457,87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1.768.145,36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(2.611.645,21)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317.969.123,27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SEGURIDAD Y GOBERNABILIDAD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3.358.647,86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19.785,89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144.600,00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3.523.033,75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TERRITORIO HÁBITAT Y VIVIENDA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18.728.329,68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2.768.053,42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54.000,00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21.550.383,10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50011">
                <a:tc rowSpan="2">
                  <a:txBody>
                    <a:bodyPr/>
                    <a:lstStyle/>
                    <a:p>
                      <a:pPr algn="ctr" fontAlgn="ctr"/>
                      <a:r>
                        <a:rPr lang="es-EC" sz="1600" b="1" i="0" u="none" strike="noStrike">
                          <a:solidFill>
                            <a:srgbClr val="000000"/>
                          </a:solidFill>
                          <a:effectLst/>
                          <a:latin typeface="Calibri" panose="020F0502020204030204" pitchFamily="34" charset="0"/>
                        </a:rPr>
                        <a:t> SERVICIOS ECONÓMICOS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AGENCIA DE COORDINACIÓN DISTRITAL DE COMERCIO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5.400.000,00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5.400.000,00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DESARROLLO PRODUCTIVO Y COMPETITIVIDAD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11.125.000,00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2.667.452,00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13.792.452,00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50011">
                <a:tc rowSpan="5">
                  <a:txBody>
                    <a:bodyPr/>
                    <a:lstStyle/>
                    <a:p>
                      <a:pPr algn="ctr" fontAlgn="ctr"/>
                      <a:r>
                        <a:rPr lang="es-EC" sz="1600" b="1" i="0" u="none" strike="noStrike">
                          <a:solidFill>
                            <a:srgbClr val="000000"/>
                          </a:solidFill>
                          <a:effectLst/>
                          <a:latin typeface="Calibri" panose="020F0502020204030204" pitchFamily="34" charset="0"/>
                        </a:rPr>
                        <a:t> SERVICIOS GENERALES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ADMINISTRACIÓN GENERAL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45.824.346,06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1.850.000,00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47.674.346,06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AGENCIA METROPOLITANA DE CONTROL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COMUNICACIÓN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0011">
                <a:tc vMerge="1">
                  <a:txBody>
                    <a:bodyPr/>
                    <a:lstStyle/>
                    <a:p>
                      <a:endParaRPr lang="es-EC"/>
                    </a:p>
                  </a:txBody>
                  <a:tcPr/>
                </a:tc>
                <a:tc>
                  <a:txBody>
                    <a:bodyPr/>
                    <a:lstStyle/>
                    <a:p>
                      <a:pPr algn="l" fontAlgn="ctr"/>
                      <a:r>
                        <a:rPr lang="es-EC" sz="1600" b="0" i="0" u="none" strike="noStrike" dirty="0">
                          <a:solidFill>
                            <a:srgbClr val="000000"/>
                          </a:solidFill>
                          <a:effectLst/>
                          <a:latin typeface="Calibri" panose="020F0502020204030204" pitchFamily="34" charset="0"/>
                        </a:rPr>
                        <a:t> COORDINACIÓN DE ALCALDIA Y SECRETARÍA DEL CONCEJO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1.570.000,00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1.570.000,00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PLANIFICACIÓN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711.106,56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711.106,56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50011">
                <a:tc rowSpan="4">
                  <a:txBody>
                    <a:bodyPr/>
                    <a:lstStyle/>
                    <a:p>
                      <a:pPr algn="ctr" fontAlgn="ctr"/>
                      <a:r>
                        <a:rPr lang="es-EC" sz="1600" b="1" i="0" u="none" strike="noStrike" dirty="0">
                          <a:solidFill>
                            <a:srgbClr val="000000"/>
                          </a:solidFill>
                          <a:effectLst/>
                          <a:latin typeface="Calibri" panose="020F0502020204030204" pitchFamily="34" charset="0"/>
                        </a:rPr>
                        <a:t> SERVICIOS SOCIALES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CULTURA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14.300.000,00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1.100.000,00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15.400.000,00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EDUCACIÓN, RECREACIÓN Y DEPORTE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8.800.000,00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2.270.058,66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11.070.058,66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INCLUSIÓN SOCIAL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13.450.000,00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13.450.000,00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350011">
                <a:tc vMerge="1">
                  <a:txBody>
                    <a:bodyPr/>
                    <a:lstStyle/>
                    <a:p>
                      <a:endParaRPr lang="es-EC"/>
                    </a:p>
                  </a:txBody>
                  <a:tcPr/>
                </a:tc>
                <a:tc>
                  <a:txBody>
                    <a:bodyPr/>
                    <a:lstStyle/>
                    <a:p>
                      <a:pPr algn="l" fontAlgn="ctr"/>
                      <a:r>
                        <a:rPr lang="es-EC" sz="1600" b="0" i="0" u="none" strike="noStrike">
                          <a:solidFill>
                            <a:srgbClr val="000000"/>
                          </a:solidFill>
                          <a:effectLst/>
                          <a:latin typeface="Calibri" panose="020F0502020204030204" pitchFamily="34" charset="0"/>
                        </a:rPr>
                        <a:t> SALUD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18.965.000,00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Calibri" panose="020F0502020204030204" pitchFamily="34" charset="0"/>
                        </a:rPr>
                        <a:t>                 2.641.800,00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(1.014.171,68)</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Calibri" panose="020F0502020204030204" pitchFamily="34" charset="0"/>
                        </a:rPr>
                        <a:t>               20.592.628,32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350011">
                <a:tc gridSpan="2">
                  <a:txBody>
                    <a:bodyPr/>
                    <a:lstStyle/>
                    <a:p>
                      <a:pPr algn="ctr" fontAlgn="ctr"/>
                      <a:r>
                        <a:rPr lang="es-EC" sz="1600" b="1" i="0" u="none" strike="noStrike">
                          <a:solidFill>
                            <a:srgbClr val="000000"/>
                          </a:solidFill>
                          <a:effectLst/>
                          <a:latin typeface="Calibri" panose="020F0502020204030204" pitchFamily="34" charset="0"/>
                        </a:rPr>
                        <a:t> TOTAL MDMQ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ctr"/>
                      <a:r>
                        <a:rPr lang="es-EC" sz="1600" b="1" i="0" u="none" strike="noStrike">
                          <a:solidFill>
                            <a:srgbClr val="000000"/>
                          </a:solidFill>
                          <a:effectLst/>
                          <a:latin typeface="Calibri" panose="020F0502020204030204" pitchFamily="34" charset="0"/>
                        </a:rPr>
                        <a:t> 439.786.805,76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a:solidFill>
                            <a:srgbClr val="000000"/>
                          </a:solidFill>
                          <a:effectLst/>
                          <a:latin typeface="Calibri" panose="020F0502020204030204" pitchFamily="34" charset="0"/>
                        </a:rPr>
                        <a:t>   75.229.817,92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a:solidFill>
                            <a:srgbClr val="000000"/>
                          </a:solidFill>
                          <a:effectLst/>
                          <a:latin typeface="Calibri" panose="020F0502020204030204" pitchFamily="34" charset="0"/>
                        </a:rPr>
                        <a:t>                 5.177.506,24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dirty="0">
                          <a:solidFill>
                            <a:srgbClr val="000000"/>
                          </a:solidFill>
                          <a:effectLst/>
                          <a:latin typeface="Calibri" panose="020F0502020204030204" pitchFamily="34" charset="0"/>
                        </a:rPr>
                        <a:t>             (3.625.816,89)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1" i="0" u="none" strike="noStrike" dirty="0">
                          <a:solidFill>
                            <a:srgbClr val="000000"/>
                          </a:solidFill>
                          <a:effectLst/>
                          <a:latin typeface="Calibri" panose="020F0502020204030204" pitchFamily="34" charset="0"/>
                        </a:rPr>
                        <a:t>             516.568.313,03 </a:t>
                      </a:r>
                    </a:p>
                  </a:txBody>
                  <a:tcPr marL="8189" marR="8189" marT="8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11" name="Título 1">
            <a:extLst>
              <a:ext uri="{FF2B5EF4-FFF2-40B4-BE49-F238E27FC236}">
                <a16:creationId xmlns:a16="http://schemas.microsoft.com/office/drawing/2014/main" xmlns="" id="{8E4EA8D5-4DC0-4B84-9E4A-E603263AC55B}"/>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2" name="Marcador de número de diapositiva 2">
            <a:extLst>
              <a:ext uri="{FF2B5EF4-FFF2-40B4-BE49-F238E27FC236}">
                <a16:creationId xmlns:a16="http://schemas.microsoft.com/office/drawing/2014/main" xmlns="" id="{AA4FF8DC-1997-4509-8159-2B8DB6FF9C36}"/>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3</a:t>
            </a:fld>
            <a:endParaRPr lang="ja-JP" altLang="en-US" dirty="0"/>
          </a:p>
        </p:txBody>
      </p:sp>
    </p:spTree>
    <p:extLst>
      <p:ext uri="{BB962C8B-B14F-4D97-AF65-F5344CB8AC3E}">
        <p14:creationId xmlns:p14="http://schemas.microsoft.com/office/powerpoint/2010/main" val="2691403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Incremento a Educación</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30</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381250" y="3884781"/>
            <a:ext cx="6838950" cy="5707453"/>
          </a:xfrm>
        </p:spPr>
        <p:txBody>
          <a:bodyPr>
            <a:noAutofit/>
          </a:bodyPr>
          <a:lstStyle/>
          <a:p>
            <a:r>
              <a:rPr lang="es-ES" sz="2300" b="1" dirty="0"/>
              <a:t>Concejal </a:t>
            </a:r>
            <a:r>
              <a:rPr lang="es-ES" sz="2300" b="1" dirty="0" err="1"/>
              <a:t>Brith</a:t>
            </a:r>
            <a:r>
              <a:rPr lang="es-ES" sz="2300" b="1" dirty="0"/>
              <a:t> Vaca y Paulina Izurieta</a:t>
            </a:r>
          </a:p>
          <a:p>
            <a:pPr algn="just"/>
            <a:r>
              <a:rPr lang="es-ES" sz="2300" i="1" dirty="0"/>
              <a:t>Se asignen los recursos para la construcción de la Unidad Educativa Julio Moreno - </a:t>
            </a:r>
            <a:r>
              <a:rPr lang="es-ES" sz="2300" i="1" dirty="0" err="1"/>
              <a:t>Amaguaña</a:t>
            </a:r>
            <a:r>
              <a:rPr lang="es-ES" sz="2300" i="1" dirty="0"/>
              <a:t>.</a:t>
            </a:r>
          </a:p>
          <a:p>
            <a:pPr algn="just"/>
            <a:endParaRPr lang="es-ES" sz="2300" dirty="0"/>
          </a:p>
          <a:p>
            <a:r>
              <a:rPr lang="es-ES" sz="2300" b="1" dirty="0"/>
              <a:t>Concejal Marco </a:t>
            </a:r>
            <a:r>
              <a:rPr lang="es-ES" sz="2300" b="1" dirty="0" err="1"/>
              <a:t>Collahuazo</a:t>
            </a:r>
            <a:endParaRPr lang="es-ES" sz="2300" b="1" dirty="0"/>
          </a:p>
          <a:p>
            <a:pPr algn="just"/>
            <a:r>
              <a:rPr lang="es-ES" sz="2300" i="1" dirty="0"/>
              <a:t>Considerar la asignación de recursos para los proyectos de Quito A la Cancha y Quito Activo,</a:t>
            </a:r>
          </a:p>
          <a:p>
            <a:pPr algn="just"/>
            <a:endParaRPr lang="es-ES" sz="2300" dirty="0"/>
          </a:p>
          <a:p>
            <a:pPr algn="just"/>
            <a:r>
              <a:rPr lang="es-ES" sz="2300" b="1" dirty="0"/>
              <a:t>Concejal Luis Reina</a:t>
            </a:r>
          </a:p>
          <a:p>
            <a:pPr algn="just"/>
            <a:r>
              <a:rPr lang="es-ES" sz="2300" i="1" dirty="0"/>
              <a:t>Se consideren asignaciones para la atención adecuada para un Quito activo, reequipando, las canchas y los parques.</a:t>
            </a:r>
            <a:endParaRPr lang="es-EC" sz="2300" i="1" dirty="0"/>
          </a:p>
          <a:p>
            <a:pPr algn="just"/>
            <a:endParaRPr lang="es-EC" sz="23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636467" y="3881685"/>
            <a:ext cx="6469984" cy="4726742"/>
          </a:xfrm>
        </p:spPr>
        <p:txBody>
          <a:bodyPr>
            <a:noAutofit/>
          </a:bodyPr>
          <a:lstStyle/>
          <a:p>
            <a:r>
              <a:rPr lang="es-EC" sz="2800" b="1" dirty="0"/>
              <a:t>Incorporada.-</a:t>
            </a:r>
            <a:r>
              <a:rPr lang="es-EC" sz="2800" dirty="0"/>
              <a:t> Se considera un incremento para la Secretaría de Educación de USD 2.270.059 para:</a:t>
            </a:r>
          </a:p>
          <a:p>
            <a:pPr marL="342900" indent="-342900" algn="just">
              <a:buFont typeface="Arial" panose="020B0604020202020204" pitchFamily="34" charset="0"/>
              <a:buChar char="•"/>
            </a:pPr>
            <a:r>
              <a:rPr lang="es-ES" sz="2800" dirty="0"/>
              <a:t>Estudios para la Unidad Educativa Julio Moreno </a:t>
            </a:r>
            <a:r>
              <a:rPr lang="es-ES" sz="2800" dirty="0" err="1"/>
              <a:t>Peñaherrera</a:t>
            </a:r>
            <a:r>
              <a:rPr lang="es-ES" sz="2800" dirty="0"/>
              <a:t> – </a:t>
            </a:r>
            <a:r>
              <a:rPr lang="es-ES" sz="2800" dirty="0" err="1"/>
              <a:t>Amaguaña</a:t>
            </a:r>
            <a:r>
              <a:rPr lang="es-ES" sz="2800" dirty="0"/>
              <a:t>.</a:t>
            </a:r>
          </a:p>
          <a:p>
            <a:pPr marL="342900" indent="-342900" algn="just">
              <a:buFont typeface="Arial" panose="020B0604020202020204" pitchFamily="34" charset="0"/>
              <a:buChar char="•"/>
            </a:pPr>
            <a:r>
              <a:rPr lang="es-ES" sz="2800" dirty="0"/>
              <a:t>Mejoramiento de infraestructura de las unidades educativas – entes no contables-</a:t>
            </a:r>
          </a:p>
          <a:p>
            <a:pPr marL="342900" indent="-342900" algn="just">
              <a:buFont typeface="Arial" panose="020B0604020202020204" pitchFamily="34" charset="0"/>
              <a:buChar char="•"/>
            </a:pPr>
            <a:r>
              <a:rPr lang="es-ES" sz="2800" dirty="0"/>
              <a:t>Nuevas infraestructuras deportivas en ligas barriales</a:t>
            </a:r>
            <a:endParaRPr lang="es-EC" sz="2800" dirty="0"/>
          </a:p>
        </p:txBody>
      </p:sp>
    </p:spTree>
    <p:extLst>
      <p:ext uri="{BB962C8B-B14F-4D97-AF65-F5344CB8AC3E}">
        <p14:creationId xmlns:p14="http://schemas.microsoft.com/office/powerpoint/2010/main" val="346880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Unidad Patronato San José</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31</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6" y="3884782"/>
            <a:ext cx="5985483" cy="5770662"/>
          </a:xfrm>
        </p:spPr>
        <p:txBody>
          <a:bodyPr>
            <a:normAutofit fontScale="92500"/>
          </a:bodyPr>
          <a:lstStyle/>
          <a:p>
            <a:r>
              <a:rPr lang="es-ES" b="1" dirty="0"/>
              <a:t>Concejal Soledad Benítez</a:t>
            </a:r>
          </a:p>
          <a:p>
            <a:pPr algn="just"/>
            <a:r>
              <a:rPr lang="es-ES" i="1" dirty="0"/>
              <a:t>Incremento en relación al año 2021 de USD. 6’471.652,97. Pese que su ejecución presupuestaria en el 2021 alcanza el 46 %. Se justifique porque el incremento en el grupo remuneraciones de USD. 3’253.387,69. Justificar</a:t>
            </a:r>
          </a:p>
          <a:p>
            <a:pPr algn="just"/>
            <a:endParaRPr lang="es-ES" dirty="0"/>
          </a:p>
          <a:p>
            <a:pPr algn="just"/>
            <a:r>
              <a:rPr lang="es-ES" b="1" dirty="0"/>
              <a:t>Concejala Carlos Corella</a:t>
            </a:r>
          </a:p>
          <a:p>
            <a:pPr algn="just"/>
            <a:r>
              <a:rPr lang="es-ES" i="1" dirty="0"/>
              <a:t>Solicita se revisen el presupuesto asignado de $13’000,000,00 al Patronato San José, considerando que los problemas que plantea solucionar con estos recursos puede solventarse a través de campañas de prevención, en coordinación con la Secretaría de Inclusión Social.</a:t>
            </a:r>
            <a:endParaRPr lang="es-EC" i="1" dirty="0"/>
          </a:p>
          <a:p>
            <a:pPr algn="just"/>
            <a:endParaRPr lang="es-ES" dirty="0"/>
          </a:p>
          <a:p>
            <a:pPr algn="just"/>
            <a:endParaRPr lang="es-ES"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958899" y="3881684"/>
            <a:ext cx="6147552" cy="5773759"/>
          </a:xfrm>
        </p:spPr>
        <p:txBody>
          <a:bodyPr>
            <a:noAutofit/>
          </a:bodyPr>
          <a:lstStyle/>
          <a:p>
            <a:pPr algn="just"/>
            <a:r>
              <a:rPr lang="es-EC" sz="2100" dirty="0"/>
              <a:t>Se incrementa la cobertura de atención de los servicios, debido a factores socioeconómicos, secuelas de la pandemia, desempleo y alta presencia de personas en situación de movilidad humana. </a:t>
            </a:r>
          </a:p>
          <a:p>
            <a:pPr algn="just"/>
            <a:r>
              <a:rPr lang="es-EC" sz="2100" dirty="0"/>
              <a:t>Es, así que en el proyecto Atención a la Primera infancia, se defina como meta, atender 13.000 niños y niñas, además de mujeres gestantes y lactantes, acorde al nuevo modelo de gestión (2 modalidades de atención).</a:t>
            </a:r>
          </a:p>
          <a:p>
            <a:pPr algn="just"/>
            <a:r>
              <a:rPr lang="es-EC" sz="2100" dirty="0"/>
              <a:t>El incremento en remuneraciones, corresponde a la contratación de los 179 puestos del personal asignado para brindar el servicio de atención domiciliaria a la primera infancia, conforme a la implementación del nuevo modelo de gestión.</a:t>
            </a:r>
          </a:p>
        </p:txBody>
      </p:sp>
    </p:spTree>
    <p:extLst>
      <p:ext uri="{BB962C8B-B14F-4D97-AF65-F5344CB8AC3E}">
        <p14:creationId xmlns:p14="http://schemas.microsoft.com/office/powerpoint/2010/main" val="3990225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Unidad Patronato San José</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32</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6" y="3884782"/>
            <a:ext cx="5985483" cy="5770662"/>
          </a:xfrm>
        </p:spPr>
        <p:txBody>
          <a:bodyPr>
            <a:normAutofit/>
          </a:bodyPr>
          <a:lstStyle/>
          <a:p>
            <a:pPr algn="just"/>
            <a:endParaRPr lang="es-ES" sz="2400" dirty="0"/>
          </a:p>
          <a:p>
            <a:pPr algn="just"/>
            <a:r>
              <a:rPr lang="es-ES" sz="2400" b="1" dirty="0"/>
              <a:t>Concejal Paulina Izurieta</a:t>
            </a:r>
          </a:p>
          <a:p>
            <a:pPr algn="just"/>
            <a:r>
              <a:rPr lang="es-ES" sz="2400" i="1" dirty="0"/>
              <a:t>¿Realmente necesitamos hacer el Proyecto Circo de Luz de Quito? Justificar</a:t>
            </a:r>
          </a:p>
          <a:p>
            <a:pPr algn="just"/>
            <a:endParaRPr lang="es-ES" sz="2400" b="1"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458450" y="3881684"/>
            <a:ext cx="6692720" cy="5414715"/>
          </a:xfrm>
        </p:spPr>
        <p:txBody>
          <a:bodyPr>
            <a:noAutofit/>
          </a:bodyPr>
          <a:lstStyle/>
          <a:p>
            <a:pPr algn="just"/>
            <a:r>
              <a:rPr lang="es-EC" sz="2100" dirty="0"/>
              <a:t>El proyecto Circo de Luz Quito, tiene como objeto realizar un trabajo sistémico con adolescentes, jóvenes y adultos jóvenes en riesgo y vulnerabilidad, a través de la sensibilización, desarrollo de talleres recreativos y de artes circenses.</a:t>
            </a:r>
          </a:p>
          <a:p>
            <a:pPr algn="just"/>
            <a:r>
              <a:rPr lang="es-EC" sz="2100" dirty="0"/>
              <a:t>Se planifica para el 2022 atender:</a:t>
            </a:r>
            <a:endParaRPr lang="es-ES_tradnl" sz="2100" dirty="0"/>
          </a:p>
          <a:p>
            <a:pPr marL="342900" indent="-342900" algn="just">
              <a:buFont typeface="Arial" panose="020B0604020202020204" pitchFamily="34" charset="0"/>
              <a:buChar char="•"/>
            </a:pPr>
            <a:r>
              <a:rPr lang="es-EC" sz="2100" dirty="0"/>
              <a:t>1.200 adolescentes, jóvenes y adultos jóvenes que participan activamente en la programación del proyecto.</a:t>
            </a:r>
          </a:p>
          <a:p>
            <a:pPr marL="342900" indent="-342900" algn="just">
              <a:buFont typeface="Arial" panose="020B0604020202020204" pitchFamily="34" charset="0"/>
              <a:buChar char="•"/>
            </a:pPr>
            <a:r>
              <a:rPr lang="es-EC" sz="2100" dirty="0"/>
              <a:t>15.000 adolescentes, jóvenes y adultos jóvenes sensibilizados en temas de promoción y protección de derechos. </a:t>
            </a:r>
          </a:p>
          <a:p>
            <a:pPr marL="342900" indent="-342900" algn="just">
              <a:buFont typeface="Arial" panose="020B0604020202020204" pitchFamily="34" charset="0"/>
              <a:buChar char="•"/>
            </a:pPr>
            <a:r>
              <a:rPr lang="es-EC" sz="2100" dirty="0"/>
              <a:t>100 adolescentes, jóvenes y adultos jóvenes formados en artes </a:t>
            </a:r>
            <a:r>
              <a:rPr lang="es-EC" sz="2100" dirty="0" smtClean="0"/>
              <a:t>escénicas. </a:t>
            </a:r>
            <a:endParaRPr lang="es-EC" sz="2100" dirty="0"/>
          </a:p>
          <a:p>
            <a:pPr algn="just"/>
            <a:endParaRPr lang="es-EC" sz="2100" dirty="0"/>
          </a:p>
        </p:txBody>
      </p:sp>
    </p:spTree>
    <p:extLst>
      <p:ext uri="{BB962C8B-B14F-4D97-AF65-F5344CB8AC3E}">
        <p14:creationId xmlns:p14="http://schemas.microsoft.com/office/powerpoint/2010/main" val="3906821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Unidad Patronato San José</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33</a:t>
            </a:fld>
            <a:endParaRPr lang="ja-JP" altLang="en-US"/>
          </a:p>
        </p:txBody>
      </p:sp>
      <p:sp>
        <p:nvSpPr>
          <p:cNvPr id="5" name="Marcador de texto 4"/>
          <p:cNvSpPr>
            <a:spLocks noGrp="1"/>
          </p:cNvSpPr>
          <p:nvPr>
            <p:ph type="body" sz="quarter" idx="15"/>
          </p:nvPr>
        </p:nvSpPr>
        <p:spPr/>
        <p:txBody>
          <a:bodyPr/>
          <a:lstStyle/>
          <a:p>
            <a:r>
              <a:rPr lang="es-EC" dirty="0"/>
              <a:t>Solicitud</a:t>
            </a:r>
          </a:p>
        </p:txBody>
      </p:sp>
      <p:sp>
        <p:nvSpPr>
          <p:cNvPr id="6" name="Marcador de texto 5"/>
          <p:cNvSpPr>
            <a:spLocks noGrp="1"/>
          </p:cNvSpPr>
          <p:nvPr>
            <p:ph type="body" sz="quarter" idx="14"/>
          </p:nvPr>
        </p:nvSpPr>
        <p:spPr>
          <a:xfrm>
            <a:off x="2709066" y="3884782"/>
            <a:ext cx="5985483" cy="5770662"/>
          </a:xfrm>
        </p:spPr>
        <p:txBody>
          <a:bodyPr>
            <a:normAutofit/>
          </a:bodyPr>
          <a:lstStyle/>
          <a:p>
            <a:pPr algn="just"/>
            <a:endParaRPr lang="es-ES" sz="2400" dirty="0"/>
          </a:p>
          <a:p>
            <a:pPr algn="just"/>
            <a:r>
              <a:rPr lang="es-ES" sz="2400" b="1" dirty="0"/>
              <a:t>Concejal Mónica Sandoval</a:t>
            </a:r>
          </a:p>
          <a:p>
            <a:pPr algn="just"/>
            <a:r>
              <a:rPr lang="es-ES" sz="2400" i="1" dirty="0"/>
              <a:t>Asignación de 6 millones de la Secretaría de Inclusión para la atención a la primera infancia, debe ser para la atención de los CEMEI, ya que es la entidad a cargo en la Secretaría de Educación. Justificar</a:t>
            </a:r>
            <a:endParaRPr lang="es-EC" sz="2400" i="1"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080876" y="4406742"/>
            <a:ext cx="7025574" cy="4726742"/>
          </a:xfrm>
        </p:spPr>
        <p:txBody>
          <a:bodyPr>
            <a:noAutofit/>
          </a:bodyPr>
          <a:lstStyle/>
          <a:p>
            <a:pPr algn="just"/>
            <a:r>
              <a:rPr lang="es-EC" sz="2100" dirty="0" smtClean="0"/>
              <a:t>Se </a:t>
            </a:r>
            <a:r>
              <a:rPr lang="es-EC" sz="2100" dirty="0"/>
              <a:t>está diseñando un modelo de gestión integral para el desarrollo infantil, que involucra, la implementación de la modalidad “Quito Crece en </a:t>
            </a:r>
            <a:r>
              <a:rPr lang="es-EC" sz="2100" dirty="0" smtClean="0"/>
              <a:t>Familia”, con dos </a:t>
            </a:r>
            <a:r>
              <a:rPr lang="es-EC" sz="2100" dirty="0"/>
              <a:t>servicios: </a:t>
            </a:r>
          </a:p>
          <a:p>
            <a:pPr marL="285750" lvl="0" indent="-285750" algn="just">
              <a:buFont typeface="Arial" panose="020B0604020202020204" pitchFamily="34" charset="0"/>
              <a:buChar char="•"/>
            </a:pPr>
            <a:r>
              <a:rPr lang="es-EC" sz="2100" dirty="0"/>
              <a:t>Atención </a:t>
            </a:r>
            <a:r>
              <a:rPr lang="es-EC" sz="2100" dirty="0" smtClean="0"/>
              <a:t>domiciliaria </a:t>
            </a:r>
            <a:r>
              <a:rPr lang="es-EC" sz="2100" dirty="0" err="1" smtClean="0"/>
              <a:t>concobertura</a:t>
            </a:r>
            <a:r>
              <a:rPr lang="es-EC" sz="2100" dirty="0" smtClean="0"/>
              <a:t> </a:t>
            </a:r>
            <a:r>
              <a:rPr lang="es-EC" sz="2100" dirty="0"/>
              <a:t>11.000 niñas, niños y mujeres gestantes.</a:t>
            </a:r>
          </a:p>
          <a:p>
            <a:pPr marL="285750" lvl="0" indent="-285750" algn="just">
              <a:buFont typeface="Arial" panose="020B0604020202020204" pitchFamily="34" charset="0"/>
              <a:buChar char="•"/>
            </a:pPr>
            <a:r>
              <a:rPr lang="es-EC" sz="2100" dirty="0"/>
              <a:t>Centro de Desarrollo Infantil. 2.000 niñas y </a:t>
            </a:r>
            <a:r>
              <a:rPr lang="es-EC" sz="2100" dirty="0" smtClean="0"/>
              <a:t>niñas</a:t>
            </a:r>
            <a:r>
              <a:rPr lang="es-EC" sz="2100" dirty="0"/>
              <a:t>.</a:t>
            </a:r>
          </a:p>
          <a:p>
            <a:pPr algn="just"/>
            <a:r>
              <a:rPr lang="es-EC" sz="2100" dirty="0"/>
              <a:t>Con esta modalidad se busca promover la protección integral de </a:t>
            </a:r>
            <a:r>
              <a:rPr lang="es-EC" sz="2100" dirty="0" smtClean="0"/>
              <a:t>0 </a:t>
            </a:r>
            <a:r>
              <a:rPr lang="es-EC" sz="2100" dirty="0"/>
              <a:t>a 3 años y mujeres gestantes que habitan en el DMQ.  </a:t>
            </a:r>
          </a:p>
          <a:p>
            <a:pPr algn="just"/>
            <a:r>
              <a:rPr lang="es-EC" sz="2100" dirty="0"/>
              <a:t>L</a:t>
            </a:r>
            <a:r>
              <a:rPr lang="es-EC" sz="2100" dirty="0" smtClean="0"/>
              <a:t>a </a:t>
            </a:r>
            <a:r>
              <a:rPr lang="es-EC" sz="2100" dirty="0"/>
              <a:t>modalidad de servicios instalados </a:t>
            </a:r>
            <a:r>
              <a:rPr lang="es-EC" sz="2100" dirty="0" smtClean="0"/>
              <a:t>en los </a:t>
            </a:r>
            <a:r>
              <a:rPr lang="es-EC" sz="2100" dirty="0"/>
              <a:t>CEMEI, es el modelo base para la implementación de centros infantiles que mejoren, perfeccionen e institucionalicen los servicios de lo que fueron los “guagua centros”.</a:t>
            </a:r>
          </a:p>
        </p:txBody>
      </p:sp>
    </p:spTree>
    <p:extLst>
      <p:ext uri="{BB962C8B-B14F-4D97-AF65-F5344CB8AC3E}">
        <p14:creationId xmlns:p14="http://schemas.microsoft.com/office/powerpoint/2010/main" val="2458467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Calibri Light" panose="020F0302020204030204" pitchFamily="34" charset="0"/>
                <a:cs typeface="Calibri Light" panose="020F0302020204030204" pitchFamily="34" charset="0"/>
              </a:rPr>
              <a:t>Tema: </a:t>
            </a:r>
            <a:r>
              <a:rPr lang="es-EC" b="0" dirty="0">
                <a:latin typeface="Calibri Light" panose="020F0302020204030204" pitchFamily="34" charset="0"/>
                <a:cs typeface="Calibri Light" panose="020F0302020204030204" pitchFamily="34" charset="0"/>
              </a:rPr>
              <a:t>Unidad Patronato San José</a:t>
            </a:r>
            <a:endParaRPr lang="es-EC" dirty="0">
              <a:latin typeface="Calibri Light" panose="020F0302020204030204" pitchFamily="34" charset="0"/>
              <a:cs typeface="Calibri Light" panose="020F0302020204030204" pitchFamily="34" charset="0"/>
            </a:endParaRPr>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latin typeface="Calibri Light" panose="020F0302020204030204" pitchFamily="34" charset="0"/>
                <a:cs typeface="Calibri Light" panose="020F0302020204030204" pitchFamily="34" charset="0"/>
              </a:rPr>
              <a:pPr/>
              <a:t>34</a:t>
            </a:fld>
            <a:endParaRPr lang="ja-JP" altLang="en-US">
              <a:latin typeface="Calibri Light" panose="020F0302020204030204" pitchFamily="34" charset="0"/>
              <a:cs typeface="Calibri Light" panose="020F0302020204030204" pitchFamily="34" charset="0"/>
            </a:endParaRPr>
          </a:p>
        </p:txBody>
      </p:sp>
      <p:sp>
        <p:nvSpPr>
          <p:cNvPr id="5" name="Marcador de texto 4"/>
          <p:cNvSpPr>
            <a:spLocks noGrp="1"/>
          </p:cNvSpPr>
          <p:nvPr>
            <p:ph type="body" sz="quarter" idx="15"/>
          </p:nvPr>
        </p:nvSpPr>
        <p:spPr/>
        <p:txBody>
          <a:bodyPr/>
          <a:lstStyle/>
          <a:p>
            <a:r>
              <a:rPr lang="es-EC" dirty="0">
                <a:latin typeface="Calibri Light" panose="020F0302020204030204" pitchFamily="34" charset="0"/>
                <a:cs typeface="Calibri Light" panose="020F0302020204030204" pitchFamily="34" charset="0"/>
              </a:rPr>
              <a:t>Solicitud</a:t>
            </a:r>
          </a:p>
        </p:txBody>
      </p:sp>
      <p:sp>
        <p:nvSpPr>
          <p:cNvPr id="6" name="Marcador de texto 5"/>
          <p:cNvSpPr>
            <a:spLocks noGrp="1"/>
          </p:cNvSpPr>
          <p:nvPr>
            <p:ph type="body" sz="quarter" idx="14"/>
          </p:nvPr>
        </p:nvSpPr>
        <p:spPr>
          <a:xfrm>
            <a:off x="2709066" y="3884782"/>
            <a:ext cx="5985483" cy="5770662"/>
          </a:xfrm>
        </p:spPr>
        <p:txBody>
          <a:bodyPr>
            <a:normAutofit/>
          </a:bodyPr>
          <a:lstStyle/>
          <a:p>
            <a:pPr algn="just"/>
            <a:endParaRPr lang="es-ES" sz="2400" dirty="0">
              <a:latin typeface="Calibri Light" panose="020F0302020204030204" pitchFamily="34" charset="0"/>
              <a:cs typeface="Calibri Light" panose="020F0302020204030204" pitchFamily="34" charset="0"/>
            </a:endParaRPr>
          </a:p>
          <a:p>
            <a:pPr lvl="0"/>
            <a:r>
              <a:rPr lang="es-ES" sz="2400" b="1" dirty="0">
                <a:latin typeface="Calibri Light" panose="020F0302020204030204" pitchFamily="34" charset="0"/>
                <a:cs typeface="Calibri Light" panose="020F0302020204030204" pitchFamily="34" charset="0"/>
              </a:rPr>
              <a:t>Concejal Carlos Corella</a:t>
            </a:r>
            <a:endParaRPr lang="es-ES" sz="2400" i="1" dirty="0">
              <a:latin typeface="Calibri Light" panose="020F0302020204030204" pitchFamily="34" charset="0"/>
              <a:cs typeface="Calibri Light" panose="020F0302020204030204" pitchFamily="34" charset="0"/>
            </a:endParaRPr>
          </a:p>
          <a:p>
            <a:pPr lvl="0" algn="just"/>
            <a:r>
              <a:rPr lang="es-ES" sz="2400" i="1" dirty="0">
                <a:latin typeface="Calibri Light" panose="020F0302020204030204" pitchFamily="34" charset="0"/>
                <a:cs typeface="Calibri Light" panose="020F0302020204030204" pitchFamily="34" charset="0"/>
              </a:rPr>
              <a:t>En los recursos asignados al Patronato San José se ha incluido las indemnizaciones pendientes por haber suspendido los Guagua Centros. Es importante que el presupuesto no solo se enfoque en lo material, sino que también se incluya en lo social.</a:t>
            </a:r>
            <a:r>
              <a:rPr lang="es-ES" sz="2400" dirty="0">
                <a:latin typeface="Calibri Light" panose="020F0302020204030204" pitchFamily="34" charset="0"/>
                <a:cs typeface="Calibri Light" panose="020F0302020204030204" pitchFamily="34" charset="0"/>
              </a:rPr>
              <a:t> </a:t>
            </a:r>
            <a:r>
              <a:rPr lang="es-ES" sz="2400" i="1" dirty="0">
                <a:latin typeface="Calibri Light" panose="020F0302020204030204" pitchFamily="34" charset="0"/>
                <a:cs typeface="Calibri Light" panose="020F0302020204030204" pitchFamily="34" charset="0"/>
              </a:rPr>
              <a:t>Consulta si dentro de la asignación de Guagua Centros se consideró las liquidaciones.</a:t>
            </a:r>
            <a:endParaRPr lang="es-EC" sz="2400" dirty="0">
              <a:latin typeface="Calibri Light" panose="020F0302020204030204" pitchFamily="34" charset="0"/>
              <a:cs typeface="Calibri Light" panose="020F0302020204030204" pitchFamily="34" charset="0"/>
            </a:endParaRPr>
          </a:p>
        </p:txBody>
      </p:sp>
      <p:sp>
        <p:nvSpPr>
          <p:cNvPr id="7" name="Marcador de texto 6"/>
          <p:cNvSpPr>
            <a:spLocks noGrp="1"/>
          </p:cNvSpPr>
          <p:nvPr>
            <p:ph type="body" sz="quarter" idx="16"/>
          </p:nvPr>
        </p:nvSpPr>
        <p:spPr/>
        <p:txBody>
          <a:bodyPr/>
          <a:lstStyle/>
          <a:p>
            <a:r>
              <a:rPr lang="es-EC" dirty="0">
                <a:latin typeface="Calibri Light" panose="020F0302020204030204" pitchFamily="34" charset="0"/>
                <a:cs typeface="Calibri Light" panose="020F0302020204030204" pitchFamily="34" charset="0"/>
              </a:rPr>
              <a:t>Respuesta</a:t>
            </a:r>
          </a:p>
        </p:txBody>
      </p:sp>
      <p:sp>
        <p:nvSpPr>
          <p:cNvPr id="8" name="Marcador de texto 7"/>
          <p:cNvSpPr>
            <a:spLocks noGrp="1"/>
          </p:cNvSpPr>
          <p:nvPr>
            <p:ph type="body" sz="quarter" idx="17"/>
          </p:nvPr>
        </p:nvSpPr>
        <p:spPr/>
        <p:txBody>
          <a:bodyPr>
            <a:noAutofit/>
          </a:bodyPr>
          <a:lstStyle/>
          <a:p>
            <a:pPr algn="just"/>
            <a:r>
              <a:rPr lang="es-EC" sz="2400" b="1" dirty="0">
                <a:latin typeface="Calibri Light" panose="020F0302020204030204" pitchFamily="34" charset="0"/>
                <a:cs typeface="Calibri Light" panose="020F0302020204030204" pitchFamily="34" charset="0"/>
              </a:rPr>
              <a:t>Incorporada.- </a:t>
            </a:r>
            <a:r>
              <a:rPr lang="es-EC" sz="2400" dirty="0">
                <a:latin typeface="Calibri Light" panose="020F0302020204030204" pitchFamily="34" charset="0"/>
                <a:cs typeface="Calibri Light" panose="020F0302020204030204" pitchFamily="34" charset="0"/>
              </a:rPr>
              <a:t>El nuevo modelo de gestión desarrollado para los centros de atención a primera infancia en el Distrito Metropolitano de Quito, así como la proyección del presupuesto, permitirá cubrir la meta planteada de 13.000 niñas y niños con atención en servicios de desarrollo infantil bajo dos modalidades, de acuerdo al siguiente detalle:</a:t>
            </a:r>
          </a:p>
          <a:p>
            <a:pPr algn="just"/>
            <a:endParaRPr lang="es-EC" sz="2400" dirty="0">
              <a:latin typeface="Calibri Light" panose="020F0302020204030204" pitchFamily="34" charset="0"/>
              <a:cs typeface="Calibri Light" panose="020F0302020204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137355460"/>
              </p:ext>
            </p:extLst>
          </p:nvPr>
        </p:nvGraphicFramePr>
        <p:xfrm>
          <a:off x="10147436" y="7639079"/>
          <a:ext cx="6864101" cy="2540787"/>
        </p:xfrm>
        <a:graphic>
          <a:graphicData uri="http://schemas.openxmlformats.org/drawingml/2006/table">
            <a:tbl>
              <a:tblPr firstRow="1" firstCol="1" bandRow="1"/>
              <a:tblGrid>
                <a:gridCol w="2718121">
                  <a:extLst>
                    <a:ext uri="{9D8B030D-6E8A-4147-A177-3AD203B41FA5}">
                      <a16:colId xmlns:a16="http://schemas.microsoft.com/office/drawing/2014/main" xmlns="" val="20000"/>
                    </a:ext>
                  </a:extLst>
                </a:gridCol>
                <a:gridCol w="1497786">
                  <a:extLst>
                    <a:ext uri="{9D8B030D-6E8A-4147-A177-3AD203B41FA5}">
                      <a16:colId xmlns:a16="http://schemas.microsoft.com/office/drawing/2014/main" xmlns="" val="20001"/>
                    </a:ext>
                  </a:extLst>
                </a:gridCol>
                <a:gridCol w="2648194">
                  <a:extLst>
                    <a:ext uri="{9D8B030D-6E8A-4147-A177-3AD203B41FA5}">
                      <a16:colId xmlns:a16="http://schemas.microsoft.com/office/drawing/2014/main" xmlns="" val="20002"/>
                    </a:ext>
                  </a:extLst>
                </a:gridCol>
              </a:tblGrid>
              <a:tr h="0">
                <a:tc>
                  <a:txBody>
                    <a:bodyPr/>
                    <a:lstStyle/>
                    <a:p>
                      <a:pPr algn="ctr">
                        <a:lnSpc>
                          <a:spcPct val="115000"/>
                        </a:lnSpc>
                        <a:spcAft>
                          <a:spcPts val="0"/>
                        </a:spcAft>
                      </a:pPr>
                      <a:r>
                        <a:rPr lang="es-E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Acciones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S" sz="16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Presupuesto 2022</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S" sz="16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Meta 2022</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10000"/>
                  </a:ext>
                </a:extLst>
              </a:tr>
              <a:tr h="517083">
                <a:tc>
                  <a:txBody>
                    <a:bodyPr/>
                    <a:lstStyle/>
                    <a:p>
                      <a:pPr algn="just">
                        <a:lnSpc>
                          <a:spcPct val="115000"/>
                        </a:lnSpc>
                        <a:spcAft>
                          <a:spcPts val="0"/>
                        </a:spcAft>
                      </a:pPr>
                      <a:r>
                        <a:rPr lang="es-EC"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Servicios en Centros de Desarrollo Infantil</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200">
                        <a:lnSpc>
                          <a:spcPct val="115000"/>
                        </a:lnSpc>
                        <a:spcAft>
                          <a:spcPts val="0"/>
                        </a:spcAft>
                      </a:pPr>
                      <a:r>
                        <a:rPr lang="es-EC"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4.670.701,80</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nSpc>
                          <a:spcPct val="115000"/>
                        </a:lnSpc>
                        <a:spcAft>
                          <a:spcPts val="0"/>
                        </a:spcAft>
                      </a:pPr>
                      <a:r>
                        <a:rPr lang="es-EC"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50 CDI , 2.000 NNA</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3311">
                <a:tc>
                  <a:txBody>
                    <a:bodyPr/>
                    <a:lstStyle/>
                    <a:p>
                      <a:pPr algn="just">
                        <a:lnSpc>
                          <a:spcPct val="115000"/>
                        </a:lnSpc>
                        <a:spcAft>
                          <a:spcPts val="0"/>
                        </a:spcAft>
                      </a:pPr>
                      <a:r>
                        <a:rPr lang="es-EC"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Servicio de Atención Domiciliaria</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200">
                        <a:lnSpc>
                          <a:spcPct val="115000"/>
                        </a:lnSpc>
                        <a:spcAft>
                          <a:spcPts val="0"/>
                        </a:spcAft>
                      </a:pPr>
                      <a:r>
                        <a:rPr lang="es-EC"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719.108,00*</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nSpc>
                          <a:spcPct val="115000"/>
                        </a:lnSpc>
                        <a:spcAft>
                          <a:spcPts val="0"/>
                        </a:spcAft>
                      </a:pPr>
                      <a:r>
                        <a:rPr lang="es-EC"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220 UNIDADES AD, 11.000 NNA</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3782">
                <a:tc>
                  <a:txBody>
                    <a:bodyPr/>
                    <a:lstStyle/>
                    <a:p>
                      <a:pPr algn="just">
                        <a:lnSpc>
                          <a:spcPct val="115000"/>
                        </a:lnSpc>
                        <a:spcAft>
                          <a:spcPts val="0"/>
                        </a:spcAft>
                      </a:pPr>
                      <a:r>
                        <a:rPr lang="es-EC"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Liquidación de Guagua Centros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200">
                        <a:lnSpc>
                          <a:spcPct val="115000"/>
                        </a:lnSpc>
                        <a:spcAft>
                          <a:spcPts val="0"/>
                        </a:spcAft>
                      </a:pPr>
                      <a:r>
                        <a:rPr lang="es-EC" sz="16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802.935,96</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
                        <a:lnSpc>
                          <a:spcPct val="115000"/>
                        </a:lnSpc>
                        <a:spcAft>
                          <a:spcPts val="0"/>
                        </a:spcAft>
                      </a:pPr>
                      <a:r>
                        <a:rPr lang="es-EC"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180 CONVENIOS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4509">
                <a:tc>
                  <a:txBody>
                    <a:bodyPr/>
                    <a:lstStyle/>
                    <a:p>
                      <a:pPr indent="203835">
                        <a:lnSpc>
                          <a:spcPct val="115000"/>
                        </a:lnSpc>
                        <a:spcAft>
                          <a:spcPts val="0"/>
                        </a:spcAft>
                      </a:pPr>
                      <a:r>
                        <a:rPr lang="es-EC" sz="16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2022</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835">
                        <a:lnSpc>
                          <a:spcPct val="115000"/>
                        </a:lnSpc>
                        <a:spcAft>
                          <a:spcPts val="0"/>
                        </a:spcAft>
                      </a:pPr>
                      <a:r>
                        <a:rPr lang="es-EC" sz="16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6.192.745,76</a:t>
                      </a:r>
                      <a:endParaRPr lang="es-EC"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835">
                        <a:lnSpc>
                          <a:spcPct val="115000"/>
                        </a:lnSpc>
                        <a:spcAft>
                          <a:spcPts val="0"/>
                        </a:spcAft>
                      </a:pPr>
                      <a:r>
                        <a:rPr lang="es-EC"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1" name="CuadroTexto 10"/>
          <p:cNvSpPr txBox="1"/>
          <p:nvPr/>
        </p:nvSpPr>
        <p:spPr>
          <a:xfrm>
            <a:off x="3143702" y="9153051"/>
            <a:ext cx="6864101" cy="738664"/>
          </a:xfrm>
          <a:prstGeom prst="rect">
            <a:avLst/>
          </a:prstGeom>
          <a:solidFill>
            <a:schemeClr val="bg1"/>
          </a:solidFill>
        </p:spPr>
        <p:txBody>
          <a:bodyPr wrap="square" rtlCol="0">
            <a:spAutoFit/>
          </a:bodyPr>
          <a:lstStyle/>
          <a:p>
            <a:r>
              <a:rPr lang="es-EC" sz="1400" b="1" dirty="0">
                <a:latin typeface="Calibri Light" panose="020F0302020204030204" pitchFamily="34" charset="0"/>
                <a:cs typeface="Calibri Light" panose="020F0302020204030204" pitchFamily="34" charset="0"/>
              </a:rPr>
              <a:t>Nota:</a:t>
            </a:r>
            <a:r>
              <a:rPr lang="es-EC" sz="1400" dirty="0">
                <a:latin typeface="Calibri Light" panose="020F0302020204030204" pitchFamily="34" charset="0"/>
                <a:cs typeface="Calibri Light" panose="020F0302020204030204" pitchFamily="34" charset="0"/>
              </a:rPr>
              <a:t> (*)  Este presupuesto se complementa con la asignación en gasto corriente de 3’253.387,69, lo que será utilizado íntegramente en equipo de trabajo para el servicio de desarrollo infantil (mediadoras/es).</a:t>
            </a:r>
          </a:p>
        </p:txBody>
      </p:sp>
    </p:spTree>
    <p:extLst>
      <p:ext uri="{BB962C8B-B14F-4D97-AF65-F5344CB8AC3E}">
        <p14:creationId xmlns:p14="http://schemas.microsoft.com/office/powerpoint/2010/main" val="10517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Unidad de Bienestar Animal</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35</a:t>
            </a:fld>
            <a:endParaRPr lang="ja-JP" altLang="en-US" dirty="0"/>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rmAutofit/>
          </a:bodyPr>
          <a:lstStyle/>
          <a:p>
            <a:r>
              <a:rPr lang="es-ES" sz="2400" b="1" dirty="0"/>
              <a:t>Concejal </a:t>
            </a:r>
            <a:r>
              <a:rPr lang="es-ES" sz="2400" b="1" dirty="0" err="1"/>
              <a:t>Brith</a:t>
            </a:r>
            <a:r>
              <a:rPr lang="es-ES" sz="2400" b="1" dirty="0"/>
              <a:t> Vaca</a:t>
            </a:r>
          </a:p>
          <a:p>
            <a:pPr algn="just"/>
            <a:r>
              <a:rPr lang="es-ES" sz="2400" i="1" dirty="0"/>
              <a:t>Se considere el proyecto del REMETFU, para el registro </a:t>
            </a:r>
            <a:r>
              <a:rPr lang="es-EC" sz="2400" i="1" dirty="0"/>
              <a:t>metropolitano de fauna urbana. Informar y justificar.</a:t>
            </a:r>
          </a:p>
        </p:txBody>
      </p:sp>
      <p:sp>
        <p:nvSpPr>
          <p:cNvPr id="7" name="Marcador de texto 6"/>
          <p:cNvSpPr>
            <a:spLocks noGrp="1"/>
          </p:cNvSpPr>
          <p:nvPr>
            <p:ph type="body" sz="quarter" idx="16"/>
          </p:nvPr>
        </p:nvSpPr>
        <p:spPr>
          <a:xfrm>
            <a:off x="9542631" y="3178605"/>
            <a:ext cx="6833566" cy="790352"/>
          </a:xfrm>
        </p:spPr>
        <p:txBody>
          <a:bodyPr/>
          <a:lstStyle/>
          <a:p>
            <a:r>
              <a:rPr lang="es-EC" dirty="0"/>
              <a:t>Respuesta</a:t>
            </a:r>
          </a:p>
        </p:txBody>
      </p:sp>
      <p:sp>
        <p:nvSpPr>
          <p:cNvPr id="8" name="Marcador de texto 7"/>
          <p:cNvSpPr>
            <a:spLocks noGrp="1"/>
          </p:cNvSpPr>
          <p:nvPr>
            <p:ph type="body" sz="quarter" idx="17"/>
          </p:nvPr>
        </p:nvSpPr>
        <p:spPr>
          <a:xfrm>
            <a:off x="10652760" y="3881684"/>
            <a:ext cx="7040879" cy="5931055"/>
          </a:xfrm>
        </p:spPr>
        <p:txBody>
          <a:bodyPr>
            <a:normAutofit/>
          </a:bodyPr>
          <a:lstStyle/>
          <a:p>
            <a:pPr algn="just"/>
            <a:r>
              <a:rPr lang="es-ES_tradnl" sz="2400" b="1" dirty="0"/>
              <a:t>Incorporada.- </a:t>
            </a:r>
            <a:r>
              <a:rPr lang="es-ES_tradnl" sz="2400" dirty="0"/>
              <a:t>La </a:t>
            </a:r>
            <a:r>
              <a:rPr lang="es-ES_tradnl" sz="2400" dirty="0" smtClean="0"/>
              <a:t>UBA </a:t>
            </a:r>
            <a:r>
              <a:rPr lang="es-EC" sz="2400" dirty="0" smtClean="0"/>
              <a:t>considera </a:t>
            </a:r>
            <a:r>
              <a:rPr lang="es-EC" sz="2400" dirty="0"/>
              <a:t>en el proyecto “Manejo de Fauna Urbana en el DMQ” el registro metropolitano de la fauna urbana, para lo cual </a:t>
            </a:r>
            <a:r>
              <a:rPr lang="es-ES_tradnl" sz="2400" dirty="0"/>
              <a:t>cuenta en stock con 16.100 microchip y 9 lectores, por lo que se planificó USD 3.000, de requerirse presupuesto adicional se gestionará con traspasos de créditos.</a:t>
            </a:r>
            <a:endParaRPr lang="es-EC" sz="2400" dirty="0"/>
          </a:p>
          <a:p>
            <a:pPr algn="just"/>
            <a:r>
              <a:rPr lang="es-EC" sz="2400" dirty="0"/>
              <a:t>Las actividades consideradas para el efecto son:</a:t>
            </a:r>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C" sz="2400" dirty="0"/>
          </a:p>
        </p:txBody>
      </p:sp>
      <p:graphicFrame>
        <p:nvGraphicFramePr>
          <p:cNvPr id="9" name="Tabla 8"/>
          <p:cNvGraphicFramePr>
            <a:graphicFrameLocks noGrp="1"/>
          </p:cNvGraphicFramePr>
          <p:nvPr>
            <p:extLst>
              <p:ext uri="{D42A27DB-BD31-4B8C-83A1-F6EECF244321}">
                <p14:modId xmlns:p14="http://schemas.microsoft.com/office/powerpoint/2010/main" val="3727510943"/>
              </p:ext>
            </p:extLst>
          </p:nvPr>
        </p:nvGraphicFramePr>
        <p:xfrm>
          <a:off x="8458200" y="7727494"/>
          <a:ext cx="8545955" cy="2340864"/>
        </p:xfrm>
        <a:graphic>
          <a:graphicData uri="http://schemas.openxmlformats.org/drawingml/2006/table">
            <a:tbl>
              <a:tblPr firstRow="1" firstCol="1" bandRow="1">
                <a:tableStyleId>{5C22544A-7EE6-4342-B048-85BDC9FD1C3A}</a:tableStyleId>
              </a:tblPr>
              <a:tblGrid>
                <a:gridCol w="5919430">
                  <a:extLst>
                    <a:ext uri="{9D8B030D-6E8A-4147-A177-3AD203B41FA5}">
                      <a16:colId xmlns:a16="http://schemas.microsoft.com/office/drawing/2014/main" xmlns="" val="20000"/>
                    </a:ext>
                  </a:extLst>
                </a:gridCol>
                <a:gridCol w="1352865">
                  <a:extLst>
                    <a:ext uri="{9D8B030D-6E8A-4147-A177-3AD203B41FA5}">
                      <a16:colId xmlns:a16="http://schemas.microsoft.com/office/drawing/2014/main" xmlns="" val="20001"/>
                    </a:ext>
                  </a:extLst>
                </a:gridCol>
                <a:gridCol w="1273660">
                  <a:extLst>
                    <a:ext uri="{9D8B030D-6E8A-4147-A177-3AD203B41FA5}">
                      <a16:colId xmlns:a16="http://schemas.microsoft.com/office/drawing/2014/main" xmlns="" val="20002"/>
                    </a:ext>
                  </a:extLst>
                </a:gridCol>
              </a:tblGrid>
              <a:tr h="0">
                <a:tc>
                  <a:txBody>
                    <a:bodyPr/>
                    <a:lstStyle/>
                    <a:p>
                      <a:pPr algn="ctr">
                        <a:lnSpc>
                          <a:spcPct val="120000"/>
                        </a:lnSpc>
                        <a:spcBef>
                          <a:spcPts val="200"/>
                        </a:spcBef>
                        <a:spcAft>
                          <a:spcPts val="800"/>
                        </a:spcAft>
                      </a:pPr>
                      <a:r>
                        <a:rPr lang="es-ES" sz="1400" kern="1000" dirty="0">
                          <a:effectLst/>
                          <a:latin typeface="Calibri" panose="020F0502020204030204" pitchFamily="34" charset="0"/>
                        </a:rPr>
                        <a:t>Actividad</a:t>
                      </a:r>
                      <a:endParaRPr lang="es-EC" sz="14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800"/>
                        </a:spcAft>
                      </a:pPr>
                      <a:r>
                        <a:rPr lang="es-ES" sz="1600" kern="1000" dirty="0">
                          <a:effectLst/>
                          <a:latin typeface="Calibri" panose="020F0502020204030204" pitchFamily="34" charset="0"/>
                        </a:rPr>
                        <a:t>Fecha de inicio</a:t>
                      </a:r>
                      <a:endParaRPr lang="es-EC" sz="16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800"/>
                        </a:spcAft>
                      </a:pPr>
                      <a:r>
                        <a:rPr lang="es-ES" sz="1600" kern="1000" dirty="0">
                          <a:effectLst/>
                          <a:latin typeface="Calibri" panose="020F0502020204030204" pitchFamily="34" charset="0"/>
                        </a:rPr>
                        <a:t>Fecha de Fin</a:t>
                      </a:r>
                      <a:endParaRPr lang="es-EC" sz="16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2291">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Desarrollo de la plataforma de registro (REMETFU) en coordinación con la Dirección Metropolitana de Informática</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01/01/2022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31/6/2022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37178">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Registro e identificación visible de perros y gatos vagabundos, mediante estrategia AER (atrapar, esterilizar y retornar) </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01/01/2022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31/12/2022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00159">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Elaboración de plan piloto de método de cobranza de servicios de registro e identificación </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01/09/2022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30/12/2022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00159">
                <a:tc>
                  <a:txBody>
                    <a:bodyPr/>
                    <a:lstStyle/>
                    <a:p>
                      <a:pPr algn="just">
                        <a:lnSpc>
                          <a:spcPct val="120000"/>
                        </a:lnSpc>
                        <a:spcBef>
                          <a:spcPts val="200"/>
                        </a:spcBef>
                        <a:spcAft>
                          <a:spcPts val="800"/>
                        </a:spcAft>
                      </a:pPr>
                      <a:r>
                        <a:rPr lang="es-ES" sz="1400" b="0" kern="1000" dirty="0">
                          <a:solidFill>
                            <a:schemeClr val="tx1"/>
                          </a:solidFill>
                          <a:effectLst/>
                          <a:latin typeface="Calibri" panose="020F0502020204030204" pitchFamily="34" charset="0"/>
                        </a:rPr>
                        <a:t>Plan piloto de registro e identificación de perros y gatos, con tenedor responsable en el DMQ</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01/09/2022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spcBef>
                          <a:spcPts val="200"/>
                        </a:spcBef>
                        <a:spcAft>
                          <a:spcPts val="800"/>
                        </a:spcAft>
                      </a:pPr>
                      <a:r>
                        <a:rPr lang="es-ES" sz="1400" b="0" kern="1000" dirty="0">
                          <a:solidFill>
                            <a:schemeClr val="tx1"/>
                          </a:solidFill>
                          <a:effectLst/>
                          <a:latin typeface="Calibri" panose="020F0502020204030204" pitchFamily="34" charset="0"/>
                        </a:rPr>
                        <a:t>30/12/2022</a:t>
                      </a:r>
                      <a:endParaRPr lang="es-EC" sz="1400" b="0" kern="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70112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err="1"/>
              <a:t>Geoparque</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36</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rmAutofit/>
          </a:bodyPr>
          <a:lstStyle/>
          <a:p>
            <a:pPr lvl="0"/>
            <a:r>
              <a:rPr lang="es-ES" sz="2400" b="1" dirty="0"/>
              <a:t>Concejal Carrión</a:t>
            </a:r>
          </a:p>
          <a:p>
            <a:pPr lvl="0" algn="just"/>
            <a:r>
              <a:rPr lang="es-ES" sz="2400" i="1" dirty="0"/>
              <a:t>Verificar en los presupuestos asignados a la Dirección de Relaciones Internacionales, que hoy se señalaba $70.000,00 destinados a cooperación internacional. Este rubro debe apuntalas el desarrollo mediante proyectos incluidos formalmente en el POA.</a:t>
            </a:r>
            <a:endParaRPr lang="es-EC"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958899" y="3881684"/>
            <a:ext cx="6147552" cy="5931055"/>
          </a:xfrm>
        </p:spPr>
        <p:txBody>
          <a:bodyPr>
            <a:normAutofit/>
          </a:bodyPr>
          <a:lstStyle/>
          <a:p>
            <a:pPr algn="just"/>
            <a:r>
              <a:rPr lang="es-EC" sz="2400" b="1" dirty="0"/>
              <a:t>Incorporada.- </a:t>
            </a:r>
            <a:r>
              <a:rPr lang="es-EC" sz="2400" dirty="0"/>
              <a:t>En el Anteproyecto de Presupuesto 2022, se considera el proyecto RELACIONES Y COOPERACIÓN INTERNACIONAL PARA EL DESARROLLO cuyo objeto es coordinar y gestionar las políticas de posicionamiento y cooperación en el ámbito internacional, dinamizando procesos de integración con instancias internacionales a favor del desarrollo del Distrito Metropolitano de Quito, en el cual se incluye el dossier para la calificación del DMQ como Geo </a:t>
            </a:r>
            <a:r>
              <a:rPr lang="es-EC" sz="2400" dirty="0" smtClean="0"/>
              <a:t>parque.</a:t>
            </a:r>
            <a:endParaRPr lang="es-EC"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S_tradnl" sz="2400" dirty="0"/>
          </a:p>
          <a:p>
            <a:pPr algn="just"/>
            <a:endParaRPr lang="es-EC" sz="2400" dirty="0"/>
          </a:p>
        </p:txBody>
      </p:sp>
    </p:spTree>
    <p:extLst>
      <p:ext uri="{BB962C8B-B14F-4D97-AF65-F5344CB8AC3E}">
        <p14:creationId xmlns:p14="http://schemas.microsoft.com/office/powerpoint/2010/main" val="419358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Reactivación Económica</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37</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a:xfrm>
            <a:off x="2400300" y="3884781"/>
            <a:ext cx="7142332" cy="5707453"/>
          </a:xfrm>
        </p:spPr>
        <p:txBody>
          <a:bodyPr>
            <a:noAutofit/>
          </a:bodyPr>
          <a:lstStyle/>
          <a:p>
            <a:pPr lvl="0" algn="just"/>
            <a:r>
              <a:rPr lang="es-EC" sz="2400" b="1" dirty="0"/>
              <a:t>Concejal Analía Ledesma</a:t>
            </a:r>
          </a:p>
          <a:p>
            <a:pPr lvl="0" algn="just"/>
            <a:r>
              <a:rPr lang="es-EC" sz="1800" i="1" dirty="0"/>
              <a:t>Indica que, la mejor herramienta para que la ciudad recobre su liderazgo a nivel nacional y latinoamericano sea dotarle de instrumentos que permitan la reactivación económica, el Municipio debe ser el promotor de la reactivación económica local. </a:t>
            </a:r>
            <a:endParaRPr lang="es-EC" sz="1800" dirty="0"/>
          </a:p>
          <a:p>
            <a:pPr lvl="0" algn="just"/>
            <a:r>
              <a:rPr lang="es-EC" sz="2400" b="1" dirty="0"/>
              <a:t>Concejal Juan Carlos </a:t>
            </a:r>
            <a:r>
              <a:rPr lang="es-EC" sz="2400" b="1" dirty="0" err="1"/>
              <a:t>Fiallo</a:t>
            </a:r>
            <a:endParaRPr lang="es-EC" sz="2400" b="1" dirty="0"/>
          </a:p>
          <a:p>
            <a:pPr lvl="0" algn="just"/>
            <a:r>
              <a:rPr lang="es-EC" sz="1800" i="1" dirty="0"/>
              <a:t>Si se pretende reactivar económicamente a la ciudad, entonces se requieren recursos para la Secretaría de Desarrollo Productivo, para la EPMMOP que son las instituciones que deben invertir para generar obra pública que a su vez genere puestos de trabajo.</a:t>
            </a:r>
            <a:endParaRPr lang="es-EC" sz="1800" dirty="0"/>
          </a:p>
          <a:p>
            <a:pPr lvl="0" algn="just"/>
            <a:r>
              <a:rPr lang="es-EC" sz="2400" b="1" dirty="0"/>
              <a:t>Concejal Luis Reina</a:t>
            </a:r>
          </a:p>
          <a:p>
            <a:pPr lvl="0" algn="just"/>
            <a:r>
              <a:rPr lang="es-EC" sz="1800" i="1" dirty="0"/>
              <a:t>Se revise la asignación de CONQUITO, considerando que es hora de preocuparse de los pequeños productores, de los mercados y de los comercios municipales.</a:t>
            </a:r>
            <a:endParaRPr lang="es-EC" sz="18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958899" y="3881684"/>
            <a:ext cx="6147552" cy="5931055"/>
          </a:xfrm>
        </p:spPr>
        <p:txBody>
          <a:bodyPr>
            <a:noAutofit/>
          </a:bodyPr>
          <a:lstStyle/>
          <a:p>
            <a:pPr lvl="0" algn="just"/>
            <a:r>
              <a:rPr lang="es-EC" sz="2200" b="1" dirty="0"/>
              <a:t>Incorporadas.- </a:t>
            </a:r>
            <a:r>
              <a:rPr lang="es-EC" sz="2200" dirty="0"/>
              <a:t>Se incrementa el presupuesto en el Sector de Desarrollo Productivo a la Agencia de Promoción Económica –CONQUITO- el  valor de USD 1.000.000 para el Centro de Innovación de Quito – KOICA, con el objeto de contribuir a la revitalización del Ecosistema de Innovación del Ecuador a través del mejoramiento cuantitativo y cualitativo de las actividades destinadas a fomentar la tecnología y la innovación.</a:t>
            </a:r>
          </a:p>
          <a:p>
            <a:pPr lvl="0" algn="just"/>
            <a:r>
              <a:rPr lang="es-EC" sz="2200" dirty="0"/>
              <a:t>Para la EPMMOP se considera un incremento de USD 35.344.666,06 para financiar nuevas intervenciones y obra pública en el Distrito Metropolitano de Quito.</a:t>
            </a:r>
          </a:p>
          <a:p>
            <a:pPr algn="just"/>
            <a:endParaRPr lang="es-ES_tradnl" sz="2200" dirty="0"/>
          </a:p>
          <a:p>
            <a:pPr algn="just"/>
            <a:endParaRPr lang="es-ES_tradnl" sz="2200" dirty="0"/>
          </a:p>
          <a:p>
            <a:pPr algn="just"/>
            <a:endParaRPr lang="es-ES_tradnl" sz="2200" dirty="0"/>
          </a:p>
          <a:p>
            <a:pPr algn="just"/>
            <a:endParaRPr lang="es-ES_tradnl" sz="2200" dirty="0"/>
          </a:p>
          <a:p>
            <a:pPr algn="just"/>
            <a:endParaRPr lang="es-ES_tradnl" sz="2200" dirty="0"/>
          </a:p>
          <a:p>
            <a:pPr algn="just"/>
            <a:endParaRPr lang="es-ES_tradnl" sz="2200" dirty="0"/>
          </a:p>
          <a:p>
            <a:pPr algn="just"/>
            <a:endParaRPr lang="es-ES_tradnl" sz="2200" dirty="0"/>
          </a:p>
          <a:p>
            <a:pPr algn="just"/>
            <a:endParaRPr lang="es-ES_tradnl" sz="2200" dirty="0"/>
          </a:p>
          <a:p>
            <a:pPr algn="just"/>
            <a:endParaRPr lang="es-ES_tradnl" sz="2200" dirty="0"/>
          </a:p>
          <a:p>
            <a:pPr algn="just"/>
            <a:endParaRPr lang="es-EC" sz="2200" dirty="0"/>
          </a:p>
        </p:txBody>
      </p:sp>
    </p:spTree>
    <p:extLst>
      <p:ext uri="{BB962C8B-B14F-4D97-AF65-F5344CB8AC3E}">
        <p14:creationId xmlns:p14="http://schemas.microsoft.com/office/powerpoint/2010/main" val="3233938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sz="4800" b="0" dirty="0"/>
              <a:t>Modelo de Gestión –EPMGIRS-</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38</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a:xfrm>
            <a:off x="2709066" y="3881684"/>
            <a:ext cx="6147552" cy="5707453"/>
          </a:xfrm>
        </p:spPr>
        <p:txBody>
          <a:bodyPr>
            <a:normAutofit/>
          </a:bodyPr>
          <a:lstStyle/>
          <a:p>
            <a:pPr lvl="0"/>
            <a:r>
              <a:rPr lang="es-ES" sz="2400" b="1" dirty="0" err="1"/>
              <a:t>Vicealcaldeza</a:t>
            </a:r>
            <a:r>
              <a:rPr lang="es-ES" sz="2400" b="1" dirty="0"/>
              <a:t> </a:t>
            </a:r>
            <a:r>
              <a:rPr lang="es-ES" sz="2400" b="1" dirty="0" err="1"/>
              <a:t>Brith</a:t>
            </a:r>
            <a:r>
              <a:rPr lang="es-ES" sz="2400" b="1" dirty="0"/>
              <a:t> Vaca</a:t>
            </a:r>
          </a:p>
          <a:p>
            <a:pPr lvl="0" algn="just"/>
            <a:r>
              <a:rPr lang="es-ES" sz="2400" i="1" dirty="0"/>
              <a:t>Se debería revisar el modelo de gestión de la Empresa Pública Metropolitana de Gestión de Residuos Sólidos, considerando que todas las empresas públicas deben ser eficientes, rentables y sustentables. El plan propuesto lo único que plantea es seguir las mismas prácticas del manejo que ha sido caduco, en este nuevo siglo con el tema de la disposición de recursos.</a:t>
            </a:r>
            <a:endParaRPr lang="es-EC"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958899" y="3881684"/>
            <a:ext cx="6147552" cy="5931055"/>
          </a:xfrm>
        </p:spPr>
        <p:txBody>
          <a:bodyPr>
            <a:normAutofit/>
          </a:bodyPr>
          <a:lstStyle/>
          <a:p>
            <a:pPr algn="just"/>
            <a:r>
              <a:rPr lang="es-EC" sz="3200" dirty="0"/>
              <a:t>EMGIRS está trabajando en un nuevo modelo de gestión que además prevé un diseño asociativo, para la gestión adecuada de los residuos.</a:t>
            </a:r>
          </a:p>
          <a:p>
            <a:pPr algn="just"/>
            <a:endParaRPr lang="es-ES_tradnl" sz="3200" dirty="0"/>
          </a:p>
          <a:p>
            <a:pPr algn="just"/>
            <a:endParaRPr lang="es-ES_tradnl" sz="3200" dirty="0"/>
          </a:p>
          <a:p>
            <a:pPr algn="just"/>
            <a:endParaRPr lang="es-ES_tradnl" sz="3200" dirty="0"/>
          </a:p>
          <a:p>
            <a:pPr algn="just"/>
            <a:endParaRPr lang="es-ES_tradnl" sz="3200" dirty="0"/>
          </a:p>
          <a:p>
            <a:pPr algn="just"/>
            <a:endParaRPr lang="es-ES_tradnl" sz="3200" dirty="0"/>
          </a:p>
          <a:p>
            <a:pPr algn="just"/>
            <a:endParaRPr lang="es-ES_tradnl" sz="3200" dirty="0"/>
          </a:p>
          <a:p>
            <a:pPr algn="just"/>
            <a:endParaRPr lang="es-ES_tradnl" sz="3200" dirty="0"/>
          </a:p>
          <a:p>
            <a:pPr algn="just"/>
            <a:endParaRPr lang="es-ES_tradnl" sz="3200" dirty="0"/>
          </a:p>
          <a:p>
            <a:pPr algn="just"/>
            <a:endParaRPr lang="es-ES_tradnl" sz="3200" dirty="0"/>
          </a:p>
          <a:p>
            <a:pPr algn="just"/>
            <a:endParaRPr lang="es-EC" sz="3200" dirty="0"/>
          </a:p>
        </p:txBody>
      </p:sp>
    </p:spTree>
    <p:extLst>
      <p:ext uri="{BB962C8B-B14F-4D97-AF65-F5344CB8AC3E}">
        <p14:creationId xmlns:p14="http://schemas.microsoft.com/office/powerpoint/2010/main" val="2084040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Tema: </a:t>
            </a:r>
            <a:r>
              <a:rPr lang="es-EC" b="0" dirty="0"/>
              <a:t>Registro de la Propiedad</a:t>
            </a:r>
            <a:endParaRPr lang="es-EC"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39</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p:txBody>
          <a:bodyPr>
            <a:noAutofit/>
          </a:bodyPr>
          <a:lstStyle/>
          <a:p>
            <a:r>
              <a:rPr lang="es-ES" sz="2400" b="1" dirty="0"/>
              <a:t>Concejal Luz Elena Coloma</a:t>
            </a:r>
          </a:p>
          <a:p>
            <a:pPr algn="just"/>
            <a:r>
              <a:rPr lang="es-ES" sz="2400" dirty="0"/>
              <a:t>Existe la necesidad de inscribir la razón correspondiente en los bienes patrimoniales. Para que esto pueda concretarse se requiere avanzar en el folio real, para el cual ya existe un sistema, pero no existe la capacidad para avanzar rápidamente. Hay que entender que la vinculación del Registro con el Catastro no es un problema que vaya a solucionarse hasta que no se trabaje el folio real. </a:t>
            </a:r>
            <a:endParaRPr lang="es-EC" sz="2400"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p:txBody>
          <a:bodyPr>
            <a:noAutofit/>
          </a:bodyPr>
          <a:lstStyle/>
          <a:p>
            <a:pPr algn="just"/>
            <a:r>
              <a:rPr lang="es-EC" sz="2800" b="1" dirty="0"/>
              <a:t>Incorporada.- </a:t>
            </a:r>
            <a:r>
              <a:rPr lang="es-EC" sz="2800" dirty="0"/>
              <a:t>Se reactiva el Proyecto </a:t>
            </a:r>
            <a:r>
              <a:rPr lang="es-ES" sz="2800" dirty="0"/>
              <a:t>MODERNIZACIÓN INTEGRAL DEL REGISTRO DE LA PROPIEDAD, con el objeto de brindar al usuario un servicio más eficiente, que permita avanzar en la modernización y digitalización de la entidad y la modernización del Folio Real. Se asigna un presupuesto de USD </a:t>
            </a:r>
            <a:r>
              <a:rPr lang="es-ES" sz="2800" dirty="0" smtClean="0"/>
              <a:t>1’850.000.</a:t>
            </a:r>
            <a:endParaRPr lang="es-EC" sz="2800" dirty="0"/>
          </a:p>
        </p:txBody>
      </p:sp>
    </p:spTree>
    <p:extLst>
      <p:ext uri="{BB962C8B-B14F-4D97-AF65-F5344CB8AC3E}">
        <p14:creationId xmlns:p14="http://schemas.microsoft.com/office/powerpoint/2010/main" val="2453703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6" name="Título 1">
            <a:extLst>
              <a:ext uri="{FF2B5EF4-FFF2-40B4-BE49-F238E27FC236}">
                <a16:creationId xmlns:a16="http://schemas.microsoft.com/office/drawing/2014/main" xmlns="" id="{2DF3DAFA-B3B8-4949-9358-FF493F80FABB}"/>
              </a:ext>
            </a:extLst>
          </p:cNvPr>
          <p:cNvSpPr txBox="1">
            <a:spLocks/>
          </p:cNvSpPr>
          <p:nvPr/>
        </p:nvSpPr>
        <p:spPr>
          <a:xfrm>
            <a:off x="0" y="1879897"/>
            <a:ext cx="18165170" cy="194051"/>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3000" dirty="0">
                <a:solidFill>
                  <a:srgbClr val="312783"/>
                </a:solidFill>
                <a:latin typeface="Arial Black" panose="020B0A04020102020204" pitchFamily="34" charset="0"/>
              </a:rPr>
              <a:t>PRESUPUESTO PROFORMADO POR SECTOR Y NÚMERO DE PROYECTOS</a:t>
            </a:r>
          </a:p>
          <a:p>
            <a:endParaRPr lang="es-EC" sz="21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71242980"/>
              </p:ext>
            </p:extLst>
          </p:nvPr>
        </p:nvGraphicFramePr>
        <p:xfrm>
          <a:off x="1437621" y="2245940"/>
          <a:ext cx="16318116" cy="6786298"/>
        </p:xfrm>
        <a:graphic>
          <a:graphicData uri="http://schemas.openxmlformats.org/drawingml/2006/table">
            <a:tbl>
              <a:tblPr/>
              <a:tblGrid>
                <a:gridCol w="8402415">
                  <a:extLst>
                    <a:ext uri="{9D8B030D-6E8A-4147-A177-3AD203B41FA5}">
                      <a16:colId xmlns:a16="http://schemas.microsoft.com/office/drawing/2014/main" xmlns="" val="20000"/>
                    </a:ext>
                  </a:extLst>
                </a:gridCol>
                <a:gridCol w="4544704">
                  <a:extLst>
                    <a:ext uri="{9D8B030D-6E8A-4147-A177-3AD203B41FA5}">
                      <a16:colId xmlns:a16="http://schemas.microsoft.com/office/drawing/2014/main" xmlns="" val="20001"/>
                    </a:ext>
                  </a:extLst>
                </a:gridCol>
                <a:gridCol w="3370997">
                  <a:extLst>
                    <a:ext uri="{9D8B030D-6E8A-4147-A177-3AD203B41FA5}">
                      <a16:colId xmlns:a16="http://schemas.microsoft.com/office/drawing/2014/main" xmlns="" val="20002"/>
                    </a:ext>
                  </a:extLst>
                </a:gridCol>
              </a:tblGrid>
              <a:tr h="636575">
                <a:tc>
                  <a:txBody>
                    <a:bodyPr/>
                    <a:lstStyle/>
                    <a:p>
                      <a:pPr algn="ctr" fontAlgn="ctr"/>
                      <a:r>
                        <a:rPr lang="es-EC" sz="2800" b="1" i="0" u="none" strike="noStrike" dirty="0">
                          <a:solidFill>
                            <a:srgbClr val="FFFFFF"/>
                          </a:solidFill>
                          <a:effectLst/>
                          <a:latin typeface="Calibri" panose="020F0502020204030204" pitchFamily="34" charset="0"/>
                        </a:rPr>
                        <a:t> SECTOR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2800" b="1" i="0" u="none" strike="noStrike" dirty="0">
                          <a:solidFill>
                            <a:srgbClr val="FFFFFF"/>
                          </a:solidFill>
                          <a:effectLst/>
                          <a:latin typeface="Calibri" panose="020F0502020204030204" pitchFamily="34" charset="0"/>
                        </a:rPr>
                        <a:t> PRESUPUESTO USD</a:t>
                      </a:r>
                      <a:r>
                        <a:rPr lang="es-EC" sz="2800" b="1" i="0" u="none" strike="noStrike" baseline="0" dirty="0">
                          <a:solidFill>
                            <a:srgbClr val="FFFFFF"/>
                          </a:solidFill>
                          <a:effectLst/>
                          <a:latin typeface="Calibri" panose="020F0502020204030204" pitchFamily="34" charset="0"/>
                        </a:rPr>
                        <a:t> $</a:t>
                      </a:r>
                      <a:endParaRPr lang="es-EC" sz="28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EC" sz="2800" b="1" i="0" u="none" strike="noStrike" dirty="0">
                          <a:solidFill>
                            <a:srgbClr val="FFFFFF"/>
                          </a:solidFill>
                          <a:effectLst/>
                          <a:latin typeface="Calibri" panose="020F0502020204030204" pitchFamily="34" charset="0"/>
                        </a:rPr>
                        <a:t> NÚMERO DE PROYECTOS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xmlns="" val="10000"/>
                  </a:ext>
                </a:extLst>
              </a:tr>
              <a:tr h="334202">
                <a:tc>
                  <a:txBody>
                    <a:bodyPr/>
                    <a:lstStyle/>
                    <a:p>
                      <a:pPr algn="l" fontAlgn="ctr"/>
                      <a:r>
                        <a:rPr lang="es-EC" sz="2000" b="0" i="0" u="none" strike="noStrike" dirty="0">
                          <a:solidFill>
                            <a:srgbClr val="000000"/>
                          </a:solidFill>
                          <a:effectLst/>
                          <a:latin typeface="Calibri" panose="020F0502020204030204" pitchFamily="34" charset="0"/>
                        </a:rPr>
                        <a:t> MOVILIDAD*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317.969.123,27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4202">
                <a:tc>
                  <a:txBody>
                    <a:bodyPr/>
                    <a:lstStyle/>
                    <a:p>
                      <a:pPr algn="l" fontAlgn="ctr"/>
                      <a:r>
                        <a:rPr lang="es-EC" sz="2000" b="0" i="0" u="none" strike="noStrike" dirty="0">
                          <a:solidFill>
                            <a:srgbClr val="000000"/>
                          </a:solidFill>
                          <a:effectLst/>
                          <a:latin typeface="Calibri" panose="020F0502020204030204" pitchFamily="34" charset="0"/>
                        </a:rPr>
                        <a:t> ADMINISTRACIÓN GENERAL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47.674.346,06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4202">
                <a:tc>
                  <a:txBody>
                    <a:bodyPr/>
                    <a:lstStyle/>
                    <a:p>
                      <a:pPr algn="l" fontAlgn="ctr"/>
                      <a:r>
                        <a:rPr lang="es-EC" sz="2000" b="0" i="0" u="none" strike="noStrike">
                          <a:solidFill>
                            <a:srgbClr val="000000"/>
                          </a:solidFill>
                          <a:effectLst/>
                          <a:latin typeface="Calibri" panose="020F0502020204030204" pitchFamily="34" charset="0"/>
                        </a:rPr>
                        <a:t> COORDINACIÓN TERRITORIAL Y PARTICIPACIÓN CIUDADANA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36.515.181,31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4202">
                <a:tc>
                  <a:txBody>
                    <a:bodyPr/>
                    <a:lstStyle/>
                    <a:p>
                      <a:pPr algn="l" fontAlgn="ctr"/>
                      <a:r>
                        <a:rPr lang="es-EC" sz="2000" b="0" i="0" u="none" strike="noStrike">
                          <a:solidFill>
                            <a:srgbClr val="000000"/>
                          </a:solidFill>
                          <a:effectLst/>
                          <a:latin typeface="Calibri" panose="020F0502020204030204" pitchFamily="34" charset="0"/>
                        </a:rPr>
                        <a:t> TERRITORIO HÁBITAT Y VIVIENDA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21.550.383,10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4202">
                <a:tc>
                  <a:txBody>
                    <a:bodyPr/>
                    <a:lstStyle/>
                    <a:p>
                      <a:pPr algn="l" fontAlgn="ctr"/>
                      <a:r>
                        <a:rPr lang="es-EC" sz="2000" b="0" i="0" u="none" strike="noStrike">
                          <a:solidFill>
                            <a:srgbClr val="000000"/>
                          </a:solidFill>
                          <a:effectLst/>
                          <a:latin typeface="Calibri" panose="020F0502020204030204" pitchFamily="34" charset="0"/>
                        </a:rPr>
                        <a:t> SALUD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20.592.628,32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34202">
                <a:tc>
                  <a:txBody>
                    <a:bodyPr/>
                    <a:lstStyle/>
                    <a:p>
                      <a:pPr algn="l" fontAlgn="ctr"/>
                      <a:r>
                        <a:rPr lang="es-EC" sz="2000" b="0" i="0" u="none" strike="noStrike">
                          <a:solidFill>
                            <a:srgbClr val="000000"/>
                          </a:solidFill>
                          <a:effectLst/>
                          <a:latin typeface="Calibri" panose="020F0502020204030204" pitchFamily="34" charset="0"/>
                        </a:rPr>
                        <a:t> CULTURA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15.400.000,00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4202">
                <a:tc>
                  <a:txBody>
                    <a:bodyPr/>
                    <a:lstStyle/>
                    <a:p>
                      <a:pPr algn="l" fontAlgn="ctr"/>
                      <a:r>
                        <a:rPr lang="es-EC" sz="2000" b="0" i="0" u="none" strike="noStrike">
                          <a:solidFill>
                            <a:srgbClr val="000000"/>
                          </a:solidFill>
                          <a:effectLst/>
                          <a:latin typeface="Calibri" panose="020F0502020204030204" pitchFamily="34" charset="0"/>
                        </a:rPr>
                        <a:t> DESARROLLO PRODUCTIVO Y COMPETITIVIDAD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13.792.452,00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34202">
                <a:tc>
                  <a:txBody>
                    <a:bodyPr/>
                    <a:lstStyle/>
                    <a:p>
                      <a:pPr algn="l" fontAlgn="ctr"/>
                      <a:r>
                        <a:rPr lang="es-EC" sz="2000" b="0" i="0" u="none" strike="noStrike">
                          <a:solidFill>
                            <a:srgbClr val="000000"/>
                          </a:solidFill>
                          <a:effectLst/>
                          <a:latin typeface="Calibri" panose="020F0502020204030204" pitchFamily="34" charset="0"/>
                        </a:rPr>
                        <a:t> INCLUSIÓN SOCIAL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13.450.000,00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34202">
                <a:tc>
                  <a:txBody>
                    <a:bodyPr/>
                    <a:lstStyle/>
                    <a:p>
                      <a:pPr algn="l" fontAlgn="ctr"/>
                      <a:r>
                        <a:rPr lang="es-EC" sz="2000" b="0" i="0" u="none" strike="noStrike">
                          <a:solidFill>
                            <a:srgbClr val="000000"/>
                          </a:solidFill>
                          <a:effectLst/>
                          <a:latin typeface="Calibri" panose="020F0502020204030204" pitchFamily="34" charset="0"/>
                        </a:rPr>
                        <a:t> EDUCACIÓN, RECREACIÓN Y DEPORTE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11.070.058,66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34202">
                <a:tc>
                  <a:txBody>
                    <a:bodyPr/>
                    <a:lstStyle/>
                    <a:p>
                      <a:pPr algn="l" fontAlgn="ctr"/>
                      <a:r>
                        <a:rPr lang="es-EC" sz="2000" b="0" i="0" u="none" strike="noStrike">
                          <a:solidFill>
                            <a:srgbClr val="000000"/>
                          </a:solidFill>
                          <a:effectLst/>
                          <a:latin typeface="Calibri" panose="020F0502020204030204" pitchFamily="34" charset="0"/>
                        </a:rPr>
                        <a:t> AGENCIA DE COORDINACIÓN DISTRITAL DE COMERCIO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5.400.000,00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34202">
                <a:tc>
                  <a:txBody>
                    <a:bodyPr/>
                    <a:lstStyle/>
                    <a:p>
                      <a:pPr algn="l" fontAlgn="ctr"/>
                      <a:r>
                        <a:rPr lang="es-EC" sz="2000" b="0" i="0" u="none" strike="noStrike">
                          <a:solidFill>
                            <a:srgbClr val="000000"/>
                          </a:solidFill>
                          <a:effectLst/>
                          <a:latin typeface="Calibri" panose="020F0502020204030204" pitchFamily="34" charset="0"/>
                        </a:rPr>
                        <a:t> AMBIENTE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4.350.000,00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34202">
                <a:tc>
                  <a:txBody>
                    <a:bodyPr/>
                    <a:lstStyle/>
                    <a:p>
                      <a:pPr algn="l" fontAlgn="ctr"/>
                      <a:r>
                        <a:rPr lang="es-EC" sz="2000" b="0" i="0" u="none" strike="noStrike">
                          <a:solidFill>
                            <a:srgbClr val="000000"/>
                          </a:solidFill>
                          <a:effectLst/>
                          <a:latin typeface="Calibri" panose="020F0502020204030204" pitchFamily="34" charset="0"/>
                        </a:rPr>
                        <a:t> SEGURIDAD Y GOBERNABILIDAD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3.523.033,75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34202">
                <a:tc>
                  <a:txBody>
                    <a:bodyPr/>
                    <a:lstStyle/>
                    <a:p>
                      <a:pPr algn="l" fontAlgn="ctr"/>
                      <a:r>
                        <a:rPr lang="es-EC" sz="2000" b="0" i="0" u="none" strike="noStrike">
                          <a:solidFill>
                            <a:srgbClr val="000000"/>
                          </a:solidFill>
                          <a:effectLst/>
                          <a:latin typeface="Calibri" panose="020F0502020204030204" pitchFamily="34" charset="0"/>
                        </a:rPr>
                        <a:t> COMUNICACIÓN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2.600.000,00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34202">
                <a:tc>
                  <a:txBody>
                    <a:bodyPr/>
                    <a:lstStyle/>
                    <a:p>
                      <a:pPr algn="l" fontAlgn="ctr"/>
                      <a:r>
                        <a:rPr lang="es-EC" sz="2000" b="0" i="0" u="none" strike="noStrike">
                          <a:solidFill>
                            <a:srgbClr val="000000"/>
                          </a:solidFill>
                          <a:effectLst/>
                          <a:latin typeface="Calibri" panose="020F0502020204030204" pitchFamily="34" charset="0"/>
                        </a:rPr>
                        <a:t> COORDINACIÓN DE ALCALDIA Y SECRETARÍA DEL CONCEJO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1.570.000,00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34202">
                <a:tc>
                  <a:txBody>
                    <a:bodyPr/>
                    <a:lstStyle/>
                    <a:p>
                      <a:pPr algn="l" fontAlgn="ctr"/>
                      <a:r>
                        <a:rPr lang="es-EC" sz="2000" b="0" i="0" u="none" strike="noStrike">
                          <a:solidFill>
                            <a:srgbClr val="000000"/>
                          </a:solidFill>
                          <a:effectLst/>
                          <a:latin typeface="Calibri" panose="020F0502020204030204" pitchFamily="34" charset="0"/>
                        </a:rPr>
                        <a:t> PLANIFICACIÓN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711.106,56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Calibri" panose="020F0502020204030204" pitchFamily="34" charset="0"/>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334202">
                <a:tc>
                  <a:txBody>
                    <a:bodyPr/>
                    <a:lstStyle/>
                    <a:p>
                      <a:pPr algn="l" fontAlgn="ctr"/>
                      <a:r>
                        <a:rPr lang="es-EC" sz="2000" b="0" i="0" u="none" strike="noStrike">
                          <a:solidFill>
                            <a:srgbClr val="000000"/>
                          </a:solidFill>
                          <a:effectLst/>
                          <a:latin typeface="Calibri" panose="020F0502020204030204" pitchFamily="34" charset="0"/>
                        </a:rPr>
                        <a:t> AGENCIA METROPOLITANA DE CONTROL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2000" b="0" i="0" u="none" strike="noStrike" dirty="0">
                          <a:solidFill>
                            <a:srgbClr val="000000"/>
                          </a:solidFill>
                          <a:effectLst/>
                          <a:latin typeface="Calibri" panose="020F0502020204030204" pitchFamily="34" charset="0"/>
                        </a:rPr>
                        <a:t>             400.000,00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576101">
                <a:tc>
                  <a:txBody>
                    <a:bodyPr/>
                    <a:lstStyle/>
                    <a:p>
                      <a:pPr algn="ctr" fontAlgn="b"/>
                      <a:r>
                        <a:rPr lang="es-EC" sz="3200" b="1" i="0" u="none" strike="noStrike" dirty="0">
                          <a:solidFill>
                            <a:srgbClr val="000000"/>
                          </a:solidFill>
                          <a:effectLst/>
                          <a:latin typeface="Calibri" panose="020F0502020204030204" pitchFamily="34" charset="0"/>
                        </a:rPr>
                        <a:t> TOTAL USD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2800" b="1" i="0" u="none" strike="noStrike" dirty="0">
                          <a:solidFill>
                            <a:srgbClr val="000000"/>
                          </a:solidFill>
                          <a:effectLst/>
                          <a:latin typeface="Calibri" panose="020F0502020204030204" pitchFamily="34" charset="0"/>
                        </a:rPr>
                        <a:t>    516.568.313,03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800" b="1" i="0" u="none" strike="noStrike" dirty="0">
                          <a:solidFill>
                            <a:srgbClr val="000000"/>
                          </a:solidFill>
                          <a:effectLst/>
                          <a:latin typeface="Calibri" panose="020F050202020403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13" name="CuadroTexto 12"/>
          <p:cNvSpPr txBox="1"/>
          <p:nvPr/>
        </p:nvSpPr>
        <p:spPr>
          <a:xfrm>
            <a:off x="969771" y="9300789"/>
            <a:ext cx="14358212" cy="715581"/>
          </a:xfrm>
          <a:prstGeom prst="rect">
            <a:avLst/>
          </a:prstGeom>
          <a:noFill/>
        </p:spPr>
        <p:txBody>
          <a:bodyPr wrap="square" rtlCol="0">
            <a:spAutoFit/>
          </a:bodyPr>
          <a:lstStyle/>
          <a:p>
            <a:r>
              <a:rPr lang="es-EC" sz="1350" dirty="0"/>
              <a:t>Elaboración: SGP</a:t>
            </a:r>
          </a:p>
          <a:p>
            <a:r>
              <a:rPr lang="es-EC" sz="1350" dirty="0"/>
              <a:t>Nota:  </a:t>
            </a:r>
            <a:r>
              <a:rPr lang="es-EC" sz="1350" b="1" dirty="0"/>
              <a:t>(*) En el Sector de Movilidad se</a:t>
            </a:r>
            <a:r>
              <a:rPr lang="es-EC" sz="1350" dirty="0"/>
              <a:t> Incluye el Presupuesto de la Primera Línea del Metro por $ 152.7M</a:t>
            </a:r>
          </a:p>
          <a:p>
            <a:endParaRPr lang="es-EC" sz="1350" dirty="0"/>
          </a:p>
        </p:txBody>
      </p:sp>
      <p:sp>
        <p:nvSpPr>
          <p:cNvPr id="11" name="Título 1">
            <a:extLst>
              <a:ext uri="{FF2B5EF4-FFF2-40B4-BE49-F238E27FC236}">
                <a16:creationId xmlns:a16="http://schemas.microsoft.com/office/drawing/2014/main" xmlns="" id="{8850CAA4-A591-42FF-9570-CD717FF81841}"/>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2" name="Marcador de número de diapositiva 2">
            <a:extLst>
              <a:ext uri="{FF2B5EF4-FFF2-40B4-BE49-F238E27FC236}">
                <a16:creationId xmlns:a16="http://schemas.microsoft.com/office/drawing/2014/main" xmlns="" id="{F5454A3B-8377-42C7-860C-E4E7799C61E5}"/>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4</a:t>
            </a:fld>
            <a:endParaRPr lang="ja-JP" altLang="en-US" dirty="0"/>
          </a:p>
        </p:txBody>
      </p:sp>
    </p:spTree>
    <p:extLst>
      <p:ext uri="{BB962C8B-B14F-4D97-AF65-F5344CB8AC3E}">
        <p14:creationId xmlns:p14="http://schemas.microsoft.com/office/powerpoint/2010/main" val="1251998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Tema: </a:t>
            </a:r>
            <a:r>
              <a:rPr lang="es-EC" sz="4800" b="0" dirty="0"/>
              <a:t>Tasa de Seguridad</a:t>
            </a:r>
            <a:endParaRPr lang="es-EC" b="0" dirty="0"/>
          </a:p>
        </p:txBody>
      </p:sp>
      <p:sp>
        <p:nvSpPr>
          <p:cNvPr id="4" name="Marcador de número de diapositiva 3"/>
          <p:cNvSpPr>
            <a:spLocks noGrp="1"/>
          </p:cNvSpPr>
          <p:nvPr>
            <p:ph type="sldNum" sz="quarter" idx="11"/>
          </p:nvPr>
        </p:nvSpPr>
        <p:spPr/>
        <p:txBody>
          <a:bodyPr/>
          <a:lstStyle/>
          <a:p>
            <a:fld id="{E6459DFB-86F3-43FA-8567-2EA6E426AE90}" type="slidenum">
              <a:rPr lang="ja-JP" altLang="en-US" smtClean="0"/>
              <a:pPr/>
              <a:t>40</a:t>
            </a:fld>
            <a:endParaRPr lang="ja-JP" altLang="en-US"/>
          </a:p>
        </p:txBody>
      </p:sp>
      <p:sp>
        <p:nvSpPr>
          <p:cNvPr id="5" name="Marcador de texto 4"/>
          <p:cNvSpPr>
            <a:spLocks noGrp="1"/>
          </p:cNvSpPr>
          <p:nvPr>
            <p:ph type="body" sz="quarter" idx="15"/>
          </p:nvPr>
        </p:nvSpPr>
        <p:spPr/>
        <p:txBody>
          <a:bodyPr/>
          <a:lstStyle/>
          <a:p>
            <a:r>
              <a:rPr lang="es-EC" dirty="0"/>
              <a:t>Solicitud	</a:t>
            </a:r>
          </a:p>
        </p:txBody>
      </p:sp>
      <p:sp>
        <p:nvSpPr>
          <p:cNvPr id="6" name="Marcador de texto 5"/>
          <p:cNvSpPr>
            <a:spLocks noGrp="1"/>
          </p:cNvSpPr>
          <p:nvPr>
            <p:ph type="body" sz="quarter" idx="14"/>
          </p:nvPr>
        </p:nvSpPr>
        <p:spPr>
          <a:xfrm>
            <a:off x="2709066" y="3884781"/>
            <a:ext cx="6147552" cy="5707453"/>
          </a:xfrm>
        </p:spPr>
        <p:txBody>
          <a:bodyPr>
            <a:normAutofit/>
          </a:bodyPr>
          <a:lstStyle/>
          <a:p>
            <a:pPr lvl="0"/>
            <a:r>
              <a:rPr lang="es-ES" b="1" dirty="0"/>
              <a:t>Concejal Soledad Benítez</a:t>
            </a:r>
          </a:p>
          <a:p>
            <a:pPr lvl="0" algn="just"/>
            <a:r>
              <a:rPr lang="es-ES" i="1" dirty="0"/>
              <a:t>La Corte Constitucional. declaró la inconstitucionalidad del artículo 1540 del Código Municipal para el Distrito Metropolitano de Quito con efecto diferido y por conexidad de los artículos 1541, 1542, 1543 y 1544 del mismo cuerpo normativo que regulan el cobro de la Tasa de Seguridad.</a:t>
            </a:r>
          </a:p>
          <a:p>
            <a:pPr lvl="0" algn="just"/>
            <a:r>
              <a:rPr lang="es-ES" i="1" dirty="0"/>
              <a:t>Aun no se sabe que va a pasar con la tasa de seguridad, y ya se toma como un hecho real que se seguirá cobrando, el proyecto de ordenanza recién ha iniciado su conocimiento en la Comisión de Presupuesto.</a:t>
            </a:r>
            <a:endParaRPr lang="es-EC" dirty="0"/>
          </a:p>
        </p:txBody>
      </p:sp>
      <p:sp>
        <p:nvSpPr>
          <p:cNvPr id="7" name="Marcador de texto 6"/>
          <p:cNvSpPr>
            <a:spLocks noGrp="1"/>
          </p:cNvSpPr>
          <p:nvPr>
            <p:ph type="body" sz="quarter" idx="16"/>
          </p:nvPr>
        </p:nvSpPr>
        <p:spPr/>
        <p:txBody>
          <a:bodyPr/>
          <a:lstStyle/>
          <a:p>
            <a:r>
              <a:rPr lang="es-EC" dirty="0"/>
              <a:t>Respuesta</a:t>
            </a:r>
          </a:p>
        </p:txBody>
      </p:sp>
      <p:sp>
        <p:nvSpPr>
          <p:cNvPr id="8" name="Marcador de texto 7"/>
          <p:cNvSpPr>
            <a:spLocks noGrp="1"/>
          </p:cNvSpPr>
          <p:nvPr>
            <p:ph type="body" sz="quarter" idx="17"/>
          </p:nvPr>
        </p:nvSpPr>
        <p:spPr>
          <a:xfrm>
            <a:off x="10958899" y="3881685"/>
            <a:ext cx="6147552" cy="5033716"/>
          </a:xfrm>
        </p:spPr>
        <p:txBody>
          <a:bodyPr>
            <a:normAutofit/>
          </a:bodyPr>
          <a:lstStyle/>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C" dirty="0"/>
          </a:p>
        </p:txBody>
      </p:sp>
      <p:sp>
        <p:nvSpPr>
          <p:cNvPr id="9" name="Marcador de texto 7">
            <a:extLst>
              <a:ext uri="{FF2B5EF4-FFF2-40B4-BE49-F238E27FC236}">
                <a16:creationId xmlns:a16="http://schemas.microsoft.com/office/drawing/2014/main" xmlns="" id="{E1AD9E68-3BB7-6340-88D7-7C0E16204ABC}"/>
              </a:ext>
            </a:extLst>
          </p:cNvPr>
          <p:cNvSpPr txBox="1">
            <a:spLocks/>
          </p:cNvSpPr>
          <p:nvPr/>
        </p:nvSpPr>
        <p:spPr>
          <a:xfrm>
            <a:off x="10958899" y="3881684"/>
            <a:ext cx="6833566" cy="5925255"/>
          </a:xfrm>
          <a:prstGeom prst="rect">
            <a:avLst/>
          </a:prstGeom>
        </p:spPr>
        <p:txBody>
          <a:bodyPr vert="horz" lIns="163275" tIns="81638" rIns="163275" bIns="81638" rtlCol="0" anchor="t">
            <a:noAutofit/>
          </a:bodyPr>
          <a:lstStyle>
            <a:lvl1pPr marL="0" indent="0" algn="l" defTabSz="1632753" rtl="0" eaLnBrk="1" latinLnBrk="0" hangingPunct="1">
              <a:lnSpc>
                <a:spcPct val="120000"/>
              </a:lnSpc>
              <a:spcBef>
                <a:spcPts val="1200"/>
              </a:spcBef>
              <a:buFont typeface="Arial" panose="020B0604020202020204" pitchFamily="34" charset="0"/>
              <a:buNone/>
              <a:defRPr kumimoji="1" sz="20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just"/>
            <a:r>
              <a:rPr lang="es-EC" dirty="0"/>
              <a:t>La sentencia se dictó con efectos diferidos de seis meses, espacio en el cual sigue vigente la norma, y permite de considerarlo pertinente la elaboración de nueva normativa, que debe considerar lo siguiente:</a:t>
            </a:r>
          </a:p>
          <a:p>
            <a:pPr algn="just"/>
            <a:r>
              <a:rPr lang="es-EC" dirty="0"/>
              <a:t>- Que la tasa fijada por servicios de seguridad ciudadana establezca un accionar estatal determinado;</a:t>
            </a:r>
          </a:p>
          <a:p>
            <a:pPr algn="just"/>
            <a:r>
              <a:rPr lang="es-EC" dirty="0"/>
              <a:t>- Que la tarifa que se establezca por los servicios de seguridad ciudadana, responda a </a:t>
            </a:r>
            <a:r>
              <a:rPr lang="es-EC" sz="2400" dirty="0"/>
              <a:t>los</a:t>
            </a:r>
            <a:r>
              <a:rPr lang="es-EC" dirty="0"/>
              <a:t> costos en los que incurre el GAD para la prestación del servicio vinculado a la tasa, de tal forma que se respeten el principio de provocación y recuperación de costos y el principio de equivalencia; y,</a:t>
            </a:r>
          </a:p>
          <a:p>
            <a:pPr algn="just"/>
            <a:r>
              <a:rPr lang="es-EC" dirty="0"/>
              <a:t>- Que se establezcan mecanismos de medición de satisfacción del servicio </a:t>
            </a:r>
            <a:r>
              <a:rPr lang="es-EC" dirty="0" smtClean="0"/>
              <a:t>prestado.</a:t>
            </a:r>
            <a:endParaRPr lang="es-EC" dirty="0"/>
          </a:p>
          <a:p>
            <a:pPr algn="just"/>
            <a:endParaRPr lang="es-EC" sz="1800" dirty="0"/>
          </a:p>
        </p:txBody>
      </p:sp>
    </p:spTree>
    <p:extLst>
      <p:ext uri="{BB962C8B-B14F-4D97-AF65-F5344CB8AC3E}">
        <p14:creationId xmlns:p14="http://schemas.microsoft.com/office/powerpoint/2010/main" val="731124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41</a:t>
            </a:fld>
            <a:endParaRPr lang="ja-JP" altLang="en-US" dirty="0"/>
          </a:p>
        </p:txBody>
      </p:sp>
      <p:sp>
        <p:nvSpPr>
          <p:cNvPr id="11" name="Marcador de texto 10"/>
          <p:cNvSpPr>
            <a:spLocks noGrp="1"/>
          </p:cNvSpPr>
          <p:nvPr>
            <p:ph type="body" sz="quarter" idx="4294967295"/>
          </p:nvPr>
        </p:nvSpPr>
        <p:spPr>
          <a:xfrm>
            <a:off x="784118" y="2155371"/>
            <a:ext cx="16200438" cy="5453743"/>
          </a:xfrm>
        </p:spPr>
        <p:txBody>
          <a:bodyPr>
            <a:normAutofit/>
          </a:bodyPr>
          <a:lstStyle/>
          <a:p>
            <a:pPr algn="ctr"/>
            <a:endParaRPr lang="es-EC" sz="6600" b="1" dirty="0">
              <a:solidFill>
                <a:srgbClr val="0070C0"/>
              </a:solidFill>
            </a:endParaRPr>
          </a:p>
          <a:p>
            <a:pPr algn="ctr"/>
            <a:endParaRPr lang="es-EC" sz="6600" b="1" dirty="0">
              <a:solidFill>
                <a:srgbClr val="0070C0"/>
              </a:solidFill>
            </a:endParaRPr>
          </a:p>
          <a:p>
            <a:pPr algn="ctr"/>
            <a:r>
              <a:rPr lang="es-EC" sz="6600" b="1" dirty="0">
                <a:solidFill>
                  <a:srgbClr val="0070C0"/>
                </a:solidFill>
              </a:rPr>
              <a:t>REQUERIMIENTOS ADICIONALES</a:t>
            </a:r>
            <a:endParaRPr lang="es-EC" sz="3200" b="1" dirty="0">
              <a:solidFill>
                <a:srgbClr val="0070C0"/>
              </a:solidFill>
            </a:endParaRPr>
          </a:p>
        </p:txBody>
      </p:sp>
    </p:spTree>
    <p:extLst>
      <p:ext uri="{BB962C8B-B14F-4D97-AF65-F5344CB8AC3E}">
        <p14:creationId xmlns:p14="http://schemas.microsoft.com/office/powerpoint/2010/main" val="109604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Nuevos Requerimientos para Proforma 2022</a:t>
            </a:r>
            <a:endParaRPr lang="es-EC" dirty="0"/>
          </a:p>
        </p:txBody>
      </p:sp>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42</a:t>
            </a:fld>
            <a:endParaRPr lang="ja-JP" altLang="en-US"/>
          </a:p>
        </p:txBody>
      </p:sp>
      <p:graphicFrame>
        <p:nvGraphicFramePr>
          <p:cNvPr id="7" name="Tabla 6"/>
          <p:cNvGraphicFramePr>
            <a:graphicFrameLocks noGrp="1"/>
          </p:cNvGraphicFramePr>
          <p:nvPr>
            <p:extLst>
              <p:ext uri="{D42A27DB-BD31-4B8C-83A1-F6EECF244321}">
                <p14:modId xmlns:p14="http://schemas.microsoft.com/office/powerpoint/2010/main" val="2414678953"/>
              </p:ext>
            </p:extLst>
          </p:nvPr>
        </p:nvGraphicFramePr>
        <p:xfrm>
          <a:off x="1211580" y="3149967"/>
          <a:ext cx="15939589" cy="6783597"/>
        </p:xfrm>
        <a:graphic>
          <a:graphicData uri="http://schemas.openxmlformats.org/drawingml/2006/table">
            <a:tbl>
              <a:tblPr/>
              <a:tblGrid>
                <a:gridCol w="2312204">
                  <a:extLst>
                    <a:ext uri="{9D8B030D-6E8A-4147-A177-3AD203B41FA5}">
                      <a16:colId xmlns:a16="http://schemas.microsoft.com/office/drawing/2014/main" xmlns="" val="20000"/>
                    </a:ext>
                  </a:extLst>
                </a:gridCol>
                <a:gridCol w="1898036">
                  <a:extLst>
                    <a:ext uri="{9D8B030D-6E8A-4147-A177-3AD203B41FA5}">
                      <a16:colId xmlns:a16="http://schemas.microsoft.com/office/drawing/2014/main" xmlns="" val="20001"/>
                    </a:ext>
                  </a:extLst>
                </a:gridCol>
                <a:gridCol w="3030690">
                  <a:extLst>
                    <a:ext uri="{9D8B030D-6E8A-4147-A177-3AD203B41FA5}">
                      <a16:colId xmlns:a16="http://schemas.microsoft.com/office/drawing/2014/main" xmlns="" val="20002"/>
                    </a:ext>
                  </a:extLst>
                </a:gridCol>
                <a:gridCol w="8698659">
                  <a:extLst>
                    <a:ext uri="{9D8B030D-6E8A-4147-A177-3AD203B41FA5}">
                      <a16:colId xmlns:a16="http://schemas.microsoft.com/office/drawing/2014/main" xmlns="" val="20003"/>
                    </a:ext>
                  </a:extLst>
                </a:gridCol>
              </a:tblGrid>
              <a:tr h="544117">
                <a:tc>
                  <a:txBody>
                    <a:bodyPr/>
                    <a:lstStyle/>
                    <a:p>
                      <a:pPr algn="ctr" fontAlgn="ctr"/>
                      <a:r>
                        <a:rPr lang="es-EC" sz="2000" b="1" i="0" u="none" strike="noStrike" dirty="0">
                          <a:solidFill>
                            <a:srgbClr val="000000"/>
                          </a:solidFill>
                          <a:effectLst/>
                          <a:latin typeface="Calibri" panose="020F0502020204030204" pitchFamily="34" charset="0"/>
                        </a:rPr>
                        <a:t>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1" i="0" u="none" strike="noStrike" dirty="0">
                          <a:solidFill>
                            <a:srgbClr val="000000"/>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800" b="1" i="0" u="none" strike="noStrike" dirty="0">
                          <a:solidFill>
                            <a:srgbClr val="000000"/>
                          </a:solidFill>
                          <a:effectLst/>
                          <a:latin typeface="Calibri" panose="020F0502020204030204" pitchFamily="34" charset="0"/>
                        </a:rPr>
                        <a:t>REQUERIMIENTO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1" i="0" u="none" strike="noStrike">
                          <a:solidFill>
                            <a:srgbClr val="000000"/>
                          </a:solidFill>
                          <a:effectLst/>
                          <a:latin typeface="Calibri" panose="020F0502020204030204" pitchFamily="34" charset="0"/>
                        </a:rPr>
                        <a:t>JUSTIFICACIÓN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96143">
                <a:tc>
                  <a:txBody>
                    <a:bodyPr/>
                    <a:lstStyle/>
                    <a:p>
                      <a:pPr algn="ctr" fontAlgn="ctr"/>
                      <a:r>
                        <a:rPr lang="es-EC" sz="2400" b="0" i="0" u="none" strike="noStrike" dirty="0">
                          <a:solidFill>
                            <a:srgbClr val="000000"/>
                          </a:solidFill>
                          <a:effectLst/>
                          <a:latin typeface="Calibri" panose="020F0502020204030204" pitchFamily="34" charset="0"/>
                        </a:rPr>
                        <a:t>AMBIENTE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SECRETARIA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3200" b="0" i="0" u="none" strike="noStrike" dirty="0">
                          <a:solidFill>
                            <a:srgbClr val="000000"/>
                          </a:solidFill>
                          <a:effectLst/>
                          <a:latin typeface="Calibri" panose="020F0502020204030204" pitchFamily="34" charset="0"/>
                        </a:rPr>
                        <a:t>                                </a:t>
                      </a:r>
                      <a:r>
                        <a:rPr lang="es-EC" sz="3200" b="0" i="0" u="none" strike="noStrike" dirty="0" smtClean="0">
                          <a:solidFill>
                            <a:srgbClr val="000000"/>
                          </a:solidFill>
                          <a:effectLst/>
                          <a:latin typeface="Calibri" panose="020F0502020204030204" pitchFamily="34" charset="0"/>
                        </a:rPr>
                        <a:t> 483.468,00 </a:t>
                      </a:r>
                      <a:endParaRPr lang="es-EC" sz="3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0" algn="l" fontAlgn="ctr"/>
                      <a:r>
                        <a:rPr lang="es-EC" sz="2100" b="0" i="0" u="none" strike="noStrike" dirty="0">
                          <a:solidFill>
                            <a:srgbClr val="000000"/>
                          </a:solidFill>
                          <a:effectLst/>
                          <a:latin typeface="Calibri" panose="020F0502020204030204" pitchFamily="34" charset="0"/>
                        </a:rPr>
                        <a:t>El 70 % de los analizadores de la REMMAQ ya han cumplido con el tiempo de vigencia tecnológica y de vida útil y por lo tanto los fabricantes no proveen de repuestos ni realizan soporte técnico para estas versiones de equipos, que llevan trabajando ininterrumpidamente desde el año 2003, por lo cual, se debe generar un proceso de fortalecimiento y repotenciación de equipos para garantizar la continuidad de las actividades que realiza la Unidad de Investigación, Análisis y Monitoreo UIAM-Q obteniendo información confiable y trazable manteniendo operativo el Sistema de Gestión de Calidad bajo la Norma ISO 17025 y la Red Metropolitana de Monitoreo de Calidad del Aire de Quito REMMAQ, y cumplir las metas propuestas.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92579">
                <a:tc rowSpan="3">
                  <a:txBody>
                    <a:bodyPr/>
                    <a:lstStyle/>
                    <a:p>
                      <a:pPr algn="ctr" fontAlgn="ctr"/>
                      <a:r>
                        <a:rPr lang="es-EC" sz="2400" b="0" i="0" u="none" strike="noStrike" dirty="0">
                          <a:solidFill>
                            <a:srgbClr val="000000"/>
                          </a:solidFill>
                          <a:effectLst/>
                          <a:latin typeface="Calibri" panose="020F0502020204030204" pitchFamily="34" charset="0"/>
                        </a:rPr>
                        <a:t>COORDINACIÓN TERRITORIAL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400" b="0" i="0" u="none" strike="noStrike" dirty="0">
                          <a:solidFill>
                            <a:srgbClr val="000000"/>
                          </a:solidFill>
                          <a:effectLst/>
                          <a:latin typeface="Calibri" panose="020F0502020204030204" pitchFamily="34" charset="0"/>
                        </a:rPr>
                        <a:t>AZ LA DELICIA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3200" b="0" i="0" u="none" strike="noStrike" dirty="0">
                          <a:solidFill>
                            <a:srgbClr val="000000"/>
                          </a:solidFill>
                          <a:effectLst/>
                          <a:latin typeface="Calibri" panose="020F0502020204030204" pitchFamily="34" charset="0"/>
                        </a:rPr>
                        <a:t>120.000,00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0" algn="l" fontAlgn="ctr"/>
                      <a:r>
                        <a:rPr lang="es-EC" sz="2100" b="0" i="0" u="none" strike="noStrike" dirty="0">
                          <a:solidFill>
                            <a:srgbClr val="000000"/>
                          </a:solidFill>
                          <a:effectLst/>
                          <a:latin typeface="Calibri" panose="020F0502020204030204" pitchFamily="34" charset="0"/>
                        </a:rPr>
                        <a:t>Asfaltado de la calle 25 de Mayo en </a:t>
                      </a:r>
                      <a:r>
                        <a:rPr lang="es-EC" sz="2100" b="0" i="0" u="none" strike="noStrike" dirty="0" err="1">
                          <a:solidFill>
                            <a:srgbClr val="000000"/>
                          </a:solidFill>
                          <a:effectLst/>
                          <a:latin typeface="Calibri" panose="020F0502020204030204" pitchFamily="34" charset="0"/>
                        </a:rPr>
                        <a:t>Cotocollao</a:t>
                      </a:r>
                      <a:r>
                        <a:rPr lang="es-EC" sz="2100" b="0" i="0" u="none" strike="noStrike" dirty="0">
                          <a:solidFill>
                            <a:srgbClr val="000000"/>
                          </a:solidFill>
                          <a:effectLst/>
                          <a:latin typeface="Calibri" panose="020F0502020204030204" pitchFamily="34" charset="0"/>
                        </a:rPr>
                        <a:t>, como espacio simbólico, para revivir la gesta libertaria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4117">
                <a:tc vMerge="1">
                  <a:txBody>
                    <a:bodyPr/>
                    <a:lstStyle/>
                    <a:p>
                      <a:endParaRPr lang="es-EC"/>
                    </a:p>
                  </a:txBody>
                  <a:tcPr/>
                </a:tc>
                <a:tc>
                  <a:txBody>
                    <a:bodyPr/>
                    <a:lstStyle/>
                    <a:p>
                      <a:pPr algn="ctr" fontAlgn="ctr"/>
                      <a:r>
                        <a:rPr lang="es-EC" sz="2400" b="0" i="0" u="none" strike="noStrike" dirty="0">
                          <a:solidFill>
                            <a:srgbClr val="000000"/>
                          </a:solidFill>
                          <a:effectLst/>
                          <a:latin typeface="Calibri" panose="020F0502020204030204" pitchFamily="34" charset="0"/>
                        </a:rPr>
                        <a:t>AZ LOS CHILLOS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3200" b="0" i="0" u="none" strike="noStrike" dirty="0">
                          <a:solidFill>
                            <a:srgbClr val="000000"/>
                          </a:solidFill>
                          <a:effectLst/>
                          <a:latin typeface="Calibri" panose="020F0502020204030204" pitchFamily="34" charset="0"/>
                        </a:rPr>
                        <a:t>160.000,00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0" algn="l" fontAlgn="ctr"/>
                      <a:r>
                        <a:rPr lang="es-EC" sz="2100" b="0" i="0" u="none" strike="noStrike" dirty="0">
                          <a:solidFill>
                            <a:srgbClr val="000000"/>
                          </a:solidFill>
                          <a:effectLst/>
                          <a:latin typeface="Calibri" panose="020F0502020204030204" pitchFamily="34" charset="0"/>
                        </a:rPr>
                        <a:t> </a:t>
                      </a:r>
                      <a:r>
                        <a:rPr lang="es-EC" sz="2100" b="0" i="0" u="none" strike="noStrike" dirty="0" err="1">
                          <a:solidFill>
                            <a:srgbClr val="000000"/>
                          </a:solidFill>
                          <a:effectLst/>
                          <a:latin typeface="Calibri" panose="020F0502020204030204" pitchFamily="34" charset="0"/>
                        </a:rPr>
                        <a:t>Ilaló</a:t>
                      </a:r>
                      <a:r>
                        <a:rPr lang="es-EC" sz="2100" b="0" i="0" u="none" strike="noStrike" dirty="0">
                          <a:solidFill>
                            <a:srgbClr val="000000"/>
                          </a:solidFill>
                          <a:effectLst/>
                          <a:latin typeface="Calibri" panose="020F0502020204030204" pitchFamily="34" charset="0"/>
                        </a:rPr>
                        <a:t> Bicentenario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es-EC"/>
                    </a:p>
                  </a:txBody>
                  <a:tcPr/>
                </a:tc>
                <a:tc>
                  <a:txBody>
                    <a:bodyPr/>
                    <a:lstStyle/>
                    <a:p>
                      <a:pPr algn="ctr" fontAlgn="ctr"/>
                      <a:r>
                        <a:rPr lang="es-EC" sz="2400" b="0" i="0" u="none" strike="noStrike" dirty="0">
                          <a:solidFill>
                            <a:srgbClr val="000000"/>
                          </a:solidFill>
                          <a:effectLst/>
                          <a:latin typeface="Calibri" panose="020F0502020204030204" pitchFamily="34" charset="0"/>
                        </a:rPr>
                        <a:t>AZ CALDERÓN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3200" b="0" i="0" u="none" strike="noStrike" dirty="0">
                          <a:solidFill>
                            <a:srgbClr val="000000"/>
                          </a:solidFill>
                          <a:effectLst/>
                          <a:latin typeface="Calibri" panose="020F0502020204030204" pitchFamily="34" charset="0"/>
                        </a:rPr>
                        <a:t>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0" algn="l" fontAlgn="ctr"/>
                      <a:r>
                        <a:rPr lang="es-EC" sz="2100" b="0" i="0" u="none" strike="noStrike" dirty="0">
                          <a:solidFill>
                            <a:srgbClr val="000000"/>
                          </a:solidFill>
                          <a:effectLst/>
                          <a:latin typeface="Calibri" panose="020F0502020204030204" pitchFamily="34" charset="0"/>
                        </a:rPr>
                        <a:t>Construcción Casa Comunal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5482">
                <a:tc gridSpan="2">
                  <a:txBody>
                    <a:bodyPr/>
                    <a:lstStyle/>
                    <a:p>
                      <a:pPr algn="ctr" fontAlgn="ctr"/>
                      <a:r>
                        <a:rPr lang="es-EC" sz="2400" b="1" i="0" u="none" strike="noStrike" dirty="0">
                          <a:solidFill>
                            <a:srgbClr val="000000"/>
                          </a:solidFill>
                          <a:effectLst/>
                          <a:latin typeface="Calibri" panose="020F0502020204030204" pitchFamily="34" charset="0"/>
                        </a:rPr>
                        <a:t>TOTAL </a:t>
                      </a:r>
                      <a:r>
                        <a:rPr lang="es-EC" sz="2400" b="1" i="0" u="none" strike="noStrike" dirty="0" smtClean="0">
                          <a:solidFill>
                            <a:srgbClr val="000000"/>
                          </a:solidFill>
                          <a:effectLst/>
                          <a:latin typeface="Calibri" panose="020F0502020204030204" pitchFamily="34" charset="0"/>
                        </a:rPr>
                        <a:t> USD</a:t>
                      </a:r>
                      <a:r>
                        <a:rPr lang="es-EC" sz="2400" b="1" i="0" u="none" strike="noStrike" baseline="0" dirty="0" smtClean="0">
                          <a:solidFill>
                            <a:srgbClr val="000000"/>
                          </a:solidFill>
                          <a:effectLst/>
                          <a:latin typeface="Calibri" panose="020F0502020204030204" pitchFamily="34" charset="0"/>
                        </a:rPr>
                        <a:t> $</a:t>
                      </a:r>
                      <a:endParaRPr lang="es-EC"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EC" sz="2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3200" b="1" i="0" u="none" strike="noStrike" dirty="0">
                          <a:solidFill>
                            <a:srgbClr val="000000"/>
                          </a:solidFill>
                          <a:effectLst/>
                          <a:latin typeface="Calibri" panose="020F0502020204030204" pitchFamily="34" charset="0"/>
                        </a:rPr>
                        <a:t>813.468,00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76252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43</a:t>
            </a:fld>
            <a:endParaRPr lang="ja-JP" altLang="en-US" dirty="0"/>
          </a:p>
        </p:txBody>
      </p:sp>
      <p:sp>
        <p:nvSpPr>
          <p:cNvPr id="11" name="Marcador de texto 10"/>
          <p:cNvSpPr>
            <a:spLocks noGrp="1"/>
          </p:cNvSpPr>
          <p:nvPr>
            <p:ph type="body" sz="quarter" idx="4294967295"/>
          </p:nvPr>
        </p:nvSpPr>
        <p:spPr>
          <a:xfrm>
            <a:off x="784118" y="2155371"/>
            <a:ext cx="16200438" cy="5453743"/>
          </a:xfrm>
        </p:spPr>
        <p:txBody>
          <a:bodyPr>
            <a:normAutofit/>
          </a:bodyPr>
          <a:lstStyle/>
          <a:p>
            <a:pPr algn="ctr"/>
            <a:endParaRPr lang="es-EC" sz="6600" b="1" dirty="0">
              <a:solidFill>
                <a:srgbClr val="0070C0"/>
              </a:solidFill>
            </a:endParaRPr>
          </a:p>
          <a:p>
            <a:pPr algn="ctr"/>
            <a:endParaRPr lang="es-EC" sz="6600" b="1" dirty="0">
              <a:solidFill>
                <a:srgbClr val="0070C0"/>
              </a:solidFill>
            </a:endParaRPr>
          </a:p>
          <a:p>
            <a:pPr algn="ctr"/>
            <a:r>
              <a:rPr lang="es-MX" sz="6600" b="1" dirty="0" smtClean="0">
                <a:solidFill>
                  <a:srgbClr val="0070C0"/>
                </a:solidFill>
              </a:rPr>
              <a:t>ALINEACIÓN CON INSTRUMENTOS DE PLANIFICACIÓN</a:t>
            </a:r>
            <a:endParaRPr lang="es-EC" sz="3200" b="1" dirty="0">
              <a:solidFill>
                <a:srgbClr val="0070C0"/>
              </a:solidFill>
            </a:endParaRPr>
          </a:p>
        </p:txBody>
      </p:sp>
      <p:sp>
        <p:nvSpPr>
          <p:cNvPr id="4" name="Rectángulo 3">
            <a:extLst>
              <a:ext uri="{FF2B5EF4-FFF2-40B4-BE49-F238E27FC236}">
                <a16:creationId xmlns:a16="http://schemas.microsoft.com/office/drawing/2014/main" xmlns="" id="{7C441E73-53BC-4EA9-9F5F-2E11D0DF9FF4}"/>
              </a:ext>
            </a:extLst>
          </p:cNvPr>
          <p:cNvSpPr/>
          <p:nvPr/>
        </p:nvSpPr>
        <p:spPr>
          <a:xfrm>
            <a:off x="59228" y="167889"/>
            <a:ext cx="8531503" cy="707886"/>
          </a:xfrm>
          <a:prstGeom prst="rect">
            <a:avLst/>
          </a:prstGeom>
        </p:spPr>
        <p:txBody>
          <a:bodyPr vert="horz" lIns="163275" tIns="81638" rIns="163275" bIns="81638" rtlCol="0" anchor="ctr">
            <a:normAutofit fontScale="97500"/>
          </a:bodyPr>
          <a:lstStyle/>
          <a:p>
            <a:pPr defTabSz="1088556">
              <a:spcBef>
                <a:spcPct val="0"/>
              </a:spcBef>
            </a:pPr>
            <a:r>
              <a:rPr kumimoji="1" lang="es-ES" sz="2400" b="1" dirty="0">
                <a:solidFill>
                  <a:schemeClr val="bg1"/>
                </a:solidFill>
                <a:latin typeface="Calibri" panose="020F0502020204030204" pitchFamily="34" charset="0"/>
                <a:ea typeface="+mj-ea"/>
                <a:cs typeface="Calibri" panose="020F0502020204030204" pitchFamily="34" charset="0"/>
              </a:rPr>
              <a:t>ALINEACIÓN PMDOT - PGA - PROFORMA 2022</a:t>
            </a:r>
          </a:p>
        </p:txBody>
      </p:sp>
      <p:sp>
        <p:nvSpPr>
          <p:cNvPr id="5" name="Rectángulo 4">
            <a:extLst>
              <a:ext uri="{FF2B5EF4-FFF2-40B4-BE49-F238E27FC236}">
                <a16:creationId xmlns:a16="http://schemas.microsoft.com/office/drawing/2014/main" xmlns="" id="{7C441E73-53BC-4EA9-9F5F-2E11D0DF9FF4}"/>
              </a:ext>
            </a:extLst>
          </p:cNvPr>
          <p:cNvSpPr/>
          <p:nvPr/>
        </p:nvSpPr>
        <p:spPr>
          <a:xfrm>
            <a:off x="211628" y="320289"/>
            <a:ext cx="8531503" cy="707886"/>
          </a:xfrm>
          <a:prstGeom prst="rect">
            <a:avLst/>
          </a:prstGeom>
        </p:spPr>
        <p:txBody>
          <a:bodyPr vert="horz" lIns="163275" tIns="81638" rIns="163275" bIns="81638" rtlCol="0" anchor="ctr">
            <a:normAutofit fontScale="97500"/>
          </a:bodyPr>
          <a:lstStyle/>
          <a:p>
            <a:pPr defTabSz="1088556">
              <a:spcBef>
                <a:spcPct val="0"/>
              </a:spcBef>
            </a:pPr>
            <a:r>
              <a:rPr kumimoji="1" lang="es-ES" sz="2400" b="1" dirty="0">
                <a:solidFill>
                  <a:schemeClr val="bg1"/>
                </a:solidFill>
                <a:latin typeface="Calibri" panose="020F0502020204030204" pitchFamily="34" charset="0"/>
                <a:ea typeface="+mj-ea"/>
                <a:cs typeface="Calibri" panose="020F0502020204030204" pitchFamily="34" charset="0"/>
              </a:rPr>
              <a:t>ALINEACIÓN PMDOT - PGA - PROFORMA 2022</a:t>
            </a:r>
          </a:p>
        </p:txBody>
      </p:sp>
    </p:spTree>
    <p:extLst>
      <p:ext uri="{BB962C8B-B14F-4D97-AF65-F5344CB8AC3E}">
        <p14:creationId xmlns:p14="http://schemas.microsoft.com/office/powerpoint/2010/main" val="2482687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D126386C-5723-42F8-864A-A7F2CD330852}"/>
              </a:ext>
            </a:extLst>
          </p:cNvPr>
          <p:cNvSpPr>
            <a:spLocks noGrp="1"/>
          </p:cNvSpPr>
          <p:nvPr>
            <p:ph type="title"/>
          </p:nvPr>
        </p:nvSpPr>
        <p:spPr>
          <a:xfrm>
            <a:off x="1405756" y="1131104"/>
            <a:ext cx="16236849" cy="1011586"/>
          </a:xfrm>
        </p:spPr>
        <p:txBody>
          <a:bodyPr>
            <a:noAutofit/>
          </a:bodyPr>
          <a:lstStyle/>
          <a:p>
            <a:pPr algn="r"/>
            <a:r>
              <a:rPr lang="es-EC" sz="3600" u="sng" dirty="0">
                <a:solidFill>
                  <a:schemeClr val="tx1"/>
                </a:solidFill>
                <a:latin typeface="Calibri" panose="020F0502020204030204" pitchFamily="34" charset="0"/>
                <a:cs typeface="Calibri" panose="020F0502020204030204" pitchFamily="34" charset="0"/>
              </a:rPr>
              <a:t>352 PROYECTOS 2022:</a:t>
            </a:r>
            <a:r>
              <a:rPr lang="es-EC" sz="3600" dirty="0">
                <a:solidFill>
                  <a:schemeClr val="tx1"/>
                </a:solidFill>
                <a:latin typeface="Calibri" panose="020F0502020204030204" pitchFamily="34" charset="0"/>
                <a:cs typeface="Calibri" panose="020F0502020204030204" pitchFamily="34" charset="0"/>
              </a:rPr>
              <a:t>  USD. 830.959.535</a:t>
            </a:r>
          </a:p>
        </p:txBody>
      </p:sp>
      <p:sp>
        <p:nvSpPr>
          <p:cNvPr id="4" name="Rectángulo 3">
            <a:extLst>
              <a:ext uri="{FF2B5EF4-FFF2-40B4-BE49-F238E27FC236}">
                <a16:creationId xmlns:a16="http://schemas.microsoft.com/office/drawing/2014/main" xmlns="" id="{7C441E73-53BC-4EA9-9F5F-2E11D0DF9FF4}"/>
              </a:ext>
            </a:extLst>
          </p:cNvPr>
          <p:cNvSpPr/>
          <p:nvPr/>
        </p:nvSpPr>
        <p:spPr>
          <a:xfrm>
            <a:off x="88835" y="252258"/>
            <a:ext cx="12796144" cy="1061737"/>
          </a:xfrm>
          <a:prstGeom prst="rect">
            <a:avLst/>
          </a:prstGeom>
        </p:spPr>
        <p:txBody>
          <a:bodyPr vert="horz" lIns="244891" tIns="122446" rIns="244891" bIns="122446" rtlCol="0" anchor="ctr">
            <a:normAutofit fontScale="97500"/>
          </a:bodyPr>
          <a:lstStyle/>
          <a:p>
            <a:pPr defTabSz="1632725">
              <a:spcBef>
                <a:spcPct val="0"/>
              </a:spcBef>
            </a:pPr>
            <a:r>
              <a:rPr lang="es-ES" sz="3600" b="1" dirty="0">
                <a:solidFill>
                  <a:schemeClr val="bg1"/>
                </a:solidFill>
                <a:latin typeface="Calibri" panose="020F0502020204030204" pitchFamily="34" charset="0"/>
                <a:ea typeface="+mj-ea"/>
                <a:cs typeface="Calibri" panose="020F0502020204030204" pitchFamily="34" charset="0"/>
              </a:rPr>
              <a:t>ALINEACIÓN PMDOT - PGA - PROFORMA 2022</a:t>
            </a:r>
          </a:p>
        </p:txBody>
      </p:sp>
      <p:graphicFrame>
        <p:nvGraphicFramePr>
          <p:cNvPr id="5" name="Gráfico 4">
            <a:extLst>
              <a:ext uri="{FF2B5EF4-FFF2-40B4-BE49-F238E27FC236}">
                <a16:creationId xmlns:a16="http://schemas.microsoft.com/office/drawing/2014/main" xmlns="" id="{10D71382-0DED-4F3B-AE18-B6516A95F8DE}"/>
              </a:ext>
            </a:extLst>
          </p:cNvPr>
          <p:cNvGraphicFramePr>
            <a:graphicFrameLocks/>
          </p:cNvGraphicFramePr>
          <p:nvPr>
            <p:extLst>
              <p:ext uri="{D42A27DB-BD31-4B8C-83A1-F6EECF244321}">
                <p14:modId xmlns:p14="http://schemas.microsoft.com/office/powerpoint/2010/main" val="1909459000"/>
              </p:ext>
            </p:extLst>
          </p:nvPr>
        </p:nvGraphicFramePr>
        <p:xfrm>
          <a:off x="3084133" y="1924616"/>
          <a:ext cx="13489638" cy="83619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a:extLst>
              <a:ext uri="{FF2B5EF4-FFF2-40B4-BE49-F238E27FC236}">
                <a16:creationId xmlns:a16="http://schemas.microsoft.com/office/drawing/2014/main" xmlns="" id="{76D820B7-001D-437E-A59F-CCF497E412FC}"/>
              </a:ext>
            </a:extLst>
          </p:cNvPr>
          <p:cNvSpPr/>
          <p:nvPr/>
        </p:nvSpPr>
        <p:spPr>
          <a:xfrm>
            <a:off x="5622419" y="2021153"/>
            <a:ext cx="3935628" cy="707886"/>
          </a:xfrm>
          <a:prstGeom prst="rect">
            <a:avLst/>
          </a:prstGeom>
        </p:spPr>
        <p:txBody>
          <a:bodyPr wrap="none">
            <a:spAutoFit/>
          </a:bodyPr>
          <a:lstStyle/>
          <a:p>
            <a:pPr algn="r" fontAlgn="b"/>
            <a:r>
              <a:rPr lang="es-EC" sz="4000" b="1" dirty="0" smtClean="0">
                <a:solidFill>
                  <a:srgbClr val="1B587C"/>
                </a:solidFill>
                <a:latin typeface="Calibri" panose="020F0502020204030204" pitchFamily="34" charset="0"/>
                <a:cs typeface="Calibri" panose="020F0502020204030204" pitchFamily="34" charset="0"/>
              </a:rPr>
              <a:t>USD </a:t>
            </a:r>
            <a:r>
              <a:rPr lang="es-EC" sz="4000" b="1" dirty="0">
                <a:solidFill>
                  <a:srgbClr val="1B587C"/>
                </a:solidFill>
                <a:latin typeface="Calibri" panose="020F0502020204030204" pitchFamily="34" charset="0"/>
                <a:cs typeface="Calibri" panose="020F0502020204030204" pitchFamily="34" charset="0"/>
              </a:rPr>
              <a:t>102.412.322</a:t>
            </a:r>
          </a:p>
        </p:txBody>
      </p:sp>
      <p:sp>
        <p:nvSpPr>
          <p:cNvPr id="8" name="Rectángulo 7">
            <a:extLst>
              <a:ext uri="{FF2B5EF4-FFF2-40B4-BE49-F238E27FC236}">
                <a16:creationId xmlns:a16="http://schemas.microsoft.com/office/drawing/2014/main" xmlns="" id="{C66F8149-4BF2-480D-A824-BB2D8D718886}"/>
              </a:ext>
            </a:extLst>
          </p:cNvPr>
          <p:cNvSpPr/>
          <p:nvPr/>
        </p:nvSpPr>
        <p:spPr>
          <a:xfrm>
            <a:off x="10305722" y="6742400"/>
            <a:ext cx="2821733" cy="523220"/>
          </a:xfrm>
          <a:prstGeom prst="rect">
            <a:avLst/>
          </a:prstGeom>
        </p:spPr>
        <p:txBody>
          <a:bodyPr wrap="none">
            <a:spAutoFit/>
          </a:bodyPr>
          <a:lstStyle/>
          <a:p>
            <a:pPr algn="r" fontAlgn="b"/>
            <a:r>
              <a:rPr lang="es-EC" sz="2800" b="1" dirty="0">
                <a:solidFill>
                  <a:schemeClr val="bg1"/>
                </a:solidFill>
                <a:latin typeface="Calibri" panose="020F0502020204030204" pitchFamily="34" charset="0"/>
                <a:cs typeface="Calibri" panose="020F0502020204030204" pitchFamily="34" charset="0"/>
              </a:rPr>
              <a:t>USD. 163.254.470</a:t>
            </a:r>
          </a:p>
        </p:txBody>
      </p:sp>
      <p:sp>
        <p:nvSpPr>
          <p:cNvPr id="9" name="Rectángulo 8">
            <a:extLst>
              <a:ext uri="{FF2B5EF4-FFF2-40B4-BE49-F238E27FC236}">
                <a16:creationId xmlns:a16="http://schemas.microsoft.com/office/drawing/2014/main" xmlns="" id="{1C250EAA-4CBF-4C20-BF7B-A2A7D645DA53}"/>
              </a:ext>
            </a:extLst>
          </p:cNvPr>
          <p:cNvSpPr/>
          <p:nvPr/>
        </p:nvSpPr>
        <p:spPr>
          <a:xfrm>
            <a:off x="6895534" y="9532505"/>
            <a:ext cx="3935628" cy="707886"/>
          </a:xfrm>
          <a:prstGeom prst="rect">
            <a:avLst/>
          </a:prstGeom>
        </p:spPr>
        <p:txBody>
          <a:bodyPr wrap="none">
            <a:spAutoFit/>
          </a:bodyPr>
          <a:lstStyle/>
          <a:p>
            <a:pPr algn="r" fontAlgn="b"/>
            <a:r>
              <a:rPr lang="es-EC" sz="4000" b="1" dirty="0">
                <a:solidFill>
                  <a:srgbClr val="1B587C"/>
                </a:solidFill>
                <a:latin typeface="Calibri" panose="020F0502020204030204" pitchFamily="34" charset="0"/>
                <a:cs typeface="Calibri" panose="020F0502020204030204" pitchFamily="34" charset="0"/>
              </a:rPr>
              <a:t>USD. 248.914.946</a:t>
            </a:r>
          </a:p>
        </p:txBody>
      </p:sp>
      <p:sp>
        <p:nvSpPr>
          <p:cNvPr id="10" name="Rectángulo 9">
            <a:extLst>
              <a:ext uri="{FF2B5EF4-FFF2-40B4-BE49-F238E27FC236}">
                <a16:creationId xmlns:a16="http://schemas.microsoft.com/office/drawing/2014/main" xmlns="" id="{0010D3CD-DEA0-43F2-AE73-4A7D7675562B}"/>
              </a:ext>
            </a:extLst>
          </p:cNvPr>
          <p:cNvSpPr/>
          <p:nvPr/>
        </p:nvSpPr>
        <p:spPr>
          <a:xfrm>
            <a:off x="3870874" y="7339234"/>
            <a:ext cx="2821733" cy="523220"/>
          </a:xfrm>
          <a:prstGeom prst="rect">
            <a:avLst/>
          </a:prstGeom>
        </p:spPr>
        <p:txBody>
          <a:bodyPr wrap="none">
            <a:spAutoFit/>
          </a:bodyPr>
          <a:lstStyle/>
          <a:p>
            <a:pPr algn="r" fontAlgn="b"/>
            <a:r>
              <a:rPr lang="es-EC" sz="2800" b="1" dirty="0">
                <a:solidFill>
                  <a:srgbClr val="C00000"/>
                </a:solidFill>
                <a:latin typeface="Calibri" panose="020F0502020204030204" pitchFamily="34" charset="0"/>
                <a:cs typeface="Calibri" panose="020F0502020204030204" pitchFamily="34" charset="0"/>
              </a:rPr>
              <a:t>USD. 106.290.592</a:t>
            </a:r>
          </a:p>
        </p:txBody>
      </p:sp>
      <p:sp>
        <p:nvSpPr>
          <p:cNvPr id="12" name="Rectángulo 11">
            <a:extLst>
              <a:ext uri="{FF2B5EF4-FFF2-40B4-BE49-F238E27FC236}">
                <a16:creationId xmlns:a16="http://schemas.microsoft.com/office/drawing/2014/main" xmlns="" id="{11533BEF-6861-487D-9060-7E03FAD4023D}"/>
              </a:ext>
            </a:extLst>
          </p:cNvPr>
          <p:cNvSpPr/>
          <p:nvPr/>
        </p:nvSpPr>
        <p:spPr>
          <a:xfrm>
            <a:off x="3834779" y="4534209"/>
            <a:ext cx="2821733" cy="523220"/>
          </a:xfrm>
          <a:prstGeom prst="rect">
            <a:avLst/>
          </a:prstGeom>
        </p:spPr>
        <p:txBody>
          <a:bodyPr wrap="none">
            <a:spAutoFit/>
          </a:bodyPr>
          <a:lstStyle/>
          <a:p>
            <a:pPr algn="r" fontAlgn="b"/>
            <a:r>
              <a:rPr lang="es-EC" sz="2800" b="1" dirty="0">
                <a:solidFill>
                  <a:srgbClr val="C00000"/>
                </a:solidFill>
                <a:latin typeface="Calibri" panose="020F0502020204030204" pitchFamily="34" charset="0"/>
                <a:cs typeface="Calibri" panose="020F0502020204030204" pitchFamily="34" charset="0"/>
              </a:rPr>
              <a:t>USD. 208.100.231</a:t>
            </a:r>
          </a:p>
        </p:txBody>
      </p:sp>
      <p:sp>
        <p:nvSpPr>
          <p:cNvPr id="6" name="Abrir corchete 5">
            <a:extLst>
              <a:ext uri="{FF2B5EF4-FFF2-40B4-BE49-F238E27FC236}">
                <a16:creationId xmlns:a16="http://schemas.microsoft.com/office/drawing/2014/main" xmlns="" id="{1F99A05A-C7BB-4BF6-BB85-2AFB8283F5FC}"/>
              </a:ext>
            </a:extLst>
          </p:cNvPr>
          <p:cNvSpPr/>
          <p:nvPr/>
        </p:nvSpPr>
        <p:spPr>
          <a:xfrm>
            <a:off x="3719734" y="3717882"/>
            <a:ext cx="3805371" cy="4944550"/>
          </a:xfrm>
          <a:prstGeom prst="leftBracket">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4800"/>
          </a:p>
        </p:txBody>
      </p:sp>
      <p:sp>
        <p:nvSpPr>
          <p:cNvPr id="11" name="CuadroTexto 10">
            <a:extLst>
              <a:ext uri="{FF2B5EF4-FFF2-40B4-BE49-F238E27FC236}">
                <a16:creationId xmlns:a16="http://schemas.microsoft.com/office/drawing/2014/main" xmlns="" id="{B519530A-8113-412E-A63D-41AEC9B3AB5F}"/>
              </a:ext>
            </a:extLst>
          </p:cNvPr>
          <p:cNvSpPr txBox="1"/>
          <p:nvPr/>
        </p:nvSpPr>
        <p:spPr>
          <a:xfrm>
            <a:off x="274320" y="4758057"/>
            <a:ext cx="3211291" cy="3046988"/>
          </a:xfrm>
          <a:prstGeom prst="rect">
            <a:avLst/>
          </a:prstGeom>
          <a:noFill/>
        </p:spPr>
        <p:txBody>
          <a:bodyPr wrap="square" rtlCol="0">
            <a:spAutoFit/>
          </a:bodyPr>
          <a:lstStyle/>
          <a:p>
            <a:pPr algn="ctr"/>
            <a:r>
              <a:rPr lang="es-EC" b="1" dirty="0">
                <a:solidFill>
                  <a:srgbClr val="C00000"/>
                </a:solidFill>
                <a:latin typeface="Calibri" panose="020F0502020204030204" pitchFamily="34" charset="0"/>
                <a:cs typeface="Calibri" panose="020F0502020204030204" pitchFamily="34" charset="0"/>
              </a:rPr>
              <a:t>GASTO </a:t>
            </a:r>
            <a:r>
              <a:rPr lang="es-EC" b="1" u="sng" dirty="0">
                <a:solidFill>
                  <a:srgbClr val="C00000"/>
                </a:solidFill>
                <a:latin typeface="Calibri" panose="020F0502020204030204" pitchFamily="34" charset="0"/>
                <a:cs typeface="Calibri" panose="020F0502020204030204" pitchFamily="34" charset="0"/>
              </a:rPr>
              <a:t>CORRIENTE:</a:t>
            </a:r>
          </a:p>
          <a:p>
            <a:pPr algn="ctr"/>
            <a:endParaRPr lang="es-EC" b="1" dirty="0">
              <a:solidFill>
                <a:srgbClr val="C00000"/>
              </a:solidFill>
              <a:latin typeface="Calibri" panose="020F0502020204030204" pitchFamily="34" charset="0"/>
              <a:cs typeface="Calibri" panose="020F0502020204030204" pitchFamily="34" charset="0"/>
            </a:endParaRPr>
          </a:p>
          <a:p>
            <a:pPr algn="ctr"/>
            <a:r>
              <a:rPr lang="es-EC" b="1" dirty="0">
                <a:solidFill>
                  <a:srgbClr val="C00000"/>
                </a:solidFill>
                <a:latin typeface="Calibri" panose="020F0502020204030204" pitchFamily="34" charset="0"/>
                <a:cs typeface="Calibri" panose="020F0502020204030204" pitchFamily="34" charset="0"/>
              </a:rPr>
              <a:t>98 Proyectos</a:t>
            </a:r>
          </a:p>
          <a:p>
            <a:pPr algn="ctr"/>
            <a:endParaRPr lang="es-EC" b="1" dirty="0">
              <a:solidFill>
                <a:srgbClr val="C00000"/>
              </a:solidFill>
              <a:latin typeface="Calibri" panose="020F0502020204030204" pitchFamily="34" charset="0"/>
              <a:cs typeface="Calibri" panose="020F0502020204030204" pitchFamily="34" charset="0"/>
            </a:endParaRPr>
          </a:p>
          <a:p>
            <a:pPr algn="ctr"/>
            <a:r>
              <a:rPr lang="es-EC" b="1" dirty="0">
                <a:solidFill>
                  <a:srgbClr val="C00000"/>
                </a:solidFill>
                <a:latin typeface="Calibri" panose="020F0502020204030204" pitchFamily="34" charset="0"/>
                <a:cs typeface="Calibri" panose="020F0502020204030204" pitchFamily="34" charset="0"/>
              </a:rPr>
              <a:t>USD. 314.391.222</a:t>
            </a:r>
          </a:p>
        </p:txBody>
      </p:sp>
      <p:sp>
        <p:nvSpPr>
          <p:cNvPr id="13" name="Cerrar corchete 12">
            <a:extLst>
              <a:ext uri="{FF2B5EF4-FFF2-40B4-BE49-F238E27FC236}">
                <a16:creationId xmlns:a16="http://schemas.microsoft.com/office/drawing/2014/main" xmlns="" id="{CF346AD0-0BA8-4A51-B526-6AD46B70EAD5}"/>
              </a:ext>
            </a:extLst>
          </p:cNvPr>
          <p:cNvSpPr/>
          <p:nvPr/>
        </p:nvSpPr>
        <p:spPr>
          <a:xfrm>
            <a:off x="9524181" y="2034329"/>
            <a:ext cx="4476535" cy="8052124"/>
          </a:xfrm>
          <a:prstGeom prst="rightBracket">
            <a:avLst/>
          </a:prstGeom>
          <a:ln w="38100">
            <a:solidFill>
              <a:srgbClr val="0556A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sz="4800"/>
          </a:p>
        </p:txBody>
      </p:sp>
      <p:sp>
        <p:nvSpPr>
          <p:cNvPr id="14" name="CuadroTexto 13">
            <a:extLst>
              <a:ext uri="{FF2B5EF4-FFF2-40B4-BE49-F238E27FC236}">
                <a16:creationId xmlns:a16="http://schemas.microsoft.com/office/drawing/2014/main" xmlns="" id="{0537C29D-57CA-418E-ACFB-F77E71B72292}"/>
              </a:ext>
            </a:extLst>
          </p:cNvPr>
          <p:cNvSpPr txBox="1"/>
          <p:nvPr/>
        </p:nvSpPr>
        <p:spPr>
          <a:xfrm>
            <a:off x="14124859" y="4741997"/>
            <a:ext cx="3712347" cy="3046988"/>
          </a:xfrm>
          <a:prstGeom prst="rect">
            <a:avLst/>
          </a:prstGeom>
          <a:noFill/>
        </p:spPr>
        <p:txBody>
          <a:bodyPr wrap="square" rtlCol="0">
            <a:spAutoFit/>
          </a:bodyPr>
          <a:lstStyle/>
          <a:p>
            <a:pPr algn="ctr"/>
            <a:r>
              <a:rPr lang="es-EC" b="1" dirty="0">
                <a:solidFill>
                  <a:srgbClr val="0556A4"/>
                </a:solidFill>
                <a:latin typeface="Calibri" panose="020F0502020204030204" pitchFamily="34" charset="0"/>
                <a:cs typeface="Calibri" panose="020F0502020204030204" pitchFamily="34" charset="0"/>
              </a:rPr>
              <a:t>GASTO </a:t>
            </a:r>
            <a:r>
              <a:rPr lang="es-EC" sz="2800" b="1" dirty="0">
                <a:solidFill>
                  <a:srgbClr val="0556A4"/>
                </a:solidFill>
                <a:latin typeface="Calibri" panose="020F0502020204030204" pitchFamily="34" charset="0"/>
                <a:cs typeface="Calibri" panose="020F0502020204030204" pitchFamily="34" charset="0"/>
              </a:rPr>
              <a:t>DE</a:t>
            </a:r>
            <a:r>
              <a:rPr lang="es-EC" b="1" dirty="0">
                <a:solidFill>
                  <a:srgbClr val="0556A4"/>
                </a:solidFill>
                <a:latin typeface="Calibri" panose="020F0502020204030204" pitchFamily="34" charset="0"/>
                <a:cs typeface="Calibri" panose="020F0502020204030204" pitchFamily="34" charset="0"/>
              </a:rPr>
              <a:t> </a:t>
            </a:r>
          </a:p>
          <a:p>
            <a:pPr algn="ctr"/>
            <a:r>
              <a:rPr lang="es-EC" b="1" u="sng" dirty="0">
                <a:solidFill>
                  <a:srgbClr val="0556A4"/>
                </a:solidFill>
                <a:latin typeface="Calibri" panose="020F0502020204030204" pitchFamily="34" charset="0"/>
                <a:cs typeface="Calibri" panose="020F0502020204030204" pitchFamily="34" charset="0"/>
              </a:rPr>
              <a:t>INVERSIÓN:</a:t>
            </a:r>
          </a:p>
          <a:p>
            <a:pPr algn="ctr"/>
            <a:endParaRPr lang="es-EC" b="1" dirty="0">
              <a:solidFill>
                <a:srgbClr val="0556A4"/>
              </a:solidFill>
              <a:latin typeface="Calibri" panose="020F0502020204030204" pitchFamily="34" charset="0"/>
              <a:cs typeface="Calibri" panose="020F0502020204030204" pitchFamily="34" charset="0"/>
            </a:endParaRPr>
          </a:p>
          <a:p>
            <a:pPr algn="ctr"/>
            <a:r>
              <a:rPr lang="es-EC" b="1" dirty="0">
                <a:solidFill>
                  <a:srgbClr val="0556A4"/>
                </a:solidFill>
                <a:latin typeface="Calibri" panose="020F0502020204030204" pitchFamily="34" charset="0"/>
                <a:cs typeface="Calibri" panose="020F0502020204030204" pitchFamily="34" charset="0"/>
              </a:rPr>
              <a:t>254 Proyectos</a:t>
            </a:r>
          </a:p>
          <a:p>
            <a:pPr algn="ctr"/>
            <a:endParaRPr lang="es-EC" b="1" dirty="0">
              <a:solidFill>
                <a:srgbClr val="0556A4"/>
              </a:solidFill>
              <a:latin typeface="Calibri" panose="020F0502020204030204" pitchFamily="34" charset="0"/>
              <a:cs typeface="Calibri" panose="020F0502020204030204" pitchFamily="34" charset="0"/>
            </a:endParaRPr>
          </a:p>
          <a:p>
            <a:pPr algn="ctr"/>
            <a:r>
              <a:rPr lang="es-EC" b="1" dirty="0">
                <a:solidFill>
                  <a:srgbClr val="0556A4"/>
                </a:solidFill>
                <a:latin typeface="Calibri" panose="020F0502020204030204" pitchFamily="34" charset="0"/>
                <a:cs typeface="Calibri" panose="020F0502020204030204" pitchFamily="34" charset="0"/>
              </a:rPr>
              <a:t>USD. 516.568.313</a:t>
            </a:r>
          </a:p>
        </p:txBody>
      </p:sp>
    </p:spTree>
    <p:extLst>
      <p:ext uri="{BB962C8B-B14F-4D97-AF65-F5344CB8AC3E}">
        <p14:creationId xmlns:p14="http://schemas.microsoft.com/office/powerpoint/2010/main" val="384098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17206913" y="9432925"/>
            <a:ext cx="1079500" cy="547688"/>
          </a:xfrm>
          <a:prstGeom prst="rect">
            <a:avLst/>
          </a:prstGeom>
        </p:spPr>
        <p:txBody>
          <a:bodyPr/>
          <a:lstStyle/>
          <a:p>
            <a:fld id="{E6459DFB-86F3-43FA-8567-2EA6E426AE90}" type="slidenum">
              <a:rPr lang="ja-JP" altLang="en-US" smtClean="0"/>
              <a:pPr/>
              <a:t>45</a:t>
            </a:fld>
            <a:endParaRPr lang="ja-JP" altLang="en-US"/>
          </a:p>
        </p:txBody>
      </p:sp>
      <p:sp>
        <p:nvSpPr>
          <p:cNvPr id="7" name="Título 1">
            <a:extLst>
              <a:ext uri="{FF2B5EF4-FFF2-40B4-BE49-F238E27FC236}">
                <a16:creationId xmlns:a16="http://schemas.microsoft.com/office/drawing/2014/main" xmlns="" id="{DF5D421C-BF54-412A-A43E-294A22CB2019}"/>
              </a:ext>
            </a:extLst>
          </p:cNvPr>
          <p:cNvSpPr>
            <a:spLocks noGrp="1"/>
          </p:cNvSpPr>
          <p:nvPr>
            <p:ph type="title"/>
          </p:nvPr>
        </p:nvSpPr>
        <p:spPr>
          <a:xfrm>
            <a:off x="6195679" y="5895108"/>
            <a:ext cx="11398103" cy="2098964"/>
          </a:xfrm>
        </p:spPr>
        <p:txBody>
          <a:bodyPr>
            <a:normAutofit/>
          </a:bodyPr>
          <a:lstStyle/>
          <a:p>
            <a:r>
              <a:rPr lang="es-EC" sz="7200" dirty="0">
                <a:solidFill>
                  <a:schemeClr val="bg1">
                    <a:lumMod val="65000"/>
                  </a:schemeClr>
                </a:solidFill>
                <a:latin typeface="Arial Black" panose="020B0A04020102020204" pitchFamily="34" charset="0"/>
              </a:rPr>
              <a:t>Gracias</a:t>
            </a:r>
          </a:p>
        </p:txBody>
      </p:sp>
    </p:spTree>
    <p:extLst>
      <p:ext uri="{BB962C8B-B14F-4D97-AF65-F5344CB8AC3E}">
        <p14:creationId xmlns:p14="http://schemas.microsoft.com/office/powerpoint/2010/main" val="295675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graphicFrame>
        <p:nvGraphicFramePr>
          <p:cNvPr id="7" name="Tabla 6"/>
          <p:cNvGraphicFramePr>
            <a:graphicFrameLocks noGrp="1"/>
          </p:cNvGraphicFramePr>
          <p:nvPr>
            <p:extLst>
              <p:ext uri="{D42A27DB-BD31-4B8C-83A1-F6EECF244321}">
                <p14:modId xmlns:p14="http://schemas.microsoft.com/office/powerpoint/2010/main" val="1284844507"/>
              </p:ext>
            </p:extLst>
          </p:nvPr>
        </p:nvGraphicFramePr>
        <p:xfrm>
          <a:off x="847356" y="2514469"/>
          <a:ext cx="16160540" cy="7378786"/>
        </p:xfrm>
        <a:graphic>
          <a:graphicData uri="http://schemas.openxmlformats.org/drawingml/2006/table">
            <a:tbl>
              <a:tblPr/>
              <a:tblGrid>
                <a:gridCol w="2629323">
                  <a:extLst>
                    <a:ext uri="{9D8B030D-6E8A-4147-A177-3AD203B41FA5}">
                      <a16:colId xmlns:a16="http://schemas.microsoft.com/office/drawing/2014/main" xmlns="" val="20000"/>
                    </a:ext>
                  </a:extLst>
                </a:gridCol>
                <a:gridCol w="2538791">
                  <a:extLst>
                    <a:ext uri="{9D8B030D-6E8A-4147-A177-3AD203B41FA5}">
                      <a16:colId xmlns:a16="http://schemas.microsoft.com/office/drawing/2014/main" xmlns="" val="20001"/>
                    </a:ext>
                  </a:extLst>
                </a:gridCol>
                <a:gridCol w="2322723">
                  <a:extLst>
                    <a:ext uri="{9D8B030D-6E8A-4147-A177-3AD203B41FA5}">
                      <a16:colId xmlns:a16="http://schemas.microsoft.com/office/drawing/2014/main" xmlns="" val="20002"/>
                    </a:ext>
                  </a:extLst>
                </a:gridCol>
                <a:gridCol w="1674522">
                  <a:extLst>
                    <a:ext uri="{9D8B030D-6E8A-4147-A177-3AD203B41FA5}">
                      <a16:colId xmlns:a16="http://schemas.microsoft.com/office/drawing/2014/main" xmlns="" val="20003"/>
                    </a:ext>
                  </a:extLst>
                </a:gridCol>
                <a:gridCol w="1647514">
                  <a:extLst>
                    <a:ext uri="{9D8B030D-6E8A-4147-A177-3AD203B41FA5}">
                      <a16:colId xmlns:a16="http://schemas.microsoft.com/office/drawing/2014/main" xmlns="" val="20004"/>
                    </a:ext>
                  </a:extLst>
                </a:gridCol>
                <a:gridCol w="1539479">
                  <a:extLst>
                    <a:ext uri="{9D8B030D-6E8A-4147-A177-3AD203B41FA5}">
                      <a16:colId xmlns:a16="http://schemas.microsoft.com/office/drawing/2014/main" xmlns="" val="20005"/>
                    </a:ext>
                  </a:extLst>
                </a:gridCol>
                <a:gridCol w="3808188">
                  <a:extLst>
                    <a:ext uri="{9D8B030D-6E8A-4147-A177-3AD203B41FA5}">
                      <a16:colId xmlns:a16="http://schemas.microsoft.com/office/drawing/2014/main" xmlns="" val="20006"/>
                    </a:ext>
                  </a:extLst>
                </a:gridCol>
              </a:tblGrid>
              <a:tr h="877199">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Espacios Presupuestarios</a:t>
                      </a:r>
                      <a:br>
                        <a:rPr lang="es-EC" sz="1600" b="1" i="0" u="none" strike="noStrike" dirty="0">
                          <a:solidFill>
                            <a:srgbClr val="FFFFFF"/>
                          </a:solidFill>
                          <a:effectLst/>
                          <a:latin typeface="Calibri" panose="020F0502020204030204" pitchFamily="34" charset="0"/>
                        </a:rPr>
                      </a:br>
                      <a:r>
                        <a:rPr lang="es-EC" sz="16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1535098">
                <a:tc>
                  <a:txBody>
                    <a:bodyPr/>
                    <a:lstStyle/>
                    <a:p>
                      <a:pPr algn="ctr" fontAlgn="ctr"/>
                      <a:r>
                        <a:rPr lang="es-EC" sz="1800" b="1" i="0" u="none" strike="noStrike" dirty="0">
                          <a:solidFill>
                            <a:srgbClr val="000000"/>
                          </a:solidFill>
                          <a:effectLst/>
                          <a:latin typeface="Calibri" panose="020F0502020204030204" pitchFamily="34"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13.731.428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(2.611.645)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11.122.964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just" fontAlgn="ctr"/>
                      <a:r>
                        <a:rPr lang="es-EC" sz="1600" b="0" i="0" u="none" strike="noStrike" dirty="0">
                          <a:solidFill>
                            <a:srgbClr val="000000"/>
                          </a:solidFill>
                          <a:effectLst/>
                          <a:latin typeface="Calibri" panose="020F0502020204030204" pitchFamily="34" charset="0"/>
                        </a:rPr>
                        <a:t> Se elimina Proyecto "Construcción, equipamiento, mantenimiento y operación de los centros de revisión y control técnico vehicular" .</a:t>
                      </a:r>
                      <a:br>
                        <a:rPr lang="es-EC" sz="1600" b="0" i="0" u="none" strike="noStrike" dirty="0">
                          <a:solidFill>
                            <a:srgbClr val="000000"/>
                          </a:solidFill>
                          <a:effectLst/>
                          <a:latin typeface="Calibri" panose="020F0502020204030204" pitchFamily="34" charset="0"/>
                        </a:rPr>
                      </a:br>
                      <a:r>
                        <a:rPr lang="es-EC" sz="1600" b="0" i="0" u="none" strike="noStrike" dirty="0">
                          <a:solidFill>
                            <a:srgbClr val="000000"/>
                          </a:solidFill>
                          <a:effectLst/>
                          <a:latin typeface="Calibri" panose="020F0502020204030204" pitchFamily="34" charset="0"/>
                        </a:rPr>
                        <a:t>Se reclasifica el gasto de acuerdo a su naturaleza,</a:t>
                      </a:r>
                      <a:r>
                        <a:rPr lang="es-EC" sz="1600" b="0" i="0" u="none" strike="noStrike" baseline="0" dirty="0">
                          <a:solidFill>
                            <a:srgbClr val="000000"/>
                          </a:solidFill>
                          <a:effectLst/>
                          <a:latin typeface="Calibri" panose="020F0502020204030204" pitchFamily="34" charset="0"/>
                        </a:rPr>
                        <a:t> en virtud de que se consideraron como parte de los proyectos de inversión gastos permanentes.</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0900">
                <a:tc>
                  <a:txBody>
                    <a:bodyPr/>
                    <a:lstStyle/>
                    <a:p>
                      <a:pPr algn="ctr" fontAlgn="ctr"/>
                      <a:r>
                        <a:rPr lang="es-EC" sz="1800" b="1" i="0" u="none" strike="noStrike" dirty="0">
                          <a:solidFill>
                            <a:srgbClr val="000000"/>
                          </a:solidFill>
                          <a:effectLst/>
                          <a:latin typeface="Calibri" panose="020F0502020204030204" pitchFamily="34" charset="0"/>
                        </a:rPr>
                        <a:t>EPM METRO QUITO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16.240.198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16.240.198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just" fontAlgn="ctr"/>
                      <a:r>
                        <a:rPr lang="es-EC" sz="1600" b="0" i="0" u="none" strike="noStrike" dirty="0">
                          <a:solidFill>
                            <a:srgbClr val="000000"/>
                          </a:solidFill>
                          <a:effectLst/>
                          <a:latin typeface="Calibri" panose="020F0502020204030204" pitchFamily="34" charset="0"/>
                        </a:rPr>
                        <a:t>Se</a:t>
                      </a:r>
                      <a:r>
                        <a:rPr lang="es-EC" sz="1600" b="0" i="0" u="none" strike="noStrike" baseline="0" dirty="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8599">
                <a:tc>
                  <a:txBody>
                    <a:bodyPr/>
                    <a:lstStyle/>
                    <a:p>
                      <a:pPr algn="ctr" fontAlgn="ctr"/>
                      <a:r>
                        <a:rPr lang="es-EC" sz="1800" b="1" i="0" u="none" strike="noStrike" dirty="0">
                          <a:solidFill>
                            <a:srgbClr val="000000"/>
                          </a:solidFill>
                          <a:effectLst/>
                          <a:latin typeface="Calibri" panose="020F0502020204030204" pitchFamily="34" charset="0"/>
                        </a:rPr>
                        <a:t>EPM MOVILIDAD Y OBRAS PUBLICAS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61.748.309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35.344.666,06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97.092.975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just" fontAlgn="ctr"/>
                      <a:r>
                        <a:rPr lang="es-EC" sz="1600" b="0" i="0" u="none" strike="noStrike" dirty="0">
                          <a:solidFill>
                            <a:srgbClr val="000000"/>
                          </a:solidFill>
                          <a:effectLst/>
                          <a:latin typeface="Calibri" panose="020F0502020204030204" pitchFamily="34" charset="0"/>
                        </a:rPr>
                        <a:t> Para financiar intervenciones y obras a ejecutarse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0900">
                <a:tc>
                  <a:txBody>
                    <a:bodyPr/>
                    <a:lstStyle/>
                    <a:p>
                      <a:pPr algn="ctr" fontAlgn="ctr"/>
                      <a:r>
                        <a:rPr lang="es-EC" sz="1800" b="1" i="0" u="none" strike="noStrike" dirty="0">
                          <a:solidFill>
                            <a:srgbClr val="000000"/>
                          </a:solidFill>
                          <a:effectLst/>
                          <a:latin typeface="Calibri" panose="020F0502020204030204" pitchFamily="34" charset="0"/>
                        </a:rPr>
                        <a:t>EPM TRANSPORTE DE PASAJEROS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40.154.553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40.154.553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1632753" rtl="0" eaLnBrk="1" fontAlgn="ctr" latinLnBrk="0" hangingPunct="1">
                        <a:lnSpc>
                          <a:spcPct val="100000"/>
                        </a:lnSpc>
                        <a:spcBef>
                          <a:spcPts val="0"/>
                        </a:spcBef>
                        <a:spcAft>
                          <a:spcPts val="0"/>
                        </a:spcAft>
                        <a:buClrTx/>
                        <a:buSzTx/>
                        <a:buFontTx/>
                        <a:buNone/>
                        <a:tabLst/>
                        <a:defRPr/>
                      </a:pP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p>
                      <a:pPr marL="168275" indent="0" algn="just" fontAlgn="ct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72285">
                <a:tc>
                  <a:txBody>
                    <a:bodyPr/>
                    <a:lstStyle/>
                    <a:p>
                      <a:pPr algn="ctr" fontAlgn="ctr"/>
                      <a:r>
                        <a:rPr lang="es-EC" sz="1800" b="1" i="0" u="none" strike="noStrike" dirty="0">
                          <a:solidFill>
                            <a:srgbClr val="000000"/>
                          </a:solidFill>
                          <a:effectLst/>
                          <a:latin typeface="Calibri" panose="020F0502020204030204" pitchFamily="34" charset="0"/>
                        </a:rPr>
                        <a:t>SECRETARÍA</a:t>
                      </a:r>
                      <a:r>
                        <a:rPr lang="es-EC" sz="1800" b="1" i="0" u="none" strike="noStrike" baseline="0" dirty="0">
                          <a:solidFill>
                            <a:srgbClr val="000000"/>
                          </a:solidFill>
                          <a:effectLst/>
                          <a:latin typeface="Calibri" panose="020F0502020204030204" pitchFamily="34" charset="0"/>
                        </a:rPr>
                        <a:t> DE MOVILIDAD</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123.348.678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28.244.792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1.764.964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153.358.433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just" fontAlgn="ctr"/>
                      <a:r>
                        <a:rPr lang="es-EC" sz="1600" b="0" i="0" u="none" strike="noStrike" dirty="0">
                          <a:solidFill>
                            <a:srgbClr val="000000"/>
                          </a:solidFill>
                          <a:effectLst/>
                          <a:latin typeface="Calibri" panose="020F0502020204030204" pitchFamily="34" charset="0"/>
                        </a:rPr>
                        <a:t>Incremento de USD 3,9M para actividades (seguros y mantenimiento) que corresponde a las pruebas de integración de la PLMQ.</a:t>
                      </a:r>
                    </a:p>
                    <a:p>
                      <a:pPr marL="168275" indent="0" algn="just" fontAlgn="ctr"/>
                      <a:r>
                        <a:rPr lang="es-EC" sz="1600" b="0" i="0" u="none" strike="noStrike" dirty="0">
                          <a:solidFill>
                            <a:srgbClr val="000000"/>
                          </a:solidFill>
                          <a:effectLst/>
                          <a:latin typeface="Calibri" panose="020F0502020204030204" pitchFamily="34" charset="0"/>
                        </a:rPr>
                        <a:t>Por arrastres de obra civil USD 22,6M y fiscalización 1,7M</a:t>
                      </a:r>
                    </a:p>
                    <a:p>
                      <a:pPr marL="168275" indent="0" algn="just" fontAlgn="ctr"/>
                      <a:r>
                        <a:rPr lang="es-EC" sz="1600" b="0" i="0" u="none" strike="noStrike" dirty="0">
                          <a:solidFill>
                            <a:srgbClr val="000000"/>
                          </a:solidFill>
                          <a:effectLst/>
                          <a:latin typeface="Calibri" panose="020F0502020204030204" pitchFamily="34" charset="0"/>
                        </a:rPr>
                        <a:t>Espacio Presupuestario por USD 1,764.964</a:t>
                      </a:r>
                      <a:r>
                        <a:rPr lang="es-EC" sz="1600" b="0" i="0" u="none" strike="noStrike" baseline="0" dirty="0">
                          <a:solidFill>
                            <a:srgbClr val="000000"/>
                          </a:solidFill>
                          <a:effectLst/>
                          <a:latin typeface="Calibri" panose="020F0502020204030204" pitchFamily="34" charset="0"/>
                        </a:rPr>
                        <a:t> </a:t>
                      </a:r>
                      <a:r>
                        <a:rPr lang="es-EC" sz="1600" b="0" i="0" u="none" strike="noStrike" dirty="0">
                          <a:solidFill>
                            <a:srgbClr val="000000"/>
                          </a:solidFill>
                          <a:effectLst/>
                          <a:latin typeface="Calibri" panose="020F0502020204030204" pitchFamily="34" charset="0"/>
                        </a:rPr>
                        <a:t>de Fondos de Organismos Multilaterales </a:t>
                      </a:r>
                    </a:p>
                    <a:p>
                      <a:pPr algn="just" fontAlgn="ct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5076">
                <a:tc>
                  <a:txBody>
                    <a:bodyPr/>
                    <a:lstStyle/>
                    <a:p>
                      <a:pPr algn="ctr" fontAlgn="ctr"/>
                      <a:r>
                        <a:rPr lang="es-EC" sz="20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255.223.165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63.589.458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1.768.145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(2.611.645)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317.969.123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6"/>
                  </a:ext>
                </a:extLst>
              </a:tr>
            </a:tbl>
          </a:graphicData>
        </a:graphic>
      </p:graphicFrame>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1599339"/>
            <a:ext cx="18165170" cy="772887"/>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MOVILIDAD</a:t>
            </a:r>
            <a:endParaRPr lang="es-EC" sz="4000" dirty="0">
              <a:solidFill>
                <a:schemeClr val="tx1"/>
              </a:solidFill>
            </a:endParaRPr>
          </a:p>
        </p:txBody>
      </p:sp>
      <p:sp>
        <p:nvSpPr>
          <p:cNvPr id="10" name="Título 1">
            <a:extLst>
              <a:ext uri="{FF2B5EF4-FFF2-40B4-BE49-F238E27FC236}">
                <a16:creationId xmlns:a16="http://schemas.microsoft.com/office/drawing/2014/main" xmlns="" id="{916236CB-472A-4583-A58F-1C00E8C66D66}"/>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5BAFC857-FCCA-4979-BF51-029B27E3A23A}"/>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5</a:t>
            </a:fld>
            <a:endParaRPr lang="ja-JP" altLang="en-US" dirty="0"/>
          </a:p>
        </p:txBody>
      </p:sp>
    </p:spTree>
    <p:extLst>
      <p:ext uri="{BB962C8B-B14F-4D97-AF65-F5344CB8AC3E}">
        <p14:creationId xmlns:p14="http://schemas.microsoft.com/office/powerpoint/2010/main" val="53583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1719653"/>
            <a:ext cx="18165170" cy="658989"/>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ADMINISTRACIÓN GENERAL</a:t>
            </a:r>
            <a:endParaRPr lang="es-EC" sz="40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196670423"/>
              </p:ext>
            </p:extLst>
          </p:nvPr>
        </p:nvGraphicFramePr>
        <p:xfrm>
          <a:off x="763689" y="2713444"/>
          <a:ext cx="16265485" cy="6623060"/>
        </p:xfrm>
        <a:graphic>
          <a:graphicData uri="http://schemas.openxmlformats.org/drawingml/2006/table">
            <a:tbl>
              <a:tblPr/>
              <a:tblGrid>
                <a:gridCol w="4072727">
                  <a:extLst>
                    <a:ext uri="{9D8B030D-6E8A-4147-A177-3AD203B41FA5}">
                      <a16:colId xmlns:a16="http://schemas.microsoft.com/office/drawing/2014/main" xmlns="" val="20000"/>
                    </a:ext>
                  </a:extLst>
                </a:gridCol>
                <a:gridCol w="1830439">
                  <a:extLst>
                    <a:ext uri="{9D8B030D-6E8A-4147-A177-3AD203B41FA5}">
                      <a16:colId xmlns:a16="http://schemas.microsoft.com/office/drawing/2014/main" xmlns="" val="20001"/>
                    </a:ext>
                  </a:extLst>
                </a:gridCol>
                <a:gridCol w="1388083">
                  <a:extLst>
                    <a:ext uri="{9D8B030D-6E8A-4147-A177-3AD203B41FA5}">
                      <a16:colId xmlns:a16="http://schemas.microsoft.com/office/drawing/2014/main" xmlns="" val="20002"/>
                    </a:ext>
                  </a:extLst>
                </a:gridCol>
                <a:gridCol w="1891453">
                  <a:extLst>
                    <a:ext uri="{9D8B030D-6E8A-4147-A177-3AD203B41FA5}">
                      <a16:colId xmlns:a16="http://schemas.microsoft.com/office/drawing/2014/main" xmlns="" val="20003"/>
                    </a:ext>
                  </a:extLst>
                </a:gridCol>
                <a:gridCol w="1993145">
                  <a:extLst>
                    <a:ext uri="{9D8B030D-6E8A-4147-A177-3AD203B41FA5}">
                      <a16:colId xmlns:a16="http://schemas.microsoft.com/office/drawing/2014/main" xmlns="" val="20004"/>
                    </a:ext>
                  </a:extLst>
                </a:gridCol>
                <a:gridCol w="2176189">
                  <a:extLst>
                    <a:ext uri="{9D8B030D-6E8A-4147-A177-3AD203B41FA5}">
                      <a16:colId xmlns:a16="http://schemas.microsoft.com/office/drawing/2014/main" xmlns="" val="20005"/>
                    </a:ext>
                  </a:extLst>
                </a:gridCol>
                <a:gridCol w="2913449">
                  <a:extLst>
                    <a:ext uri="{9D8B030D-6E8A-4147-A177-3AD203B41FA5}">
                      <a16:colId xmlns:a16="http://schemas.microsoft.com/office/drawing/2014/main" xmlns="" val="20006"/>
                    </a:ext>
                  </a:extLst>
                </a:gridCol>
              </a:tblGrid>
              <a:tr h="1789729">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Espacios Presupuestarios</a:t>
                      </a:r>
                      <a:br>
                        <a:rPr lang="es-EC" sz="1600" b="1" i="0" u="none" strike="noStrike" dirty="0">
                          <a:solidFill>
                            <a:srgbClr val="FFFFFF"/>
                          </a:solidFill>
                          <a:effectLst/>
                          <a:latin typeface="Calibri" panose="020F0502020204030204" pitchFamily="34" charset="0"/>
                        </a:rPr>
                      </a:br>
                      <a:r>
                        <a:rPr lang="es-EC" sz="16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663221">
                <a:tc>
                  <a:txBody>
                    <a:bodyPr/>
                    <a:lstStyle/>
                    <a:p>
                      <a:pPr algn="ctr" fontAlgn="ctr"/>
                      <a:r>
                        <a:rPr lang="es-EC" sz="1600" b="1" i="0" u="none" strike="noStrike" dirty="0">
                          <a:solidFill>
                            <a:srgbClr val="000000"/>
                          </a:solidFill>
                          <a:effectLst/>
                          <a:latin typeface="Calibri" panose="020F0502020204030204" pitchFamily="34" charset="0"/>
                        </a:rPr>
                        <a:t>DM de Gestión documental y Archivo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322.840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322.840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Se</a:t>
                      </a:r>
                      <a:r>
                        <a:rPr lang="es-EC" sz="1600" b="0" i="0" u="none" strike="noStrike" baseline="0" dirty="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63221">
                <a:tc>
                  <a:txBody>
                    <a:bodyPr/>
                    <a:lstStyle/>
                    <a:p>
                      <a:pPr algn="ctr" fontAlgn="ctr"/>
                      <a:r>
                        <a:rPr lang="es-EC" sz="1600" b="1" i="0" u="none" strike="noStrike" dirty="0">
                          <a:solidFill>
                            <a:srgbClr val="000000"/>
                          </a:solidFill>
                          <a:effectLst/>
                          <a:latin typeface="Calibri" panose="020F0502020204030204" pitchFamily="34" charset="0"/>
                        </a:rPr>
                        <a:t>DM de Informática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3.126.160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3.126.160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63221">
                <a:tc>
                  <a:txBody>
                    <a:bodyPr/>
                    <a:lstStyle/>
                    <a:p>
                      <a:pPr algn="ctr" fontAlgn="ctr"/>
                      <a:r>
                        <a:rPr lang="es-EC" sz="1600" b="1" i="0" u="none" strike="noStrike" dirty="0">
                          <a:solidFill>
                            <a:srgbClr val="000000"/>
                          </a:solidFill>
                          <a:effectLst/>
                          <a:latin typeface="Calibri" panose="020F0502020204030204" pitchFamily="34" charset="0"/>
                        </a:rPr>
                        <a:t>DM Financiera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42.375.346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42.375.346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90901">
                <a:tc>
                  <a:txBody>
                    <a:bodyPr/>
                    <a:lstStyle/>
                    <a:p>
                      <a:pPr algn="ctr" fontAlgn="ctr"/>
                      <a:r>
                        <a:rPr lang="es-EC" sz="1600" b="1" i="0" u="none" strike="noStrike" dirty="0">
                          <a:solidFill>
                            <a:srgbClr val="000000"/>
                          </a:solidFill>
                          <a:effectLst/>
                          <a:latin typeface="Calibri" panose="020F0502020204030204" pitchFamily="34" charset="0"/>
                        </a:rPr>
                        <a:t>Registro de la Propiedad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1.850.000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1.850.000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just" fontAlgn="ctr"/>
                      <a:r>
                        <a:rPr lang="es-EC" sz="1600" b="0" i="0" u="none" strike="noStrike" dirty="0">
                          <a:solidFill>
                            <a:srgbClr val="000000"/>
                          </a:solidFill>
                          <a:effectLst/>
                          <a:latin typeface="Calibri" panose="020F0502020204030204" pitchFamily="34" charset="0"/>
                        </a:rPr>
                        <a:t> Se incluye el proyecto Modernización Integral del Registro de la Propiedad, para la implementación del Folio Real.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52767">
                <a:tc>
                  <a:txBody>
                    <a:bodyPr/>
                    <a:lstStyle/>
                    <a:p>
                      <a:pPr algn="l" fontAlgn="ctr"/>
                      <a:r>
                        <a:rPr lang="es-EC" sz="20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400" b="1" i="0" u="none" strike="noStrike" dirty="0">
                          <a:solidFill>
                            <a:srgbClr val="000000"/>
                          </a:solidFill>
                          <a:effectLst/>
                          <a:latin typeface="Calibri" panose="020F0502020204030204" pitchFamily="34" charset="0"/>
                        </a:rPr>
                        <a:t>45.824.346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400" b="1" i="0" u="none" strike="noStrike" dirty="0">
                          <a:solidFill>
                            <a:srgbClr val="000000"/>
                          </a:solidFill>
                          <a:effectLst/>
                          <a:latin typeface="Calibri" panose="020F0502020204030204" pitchFamily="34" charset="0"/>
                        </a:rPr>
                        <a:t>1.850.000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4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4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400" b="1" i="0" u="none" strike="noStrike" dirty="0">
                          <a:solidFill>
                            <a:srgbClr val="000000"/>
                          </a:solidFill>
                          <a:effectLst/>
                          <a:latin typeface="Calibri" panose="020F0502020204030204" pitchFamily="34" charset="0"/>
                        </a:rPr>
                        <a:t>47.674.346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5"/>
                  </a:ext>
                </a:extLst>
              </a:tr>
            </a:tbl>
          </a:graphicData>
        </a:graphic>
      </p:graphicFrame>
      <p:sp>
        <p:nvSpPr>
          <p:cNvPr id="10" name="Título 1">
            <a:extLst>
              <a:ext uri="{FF2B5EF4-FFF2-40B4-BE49-F238E27FC236}">
                <a16:creationId xmlns:a16="http://schemas.microsoft.com/office/drawing/2014/main" xmlns="" id="{547F093C-92F5-42B6-8202-DCE33ADECB7E}"/>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F22B04AE-5CE5-4CEE-9606-C9C833751709}"/>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6</a:t>
            </a:fld>
            <a:endParaRPr lang="ja-JP" altLang="en-US" dirty="0"/>
          </a:p>
        </p:txBody>
      </p:sp>
    </p:spTree>
    <p:extLst>
      <p:ext uri="{BB962C8B-B14F-4D97-AF65-F5344CB8AC3E}">
        <p14:creationId xmlns:p14="http://schemas.microsoft.com/office/powerpoint/2010/main" val="67312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1584332"/>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COORDINACIÓN TERRITORIAL</a:t>
            </a:r>
            <a:endParaRPr lang="es-EC" sz="4000" dirty="0">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4109605375"/>
              </p:ext>
            </p:extLst>
          </p:nvPr>
        </p:nvGraphicFramePr>
        <p:xfrm>
          <a:off x="644933" y="2548559"/>
          <a:ext cx="16506237" cy="7413588"/>
        </p:xfrm>
        <a:graphic>
          <a:graphicData uri="http://schemas.openxmlformats.org/drawingml/2006/table">
            <a:tbl>
              <a:tblPr/>
              <a:tblGrid>
                <a:gridCol w="4294088">
                  <a:extLst>
                    <a:ext uri="{9D8B030D-6E8A-4147-A177-3AD203B41FA5}">
                      <a16:colId xmlns:a16="http://schemas.microsoft.com/office/drawing/2014/main" xmlns="" val="20000"/>
                    </a:ext>
                  </a:extLst>
                </a:gridCol>
                <a:gridCol w="1929927">
                  <a:extLst>
                    <a:ext uri="{9D8B030D-6E8A-4147-A177-3AD203B41FA5}">
                      <a16:colId xmlns:a16="http://schemas.microsoft.com/office/drawing/2014/main" xmlns="" val="20001"/>
                    </a:ext>
                  </a:extLst>
                </a:gridCol>
                <a:gridCol w="1463528">
                  <a:extLst>
                    <a:ext uri="{9D8B030D-6E8A-4147-A177-3AD203B41FA5}">
                      <a16:colId xmlns:a16="http://schemas.microsoft.com/office/drawing/2014/main" xmlns="" val="20002"/>
                    </a:ext>
                  </a:extLst>
                </a:gridCol>
                <a:gridCol w="1994258">
                  <a:extLst>
                    <a:ext uri="{9D8B030D-6E8A-4147-A177-3AD203B41FA5}">
                      <a16:colId xmlns:a16="http://schemas.microsoft.com/office/drawing/2014/main" xmlns="" val="20003"/>
                    </a:ext>
                  </a:extLst>
                </a:gridCol>
                <a:gridCol w="2101476">
                  <a:extLst>
                    <a:ext uri="{9D8B030D-6E8A-4147-A177-3AD203B41FA5}">
                      <a16:colId xmlns:a16="http://schemas.microsoft.com/office/drawing/2014/main" xmlns="" val="20004"/>
                    </a:ext>
                  </a:extLst>
                </a:gridCol>
                <a:gridCol w="1651160">
                  <a:extLst>
                    <a:ext uri="{9D8B030D-6E8A-4147-A177-3AD203B41FA5}">
                      <a16:colId xmlns:a16="http://schemas.microsoft.com/office/drawing/2014/main" xmlns="" val="20005"/>
                    </a:ext>
                  </a:extLst>
                </a:gridCol>
                <a:gridCol w="3071800">
                  <a:extLst>
                    <a:ext uri="{9D8B030D-6E8A-4147-A177-3AD203B41FA5}">
                      <a16:colId xmlns:a16="http://schemas.microsoft.com/office/drawing/2014/main" xmlns="" val="20006"/>
                    </a:ext>
                  </a:extLst>
                </a:gridCol>
              </a:tblGrid>
              <a:tr h="846799">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Espacios Presupuestarios</a:t>
                      </a:r>
                      <a:br>
                        <a:rPr lang="es-EC" sz="1600" b="1" i="0" u="none" strike="noStrike">
                          <a:solidFill>
                            <a:srgbClr val="FFFFFF"/>
                          </a:solidFill>
                          <a:effectLst/>
                          <a:latin typeface="Calibri" panose="020F0502020204030204" pitchFamily="34" charset="0"/>
                        </a:rPr>
                      </a:br>
                      <a:r>
                        <a:rPr lang="es-EC" sz="1600" b="1" i="0" u="none" strike="noStrike">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Equinoccial - La Delicia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4.142.164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4.142.164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Se</a:t>
                      </a:r>
                      <a:r>
                        <a:rPr lang="es-EC" sz="1600" b="0" i="0" u="none" strike="noStrike" baseline="0" dirty="0">
                          <a:solidFill>
                            <a:srgbClr val="000000"/>
                          </a:solidFill>
                          <a:effectLst/>
                          <a:latin typeface="Calibri" panose="020F0502020204030204" pitchFamily="34" charset="0"/>
                        </a:rPr>
                        <a:t> mantiene</a:t>
                      </a:r>
                      <a:r>
                        <a:rPr lang="es-EC"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Eugenio Espejo (Norte)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4.783.441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271.080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5.054.521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600" b="0" i="0" u="none" strike="noStrike" dirty="0">
                          <a:solidFill>
                            <a:srgbClr val="000000"/>
                          </a:solidFill>
                          <a:effectLst/>
                          <a:latin typeface="Calibri" panose="020F0502020204030204" pitchFamily="34" charset="0"/>
                        </a:rPr>
                        <a:t> Implementación de la Casa Somos Comité del Pueblo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Calderón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4.540.350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59.796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4.600.146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Planificación de expropiaciones de obras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Eloy Alfaro (Sur)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4.808.210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19.371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121.795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4.949.376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Planificación de expropiaciones de obras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Manuela Sáenz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3.333.827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447.166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3.780.993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35099">
                <a:tc>
                  <a:txBody>
                    <a:bodyPr/>
                    <a:lstStyle/>
                    <a:p>
                      <a:pPr algn="ctr" fontAlgn="ctr"/>
                      <a:r>
                        <a:rPr lang="es-EC" sz="1600" b="1" i="0" u="none" strike="noStrike" dirty="0">
                          <a:solidFill>
                            <a:srgbClr val="000000"/>
                          </a:solidFill>
                          <a:effectLst/>
                          <a:latin typeface="Calibri" panose="020F0502020204030204" pitchFamily="34" charset="0"/>
                        </a:rPr>
                        <a:t>Administración Zonal </a:t>
                      </a:r>
                      <a:r>
                        <a:rPr lang="es-EC" sz="1600" b="1" i="0" u="none" strike="noStrike" dirty="0" err="1">
                          <a:solidFill>
                            <a:srgbClr val="000000"/>
                          </a:solidFill>
                          <a:effectLst/>
                          <a:latin typeface="Calibri" panose="020F0502020204030204" pitchFamily="34" charset="0"/>
                        </a:rPr>
                        <a:t>Quitumbe</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5.121.037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614.763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5.735.800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Planificación de expropiaciones de obras</a:t>
                      </a:r>
                      <a:br>
                        <a:rPr lang="es-EC" sz="1600" b="0" i="0" u="none" strike="noStrike" dirty="0">
                          <a:solidFill>
                            <a:srgbClr val="000000"/>
                          </a:solidFill>
                          <a:effectLst/>
                          <a:latin typeface="Calibri" panose="020F0502020204030204" pitchFamily="34" charset="0"/>
                        </a:rPr>
                      </a:br>
                      <a:r>
                        <a:rPr lang="es-EC" sz="1600" b="0" i="0" u="none" strike="noStrike" dirty="0">
                          <a:solidFill>
                            <a:srgbClr val="000000"/>
                          </a:solidFill>
                          <a:effectLst/>
                          <a:latin typeface="Calibri" panose="020F0502020204030204" pitchFamily="34" charset="0"/>
                        </a:rPr>
                        <a:t>Implementación de la Casa Somos en la Ecuatoriana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Valle de Tumbaco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3.248.784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3.248.784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0796">
                <a:tc>
                  <a:txBody>
                    <a:bodyPr/>
                    <a:lstStyle/>
                    <a:p>
                      <a:pPr algn="ctr" fontAlgn="ctr"/>
                      <a:r>
                        <a:rPr lang="es-EC" sz="1600" b="1" i="0" u="none" strike="noStrike" dirty="0">
                          <a:solidFill>
                            <a:srgbClr val="000000"/>
                          </a:solidFill>
                          <a:effectLst/>
                          <a:latin typeface="Calibri" panose="020F0502020204030204" pitchFamily="34" charset="0"/>
                        </a:rPr>
                        <a:t>Administración Zonal Valle los Chillos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3.157.012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3.157.012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0796">
                <a:tc>
                  <a:txBody>
                    <a:bodyPr/>
                    <a:lstStyle/>
                    <a:p>
                      <a:pPr algn="ctr" fontAlgn="ctr"/>
                      <a:r>
                        <a:rPr lang="es-EC" sz="1600" b="1" i="0" u="none" strike="noStrike" dirty="0">
                          <a:solidFill>
                            <a:srgbClr val="000000"/>
                          </a:solidFill>
                          <a:effectLst/>
                          <a:latin typeface="Calibri" panose="020F0502020204030204" pitchFamily="34" charset="0"/>
                        </a:rPr>
                        <a:t>Secretaría General Coordinación Territorial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1.500.000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1.500.000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0796">
                <a:tc>
                  <a:txBody>
                    <a:bodyPr/>
                    <a:lstStyle/>
                    <a:p>
                      <a:pPr algn="ctr" fontAlgn="ctr"/>
                      <a:r>
                        <a:rPr lang="es-EC" sz="1600" b="1" i="0" u="none" strike="noStrike" dirty="0">
                          <a:solidFill>
                            <a:srgbClr val="000000"/>
                          </a:solidFill>
                          <a:effectLst/>
                          <a:latin typeface="Calibri" panose="020F0502020204030204" pitchFamily="34" charset="0"/>
                        </a:rPr>
                        <a:t>Unidad Especial Regula Tu Barrio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170.000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170.000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50796">
                <a:tc>
                  <a:txBody>
                    <a:bodyPr/>
                    <a:lstStyle/>
                    <a:p>
                      <a:pPr algn="ctr" fontAlgn="ctr"/>
                      <a:r>
                        <a:rPr lang="es-EC" sz="1600" b="1" i="0" u="none" strike="noStrike" dirty="0">
                          <a:solidFill>
                            <a:srgbClr val="000000"/>
                          </a:solidFill>
                          <a:effectLst/>
                          <a:latin typeface="Calibri" panose="020F0502020204030204" pitchFamily="34" charset="0"/>
                        </a:rPr>
                        <a:t>Unidad Especial Turística La Mariscal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176.386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                176.386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796631">
                <a:tc>
                  <a:txBody>
                    <a:bodyPr/>
                    <a:lstStyle/>
                    <a:p>
                      <a:pPr algn="ctr" fontAlgn="ctr"/>
                      <a:r>
                        <a:rPr lang="es-EC" sz="18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34.981.210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965.010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568.961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defTabSz="2070100" fontAlgn="ctr"/>
                      <a:r>
                        <a:rPr lang="es-EC" sz="2000" b="1"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          36.515.181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6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12"/>
                  </a:ext>
                </a:extLst>
              </a:tr>
            </a:tbl>
          </a:graphicData>
        </a:graphic>
      </p:graphicFrame>
      <p:sp>
        <p:nvSpPr>
          <p:cNvPr id="10" name="Título 1">
            <a:extLst>
              <a:ext uri="{FF2B5EF4-FFF2-40B4-BE49-F238E27FC236}">
                <a16:creationId xmlns:a16="http://schemas.microsoft.com/office/drawing/2014/main" xmlns="" id="{5A0F2A1B-ADC3-4E97-8038-4E450E9CF1A2}"/>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C403BCC8-971E-4BE5-8768-FBEC226E39C1}"/>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7</a:t>
            </a:fld>
            <a:endParaRPr lang="ja-JP" altLang="en-US" dirty="0"/>
          </a:p>
        </p:txBody>
      </p:sp>
    </p:spTree>
    <p:extLst>
      <p:ext uri="{BB962C8B-B14F-4D97-AF65-F5344CB8AC3E}">
        <p14:creationId xmlns:p14="http://schemas.microsoft.com/office/powerpoint/2010/main" val="273837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1609447"/>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TERRITORIO, HABITAT Y VIVIENDA</a:t>
            </a:r>
            <a:endParaRPr lang="es-EC" sz="4000"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511378423"/>
              </p:ext>
            </p:extLst>
          </p:nvPr>
        </p:nvGraphicFramePr>
        <p:xfrm>
          <a:off x="845997" y="3043501"/>
          <a:ext cx="16088166" cy="6190980"/>
        </p:xfrm>
        <a:graphic>
          <a:graphicData uri="http://schemas.openxmlformats.org/drawingml/2006/table">
            <a:tbl>
              <a:tblPr/>
              <a:tblGrid>
                <a:gridCol w="4185327">
                  <a:extLst>
                    <a:ext uri="{9D8B030D-6E8A-4147-A177-3AD203B41FA5}">
                      <a16:colId xmlns:a16="http://schemas.microsoft.com/office/drawing/2014/main" xmlns="" val="20000"/>
                    </a:ext>
                  </a:extLst>
                </a:gridCol>
                <a:gridCol w="1881046">
                  <a:extLst>
                    <a:ext uri="{9D8B030D-6E8A-4147-A177-3AD203B41FA5}">
                      <a16:colId xmlns:a16="http://schemas.microsoft.com/office/drawing/2014/main" xmlns="" val="20001"/>
                    </a:ext>
                  </a:extLst>
                </a:gridCol>
                <a:gridCol w="1426459">
                  <a:extLst>
                    <a:ext uri="{9D8B030D-6E8A-4147-A177-3AD203B41FA5}">
                      <a16:colId xmlns:a16="http://schemas.microsoft.com/office/drawing/2014/main" xmlns="" val="20002"/>
                    </a:ext>
                  </a:extLst>
                </a:gridCol>
                <a:gridCol w="1943747">
                  <a:extLst>
                    <a:ext uri="{9D8B030D-6E8A-4147-A177-3AD203B41FA5}">
                      <a16:colId xmlns:a16="http://schemas.microsoft.com/office/drawing/2014/main" xmlns="" val="20003"/>
                    </a:ext>
                  </a:extLst>
                </a:gridCol>
                <a:gridCol w="2048250">
                  <a:extLst>
                    <a:ext uri="{9D8B030D-6E8A-4147-A177-3AD203B41FA5}">
                      <a16:colId xmlns:a16="http://schemas.microsoft.com/office/drawing/2014/main" xmlns="" val="20004"/>
                    </a:ext>
                  </a:extLst>
                </a:gridCol>
                <a:gridCol w="1609339">
                  <a:extLst>
                    <a:ext uri="{9D8B030D-6E8A-4147-A177-3AD203B41FA5}">
                      <a16:colId xmlns:a16="http://schemas.microsoft.com/office/drawing/2014/main" xmlns="" val="20005"/>
                    </a:ext>
                  </a:extLst>
                </a:gridCol>
                <a:gridCol w="2993998">
                  <a:extLst>
                    <a:ext uri="{9D8B030D-6E8A-4147-A177-3AD203B41FA5}">
                      <a16:colId xmlns:a16="http://schemas.microsoft.com/office/drawing/2014/main" xmlns="" val="20006"/>
                    </a:ext>
                  </a:extLst>
                </a:gridCol>
              </a:tblGrid>
              <a:tr h="1112649">
                <a:tc>
                  <a:txBody>
                    <a:bodyPr/>
                    <a:lstStyle/>
                    <a:p>
                      <a:pPr algn="ctr" fontAlgn="ctr"/>
                      <a:r>
                        <a:rPr lang="es-EC" sz="18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800" b="1" i="0" u="none" strike="noStrike">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dirty="0">
                          <a:solidFill>
                            <a:srgbClr val="FFFFFF"/>
                          </a:solidFill>
                          <a:effectLst/>
                          <a:latin typeface="Calibri" panose="020F0502020204030204" pitchFamily="34" charset="0"/>
                        </a:rPr>
                        <a:t> Espacios Presupuestarios</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8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592322">
                <a:tc>
                  <a:txBody>
                    <a:bodyPr/>
                    <a:lstStyle/>
                    <a:p>
                      <a:pPr algn="ctr" fontAlgn="ctr"/>
                      <a:r>
                        <a:rPr lang="es-EC" sz="1800" b="1" i="0" u="none" strike="noStrike" dirty="0">
                          <a:solidFill>
                            <a:srgbClr val="000000"/>
                          </a:solidFill>
                          <a:effectLst/>
                          <a:latin typeface="Calibri" panose="020F0502020204030204" pitchFamily="34" charset="0"/>
                        </a:rPr>
                        <a:t>EPM HABITAT Y VIVENDA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Se</a:t>
                      </a:r>
                      <a:r>
                        <a:rPr lang="es-EC" sz="1800" b="0" i="0" u="none" strike="noStrike" baseline="0" dirty="0">
                          <a:solidFill>
                            <a:srgbClr val="000000"/>
                          </a:solidFill>
                          <a:effectLst/>
                          <a:latin typeface="Calibri" panose="020F0502020204030204" pitchFamily="34" charset="0"/>
                        </a:rPr>
                        <a:t> mantiene</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04701">
                <a:tc>
                  <a:txBody>
                    <a:bodyPr/>
                    <a:lstStyle/>
                    <a:p>
                      <a:pPr algn="ctr" fontAlgn="ctr"/>
                      <a:r>
                        <a:rPr lang="es-EC" sz="1800" b="1" i="0" u="none" strike="noStrike" dirty="0">
                          <a:solidFill>
                            <a:srgbClr val="000000"/>
                          </a:solidFill>
                          <a:effectLst/>
                          <a:latin typeface="Calibri" panose="020F0502020204030204" pitchFamily="34" charset="0"/>
                        </a:rPr>
                        <a:t>Instituto Metropolitano de Patrimonio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15.328.330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2.768.053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54.000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18.150.383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68275" indent="0" algn="just" fontAlgn="ctr"/>
                      <a:r>
                        <a:rPr lang="es-EC" sz="1800" b="0" i="0" u="none" strike="noStrike" dirty="0">
                          <a:solidFill>
                            <a:srgbClr val="000000"/>
                          </a:solidFill>
                          <a:effectLst/>
                          <a:latin typeface="Calibri" panose="020F0502020204030204" pitchFamily="34" charset="0"/>
                        </a:rPr>
                        <a:t>Intervención</a:t>
                      </a:r>
                      <a:r>
                        <a:rPr lang="es-EC" sz="1800" b="0" i="0" u="none" strike="noStrike" baseline="0" dirty="0">
                          <a:solidFill>
                            <a:srgbClr val="000000"/>
                          </a:solidFill>
                          <a:effectLst/>
                          <a:latin typeface="Calibri" panose="020F0502020204030204" pitchFamily="34" charset="0"/>
                        </a:rPr>
                        <a:t> de las edificaciones patrimoniales del CHQ, mantenimiento y conservación del Monumento de la Plaza Grande y Camino del Inca, r</a:t>
                      </a:r>
                      <a:r>
                        <a:rPr lang="es-EC" sz="1800" b="0" i="0" u="none" strike="noStrike" dirty="0">
                          <a:solidFill>
                            <a:srgbClr val="000000"/>
                          </a:solidFill>
                          <a:effectLst/>
                          <a:latin typeface="Calibri" panose="020F0502020204030204" pitchFamily="34" charset="0"/>
                        </a:rPr>
                        <a:t>eforzamiento estructural del Colegio Simón Bolívar. 3</a:t>
                      </a:r>
                      <a:r>
                        <a:rPr lang="es-EC" sz="1800" b="0" i="0" u="none" strike="noStrike" baseline="0" dirty="0">
                          <a:solidFill>
                            <a:srgbClr val="000000"/>
                          </a:solidFill>
                          <a:effectLst/>
                          <a:latin typeface="Calibri" panose="020F0502020204030204" pitchFamily="34" charset="0"/>
                        </a:rPr>
                        <a:t> etapas adicionales a las planificadas para intervenir en edificaciones patrimoniales privadas a través de incentivos.</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92322">
                <a:tc>
                  <a:txBody>
                    <a:bodyPr/>
                    <a:lstStyle/>
                    <a:p>
                      <a:pPr algn="ctr" fontAlgn="ctr"/>
                      <a:r>
                        <a:rPr lang="es-EC" sz="1800" b="1" i="0" u="none" strike="noStrike" dirty="0">
                          <a:solidFill>
                            <a:srgbClr val="000000"/>
                          </a:solidFill>
                          <a:effectLst/>
                          <a:latin typeface="Calibri" panose="020F0502020204030204" pitchFamily="34" charset="0"/>
                        </a:rPr>
                        <a:t>Secretaría Territorio, Hábitat  Vivienda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Se</a:t>
                      </a:r>
                      <a:r>
                        <a:rPr lang="es-EC" sz="1800" b="0" i="0" u="none" strike="noStrike" baseline="0" dirty="0">
                          <a:solidFill>
                            <a:srgbClr val="000000"/>
                          </a:solidFill>
                          <a:effectLst/>
                          <a:latin typeface="Calibri" panose="020F0502020204030204" pitchFamily="34" charset="0"/>
                        </a:rPr>
                        <a:t> mantiene</a:t>
                      </a:r>
                      <a:endParaRPr lang="es-EC"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92322">
                <a:tc>
                  <a:txBody>
                    <a:bodyPr/>
                    <a:lstStyle/>
                    <a:p>
                      <a:pPr algn="ctr" fontAlgn="ctr"/>
                      <a:r>
                        <a:rPr lang="es-EC" sz="20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18.728.330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2.768.053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54.000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21.550.383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4"/>
                  </a:ext>
                </a:extLst>
              </a:tr>
            </a:tbl>
          </a:graphicData>
        </a:graphic>
      </p:graphicFrame>
      <p:sp>
        <p:nvSpPr>
          <p:cNvPr id="10" name="Título 1">
            <a:extLst>
              <a:ext uri="{FF2B5EF4-FFF2-40B4-BE49-F238E27FC236}">
                <a16:creationId xmlns:a16="http://schemas.microsoft.com/office/drawing/2014/main" xmlns="" id="{F5C65207-30C6-4538-9224-82406E149455}"/>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AF63F2C3-2351-449C-A38A-8876FDDB8E4C}"/>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8</a:t>
            </a:fld>
            <a:endParaRPr lang="ja-JP" altLang="en-US" dirty="0"/>
          </a:p>
        </p:txBody>
      </p:sp>
    </p:spTree>
    <p:extLst>
      <p:ext uri="{BB962C8B-B14F-4D97-AF65-F5344CB8AC3E}">
        <p14:creationId xmlns:p14="http://schemas.microsoft.com/office/powerpoint/2010/main" val="401139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86926" y="2148449"/>
            <a:ext cx="1187368" cy="400110"/>
          </a:xfrm>
          <a:prstGeom prst="rect">
            <a:avLst/>
          </a:prstGeom>
          <a:noFill/>
        </p:spPr>
        <p:txBody>
          <a:bodyPr wrap="square" rtlCol="0">
            <a:spAutoFit/>
          </a:bodyPr>
          <a:lstStyle/>
          <a:p>
            <a:r>
              <a:rPr lang="es-EC" sz="2000" b="1" dirty="0">
                <a:solidFill>
                  <a:schemeClr val="bg1"/>
                </a:solidFill>
              </a:rPr>
              <a:t>58%</a:t>
            </a:r>
          </a:p>
        </p:txBody>
      </p:sp>
      <p:sp>
        <p:nvSpPr>
          <p:cNvPr id="19" name="CuadroTexto 18"/>
          <p:cNvSpPr txBox="1"/>
          <p:nvPr/>
        </p:nvSpPr>
        <p:spPr>
          <a:xfrm>
            <a:off x="5370183" y="2643391"/>
            <a:ext cx="1187368" cy="400110"/>
          </a:xfrm>
          <a:prstGeom prst="rect">
            <a:avLst/>
          </a:prstGeom>
          <a:noFill/>
        </p:spPr>
        <p:txBody>
          <a:bodyPr wrap="square" rtlCol="0">
            <a:spAutoFit/>
          </a:bodyPr>
          <a:lstStyle/>
          <a:p>
            <a:r>
              <a:rPr lang="es-EC" sz="2000" b="1" dirty="0">
                <a:solidFill>
                  <a:schemeClr val="bg1"/>
                </a:solidFill>
              </a:rPr>
              <a:t>10,4%</a:t>
            </a:r>
          </a:p>
        </p:txBody>
      </p:sp>
      <p:sp>
        <p:nvSpPr>
          <p:cNvPr id="20" name="CuadroTexto 19"/>
          <p:cNvSpPr txBox="1"/>
          <p:nvPr/>
        </p:nvSpPr>
        <p:spPr>
          <a:xfrm>
            <a:off x="5276908" y="3118001"/>
            <a:ext cx="1187368" cy="400110"/>
          </a:xfrm>
          <a:prstGeom prst="rect">
            <a:avLst/>
          </a:prstGeom>
          <a:noFill/>
        </p:spPr>
        <p:txBody>
          <a:bodyPr wrap="square" rtlCol="0">
            <a:spAutoFit/>
          </a:bodyPr>
          <a:lstStyle/>
          <a:p>
            <a:r>
              <a:rPr lang="es-EC" sz="2000" b="1" dirty="0">
                <a:solidFill>
                  <a:schemeClr val="bg1"/>
                </a:solidFill>
              </a:rPr>
              <a:t>8%</a:t>
            </a:r>
          </a:p>
        </p:txBody>
      </p:sp>
      <p:sp>
        <p:nvSpPr>
          <p:cNvPr id="21" name="CuadroTexto 20"/>
          <p:cNvSpPr txBox="1"/>
          <p:nvPr/>
        </p:nvSpPr>
        <p:spPr>
          <a:xfrm>
            <a:off x="4829282" y="3592611"/>
            <a:ext cx="1187368" cy="400110"/>
          </a:xfrm>
          <a:prstGeom prst="rect">
            <a:avLst/>
          </a:prstGeom>
          <a:noFill/>
        </p:spPr>
        <p:txBody>
          <a:bodyPr wrap="square" rtlCol="0">
            <a:spAutoFit/>
          </a:bodyPr>
          <a:lstStyle/>
          <a:p>
            <a:r>
              <a:rPr lang="es-EC" sz="2000" b="1" dirty="0">
                <a:solidFill>
                  <a:schemeClr val="bg1"/>
                </a:solidFill>
              </a:rPr>
              <a:t>4,3%</a:t>
            </a:r>
          </a:p>
        </p:txBody>
      </p:sp>
      <p:sp>
        <p:nvSpPr>
          <p:cNvPr id="22" name="CuadroTexto 21"/>
          <p:cNvSpPr txBox="1"/>
          <p:nvPr/>
        </p:nvSpPr>
        <p:spPr>
          <a:xfrm>
            <a:off x="4829282" y="4067221"/>
            <a:ext cx="1187368" cy="400110"/>
          </a:xfrm>
          <a:prstGeom prst="rect">
            <a:avLst/>
          </a:prstGeom>
          <a:noFill/>
        </p:spPr>
        <p:txBody>
          <a:bodyPr wrap="square" rtlCol="0">
            <a:spAutoFit/>
          </a:bodyPr>
          <a:lstStyle/>
          <a:p>
            <a:r>
              <a:rPr lang="es-EC" sz="2000" b="1" dirty="0">
                <a:solidFill>
                  <a:schemeClr val="bg1"/>
                </a:solidFill>
              </a:rPr>
              <a:t>4,3%</a:t>
            </a:r>
          </a:p>
        </p:txBody>
      </p:sp>
      <p:sp>
        <p:nvSpPr>
          <p:cNvPr id="23" name="CuadroTexto 22"/>
          <p:cNvSpPr txBox="1"/>
          <p:nvPr/>
        </p:nvSpPr>
        <p:spPr>
          <a:xfrm>
            <a:off x="4776499" y="4605268"/>
            <a:ext cx="1187368" cy="369332"/>
          </a:xfrm>
          <a:prstGeom prst="rect">
            <a:avLst/>
          </a:prstGeom>
          <a:noFill/>
        </p:spPr>
        <p:txBody>
          <a:bodyPr wrap="square" rtlCol="0">
            <a:spAutoFit/>
          </a:bodyPr>
          <a:lstStyle/>
          <a:p>
            <a:r>
              <a:rPr lang="es-EC" sz="1800" b="1" dirty="0">
                <a:solidFill>
                  <a:schemeClr val="bg1"/>
                </a:solidFill>
              </a:rPr>
              <a:t>3,3%</a:t>
            </a:r>
          </a:p>
        </p:txBody>
      </p:sp>
      <p:sp>
        <p:nvSpPr>
          <p:cNvPr id="17" name="Título 1">
            <a:extLst>
              <a:ext uri="{FF2B5EF4-FFF2-40B4-BE49-F238E27FC236}">
                <a16:creationId xmlns:a16="http://schemas.microsoft.com/office/drawing/2014/main" xmlns="" id="{2DF3DAFA-B3B8-4949-9358-FF493F80FABB}"/>
              </a:ext>
            </a:extLst>
          </p:cNvPr>
          <p:cNvSpPr txBox="1">
            <a:spLocks/>
          </p:cNvSpPr>
          <p:nvPr/>
        </p:nvSpPr>
        <p:spPr>
          <a:xfrm>
            <a:off x="0" y="2040175"/>
            <a:ext cx="18165170" cy="930558"/>
          </a:xfrm>
          <a:prstGeom prst="rect">
            <a:avLst/>
          </a:prstGeom>
        </p:spPr>
        <p:txBody>
          <a:bodyPr vert="horz" lIns="137148" tIns="68574" rIns="137148" bIns="68574" rtlCol="0" anchor="ctr">
            <a:noAutofit/>
          </a:bodyPr>
          <a:lstStyle>
            <a:lvl1pPr algn="l" defTabSz="914400" rtl="0" eaLnBrk="1" latinLnBrk="0" hangingPunct="1">
              <a:lnSpc>
                <a:spcPct val="90000"/>
              </a:lnSpc>
              <a:spcBef>
                <a:spcPct val="0"/>
              </a:spcBef>
              <a:buNone/>
              <a:defRPr sz="4400" b="1" kern="1200">
                <a:solidFill>
                  <a:srgbClr val="0060A8"/>
                </a:solidFill>
                <a:latin typeface="+mj-lt"/>
                <a:ea typeface="+mj-ea"/>
                <a:cs typeface="+mj-cs"/>
              </a:defRPr>
            </a:lvl1pPr>
          </a:lstStyle>
          <a:p>
            <a:pPr algn="ctr"/>
            <a:r>
              <a:rPr lang="es-EC" sz="4800" dirty="0">
                <a:solidFill>
                  <a:srgbClr val="312783"/>
                </a:solidFill>
                <a:latin typeface="Arial Black" panose="020B0A04020102020204" pitchFamily="34" charset="0"/>
              </a:rPr>
              <a:t>CULTURA</a:t>
            </a:r>
            <a:endParaRPr lang="es-EC" sz="40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469577439"/>
              </p:ext>
            </p:extLst>
          </p:nvPr>
        </p:nvGraphicFramePr>
        <p:xfrm>
          <a:off x="1304556" y="3409725"/>
          <a:ext cx="15130563" cy="5012380"/>
        </p:xfrm>
        <a:graphic>
          <a:graphicData uri="http://schemas.openxmlformats.org/drawingml/2006/table">
            <a:tbl>
              <a:tblPr/>
              <a:tblGrid>
                <a:gridCol w="3936208">
                  <a:extLst>
                    <a:ext uri="{9D8B030D-6E8A-4147-A177-3AD203B41FA5}">
                      <a16:colId xmlns:a16="http://schemas.microsoft.com/office/drawing/2014/main" xmlns="" val="20000"/>
                    </a:ext>
                  </a:extLst>
                </a:gridCol>
                <a:gridCol w="1769082">
                  <a:extLst>
                    <a:ext uri="{9D8B030D-6E8A-4147-A177-3AD203B41FA5}">
                      <a16:colId xmlns:a16="http://schemas.microsoft.com/office/drawing/2014/main" xmlns="" val="20001"/>
                    </a:ext>
                  </a:extLst>
                </a:gridCol>
                <a:gridCol w="1341553">
                  <a:extLst>
                    <a:ext uri="{9D8B030D-6E8A-4147-A177-3AD203B41FA5}">
                      <a16:colId xmlns:a16="http://schemas.microsoft.com/office/drawing/2014/main" xmlns="" val="20002"/>
                    </a:ext>
                  </a:extLst>
                </a:gridCol>
                <a:gridCol w="1828051">
                  <a:extLst>
                    <a:ext uri="{9D8B030D-6E8A-4147-A177-3AD203B41FA5}">
                      <a16:colId xmlns:a16="http://schemas.microsoft.com/office/drawing/2014/main" xmlns="" val="20003"/>
                    </a:ext>
                  </a:extLst>
                </a:gridCol>
                <a:gridCol w="1926333">
                  <a:extLst>
                    <a:ext uri="{9D8B030D-6E8A-4147-A177-3AD203B41FA5}">
                      <a16:colId xmlns:a16="http://schemas.microsoft.com/office/drawing/2014/main" xmlns="" val="20004"/>
                    </a:ext>
                  </a:extLst>
                </a:gridCol>
                <a:gridCol w="1513548">
                  <a:extLst>
                    <a:ext uri="{9D8B030D-6E8A-4147-A177-3AD203B41FA5}">
                      <a16:colId xmlns:a16="http://schemas.microsoft.com/office/drawing/2014/main" xmlns="" val="20005"/>
                    </a:ext>
                  </a:extLst>
                </a:gridCol>
                <a:gridCol w="2815788">
                  <a:extLst>
                    <a:ext uri="{9D8B030D-6E8A-4147-A177-3AD203B41FA5}">
                      <a16:colId xmlns:a16="http://schemas.microsoft.com/office/drawing/2014/main" xmlns="" val="20006"/>
                    </a:ext>
                  </a:extLst>
                </a:gridCol>
              </a:tblGrid>
              <a:tr h="1459007">
                <a:tc>
                  <a:txBody>
                    <a:bodyPr/>
                    <a:lstStyle/>
                    <a:p>
                      <a:pPr algn="ctr" fontAlgn="ctr"/>
                      <a:r>
                        <a:rPr lang="es-EC" sz="16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Proforma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C" sz="1600" b="1" i="0" u="none" strike="noStrike" dirty="0">
                          <a:solidFill>
                            <a:srgbClr val="FFFFFF"/>
                          </a:solidFill>
                          <a:effectLst/>
                          <a:latin typeface="Calibri" panose="020F0502020204030204" pitchFamily="34" charset="0"/>
                        </a:rPr>
                        <a:t> Incremento Proforma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dirty="0">
                          <a:solidFill>
                            <a:srgbClr val="FFFFFF"/>
                          </a:solidFill>
                          <a:effectLst/>
                          <a:latin typeface="Calibri" panose="020F0502020204030204" pitchFamily="34" charset="0"/>
                        </a:rPr>
                        <a:t> Espacios Presupuestarios</a:t>
                      </a:r>
                      <a:br>
                        <a:rPr lang="es-EC" sz="1600" b="1" i="0" u="none" strike="noStrike" dirty="0">
                          <a:solidFill>
                            <a:srgbClr val="FFFFFF"/>
                          </a:solidFill>
                          <a:effectLst/>
                          <a:latin typeface="Calibri" panose="020F0502020204030204" pitchFamily="34" charset="0"/>
                        </a:rPr>
                      </a:br>
                      <a:r>
                        <a:rPr lang="es-EC" sz="1600" b="1" i="0" u="none" strike="noStrike" dirty="0">
                          <a:solidFill>
                            <a:srgbClr val="FFFFFF"/>
                          </a:solidFill>
                          <a:effectLst/>
                          <a:latin typeface="Calibri" panose="020F0502020204030204" pitchFamily="34" charset="0"/>
                        </a:rPr>
                        <a:t>Anticipos No Devengados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Movimientos de Inversión a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s-EC" sz="1600" b="1" i="0" u="none" strike="noStrike">
                          <a:solidFill>
                            <a:srgbClr val="FFFFFF"/>
                          </a:solidFill>
                          <a:effectLst/>
                          <a:latin typeface="Calibri" panose="020F0502020204030204" pitchFamily="34" charset="0"/>
                        </a:rPr>
                        <a:t> Detalle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xmlns="" val="10000"/>
                  </a:ext>
                </a:extLst>
              </a:tr>
              <a:tr h="776707">
                <a:tc>
                  <a:txBody>
                    <a:bodyPr/>
                    <a:lstStyle/>
                    <a:p>
                      <a:pPr algn="ctr" fontAlgn="ctr"/>
                      <a:r>
                        <a:rPr lang="es-EC" sz="1600" b="1" i="0" u="none" strike="noStrike" dirty="0">
                          <a:solidFill>
                            <a:srgbClr val="000000"/>
                          </a:solidFill>
                          <a:effectLst/>
                          <a:latin typeface="Calibri" panose="020F0502020204030204" pitchFamily="34" charset="0"/>
                        </a:rPr>
                        <a:t>FUNDACION MUSEOS DE LA CIUDAD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2.900.000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3.500.000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168275" indent="0" algn="just" fontAlgn="ctr"/>
                      <a:r>
                        <a:rPr lang="es-EC" sz="1600" b="0" i="0" u="none" strike="noStrike" dirty="0">
                          <a:solidFill>
                            <a:srgbClr val="000000"/>
                          </a:solidFill>
                          <a:effectLst/>
                          <a:latin typeface="Calibri" panose="020F0502020204030204" pitchFamily="34" charset="0"/>
                        </a:rPr>
                        <a:t> </a:t>
                      </a:r>
                    </a:p>
                    <a:p>
                      <a:pPr marL="168275" indent="0" algn="just" fontAlgn="ctr"/>
                      <a:r>
                        <a:rPr lang="es-EC" sz="1600" b="0" i="0" u="none" strike="noStrike" dirty="0">
                          <a:solidFill>
                            <a:srgbClr val="000000"/>
                          </a:solidFill>
                          <a:effectLst/>
                          <a:latin typeface="Calibri" panose="020F0502020204030204" pitchFamily="34" charset="0"/>
                        </a:rPr>
                        <a:t>Los efectos</a:t>
                      </a:r>
                      <a:r>
                        <a:rPr lang="es-EC" sz="1600" b="0" i="0" u="none" strike="noStrike" baseline="0" dirty="0">
                          <a:solidFill>
                            <a:srgbClr val="000000"/>
                          </a:solidFill>
                          <a:effectLst/>
                          <a:latin typeface="Calibri" panose="020F0502020204030204" pitchFamily="34" charset="0"/>
                        </a:rPr>
                        <a:t> de la Pandemia ha ocasionado la reducción de aforo a las actividades culturales y por ende a los ingresos generados por las fundaciones.</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76707">
                <a:tc>
                  <a:txBody>
                    <a:bodyPr/>
                    <a:lstStyle/>
                    <a:p>
                      <a:pPr algn="ctr" fontAlgn="ctr"/>
                      <a:r>
                        <a:rPr lang="es-EC" sz="1600" b="1" i="0" u="none" strike="noStrike" dirty="0">
                          <a:solidFill>
                            <a:srgbClr val="000000"/>
                          </a:solidFill>
                          <a:effectLst/>
                          <a:latin typeface="Calibri" panose="020F0502020204030204" pitchFamily="34" charset="0"/>
                        </a:rPr>
                        <a:t>FUNDACION TEATRO NACIONAL SUCRE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2.600.000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3.100.000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76707">
                <a:tc>
                  <a:txBody>
                    <a:bodyPr/>
                    <a:lstStyle/>
                    <a:p>
                      <a:pPr algn="ctr" fontAlgn="ctr"/>
                      <a:r>
                        <a:rPr lang="es-EC" sz="1600" b="1" i="0" u="none" strike="noStrike" dirty="0">
                          <a:solidFill>
                            <a:srgbClr val="000000"/>
                          </a:solidFill>
                          <a:effectLst/>
                          <a:latin typeface="Calibri" panose="020F0502020204030204" pitchFamily="34" charset="0"/>
                        </a:rPr>
                        <a:t>Secretaría De Cultura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8.800.000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1" i="0" u="none" strike="noStrike" dirty="0">
                          <a:solidFill>
                            <a:srgbClr val="000000"/>
                          </a:solidFill>
                          <a:effectLst/>
                          <a:latin typeface="Calibri" panose="020F0502020204030204" pitchFamily="34" charset="0"/>
                        </a:rPr>
                        <a:t>            8.800.000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600" b="0" i="0" u="none" strike="noStrike" dirty="0">
                          <a:solidFill>
                            <a:srgbClr val="000000"/>
                          </a:solidFill>
                          <a:effectLst/>
                          <a:latin typeface="Calibri" panose="020F0502020204030204" pitchFamily="34" charset="0"/>
                        </a:rPr>
                        <a:t> Se</a:t>
                      </a:r>
                      <a:r>
                        <a:rPr lang="es-EC" sz="1600" b="0" i="0" u="none" strike="noStrike" baseline="0" dirty="0">
                          <a:solidFill>
                            <a:srgbClr val="000000"/>
                          </a:solidFill>
                          <a:effectLst/>
                          <a:latin typeface="Calibri" panose="020F0502020204030204" pitchFamily="34" charset="0"/>
                        </a:rPr>
                        <a:t> mantiene</a:t>
                      </a:r>
                      <a:endParaRPr lang="es-EC"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60261">
                <a:tc>
                  <a:txBody>
                    <a:bodyPr/>
                    <a:lstStyle/>
                    <a:p>
                      <a:pPr algn="ctr" fontAlgn="ctr"/>
                      <a:r>
                        <a:rPr lang="es-EC" sz="24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14.300.000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EC"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s-EC" sz="2000" b="1" i="0" u="none" strike="noStrike" dirty="0">
                          <a:solidFill>
                            <a:srgbClr val="000000"/>
                          </a:solidFill>
                          <a:effectLst/>
                          <a:latin typeface="Calibri" panose="020F0502020204030204" pitchFamily="34" charset="0"/>
                        </a:rPr>
                        <a:t>15.400.000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s-EC" sz="18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10004"/>
                  </a:ext>
                </a:extLst>
              </a:tr>
            </a:tbl>
          </a:graphicData>
        </a:graphic>
      </p:graphicFrame>
      <p:sp>
        <p:nvSpPr>
          <p:cNvPr id="10" name="Título 1">
            <a:extLst>
              <a:ext uri="{FF2B5EF4-FFF2-40B4-BE49-F238E27FC236}">
                <a16:creationId xmlns:a16="http://schemas.microsoft.com/office/drawing/2014/main" xmlns="" id="{CD779907-925D-4AA2-86FB-E0DF213F0F2B}"/>
              </a:ext>
            </a:extLst>
          </p:cNvPr>
          <p:cNvSpPr>
            <a:spLocks noGrp="1"/>
          </p:cNvSpPr>
          <p:nvPr>
            <p:ph type="title"/>
          </p:nvPr>
        </p:nvSpPr>
        <p:spPr>
          <a:xfrm>
            <a:off x="847356" y="154455"/>
            <a:ext cx="7752947" cy="1203047"/>
          </a:xfrm>
        </p:spPr>
        <p:txBody>
          <a:bodyPr>
            <a:noAutofit/>
          </a:bodyPr>
          <a:lstStyle/>
          <a:p>
            <a:r>
              <a:rPr lang="es-EC" sz="4400" dirty="0">
                <a:solidFill>
                  <a:schemeClr val="bg1"/>
                </a:solidFill>
                <a:latin typeface="Arial Black" panose="020B0A04020102020204" pitchFamily="34" charset="0"/>
              </a:rPr>
              <a:t>PRESUPUESTO DE INVERSIÓN 2022</a:t>
            </a:r>
          </a:p>
        </p:txBody>
      </p:sp>
      <p:sp>
        <p:nvSpPr>
          <p:cNvPr id="11" name="Marcador de número de diapositiva 2">
            <a:extLst>
              <a:ext uri="{FF2B5EF4-FFF2-40B4-BE49-F238E27FC236}">
                <a16:creationId xmlns:a16="http://schemas.microsoft.com/office/drawing/2014/main" xmlns="" id="{4BC36726-051D-41A9-B2A0-B0C620E6F0C3}"/>
              </a:ext>
            </a:extLst>
          </p:cNvPr>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9</a:t>
            </a:fld>
            <a:endParaRPr lang="ja-JP" altLang="en-US" dirty="0"/>
          </a:p>
        </p:txBody>
      </p:sp>
    </p:spTree>
    <p:extLst>
      <p:ext uri="{BB962C8B-B14F-4D97-AF65-F5344CB8AC3E}">
        <p14:creationId xmlns:p14="http://schemas.microsoft.com/office/powerpoint/2010/main" val="94073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19222</TotalTime>
  <Words>6266</Words>
  <Application>Microsoft Office PowerPoint</Application>
  <PresentationFormat>Personalizado</PresentationFormat>
  <Paragraphs>1240</Paragraphs>
  <Slides>45</Slides>
  <Notes>15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45</vt:i4>
      </vt:variant>
    </vt:vector>
  </HeadingPairs>
  <TitlesOfParts>
    <vt:vector size="60" baseType="lpstr">
      <vt:lpstr>Arial</vt:lpstr>
      <vt:lpstr>Arial Black</vt:lpstr>
      <vt:lpstr>Arial Narrow</vt:lpstr>
      <vt:lpstr>Calibri</vt:lpstr>
      <vt:lpstr>Calibri Light</vt:lpstr>
      <vt:lpstr>ＭＳ Ｐゴシック</vt:lpstr>
      <vt:lpstr>Open Sans</vt:lpstr>
      <vt:lpstr>Open Sans Light</vt:lpstr>
      <vt:lpstr>Route 159 Light</vt:lpstr>
      <vt:lpstr>Route 159 SemiBold</vt:lpstr>
      <vt:lpstr>Route 159 UltraLight</vt:lpstr>
      <vt:lpstr>Spica Neue</vt:lpstr>
      <vt:lpstr>Spica Neue Light</vt:lpstr>
      <vt:lpstr>Times New Roman</vt:lpstr>
      <vt:lpstr>Vega - Header</vt:lpstr>
      <vt:lpstr>ANTEPROYECTO PROFORMA 2022  Diciembre 2021</vt:lpstr>
      <vt:lpstr>PROFORMA 2022</vt:lpstr>
      <vt:lpstr>PRESUPUESTO DE INVERSIÓN 2022</vt:lpstr>
      <vt:lpstr>PRESUPUESTO DE INVERSIÓN 2022</vt:lpstr>
      <vt:lpstr>PRESUPUESTO DE INVERSIÓN 2022</vt:lpstr>
      <vt:lpstr>PRESUPUESTO DE INVERSIÓN 2022</vt:lpstr>
      <vt:lpstr>PRESUPUESTO DE INVERSIÓN 2022</vt:lpstr>
      <vt:lpstr>PRESUPUESTO DE INVERSIÓN 2022</vt:lpstr>
      <vt:lpstr>PRESUPUESTO DE INVERSIÓN 2022</vt:lpstr>
      <vt:lpstr>PRESUPUESTO DE INVERSIÓN 2022</vt:lpstr>
      <vt:lpstr>PRESUPUESTO DE INVERSIÓN 2022</vt:lpstr>
      <vt:lpstr>Presentación de PowerPoint</vt:lpstr>
      <vt:lpstr>Presentación de PowerPoint</vt:lpstr>
      <vt:lpstr>Tema: Proyecto AMT</vt:lpstr>
      <vt:lpstr>Tema: Proyecto Primera Línea del Metro de Quito</vt:lpstr>
      <vt:lpstr>Tema: Proyecto Primera Línea del Metro de Quito</vt:lpstr>
      <vt:lpstr>Tema: Proyecto Primera Línea del Metro de Quito</vt:lpstr>
      <vt:lpstr>Tema: Incremento EPM Metro de Quito</vt:lpstr>
      <vt:lpstr>Tema: Sistema Integrado de Recaudo</vt:lpstr>
      <vt:lpstr>Tema: Obras de la EPMMOP</vt:lpstr>
      <vt:lpstr>Tema: Presupuestos Participativos</vt:lpstr>
      <vt:lpstr>Tema: Presupuestos Participativos</vt:lpstr>
      <vt:lpstr>Tema: Incremento a las administraciones zonales</vt:lpstr>
      <vt:lpstr>Tema: IMP</vt:lpstr>
      <vt:lpstr>Tema: IMP</vt:lpstr>
      <vt:lpstr>Tema: IMP</vt:lpstr>
      <vt:lpstr>Tema: Operador Urbano</vt:lpstr>
      <vt:lpstr>Tema: Incremento a Fundaciones de Cultura</vt:lpstr>
      <vt:lpstr>Tema: Bicentenario 2022</vt:lpstr>
      <vt:lpstr>Tema: Incremento a Educación</vt:lpstr>
      <vt:lpstr>Tema: Unidad Patronato San José</vt:lpstr>
      <vt:lpstr>Tema: Unidad Patronato San José</vt:lpstr>
      <vt:lpstr>Tema: Unidad Patronato San José</vt:lpstr>
      <vt:lpstr>Tema: Unidad Patronato San José</vt:lpstr>
      <vt:lpstr>Tema: Unidad de Bienestar Animal</vt:lpstr>
      <vt:lpstr>Tema: Geoparque</vt:lpstr>
      <vt:lpstr>Tema: Reactivación Económica</vt:lpstr>
      <vt:lpstr>Tema: Modelo de Gestión –EPMGIRS-</vt:lpstr>
      <vt:lpstr>Tema: Registro de la Propiedad</vt:lpstr>
      <vt:lpstr>Tema: Tasa de Seguridad</vt:lpstr>
      <vt:lpstr>Presentación de PowerPoint</vt:lpstr>
      <vt:lpstr>Nuevos Requerimientos para Proforma 2022</vt:lpstr>
      <vt:lpstr>Presentación de PowerPoint</vt:lpstr>
      <vt:lpstr>352 PROYECTOS 2022:  USD. 830.959.535</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Paulina Elizabeth Tipan Villacis</cp:lastModifiedBy>
  <cp:revision>746</cp:revision>
  <cp:lastPrinted>2021-11-11T00:45:41Z</cp:lastPrinted>
  <dcterms:created xsi:type="dcterms:W3CDTF">2015-09-05T11:42:45Z</dcterms:created>
  <dcterms:modified xsi:type="dcterms:W3CDTF">2021-12-07T13:22:00Z</dcterms:modified>
</cp:coreProperties>
</file>