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0" r:id="rId2"/>
    <p:sldId id="304" r:id="rId3"/>
    <p:sldId id="334" r:id="rId4"/>
    <p:sldId id="335" r:id="rId5"/>
    <p:sldId id="336" r:id="rId6"/>
    <p:sldId id="337" r:id="rId7"/>
    <p:sldId id="352" r:id="rId8"/>
    <p:sldId id="364" r:id="rId9"/>
    <p:sldId id="333" r:id="rId10"/>
    <p:sldId id="338" r:id="rId11"/>
    <p:sldId id="305" r:id="rId12"/>
    <p:sldId id="363" r:id="rId13"/>
    <p:sldId id="355" r:id="rId14"/>
    <p:sldId id="356" r:id="rId15"/>
    <p:sldId id="357" r:id="rId16"/>
    <p:sldId id="365" r:id="rId17"/>
    <p:sldId id="358" r:id="rId18"/>
    <p:sldId id="359" r:id="rId19"/>
    <p:sldId id="360" r:id="rId20"/>
    <p:sldId id="361" r:id="rId21"/>
    <p:sldId id="362" r:id="rId22"/>
  </p:sldIdLst>
  <p:sldSz cx="18286413" cy="10287000"/>
  <p:notesSz cx="6794500" cy="9906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6A4"/>
    <a:srgbClr val="97D694"/>
    <a:srgbClr val="E62E34"/>
    <a:srgbClr val="FB3E3E"/>
    <a:srgbClr val="0C56A3"/>
    <a:srgbClr val="FFFF1D"/>
    <a:srgbClr val="0060A8"/>
    <a:srgbClr val="FFFF8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5179" autoAdjust="0"/>
  </p:normalViewPr>
  <p:slideViewPr>
    <p:cSldViewPr snapToGrid="0">
      <p:cViewPr varScale="1">
        <p:scale>
          <a:sx n="44" d="100"/>
          <a:sy n="44" d="100"/>
        </p:scale>
        <p:origin x="816" y="54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fnunez\Documents\Pedro\Proforma\2022\02%20Diciembre%202021\Cuadros%20presentaci&#243;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ONIA\PROFORMA%202022%20FINAL\SEGUNDO%20DEBATE\INGRESOS%20SEGUNDO%20DEBAT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ONIA\PROFORMA%202022%20FINAL\SEGUNDO%20DEBATE\INGRESOS%20SEGUNDO%20DEBA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&#209;A\Downloads\INGRESOS%20Y%20GASTOS%20SEGUNDO%20DEBA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fnunez\Downloads\C&#233;dula%20Proforma%202022%20Final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as\Documents\2022\PROFORMA%202022%20Comisi&#243;n%20II%20Debate\Cuadros%20presentaci&#243;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pfnunez\Documents\Pedro\Proforma\2022\02%20Diciembre%202021\Cuadros%20presentaci&#243;n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ONIA\PROFORMA%202022%20FINAL\SEGUNDO%20DEBATE\INGRESOS%20Y%20GASTOS%20SEGUNDO%20DEBAT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ONIA\PROFORMA%202022%20FINAL\SEGUNDO%20DEBATE\INGRESOS%20Y%20GASTOS%20SEGUNDO%20DEBAT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METRO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 Codificado 2018</c:v>
                </c:pt>
                <c:pt idx="1">
                  <c:v>Codificado 2019</c:v>
                </c:pt>
                <c:pt idx="2">
                  <c:v>Codificado 2020</c:v>
                </c:pt>
                <c:pt idx="3">
                  <c:v>Codificado 2021</c:v>
                </c:pt>
                <c:pt idx="4">
                  <c:v>Proforma 2022</c:v>
                </c:pt>
              </c:strCache>
            </c:strRef>
          </c:cat>
          <c:val>
            <c:numRef>
              <c:f>Hoja1!$C$2:$C$6</c:f>
              <c:numCache>
                <c:formatCode>_(* #,##0.00_);_(* \(#,##0.00\);_(* "-"??_);_(@_)</c:formatCode>
                <c:ptCount val="5"/>
                <c:pt idx="0">
                  <c:v>976.29</c:v>
                </c:pt>
                <c:pt idx="1">
                  <c:v>526.73</c:v>
                </c:pt>
                <c:pt idx="2">
                  <c:v>216.86</c:v>
                </c:pt>
                <c:pt idx="3">
                  <c:v>405.47</c:v>
                </c:pt>
                <c:pt idx="4">
                  <c:v>152.74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93-4CE7-AF77-4F41D343DBC8}"/>
            </c:ext>
          </c:extLst>
        </c:ser>
        <c:ser>
          <c:idx val="0"/>
          <c:order val="1"/>
          <c:tx>
            <c:strRef>
              <c:f>Hoja1!$B$1</c:f>
              <c:strCache>
                <c:ptCount val="1"/>
                <c:pt idx="0">
                  <c:v>MDMQ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 Codificado 2018</c:v>
                </c:pt>
                <c:pt idx="1">
                  <c:v>Codificado 2019</c:v>
                </c:pt>
                <c:pt idx="2">
                  <c:v>Codificado 2020</c:v>
                </c:pt>
                <c:pt idx="3">
                  <c:v>Codificado 2021</c:v>
                </c:pt>
                <c:pt idx="4">
                  <c:v>Proforma 2022</c:v>
                </c:pt>
              </c:strCache>
            </c:strRef>
          </c:cat>
          <c:val>
            <c:numRef>
              <c:f>Hoja1!$B$2:$B$6</c:f>
              <c:numCache>
                <c:formatCode>_(* #,##0.00_);_(* \(#,##0.00\);_(* "-"??_);_(@_)</c:formatCode>
                <c:ptCount val="5"/>
                <c:pt idx="0">
                  <c:v>755.95</c:v>
                </c:pt>
                <c:pt idx="1">
                  <c:v>725.07</c:v>
                </c:pt>
                <c:pt idx="2">
                  <c:v>612.72</c:v>
                </c:pt>
                <c:pt idx="3">
                  <c:v>627.91999999999996</c:v>
                </c:pt>
                <c:pt idx="4">
                  <c:v>678.22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93-4CE7-AF77-4F41D343DB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4256744"/>
        <c:axId val="434257136"/>
      </c:barChart>
      <c:catAx>
        <c:axId val="434256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34257136"/>
        <c:crosses val="autoZero"/>
        <c:auto val="1"/>
        <c:lblAlgn val="ctr"/>
        <c:lblOffset val="100"/>
        <c:noMultiLvlLbl val="0"/>
      </c:catAx>
      <c:valAx>
        <c:axId val="43425713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43425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C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/>
              <a:t>INGRESOS 2022</a:t>
            </a:r>
          </a:p>
          <a:p>
            <a:pPr>
              <a:defRPr/>
            </a:pPr>
            <a:r>
              <a:rPr lang="es-EC" dirty="0"/>
              <a:t>830,96 </a:t>
            </a:r>
            <a:r>
              <a:rPr lang="es-EC" dirty="0" smtClean="0"/>
              <a:t>MILLONES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74E-4B7F-8409-0F3C46BAB7E7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74E-4B7F-8409-0F3C46BAB7E7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74E-4B7F-8409-0F3C46BAB7E7}"/>
              </c:ext>
            </c:extLst>
          </c:dPt>
          <c:dLbls>
            <c:dLbl>
              <c:idx val="0"/>
              <c:layout>
                <c:manualLayout>
                  <c:x val="-0.18453786702267752"/>
                  <c:y val="8.4064910667892401E-2"/>
                </c:manualLayout>
              </c:layout>
              <c:tx>
                <c:rich>
                  <a:bodyPr/>
                  <a:lstStyle/>
                  <a:p>
                    <a:fld id="{A3E7A745-1100-4AD0-A20E-0964622CA2AE}" type="CATEGORYNAM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[NOMBRE DE CATEGORÍA]</a:t>
                    </a:fld>
                    <a:r>
                      <a:rPr lang="en-US" baseline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2DBA42B6-A738-4B26-B820-DAD3F3120F4F}" type="PERCENTAGE">
                      <a:rPr lang="en-US" baseline="0">
                        <a:solidFill>
                          <a:sysClr val="windowText" lastClr="000000"/>
                        </a:solidFill>
                      </a:rPr>
                      <a:pPr/>
                      <a:t>[PORCENTAJE]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4E-4B7F-8409-0F3C46BAB7E7}"/>
                </c:ext>
              </c:extLst>
            </c:dLbl>
            <c:dLbl>
              <c:idx val="1"/>
              <c:layout>
                <c:manualLayout>
                  <c:x val="0.21187931958332193"/>
                  <c:y val="-0.15212411900289119"/>
                </c:manualLayout>
              </c:layout>
              <c:tx>
                <c:rich>
                  <a:bodyPr/>
                  <a:lstStyle/>
                  <a:p>
                    <a:fld id="{2EBC4AEE-05B5-42A7-8A42-C53C4C86FC04}" type="CATEGORYNAM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[NOMBRE DE CATEGORÍA]</a:t>
                    </a:fld>
                    <a:r>
                      <a:rPr lang="en-US" baseline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CDE2F914-2DB6-415A-8A3C-F9064306157F}" type="PERCENTAGE">
                      <a:rPr lang="en-US" baseline="0">
                        <a:solidFill>
                          <a:sysClr val="windowText" lastClr="000000"/>
                        </a:solidFill>
                      </a:rPr>
                      <a:pPr/>
                      <a:t>[PORCENTAJE]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4E-4B7F-8409-0F3C46BAB7E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E192302-378E-4678-AD78-18223B547A1E}" type="CATEGORYNAM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[NOMBRE DE CATEGORÍA]</a:t>
                    </a:fld>
                    <a:r>
                      <a:rPr lang="en-US" baseline="0">
                        <a:solidFill>
                          <a:sysClr val="windowText" lastClr="000000"/>
                        </a:solidFill>
                      </a:rPr>
                      <a:t>
</a:t>
                    </a:r>
                    <a:fld id="{4FF005ED-7E4B-4A9D-BFE2-51DD651110AC}" type="PERCENTAGE">
                      <a:rPr lang="en-US" baseline="0">
                        <a:solidFill>
                          <a:sysClr val="windowText" lastClr="000000"/>
                        </a:solidFill>
                      </a:rPr>
                      <a:pPr/>
                      <a:t>[PORCENTAJE]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74E-4B7F-8409-0F3C46BAB7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COMPARATIVO!$A$16:$A$18</c:f>
              <c:strCache>
                <c:ptCount val="3"/>
                <c:pt idx="0">
                  <c:v>ASIGNACIÓN DE GOBIERNO</c:v>
                </c:pt>
                <c:pt idx="1">
                  <c:v>RECURSOS MUNICIPALES</c:v>
                </c:pt>
                <c:pt idx="2">
                  <c:v>FINANCIAMIENTO METRO DE QUITO</c:v>
                </c:pt>
              </c:strCache>
            </c:strRef>
          </c:cat>
          <c:val>
            <c:numRef>
              <c:f>COMPARATIVO!$B$16:$B$18</c:f>
              <c:numCache>
                <c:formatCode>#,##0.00</c:formatCode>
                <c:ptCount val="3"/>
                <c:pt idx="0">
                  <c:v>332678000</c:v>
                </c:pt>
                <c:pt idx="1">
                  <c:v>396291643.13</c:v>
                </c:pt>
                <c:pt idx="2">
                  <c:v>101989892.28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4E-4B7F-8409-0F3C46BAB7E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INGRESOS RECURSOS MUNICPALES 2022</a:t>
            </a:r>
          </a:p>
        </c:rich>
      </c:tx>
      <c:layout>
        <c:manualLayout>
          <c:xMode val="edge"/>
          <c:yMode val="edge"/>
          <c:x val="0.32772499034376207"/>
          <c:y val="2.60534433192560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'RECURSOS MUNICIPALES'!$B$2:$B$10</c:f>
              <c:strCache>
                <c:ptCount val="9"/>
                <c:pt idx="0">
                  <c:v>IMPUESTOS</c:v>
                </c:pt>
                <c:pt idx="1">
                  <c:v>TASAS Y CONTRIBUCIONES</c:v>
                </c:pt>
                <c:pt idx="2">
                  <c:v>VENTA DE BIENES Y SERVICIOS</c:v>
                </c:pt>
                <c:pt idx="3">
                  <c:v>RENTAS DE INVERSIONES Y MULTAS</c:v>
                </c:pt>
                <c:pt idx="4">
                  <c:v>OTROS INGRESOS</c:v>
                </c:pt>
                <c:pt idx="5">
                  <c:v>VENTA DE ACTIVOS NO FINANCIEROS</c:v>
                </c:pt>
                <c:pt idx="6">
                  <c:v>RECUPERACION DE INVERSIONES Y RECURSOS PUBLICOS</c:v>
                </c:pt>
                <c:pt idx="7">
                  <c:v>SALDOS DISPONIBLES</c:v>
                </c:pt>
                <c:pt idx="8">
                  <c:v>CUENTAS PENDIENTES POR COBRAR</c:v>
                </c:pt>
              </c:strCache>
            </c:strRef>
          </c:cat>
          <c:val>
            <c:numRef>
              <c:f>'RECURSOS MUNICIPALES'!$C$2:$C$10</c:f>
              <c:numCache>
                <c:formatCode>0.00\ "M"</c:formatCode>
                <c:ptCount val="9"/>
                <c:pt idx="0">
                  <c:v>184.56</c:v>
                </c:pt>
                <c:pt idx="1">
                  <c:v>50.33</c:v>
                </c:pt>
                <c:pt idx="2">
                  <c:v>1.3</c:v>
                </c:pt>
                <c:pt idx="3">
                  <c:v>24.45</c:v>
                </c:pt>
                <c:pt idx="4">
                  <c:v>1.41</c:v>
                </c:pt>
                <c:pt idx="5">
                  <c:v>7.43</c:v>
                </c:pt>
                <c:pt idx="6">
                  <c:v>58</c:v>
                </c:pt>
                <c:pt idx="7">
                  <c:v>43</c:v>
                </c:pt>
                <c:pt idx="8">
                  <c:v>25.81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A-4742-AB09-A08B1920A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8791504"/>
        <c:axId val="218791896"/>
        <c:axId val="0"/>
      </c:bar3DChart>
      <c:catAx>
        <c:axId val="21879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8791896"/>
        <c:crosses val="autoZero"/>
        <c:auto val="1"/>
        <c:lblAlgn val="ctr"/>
        <c:lblOffset val="100"/>
        <c:noMultiLvlLbl val="0"/>
      </c:catAx>
      <c:valAx>
        <c:axId val="218791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\ &quot;M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8791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3200" b="1" i="0" baseline="0" dirty="0">
                <a:effectLst/>
              </a:rPr>
              <a:t>Variación de los Ingresos 2022 GAD DMQ + PPLMQ</a:t>
            </a:r>
            <a:endParaRPr lang="es-EC" sz="2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'VARIACION INGRESOS'!$C$2</c:f>
              <c:strCache>
                <c:ptCount val="1"/>
                <c:pt idx="0">
                  <c:v>Primer Debate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'VARIACION INGRESOS'!$B$3:$B$13</c:f>
              <c:strCache>
                <c:ptCount val="11"/>
                <c:pt idx="0">
                  <c:v>IMPUESTOS</c:v>
                </c:pt>
                <c:pt idx="1">
                  <c:v>TASAS Y CONTRIBUCIONES</c:v>
                </c:pt>
                <c:pt idx="2">
                  <c:v>VENTA DE BIENES Y SERVICIOS</c:v>
                </c:pt>
                <c:pt idx="3">
                  <c:v>RENTAS DE INVERSIONES Y MULTAS</c:v>
                </c:pt>
                <c:pt idx="4">
                  <c:v>OTROS INGRESOS</c:v>
                </c:pt>
                <c:pt idx="5">
                  <c:v>VENTA DE ACTIVOS NO FINANCIEROS</c:v>
                </c:pt>
                <c:pt idx="6">
                  <c:v>RECUPERACION DE INVERSIONES Y RECURSOS PUBLICOS</c:v>
                </c:pt>
                <c:pt idx="7">
                  <c:v>TRANSFERENCIAS Y DONACIONES DE CAPITAL E INVERS</c:v>
                </c:pt>
                <c:pt idx="8">
                  <c:v>FINANCIAMIENTO PÚBLICO</c:v>
                </c:pt>
                <c:pt idx="9">
                  <c:v>SALDOS DISPONIBLES</c:v>
                </c:pt>
                <c:pt idx="10">
                  <c:v>CUENTAS PENDIENTES POR COBRAR</c:v>
                </c:pt>
              </c:strCache>
            </c:strRef>
          </c:cat>
          <c:val>
            <c:numRef>
              <c:f>'VARIACION INGRESOS'!$C$3:$C$13</c:f>
              <c:numCache>
                <c:formatCode>0.00\ "M"</c:formatCode>
                <c:ptCount val="11"/>
                <c:pt idx="0">
                  <c:v>184.56</c:v>
                </c:pt>
                <c:pt idx="1">
                  <c:v>50.33</c:v>
                </c:pt>
                <c:pt idx="2">
                  <c:v>1.3</c:v>
                </c:pt>
                <c:pt idx="3">
                  <c:v>24.45</c:v>
                </c:pt>
                <c:pt idx="4">
                  <c:v>1.41</c:v>
                </c:pt>
                <c:pt idx="5">
                  <c:v>7.43</c:v>
                </c:pt>
                <c:pt idx="6">
                  <c:v>0</c:v>
                </c:pt>
                <c:pt idx="7">
                  <c:v>332.68</c:v>
                </c:pt>
                <c:pt idx="8">
                  <c:v>11.47</c:v>
                </c:pt>
                <c:pt idx="9">
                  <c:v>17.04</c:v>
                </c:pt>
                <c:pt idx="10">
                  <c:v>104.01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6-49C8-BAEA-9E0A2E7C82BB}"/>
            </c:ext>
          </c:extLst>
        </c:ser>
        <c:ser>
          <c:idx val="1"/>
          <c:order val="1"/>
          <c:tx>
            <c:strRef>
              <c:f>'VARIACION INGRESOS'!$D$2</c:f>
              <c:strCache>
                <c:ptCount val="1"/>
                <c:pt idx="0">
                  <c:v>Segundo Debate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'VARIACION INGRESOS'!$B$3:$B$13</c:f>
              <c:strCache>
                <c:ptCount val="11"/>
                <c:pt idx="0">
                  <c:v>IMPUESTOS</c:v>
                </c:pt>
                <c:pt idx="1">
                  <c:v>TASAS Y CONTRIBUCIONES</c:v>
                </c:pt>
                <c:pt idx="2">
                  <c:v>VENTA DE BIENES Y SERVICIOS</c:v>
                </c:pt>
                <c:pt idx="3">
                  <c:v>RENTAS DE INVERSIONES Y MULTAS</c:v>
                </c:pt>
                <c:pt idx="4">
                  <c:v>OTROS INGRESOS</c:v>
                </c:pt>
                <c:pt idx="5">
                  <c:v>VENTA DE ACTIVOS NO FINANCIEROS</c:v>
                </c:pt>
                <c:pt idx="6">
                  <c:v>RECUPERACION DE INVERSIONES Y RECURSOS PUBLICOS</c:v>
                </c:pt>
                <c:pt idx="7">
                  <c:v>TRANSFERENCIAS Y DONACIONES DE CAPITAL E INVERS</c:v>
                </c:pt>
                <c:pt idx="8">
                  <c:v>FINANCIAMIENTO PÚBLICO</c:v>
                </c:pt>
                <c:pt idx="9">
                  <c:v>SALDOS DISPONIBLES</c:v>
                </c:pt>
                <c:pt idx="10">
                  <c:v>CUENTAS PENDIENTES POR COBRAR</c:v>
                </c:pt>
              </c:strCache>
            </c:strRef>
          </c:cat>
          <c:val>
            <c:numRef>
              <c:f>'VARIACION INGRESOS'!$D$3:$D$13</c:f>
              <c:numCache>
                <c:formatCode>0.00\ "M"</c:formatCode>
                <c:ptCount val="11"/>
                <c:pt idx="0">
                  <c:v>184.56</c:v>
                </c:pt>
                <c:pt idx="1">
                  <c:v>50.33</c:v>
                </c:pt>
                <c:pt idx="2">
                  <c:v>1.3</c:v>
                </c:pt>
                <c:pt idx="3">
                  <c:v>24.45</c:v>
                </c:pt>
                <c:pt idx="4">
                  <c:v>1.41</c:v>
                </c:pt>
                <c:pt idx="5">
                  <c:v>7.43</c:v>
                </c:pt>
                <c:pt idx="6">
                  <c:v>58</c:v>
                </c:pt>
                <c:pt idx="7">
                  <c:v>332.68</c:v>
                </c:pt>
                <c:pt idx="8">
                  <c:v>12.94</c:v>
                </c:pt>
                <c:pt idx="9">
                  <c:v>50.04</c:v>
                </c:pt>
                <c:pt idx="10">
                  <c:v>107.82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6-49C8-BAEA-9E0A2E7C8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519696"/>
        <c:axId val="420227312"/>
      </c:barChart>
      <c:catAx>
        <c:axId val="39051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20227312"/>
        <c:crosses val="autoZero"/>
        <c:auto val="1"/>
        <c:lblAlgn val="ctr"/>
        <c:lblOffset val="100"/>
        <c:noMultiLvlLbl val="0"/>
      </c:catAx>
      <c:valAx>
        <c:axId val="42022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\ &quot;M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90519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accent3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52A-4D2F-9C3D-770B8AABCB3E}"/>
              </c:ext>
            </c:extLst>
          </c:dPt>
          <c:dPt>
            <c:idx val="1"/>
            <c:bubble3D val="0"/>
            <c:explosion val="25"/>
            <c:spPr>
              <a:solidFill>
                <a:srgbClr val="E62E3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52A-4D2F-9C3D-770B8AABCB3E}"/>
              </c:ext>
            </c:extLst>
          </c:dPt>
          <c:dPt>
            <c:idx val="2"/>
            <c:bubble3D val="0"/>
            <c:spPr>
              <a:solidFill>
                <a:srgbClr val="97D69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52A-4D2F-9C3D-770B8AABCB3E}"/>
              </c:ext>
            </c:extLst>
          </c:dPt>
          <c:dLbls>
            <c:dLbl>
              <c:idx val="0"/>
              <c:layout>
                <c:manualLayout>
                  <c:x val="-4.8030511811023621E-2"/>
                  <c:y val="-6.05679498396033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2A-4D2F-9C3D-770B8AABCB3E}"/>
                </c:ext>
              </c:extLst>
            </c:dLbl>
            <c:dLbl>
              <c:idx val="1"/>
              <c:layout>
                <c:manualLayout>
                  <c:x val="-6.6308235280881159E-2"/>
                  <c:y val="-4.07731146278160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2A-4D2F-9C3D-770B8AABCB3E}"/>
                </c:ext>
              </c:extLst>
            </c:dLbl>
            <c:dLbl>
              <c:idx val="2"/>
              <c:layout>
                <c:manualLayout>
                  <c:x val="8.7332677165354325E-2"/>
                  <c:y val="-7.07750072907553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2A-4D2F-9C3D-770B8AABCB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'[Cédula Proforma 2022 Final (2).xlsx]Hoja2'!$E$65:$E$67</c:f>
              <c:strCache>
                <c:ptCount val="3"/>
                <c:pt idx="0">
                  <c:v>GASTO CORRIENTE</c:v>
                </c:pt>
                <c:pt idx="1">
                  <c:v>INVERSIÓN</c:v>
                </c:pt>
                <c:pt idx="2">
                  <c:v>PROY. METRO DE QUITO</c:v>
                </c:pt>
              </c:strCache>
            </c:strRef>
          </c:cat>
          <c:val>
            <c:numRef>
              <c:f>'[Cédula Proforma 2022 Final (2).xlsx]Hoja2'!$G$65:$G$67</c:f>
              <c:numCache>
                <c:formatCode>General</c:formatCode>
                <c:ptCount val="3"/>
                <c:pt idx="0">
                  <c:v>314.39</c:v>
                </c:pt>
                <c:pt idx="1">
                  <c:v>363.83</c:v>
                </c:pt>
                <c:pt idx="2">
                  <c:v>152.74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2A-4D2F-9C3D-770B8AABC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87-49F9-87DF-D94D0448CAC3}"/>
              </c:ext>
            </c:extLst>
          </c:dPt>
          <c:dPt>
            <c:idx val="1"/>
            <c:bubble3D val="0"/>
            <c:explosion val="12"/>
            <c:spPr>
              <a:solidFill>
                <a:srgbClr val="E62E3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87-49F9-87DF-D94D0448CAC3}"/>
              </c:ext>
            </c:extLst>
          </c:dPt>
          <c:dPt>
            <c:idx val="2"/>
            <c:bubble3D val="0"/>
            <c:explosion val="21"/>
            <c:spPr>
              <a:solidFill>
                <a:srgbClr val="97D69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987-49F9-87DF-D94D0448CAC3}"/>
              </c:ext>
            </c:extLst>
          </c:dPt>
          <c:dLbls>
            <c:dLbl>
              <c:idx val="0"/>
              <c:layout>
                <c:manualLayout>
                  <c:x val="-4.7222769028871389E-2"/>
                  <c:y val="-9.7293307086614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87-49F9-87DF-D94D0448CAC3}"/>
                </c:ext>
              </c:extLst>
            </c:dLbl>
            <c:dLbl>
              <c:idx val="1"/>
              <c:layout>
                <c:manualLayout>
                  <c:x val="-4.6372265966754159E-2"/>
                  <c:y val="-5.44484543598716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987-49F9-87DF-D94D0448CAC3}"/>
                </c:ext>
              </c:extLst>
            </c:dLbl>
            <c:dLbl>
              <c:idx val="2"/>
              <c:layout>
                <c:manualLayout>
                  <c:x val="-2.5002017884692484E-2"/>
                  <c:y val="3.7178040831095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77073089424115"/>
                      <c:h val="0.177949385907870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987-49F9-87DF-D94D0448C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'PRIMER DEB'!$A$4:$A$6</c:f>
              <c:strCache>
                <c:ptCount val="3"/>
                <c:pt idx="0">
                  <c:v>GASTO CORRIENTE</c:v>
                </c:pt>
                <c:pt idx="1">
                  <c:v>INVERSIÓN</c:v>
                </c:pt>
                <c:pt idx="2">
                  <c:v>PROY. METRO DE QUITO</c:v>
                </c:pt>
              </c:strCache>
            </c:strRef>
          </c:cat>
          <c:val>
            <c:numRef>
              <c:f>'PRIMER DEB'!$B$4:$B$6</c:f>
              <c:numCache>
                <c:formatCode>General</c:formatCode>
                <c:ptCount val="3"/>
                <c:pt idx="0">
                  <c:v>294.89999999999998</c:v>
                </c:pt>
                <c:pt idx="1">
                  <c:v>317.06</c:v>
                </c:pt>
                <c:pt idx="2">
                  <c:v>122.73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87-49F9-87DF-D94D0448CAC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Hoja4!$C$1</c:f>
              <c:strCache>
                <c:ptCount val="1"/>
                <c:pt idx="0">
                  <c:v>METRO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Hoja4!$A$2</c:f>
              <c:strCache>
                <c:ptCount val="1"/>
                <c:pt idx="0">
                  <c:v>Proforma 2022</c:v>
                </c:pt>
              </c:strCache>
            </c:strRef>
          </c:cat>
          <c:val>
            <c:numRef>
              <c:f>Hoja4!$C$2</c:f>
              <c:numCache>
                <c:formatCode>_(* #,##0.00_);_(* \(#,##0.00\);_(* "-"??_);_(@_)</c:formatCode>
                <c:ptCount val="1"/>
                <c:pt idx="0">
                  <c:v>152.74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9-4515-AA8E-2D58C156CF0E}"/>
            </c:ext>
          </c:extLst>
        </c:ser>
        <c:ser>
          <c:idx val="0"/>
          <c:order val="1"/>
          <c:tx>
            <c:strRef>
              <c:f>Hoja4!$B$1</c:f>
              <c:strCache>
                <c:ptCount val="1"/>
                <c:pt idx="0">
                  <c:v>MDMQ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Hoja4!$A$2</c:f>
              <c:strCache>
                <c:ptCount val="1"/>
                <c:pt idx="0">
                  <c:v>Proforma 2022</c:v>
                </c:pt>
              </c:strCache>
            </c:strRef>
          </c:cat>
          <c:val>
            <c:numRef>
              <c:f>Hoja4!$B$2</c:f>
              <c:numCache>
                <c:formatCode>_(* #,##0.00_);_(* \(#,##0.00\);_(* "-"??_);_(@_)</c:formatCode>
                <c:ptCount val="1"/>
                <c:pt idx="0">
                  <c:v>678.22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B9-4515-AA8E-2D58C156CF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1898904"/>
        <c:axId val="546990680"/>
      </c:barChart>
      <c:catAx>
        <c:axId val="48189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46990680"/>
        <c:crosses val="autoZero"/>
        <c:auto val="1"/>
        <c:lblAlgn val="ctr"/>
        <c:lblOffset val="100"/>
        <c:noMultiLvlLbl val="0"/>
      </c:catAx>
      <c:valAx>
        <c:axId val="54699068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481898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EC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800" b="1" dirty="0"/>
              <a:t>Comparativo</a:t>
            </a:r>
            <a:r>
              <a:rPr lang="es-EC" sz="2800" b="1" baseline="0" dirty="0"/>
              <a:t> Codificado 2021 - Proforma 2022</a:t>
            </a:r>
            <a:endParaRPr lang="es-EC" sz="2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GASTOS!$D$1</c:f>
              <c:strCache>
                <c:ptCount val="1"/>
                <c:pt idx="0">
                  <c:v>CODIFICADO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GASTOS!$C$2:$C$18</c:f>
              <c:strCache>
                <c:ptCount val="17"/>
                <c:pt idx="0">
                  <c:v>AMBIENTE</c:v>
                </c:pt>
                <c:pt idx="1">
                  <c:v>COORDINACION TERRITORIAL Y PARTICIPACION CIUDADANA</c:v>
                </c:pt>
                <c:pt idx="2">
                  <c:v>MOVILIDAD</c:v>
                </c:pt>
                <c:pt idx="3">
                  <c:v>SEGURIDAD Y GOBERNABILIDAD</c:v>
                </c:pt>
                <c:pt idx="4">
                  <c:v>TERRITORIO HABITAT Y VIVIENDA</c:v>
                </c:pt>
                <c:pt idx="5">
                  <c:v>AGENCIA DE COORDINACIÓN DISTRITAL DE COMERCIO</c:v>
                </c:pt>
                <c:pt idx="6">
                  <c:v>DESARROLLO PRODUCTIVO Y COMPETITIVIDAD</c:v>
                </c:pt>
                <c:pt idx="7">
                  <c:v>ADMINISTRACION GENERAL</c:v>
                </c:pt>
                <c:pt idx="8">
                  <c:v>AGENCIA METROPOLITANA DE CONTROL</c:v>
                </c:pt>
                <c:pt idx="9">
                  <c:v>COMUNICACION</c:v>
                </c:pt>
                <c:pt idx="10">
                  <c:v>COORDINACION DE ALCALDIA Y SECRETARIA DEL CONCEJO</c:v>
                </c:pt>
                <c:pt idx="11">
                  <c:v>PLANIFICACION</c:v>
                </c:pt>
                <c:pt idx="12">
                  <c:v>CULTURA</c:v>
                </c:pt>
                <c:pt idx="13">
                  <c:v>EDUCACION, RECREACION Y DEPORTE</c:v>
                </c:pt>
                <c:pt idx="14">
                  <c:v>INCLUSION SOCIAL</c:v>
                </c:pt>
                <c:pt idx="15">
                  <c:v>SALUD</c:v>
                </c:pt>
                <c:pt idx="16">
                  <c:v>MOVILIDAD PPLMQ</c:v>
                </c:pt>
              </c:strCache>
            </c:strRef>
          </c:cat>
          <c:val>
            <c:numRef>
              <c:f>GASTOS!$D$2:$D$18</c:f>
              <c:numCache>
                <c:formatCode>_(* #,##0.00_);_(* \(#,##0.00\);_(* "-"??_);_(@_)</c:formatCode>
                <c:ptCount val="17"/>
                <c:pt idx="0">
                  <c:v>19622623.66</c:v>
                </c:pt>
                <c:pt idx="1">
                  <c:v>52106454.729999989</c:v>
                </c:pt>
                <c:pt idx="2">
                  <c:v>192661580.03</c:v>
                </c:pt>
                <c:pt idx="3">
                  <c:v>28950337.229999993</c:v>
                </c:pt>
                <c:pt idx="4">
                  <c:v>23971366.319999997</c:v>
                </c:pt>
                <c:pt idx="5">
                  <c:v>4148580.8899999997</c:v>
                </c:pt>
                <c:pt idx="6">
                  <c:v>10237952.789999999</c:v>
                </c:pt>
                <c:pt idx="7">
                  <c:v>160758621.69</c:v>
                </c:pt>
                <c:pt idx="8">
                  <c:v>8830779.0099999998</c:v>
                </c:pt>
                <c:pt idx="9">
                  <c:v>4949576.9399999995</c:v>
                </c:pt>
                <c:pt idx="10">
                  <c:v>10953409.920000002</c:v>
                </c:pt>
                <c:pt idx="11">
                  <c:v>1570691.95</c:v>
                </c:pt>
                <c:pt idx="12">
                  <c:v>13470143.600000003</c:v>
                </c:pt>
                <c:pt idx="13">
                  <c:v>37018847.990000002</c:v>
                </c:pt>
                <c:pt idx="14">
                  <c:v>22431919.720000014</c:v>
                </c:pt>
                <c:pt idx="15">
                  <c:v>36234967.380000003</c:v>
                </c:pt>
                <c:pt idx="16">
                  <c:v>405470245.95999998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D-4393-A710-A4700D62D81B}"/>
            </c:ext>
          </c:extLst>
        </c:ser>
        <c:ser>
          <c:idx val="1"/>
          <c:order val="1"/>
          <c:tx>
            <c:strRef>
              <c:f>GASTOS!$E$1</c:f>
              <c:strCache>
                <c:ptCount val="1"/>
                <c:pt idx="0">
                  <c:v>PROFORMA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GASTOS!$C$2:$C$18</c:f>
              <c:strCache>
                <c:ptCount val="17"/>
                <c:pt idx="0">
                  <c:v>AMBIENTE</c:v>
                </c:pt>
                <c:pt idx="1">
                  <c:v>COORDINACION TERRITORIAL Y PARTICIPACION CIUDADANA</c:v>
                </c:pt>
                <c:pt idx="2">
                  <c:v>MOVILIDAD</c:v>
                </c:pt>
                <c:pt idx="3">
                  <c:v>SEGURIDAD Y GOBERNABILIDAD</c:v>
                </c:pt>
                <c:pt idx="4">
                  <c:v>TERRITORIO HABITAT Y VIVIENDA</c:v>
                </c:pt>
                <c:pt idx="5">
                  <c:v>AGENCIA DE COORDINACIÓN DISTRITAL DE COMERCIO</c:v>
                </c:pt>
                <c:pt idx="6">
                  <c:v>DESARROLLO PRODUCTIVO Y COMPETITIVIDAD</c:v>
                </c:pt>
                <c:pt idx="7">
                  <c:v>ADMINISTRACION GENERAL</c:v>
                </c:pt>
                <c:pt idx="8">
                  <c:v>AGENCIA METROPOLITANA DE CONTROL</c:v>
                </c:pt>
                <c:pt idx="9">
                  <c:v>COMUNICACION</c:v>
                </c:pt>
                <c:pt idx="10">
                  <c:v>COORDINACION DE ALCALDIA Y SECRETARIA DEL CONCEJO</c:v>
                </c:pt>
                <c:pt idx="11">
                  <c:v>PLANIFICACION</c:v>
                </c:pt>
                <c:pt idx="12">
                  <c:v>CULTURA</c:v>
                </c:pt>
                <c:pt idx="13">
                  <c:v>EDUCACION, RECREACION Y DEPORTE</c:v>
                </c:pt>
                <c:pt idx="14">
                  <c:v>INCLUSION SOCIAL</c:v>
                </c:pt>
                <c:pt idx="15">
                  <c:v>SALUD</c:v>
                </c:pt>
                <c:pt idx="16">
                  <c:v>MOVILIDAD PPLMQ</c:v>
                </c:pt>
              </c:strCache>
            </c:strRef>
          </c:cat>
          <c:val>
            <c:numRef>
              <c:f>GASTOS!$E$2:$E$18</c:f>
              <c:numCache>
                <c:formatCode>_(* #,##0.00_);_(* \(#,##0.00\);_(* "-"??_);_(@_)</c:formatCode>
                <c:ptCount val="17"/>
                <c:pt idx="0">
                  <c:v>6234526.0199999996</c:v>
                </c:pt>
                <c:pt idx="1">
                  <c:v>61954133.489999987</c:v>
                </c:pt>
                <c:pt idx="2">
                  <c:v>210649247.52999997</c:v>
                </c:pt>
                <c:pt idx="3">
                  <c:v>32848770.019999992</c:v>
                </c:pt>
                <c:pt idx="4">
                  <c:v>32131437.919999994</c:v>
                </c:pt>
                <c:pt idx="5">
                  <c:v>7483788.8200000003</c:v>
                </c:pt>
                <c:pt idx="6">
                  <c:v>14480838.42</c:v>
                </c:pt>
                <c:pt idx="7">
                  <c:v>149829981.23999995</c:v>
                </c:pt>
                <c:pt idx="8">
                  <c:v>9599298.8100000005</c:v>
                </c:pt>
                <c:pt idx="9">
                  <c:v>4435567.05</c:v>
                </c:pt>
                <c:pt idx="10">
                  <c:v>12133821.650000006</c:v>
                </c:pt>
                <c:pt idx="11">
                  <c:v>2014325.5999999999</c:v>
                </c:pt>
                <c:pt idx="12">
                  <c:v>20460504.870000001</c:v>
                </c:pt>
                <c:pt idx="13">
                  <c:v>39731410.579999991</c:v>
                </c:pt>
                <c:pt idx="14">
                  <c:v>28904406.159999993</c:v>
                </c:pt>
                <c:pt idx="15">
                  <c:v>45331293.740000002</c:v>
                </c:pt>
                <c:pt idx="16">
                  <c:v>152736183.49000001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D-4393-A710-A4700D62D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184456"/>
        <c:axId val="487177792"/>
      </c:barChart>
      <c:catAx>
        <c:axId val="48718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87177792"/>
        <c:crosses val="autoZero"/>
        <c:auto val="1"/>
        <c:lblAlgn val="ctr"/>
        <c:lblOffset val="100"/>
        <c:noMultiLvlLbl val="0"/>
      </c:catAx>
      <c:valAx>
        <c:axId val="487177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48718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[INGRESOS Y GASTOS SEGUNDO DEBATE.xlsx]SECTOR!Tabla dinámica2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err="1"/>
              <a:t>Proforma</a:t>
            </a:r>
            <a:r>
              <a:rPr lang="en-US" sz="3200" dirty="0"/>
              <a:t> 2022 </a:t>
            </a:r>
          </a:p>
          <a:p>
            <a:pPr>
              <a:defRPr/>
            </a:pPr>
            <a:r>
              <a:rPr lang="en-US" sz="3200" dirty="0"/>
              <a:t>Sector</a:t>
            </a:r>
          </a:p>
        </c:rich>
      </c:tx>
      <c:layout>
        <c:manualLayout>
          <c:xMode val="edge"/>
          <c:yMode val="edge"/>
          <c:x val="0.50706971349342977"/>
          <c:y val="2.19942030848111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"/>
        <c:spPr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"/>
        <c:spPr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9053871391076119"/>
          <c:y val="0.18426321709786281"/>
          <c:w val="0.44560641223017361"/>
          <c:h val="0.745088795718717"/>
        </c:manualLayout>
      </c:layout>
      <c:pieChart>
        <c:varyColors val="1"/>
        <c:ser>
          <c:idx val="0"/>
          <c:order val="0"/>
          <c:tx>
            <c:strRef>
              <c:f>SECTOR!$B$3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70-43CC-9D0B-17F65B900F9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70-43CC-9D0B-17F65B900F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70-43CC-9D0B-17F65B900F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70-43CC-9D0B-17F65B900F9B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31804156864518"/>
                      <c:h val="0.227394060022085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570-43CC-9D0B-17F65B900F9B}"/>
                </c:ext>
              </c:extLst>
            </c:dLbl>
            <c:dLbl>
              <c:idx val="1"/>
              <c:layout>
                <c:manualLayout>
                  <c:x val="-2.0262303334402952E-2"/>
                  <c:y val="-4.40312850592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48547585333332"/>
                      <c:h val="0.17545911482271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570-43CC-9D0B-17F65B900F9B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17248242636069"/>
                      <c:h val="0.160319037907976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570-43CC-9D0B-17F65B900F9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570-43CC-9D0B-17F65B900F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SECTOR!$A$4:$A$8</c:f>
              <c:strCache>
                <c:ptCount val="4"/>
                <c:pt idx="0">
                  <c:v>COMUNALES</c:v>
                </c:pt>
                <c:pt idx="1">
                  <c:v>ECONOMICOS</c:v>
                </c:pt>
                <c:pt idx="2">
                  <c:v>GENERALES</c:v>
                </c:pt>
                <c:pt idx="3">
                  <c:v>SOCIALES</c:v>
                </c:pt>
              </c:strCache>
            </c:strRef>
          </c:cat>
          <c:val>
            <c:numRef>
              <c:f>SECTOR!$B$4:$B$8</c:f>
              <c:numCache>
                <c:formatCode>General</c:formatCode>
                <c:ptCount val="4"/>
                <c:pt idx="0">
                  <c:v>496554298.46999985</c:v>
                </c:pt>
                <c:pt idx="1">
                  <c:v>21964627.239999998</c:v>
                </c:pt>
                <c:pt idx="2">
                  <c:v>178012994.35000002</c:v>
                </c:pt>
                <c:pt idx="3">
                  <c:v>134427615.35000002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70-43CC-9D0B-17F65B900F9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0.50272</cdr:y>
    </cdr:from>
    <cdr:to>
      <cdr:x>0.2177</cdr:x>
      <cdr:y>0.56902</cdr:y>
    </cdr:to>
    <cdr:sp macro="" textlink="">
      <cdr:nvSpPr>
        <cdr:cNvPr id="2" name="CuadroTexto 8"/>
        <cdr:cNvSpPr txBox="1"/>
      </cdr:nvSpPr>
      <cdr:spPr>
        <a:xfrm xmlns:a="http://schemas.openxmlformats.org/drawingml/2006/main">
          <a:off x="0" y="3033919"/>
          <a:ext cx="193270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2000" dirty="0" smtClean="0"/>
            <a:t>396,29 </a:t>
          </a:r>
          <a:r>
            <a:rPr lang="es-EC" sz="2000" dirty="0"/>
            <a:t>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2021/12/7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2950"/>
            <a:ext cx="66008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3FE0617-96A0-4CFF-B816-C7CA81672EE6}"/>
              </a:ext>
            </a:extLst>
          </p:cNvPr>
          <p:cNvSpPr/>
          <p:nvPr userDrawn="1"/>
        </p:nvSpPr>
        <p:spPr>
          <a:xfrm>
            <a:off x="0" y="1731527"/>
            <a:ext cx="18286413" cy="1011673"/>
          </a:xfrm>
          <a:prstGeom prst="rect">
            <a:avLst/>
          </a:prstGeom>
          <a:solidFill>
            <a:srgbClr val="0060A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kumimoji="1" lang="es-EC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1731527"/>
            <a:ext cx="16236850" cy="10116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la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3054927"/>
            <a:ext cx="16200313" cy="596438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05838" y="1543100"/>
            <a:ext cx="16990296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45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00"/>
                            </p:stCondLst>
                            <p:childTnLst>
                              <p:par>
                                <p:cTn id="6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3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88734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300393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122818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28995"/>
            <a:ext cx="6433348" cy="178143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89039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300698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3125868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832045"/>
            <a:ext cx="6433348" cy="203530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50"/>
                            </p:stCondLst>
                            <p:childTnLst>
                              <p:par>
                                <p:cTn id="8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650"/>
                            </p:stCondLst>
                            <p:childTnLst>
                              <p:par>
                                <p:cTn id="11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138831"/>
            <a:ext cx="18286412" cy="46408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5303069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8988356" y="3163058"/>
            <a:ext cx="9317417" cy="39036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1" y="7663779"/>
            <a:ext cx="15322524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3163058"/>
            <a:ext cx="9824936" cy="3903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1" y="3540867"/>
            <a:ext cx="5400599" cy="3129285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189280"/>
            <a:ext cx="4462687" cy="38984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3189280"/>
            <a:ext cx="8568950" cy="389843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3189280"/>
            <a:ext cx="5254774" cy="38984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50"/>
                            </p:stCondLst>
                            <p:childTnLst>
                              <p:par>
                                <p:cTn id="1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3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300"/>
                            </p:stCondLst>
                            <p:childTnLst>
                              <p:par>
                                <p:cTn id="1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928135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928134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928132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826535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826534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826532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877338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877337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877335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50"/>
                            </p:stCondLst>
                            <p:childTnLst>
                              <p:par>
                                <p:cTn id="1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8683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9055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8683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9055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8683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9055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61170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71542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61170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71542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61170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71542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5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5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8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150"/>
                            </p:stCondLst>
                            <p:childTnLst>
                              <p:par>
                                <p:cTn id="15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750"/>
                            </p:stCondLst>
                            <p:childTnLst>
                              <p:par>
                                <p:cTn id="1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88776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92501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88776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92501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88776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92501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613650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717375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613650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717375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613650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717375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50"/>
                            </p:stCondLst>
                            <p:childTnLst>
                              <p:par>
                                <p:cTn id="7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4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1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750"/>
                            </p:stCondLst>
                            <p:childTnLst>
                              <p:par>
                                <p:cTn id="12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86767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35823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95113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23408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35823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21421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26202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48352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417112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23371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265908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la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943779" y="289701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060367" y="301360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964684" y="308988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426243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8017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4541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31817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6499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5544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30744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7174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4072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7055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60456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82450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8095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9261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30449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7511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62245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63411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4600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71662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50"/>
                            </p:stCondLst>
                            <p:childTnLst>
                              <p:par>
                                <p:cTn id="1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450"/>
                            </p:stCondLst>
                            <p:childTnLst>
                              <p:par>
                                <p:cTn id="15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4240334"/>
            <a:ext cx="8766629" cy="314018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3300407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46105"/>
            <a:ext cx="8766629" cy="31401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4196112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12" grpId="0" animBg="1"/>
      <p:bldP spid="6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1572588"/>
            <a:ext cx="16457772" cy="54768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261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1ED71-0B2B-4516-86B6-5FB4C46C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329" y="5818908"/>
            <a:ext cx="11398103" cy="20989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966F3A14-C3F3-48A1-B6A7-A08D01E79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3328" y="8354291"/>
            <a:ext cx="11398103" cy="103366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endParaRPr kumimoji="1" lang="ja-JP" altLang="en-U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4B06248-1E4B-4F6C-86E2-2FF67DADF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74873" y="4780881"/>
            <a:ext cx="10480146" cy="8198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CE55885-8187-49BF-9B6C-FA9F38ADA3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2676" y="962586"/>
            <a:ext cx="1964540" cy="254234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646E781-23BD-4119-8431-19F381690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-157" r="24500" b="157"/>
          <a:stretch/>
        </p:blipFill>
        <p:spPr>
          <a:xfrm>
            <a:off x="0" y="0"/>
            <a:ext cx="6188149" cy="10287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91160237-C70E-4E11-AAE8-4F189F747D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27788" y="3723141"/>
            <a:ext cx="6188149" cy="9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3086974"/>
            <a:ext cx="9664975" cy="5028644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6" y="3575440"/>
            <a:ext cx="9664975" cy="5028644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37601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87772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8115618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47228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62095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700210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3376011"/>
            <a:ext cx="16863444" cy="6181452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4320" y="4037492"/>
            <a:ext cx="13778372" cy="47842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-27012" y="9530176"/>
            <a:ext cx="16926721" cy="146317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8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34" name="グループ化 33"/>
          <p:cNvGrpSpPr/>
          <p:nvPr userDrawn="1"/>
        </p:nvGrpSpPr>
        <p:grpSpPr>
          <a:xfrm rot="10800000">
            <a:off x="819199" y="3253471"/>
            <a:ext cx="17412089" cy="630713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87772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42" name="グループ化 41"/>
          <p:cNvGrpSpPr/>
          <p:nvPr userDrawn="1"/>
        </p:nvGrpSpPr>
        <p:grpSpPr>
          <a:xfrm rot="10800000">
            <a:off x="819195" y="3090854"/>
            <a:ext cx="17467215" cy="162616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700210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39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360223" y="331334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476811" y="342992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17602" y="3548810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03617" y="4254987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360223" y="5523693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476811" y="5640281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17602" y="5759163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03617" y="6465340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30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0" y="1572588"/>
            <a:ext cx="16457772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3250574"/>
            <a:ext cx="16457772" cy="5282886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70BFE03-39FC-429D-A245-70BE0AF7A8C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0" y="385245"/>
            <a:ext cx="11206264" cy="78105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548EC45-DF2E-4460-A6CF-A747CF3F8E04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12066688" y="344512"/>
            <a:ext cx="5676563" cy="9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774" r:id="rId3"/>
    <p:sldLayoutId id="2147483775" r:id="rId4"/>
    <p:sldLayoutId id="2147483675" r:id="rId5"/>
    <p:sldLayoutId id="2147483751" r:id="rId6"/>
    <p:sldLayoutId id="2147483778" r:id="rId7"/>
    <p:sldLayoutId id="2147483779" r:id="rId8"/>
    <p:sldLayoutId id="2147483676" r:id="rId9"/>
    <p:sldLayoutId id="2147483773" r:id="rId10"/>
    <p:sldLayoutId id="2147483752" r:id="rId11"/>
    <p:sldLayoutId id="2147483706" r:id="rId12"/>
    <p:sldLayoutId id="2147483660" r:id="rId13"/>
    <p:sldLayoutId id="2147483704" r:id="rId14"/>
    <p:sldLayoutId id="2147483671" r:id="rId15"/>
    <p:sldLayoutId id="2147483718" r:id="rId16"/>
    <p:sldLayoutId id="2147483680" r:id="rId17"/>
    <p:sldLayoutId id="2147483757" r:id="rId18"/>
    <p:sldLayoutId id="2147483691" r:id="rId19"/>
    <p:sldLayoutId id="2147483702" r:id="rId20"/>
    <p:sldLayoutId id="2147483750" r:id="rId21"/>
    <p:sldLayoutId id="2147483714" r:id="rId2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3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b="1" kern="120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714322" y="2728148"/>
            <a:ext cx="129320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algn="ctr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s-ES_tradnl" sz="4800" dirty="0" smtClean="0">
                <a:solidFill>
                  <a:srgbClr val="0556A4"/>
                </a:solidFill>
                <a:latin typeface="Arial Black" panose="020B0A04020102020204" pitchFamily="34" charset="0"/>
              </a:rPr>
              <a:t>GOBIERNO AUTÓNOMO DESCENTRALIZADO </a:t>
            </a:r>
            <a:r>
              <a:rPr lang="es-ES_tradnl" sz="4800" dirty="0">
                <a:solidFill>
                  <a:srgbClr val="0556A4"/>
                </a:solidFill>
                <a:latin typeface="Arial Black" panose="020B0A04020102020204" pitchFamily="34" charset="0"/>
              </a:rPr>
              <a:t>DEL DISTRITO METROPOLITANO DE QUITO</a:t>
            </a:r>
          </a:p>
          <a:p>
            <a:pPr marL="182880" algn="ctr">
              <a:lnSpc>
                <a:spcPct val="90000"/>
              </a:lnSpc>
              <a:spcBef>
                <a:spcPct val="0"/>
              </a:spcBef>
              <a:buClrTx/>
              <a:defRPr/>
            </a:pPr>
            <a:endParaRPr lang="es-ES_tradnl" sz="4800" dirty="0">
              <a:solidFill>
                <a:srgbClr val="0556A4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C" sz="4800" dirty="0" smtClean="0">
                <a:solidFill>
                  <a:srgbClr val="0556A4"/>
                </a:solidFill>
                <a:latin typeface="Arial Black" panose="020B0A04020102020204" pitchFamily="34" charset="0"/>
              </a:rPr>
              <a:t>PROFORMA  </a:t>
            </a:r>
            <a:r>
              <a:rPr lang="es-EC" sz="4800" dirty="0">
                <a:solidFill>
                  <a:srgbClr val="0556A4"/>
                </a:solidFill>
                <a:latin typeface="Arial Black" panose="020B0A04020102020204" pitchFamily="34" charset="0"/>
              </a:rPr>
              <a:t>2022</a:t>
            </a:r>
          </a:p>
          <a:p>
            <a:pPr marL="182880" algn="ctr">
              <a:lnSpc>
                <a:spcPct val="90000"/>
              </a:lnSpc>
              <a:spcBef>
                <a:spcPct val="0"/>
              </a:spcBef>
              <a:buClrTx/>
              <a:defRPr/>
            </a:pPr>
            <a:endParaRPr lang="es-ES_tradnl" sz="4800" dirty="0">
              <a:solidFill>
                <a:srgbClr val="0556A4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C" sz="4800" dirty="0" smtClean="0">
                <a:solidFill>
                  <a:srgbClr val="0556A4"/>
                </a:solidFill>
                <a:latin typeface="Arial Black" panose="020B0A04020102020204" pitchFamily="34" charset="0"/>
              </a:rPr>
              <a:t>SEGUNDO DEBATE</a:t>
            </a:r>
            <a:endParaRPr lang="es-ES_tradnl" sz="4800" dirty="0">
              <a:solidFill>
                <a:srgbClr val="0556A4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779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632725"/>
            <a:fld id="{51FFD31F-160B-461A-BEAD-52752F1D7E1C}" type="slidenum">
              <a:rPr kumimoji="1" lang="es-EC" altLang="ja-JP" kern="1200" smtClean="0">
                <a:solidFill>
                  <a:prstClr val="white"/>
                </a:solidFill>
                <a:latin typeface="Open Sans"/>
                <a:cs typeface="+mn-cs"/>
              </a:rPr>
              <a:t>10</a:t>
            </a:fld>
            <a:endParaRPr kumimoji="1" lang="ja-JP" altLang="en-US" kern="1200" dirty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1632725"/>
            <a:endParaRPr kumimoji="1" lang="ja-JP" altLang="en-US" kern="12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93" y="224171"/>
            <a:ext cx="5356250" cy="13376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558248" y="181970"/>
            <a:ext cx="5824395" cy="1016726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15 CuadroTexto"/>
          <p:cNvSpPr txBox="1"/>
          <p:nvPr/>
        </p:nvSpPr>
        <p:spPr>
          <a:xfrm>
            <a:off x="13137795" y="2883268"/>
            <a:ext cx="4800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/>
              <a:t>DETALLE DE GASTOS 2022</a:t>
            </a:r>
          </a:p>
          <a:p>
            <a:pPr algn="ctr"/>
            <a:r>
              <a:rPr lang="es-EC" sz="2400" dirty="0" smtClean="0"/>
              <a:t>USD</a:t>
            </a:r>
            <a:r>
              <a:rPr lang="es-EC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830,96</a:t>
            </a:r>
            <a:r>
              <a:rPr lang="es-EC" sz="2400" dirty="0" smtClean="0"/>
              <a:t> M</a:t>
            </a:r>
            <a:endParaRPr lang="es-EC" sz="2400" dirty="0"/>
          </a:p>
        </p:txBody>
      </p:sp>
      <p:sp>
        <p:nvSpPr>
          <p:cNvPr id="18" name="Rectángulo 17"/>
          <p:cNvSpPr/>
          <p:nvPr/>
        </p:nvSpPr>
        <p:spPr>
          <a:xfrm>
            <a:off x="542613" y="9601144"/>
            <a:ext cx="6096000" cy="6463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Elaboración: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Presupuesto-DMF</a:t>
            </a: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es-EC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Sipari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757179"/>
              </p:ext>
            </p:extLst>
          </p:nvPr>
        </p:nvGraphicFramePr>
        <p:xfrm>
          <a:off x="9231085" y="3569129"/>
          <a:ext cx="8706893" cy="585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ítulo 6"/>
          <p:cNvSpPr>
            <a:spLocks noGrp="1"/>
          </p:cNvSpPr>
          <p:nvPr>
            <p:ph type="title"/>
          </p:nvPr>
        </p:nvSpPr>
        <p:spPr>
          <a:xfrm>
            <a:off x="346746" y="762764"/>
            <a:ext cx="10515600" cy="1325563"/>
          </a:xfrm>
        </p:spPr>
        <p:txBody>
          <a:bodyPr>
            <a:normAutofit/>
          </a:bodyPr>
          <a:lstStyle/>
          <a:p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Proyección de Gastos 2022</a:t>
            </a:r>
            <a:endParaRPr lang="es-EC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870698"/>
              </p:ext>
            </p:extLst>
          </p:nvPr>
        </p:nvGraphicFramePr>
        <p:xfrm>
          <a:off x="915034" y="3321955"/>
          <a:ext cx="7619365" cy="610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15 CuadroTexto"/>
          <p:cNvSpPr txBox="1"/>
          <p:nvPr/>
        </p:nvSpPr>
        <p:spPr>
          <a:xfrm>
            <a:off x="218348" y="2894617"/>
            <a:ext cx="4800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/>
              <a:t>DETALLE DE GASTOS 2022</a:t>
            </a:r>
          </a:p>
          <a:p>
            <a:pPr algn="ctr"/>
            <a:r>
              <a:rPr lang="es-EC" sz="2400" dirty="0" smtClean="0"/>
              <a:t>USD</a:t>
            </a:r>
            <a:r>
              <a:rPr lang="es-EC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734,69</a:t>
            </a:r>
            <a:r>
              <a:rPr lang="es-EC" sz="2400" dirty="0" smtClean="0"/>
              <a:t> M</a:t>
            </a:r>
            <a:endParaRPr lang="es-EC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552624" y="2243027"/>
            <a:ext cx="292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PRIMER DEBATE</a:t>
            </a:r>
            <a:endParaRPr lang="es-EC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026393" y="2214243"/>
            <a:ext cx="3069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SEGUNDO </a:t>
            </a: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</a:rPr>
              <a:t>DEBATE</a:t>
            </a:r>
            <a:endParaRPr lang="es-EC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632725"/>
            <a:fld id="{FBC12B56-73A2-436A-A9B7-7675C24D08C8}" type="slidenum">
              <a:rPr kumimoji="1" lang="es-EC" altLang="ja-JP" kern="1200" smtClean="0">
                <a:solidFill>
                  <a:prstClr val="white"/>
                </a:solidFill>
                <a:latin typeface="Open Sans"/>
                <a:cs typeface="+mn-cs"/>
              </a:rPr>
              <a:t>11</a:t>
            </a:fld>
            <a:endParaRPr kumimoji="1" lang="ja-JP" altLang="en-US" kern="1200" dirty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1632725"/>
            <a:endParaRPr kumimoji="1" lang="ja-JP" altLang="en-US" kern="12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93" y="224171"/>
            <a:ext cx="5356250" cy="13376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558248" y="181970"/>
            <a:ext cx="5824395" cy="1016726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63160"/>
              </p:ext>
            </p:extLst>
          </p:nvPr>
        </p:nvGraphicFramePr>
        <p:xfrm>
          <a:off x="4680858" y="2480205"/>
          <a:ext cx="9514114" cy="705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ángulo 25"/>
          <p:cNvSpPr/>
          <p:nvPr/>
        </p:nvSpPr>
        <p:spPr>
          <a:xfrm>
            <a:off x="1130436" y="9383434"/>
            <a:ext cx="6096000" cy="6463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Elaboración: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Presupuesto-DMF</a:t>
            </a: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es-EC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Sipari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ítulo 6"/>
          <p:cNvSpPr>
            <a:spLocks noGrp="1"/>
          </p:cNvSpPr>
          <p:nvPr>
            <p:ph type="title"/>
          </p:nvPr>
        </p:nvSpPr>
        <p:spPr>
          <a:xfrm>
            <a:off x="520914" y="1154642"/>
            <a:ext cx="10515600" cy="1325563"/>
          </a:xfrm>
        </p:spPr>
        <p:txBody>
          <a:bodyPr/>
          <a:lstStyle/>
          <a:p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Proforma 2022</a:t>
            </a:r>
            <a:endParaRPr lang="es-EC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0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632725"/>
            <a:fld id="{FBC12B56-73A2-436A-A9B7-7675C24D08C8}" type="slidenum">
              <a:rPr kumimoji="1" lang="es-EC" altLang="ja-JP" kern="1200" smtClean="0">
                <a:solidFill>
                  <a:prstClr val="white"/>
                </a:solidFill>
                <a:latin typeface="Open Sans"/>
                <a:cs typeface="+mn-cs"/>
              </a:rPr>
              <a:t>12</a:t>
            </a:fld>
            <a:endParaRPr kumimoji="1" lang="ja-JP" altLang="en-US" kern="1200" dirty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1632725"/>
            <a:endParaRPr kumimoji="1" lang="ja-JP" altLang="en-US" kern="12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93" y="224171"/>
            <a:ext cx="5356250" cy="13376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558248" y="181970"/>
            <a:ext cx="5824395" cy="1016726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130436" y="9383434"/>
            <a:ext cx="6096000" cy="6463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Elaboración: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Presupuesto-DMF</a:t>
            </a: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es-EC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Sipari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ítulo 6"/>
          <p:cNvSpPr>
            <a:spLocks noGrp="1"/>
          </p:cNvSpPr>
          <p:nvPr>
            <p:ph type="title"/>
          </p:nvPr>
        </p:nvSpPr>
        <p:spPr>
          <a:xfrm>
            <a:off x="317714" y="1093894"/>
            <a:ext cx="10515600" cy="918380"/>
          </a:xfrm>
        </p:spPr>
        <p:txBody>
          <a:bodyPr>
            <a:normAutofit fontScale="90000"/>
          </a:bodyPr>
          <a:lstStyle/>
          <a:p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Proforma 2022</a:t>
            </a:r>
            <a:endParaRPr lang="es-EC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48" y="2012274"/>
            <a:ext cx="15061772" cy="71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632725"/>
            <a:fld id="{FBC12B56-73A2-436A-A9B7-7675C24D08C8}" type="slidenum">
              <a:rPr kumimoji="1" lang="es-EC" altLang="ja-JP" kern="1200" smtClean="0">
                <a:solidFill>
                  <a:prstClr val="white"/>
                </a:solidFill>
                <a:latin typeface="Open Sans"/>
                <a:cs typeface="+mn-cs"/>
              </a:rPr>
              <a:t>13</a:t>
            </a:fld>
            <a:endParaRPr kumimoji="1" lang="ja-JP" altLang="en-US" kern="1200" dirty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1632725"/>
            <a:endParaRPr kumimoji="1" lang="ja-JP" altLang="en-US" kern="12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93" y="224171"/>
            <a:ext cx="5356250" cy="13376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558248" y="181970"/>
            <a:ext cx="5824395" cy="1016726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130436" y="9383434"/>
            <a:ext cx="6096000" cy="6463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Elaboración: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Presupuesto-DMF</a:t>
            </a: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es-EC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Sipari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ítulo 6"/>
          <p:cNvSpPr>
            <a:spLocks noGrp="1"/>
          </p:cNvSpPr>
          <p:nvPr>
            <p:ph type="title"/>
          </p:nvPr>
        </p:nvSpPr>
        <p:spPr>
          <a:xfrm>
            <a:off x="520914" y="1154642"/>
            <a:ext cx="10515600" cy="1325563"/>
          </a:xfrm>
        </p:spPr>
        <p:txBody>
          <a:bodyPr/>
          <a:lstStyle/>
          <a:p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Proforma 2022</a:t>
            </a:r>
            <a:endParaRPr lang="es-EC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877846"/>
              </p:ext>
            </p:extLst>
          </p:nvPr>
        </p:nvGraphicFramePr>
        <p:xfrm>
          <a:off x="1544320" y="2480205"/>
          <a:ext cx="15260320" cy="684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635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632725"/>
            <a:fld id="{FBC12B56-73A2-436A-A9B7-7675C24D08C8}" type="slidenum">
              <a:rPr kumimoji="1" lang="es-EC" altLang="ja-JP" kern="1200" smtClean="0">
                <a:solidFill>
                  <a:prstClr val="white"/>
                </a:solidFill>
                <a:latin typeface="Open Sans"/>
                <a:cs typeface="+mn-cs"/>
              </a:rPr>
              <a:t>14</a:t>
            </a:fld>
            <a:endParaRPr kumimoji="1" lang="ja-JP" altLang="en-US" kern="1200" dirty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1632725"/>
            <a:endParaRPr kumimoji="1" lang="ja-JP" altLang="en-US" kern="12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93" y="224171"/>
            <a:ext cx="5356250" cy="13376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558248" y="181970"/>
            <a:ext cx="5824395" cy="1016726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130436" y="9383434"/>
            <a:ext cx="6096000" cy="6463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Elaboración: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Presupuesto-DMF</a:t>
            </a: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es-EC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Sipari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ítulo 6"/>
          <p:cNvSpPr>
            <a:spLocks noGrp="1"/>
          </p:cNvSpPr>
          <p:nvPr>
            <p:ph type="title"/>
          </p:nvPr>
        </p:nvSpPr>
        <p:spPr>
          <a:xfrm>
            <a:off x="520914" y="1154642"/>
            <a:ext cx="10515600" cy="1325563"/>
          </a:xfrm>
        </p:spPr>
        <p:txBody>
          <a:bodyPr/>
          <a:lstStyle/>
          <a:p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Proforma 2022</a:t>
            </a:r>
            <a:endParaRPr lang="es-EC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34" y="2536350"/>
            <a:ext cx="8783239" cy="6847084"/>
          </a:xfrm>
          <a:prstGeom prst="rect">
            <a:avLst/>
          </a:prstGeom>
        </p:spPr>
      </p:pic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801739"/>
              </p:ext>
            </p:extLst>
          </p:nvPr>
        </p:nvGraphicFramePr>
        <p:xfrm>
          <a:off x="10162309" y="3187081"/>
          <a:ext cx="7834746" cy="562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51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8FAFF6-DE11-4BED-9CAF-6A44F6326FAE}" type="slidenum">
              <a:rPr lang="es-EC" altLang="ja-JP" smtClean="0"/>
              <a:t>15</a:t>
            </a:fld>
            <a:endParaRPr lang="ja-JP" alt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3876703" y="2554365"/>
            <a:ext cx="834878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ES" sz="3000" b="1" kern="0" dirty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PROFORMA DE GASTOS 2022 </a:t>
            </a:r>
            <a:endParaRPr kumimoji="0" lang="es-ES" sz="3000" b="1" kern="0" dirty="0" smtClean="0">
              <a:solidFill>
                <a:srgbClr val="002060">
                  <a:lumMod val="90000"/>
                  <a:lumOff val="10000"/>
                </a:srgb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kumimoji="0" lang="es-ES" sz="3000" b="1" kern="0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POR TIPO </a:t>
            </a:r>
            <a:r>
              <a:rPr kumimoji="0" lang="es-ES" sz="3000" b="1" kern="0" dirty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DE GASTO INCLUYE (PPLMQ)</a:t>
            </a:r>
            <a:endParaRPr kumimoji="0" lang="es-EC" sz="3000" b="1" kern="0" dirty="0">
              <a:solidFill>
                <a:srgbClr val="002060">
                  <a:lumMod val="90000"/>
                  <a:lumOff val="1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97" y="4046930"/>
            <a:ext cx="16567899" cy="30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2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8FAFF6-DE11-4BED-9CAF-6A44F6326FAE}" type="slidenum">
              <a:rPr lang="es-EC" altLang="ja-JP" smtClean="0"/>
              <a:t>16</a:t>
            </a:fld>
            <a:endParaRPr lang="ja-JP" alt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001393" y="1577620"/>
            <a:ext cx="834878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ES" sz="3000" b="1" kern="0" dirty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PROFORMA DE GASTOS 2022 </a:t>
            </a:r>
            <a:endParaRPr kumimoji="0" lang="es-ES" sz="3000" b="1" kern="0" dirty="0" smtClean="0">
              <a:solidFill>
                <a:srgbClr val="002060">
                  <a:lumMod val="90000"/>
                  <a:lumOff val="10000"/>
                </a:srgb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kumimoji="0" lang="es-ES" sz="3000" b="1" kern="0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POR TIPO </a:t>
            </a:r>
            <a:r>
              <a:rPr kumimoji="0" lang="es-ES" sz="3000" b="1" kern="0" dirty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DE GASTO INCLUYE (PPLMQ)</a:t>
            </a:r>
            <a:endParaRPr kumimoji="0" lang="es-EC" sz="3000" b="1" kern="0" dirty="0">
              <a:solidFill>
                <a:srgbClr val="002060">
                  <a:lumMod val="90000"/>
                  <a:lumOff val="1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93" y="3325091"/>
            <a:ext cx="17220218" cy="46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8FAFF6-DE11-4BED-9CAF-6A44F6326FAE}" type="slidenum">
              <a:rPr lang="es-EC" altLang="ja-JP" smtClean="0"/>
              <a:t>17</a:t>
            </a:fld>
            <a:endParaRPr lang="ja-JP" alt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3772793" y="1476237"/>
            <a:ext cx="8348782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ES" sz="3000" b="1" kern="0" dirty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PROFORMA DE GASTOS </a:t>
            </a:r>
            <a:r>
              <a:rPr kumimoji="0" lang="es-ES" sz="3000" b="1" kern="0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CORRIENTE 2022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15" y="2415056"/>
            <a:ext cx="15941853" cy="70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8FAFF6-DE11-4BED-9CAF-6A44F6326FAE}" type="slidenum">
              <a:rPr lang="es-EC" altLang="ja-JP" smtClean="0"/>
              <a:t>18</a:t>
            </a:fld>
            <a:endParaRPr lang="ja-JP" alt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3772793" y="1476237"/>
            <a:ext cx="8348782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ES" sz="3000" b="1" kern="0" dirty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PROFORMA DE GASTOS </a:t>
            </a:r>
            <a:r>
              <a:rPr kumimoji="0" lang="es-ES" sz="3000" b="1" kern="0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CORRIENTE 2022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02" y="2030235"/>
            <a:ext cx="16481009" cy="811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6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8FAFF6-DE11-4BED-9CAF-6A44F6326FAE}" type="slidenum">
              <a:rPr lang="es-EC" altLang="ja-JP" smtClean="0"/>
              <a:t>19</a:t>
            </a:fld>
            <a:endParaRPr lang="ja-JP" alt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549138" y="2203061"/>
            <a:ext cx="8348782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ES" sz="3000" b="1" kern="0" dirty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PROFORMA DE GASTOS </a:t>
            </a:r>
            <a:r>
              <a:rPr kumimoji="0" lang="es-ES" sz="3000" b="1" kern="0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CORRIENTE 2022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06" y="3744327"/>
            <a:ext cx="17890332" cy="32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0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632725"/>
            <a:fld id="{A521230C-3C70-4888-B2DF-4E0D9D49FC7F}" type="slidenum">
              <a:rPr kumimoji="1" lang="es-MX" altLang="ja-JP" kern="1200" smtClean="0">
                <a:solidFill>
                  <a:prstClr val="white"/>
                </a:solidFill>
                <a:latin typeface="Open Sans"/>
                <a:cs typeface="+mn-cs"/>
              </a:rPr>
              <a:t>2</a:t>
            </a:fld>
            <a:endParaRPr kumimoji="1" lang="ja-JP" altLang="en-US" kern="1200" dirty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1632725"/>
            <a:endParaRPr kumimoji="1" lang="ja-JP" altLang="en-US" kern="12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93" y="224171"/>
            <a:ext cx="5356250" cy="13376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558248" y="181970"/>
            <a:ext cx="5824395" cy="1016726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721821" y="431157"/>
            <a:ext cx="62824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MX" sz="3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ADMINISRACIÓN </a:t>
            </a:r>
            <a:r>
              <a:rPr lang="es-MX" sz="36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2997637" y="4220602"/>
            <a:ext cx="11937564" cy="37854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LA EVOLUCIÓN DEL PRESPUESTO DEL GAD DMQ INCLUIDO PPLMQ Y ESPACIOS PRESUPUESTARIOS?</a:t>
            </a:r>
            <a:endParaRPr lang="es-MX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algn="ctr"/>
            <a:endParaRPr lang="es-MX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2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8FAFF6-DE11-4BED-9CAF-6A44F6326FAE}" type="slidenum">
              <a:rPr lang="es-EC" altLang="ja-JP" smtClean="0"/>
              <a:t>20</a:t>
            </a:fld>
            <a:endParaRPr lang="ja-JP" alt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278975" y="1336343"/>
            <a:ext cx="8348782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ES" sz="3000" b="1" kern="0" dirty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PROFORMA DE GASTOS </a:t>
            </a:r>
            <a:r>
              <a:rPr kumimoji="0" lang="es-ES" sz="3000" b="1" kern="0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CORRIENTE 2022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0" y="1922921"/>
            <a:ext cx="16886859" cy="81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8FAFF6-DE11-4BED-9CAF-6A44F6326FAE}" type="slidenum">
              <a:rPr lang="es-EC" altLang="ja-JP" smtClean="0"/>
              <a:t>21</a:t>
            </a:fld>
            <a:endParaRPr lang="ja-JP" alt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278975" y="1336343"/>
            <a:ext cx="8348782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ES" sz="3000" b="1" kern="0" dirty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PROFORMA DE GASTOS </a:t>
            </a:r>
            <a:r>
              <a:rPr kumimoji="0" lang="es-ES" sz="3000" b="1" kern="0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Arial"/>
                <a:cs typeface="Arial"/>
              </a:rPr>
              <a:t>CORRIENTE 2022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6" y="1910218"/>
            <a:ext cx="16339690" cy="80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3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632725"/>
            <a:fld id="{AB0E94D5-49AB-4FBC-93A8-2744BF26366B}" type="slidenum">
              <a:rPr kumimoji="1" lang="es-MX" altLang="ja-JP" kern="1200" smtClean="0">
                <a:solidFill>
                  <a:prstClr val="white"/>
                </a:solidFill>
                <a:latin typeface="Open Sans"/>
                <a:cs typeface="+mn-cs"/>
              </a:rPr>
              <a:t>3</a:t>
            </a:fld>
            <a:endParaRPr kumimoji="1" lang="ja-JP" altLang="en-US" kern="1200" dirty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1632725"/>
            <a:endParaRPr kumimoji="1" lang="ja-JP" altLang="en-US" kern="12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93" y="224171"/>
            <a:ext cx="5356250" cy="13376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558248" y="181970"/>
            <a:ext cx="5824395" cy="1016726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721821" y="431157"/>
            <a:ext cx="62824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MX" sz="3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ADMINISRACIÓN </a:t>
            </a:r>
            <a:r>
              <a:rPr lang="es-MX" sz="36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400654"/>
              </p:ext>
            </p:extLst>
          </p:nvPr>
        </p:nvGraphicFramePr>
        <p:xfrm>
          <a:off x="2242760" y="2247790"/>
          <a:ext cx="13955486" cy="697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6"/>
          <p:cNvSpPr>
            <a:spLocks noGrp="1"/>
          </p:cNvSpPr>
          <p:nvPr>
            <p:ph type="title"/>
          </p:nvPr>
        </p:nvSpPr>
        <p:spPr>
          <a:xfrm>
            <a:off x="359227" y="1323267"/>
            <a:ext cx="17023415" cy="1325563"/>
          </a:xfrm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Presupuestos  2018, 2019, 2020 y 2021 vs Proforma 2022</a:t>
            </a:r>
            <a:endParaRPr lang="es-EC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15035" y="9662527"/>
            <a:ext cx="6096000" cy="6463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Elaboración: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Presupuesto-DMF</a:t>
            </a: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es-EC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Sipari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632725"/>
            <a:fld id="{A0F64291-6CC7-46A3-A020-96E965EEB764}" type="slidenum">
              <a:rPr kumimoji="1" lang="es-MX" altLang="ja-JP" kern="1200" smtClean="0">
                <a:solidFill>
                  <a:prstClr val="white"/>
                </a:solidFill>
                <a:latin typeface="Open Sans"/>
                <a:cs typeface="+mn-cs"/>
              </a:rPr>
              <a:t>4</a:t>
            </a:fld>
            <a:endParaRPr kumimoji="1" lang="ja-JP" altLang="en-US" kern="1200" dirty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1632725"/>
            <a:endParaRPr kumimoji="1" lang="ja-JP" altLang="en-US" kern="12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93" y="224171"/>
            <a:ext cx="5356250" cy="13376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558248" y="181970"/>
            <a:ext cx="5824395" cy="1016726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721821" y="431157"/>
            <a:ext cx="62824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MX" sz="3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ADMINISRACIÓN </a:t>
            </a:r>
            <a:r>
              <a:rPr lang="es-MX" sz="36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535776" y="4653931"/>
            <a:ext cx="12148457" cy="23552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es-MX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VARIÓ EL PRESUPUESTO RESPECTO AL PRIMER DEBATE?</a:t>
            </a:r>
            <a:endParaRPr lang="es-EC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algn="ctr"/>
            <a:endParaRPr lang="es-MX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7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632725"/>
            <a:fld id="{AB0E94D5-49AB-4FBC-93A8-2744BF26366B}" type="slidenum">
              <a:rPr kumimoji="1" lang="es-MX" altLang="ja-JP" kern="1200" smtClean="0">
                <a:solidFill>
                  <a:prstClr val="white"/>
                </a:solidFill>
                <a:latin typeface="Open Sans"/>
                <a:cs typeface="+mn-cs"/>
              </a:rPr>
              <a:t>5</a:t>
            </a:fld>
            <a:endParaRPr kumimoji="1" lang="ja-JP" altLang="en-US" kern="1200" dirty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1632725"/>
            <a:endParaRPr kumimoji="1" lang="ja-JP" altLang="en-US" kern="12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93" y="224171"/>
            <a:ext cx="5356250" cy="13376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558248" y="181970"/>
            <a:ext cx="5824395" cy="1016726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721821" y="431157"/>
            <a:ext cx="62824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MX" sz="3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ADMINISRACIÓN </a:t>
            </a:r>
            <a:r>
              <a:rPr lang="es-MX" sz="36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ítulo 6"/>
          <p:cNvSpPr>
            <a:spLocks noGrp="1"/>
          </p:cNvSpPr>
          <p:nvPr>
            <p:ph type="title"/>
          </p:nvPr>
        </p:nvSpPr>
        <p:spPr>
          <a:xfrm>
            <a:off x="301170" y="1137611"/>
            <a:ext cx="15345229" cy="1325563"/>
          </a:xfrm>
        </p:spPr>
        <p:txBody>
          <a:bodyPr>
            <a:normAutofit fontScale="90000"/>
          </a:bodyPr>
          <a:lstStyle/>
          <a:p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Incremento Ingresos </a:t>
            </a:r>
            <a:r>
              <a:rPr lang="es-MX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</a:t>
            </a:r>
            <a:r>
              <a:rPr lang="es-MX" sz="5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DMQ - Proforma 2022</a:t>
            </a:r>
            <a:endParaRPr lang="es-EC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15035" y="9662527"/>
            <a:ext cx="6096000" cy="6463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Elaboración: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Presupuesto-DMF</a:t>
            </a: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es-EC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Sipari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691" y="2313653"/>
            <a:ext cx="10927051" cy="730768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85147" y="3395085"/>
            <a:ext cx="4070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accent6">
                    <a:lumMod val="75000"/>
                  </a:schemeClr>
                </a:solidFill>
              </a:rPr>
              <a:t>Sin espacios presupuestarios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632725"/>
            <a:fld id="{096A7859-F9A5-491D-AAA9-728AE1CF2149}" type="slidenum">
              <a:rPr kumimoji="1" lang="es-EC" altLang="ja-JP" kern="1200" smtClean="0">
                <a:solidFill>
                  <a:prstClr val="white"/>
                </a:solidFill>
                <a:latin typeface="Open Sans"/>
                <a:cs typeface="+mn-cs"/>
              </a:rPr>
              <a:t>6</a:t>
            </a:fld>
            <a:endParaRPr kumimoji="1" lang="ja-JP" altLang="en-US" kern="1200" dirty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1632725"/>
            <a:endParaRPr kumimoji="1" lang="ja-JP" altLang="en-US" kern="12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93" y="224171"/>
            <a:ext cx="5356250" cy="13376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558248" y="181970"/>
            <a:ext cx="5824395" cy="1016726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721821" y="431157"/>
            <a:ext cx="62824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MX" sz="3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ADMINISRACIÓN </a:t>
            </a:r>
            <a:r>
              <a:rPr lang="es-MX" sz="36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30436" y="1561825"/>
            <a:ext cx="11567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Incremento Proforma </a:t>
            </a:r>
            <a:r>
              <a:rPr lang="es-MX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GAD DMQ</a:t>
            </a:r>
            <a:endParaRPr lang="es-EC" sz="4800" dirty="0"/>
          </a:p>
        </p:txBody>
      </p:sp>
      <p:sp>
        <p:nvSpPr>
          <p:cNvPr id="16" name="Rectángulo 15"/>
          <p:cNvSpPr/>
          <p:nvPr/>
        </p:nvSpPr>
        <p:spPr>
          <a:xfrm>
            <a:off x="1130436" y="9383434"/>
            <a:ext cx="6096000" cy="6463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Elaboración: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Presupuesto-DMF</a:t>
            </a: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es-EC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Sipari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296" y="2926144"/>
            <a:ext cx="9091535" cy="583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632725"/>
            <a:fld id="{096A7859-F9A5-491D-AAA9-728AE1CF2149}" type="slidenum">
              <a:rPr kumimoji="1" lang="es-EC" altLang="ja-JP" kern="1200" smtClean="0">
                <a:solidFill>
                  <a:prstClr val="white"/>
                </a:solidFill>
                <a:latin typeface="Open Sans"/>
                <a:cs typeface="+mn-cs"/>
              </a:rPr>
              <a:t>7</a:t>
            </a:fld>
            <a:endParaRPr kumimoji="1" lang="ja-JP" altLang="en-US" kern="1200" dirty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1632725"/>
            <a:endParaRPr kumimoji="1" lang="ja-JP" altLang="en-US" kern="12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93" y="224171"/>
            <a:ext cx="5356250" cy="13376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558248" y="181970"/>
            <a:ext cx="5824395" cy="1016726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721821" y="431157"/>
            <a:ext cx="62824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MX" sz="3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ADMINISRACIÓN </a:t>
            </a:r>
            <a:r>
              <a:rPr lang="es-MX" sz="36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-495376" y="9657278"/>
            <a:ext cx="6096000" cy="6463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Elaboración: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Presupuesto-DMF</a:t>
            </a: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es-EC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Sipari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021438"/>
              </p:ext>
            </p:extLst>
          </p:nvPr>
        </p:nvGraphicFramePr>
        <p:xfrm>
          <a:off x="310254" y="1184495"/>
          <a:ext cx="7736363" cy="1854085"/>
        </p:xfrm>
        <a:graphic>
          <a:graphicData uri="http://schemas.openxmlformats.org/drawingml/2006/table">
            <a:tbl>
              <a:tblPr/>
              <a:tblGrid>
                <a:gridCol w="107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1878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PROFORMA 2022 PRIMER DEBATE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INCREMENTO INGRESOS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ESPACIOS PRESUPUESTARIOS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PROFORMA 2022 SEGUNDO DEBATE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6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GADDMQ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634,46 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91,00  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3,51 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728,97 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6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PPLMQ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100,22 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1,47 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0,29 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101,99 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6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734, 68 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92,47 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3,80 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830,96 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690793"/>
              </p:ext>
            </p:extLst>
          </p:nvPr>
        </p:nvGraphicFramePr>
        <p:xfrm>
          <a:off x="310254" y="3595140"/>
          <a:ext cx="8877741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080263" y="4820186"/>
            <a:ext cx="193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332,68 M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503142" y="4343265"/>
            <a:ext cx="193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101,99 </a:t>
            </a:r>
            <a:r>
              <a:rPr lang="es-EC" sz="2000" dirty="0"/>
              <a:t>M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6834049" y="5220296"/>
            <a:ext cx="492427" cy="30766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 flipV="1">
            <a:off x="1733829" y="6941127"/>
            <a:ext cx="510607" cy="83128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 flipV="1">
            <a:off x="2847109" y="4653931"/>
            <a:ext cx="394855" cy="366310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9056109" y="1303183"/>
            <a:ext cx="8983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Anteproyecto </a:t>
            </a:r>
            <a:r>
              <a:rPr lang="es-MX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Proforma </a:t>
            </a:r>
            <a:r>
              <a:rPr lang="es-MX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es-EC" sz="4800" dirty="0"/>
          </a:p>
        </p:txBody>
      </p: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087852"/>
              </p:ext>
            </p:extLst>
          </p:nvPr>
        </p:nvGraphicFramePr>
        <p:xfrm>
          <a:off x="9333389" y="3038580"/>
          <a:ext cx="8670921" cy="606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63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632725"/>
            <a:fld id="{096A7859-F9A5-491D-AAA9-728AE1CF2149}" type="slidenum">
              <a:rPr kumimoji="1" lang="es-EC" altLang="ja-JP" kern="1200" smtClean="0">
                <a:solidFill>
                  <a:prstClr val="white"/>
                </a:solidFill>
                <a:latin typeface="Open Sans"/>
                <a:cs typeface="+mn-cs"/>
              </a:rPr>
              <a:t>8</a:t>
            </a:fld>
            <a:endParaRPr kumimoji="1" lang="ja-JP" altLang="en-US" kern="1200" dirty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1632725"/>
            <a:endParaRPr kumimoji="1" lang="ja-JP" altLang="en-US" kern="12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93" y="224171"/>
            <a:ext cx="5356250" cy="13376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558248" y="181970"/>
            <a:ext cx="5824395" cy="1016726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721821" y="431157"/>
            <a:ext cx="62824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MX" sz="3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ADMINISRACIÓN </a:t>
            </a:r>
            <a:r>
              <a:rPr lang="es-MX" sz="36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-495376" y="9657278"/>
            <a:ext cx="6096000" cy="6463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Elaboración: </a:t>
            </a:r>
            <a:r>
              <a:rPr lang="es-EC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Presupuesto-DMF</a:t>
            </a: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es-EC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0">
              <a:spcAft>
                <a:spcPts val="0"/>
              </a:spcAft>
            </a:pPr>
            <a:r>
              <a:rPr lang="es-EC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</a:t>
            </a:r>
            <a:r>
              <a:rPr lang="es-EC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Sipari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/>
          </p:nvPr>
        </p:nvGraphicFramePr>
        <p:xfrm>
          <a:off x="1246910" y="1362838"/>
          <a:ext cx="15295418" cy="788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45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632725"/>
            <a:fld id="{4CF0C074-61DB-4E2B-9C69-164B3600EC35}" type="slidenum">
              <a:rPr kumimoji="1" lang="es-EC" altLang="ja-JP" kern="1200" smtClean="0">
                <a:solidFill>
                  <a:prstClr val="white"/>
                </a:solidFill>
                <a:latin typeface="Open Sans"/>
                <a:cs typeface="+mn-cs"/>
              </a:rPr>
              <a:t>9</a:t>
            </a:fld>
            <a:endParaRPr kumimoji="1" lang="ja-JP" altLang="en-US" kern="1200" dirty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1632725"/>
            <a:endParaRPr kumimoji="1" lang="ja-JP" altLang="en-US" kern="1200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93" y="224171"/>
            <a:ext cx="5356250" cy="13376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558248" y="181970"/>
            <a:ext cx="5824395" cy="1016726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721821" y="431157"/>
            <a:ext cx="62824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MX" sz="3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ADMINISRACIÓN </a:t>
            </a:r>
            <a:r>
              <a:rPr lang="es-MX" sz="36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15035" y="2536350"/>
            <a:ext cx="1637589" cy="211758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32725"/>
            <a:endParaRPr lang="es-EC" sz="3199">
              <a:solidFill>
                <a:srgbClr val="1B587C"/>
              </a:solidFill>
              <a:latin typeface="Open San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198914" y="9576003"/>
            <a:ext cx="67098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/>
              <a:t>Fuente: SIPARI</a:t>
            </a:r>
          </a:p>
          <a:p>
            <a:r>
              <a:rPr lang="es-EC" sz="1350" dirty="0"/>
              <a:t>Elaboración: Unidad de Presupuesto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1410682" y="123973"/>
            <a:ext cx="6346129" cy="1453647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C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ADMINISTRACIÓN GENERAL</a:t>
            </a:r>
            <a:endParaRPr kumimoji="1" lang="es-EC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198914" y="4207491"/>
            <a:ext cx="14217559" cy="2907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es-MX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¿A CUÁNTO ASCIENDE LA </a:t>
            </a:r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PROFORMA </a:t>
            </a:r>
            <a:r>
              <a:rPr lang="es-MX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PRESUPUESTARIA </a:t>
            </a:r>
            <a:r>
              <a:rPr lang="es-MX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2022?</a:t>
            </a:r>
            <a:endParaRPr lang="es-MX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" algn="ctr"/>
            <a:endParaRPr lang="es-MX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0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Header">
  <a:themeElements>
    <a:clrScheme name="Personalizado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C00000"/>
      </a:accent2>
      <a:accent3>
        <a:srgbClr val="1B587C"/>
      </a:accent3>
      <a:accent4>
        <a:srgbClr val="C00000"/>
      </a:accent4>
      <a:accent5>
        <a:srgbClr val="002060"/>
      </a:accent5>
      <a:accent6>
        <a:srgbClr val="1B587C"/>
      </a:accent6>
      <a:hlink>
        <a:srgbClr val="C00000"/>
      </a:hlink>
      <a:folHlink>
        <a:srgbClr val="1B587C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20096</TotalTime>
  <Words>393</Words>
  <Application>Microsoft Office PowerPoint</Application>
  <PresentationFormat>Personalizado</PresentationFormat>
  <Paragraphs>156</Paragraphs>
  <Slides>21</Slides>
  <Notes>0</Notes>
  <HiddenSlides>6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5" baseType="lpstr">
      <vt:lpstr>ＭＳ Ｐゴシック</vt:lpstr>
      <vt:lpstr>Arial</vt:lpstr>
      <vt:lpstr>Arial Black</vt:lpstr>
      <vt:lpstr>Calibri</vt:lpstr>
      <vt:lpstr>Century Gothic</vt:lpstr>
      <vt:lpstr>Open Sans</vt:lpstr>
      <vt:lpstr>Open Sans Light</vt:lpstr>
      <vt:lpstr>Route 159 Light</vt:lpstr>
      <vt:lpstr>Route 159 SemiBold</vt:lpstr>
      <vt:lpstr>Route 159 UltraLight</vt:lpstr>
      <vt:lpstr>Spica Neue</vt:lpstr>
      <vt:lpstr>Spica Neue Light</vt:lpstr>
      <vt:lpstr>Times New Roman</vt:lpstr>
      <vt:lpstr>Vega - Header</vt:lpstr>
      <vt:lpstr>Presentación de PowerPoint</vt:lpstr>
      <vt:lpstr>Presentación de PowerPoint</vt:lpstr>
      <vt:lpstr>Presupuestos  2018, 2019, 2020 y 2021 vs Proforma 2022</vt:lpstr>
      <vt:lpstr>Presentación de PowerPoint</vt:lpstr>
      <vt:lpstr>Incremento Ingresos GAD DMQ - Proforma 2022</vt:lpstr>
      <vt:lpstr>Presentación de PowerPoint</vt:lpstr>
      <vt:lpstr>Presentación de PowerPoint</vt:lpstr>
      <vt:lpstr>Presentación de PowerPoint</vt:lpstr>
      <vt:lpstr>Presentación de PowerPoint</vt:lpstr>
      <vt:lpstr>Proyección de Gastos 2022</vt:lpstr>
      <vt:lpstr>Proforma 2022</vt:lpstr>
      <vt:lpstr>Proforma 2022</vt:lpstr>
      <vt:lpstr>Proforma 2022</vt:lpstr>
      <vt:lpstr>Proforma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Diana Vanesa Eras Herrera</cp:lastModifiedBy>
  <cp:revision>535</cp:revision>
  <cp:lastPrinted>2021-12-07T13:37:40Z</cp:lastPrinted>
  <dcterms:created xsi:type="dcterms:W3CDTF">2015-09-05T11:42:45Z</dcterms:created>
  <dcterms:modified xsi:type="dcterms:W3CDTF">2021-12-07T13:49:51Z</dcterms:modified>
</cp:coreProperties>
</file>