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88" r:id="rId3"/>
    <p:sldId id="328" r:id="rId4"/>
    <p:sldId id="327" r:id="rId5"/>
    <p:sldId id="326" r:id="rId6"/>
    <p:sldId id="329" r:id="rId7"/>
    <p:sldId id="324" r:id="rId8"/>
    <p:sldId id="330" r:id="rId9"/>
    <p:sldId id="291" r:id="rId10"/>
    <p:sldId id="292" r:id="rId11"/>
    <p:sldId id="293" r:id="rId12"/>
    <p:sldId id="294" r:id="rId13"/>
    <p:sldId id="295" r:id="rId14"/>
    <p:sldId id="332" r:id="rId15"/>
    <p:sldId id="303" r:id="rId16"/>
    <p:sldId id="301" r:id="rId17"/>
    <p:sldId id="331" r:id="rId18"/>
    <p:sldId id="304" r:id="rId19"/>
    <p:sldId id="319" r:id="rId20"/>
    <p:sldId id="258" r:id="rId21"/>
    <p:sldId id="285" r:id="rId22"/>
    <p:sldId id="264" r:id="rId23"/>
    <p:sldId id="269" r:id="rId24"/>
    <p:sldId id="276" r:id="rId25"/>
    <p:sldId id="268" r:id="rId26"/>
    <p:sldId id="260" r:id="rId27"/>
    <p:sldId id="262" r:id="rId28"/>
    <p:sldId id="270" r:id="rId29"/>
    <p:sldId id="272" r:id="rId30"/>
    <p:sldId id="277" r:id="rId31"/>
    <p:sldId id="273" r:id="rId32"/>
    <p:sldId id="275" r:id="rId33"/>
    <p:sldId id="274" r:id="rId34"/>
    <p:sldId id="278" r:id="rId35"/>
    <p:sldId id="279" r:id="rId36"/>
    <p:sldId id="281" r:id="rId37"/>
    <p:sldId id="283" r:id="rId38"/>
    <p:sldId id="282" r:id="rId39"/>
    <p:sldId id="306" r:id="rId40"/>
    <p:sldId id="3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33CC"/>
    <a:srgbClr val="AFD9E1"/>
    <a:srgbClr val="FFFF00"/>
    <a:srgbClr val="68B6C0"/>
    <a:srgbClr val="35767F"/>
    <a:srgbClr val="ADD7DD"/>
    <a:srgbClr val="AFD9E0"/>
    <a:srgbClr val="87B000"/>
    <a:srgbClr val="FF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quillupangui\Documents\BEL\5%20AGO-DIC%202021\2.2%20Presentaci&#243;n%20Ordenanza%20Valor%20de%20Suelo\RESPALDOS\CUADRO%20VARIACION%20AIVAS%20Y%20METODO%20DE%20CALCULO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el3\Documents\RSW_SIREC_Q_2021_016%20V6%20-11-11-2021\New%20folder\RESUMEN%20ANALISIS%20AVALU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el3\Documents\RSW_SIREC_Q_2021_016%20V6%20-11-11-2021\New%20folder\RESUMEN%20ANALISIS%20AVALUO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nto\OneDrive\Escritorio\Nueva%20carpeta%20(3)\RESUMEN%20ANALISIS%20AVALUO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bel3\Documents\RSW_SIREC_Q_2021_016%20V6%20-11-11-2021\New%20folder\RESUMEN%20ANALISIS%20AVALUO%20(version%202)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el3\Documents\RSW_SIREC_Q_2021_016%20V6%20-11-11-2021\New%20folder\RESUMEN%20ANALISIS%20AVALUO%20(version%202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quillupangui\Desktop\RESUMEN%20ANALISIS%20AVALUO%20(version%202)%20(1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quillupangui\Documents\BEL\5%20AGO-DIC%202021\2%20Presentaci&#243;n%20ordenanza%20de%20factores\respaldos%20bel\METODO%20DE%20CALCULO%20RESUMEN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quillupangui\Documents\BEL\5%20AGO-DIC%202021\2%20Presentaci&#243;n%20ordenanza%20de%20factores\respaldos%20bel\METODO%20DE%20CALCULO%20RESUMEN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el3\AppData\Roaming\Microsoft\Excel\Resumen%20Variacion%205ta%20simulacion%2017%20nov%20(version%201).xlsb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el3\AppData\Roaming\Microsoft\Excel\Resumen%20Variacion%205ta%20simulacion%2017%20nov%20(version%201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el3\Documents\RSW_SIREC_Q_2021_016%20V6%20-11-11-2021\New%20folder\RESUMEN%20ANALISIS%20AVALU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el3\Documents\RSW_SIREC_Q_2021_016%20V6%20-11-11-2021\New%20folder\RESUMEN%20ANALISIS%20AVALU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el3\Documents\RSW_SIREC_Q_2021_016%20V6%20-11-11-2021\New%20folder\RESUMEN%20ANALISIS%20AVALUO%20(version%202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quillupangui\Desktop\RESUMEN%20ANALISIS%20AVALUO%20(version%202)%20(1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899917117078028E-2"/>
          <c:y val="6.7129629629629636E-2"/>
          <c:w val="0.95088480107010154"/>
          <c:h val="0.90277777777777779"/>
        </c:manualLayout>
      </c:layout>
      <c:pie3DChart>
        <c:varyColors val="1"/>
        <c:ser>
          <c:idx val="0"/>
          <c:order val="0"/>
          <c:explosion val="43"/>
          <c:dPt>
            <c:idx val="0"/>
            <c:bubble3D val="0"/>
            <c:explosion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A1-4CF0-A1C0-595FBFB5EE02}"/>
              </c:ext>
            </c:extLst>
          </c:dPt>
          <c:dPt>
            <c:idx val="1"/>
            <c:bubble3D val="0"/>
            <c:explosion val="5"/>
            <c:spPr>
              <a:solidFill>
                <a:srgbClr val="AFD9E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A1-4CF0-A1C0-595FBFB5EE02}"/>
              </c:ext>
            </c:extLst>
          </c:dPt>
          <c:dPt>
            <c:idx val="2"/>
            <c:bubble3D val="0"/>
            <c:explosion val="1"/>
            <c:spPr>
              <a:solidFill>
                <a:srgbClr val="87B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A1-4CF0-A1C0-595FBFB5EE02}"/>
              </c:ext>
            </c:extLst>
          </c:dPt>
          <c:dLbls>
            <c:dLbl>
              <c:idx val="0"/>
              <c:layout>
                <c:manualLayout>
                  <c:x val="4.1764993508573739E-2"/>
                  <c:y val="-3.210812190142899E-2"/>
                </c:manualLayout>
              </c:layout>
              <c:numFmt formatCode="0.00%" sourceLinked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BA1-4CF0-A1C0-595FBFB5EE0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8361743861246465E-2"/>
                  <c:y val="-0.26072944006999127"/>
                </c:manualLayout>
              </c:layout>
              <c:numFmt formatCode="0.00%" sourceLinked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BA1-4CF0-A1C0-595FBFB5EE0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7068797877781332E-2"/>
                  <c:y val="-3.7041046952464275E-2"/>
                </c:manualLayout>
              </c:layout>
              <c:numFmt formatCode="0.00%" sourceLinked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BA1-4CF0-A1C0-595FBFB5EE0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'C:\Users\mquillupangui\Documents\BEL\5 AGO-DIC 2021\2.2 Presentación Ordenanza Valor de Suelo\RESPALDOS\[METODO DE CALCULO RESUMEN FINAL.xlsx]Hoja2'!$H$5:$H$7</c:f>
              <c:numCache>
                <c:formatCode>General</c:formatCode>
                <c:ptCount val="3"/>
                <c:pt idx="0">
                  <c:v>4.4583333333333336E-2</c:v>
                </c:pt>
                <c:pt idx="1">
                  <c:v>0.9375</c:v>
                </c:pt>
                <c:pt idx="2">
                  <c:v>1.7916666666666668E-2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BA1-4CF0-A1C0-595FBFB5E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CANTIDAD</a:t>
            </a:r>
            <a:r>
              <a:rPr lang="en-US" baseline="0"/>
              <a:t> DE PREDIOS</a:t>
            </a:r>
            <a:endParaRPr lang="es-EC"/>
          </a:p>
        </c:rich>
      </c:tx>
      <c:layout>
        <c:manualLayout>
          <c:xMode val="edge"/>
          <c:yMode val="edge"/>
          <c:x val="0.3365442672026277"/>
          <c:y val="1.5366180447595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757655866456816E-2"/>
          <c:y val="0.15794232793628057"/>
          <c:w val="0.95048468826708632"/>
          <c:h val="0.696392954752854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'PREDIOS QUE BAJAN (2)'!$B$20</c:f>
              <c:strCache>
                <c:ptCount val="1"/>
                <c:pt idx="0">
                  <c:v>Cantidad de predios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85-4621-8E60-1F48A5B16B07}"/>
              </c:ext>
            </c:extLst>
          </c:dPt>
          <c:dPt>
            <c:idx val="1"/>
            <c:invertIfNegative val="0"/>
            <c:bubble3D val="0"/>
            <c:spPr>
              <a:solidFill>
                <a:srgbClr val="AFD9E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85-4621-8E60-1F48A5B16B07}"/>
              </c:ext>
            </c:extLst>
          </c:dPt>
          <c:dLbls>
            <c:dLbl>
              <c:idx val="0"/>
              <c:layout>
                <c:manualLayout>
                  <c:x val="3.6988173826307168E-2"/>
                  <c:y val="-5.3256058565998812E-2"/>
                </c:manualLayout>
              </c:layout>
              <c:tx>
                <c:rich>
                  <a:bodyPr/>
                  <a:lstStyle/>
                  <a:p>
                    <a:fld id="{BCEA9106-25C8-41FB-9360-B0D7EF59715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7397288E-A595-416E-B0BE-B140904BF1A6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A85-4621-8E60-1F48A5B16B07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4.0429765968377898E-2"/>
                  <c:y val="-4.3817720396563647E-2"/>
                </c:manualLayout>
              </c:layout>
              <c:tx>
                <c:rich>
                  <a:bodyPr/>
                  <a:lstStyle/>
                  <a:p>
                    <a:fld id="{835C3BF7-D472-4E22-B486-6EA247F86E11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BBDF3FA6-9045-47B0-B056-10E42B8DA7D7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A85-4621-8E60-1F48A5B16B07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3.1521609910639847E-2"/>
                  <c:y val="-6.126756493963062E-2"/>
                </c:manualLayout>
              </c:layout>
              <c:tx>
                <c:rich>
                  <a:bodyPr/>
                  <a:lstStyle/>
                  <a:p>
                    <a:fld id="{FF5322BF-8473-4CD2-9D44-6FCEDD876665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A221958A-DABA-4ACE-8D0C-8D77CBE90148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A85-4621-8E60-1F48A5B16B07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numFmt formatCode="#,##0\ &quot;predio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'PREDIOS QUE BAJAN (2)'!$A$21:$A$23</c:f>
              <c:strCache>
                <c:ptCount val="3"/>
                <c:pt idx="0">
                  <c:v>Baja terreno</c:v>
                </c:pt>
                <c:pt idx="1">
                  <c:v>Baja construcción</c:v>
                </c:pt>
                <c:pt idx="2">
                  <c:v>Baja terreno y construcción</c:v>
                </c:pt>
              </c:strCache>
              <c:extLst xmlns:c16r2="http://schemas.microsoft.com/office/drawing/2015/06/chart"/>
            </c:strRef>
          </c:cat>
          <c:val>
            <c:numRef>
              <c:f>'PREDIOS QUE BAJAN (2)'!$B$21:$B$23</c:f>
              <c:numCache>
                <c:formatCode>General</c:formatCode>
                <c:ptCount val="3"/>
                <c:pt idx="0">
                  <c:v>82799</c:v>
                </c:pt>
                <c:pt idx="1">
                  <c:v>158089</c:v>
                </c:pt>
                <c:pt idx="2">
                  <c:v>21675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A85-4621-8E60-1F48A5B16B07}"/>
            </c:ext>
            <c:ext xmlns:c15="http://schemas.microsoft.com/office/drawing/2012/chart" uri="{02D57815-91ED-43cb-92C2-25804820EDAC}">
              <c15:datalabelsRange>
                <c15:f>'PREDIOS QUE BAJAN (2)'!$C$21:$C$24</c15:f>
                <c15:dlblRangeCache>
                  <c:ptCount val="4"/>
                  <c:pt idx="0">
                    <c:v>31.5%</c:v>
                  </c:pt>
                  <c:pt idx="1">
                    <c:v>60.2%</c:v>
                  </c:pt>
                  <c:pt idx="2">
                    <c:v>8.3%</c:v>
                  </c:pt>
                </c15:dlblRangeCache>
              </c15:datalabelsRang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shape val="box"/>
        <c:axId val="-1335827376"/>
        <c:axId val="-1335818128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'PREDIOS QUE BAJAN (2)'!$C$20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'PREDIOS QUE BAJAN (2)'!$A$21:$A$23</c15:sqref>
                        </c15:formulaRef>
                      </c:ext>
                    </c:extLst>
                    <c:strCache>
                      <c:ptCount val="3"/>
                      <c:pt idx="0">
                        <c:v>Baja terreno</c:v>
                      </c:pt>
                      <c:pt idx="1">
                        <c:v>Baja construcción</c:v>
                      </c:pt>
                      <c:pt idx="2">
                        <c:v>Baja terreno y construcción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'PREDIOS QUE BAJAN (2)'!$C$21:$C$23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0.31534907812601165</c:v>
                      </c:pt>
                      <c:pt idx="1">
                        <c:v>0.60209930569044379</c:v>
                      </c:pt>
                      <c:pt idx="2">
                        <c:v>8.2551616183544521E-2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6-EA85-4621-8E60-1F48A5B16B07}"/>
                  </c:ext>
                </c:extLst>
              </c15:ser>
            </c15:filteredBarSeries>
          </c:ext>
        </c:extLst>
      </c:bar3DChart>
      <c:catAx>
        <c:axId val="-1335827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18128"/>
        <c:crosses val="autoZero"/>
        <c:auto val="1"/>
        <c:lblAlgn val="ctr"/>
        <c:lblOffset val="100"/>
        <c:noMultiLvlLbl val="0"/>
      </c:catAx>
      <c:valAx>
        <c:axId val="-1335818128"/>
        <c:scaling>
          <c:orientation val="minMax"/>
          <c:min val="0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-1335827376"/>
        <c:crosses val="autoZero"/>
        <c:crossBetween val="between"/>
        <c:majorUnit val="4000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50"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VARIACIÓN DE AVALÚO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'PREDIOS QUE BAJAN (2)'!$F$20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9A-4ED0-9416-1F61A37404FE}"/>
              </c:ext>
            </c:extLst>
          </c:dPt>
          <c:dPt>
            <c:idx val="1"/>
            <c:invertIfNegative val="0"/>
            <c:bubble3D val="0"/>
            <c:spPr>
              <a:solidFill>
                <a:srgbClr val="AFD9E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9A-4ED0-9416-1F61A37404FE}"/>
              </c:ext>
            </c:extLst>
          </c:dPt>
          <c:dLbls>
            <c:dLbl>
              <c:idx val="0"/>
              <c:layout>
                <c:manualLayout>
                  <c:x val="4.803031631282215E-3"/>
                  <c:y val="1.4958646634252977E-2"/>
                </c:manualLayout>
              </c:layout>
              <c:tx>
                <c:rich>
                  <a:bodyPr/>
                  <a:lstStyle/>
                  <a:p>
                    <a:fld id="{5FB4D761-71A2-4F58-82ED-2688EAF3AB3A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6EBCAC2-8033-450D-85C1-8247CE17C7A1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19A-4ED0-9416-1F61A37404FE}"/>
                </c:ext>
                <c:ext xmlns:c15="http://schemas.microsoft.com/office/drawing/2012/chart" uri="{CE6537A1-D6FC-4f65-9D91-7224C49458BB}">
                  <c15:layout>
                    <c:manualLayout>
                      <c:w val="0.24628347483426355"/>
                      <c:h val="0.18236115822403137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2.4611225372190678E-2"/>
                  <c:y val="-4.3502834535084862E-2"/>
                </c:manualLayout>
              </c:layout>
              <c:tx>
                <c:rich>
                  <a:bodyPr/>
                  <a:lstStyle/>
                  <a:p>
                    <a:fld id="{8AD29196-39CA-43C0-998D-D0C1032226A9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AE7821D-7FF3-444B-96AA-12C1F6C63ABC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19A-4ED0-9416-1F61A37404FE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2.2718054189714534E-2"/>
                  <c:y val="-2.372881883731894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9E56CEE-30AE-4F3E-A3AD-8AD7ACE5723A}" type="CELLRANGE">
                      <a:rPr lang="en-US" baseline="0"/>
                      <a:pPr>
                        <a:defRPr/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C2CFD89F-838E-4B71-933A-53764C57AECC}" type="VALUE">
                      <a:rPr lang="en-US" baseline="0"/>
                      <a:pPr>
                        <a:defRPr/>
                      </a:pPr>
                      <a:t>[VALOR]</a:t>
                    </a:fld>
                    <a:endParaRPr lang="en-US" baseline="0"/>
                  </a:p>
                </c:rich>
              </c:tx>
              <c:numFmt formatCode="&quot;$&quot;#,##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19A-4ED0-9416-1F61A37404FE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'PREDIOS QUE BAJAN (2)'!$A$21:$A$23</c:f>
              <c:strCache>
                <c:ptCount val="3"/>
                <c:pt idx="0">
                  <c:v>Baja terreno</c:v>
                </c:pt>
                <c:pt idx="1">
                  <c:v>Baja construcción</c:v>
                </c:pt>
                <c:pt idx="2">
                  <c:v>Baja terreno y construcción</c:v>
                </c:pt>
              </c:strCache>
              <c:extLst xmlns:c16r2="http://schemas.microsoft.com/office/drawing/2015/06/chart"/>
            </c:strRef>
          </c:cat>
          <c:val>
            <c:numRef>
              <c:f>'PREDIOS QUE BAJAN (2)'!$F$21:$F$23</c:f>
              <c:numCache>
                <c:formatCode>"$"#,##0.00_);[Red]\("$"#,##0.00\)</c:formatCode>
                <c:ptCount val="3"/>
                <c:pt idx="0">
                  <c:v>-10165462217</c:v>
                </c:pt>
                <c:pt idx="1">
                  <c:v>-502120924.80000114</c:v>
                </c:pt>
                <c:pt idx="2">
                  <c:v>-1728730690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19A-4ED0-9416-1F61A37404FE}"/>
            </c:ext>
            <c:ext xmlns:c15="http://schemas.microsoft.com/office/drawing/2012/chart" uri="{02D57815-91ED-43cb-92C2-25804820EDAC}">
              <c15:datalabelsRange>
                <c15:f>'PREDIOS QUE BAJAN (2)'!$G$21:$G$24</c15:f>
                <c15:dlblRangeCache>
                  <c:ptCount val="4"/>
                  <c:pt idx="0">
                    <c:v>-45.8%</c:v>
                  </c:pt>
                  <c:pt idx="1">
                    <c:v>-3.0%</c:v>
                  </c:pt>
                  <c:pt idx="2">
                    <c:v>-25.5%</c:v>
                  </c:pt>
                </c15:dlblRangeCache>
              </c15:datalabelsRang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7"/>
        <c:shape val="box"/>
        <c:axId val="-1335833360"/>
        <c:axId val="-1335832816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'PREDIOS QUE BAJAN (2)'!$G$20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'PREDIOS QUE BAJAN (2)'!$A$21:$A$23</c15:sqref>
                        </c15:formulaRef>
                      </c:ext>
                    </c:extLst>
                    <c:strCache>
                      <c:ptCount val="3"/>
                      <c:pt idx="0">
                        <c:v>Baja terreno</c:v>
                      </c:pt>
                      <c:pt idx="1">
                        <c:v>Baja construcción</c:v>
                      </c:pt>
                      <c:pt idx="2">
                        <c:v>Baja terreno y construcción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'PREDIOS QUE BAJAN (2)'!$G$21:$G$23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-0.45823119292178549</c:v>
                      </c:pt>
                      <c:pt idx="1">
                        <c:v>-3.0080946334785374E-2</c:v>
                      </c:pt>
                      <c:pt idx="2">
                        <c:v>-0.25539678201988436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6-B19A-4ED0-9416-1F61A37404FE}"/>
                  </c:ext>
                </c:extLst>
              </c15:ser>
            </c15:filteredBarSeries>
          </c:ext>
        </c:extLst>
      </c:bar3DChart>
      <c:catAx>
        <c:axId val="-1335833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32816"/>
        <c:crosses val="autoZero"/>
        <c:auto val="1"/>
        <c:lblAlgn val="ctr"/>
        <c:lblOffset val="100"/>
        <c:noMultiLvlLbl val="0"/>
      </c:catAx>
      <c:valAx>
        <c:axId val="-1335832816"/>
        <c:scaling>
          <c:orientation val="minMax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&quot;$&quot;#,##0" sourceLinked="0"/>
        <c:majorTickMark val="none"/>
        <c:minorTickMark val="none"/>
        <c:tickLblPos val="nextTo"/>
        <c:spPr>
          <a:noFill/>
          <a:ln>
            <a:solidFill>
              <a:srgbClr val="F6B53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33360"/>
        <c:crossesAt val="1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50"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VARIACION</a:t>
            </a:r>
            <a:r>
              <a:rPr lang="es-ES" baseline="0" dirty="0"/>
              <a:t> AVALUO PREDIOS SIN UBICACION GEOGRAFICA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70953803420161"/>
          <c:y val="0.13832482816480784"/>
          <c:w val="0.86856612165031"/>
          <c:h val="0.82151538242470423"/>
        </c:manualLayout>
      </c:layout>
      <c:bar3DChart>
        <c:barDir val="col"/>
        <c:grouping val="clustered"/>
        <c:varyColors val="0"/>
        <c:ser>
          <c:idx val="1"/>
          <c:order val="1"/>
          <c:tx>
            <c:strRef>
              <c:f>'[RESUMEN ANALISIS AVALUO.xlsx]CAMBIO ZONIFICACION Y SUG'!$C$6</c:f>
              <c:strCache>
                <c:ptCount val="1"/>
                <c:pt idx="0">
                  <c:v>Bienio 2020-2021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2555318898837229E-2"/>
                  <c:y val="-2.280873248615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B65-49AD-A2A4-DE8F81B3DF65}"/>
                </c:ext>
                <c:ext xmlns:c15="http://schemas.microsoft.com/office/drawing/2012/chart" uri="{CE6537A1-D6FC-4f65-9D91-7224C49458BB}"/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'[RESUMEN ANALISIS AVALUO.xlsx]CAMBIO ZONIFICACION Y SUG'!$A$7:$A$9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AVALUO.xlsx]CAMBIO ZONIFICACION Y SUG'!$C$7:$C$9</c:f>
              <c:numCache>
                <c:formatCode>_-[$$-409]* #,##0.00_ ;_-[$$-409]* \-#,##0.00\ ;_-[$$-409]* "-"??_ ;_-@_ </c:formatCode>
                <c:ptCount val="1"/>
                <c:pt idx="0">
                  <c:v>11676210438.699856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6C-45C4-A1A0-CAF58866C251}"/>
            </c:ext>
          </c:extLst>
        </c:ser>
        <c:ser>
          <c:idx val="2"/>
          <c:order val="2"/>
          <c:tx>
            <c:strRef>
              <c:f>'[RESUMEN ANALISIS AVALUO.xlsx]CAMBIO ZONIFICACION Y SUG'!$D$6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9790722994092988E-2"/>
                  <c:y val="-3.9100684261974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65-49AD-A2A4-DE8F81B3DF65}"/>
                </c:ext>
                <c:ext xmlns:c15="http://schemas.microsoft.com/office/drawing/2012/chart" uri="{CE6537A1-D6FC-4f65-9D91-7224C49458BB}"/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'[RESUMEN ANALISIS AVALUO.xlsx]CAMBIO ZONIFICACION Y SUG'!$A$7:$A$9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AVALUO.xlsx]CAMBIO ZONIFICACION Y SUG'!$D$7:$D$9</c:f>
              <c:numCache>
                <c:formatCode>_-[$$-409]* #,##0.00_ ;_-[$$-409]* \-#,##0.00\ ;_-[$$-409]* "-"??_ ;_-@_ </c:formatCode>
                <c:ptCount val="1"/>
                <c:pt idx="0">
                  <c:v>5158713755.5499992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6C-45C4-A1A0-CAF58866C251}"/>
            </c:ext>
          </c:extLst>
        </c:ser>
        <c:ser>
          <c:idx val="3"/>
          <c:order val="3"/>
          <c:tx>
            <c:strRef>
              <c:f>'[RESUMEN ANALISIS AVALUO.xlsx]CAMBIO ZONIFICACION Y SUG'!$E$6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482749341873328E-16"/>
                  <c:y val="-1.3033561420658195E-2"/>
                </c:manualLayout>
              </c:layout>
              <c:numFmt formatCode="&quot;$&quot;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B65-49AD-A2A4-DE8F81B3DF6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'[RESUMEN ANALISIS AVALUO.xlsx]CAMBIO ZONIFICACION Y SUG'!$A$7:$A$9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'[RESUMEN ANALISIS AVALUO.xlsx]CAMBIO ZONIFICACION Y SUG'!$E$7:$E$9</c:f>
              <c:numCache>
                <c:formatCode>_-[$$-409]* #,##0.00_ ;_-[$$-409]* \-#,##0.00\ ;_-[$$-409]* "-"??_ ;_-@_ </c:formatCode>
                <c:ptCount val="1"/>
                <c:pt idx="0">
                  <c:v>-6517496683.1498566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6C-45C4-A1A0-CAF58866C2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1335831728"/>
        <c:axId val="-133583118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'[RESUMEN ANALISIS AVALUO.xlsx]CAMBIO ZONIFICACION Y SUG'!$B$6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'[RESUMEN ANALISIS AVALUO.xlsx]CAMBIO ZONIFICACION Y SUG'!$A$7:$A$9</c15:sqref>
                        </c15:formulaRef>
                      </c:ext>
                    </c:extLst>
                    <c:strCache>
                      <c:ptCount val="1"/>
                      <c:pt idx="0">
                        <c:v>Sin ubicacion geografica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'[RESUMEN ANALISIS AVALUO.xlsx]CAMBIO ZONIFICACION Y SUG'!$B$7:$B$9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28027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736C-45C4-A1A0-CAF58866C251}"/>
                  </c:ext>
                </c:extLst>
              </c15:ser>
            </c15:filteredBarSeries>
          </c:ext>
        </c:extLst>
      </c:bar3DChart>
      <c:catAx>
        <c:axId val="-1335831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335831184"/>
        <c:crosses val="autoZero"/>
        <c:auto val="1"/>
        <c:lblAlgn val="ctr"/>
        <c:lblOffset val="100"/>
        <c:noMultiLvlLbl val="0"/>
      </c:catAx>
      <c:valAx>
        <c:axId val="-133583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3172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12096982700558"/>
          <c:y val="0.84970071556304727"/>
          <c:w val="0.66575806034598883"/>
          <c:h val="7.86146966233326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Variación </a:t>
            </a:r>
            <a:r>
              <a:rPr lang="es-ES" dirty="0" smtClean="0"/>
              <a:t>avalúo </a:t>
            </a:r>
            <a:r>
              <a:rPr lang="es-ES" dirty="0"/>
              <a:t>predios que pasan de urbano a rural</a:t>
            </a: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1"/>
          <c:tx>
            <c:strRef>
              <c:f>'CAMBIO ZONIFICACION Y SUG (2)'!$C$6</c:f>
              <c:strCache>
                <c:ptCount val="1"/>
                <c:pt idx="0">
                  <c:v>Bienio 2020-2021</c:v>
                </c:pt>
              </c:strCache>
            </c:strRef>
          </c:tx>
          <c:spPr>
            <a:solidFill>
              <a:srgbClr val="AFD9E0"/>
            </a:solidFill>
          </c:spPr>
          <c:invertIfNegative val="0"/>
          <c:dLbls>
            <c:dLbl>
              <c:idx val="0"/>
              <c:layout>
                <c:manualLayout>
                  <c:x val="5.5754679410593387E-2"/>
                  <c:y val="-3.7362699434440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378-4D58-8C43-AF00DA05ECA9}"/>
                </c:ext>
                <c:ext xmlns:c15="http://schemas.microsoft.com/office/drawing/2012/chart" uri="{CE6537A1-D6FC-4f65-9D91-7224C49458BB}"/>
              </c:extLst>
            </c:dLbl>
            <c:numFmt formatCode="[$$-300A]#,##0.0&quot; millones&quot;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'CAMBIO ZONIFICACION Y SUG (2)'!$A$7</c:f>
              <c:strCache>
                <c:ptCount val="1"/>
                <c:pt idx="0">
                  <c:v>De urbano a rural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 (2)'!$C$7</c:f>
              <c:numCache>
                <c:formatCode>_-[$$-409]* #,##0.00_ ;_-[$$-409]* \-#,##0.00\ ;_-[$$-409]* "-"??_ ;_-@_ </c:formatCode>
                <c:ptCount val="1"/>
                <c:pt idx="0">
                  <c:v>3405353942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78-4D58-8C43-AF00DA05ECA9}"/>
            </c:ext>
          </c:extLst>
        </c:ser>
        <c:ser>
          <c:idx val="2"/>
          <c:order val="2"/>
          <c:tx>
            <c:strRef>
              <c:f>'CAMBIO ZONIFICACION Y SUG (2)'!$D$6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8.3632019115890077E-2"/>
                  <c:y val="-8.2197938755769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378-4D58-8C43-AF00DA05ECA9}"/>
                </c:ext>
                <c:ext xmlns:c15="http://schemas.microsoft.com/office/drawing/2012/chart" uri="{CE6537A1-D6FC-4f65-9D91-7224C49458BB}"/>
              </c:extLst>
            </c:dLbl>
            <c:numFmt formatCode="[$$-300A]#,##0.0&quot; millones&quot;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'CAMBIO ZONIFICACION Y SUG (2)'!$A$7</c:f>
              <c:strCache>
                <c:ptCount val="1"/>
                <c:pt idx="0">
                  <c:v>De urbano a rural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 (2)'!$D$7</c:f>
              <c:numCache>
                <c:formatCode>_-[$$-409]* #,##0.00_ ;_-[$$-409]* \-#,##0.00\ ;_-[$$-409]* "-"??_ ;_-@_ </c:formatCode>
                <c:ptCount val="1"/>
                <c:pt idx="0">
                  <c:v>1010729910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78-4D58-8C43-AF00DA05ECA9}"/>
            </c:ext>
          </c:extLst>
        </c:ser>
        <c:ser>
          <c:idx val="3"/>
          <c:order val="3"/>
          <c:tx>
            <c:strRef>
              <c:f>'CAMBIO ZONIFICACION Y SUG (2)'!$E$6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Lbls>
            <c:dLbl>
              <c:idx val="0"/>
              <c:numFmt formatCode="[$$-300A]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'CAMBIO ZONIFICACION Y SUG (2)'!$A$7</c:f>
              <c:strCache>
                <c:ptCount val="1"/>
                <c:pt idx="0">
                  <c:v>De urbano a rural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 (2)'!$E$7</c:f>
              <c:numCache>
                <c:formatCode>_-[$$-409]* #,##0.00_ ;_-[$$-409]* \-#,##0.00\ ;_-[$$-409]* "-"??_ ;_-@_ </c:formatCode>
                <c:ptCount val="1"/>
                <c:pt idx="0">
                  <c:v>-2394624032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78-4D58-8C43-AF00DA05EC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1335830640"/>
        <c:axId val="-133582302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 (2)'!$B$6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 (2)'!$A$7</c15:sqref>
                        </c15:formulaRef>
                      </c:ext>
                    </c:extLst>
                    <c:strCache>
                      <c:ptCount val="1"/>
                      <c:pt idx="0">
                        <c:v>De urbano a rural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 (2)'!$B$7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10344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4-D378-4D58-8C43-AF00DA05ECA9}"/>
                  </c:ext>
                </c:extLst>
              </c15:ser>
            </c15:filteredBarSeries>
          </c:ext>
        </c:extLst>
      </c:bar3DChart>
      <c:catAx>
        <c:axId val="-1335830640"/>
        <c:scaling>
          <c:orientation val="minMax"/>
        </c:scaling>
        <c:delete val="1"/>
        <c:axPos val="b"/>
        <c:majorGridlines>
          <c:spPr>
            <a:ln>
              <a:solidFill>
                <a:schemeClr val="bg2"/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-1335823024"/>
        <c:crosses val="autoZero"/>
        <c:auto val="1"/>
        <c:lblAlgn val="ctr"/>
        <c:lblOffset val="100"/>
        <c:noMultiLvlLbl val="0"/>
      </c:catAx>
      <c:valAx>
        <c:axId val="-133582302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_-[$$-409]* #,##0_ ;_-[$$-409]* \-#,##0\ ;_-[$$-409]* &quot;-&quot;_ ;_-@_ " sourceLinked="0"/>
        <c:majorTickMark val="none"/>
        <c:minorTickMark val="none"/>
        <c:tickLblPos val="nextTo"/>
        <c:crossAx val="-1335830640"/>
        <c:crosses val="autoZero"/>
        <c:crossBetween val="between"/>
        <c:dispUnits>
          <c:builtInUnit val="millions"/>
        </c:dispUnits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s-EC"/>
        </a:p>
      </c:txPr>
    </c:legend>
    <c:plotVisOnly val="1"/>
    <c:dispBlanksAs val="gap"/>
    <c:showDLblsOverMax val="0"/>
  </c:chart>
  <c:txPr>
    <a:bodyPr/>
    <a:lstStyle/>
    <a:p>
      <a:pPr>
        <a:defRPr sz="1300"/>
      </a:pPr>
      <a:endParaRPr lang="es-EC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VARIACION</a:t>
            </a:r>
            <a:r>
              <a:rPr lang="en-GB" baseline="0" dirty="0"/>
              <a:t> AVALUO PREDIOS QUE CAMBIAN EL FACTOR FRENTE FONDO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1"/>
          <c:tx>
            <c:strRef>
              <c:f>'CAMBIO ZONIFICACION Y SUG'!$C$6</c:f>
              <c:strCache>
                <c:ptCount val="1"/>
                <c:pt idx="0">
                  <c:v>Bienio 2020-2021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2555318898837229E-2"/>
                  <c:y val="-2.280873248615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700-47A3-87C6-39F42235DA2B}"/>
                </c:ext>
                <c:ext xmlns:c15="http://schemas.microsoft.com/office/drawing/2012/chart" uri="{CE6537A1-D6FC-4f65-9D91-7224C49458BB}"/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'CAMBIO ZONIFICACION Y SUG'!$A$9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SUG'!$C$9</c:f>
              <c:numCache>
                <c:formatCode>_-[$$-409]* #,##0.00_ ;_-[$$-409]* \-#,##0.00\ ;_-[$$-409]* "-"??_ ;_-@_ </c:formatCode>
                <c:ptCount val="1"/>
                <c:pt idx="0">
                  <c:v>3088256523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00-47A3-87C6-39F42235DA2B}"/>
            </c:ext>
          </c:extLst>
        </c:ser>
        <c:ser>
          <c:idx val="2"/>
          <c:order val="2"/>
          <c:tx>
            <c:strRef>
              <c:f>'CAMBIO ZONIFICACION Y SUG'!$D$6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9790722994092988E-2"/>
                  <c:y val="-3.9100684261974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00-47A3-87C6-39F42235DA2B}"/>
                </c:ext>
                <c:ext xmlns:c15="http://schemas.microsoft.com/office/drawing/2012/chart" uri="{CE6537A1-D6FC-4f65-9D91-7224C49458BB}"/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'CAMBIO ZONIFICACION Y SUG'!$A$9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SUG'!$D$9</c:f>
              <c:numCache>
                <c:formatCode>_-[$$-409]* #,##0.00_ ;_-[$$-409]* \-#,##0.00\ ;_-[$$-409]* "-"??_ ;_-@_ </c:formatCode>
                <c:ptCount val="1"/>
                <c:pt idx="0">
                  <c:v>2739814159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700-47A3-87C6-39F42235DA2B}"/>
            </c:ext>
          </c:extLst>
        </c:ser>
        <c:ser>
          <c:idx val="3"/>
          <c:order val="3"/>
          <c:tx>
            <c:strRef>
              <c:f>'CAMBIO ZONIFICACION Y SUG'!$E$6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482749341873328E-16"/>
                  <c:y val="-1.3033561420658195E-2"/>
                </c:manualLayout>
              </c:layout>
              <c:numFmt formatCode="&quot;$&quot;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00-47A3-87C6-39F42235DA2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'CAMBIO ZONIFICACION Y SUG'!$A$9</c:f>
              <c:strCache>
                <c:ptCount val="1"/>
                <c:pt idx="0">
                  <c:v>Sin ubicacion geografica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SUG'!$E$9</c:f>
              <c:numCache>
                <c:formatCode>_-[$$-409]* #,##0.00_ ;_-[$$-409]* \-#,##0.00\ ;_-[$$-409]* "-"??_ ;_-@_ </c:formatCode>
                <c:ptCount val="1"/>
                <c:pt idx="0">
                  <c:v>-348442364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700-47A3-87C6-39F42235DA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1335830096"/>
        <c:axId val="-1335827920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SUG'!$A$9</c15:sqref>
                        </c15:formulaRef>
                      </c:ext>
                    </c:extLst>
                    <c:strCache>
                      <c:ptCount val="1"/>
                      <c:pt idx="0">
                        <c:v>Sin ubicacion geografica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SUG'!$B$9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9203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6-5700-47A3-87C6-39F42235DA2B}"/>
                  </c:ext>
                </c:extLst>
              </c15:ser>
            </c15:filteredBarSeries>
          </c:ext>
        </c:extLst>
      </c:bar3DChart>
      <c:catAx>
        <c:axId val="-1335830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335827920"/>
        <c:crosses val="autoZero"/>
        <c:auto val="1"/>
        <c:lblAlgn val="ctr"/>
        <c:lblOffset val="100"/>
        <c:noMultiLvlLbl val="0"/>
      </c:catAx>
      <c:valAx>
        <c:axId val="-133582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30096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1"/>
          <c:tx>
            <c:strRef>
              <c:f>'AIVAS SUBEN O BAJAN excluidos'!$C$6</c:f>
              <c:strCache>
                <c:ptCount val="1"/>
                <c:pt idx="0">
                  <c:v>Bienio 2020-2021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372988343443466E-2"/>
                  <c:y val="-3.2583903551645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59B-4C6D-8BA2-17CE7FD64D43}"/>
                </c:ext>
                <c:ext xmlns:c15="http://schemas.microsoft.com/office/drawing/2012/chart" uri="{CE6537A1-D6FC-4f65-9D91-7224C49458BB}"/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'AIVAS SUBEN O BAJAN excluidos'!$A$8:$A$9</c:f>
              <c:strCache>
                <c:ptCount val="1"/>
                <c:pt idx="0">
                  <c:v>PREDIOS EN AIVAS QUE  BAJAN DE VALOR</c:v>
                </c:pt>
              </c:strCache>
              <c:extLst xmlns:c16r2="http://schemas.microsoft.com/office/drawing/2015/06/chart"/>
            </c:strRef>
          </c:cat>
          <c:val>
            <c:numRef>
              <c:f>'AIVAS SUBEN O BAJAN excluidos'!$C$8:$C$9</c:f>
              <c:numCache>
                <c:formatCode>_-[$$-409]* #,##0.00_ ;_-[$$-409]* \-#,##0.00\ ;_-[$$-409]* "-"??_ ;_-@_ </c:formatCode>
                <c:ptCount val="1"/>
                <c:pt idx="0">
                  <c:v>2448500958.0699911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9B-4C6D-8BA2-17CE7FD64D43}"/>
            </c:ext>
          </c:extLst>
        </c:ser>
        <c:ser>
          <c:idx val="2"/>
          <c:order val="2"/>
          <c:tx>
            <c:strRef>
              <c:f>'AIVAS SUBEN O BAJAN excluidos'!$D$6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0303599063289594E-2"/>
                  <c:y val="-6.8426197458455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59B-4C6D-8BA2-17CE7FD64D43}"/>
                </c:ext>
                <c:ext xmlns:c15="http://schemas.microsoft.com/office/drawing/2012/chart" uri="{CE6537A1-D6FC-4f65-9D91-7224C49458BB}"/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'AIVAS SUBEN O BAJAN excluidos'!$A$8:$A$9</c:f>
              <c:strCache>
                <c:ptCount val="1"/>
                <c:pt idx="0">
                  <c:v>PREDIOS EN AIVAS QUE  BAJAN DE VALOR</c:v>
                </c:pt>
              </c:strCache>
              <c:extLst xmlns:c16r2="http://schemas.microsoft.com/office/drawing/2015/06/chart"/>
            </c:strRef>
          </c:cat>
          <c:val>
            <c:numRef>
              <c:f>'AIVAS SUBEN O BAJAN excluidos'!$D$8:$D$9</c:f>
              <c:numCache>
                <c:formatCode>_-[$$-409]* #,##0.00_ ;_-[$$-409]* \-#,##0.00\ ;_-[$$-409]* "-"??_ ;_-@_ </c:formatCode>
                <c:ptCount val="1"/>
                <c:pt idx="0">
                  <c:v>2281418467.1900134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59B-4C6D-8BA2-17CE7FD64D43}"/>
            </c:ext>
          </c:extLst>
        </c:ser>
        <c:ser>
          <c:idx val="3"/>
          <c:order val="3"/>
          <c:tx>
            <c:strRef>
              <c:f>'AIVAS SUBEN O BAJAN excluidos'!$E$6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numFmt formatCode="&quot;$&quot;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'AIVAS SUBEN O BAJAN excluidos'!$A$8:$A$9</c:f>
              <c:strCache>
                <c:ptCount val="1"/>
                <c:pt idx="0">
                  <c:v>PREDIOS EN AIVAS QUE  BAJAN DE VALOR</c:v>
                </c:pt>
              </c:strCache>
              <c:extLst xmlns:c16r2="http://schemas.microsoft.com/office/drawing/2015/06/chart"/>
            </c:strRef>
          </c:cat>
          <c:val>
            <c:numRef>
              <c:f>'AIVAS SUBEN O BAJAN excluidos'!$E$8:$E$9</c:f>
              <c:numCache>
                <c:formatCode>_-[$$-409]* #,##0.00_ ;_-[$$-409]* \-#,##0.00\ ;_-[$$-409]* "-"??_ ;_-@_ </c:formatCode>
                <c:ptCount val="1"/>
                <c:pt idx="0">
                  <c:v>-167082490.8799777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59B-4C6D-8BA2-17CE7FD64D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1335820848"/>
        <c:axId val="-1335829552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'AIVAS SUBEN O BAJAN excluidos'!$B$6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'AIVAS SUBEN O BAJAN excluidos'!$A$8:$A$9</c15:sqref>
                        </c15:formulaRef>
                      </c:ext>
                    </c:extLst>
                    <c:strCache>
                      <c:ptCount val="1"/>
                      <c:pt idx="0">
                        <c:v>PREDIOS EN AIVAS QUE  BAJAN DE VALOR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'AIVAS SUBEN O BAJAN excluidos'!$B$8:$B$9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25036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159B-4C6D-8BA2-17CE7FD64D43}"/>
                  </c:ext>
                </c:extLst>
              </c15:ser>
            </c15:filteredBarSeries>
          </c:ext>
        </c:extLst>
      </c:bar3DChart>
      <c:catAx>
        <c:axId val="-1335820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29552"/>
        <c:crosses val="autoZero"/>
        <c:auto val="1"/>
        <c:lblAlgn val="ctr"/>
        <c:lblOffset val="100"/>
        <c:noMultiLvlLbl val="0"/>
      </c:catAx>
      <c:valAx>
        <c:axId val="-133582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2084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722549641187691E-2"/>
          <c:y val="0.15719711466979369"/>
          <c:w val="0.88501660395475346"/>
          <c:h val="0.83829631021908502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915357349377194E-2"/>
          <c:y val="0.10570193313577539"/>
          <c:w val="0.91108464265062283"/>
          <c:h val="0.8942980668642246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FD0D5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4A-430A-B6C9-476859FAD070}"/>
              </c:ext>
            </c:extLst>
          </c:dPt>
          <c:dPt>
            <c:idx val="1"/>
            <c:bubble3D val="0"/>
            <c:explosion val="4"/>
            <c:spPr>
              <a:solidFill>
                <a:srgbClr val="E8890A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4A-430A-B6C9-476859FAD070}"/>
              </c:ext>
            </c:extLst>
          </c:dPt>
          <c:dLbls>
            <c:dLbl>
              <c:idx val="0"/>
              <c:layout>
                <c:manualLayout>
                  <c:x val="-0.16334696308328003"/>
                  <c:y val="-0.719887574650263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34A-430A-B6C9-476859FAD0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4716771549886129E-2"/>
                  <c:y val="-0.1421430813663885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34A-430A-B6C9-476859FAD0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Hoja2!$H$28:$H$29</c:f>
              <c:numCache>
                <c:formatCode>0.0%</c:formatCode>
                <c:ptCount val="2"/>
                <c:pt idx="0">
                  <c:v>0.6791666666666667</c:v>
                </c:pt>
                <c:pt idx="1">
                  <c:v>0.32083333333333336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34A-430A-B6C9-476859FAD07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VARIACIÓN DE AVALÚO POR PREDIOS</a:t>
            </a: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'RESUMEN 5TA SUIMULAICION'!$B$26</c:f>
              <c:strCache>
                <c:ptCount val="1"/>
                <c:pt idx="0">
                  <c:v>Cantidad de predios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47-4356-AC0A-C86B3CBC163E}"/>
              </c:ext>
            </c:extLst>
          </c:dPt>
          <c:dPt>
            <c:idx val="1"/>
            <c:invertIfNegative val="0"/>
            <c:bubble3D val="0"/>
            <c:spPr>
              <a:solidFill>
                <a:srgbClr val="AFD9E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47-4356-AC0A-C86B3CBC163E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A47-4356-AC0A-C86B3CBC163E}"/>
              </c:ext>
            </c:extLst>
          </c:dPt>
          <c:dLbls>
            <c:dLbl>
              <c:idx val="0"/>
              <c:layout>
                <c:manualLayout>
                  <c:x val="3.5867656817409353E-2"/>
                  <c:y val="-4.9991094106266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A47-4356-AC0A-C86B3CBC163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7205689366970095E-2"/>
                  <c:y val="-3.1264894170388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A47-4356-AC0A-C86B3CBC163E}"/>
                </c:ext>
                <c:ext xmlns:c15="http://schemas.microsoft.com/office/drawing/2012/chart" uri="{CE6537A1-D6FC-4f65-9D91-7224C49458BB}">
                  <c15:layout>
                    <c:manualLayout>
                      <c:w val="0.17820862015108757"/>
                      <c:h val="0.2020479275744238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6.4781529095078907E-2"/>
                  <c:y val="-4.7760727204386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A47-4356-AC0A-C86B3CBC163E}"/>
                </c:ext>
                <c:ext xmlns:c15="http://schemas.microsoft.com/office/drawing/2012/chart" uri="{CE6537A1-D6FC-4f65-9D91-7224C49458BB}">
                  <c15:layout>
                    <c:manualLayout>
                      <c:w val="0.17559861177109795"/>
                      <c:h val="0.15133056637623804"/>
                    </c:manualLayout>
                  </c15:layout>
                </c:ext>
              </c:extLst>
            </c:dLbl>
            <c:numFmt formatCode="#,##0&quot; predio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'RESUMEN 5TA SUIMULAICION'!$A$27:$A$29</c:f>
              <c:strCache>
                <c:ptCount val="3"/>
                <c:pt idx="0">
                  <c:v>PREDIOS QUE
SUBEN AVALÚO</c:v>
                </c:pt>
                <c:pt idx="1">
                  <c:v>PREDIOS QUE 
BAJAN AVALÚO</c:v>
                </c:pt>
                <c:pt idx="2">
                  <c:v>PREDIOS QUE SE 
MANTIENE AVALUO 
AVALÚO</c:v>
                </c:pt>
              </c:strCache>
            </c:strRef>
          </c:cat>
          <c:val>
            <c:numRef>
              <c:f>'RESUMEN 5TA SUIMULAICION'!$B$27:$B$29</c:f>
              <c:numCache>
                <c:formatCode>#,##0</c:formatCode>
                <c:ptCount val="3"/>
                <c:pt idx="0">
                  <c:v>629546</c:v>
                </c:pt>
                <c:pt idx="1">
                  <c:v>262563</c:v>
                </c:pt>
                <c:pt idx="2">
                  <c:v>95743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47-4356-AC0A-C86B3CBC16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1"/>
        <c:gapDepth val="153"/>
        <c:shape val="box"/>
        <c:axId val="-1697287472"/>
        <c:axId val="-1697535104"/>
        <c:axId val="0"/>
      </c:bar3DChart>
      <c:catAx>
        <c:axId val="-16972874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-1697535104"/>
        <c:crosses val="autoZero"/>
        <c:auto val="1"/>
        <c:lblAlgn val="ctr"/>
        <c:lblOffset val="100"/>
        <c:noMultiLvlLbl val="0"/>
      </c:catAx>
      <c:valAx>
        <c:axId val="-1697535104"/>
        <c:scaling>
          <c:orientation val="minMax"/>
          <c:max val="800000"/>
          <c:min val="0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out"/>
        <c:minorTickMark val="none"/>
        <c:tickLblPos val="nextTo"/>
        <c:crossAx val="-1697287472"/>
        <c:crosses val="autoZero"/>
        <c:crossBetween val="between"/>
        <c:majorUnit val="20000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50"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VALORACION</a:t>
            </a:r>
            <a:r>
              <a:rPr lang="es-EC" baseline="0"/>
              <a:t> POR PREDIOS QUE SUBEN, BAJAN O SE MANTIENEN</a:t>
            </a:r>
            <a:endParaRPr lang="es-EC"/>
          </a:p>
        </c:rich>
      </c:tx>
      <c:layout>
        <c:manualLayout>
          <c:xMode val="edge"/>
          <c:yMode val="edge"/>
          <c:x val="0.24706765486835466"/>
          <c:y val="5.26720175047656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110773877843524"/>
          <c:y val="0.1663674060089855"/>
          <c:w val="0.68740549910428317"/>
          <c:h val="0.44010904149961455"/>
        </c:manualLayout>
      </c:layout>
      <c:bar3DChart>
        <c:barDir val="col"/>
        <c:grouping val="clustered"/>
        <c:varyColors val="0"/>
        <c:ser>
          <c:idx val="3"/>
          <c:order val="3"/>
          <c:tx>
            <c:strRef>
              <c:f>'RESUMEN 5TA SUIMULAICION'!$E$26</c:f>
              <c:strCache>
                <c:ptCount val="1"/>
                <c:pt idx="0">
                  <c:v>Bienio 2020-2021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'RESUMEN 5TA SUIMULAICION'!$A$27:$A$29</c:f>
              <c:strCache>
                <c:ptCount val="3"/>
                <c:pt idx="0">
                  <c:v>PREDIOS QUE
SUBEN AVALÚO</c:v>
                </c:pt>
                <c:pt idx="1">
                  <c:v>PREDIOS QUE 
BAJAN AVALÚO</c:v>
                </c:pt>
                <c:pt idx="2">
                  <c:v>PREDIOS QUE SE 
MANTIENE AVALUO 
AVALÚO</c:v>
                </c:pt>
              </c:strCache>
            </c:strRef>
          </c:cat>
          <c:val>
            <c:numRef>
              <c:f>'RESUMEN 5TA SUIMULAICION'!$E$27:$E$29</c:f>
              <c:numCache>
                <c:formatCode>_-[$$-409]* #,##0.00_ ;_-[$$-409]* \-#,##0.00\ ;_-[$$-409]* "-"??_ ;_-@_ </c:formatCode>
                <c:ptCount val="3"/>
                <c:pt idx="0">
                  <c:v>48143083212.842972</c:v>
                </c:pt>
                <c:pt idx="1">
                  <c:v>45645262535.631599</c:v>
                </c:pt>
                <c:pt idx="2">
                  <c:v>7958804839.0099754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A-4383-A507-120FE9EB24B0}"/>
            </c:ext>
          </c:extLst>
        </c:ser>
        <c:ser>
          <c:idx val="4"/>
          <c:order val="4"/>
          <c:tx>
            <c:strRef>
              <c:f>'RESUMEN 5TA SUIMULAICION'!$F$26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'RESUMEN 5TA SUIMULAICION'!$A$27:$A$29</c:f>
              <c:strCache>
                <c:ptCount val="3"/>
                <c:pt idx="0">
                  <c:v>PREDIOS QUE
SUBEN AVALÚO</c:v>
                </c:pt>
                <c:pt idx="1">
                  <c:v>PREDIOS QUE 
BAJAN AVALÚO</c:v>
                </c:pt>
                <c:pt idx="2">
                  <c:v>PREDIOS QUE SE 
MANTIENE AVALUO 
AVALÚO</c:v>
                </c:pt>
              </c:strCache>
            </c:strRef>
          </c:cat>
          <c:val>
            <c:numRef>
              <c:f>'RESUMEN 5TA SUIMULAICION'!$F$27:$F$29</c:f>
              <c:numCache>
                <c:formatCode>_-[$$-409]* #,##0.00_ ;_-[$$-409]* \-#,##0.00\ ;_-[$$-409]* "-"??_ ;_-@_ </c:formatCode>
                <c:ptCount val="3"/>
                <c:pt idx="0">
                  <c:v>51661482071.60701</c:v>
                </c:pt>
                <c:pt idx="1">
                  <c:v>33248948704.50061</c:v>
                </c:pt>
                <c:pt idx="2">
                  <c:v>7958804839.0099754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4A-4383-A507-120FE9EB24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70"/>
        <c:shape val="box"/>
        <c:axId val="-1335828464"/>
        <c:axId val="-133582574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'RESUMEN 5TA SUIMULAICION'!$B$26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'RESUMEN 5TA SUIMULAICION'!$A$27:$A$29</c15:sqref>
                        </c15:formulaRef>
                      </c:ext>
                    </c:extLst>
                    <c:strCache>
                      <c:ptCount val="3"/>
                      <c:pt idx="0">
                        <c:v>PREDIOS QUE
SUBEN AVALÚO</c:v>
                      </c:pt>
                      <c:pt idx="1">
                        <c:v>PREDIOS QUE 
BAJAN AVALÚO</c:v>
                      </c:pt>
                      <c:pt idx="2">
                        <c:v>PREDIOS QUE SE 
MANTIENE AVALUO 
AVALÚO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'RESUMEN 5TA SUIMULAICION'!$B$27:$B$29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629546</c:v>
                      </c:pt>
                      <c:pt idx="1">
                        <c:v>262563</c:v>
                      </c:pt>
                      <c:pt idx="2">
                        <c:v>95743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434A-4383-A507-120FE9EB24B0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SUIMULAICION'!$C$26</c15:sqref>
                        </c15:formulaRef>
                      </c:ext>
                    </c:extLst>
                    <c:strCache>
                      <c:ptCount val="1"/>
                      <c:pt idx="0">
                        <c:v>Columna1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SUIMULAICION'!$A$27:$A$29</c15:sqref>
                        </c15:formulaRef>
                      </c:ext>
                    </c:extLst>
                    <c:strCache>
                      <c:ptCount val="3"/>
                      <c:pt idx="0">
                        <c:v>PREDIOS QUE
SUBEN AVALÚO</c:v>
                      </c:pt>
                      <c:pt idx="1">
                        <c:v>PREDIOS QUE 
BAJAN AVALÚO</c:v>
                      </c:pt>
                      <c:pt idx="2">
                        <c:v>PREDIOS QUE SE 
MANTIENE AVALUO 
AVALÚO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SUIMULAICION'!$C$27:$C$29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3-434A-4383-A507-120FE9EB24B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SUIMULAICION'!$D$26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SUIMULAICION'!$A$27:$A$29</c15:sqref>
                        </c15:formulaRef>
                      </c:ext>
                    </c:extLst>
                    <c:strCache>
                      <c:ptCount val="3"/>
                      <c:pt idx="0">
                        <c:v>PREDIOS QUE
SUBEN AVALÚO</c:v>
                      </c:pt>
                      <c:pt idx="1">
                        <c:v>PREDIOS QUE 
BAJAN AVALÚO</c:v>
                      </c:pt>
                      <c:pt idx="2">
                        <c:v>PREDIOS QUE SE 
MANTIENE AVALUO 
AVALÚO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'RESUMEN 5TA SUIMULAICION'!$D$27:$D$29</c15:sqref>
                        </c15:formulaRef>
                      </c:ext>
                    </c:extLst>
                    <c:numCache>
                      <c:formatCode>0.00%</c:formatCode>
                      <c:ptCount val="3"/>
                      <c:pt idx="0">
                        <c:v>0.63728777185246377</c:v>
                      </c:pt>
                      <c:pt idx="1">
                        <c:v>0.26579183926337141</c:v>
                      </c:pt>
                      <c:pt idx="2">
                        <c:v>9.6920388884164835E-2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4-434A-4383-A507-120FE9EB24B0}"/>
                  </c:ext>
                </c:extLst>
              </c15:ser>
            </c15:filteredBarSeries>
          </c:ext>
        </c:extLst>
      </c:bar3DChart>
      <c:catAx>
        <c:axId val="-133582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25744"/>
        <c:crosses val="autoZero"/>
        <c:auto val="0"/>
        <c:lblAlgn val="ctr"/>
        <c:lblOffset val="100"/>
        <c:noMultiLvlLbl val="0"/>
      </c:catAx>
      <c:valAx>
        <c:axId val="-133582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28464"/>
        <c:crosses val="autoZero"/>
        <c:crossBetween val="between"/>
        <c:majorUnit val="10000000000"/>
        <c:dispUnits>
          <c:builtInUnit val="millions"/>
          <c:dispUnitsLbl>
            <c:layout>
              <c:manualLayout>
                <c:xMode val="edge"/>
                <c:yMode val="edge"/>
                <c:x val="0.17315477644148139"/>
                <c:y val="0.44666086321486237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</c:dispUnitsLbl>
        </c:dispUnits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CANTIDAD</a:t>
            </a:r>
            <a:r>
              <a:rPr lang="en-US" baseline="0"/>
              <a:t> DE PREDIOS</a:t>
            </a: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'PREDIOS QUE SUBEN'!$B$20</c:f>
              <c:strCache>
                <c:ptCount val="1"/>
                <c:pt idx="0">
                  <c:v>Cantidad de predios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6C-47D3-BE3C-28285163C9BC}"/>
              </c:ext>
            </c:extLst>
          </c:dPt>
          <c:dPt>
            <c:idx val="1"/>
            <c:invertIfNegative val="0"/>
            <c:bubble3D val="0"/>
            <c:spPr>
              <a:solidFill>
                <a:srgbClr val="AFD9E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F6C-47D3-BE3C-28285163C9BC}"/>
              </c:ext>
            </c:extLst>
          </c:dPt>
          <c:dLbls>
            <c:dLbl>
              <c:idx val="0"/>
              <c:layout>
                <c:manualLayout>
                  <c:x val="2.8446087664346618E-2"/>
                  <c:y val="-3.2045792680753644E-2"/>
                </c:manualLayout>
              </c:layout>
              <c:tx>
                <c:rich>
                  <a:bodyPr/>
                  <a:lstStyle/>
                  <a:p>
                    <a:fld id="{4D4CE726-1544-4E0F-A39B-9DB175C499C5}" type="CELLRANGE">
                      <a:rPr lang="en-US" b="1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AEE3B449-1BEE-4B91-9594-C23F7729AB60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F6C-47D3-BE3C-28285163C9BC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6.8896134873480383E-2"/>
                  <c:y val="-5.4496885892234732E-2"/>
                </c:manualLayout>
              </c:layout>
              <c:tx>
                <c:rich>
                  <a:bodyPr/>
                  <a:lstStyle/>
                  <a:p>
                    <a:fld id="{CE91F923-9B73-4434-812B-B7439D560A92}" type="CELLRANGE">
                      <a:rPr lang="en-US" b="1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D21564E5-D178-42ED-8FBA-FEE8A4D29E75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F6C-47D3-BE3C-28285163C9BC}"/>
                </c:ext>
                <c:ext xmlns:c15="http://schemas.microsoft.com/office/drawing/2012/chart" uri="{CE6537A1-D6FC-4f65-9D91-7224C49458BB}">
                  <c15:layout>
                    <c:manualLayout>
                      <c:w val="0.23664230308005893"/>
                      <c:h val="0.12665258413804925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3.792811688579549E-2"/>
                  <c:y val="-4.0057240850941964E-2"/>
                </c:manualLayout>
              </c:layout>
              <c:tx>
                <c:rich>
                  <a:bodyPr/>
                  <a:lstStyle/>
                  <a:p>
                    <a:fld id="{DC0ADB1F-4241-458A-9067-2C35E2E2D2A2}" type="CELLRANGE">
                      <a:rPr lang="en-US" b="1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E7622EFC-0C05-4F2A-8076-0FDB86D762F3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F6C-47D3-BE3C-28285163C9BC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numFmt formatCode="#,##0&quot; predio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'PREDIOS QUE SUBEN'!$A$21:$A$23</c:f>
              <c:strCache>
                <c:ptCount val="3"/>
                <c:pt idx="0">
                  <c:v>SUBE 
TERRENO</c:v>
                </c:pt>
                <c:pt idx="1">
                  <c:v>SUBE 
CONSTRUCCION</c:v>
                </c:pt>
                <c:pt idx="2">
                  <c:v>SUBEN TERRENO Y CONSTRUCCIÓN</c:v>
                </c:pt>
              </c:strCache>
              <c:extLst xmlns:c16r2="http://schemas.microsoft.com/office/drawing/2015/06/chart"/>
            </c:strRef>
          </c:cat>
          <c:val>
            <c:numRef>
              <c:f>'PREDIOS QUE SUBEN'!$B$21:$B$23</c:f>
              <c:numCache>
                <c:formatCode>General</c:formatCode>
                <c:ptCount val="3"/>
                <c:pt idx="0">
                  <c:v>36060</c:v>
                </c:pt>
                <c:pt idx="1">
                  <c:v>550810</c:v>
                </c:pt>
                <c:pt idx="2">
                  <c:v>42676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F6C-47D3-BE3C-28285163C9BC}"/>
            </c:ext>
            <c:ext xmlns:c15="http://schemas.microsoft.com/office/drawing/2012/chart" uri="{02D57815-91ED-43cb-92C2-25804820EDAC}">
              <c15:datalabelsRange>
                <c15:f>'PREDIOS QUE SUBEN'!$C$21:$C$23</c15:f>
                <c15:dlblRangeCache>
                  <c:ptCount val="3"/>
                  <c:pt idx="0">
                    <c:v>5.7%</c:v>
                  </c:pt>
                  <c:pt idx="1">
                    <c:v>87.5%</c:v>
                  </c:pt>
                  <c:pt idx="2">
                    <c:v>6.8%</c:v>
                  </c:pt>
                </c15:dlblRangeCache>
              </c15:datalabelsRang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shape val="box"/>
        <c:axId val="-1335819760"/>
        <c:axId val="-1335818672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'PREDIOS QUE SUBEN'!$C$20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'PREDIOS QUE SUBEN'!$A$21:$A$23</c15:sqref>
                        </c15:formulaRef>
                      </c:ext>
                    </c:extLst>
                    <c:strCache>
                      <c:ptCount val="3"/>
                      <c:pt idx="0">
                        <c:v>SUBE 
TERRENO</c:v>
                      </c:pt>
                      <c:pt idx="1">
                        <c:v>SUBE 
CONSTRUCCION</c:v>
                      </c:pt>
                      <c:pt idx="2">
                        <c:v>SUBEN TERRENO Y CONSTRUCCIÓN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'PREDIOS QUE SUBEN'!$C$21:$C$23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5.7279372754334076E-2</c:v>
                      </c:pt>
                      <c:pt idx="1">
                        <c:v>0.8749320939216515</c:v>
                      </c:pt>
                      <c:pt idx="2">
                        <c:v>6.7788533324014452E-2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6-9F6C-47D3-BE3C-28285163C9BC}"/>
                  </c:ext>
                </c:extLst>
              </c15:ser>
            </c15:filteredBarSeries>
          </c:ext>
        </c:extLst>
      </c:bar3DChart>
      <c:catAx>
        <c:axId val="-133581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18672"/>
        <c:crosses val="autoZero"/>
        <c:auto val="1"/>
        <c:lblAlgn val="ctr"/>
        <c:lblOffset val="100"/>
        <c:noMultiLvlLbl val="0"/>
      </c:catAx>
      <c:valAx>
        <c:axId val="-1335818672"/>
        <c:scaling>
          <c:orientation val="minMax"/>
          <c:max val="600000"/>
          <c:min val="0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-1335819760"/>
        <c:crosses val="autoZero"/>
        <c:crossBetween val="between"/>
        <c:majorUnit val="20000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50"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VARIACIÓN DE AVALÚO</a:t>
            </a: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'PREDIOS QUE SUBEN'!$F$20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FE-4072-A9F5-DABC3D52B393}"/>
              </c:ext>
            </c:extLst>
          </c:dPt>
          <c:dPt>
            <c:idx val="1"/>
            <c:invertIfNegative val="0"/>
            <c:bubble3D val="0"/>
            <c:spPr>
              <a:solidFill>
                <a:srgbClr val="AFD9E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FE-4072-A9F5-DABC3D52B393}"/>
              </c:ext>
            </c:extLst>
          </c:dPt>
          <c:dLbls>
            <c:dLbl>
              <c:idx val="0"/>
              <c:layout>
                <c:manualLayout>
                  <c:x val="4.0113918555121371E-2"/>
                  <c:y val="-1.9422098671117997E-2"/>
                </c:manualLayout>
              </c:layout>
              <c:tx>
                <c:rich>
                  <a:bodyPr/>
                  <a:lstStyle/>
                  <a:p>
                    <a:fld id="{4A8261C4-C758-4363-BFF7-289DD3959166}" type="CELLRANGE">
                      <a:rPr lang="en-US" b="1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05A1F21C-4A6E-4379-9CD4-C8CE1CA4AC70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EFE-4072-A9F5-DABC3D52B393}"/>
                </c:ext>
                <c:ext xmlns:c15="http://schemas.microsoft.com/office/drawing/2012/chart" uri="{CE6537A1-D6FC-4f65-9D91-7224C49458BB}">
                  <c15:layout>
                    <c:manualLayout>
                      <c:w val="0.3141091254430059"/>
                      <c:h val="0.19857787930633747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2.8847887573434421E-2"/>
                  <c:y val="-5.1647178667655093E-2"/>
                </c:manualLayout>
              </c:layout>
              <c:tx>
                <c:rich>
                  <a:bodyPr/>
                  <a:lstStyle/>
                  <a:p>
                    <a:fld id="{335A152A-5940-483E-9319-89C55039096F}" type="CELLRANGE">
                      <a:rPr lang="en-US" b="1"/>
                      <a:pPr/>
                      <a:t>[CELLRANGE]</a:t>
                    </a:fld>
                    <a:r>
                      <a:rPr lang="en-US" baseline="0"/>
                      <a:t>
</a:t>
                    </a:r>
                    <a:fld id="{12520FFE-6436-485C-9622-035D4B3C0D98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EFE-4072-A9F5-DABC3D52B393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2.6954740781501004E-2"/>
                  <c:y val="-5.630576540589735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D51EB9-9136-4BBF-AFDE-57D3F76C483B}" type="CELLRANGE">
                      <a:rPr lang="en-US" b="1"/>
                      <a:pPr>
                        <a:defRPr/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AD55F630-7679-4DFC-A6CD-C266F10D19B1}" type="VALUE">
                      <a:rPr lang="en-US" baseline="0"/>
                      <a:pPr>
                        <a:defRPr/>
                      </a:pPr>
                      <a:t>[VALOR]</a:t>
                    </a:fld>
                    <a:endParaRPr lang="en-US" baseline="0"/>
                  </a:p>
                </c:rich>
              </c:tx>
              <c:numFmt formatCode="&quot;$&quot;#,##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EFE-4072-A9F5-DABC3D52B393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'PREDIOS QUE SUBEN'!$A$21:$A$23</c:f>
              <c:strCache>
                <c:ptCount val="3"/>
                <c:pt idx="0">
                  <c:v>SUBE 
TERRENO</c:v>
                </c:pt>
                <c:pt idx="1">
                  <c:v>SUBE 
CONSTRUCCION</c:v>
                </c:pt>
                <c:pt idx="2">
                  <c:v>SUBEN TERRENO Y CONSTRUCCIÓN</c:v>
                </c:pt>
              </c:strCache>
            </c:strRef>
          </c:cat>
          <c:val>
            <c:numRef>
              <c:f>'PREDIOS QUE SUBEN'!$F$21:$F$23</c:f>
              <c:numCache>
                <c:formatCode>"$"#,##0.00</c:formatCode>
                <c:ptCount val="3"/>
                <c:pt idx="0">
                  <c:v>2190665962.6301665</c:v>
                </c:pt>
                <c:pt idx="1">
                  <c:v>832751442.4246521</c:v>
                </c:pt>
                <c:pt idx="2">
                  <c:v>494981453.71002436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FE-4072-A9F5-DABC3D52B393}"/>
            </c:ext>
            <c:ext xmlns:c15="http://schemas.microsoft.com/office/drawing/2012/chart" uri="{02D57815-91ED-43cb-92C2-25804820EDAC}">
              <c15:datalabelsRange>
                <c15:f>'PREDIOS QUE SUBEN'!$G$21:$G$24</c15:f>
                <c15:dlblRangeCache>
                  <c:ptCount val="4"/>
                  <c:pt idx="0">
                    <c:v>105.3%</c:v>
                  </c:pt>
                  <c:pt idx="1">
                    <c:v>2.0%</c:v>
                  </c:pt>
                  <c:pt idx="2">
                    <c:v>12.8%</c:v>
                  </c:pt>
                  <c:pt idx="3">
                    <c:v>0.0%</c:v>
                  </c:pt>
                </c15:dlblRangeCache>
              </c15:datalabelsRang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7"/>
        <c:shape val="box"/>
        <c:axId val="-1335821392"/>
        <c:axId val="-1335819216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'PREDIOS QUE SUBEN'!$G$20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'PREDIOS QUE SUBEN'!$A$21:$A$23</c15:sqref>
                        </c15:formulaRef>
                      </c:ext>
                    </c:extLst>
                    <c:strCache>
                      <c:ptCount val="3"/>
                      <c:pt idx="0">
                        <c:v>SUBE 
TERRENO</c:v>
                      </c:pt>
                      <c:pt idx="1">
                        <c:v>SUBE 
CONSTRUCCION</c:v>
                      </c:pt>
                      <c:pt idx="2">
                        <c:v>SUBEN TERRENO Y CONSTRUCCIÓN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'PREDIOS QUE SUBEN'!$G$21:$G$23</c15:sqref>
                        </c15:formulaRef>
                      </c:ext>
                    </c:extLst>
                    <c:numCache>
                      <c:formatCode>0.0%</c:formatCode>
                      <c:ptCount val="3"/>
                      <c:pt idx="0">
                        <c:v>1.0534778868960857</c:v>
                      </c:pt>
                      <c:pt idx="1">
                        <c:v>1.9730877186572359E-2</c:v>
                      </c:pt>
                      <c:pt idx="2">
                        <c:v>0.12829578336793812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6-DEFE-4072-A9F5-DABC3D52B393}"/>
                  </c:ext>
                </c:extLst>
              </c15:ser>
            </c15:filteredBarSeries>
          </c:ext>
        </c:extLst>
      </c:bar3DChart>
      <c:catAx>
        <c:axId val="-1335821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19216"/>
        <c:crosses val="autoZero"/>
        <c:auto val="1"/>
        <c:lblAlgn val="ctr"/>
        <c:lblOffset val="100"/>
        <c:noMultiLvlLbl val="0"/>
      </c:catAx>
      <c:valAx>
        <c:axId val="-1335819216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&quot;$&quot;#,##0" sourceLinked="0"/>
        <c:majorTickMark val="none"/>
        <c:minorTickMark val="none"/>
        <c:tickLblPos val="nextTo"/>
        <c:crossAx val="-1335821392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50"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VARIACION AVALUO PREDIOS QUE PASAN DE ZONIFICACION RURAL A URBANOS</a:t>
            </a:r>
            <a:endParaRPr lang="es-E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381577831620296E-2"/>
          <c:y val="0.19026751623446819"/>
          <c:w val="0.90461842216837973"/>
          <c:h val="0.72347300232942302"/>
        </c:manualLayout>
      </c:layout>
      <c:bar3DChart>
        <c:barDir val="col"/>
        <c:grouping val="clustered"/>
        <c:varyColors val="0"/>
        <c:ser>
          <c:idx val="1"/>
          <c:order val="1"/>
          <c:tx>
            <c:strRef>
              <c:f>'CAMBIO ZONIFICACION Y SUG (2)'!$C$6</c:f>
              <c:strCache>
                <c:ptCount val="1"/>
                <c:pt idx="0">
                  <c:v>Bienio 2020-2021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992141822683928E-2"/>
                  <c:y val="-6.258110083605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159-4072-89B5-AFFAACBB58C6}"/>
                </c:ext>
                <c:ext xmlns:c15="http://schemas.microsoft.com/office/drawing/2012/chart" uri="{CE6537A1-D6FC-4f65-9D91-7224C49458BB}"/>
              </c:extLst>
            </c:dLbl>
            <c:numFmt formatCode="&quot;$&quot;#,##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'CAMBIO ZONIFICACION Y SUG (2)'!$A$8</c:f>
              <c:strCache>
                <c:ptCount val="1"/>
                <c:pt idx="0">
                  <c:v>De rural a urbano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 (2)'!$C$8</c:f>
              <c:numCache>
                <c:formatCode>_-[$$-409]* #,##0.00_ ;_-[$$-409]* \-#,##0.00\ ;_-[$$-409]* "-"??_ ;_-@_ </c:formatCode>
                <c:ptCount val="1"/>
                <c:pt idx="0">
                  <c:v>891681765.70000005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59-4072-89B5-AFFAACBB58C6}"/>
            </c:ext>
          </c:extLst>
        </c:ser>
        <c:ser>
          <c:idx val="2"/>
          <c:order val="2"/>
          <c:tx>
            <c:strRef>
              <c:f>'CAMBIO ZONIFICACION Y SUG (2)'!$D$6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2486248189696758E-2"/>
                  <c:y val="-3.4767278242254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159-4072-89B5-AFFAACBB58C6}"/>
                </c:ext>
                <c:ext xmlns:c15="http://schemas.microsoft.com/office/drawing/2012/chart" uri="{CE6537A1-D6FC-4f65-9D91-7224C49458BB}"/>
              </c:extLst>
            </c:dLbl>
            <c:numFmt formatCode="&quot;$&quot;#,##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'CAMBIO ZONIFICACION Y SUG (2)'!$A$8</c:f>
              <c:strCache>
                <c:ptCount val="1"/>
                <c:pt idx="0">
                  <c:v>De rural a urbano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 (2)'!$D$8</c:f>
              <c:numCache>
                <c:formatCode>_-[$$-409]* #,##0.00_ ;_-[$$-409]* \-#,##0.00\ ;_-[$$-409]* "-"??_ ;_-@_ </c:formatCode>
                <c:ptCount val="1"/>
                <c:pt idx="0">
                  <c:v>2758471261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159-4072-89B5-AFFAACBB58C6}"/>
            </c:ext>
          </c:extLst>
        </c:ser>
        <c:ser>
          <c:idx val="3"/>
          <c:order val="3"/>
          <c:tx>
            <c:strRef>
              <c:f>'CAMBIO ZONIFICACION Y SUG (2)'!$E$6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5607810237120937E-2"/>
                  <c:y val="-6.9534556484508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159-4072-89B5-AFFAACBB58C6}"/>
                </c:ext>
                <c:ext xmlns:c15="http://schemas.microsoft.com/office/drawing/2012/chart" uri="{CE6537A1-D6FC-4f65-9D91-7224C49458BB}"/>
              </c:extLst>
            </c:dLbl>
            <c:numFmt formatCode="&quot;$&quot;#,##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'CAMBIO ZONIFICACION Y SUG (2)'!$A$8</c:f>
              <c:strCache>
                <c:ptCount val="1"/>
                <c:pt idx="0">
                  <c:v>De rural a urbano</c:v>
                </c:pt>
              </c:strCache>
              <c:extLst xmlns:c16r2="http://schemas.microsoft.com/office/drawing/2015/06/chart"/>
            </c:strRef>
          </c:cat>
          <c:val>
            <c:numRef>
              <c:f>'CAMBIO ZONIFICACION Y SUG (2)'!$E$8</c:f>
              <c:numCache>
                <c:formatCode>_-[$$-409]* #,##0.00_ ;_-[$$-409]* \-#,##0.00\ ;_-[$$-409]* "-"??_ ;_-@_ </c:formatCode>
                <c:ptCount val="1"/>
                <c:pt idx="0">
                  <c:v>1866789495.3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159-4072-89B5-AFFAACBB58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1335824112"/>
        <c:axId val="-133582030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 (2)'!$B$6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 (2)'!$A$8</c15:sqref>
                        </c15:formulaRef>
                      </c:ext>
                    </c:extLst>
                    <c:strCache>
                      <c:ptCount val="1"/>
                      <c:pt idx="0">
                        <c:v>De rural a urbano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'CAMBIO ZONIFICACION Y SUG (2)'!$B$8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6373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F159-4072-89B5-AFFAACBB58C6}"/>
                  </c:ext>
                </c:extLst>
              </c15:ser>
            </c15:filteredBarSeries>
          </c:ext>
        </c:extLst>
      </c:bar3DChart>
      <c:catAx>
        <c:axId val="-1335824112"/>
        <c:scaling>
          <c:orientation val="minMax"/>
        </c:scaling>
        <c:delete val="1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-1335820304"/>
        <c:crosses val="autoZero"/>
        <c:auto val="1"/>
        <c:lblAlgn val="ctr"/>
        <c:lblOffset val="100"/>
        <c:noMultiLvlLbl val="0"/>
      </c:catAx>
      <c:valAx>
        <c:axId val="-133582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solidFill>
              <a:schemeClr val="accent1">
                <a:alpha val="96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2411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67822800758305"/>
          <c:y val="0.85701313491346509"/>
          <c:w val="0.67655647113134043"/>
          <c:h val="7.72152929632112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50"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1"/>
          <c:tx>
            <c:strRef>
              <c:f>'AIVAS SUBEN O BAJAN excluidos'!$C$6</c:f>
              <c:strCache>
                <c:ptCount val="1"/>
                <c:pt idx="0">
                  <c:v>Bienio 2020-2021</c:v>
                </c:pt>
              </c:strCache>
            </c:strRef>
          </c:tx>
          <c:spPr>
            <a:solidFill>
              <a:srgbClr val="AFD9E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4076829835203645E-3"/>
                  <c:y val="-3.2583903551645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F31-4D84-8A6D-08FB533D466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555318898837229E-2"/>
                  <c:y val="-2.280873248615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F31-4D84-8A6D-08FB533D466F}"/>
                </c:ext>
                <c:ext xmlns:c15="http://schemas.microsoft.com/office/drawing/2012/chart" uri="{CE6537A1-D6FC-4f65-9D91-7224C49458BB}"/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'AIVAS SUBEN O BAJAN excluidos'!$A$8:$A$9</c:f>
              <c:strCache>
                <c:ptCount val="1"/>
                <c:pt idx="0">
                  <c:v>PREDIOS EN AIVAS QUE SUBEN DE VALOR</c:v>
                </c:pt>
              </c:strCache>
              <c:extLst xmlns:c16r2="http://schemas.microsoft.com/office/drawing/2015/06/chart"/>
            </c:strRef>
          </c:cat>
          <c:val>
            <c:numRef>
              <c:f>'AIVAS SUBEN O BAJAN excluidos'!$C$8:$C$9</c:f>
              <c:numCache>
                <c:formatCode>_-[$$-409]* #,##0.00_ ;_-[$$-409]* \-#,##0.00\ ;_-[$$-409]* "-"??_ ;_-@_ </c:formatCode>
                <c:ptCount val="1"/>
                <c:pt idx="0">
                  <c:v>5334207405.43995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F31-4D84-8A6D-08FB533D466F}"/>
            </c:ext>
          </c:extLst>
        </c:ser>
        <c:ser>
          <c:idx val="2"/>
          <c:order val="2"/>
          <c:tx>
            <c:strRef>
              <c:f>'AIVAS SUBEN O BAJAN excluidos'!$D$6</c:f>
              <c:strCache>
                <c:ptCount val="1"/>
                <c:pt idx="0">
                  <c:v>Bienio 2022-2023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7930610719846072E-2"/>
                  <c:y val="-5.213424568263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F31-4D84-8A6D-08FB533D466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9790722994092988E-2"/>
                  <c:y val="-3.9100684261974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F31-4D84-8A6D-08FB533D466F}"/>
                </c:ext>
                <c:ext xmlns:c15="http://schemas.microsoft.com/office/drawing/2012/chart" uri="{CE6537A1-D6FC-4f65-9D91-7224C49458BB}"/>
              </c:extLst>
            </c:dLbl>
            <c:numFmt formatCode="&quot;$&quot;#,##0.0&quot; millones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'AIVAS SUBEN O BAJAN excluidos'!$A$8:$A$9</c:f>
              <c:strCache>
                <c:ptCount val="1"/>
                <c:pt idx="0">
                  <c:v>PREDIOS EN AIVAS QUE SUBEN DE VALOR</c:v>
                </c:pt>
              </c:strCache>
              <c:extLst xmlns:c16r2="http://schemas.microsoft.com/office/drawing/2015/06/chart"/>
            </c:strRef>
          </c:cat>
          <c:val>
            <c:numRef>
              <c:f>'AIVAS SUBEN O BAJAN excluidos'!$D$8:$D$9</c:f>
              <c:numCache>
                <c:formatCode>_-[$$-409]* #,##0.00_ ;_-[$$-409]* \-#,##0.00\ ;_-[$$-409]* "-"??_ ;_-@_ </c:formatCode>
                <c:ptCount val="1"/>
                <c:pt idx="0">
                  <c:v>5416730859.1500473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F31-4D84-8A6D-08FB533D466F}"/>
            </c:ext>
          </c:extLst>
        </c:ser>
        <c:ser>
          <c:idx val="3"/>
          <c:order val="3"/>
          <c:tx>
            <c:strRef>
              <c:f>'AIVAS SUBEN O BAJAN excluidos'!$E$6</c:f>
              <c:strCache>
                <c:ptCount val="1"/>
                <c:pt idx="0">
                  <c:v>Diferencia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6103185086070038E-2"/>
                  <c:y val="-8.471814923427827E-2"/>
                </c:manualLayout>
              </c:layout>
              <c:numFmt formatCode="&quot;$&quot;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F31-4D84-8A6D-08FB533D466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482749341873328E-16"/>
                  <c:y val="-1.3033561420658195E-2"/>
                </c:manualLayout>
              </c:layout>
              <c:numFmt formatCode="&quot;$&quot;#,##0.0&quot; millones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F31-4D84-8A6D-08FB533D46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'AIVAS SUBEN O BAJAN excluidos'!$A$8:$A$9</c:f>
              <c:strCache>
                <c:ptCount val="1"/>
                <c:pt idx="0">
                  <c:v>PREDIOS EN AIVAS QUE SUBEN DE VALOR</c:v>
                </c:pt>
              </c:strCache>
              <c:extLst xmlns:c16r2="http://schemas.microsoft.com/office/drawing/2015/06/chart"/>
            </c:strRef>
          </c:cat>
          <c:val>
            <c:numRef>
              <c:f>'AIVAS SUBEN O BAJAN excluidos'!$E$8:$E$9</c:f>
              <c:numCache>
                <c:formatCode>_-[$$-409]* #,##0.00_ ;_-[$$-409]* \-#,##0.00\ ;_-[$$-409]* "-"??_ ;_-@_ </c:formatCode>
                <c:ptCount val="1"/>
                <c:pt idx="0">
                  <c:v>82523453.710097313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F31-4D84-8A6D-08FB533D46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-1335823568"/>
        <c:axId val="-1335832272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'AIVAS SUBEN O BAJAN excluidos'!$B$6</c15:sqref>
                        </c15:formulaRef>
                      </c:ext>
                    </c:extLst>
                    <c:strCache>
                      <c:ptCount val="1"/>
                      <c:pt idx="0">
                        <c:v>CANTIDAD DE PREDIOS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'AIVAS SUBEN O BAJAN excluidos'!$A$8:$A$9</c15:sqref>
                        </c15:formulaRef>
                      </c:ext>
                    </c:extLst>
                    <c:strCache>
                      <c:ptCount val="1"/>
                      <c:pt idx="0">
                        <c:v>PREDIOS EN AIVAS QUE SUBEN DE VALOR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'AIVAS SUBEN O BAJAN excluidos'!$B$8:$B$9</c15:sqref>
                        </c15:formulaRef>
                      </c:ext>
                    </c:extLst>
                    <c:numCache>
                      <c:formatCode>#,##0</c:formatCode>
                      <c:ptCount val="1"/>
                      <c:pt idx="0">
                        <c:v>74408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8-AF31-4D84-8A6D-08FB533D466F}"/>
                  </c:ext>
                </c:extLst>
              </c15:ser>
            </c15:filteredBarSeries>
          </c:ext>
        </c:extLst>
      </c:bar3DChart>
      <c:catAx>
        <c:axId val="-133582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32272"/>
        <c:crosses val="autoZero"/>
        <c:auto val="1"/>
        <c:lblAlgn val="ctr"/>
        <c:lblOffset val="100"/>
        <c:noMultiLvlLbl val="0"/>
      </c:catAx>
      <c:valAx>
        <c:axId val="-133583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[$$-409]* #,##0_ ;_ [$$-409]* \-#,##0_ ;_ [$$-409]* &quot;-&quot;_ ;_ @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582356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D9E0C-FF9D-4606-B5D3-396B64622DC5}" type="doc">
      <dgm:prSet loTypeId="urn:microsoft.com/office/officeart/2005/8/layout/hProcess9" loCatId="process" qsTypeId="urn:microsoft.com/office/officeart/2005/8/quickstyle/3d4" qsCatId="3D" csTypeId="urn:microsoft.com/office/officeart/2005/8/colors/accent0_3" csCatId="mainScheme" phldr="1"/>
      <dgm:spPr/>
    </dgm:pt>
    <dgm:pt modelId="{3B23A3B9-6374-4460-AB56-8B5342CDF9EC}">
      <dgm:prSet phldrT="[Texto]" custT="1"/>
      <dgm:spPr/>
      <dgm:t>
        <a:bodyPr/>
        <a:lstStyle/>
        <a:p>
          <a:r>
            <a:rPr lang="en-US" sz="2200" b="1" dirty="0" err="1" smtClean="0"/>
            <a:t>Valuación</a:t>
          </a:r>
          <a:r>
            <a:rPr lang="es-419" sz="2200" b="1" dirty="0" smtClean="0"/>
            <a:t> del suelo acorde el PUGS</a:t>
          </a:r>
          <a:endParaRPr lang="en-US" sz="2200" b="1" dirty="0"/>
        </a:p>
      </dgm:t>
    </dgm:pt>
    <dgm:pt modelId="{591D2FA7-57E5-47E8-A8D3-32C25A1B70E8}" type="parTrans" cxnId="{231C8798-FE3B-49DB-BB4D-07C68B2E1BF8}">
      <dgm:prSet/>
      <dgm:spPr/>
      <dgm:t>
        <a:bodyPr/>
        <a:lstStyle/>
        <a:p>
          <a:endParaRPr lang="en-US"/>
        </a:p>
      </dgm:t>
    </dgm:pt>
    <dgm:pt modelId="{B11204E6-3E55-43BB-996C-F8A53C64F272}" type="sibTrans" cxnId="{231C8798-FE3B-49DB-BB4D-07C68B2E1BF8}">
      <dgm:prSet/>
      <dgm:spPr/>
      <dgm:t>
        <a:bodyPr/>
        <a:lstStyle/>
        <a:p>
          <a:endParaRPr lang="en-US"/>
        </a:p>
      </dgm:t>
    </dgm:pt>
    <dgm:pt modelId="{2A87CC36-D5D1-49F7-B605-952B28C1039B}">
      <dgm:prSet phldrT="[Texto]" custT="1"/>
      <dgm:spPr/>
      <dgm:t>
        <a:bodyPr/>
        <a:lstStyle/>
        <a:p>
          <a:r>
            <a:rPr lang="es-419" sz="2200" b="1" dirty="0" smtClean="0"/>
            <a:t>Valuación de las construcciones existentes en el predio</a:t>
          </a:r>
          <a:endParaRPr lang="en-US" sz="2200" b="1" dirty="0"/>
        </a:p>
      </dgm:t>
    </dgm:pt>
    <dgm:pt modelId="{C2E25EC7-7A85-4A70-98FA-DC15A1735940}" type="parTrans" cxnId="{36344087-D460-4438-B387-966BC76779E1}">
      <dgm:prSet/>
      <dgm:spPr/>
      <dgm:t>
        <a:bodyPr/>
        <a:lstStyle/>
        <a:p>
          <a:endParaRPr lang="en-US"/>
        </a:p>
      </dgm:t>
    </dgm:pt>
    <dgm:pt modelId="{9942362C-8939-4AD2-BC76-C1202FBEE8BC}" type="sibTrans" cxnId="{36344087-D460-4438-B387-966BC76779E1}">
      <dgm:prSet/>
      <dgm:spPr/>
      <dgm:t>
        <a:bodyPr/>
        <a:lstStyle/>
        <a:p>
          <a:endParaRPr lang="en-US"/>
        </a:p>
      </dgm:t>
    </dgm:pt>
    <dgm:pt modelId="{ABE6AA6A-3BB0-4DB9-ABD5-5912D4E0436A}">
      <dgm:prSet phldrT="[Texto]" custT="1"/>
      <dgm:spPr/>
      <dgm:t>
        <a:bodyPr/>
        <a:lstStyle/>
        <a:p>
          <a:r>
            <a:rPr lang="es-419" sz="2000" b="1" dirty="0" smtClean="0"/>
            <a:t>Información de transacciones efectivas del mercado inmobiliario</a:t>
          </a:r>
          <a:endParaRPr lang="en-US" sz="2000" b="1" dirty="0"/>
        </a:p>
      </dgm:t>
    </dgm:pt>
    <dgm:pt modelId="{E0EDC999-3934-4EB7-AEF1-A95196E3F7B1}" type="parTrans" cxnId="{E07B6493-EEA6-45D4-BDA0-0DC71BBF4F28}">
      <dgm:prSet/>
      <dgm:spPr/>
      <dgm:t>
        <a:bodyPr/>
        <a:lstStyle/>
        <a:p>
          <a:endParaRPr lang="en-US"/>
        </a:p>
      </dgm:t>
    </dgm:pt>
    <dgm:pt modelId="{48B63857-31C8-4D36-B23C-D95F56DE7953}" type="sibTrans" cxnId="{E07B6493-EEA6-45D4-BDA0-0DC71BBF4F28}">
      <dgm:prSet/>
      <dgm:spPr/>
      <dgm:t>
        <a:bodyPr/>
        <a:lstStyle/>
        <a:p>
          <a:endParaRPr lang="en-US"/>
        </a:p>
      </dgm:t>
    </dgm:pt>
    <dgm:pt modelId="{D4251191-EA03-4F63-9F89-BF0E0538EE10}" type="pres">
      <dgm:prSet presAssocID="{04FD9E0C-FF9D-4606-B5D3-396B64622DC5}" presName="CompostProcess" presStyleCnt="0">
        <dgm:presLayoutVars>
          <dgm:dir/>
          <dgm:resizeHandles val="exact"/>
        </dgm:presLayoutVars>
      </dgm:prSet>
      <dgm:spPr/>
    </dgm:pt>
    <dgm:pt modelId="{29C05999-E228-4793-B040-8FA75C3F2FCF}" type="pres">
      <dgm:prSet presAssocID="{04FD9E0C-FF9D-4606-B5D3-396B64622DC5}" presName="arrow" presStyleLbl="bgShp" presStyleIdx="0" presStyleCnt="1"/>
      <dgm:spPr>
        <a:solidFill>
          <a:schemeClr val="accent2">
            <a:lumMod val="75000"/>
          </a:schemeClr>
        </a:solidFill>
      </dgm:spPr>
    </dgm:pt>
    <dgm:pt modelId="{A5976DCE-0255-4E9A-91AE-2D7BE073172A}" type="pres">
      <dgm:prSet presAssocID="{04FD9E0C-FF9D-4606-B5D3-396B64622DC5}" presName="linearProcess" presStyleCnt="0"/>
      <dgm:spPr/>
    </dgm:pt>
    <dgm:pt modelId="{4A340B5A-E599-46A9-BC50-093B344D1B66}" type="pres">
      <dgm:prSet presAssocID="{3B23A3B9-6374-4460-AB56-8B5342CDF9E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3E9F86-65FF-4D6A-BEB9-38C76691284C}" type="pres">
      <dgm:prSet presAssocID="{B11204E6-3E55-43BB-996C-F8A53C64F272}" presName="sibTrans" presStyleCnt="0"/>
      <dgm:spPr/>
    </dgm:pt>
    <dgm:pt modelId="{0F4D65DC-BABF-410B-8082-1A1E9D45D5A1}" type="pres">
      <dgm:prSet presAssocID="{2A87CC36-D5D1-49F7-B605-952B28C1039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462F65-09BF-46A9-BDA3-0FA138744A15}" type="pres">
      <dgm:prSet presAssocID="{9942362C-8939-4AD2-BC76-C1202FBEE8BC}" presName="sibTrans" presStyleCnt="0"/>
      <dgm:spPr/>
    </dgm:pt>
    <dgm:pt modelId="{88951552-F62E-4C20-B9DD-D40BE96E5CC3}" type="pres">
      <dgm:prSet presAssocID="{ABE6AA6A-3BB0-4DB9-ABD5-5912D4E0436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BE31E2-8FFB-45DB-AA07-7773CA9A59FF}" type="presOf" srcId="{2A87CC36-D5D1-49F7-B605-952B28C1039B}" destId="{0F4D65DC-BABF-410B-8082-1A1E9D45D5A1}" srcOrd="0" destOrd="0" presId="urn:microsoft.com/office/officeart/2005/8/layout/hProcess9"/>
    <dgm:cxn modelId="{231C8798-FE3B-49DB-BB4D-07C68B2E1BF8}" srcId="{04FD9E0C-FF9D-4606-B5D3-396B64622DC5}" destId="{3B23A3B9-6374-4460-AB56-8B5342CDF9EC}" srcOrd="0" destOrd="0" parTransId="{591D2FA7-57E5-47E8-A8D3-32C25A1B70E8}" sibTransId="{B11204E6-3E55-43BB-996C-F8A53C64F272}"/>
    <dgm:cxn modelId="{E07B6493-EEA6-45D4-BDA0-0DC71BBF4F28}" srcId="{04FD9E0C-FF9D-4606-B5D3-396B64622DC5}" destId="{ABE6AA6A-3BB0-4DB9-ABD5-5912D4E0436A}" srcOrd="2" destOrd="0" parTransId="{E0EDC999-3934-4EB7-AEF1-A95196E3F7B1}" sibTransId="{48B63857-31C8-4D36-B23C-D95F56DE7953}"/>
    <dgm:cxn modelId="{E4B5903A-7D4E-4362-9203-5E8DBD1AE789}" type="presOf" srcId="{ABE6AA6A-3BB0-4DB9-ABD5-5912D4E0436A}" destId="{88951552-F62E-4C20-B9DD-D40BE96E5CC3}" srcOrd="0" destOrd="0" presId="urn:microsoft.com/office/officeart/2005/8/layout/hProcess9"/>
    <dgm:cxn modelId="{B6599AC6-603A-4C18-B857-6300FB58CA82}" type="presOf" srcId="{3B23A3B9-6374-4460-AB56-8B5342CDF9EC}" destId="{4A340B5A-E599-46A9-BC50-093B344D1B66}" srcOrd="0" destOrd="0" presId="urn:microsoft.com/office/officeart/2005/8/layout/hProcess9"/>
    <dgm:cxn modelId="{36344087-D460-4438-B387-966BC76779E1}" srcId="{04FD9E0C-FF9D-4606-B5D3-396B64622DC5}" destId="{2A87CC36-D5D1-49F7-B605-952B28C1039B}" srcOrd="1" destOrd="0" parTransId="{C2E25EC7-7A85-4A70-98FA-DC15A1735940}" sibTransId="{9942362C-8939-4AD2-BC76-C1202FBEE8BC}"/>
    <dgm:cxn modelId="{5FDBF863-8FDC-48CB-ADF0-319AAA848465}" type="presOf" srcId="{04FD9E0C-FF9D-4606-B5D3-396B64622DC5}" destId="{D4251191-EA03-4F63-9F89-BF0E0538EE10}" srcOrd="0" destOrd="0" presId="urn:microsoft.com/office/officeart/2005/8/layout/hProcess9"/>
    <dgm:cxn modelId="{DF993B99-56B9-4F07-8E3D-89BC4E18CCBC}" type="presParOf" srcId="{D4251191-EA03-4F63-9F89-BF0E0538EE10}" destId="{29C05999-E228-4793-B040-8FA75C3F2FCF}" srcOrd="0" destOrd="0" presId="urn:microsoft.com/office/officeart/2005/8/layout/hProcess9"/>
    <dgm:cxn modelId="{06190F4A-D0EA-460E-9753-AAB66F19CD34}" type="presParOf" srcId="{D4251191-EA03-4F63-9F89-BF0E0538EE10}" destId="{A5976DCE-0255-4E9A-91AE-2D7BE073172A}" srcOrd="1" destOrd="0" presId="urn:microsoft.com/office/officeart/2005/8/layout/hProcess9"/>
    <dgm:cxn modelId="{33024A65-B9DC-4F95-A5AB-849ABD1D43E2}" type="presParOf" srcId="{A5976DCE-0255-4E9A-91AE-2D7BE073172A}" destId="{4A340B5A-E599-46A9-BC50-093B344D1B66}" srcOrd="0" destOrd="0" presId="urn:microsoft.com/office/officeart/2005/8/layout/hProcess9"/>
    <dgm:cxn modelId="{89C5E499-A5E6-41CE-94FB-8C4618EA0888}" type="presParOf" srcId="{A5976DCE-0255-4E9A-91AE-2D7BE073172A}" destId="{653E9F86-65FF-4D6A-BEB9-38C76691284C}" srcOrd="1" destOrd="0" presId="urn:microsoft.com/office/officeart/2005/8/layout/hProcess9"/>
    <dgm:cxn modelId="{695B69E6-89FC-4E60-8708-5ECA50DB2CE3}" type="presParOf" srcId="{A5976DCE-0255-4E9A-91AE-2D7BE073172A}" destId="{0F4D65DC-BABF-410B-8082-1A1E9D45D5A1}" srcOrd="2" destOrd="0" presId="urn:microsoft.com/office/officeart/2005/8/layout/hProcess9"/>
    <dgm:cxn modelId="{4D94BA3D-B786-4F91-9279-31792A36C683}" type="presParOf" srcId="{A5976DCE-0255-4E9A-91AE-2D7BE073172A}" destId="{46462F65-09BF-46A9-BDA3-0FA138744A15}" srcOrd="3" destOrd="0" presId="urn:microsoft.com/office/officeart/2005/8/layout/hProcess9"/>
    <dgm:cxn modelId="{91AF5CEC-E3AF-41C7-99AE-629F943FA85C}" type="presParOf" srcId="{A5976DCE-0255-4E9A-91AE-2D7BE073172A}" destId="{88951552-F62E-4C20-B9DD-D40BE96E5CC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05999-E228-4793-B040-8FA75C3F2FCF}">
      <dsp:nvSpPr>
        <dsp:cNvPr id="0" name=""/>
        <dsp:cNvSpPr/>
      </dsp:nvSpPr>
      <dsp:spPr>
        <a:xfrm>
          <a:off x="592486" y="0"/>
          <a:ext cx="6714843" cy="3492709"/>
        </a:xfrm>
        <a:prstGeom prst="rightArrow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40B5A-E599-46A9-BC50-093B344D1B66}">
      <dsp:nvSpPr>
        <dsp:cNvPr id="0" name=""/>
        <dsp:cNvSpPr/>
      </dsp:nvSpPr>
      <dsp:spPr>
        <a:xfrm>
          <a:off x="433" y="1047812"/>
          <a:ext cx="2424429" cy="139708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/>
            <a:t>Valuación</a:t>
          </a:r>
          <a:r>
            <a:rPr lang="es-419" sz="2200" b="1" kern="1200" dirty="0" smtClean="0"/>
            <a:t> del suelo acorde el PUGS</a:t>
          </a:r>
          <a:endParaRPr lang="en-US" sz="2200" b="1" kern="1200" dirty="0"/>
        </a:p>
      </dsp:txBody>
      <dsp:txXfrm>
        <a:off x="68633" y="1116012"/>
        <a:ext cx="2288029" cy="1260683"/>
      </dsp:txXfrm>
    </dsp:sp>
    <dsp:sp modelId="{0F4D65DC-BABF-410B-8082-1A1E9D45D5A1}">
      <dsp:nvSpPr>
        <dsp:cNvPr id="0" name=""/>
        <dsp:cNvSpPr/>
      </dsp:nvSpPr>
      <dsp:spPr>
        <a:xfrm>
          <a:off x="2737693" y="1047812"/>
          <a:ext cx="2424429" cy="139708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200" b="1" kern="1200" dirty="0" smtClean="0"/>
            <a:t>Valuación de las construcciones existentes en el predio</a:t>
          </a:r>
          <a:endParaRPr lang="en-US" sz="2200" b="1" kern="1200" dirty="0"/>
        </a:p>
      </dsp:txBody>
      <dsp:txXfrm>
        <a:off x="2805893" y="1116012"/>
        <a:ext cx="2288029" cy="1260683"/>
      </dsp:txXfrm>
    </dsp:sp>
    <dsp:sp modelId="{88951552-F62E-4C20-B9DD-D40BE96E5CC3}">
      <dsp:nvSpPr>
        <dsp:cNvPr id="0" name=""/>
        <dsp:cNvSpPr/>
      </dsp:nvSpPr>
      <dsp:spPr>
        <a:xfrm>
          <a:off x="5474952" y="1047812"/>
          <a:ext cx="2424429" cy="139708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b="1" kern="1200" dirty="0" smtClean="0"/>
            <a:t>Información de transacciones efectivas del mercado inmobiliario</a:t>
          </a:r>
          <a:endParaRPr lang="en-US" sz="2000" b="1" kern="1200" dirty="0"/>
        </a:p>
      </dsp:txBody>
      <dsp:txXfrm>
        <a:off x="5543152" y="1116012"/>
        <a:ext cx="2288029" cy="1260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3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0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3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5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0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9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7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AAD9C-DD87-4520-87F9-E28C947ED2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CCF8D-AFE0-4D9D-8446-373E1B14E4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4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8.wdp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microsoft.com/office/2007/relationships/hdphoto" Target="../media/hdphoto9.wdp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0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territorio.maps.arcgis.com/apps/Cascade/index.html?appid=34cf376a56124c0d965f37e1d267af0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94"/>
          <a:stretch/>
        </p:blipFill>
        <p:spPr>
          <a:xfrm>
            <a:off x="0" y="0"/>
            <a:ext cx="12192000" cy="6056026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916" y="6129071"/>
            <a:ext cx="1485016" cy="6577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715592"/>
            <a:ext cx="8506735" cy="1424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54050" y="1399585"/>
            <a:ext cx="108839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DIRECCION METROPOLITANA DE CATASTRO PROPONE LA ORDENANZA CON LA CUAL SE APRUEBA EL PLANO DEL VALOR DE LA TIERRA DE LOS PREDIOS URBANOS Y RURALES DEL DISTRITO METROPOLITANO DE QUITO PARA EL BIENIO 2022 -2023</a:t>
            </a:r>
            <a:endParaRPr lang="es-EC" sz="35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5"/>
            <a:ext cx="1822359" cy="9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1"/>
          <p:cNvSpPr txBox="1">
            <a:spLocks/>
          </p:cNvSpPr>
          <p:nvPr/>
        </p:nvSpPr>
        <p:spPr>
          <a:xfrm>
            <a:off x="8260433" y="1423426"/>
            <a:ext cx="1238183" cy="420783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Simbología</a:t>
            </a:r>
            <a:endParaRPr lang="es-EC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8706525" y="1844209"/>
            <a:ext cx="1584183" cy="45370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lnSpc>
                <a:spcPct val="150000"/>
              </a:lnSpc>
            </a:pPr>
            <a:r>
              <a: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de AIVA</a:t>
            </a:r>
          </a:p>
        </p:txBody>
      </p:sp>
      <p:cxnSp>
        <p:nvCxnSpPr>
          <p:cNvPr id="15" name="Conector recto 14"/>
          <p:cNvCxnSpPr/>
          <p:nvPr/>
        </p:nvCxnSpPr>
        <p:spPr>
          <a:xfrm flipH="1">
            <a:off x="8345219" y="2081891"/>
            <a:ext cx="2595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638" r="148" b="9045"/>
          <a:stretch/>
        </p:blipFill>
        <p:spPr>
          <a:xfrm>
            <a:off x="1150858" y="1423426"/>
            <a:ext cx="6487028" cy="440037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117487" y="1423426"/>
            <a:ext cx="6520399" cy="4426108"/>
          </a:xfrm>
          <a:prstGeom prst="rect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6" y="5326090"/>
            <a:ext cx="488258" cy="43492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3220992" y="3842988"/>
            <a:ext cx="1504360" cy="465364"/>
            <a:chOff x="2764384" y="3782954"/>
            <a:chExt cx="1309377" cy="405047"/>
          </a:xfrm>
        </p:grpSpPr>
        <p:sp>
          <p:nvSpPr>
            <p:cNvPr id="18" name="Rectángulo 17"/>
            <p:cNvSpPr/>
            <p:nvPr/>
          </p:nvSpPr>
          <p:spPr>
            <a:xfrm>
              <a:off x="2764384" y="3838382"/>
              <a:ext cx="1280331" cy="2905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sz="1524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764386" y="3782954"/>
              <a:ext cx="1309375" cy="405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32" b="1" dirty="0">
                  <a:solidFill>
                    <a:srgbClr val="3BA0BB"/>
                  </a:solidFill>
                </a:rPr>
                <a:t> </a:t>
              </a:r>
              <a:r>
                <a:rPr lang="es-ES" sz="2032" b="1" dirty="0">
                  <a:solidFill>
                    <a:srgbClr val="EAB200"/>
                  </a:solidFill>
                </a:rPr>
                <a:t>04</a:t>
              </a:r>
              <a:r>
                <a:rPr lang="es-ES" sz="2032" b="1" dirty="0">
                  <a:solidFill>
                    <a:schemeClr val="accent6">
                      <a:lumMod val="75000"/>
                    </a:schemeClr>
                  </a:solidFill>
                </a:rPr>
                <a:t>27</a:t>
              </a:r>
              <a:r>
                <a:rPr lang="es-ES" sz="2032" b="1" dirty="0">
                  <a:solidFill>
                    <a:schemeClr val="accent3">
                      <a:lumMod val="75000"/>
                    </a:schemeClr>
                  </a:solidFill>
                </a:rPr>
                <a:t>0005</a:t>
              </a:r>
              <a:endParaRPr lang="es-EC" sz="2032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cxnSp>
        <p:nvCxnSpPr>
          <p:cNvPr id="8" name="Conector angular 7"/>
          <p:cNvCxnSpPr>
            <a:stCxn id="17" idx="1"/>
          </p:cNvCxnSpPr>
          <p:nvPr/>
        </p:nvCxnSpPr>
        <p:spPr>
          <a:xfrm rot="10800000" flipV="1">
            <a:off x="2153086" y="4075669"/>
            <a:ext cx="1067909" cy="1995933"/>
          </a:xfrm>
          <a:prstGeom prst="bentConnector2">
            <a:avLst/>
          </a:prstGeom>
          <a:ln>
            <a:solidFill>
              <a:srgbClr val="EAB200"/>
            </a:solidFill>
            <a:headEnd type="oval"/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1229970" y="6071603"/>
            <a:ext cx="1820088" cy="52127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ZONA</a:t>
            </a:r>
          </a:p>
          <a:p>
            <a:pPr hangingPunct="0"/>
            <a:r>
              <a:rPr lang="es-ES" sz="1600" dirty="0">
                <a:solidFill>
                  <a:schemeClr val="accent2">
                    <a:lumMod val="75000"/>
                  </a:schemeClr>
                </a:solidFill>
              </a:rPr>
              <a:t>METROPOLITANA</a:t>
            </a: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2871894" y="6071603"/>
            <a:ext cx="1820088" cy="52127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es-ES" sz="1600" dirty="0">
                <a:solidFill>
                  <a:schemeClr val="accent6">
                    <a:lumMod val="75000"/>
                  </a:schemeClr>
                </a:solidFill>
              </a:rPr>
              <a:t>CÓDIGO DE</a:t>
            </a:r>
          </a:p>
          <a:p>
            <a:pPr hangingPunct="0"/>
            <a:r>
              <a:rPr lang="es-ES" sz="1600" dirty="0">
                <a:solidFill>
                  <a:schemeClr val="accent6">
                    <a:lumMod val="75000"/>
                  </a:schemeClr>
                </a:solidFill>
              </a:rPr>
              <a:t>PARROQUIA</a:t>
            </a: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4411372" y="6071603"/>
            <a:ext cx="1820088" cy="52127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es-ES" sz="1600" dirty="0">
                <a:solidFill>
                  <a:schemeClr val="accent3">
                    <a:lumMod val="75000"/>
                  </a:schemeClr>
                </a:solidFill>
              </a:rPr>
              <a:t>NÚMERO </a:t>
            </a:r>
          </a:p>
          <a:p>
            <a:pPr hangingPunct="0"/>
            <a:r>
              <a:rPr lang="es-ES" sz="1600" dirty="0">
                <a:solidFill>
                  <a:schemeClr val="accent3">
                    <a:lumMod val="75000"/>
                  </a:schemeClr>
                </a:solidFill>
              </a:rPr>
              <a:t>DE AIVA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3815307" y="4266762"/>
            <a:ext cx="0" cy="178185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r 36"/>
          <p:cNvCxnSpPr>
            <a:stCxn id="17" idx="3"/>
            <a:endCxn id="36" idx="0"/>
          </p:cNvCxnSpPr>
          <p:nvPr/>
        </p:nvCxnSpPr>
        <p:spPr>
          <a:xfrm>
            <a:off x="4725350" y="4075669"/>
            <a:ext cx="596065" cy="1995933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Título 1"/>
          <p:cNvSpPr txBox="1">
            <a:spLocks/>
          </p:cNvSpPr>
          <p:nvPr/>
        </p:nvSpPr>
        <p:spPr>
          <a:xfrm>
            <a:off x="3152112" y="3242635"/>
            <a:ext cx="1368921" cy="483443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EJ. AVENIDA</a:t>
            </a:r>
          </a:p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PARQUE</a:t>
            </a:r>
            <a:endParaRPr lang="es-EC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5029621" y="206602"/>
            <a:ext cx="68697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DETERMINACIÓN DE AIVAS</a:t>
            </a:r>
            <a:endParaRPr lang="es-EC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3703"/>
            <a:ext cx="8506735" cy="1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8209" r="46" b="6555"/>
          <a:stretch/>
        </p:blipFill>
        <p:spPr>
          <a:xfrm>
            <a:off x="1117486" y="1463386"/>
            <a:ext cx="6519685" cy="4366261"/>
          </a:xfrm>
          <a:prstGeom prst="rect">
            <a:avLst/>
          </a:prstGeom>
        </p:spPr>
      </p:pic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8133327" y="3825025"/>
            <a:ext cx="3238718" cy="2017789"/>
          </a:xfrm>
          <a:prstGeom prst="rect">
            <a:avLst/>
          </a:prstGeom>
          <a:noFill/>
          <a:ln w="28575" cap="flat" cmpd="sng" algn="ctr">
            <a:solidFill>
              <a:srgbClr val="ADD7D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s-ES_tradnl" altLang="es-EC" sz="1400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FORMAS DE OBTENER LAS MUESTRAS</a:t>
            </a:r>
          </a:p>
          <a:p>
            <a:pPr algn="ctr">
              <a:spcBef>
                <a:spcPct val="0"/>
              </a:spcBef>
            </a:pPr>
            <a:r>
              <a:rPr lang="es-ES_tradnl" altLang="es-EC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 (NORMA TÉCNICA)</a:t>
            </a:r>
          </a:p>
          <a:p>
            <a:pPr algn="ctr">
              <a:spcBef>
                <a:spcPct val="0"/>
              </a:spcBef>
            </a:pPr>
            <a:r>
              <a:rPr lang="es-ES_tradnl" altLang="es-EC" sz="11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15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s-ES_tradnl" altLang="es-EC" sz="1300" dirty="0">
                <a:solidFill>
                  <a:prstClr val="black"/>
                </a:solidFill>
                <a:cs typeface="Arial" panose="020B0604020202020204" pitchFamily="34" charset="0"/>
              </a:rPr>
              <a:t>1- Transacciones Efectivas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 2- Avalúos de Peritos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 3- IPC (Índice de Precios al Consumidor)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 4- Ofertas Inmobiliarias (En campo, internet)</a:t>
            </a:r>
            <a:endParaRPr lang="es-ES_tradnl" altLang="es-EC" sz="1300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65291"/>
              </p:ext>
            </p:extLst>
          </p:nvPr>
        </p:nvGraphicFramePr>
        <p:xfrm>
          <a:off x="8133328" y="2574300"/>
          <a:ext cx="3238716" cy="10932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79572">
                  <a:extLst>
                    <a:ext uri="{9D8B030D-6E8A-4147-A177-3AD203B41FA5}">
                      <a16:colId xmlns:a16="http://schemas.microsoft.com/office/drawing/2014/main" xmlns="" val="1580016192"/>
                    </a:ext>
                  </a:extLst>
                </a:gridCol>
                <a:gridCol w="1079572">
                  <a:extLst>
                    <a:ext uri="{9D8B030D-6E8A-4147-A177-3AD203B41FA5}">
                      <a16:colId xmlns:a16="http://schemas.microsoft.com/office/drawing/2014/main" xmlns="" val="46199168"/>
                    </a:ext>
                  </a:extLst>
                </a:gridCol>
                <a:gridCol w="1079572">
                  <a:extLst>
                    <a:ext uri="{9D8B030D-6E8A-4147-A177-3AD203B41FA5}">
                      <a16:colId xmlns:a16="http://schemas.microsoft.com/office/drawing/2014/main" xmlns="" val="2334493430"/>
                    </a:ext>
                  </a:extLst>
                </a:gridCol>
              </a:tblGrid>
              <a:tr h="310918">
                <a:tc gridSpan="3">
                  <a:txBody>
                    <a:bodyPr/>
                    <a:lstStyle/>
                    <a:p>
                      <a:pPr algn="ctr"/>
                      <a:r>
                        <a:rPr lang="es-ES" sz="1500" dirty="0" smtClean="0"/>
                        <a:t>LOTE</a:t>
                      </a:r>
                      <a:r>
                        <a:rPr lang="es-ES" sz="1500" baseline="0" dirty="0" smtClean="0"/>
                        <a:t> TIPO O MODAL</a:t>
                      </a:r>
                      <a:endParaRPr lang="es-EC" sz="15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0077201"/>
                  </a:ext>
                </a:extLst>
              </a:tr>
              <a:tr h="401954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FRENTE TIPO (m)</a:t>
                      </a:r>
                      <a:endParaRPr lang="es-EC" sz="12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9E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smtClean="0"/>
                        <a:t>FONDO TIPO (m)</a:t>
                      </a:r>
                      <a:endParaRPr lang="es-EC" sz="12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9E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TAMAÑO TIPO (m2)</a:t>
                      </a:r>
                      <a:endParaRPr lang="es-EC" sz="12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D9E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7315657"/>
                  </a:ext>
                </a:extLst>
              </a:tr>
              <a:tr h="320272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/>
                        <a:t>18</a:t>
                      </a:r>
                      <a:endParaRPr lang="es-EC" sz="15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/>
                        <a:t>20</a:t>
                      </a:r>
                      <a:endParaRPr lang="es-EC" sz="15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/>
                        <a:t>450</a:t>
                      </a:r>
                      <a:endParaRPr lang="es-EC" sz="15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94309584"/>
                  </a:ext>
                </a:extLst>
              </a:tr>
            </a:tbl>
          </a:graphicData>
        </a:graphic>
      </p:graphicFrame>
      <p:pic>
        <p:nvPicPr>
          <p:cNvPr id="35" name="Imagen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7" y="5340020"/>
            <a:ext cx="486201" cy="433087"/>
          </a:xfrm>
          <a:prstGeom prst="rect">
            <a:avLst/>
          </a:prstGeom>
        </p:spPr>
      </p:pic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2903111" y="6056828"/>
            <a:ext cx="2400024" cy="26638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s-ES_tradnl" altLang="es-EC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MUESTRAS INMOBILIARIAS</a:t>
            </a:r>
          </a:p>
        </p:txBody>
      </p:sp>
      <p:sp>
        <p:nvSpPr>
          <p:cNvPr id="42" name="Elipse 41"/>
          <p:cNvSpPr/>
          <p:nvPr/>
        </p:nvSpPr>
        <p:spPr>
          <a:xfrm>
            <a:off x="4073722" y="2948605"/>
            <a:ext cx="329529" cy="3295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3" name="Elipse 42"/>
          <p:cNvSpPr/>
          <p:nvPr/>
        </p:nvSpPr>
        <p:spPr>
          <a:xfrm>
            <a:off x="3945853" y="4292008"/>
            <a:ext cx="350331" cy="35033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44" name="Conector recto de flecha 43"/>
          <p:cNvCxnSpPr/>
          <p:nvPr/>
        </p:nvCxnSpPr>
        <p:spPr>
          <a:xfrm flipV="1">
            <a:off x="4103123" y="4712603"/>
            <a:ext cx="0" cy="135584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Rectángulo 50"/>
          <p:cNvSpPr/>
          <p:nvPr/>
        </p:nvSpPr>
        <p:spPr>
          <a:xfrm>
            <a:off x="3258248" y="3526032"/>
            <a:ext cx="1439476" cy="6204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52" name="CuadroTexto 51"/>
          <p:cNvSpPr txBox="1"/>
          <p:nvPr/>
        </p:nvSpPr>
        <p:spPr>
          <a:xfrm>
            <a:off x="3159982" y="3433938"/>
            <a:ext cx="1584845" cy="74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32" b="1" dirty="0">
                <a:solidFill>
                  <a:srgbClr val="247198"/>
                </a:solidFill>
              </a:rPr>
              <a:t> 04270005</a:t>
            </a:r>
          </a:p>
          <a:p>
            <a:pPr algn="ctr"/>
            <a:r>
              <a:rPr lang="pt-BR" sz="1600" b="1" dirty="0"/>
              <a:t>USD 300 / m2</a:t>
            </a:r>
            <a:endParaRPr lang="es-EC" sz="2032" b="1" dirty="0">
              <a:solidFill>
                <a:srgbClr val="247198"/>
              </a:solidFill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2900547" y="3094375"/>
            <a:ext cx="379891" cy="3798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0" name="Rectángulo 29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/>
          <p:cNvSpPr/>
          <p:nvPr/>
        </p:nvSpPr>
        <p:spPr>
          <a:xfrm>
            <a:off x="3159982" y="128503"/>
            <a:ext cx="8634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OBTENER LAS MUESTRAS EN AIVAS </a:t>
            </a:r>
            <a:endParaRPr lang="es-ES" sz="2800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URBANAS</a:t>
            </a:r>
            <a:endParaRPr lang="es-ES" sz="2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1117487" y="1423426"/>
            <a:ext cx="6520399" cy="4426108"/>
          </a:xfrm>
          <a:prstGeom prst="rect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3703"/>
            <a:ext cx="8506735" cy="1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1101" y="1412615"/>
            <a:ext cx="6456785" cy="5119600"/>
            <a:chOff x="2076907" y="1593872"/>
            <a:chExt cx="5675278" cy="4499942"/>
          </a:xfrm>
        </p:grpSpPr>
        <p:pic>
          <p:nvPicPr>
            <p:cNvPr id="60" name="Imagen 59"/>
            <p:cNvPicPr>
              <a:picLocks noChangeAspect="1"/>
            </p:cNvPicPr>
            <p:nvPr/>
          </p:nvPicPr>
          <p:blipFill rotWithShape="1">
            <a:blip r:embed="rId2"/>
            <a:srcRect t="2562" b="6982"/>
            <a:stretch/>
          </p:blipFill>
          <p:spPr>
            <a:xfrm>
              <a:off x="2076907" y="1593872"/>
              <a:ext cx="5675277" cy="3851352"/>
            </a:xfrm>
            <a:prstGeom prst="rect">
              <a:avLst/>
            </a:prstGeom>
          </p:spPr>
        </p:pic>
        <p:sp>
          <p:nvSpPr>
            <p:cNvPr id="59" name="Rectángulo 58"/>
            <p:cNvSpPr/>
            <p:nvPr/>
          </p:nvSpPr>
          <p:spPr>
            <a:xfrm>
              <a:off x="2076908" y="1593872"/>
              <a:ext cx="5675277" cy="3852432"/>
            </a:xfrm>
            <a:prstGeom prst="rect">
              <a:avLst/>
            </a:prstGeom>
            <a:noFill/>
            <a:ln w="76200">
              <a:solidFill>
                <a:srgbClr val="B7DEE8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4295801" y="3717033"/>
              <a:ext cx="1309375" cy="405047"/>
              <a:chOff x="2666083" y="3800989"/>
              <a:chExt cx="1309375" cy="405047"/>
            </a:xfrm>
          </p:grpSpPr>
          <p:sp>
            <p:nvSpPr>
              <p:cNvPr id="18" name="Rectángulo 17"/>
              <p:cNvSpPr/>
              <p:nvPr/>
            </p:nvSpPr>
            <p:spPr>
              <a:xfrm>
                <a:off x="2702603" y="3863193"/>
                <a:ext cx="1258725" cy="29053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 sz="1524" dirty="0"/>
              </a:p>
            </p:txBody>
          </p:sp>
          <p:sp>
            <p:nvSpPr>
              <p:cNvPr id="17" name="CuadroTexto 16"/>
              <p:cNvSpPr txBox="1"/>
              <p:nvPr/>
            </p:nvSpPr>
            <p:spPr>
              <a:xfrm>
                <a:off x="2666083" y="3800989"/>
                <a:ext cx="1309375" cy="405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32" b="1" dirty="0">
                    <a:solidFill>
                      <a:srgbClr val="3BA0BB"/>
                    </a:solidFill>
                  </a:rPr>
                  <a:t> </a:t>
                </a:r>
                <a:r>
                  <a:rPr lang="es-ES" sz="2032" b="1" dirty="0">
                    <a:solidFill>
                      <a:srgbClr val="EAB200"/>
                    </a:solidFill>
                  </a:rPr>
                  <a:t>04</a:t>
                </a:r>
                <a:r>
                  <a:rPr lang="es-ES" sz="2032" b="1" dirty="0">
                    <a:solidFill>
                      <a:schemeClr val="accent6">
                        <a:lumMod val="75000"/>
                      </a:schemeClr>
                    </a:solidFill>
                  </a:rPr>
                  <a:t>70</a:t>
                </a:r>
                <a:r>
                  <a:rPr lang="es-ES" sz="2032" b="1" dirty="0">
                    <a:solidFill>
                      <a:srgbClr val="3BA0BB"/>
                    </a:solidFill>
                  </a:rPr>
                  <a:t>02</a:t>
                </a:r>
                <a:r>
                  <a:rPr lang="es-ES" sz="2032" b="1" dirty="0">
                    <a:solidFill>
                      <a:schemeClr val="accent3">
                        <a:lumMod val="75000"/>
                      </a:schemeClr>
                    </a:solidFill>
                  </a:rPr>
                  <a:t>01</a:t>
                </a:r>
                <a:endParaRPr lang="es-EC" sz="2032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8" name="Conector angular 7"/>
            <p:cNvCxnSpPr>
              <a:stCxn id="17" idx="1"/>
              <a:endCxn id="23" idx="0"/>
            </p:cNvCxnSpPr>
            <p:nvPr/>
          </p:nvCxnSpPr>
          <p:spPr>
            <a:xfrm rot="10800000" flipV="1">
              <a:off x="3270710" y="3919557"/>
              <a:ext cx="1025091" cy="1720550"/>
            </a:xfrm>
            <a:prstGeom prst="bentConnector2">
              <a:avLst/>
            </a:prstGeom>
            <a:ln>
              <a:solidFill>
                <a:srgbClr val="EAB200"/>
              </a:solidFill>
              <a:headEnd type="oval"/>
              <a:tailEnd type="oval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ítulo 1"/>
            <p:cNvSpPr txBox="1">
              <a:spLocks/>
            </p:cNvSpPr>
            <p:nvPr/>
          </p:nvSpPr>
          <p:spPr>
            <a:xfrm>
              <a:off x="2553473" y="5640107"/>
              <a:ext cx="1434473" cy="453707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hangingPunct="0"/>
              <a:r>
                <a:rPr lang="es-ES" sz="1600" dirty="0">
                  <a:solidFill>
                    <a:schemeClr val="accent2">
                      <a:lumMod val="75000"/>
                    </a:schemeClr>
                  </a:solidFill>
                </a:rPr>
                <a:t>ZONA</a:t>
              </a:r>
            </a:p>
            <a:p>
              <a:pPr hangingPunct="0"/>
              <a:r>
                <a:rPr lang="es-ES" sz="1600" dirty="0">
                  <a:solidFill>
                    <a:schemeClr val="accent2">
                      <a:lumMod val="75000"/>
                    </a:schemeClr>
                  </a:solidFill>
                </a:rPr>
                <a:t>METROPOLITANA</a:t>
              </a:r>
            </a:p>
          </p:txBody>
        </p:sp>
        <p:sp>
          <p:nvSpPr>
            <p:cNvPr id="33" name="Título 1"/>
            <p:cNvSpPr txBox="1">
              <a:spLocks/>
            </p:cNvSpPr>
            <p:nvPr/>
          </p:nvSpPr>
          <p:spPr>
            <a:xfrm>
              <a:off x="4004470" y="5640107"/>
              <a:ext cx="1584183" cy="453707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hangingPunct="0"/>
              <a:r>
                <a:rPr lang="es-ES" sz="1600" dirty="0">
                  <a:solidFill>
                    <a:schemeClr val="accent6">
                      <a:lumMod val="75000"/>
                    </a:schemeClr>
                  </a:solidFill>
                </a:rPr>
                <a:t>CÓDIGO DE</a:t>
              </a:r>
            </a:p>
            <a:p>
              <a:pPr hangingPunct="0"/>
              <a:r>
                <a:rPr lang="es-ES" sz="1600" dirty="0">
                  <a:solidFill>
                    <a:schemeClr val="accent6">
                      <a:lumMod val="75000"/>
                    </a:schemeClr>
                  </a:solidFill>
                </a:rPr>
                <a:t>PARROQUIA</a:t>
              </a:r>
            </a:p>
          </p:txBody>
        </p:sp>
        <p:sp>
          <p:nvSpPr>
            <p:cNvPr id="36" name="Título 1"/>
            <p:cNvSpPr txBox="1">
              <a:spLocks/>
            </p:cNvSpPr>
            <p:nvPr/>
          </p:nvSpPr>
          <p:spPr>
            <a:xfrm>
              <a:off x="6567549" y="5640107"/>
              <a:ext cx="1014447" cy="453707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hangingPunct="0"/>
              <a:r>
                <a:rPr lang="es-ES" sz="1600" dirty="0">
                  <a:solidFill>
                    <a:schemeClr val="accent3">
                      <a:lumMod val="75000"/>
                    </a:schemeClr>
                  </a:solidFill>
                </a:rPr>
                <a:t>NÚMERO </a:t>
              </a:r>
            </a:p>
            <a:p>
              <a:pPr hangingPunct="0"/>
              <a:r>
                <a:rPr lang="es-ES" sz="1600" dirty="0">
                  <a:solidFill>
                    <a:schemeClr val="accent3">
                      <a:lumMod val="75000"/>
                    </a:schemeClr>
                  </a:solidFill>
                </a:rPr>
                <a:t>DE AIVA</a:t>
              </a:r>
            </a:p>
          </p:txBody>
        </p:sp>
        <p:cxnSp>
          <p:nvCxnSpPr>
            <p:cNvPr id="14" name="Conector recto de flecha 13"/>
            <p:cNvCxnSpPr>
              <a:endCxn id="33" idx="0"/>
            </p:cNvCxnSpPr>
            <p:nvPr/>
          </p:nvCxnSpPr>
          <p:spPr>
            <a:xfrm>
              <a:off x="4796561" y="4077550"/>
              <a:ext cx="1" cy="1562556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angular 36"/>
            <p:cNvCxnSpPr>
              <a:stCxn id="17" idx="3"/>
              <a:endCxn id="36" idx="0"/>
            </p:cNvCxnSpPr>
            <p:nvPr/>
          </p:nvCxnSpPr>
          <p:spPr>
            <a:xfrm>
              <a:off x="5605176" y="3919556"/>
              <a:ext cx="1469597" cy="1720550"/>
            </a:xfrm>
            <a:prstGeom prst="bentConnector2">
              <a:avLst/>
            </a:prstGeom>
            <a:ln>
              <a:solidFill>
                <a:schemeClr val="accent3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ítulo 1"/>
            <p:cNvSpPr txBox="1">
              <a:spLocks/>
            </p:cNvSpPr>
            <p:nvPr/>
          </p:nvSpPr>
          <p:spPr>
            <a:xfrm>
              <a:off x="5407725" y="5677300"/>
              <a:ext cx="1015627" cy="416514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hangingPunct="0"/>
              <a:r>
                <a:rPr lang="es-ES" sz="1600" dirty="0">
                  <a:solidFill>
                    <a:srgbClr val="3BA0BB"/>
                  </a:solidFill>
                </a:rPr>
                <a:t>TIPO DE USO RURAL</a:t>
              </a:r>
            </a:p>
          </p:txBody>
        </p:sp>
        <p:cxnSp>
          <p:nvCxnSpPr>
            <p:cNvPr id="55" name="Conector angular 54"/>
            <p:cNvCxnSpPr/>
            <p:nvPr/>
          </p:nvCxnSpPr>
          <p:spPr>
            <a:xfrm rot="16200000" flipH="1">
              <a:off x="4751079" y="4440691"/>
              <a:ext cx="1597239" cy="870002"/>
            </a:xfrm>
            <a:prstGeom prst="bentConnector3">
              <a:avLst/>
            </a:prstGeom>
            <a:ln w="19050">
              <a:solidFill>
                <a:srgbClr val="3BA0B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ítulo 1"/>
          <p:cNvSpPr txBox="1">
            <a:spLocks/>
          </p:cNvSpPr>
          <p:nvPr/>
        </p:nvSpPr>
        <p:spPr>
          <a:xfrm>
            <a:off x="8193076" y="1338278"/>
            <a:ext cx="1238183" cy="420783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Simbología</a:t>
            </a:r>
            <a:endParaRPr lang="es-EC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Título 1"/>
          <p:cNvSpPr txBox="1">
            <a:spLocks/>
          </p:cNvSpPr>
          <p:nvPr/>
        </p:nvSpPr>
        <p:spPr>
          <a:xfrm>
            <a:off x="8639168" y="1759061"/>
            <a:ext cx="1584183" cy="45370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>
              <a:lnSpc>
                <a:spcPct val="150000"/>
              </a:lnSpc>
            </a:pPr>
            <a:r>
              <a: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de AIVA</a:t>
            </a:r>
          </a:p>
        </p:txBody>
      </p:sp>
      <p:cxnSp>
        <p:nvCxnSpPr>
          <p:cNvPr id="70" name="Conector recto 69"/>
          <p:cNvCxnSpPr/>
          <p:nvPr/>
        </p:nvCxnSpPr>
        <p:spPr>
          <a:xfrm flipH="1">
            <a:off x="8277862" y="1996743"/>
            <a:ext cx="2595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6"/>
          <p:cNvSpPr>
            <a:spLocks noChangeArrowheads="1"/>
          </p:cNvSpPr>
          <p:nvPr/>
        </p:nvSpPr>
        <p:spPr bwMode="auto">
          <a:xfrm>
            <a:off x="8195904" y="3250242"/>
            <a:ext cx="2954695" cy="2590339"/>
          </a:xfrm>
          <a:prstGeom prst="rect">
            <a:avLst/>
          </a:prstGeom>
          <a:noFill/>
          <a:ln w="28575" cap="flat" cmpd="sng" algn="ctr">
            <a:solidFill>
              <a:srgbClr val="3BA0B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s-ES_tradnl" altLang="es-EC" sz="1500" b="1" dirty="0">
                <a:solidFill>
                  <a:srgbClr val="3BA0BB"/>
                </a:solidFill>
                <a:latin typeface="+mj-lt"/>
                <a:cs typeface="Arial" panose="020B0604020202020204" pitchFamily="34" charset="0"/>
              </a:rPr>
              <a:t>Tipos de uso rural</a:t>
            </a:r>
          </a:p>
          <a:p>
            <a:pPr algn="ctr">
              <a:spcBef>
                <a:spcPct val="0"/>
              </a:spcBef>
            </a:pPr>
            <a:r>
              <a:rPr lang="es-ES_tradnl" altLang="es-EC" sz="5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01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Agropecuarias-forestales,</a:t>
            </a: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02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Habitacionales</a:t>
            </a:r>
          </a:p>
          <a:p>
            <a:pPr hangingPunct="0">
              <a:spcBef>
                <a:spcPts val="600"/>
              </a:spcBef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03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Áreas protegidas o </a:t>
            </a:r>
          </a:p>
          <a:p>
            <a:pPr hangingPunct="0">
              <a:spcAft>
                <a:spcPts val="600"/>
              </a:spcAft>
            </a:pP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protección ecológica</a:t>
            </a: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04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Mineras</a:t>
            </a: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05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Vacacionales – Recreación</a:t>
            </a:r>
          </a:p>
          <a:p>
            <a:pPr hangingPunct="0">
              <a:lnSpc>
                <a:spcPct val="150000"/>
              </a:lnSpc>
            </a:pPr>
            <a:r>
              <a:rPr lang="es-ES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06 </a:t>
            </a:r>
            <a:r>
              <a:rPr lang="es-E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Industrial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ángulo 37"/>
          <p:cNvSpPr/>
          <p:nvPr/>
        </p:nvSpPr>
        <p:spPr>
          <a:xfrm>
            <a:off x="2681420" y="114907"/>
            <a:ext cx="86343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 </a:t>
            </a:r>
            <a:r>
              <a:rPr lang="es-ES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INTERVENCIÓN VALORATIVAS </a:t>
            </a:r>
            <a:endParaRPr lang="es-ES" sz="3200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es-E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RURALES</a:t>
            </a:r>
            <a:endParaRPr lang="es-ES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8183518" y="3094020"/>
            <a:ext cx="3309982" cy="2633680"/>
          </a:xfrm>
          <a:prstGeom prst="rect">
            <a:avLst/>
          </a:prstGeom>
          <a:noFill/>
          <a:ln w="28575" cap="flat" cmpd="sng" algn="ctr">
            <a:solidFill>
              <a:srgbClr val="ADD7D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s-ES_tradnl" altLang="es-EC" sz="1400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FORMAS DE OBTENER</a:t>
            </a:r>
          </a:p>
          <a:p>
            <a:pPr algn="ctr">
              <a:spcBef>
                <a:spcPct val="0"/>
              </a:spcBef>
            </a:pPr>
            <a:r>
              <a:rPr lang="es-ES_tradnl" altLang="es-EC" sz="1400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 LAS MUESTRAS</a:t>
            </a:r>
          </a:p>
          <a:p>
            <a:pPr algn="ctr">
              <a:spcBef>
                <a:spcPct val="0"/>
              </a:spcBef>
            </a:pPr>
            <a:r>
              <a:rPr lang="es-ES_tradnl" altLang="es-EC" b="1" dirty="0">
                <a:solidFill>
                  <a:srgbClr val="247198"/>
                </a:solidFill>
                <a:latin typeface="+mj-lt"/>
                <a:cs typeface="Arial" panose="020B0604020202020204" pitchFamily="34" charset="0"/>
              </a:rPr>
              <a:t> (NORMA TÉCNICA)</a:t>
            </a:r>
          </a:p>
          <a:p>
            <a:pPr algn="ctr"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_tradnl" altLang="es-EC" sz="1300" dirty="0">
                <a:solidFill>
                  <a:prstClr val="black"/>
                </a:solidFill>
                <a:cs typeface="Arial" panose="020B0604020202020204" pitchFamily="34" charset="0"/>
              </a:rPr>
              <a:t>1- Transacciones Efectivas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2- Avalúos de Peritos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3- IPC (Índice de Precios al Consumidor)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4- Ofertas Inmobiliarias (En campo, internet)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_tradnl" altLang="es-EC" sz="13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5.- Encuestas</a:t>
            </a:r>
          </a:p>
        </p:txBody>
      </p:sp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31792"/>
              </p:ext>
            </p:extLst>
          </p:nvPr>
        </p:nvGraphicFramePr>
        <p:xfrm>
          <a:off x="1128570" y="5851176"/>
          <a:ext cx="10364929" cy="77089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36493">
                  <a:extLst>
                    <a:ext uri="{9D8B030D-6E8A-4147-A177-3AD203B41FA5}">
                      <a16:colId xmlns:a16="http://schemas.microsoft.com/office/drawing/2014/main" xmlns="" val="1580016192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46199168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2334493430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3783594301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2370919794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3572383478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2578420413"/>
                    </a:ext>
                  </a:extLst>
                </a:gridCol>
                <a:gridCol w="1036493">
                  <a:extLst>
                    <a:ext uri="{9D8B030D-6E8A-4147-A177-3AD203B41FA5}">
                      <a16:colId xmlns:a16="http://schemas.microsoft.com/office/drawing/2014/main" xmlns="" val="101574335"/>
                    </a:ext>
                  </a:extLst>
                </a:gridCol>
                <a:gridCol w="2072985">
                  <a:extLst>
                    <a:ext uri="{9D8B030D-6E8A-4147-A177-3AD203B41FA5}">
                      <a16:colId xmlns:a16="http://schemas.microsoft.com/office/drawing/2014/main" xmlns="" val="3879273041"/>
                    </a:ext>
                  </a:extLst>
                </a:gridCol>
              </a:tblGrid>
              <a:tr h="231088">
                <a:tc gridSpan="9"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VALOR POR CLASES DE TIERRA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tc hMerge="1">
                  <a:txBody>
                    <a:bodyPr/>
                    <a:lstStyle/>
                    <a:p>
                      <a:pPr algn="ctr"/>
                      <a:endParaRPr lang="es-EC" sz="1100" dirty="0"/>
                    </a:p>
                  </a:txBody>
                  <a:tcPr marL="89323" marR="89323" marT="44662" marB="44662"/>
                </a:tc>
                <a:extLst>
                  <a:ext uri="{0D108BD9-81ED-4DB2-BD59-A6C34878D82A}">
                    <a16:rowId xmlns:a16="http://schemas.microsoft.com/office/drawing/2014/main" xmlns="" val="520077201"/>
                  </a:ext>
                </a:extLst>
              </a:tr>
              <a:tr h="229328"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 smtClean="0"/>
                        <a:t>I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1" dirty="0" smtClean="0"/>
                        <a:t>II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 smtClean="0"/>
                        <a:t>IV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 smtClean="0"/>
                        <a:t>IV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 smtClean="0"/>
                        <a:t>V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 smtClean="0"/>
                        <a:t>VI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 smtClean="0"/>
                        <a:t>VII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 smtClean="0"/>
                        <a:t>VIII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b="1" dirty="0" smtClean="0"/>
                        <a:t>ÁREA</a:t>
                      </a:r>
                      <a:r>
                        <a:rPr lang="es-EC" sz="1100" b="1" baseline="0" dirty="0" smtClean="0"/>
                        <a:t> ESPECIAL</a:t>
                      </a:r>
                      <a:endParaRPr lang="es-EC" sz="1100" b="1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7D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7315657"/>
                  </a:ext>
                </a:extLst>
              </a:tr>
              <a:tr h="23108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24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/>
                        <a:t>14,64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/>
                        <a:t>12,24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/>
                        <a:t>10,08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/>
                        <a:t>7,92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/>
                        <a:t>5,76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/>
                        <a:t>0,04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/>
                        <a:t>0,01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100" dirty="0" smtClean="0"/>
                        <a:t>24</a:t>
                      </a:r>
                      <a:endParaRPr lang="es-EC" sz="1100" dirty="0"/>
                    </a:p>
                  </a:txBody>
                  <a:tcPr marL="89323" marR="89323" marT="44662" marB="44662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4309584"/>
                  </a:ext>
                </a:extLst>
              </a:tr>
            </a:tbl>
          </a:graphicData>
        </a:graphic>
      </p:graphicFrame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7883565" y="2112637"/>
            <a:ext cx="2270085" cy="17175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s-ES_tradnl" altLang="es-EC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MUESTRAS INMOBILIARIAS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" r="482" b="7839"/>
          <a:stretch/>
        </p:blipFill>
        <p:spPr>
          <a:xfrm>
            <a:off x="1155699" y="1371600"/>
            <a:ext cx="6477001" cy="4356100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181101" y="1359073"/>
            <a:ext cx="6413514" cy="4373817"/>
          </a:xfrm>
          <a:prstGeom prst="rect">
            <a:avLst/>
          </a:prstGeom>
          <a:noFill/>
          <a:ln w="76200">
            <a:solidFill>
              <a:srgbClr val="B7DE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4974540"/>
            <a:ext cx="482490" cy="429781"/>
          </a:xfrm>
          <a:prstGeom prst="rect">
            <a:avLst/>
          </a:prstGeom>
        </p:spPr>
      </p:pic>
      <p:sp>
        <p:nvSpPr>
          <p:cNvPr id="42" name="Elipse 41"/>
          <p:cNvSpPr/>
          <p:nvPr/>
        </p:nvSpPr>
        <p:spPr>
          <a:xfrm>
            <a:off x="1990281" y="3741124"/>
            <a:ext cx="253779" cy="2537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3" name="Elipse 42"/>
          <p:cNvSpPr/>
          <p:nvPr/>
        </p:nvSpPr>
        <p:spPr>
          <a:xfrm>
            <a:off x="3679425" y="5189431"/>
            <a:ext cx="347657" cy="3476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44" name="Conector recto de flecha 43"/>
          <p:cNvCxnSpPr/>
          <p:nvPr/>
        </p:nvCxnSpPr>
        <p:spPr>
          <a:xfrm flipH="1">
            <a:off x="6860772" y="2178689"/>
            <a:ext cx="1012458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Rectángulo 50"/>
          <p:cNvSpPr/>
          <p:nvPr/>
        </p:nvSpPr>
        <p:spPr>
          <a:xfrm>
            <a:off x="4676352" y="3373621"/>
            <a:ext cx="1201438" cy="6157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52" name="CuadroTexto 51"/>
          <p:cNvSpPr txBox="1"/>
          <p:nvPr/>
        </p:nvSpPr>
        <p:spPr>
          <a:xfrm>
            <a:off x="4508624" y="3267847"/>
            <a:ext cx="1512440" cy="73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32" b="1" dirty="0">
                <a:solidFill>
                  <a:srgbClr val="247198"/>
                </a:solidFill>
              </a:rPr>
              <a:t> </a:t>
            </a:r>
            <a:r>
              <a:rPr lang="es-ES" sz="2000" b="1" dirty="0">
                <a:solidFill>
                  <a:srgbClr val="247198"/>
                </a:solidFill>
              </a:rPr>
              <a:t>04700201</a:t>
            </a:r>
          </a:p>
          <a:p>
            <a:pPr algn="ctr"/>
            <a:r>
              <a:rPr lang="pt-BR" sz="1500" b="1" dirty="0"/>
              <a:t>USD 24 / m2</a:t>
            </a:r>
            <a:endParaRPr lang="es-EC" sz="1500" b="1" dirty="0">
              <a:solidFill>
                <a:srgbClr val="247198"/>
              </a:solidFill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6443596" y="2138660"/>
            <a:ext cx="459104" cy="45910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0" name="Elipse 29"/>
          <p:cNvSpPr/>
          <p:nvPr/>
        </p:nvSpPr>
        <p:spPr>
          <a:xfrm>
            <a:off x="2026899" y="4386946"/>
            <a:ext cx="375020" cy="3832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9" name="Rectángulo 28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/>
          <p:cNvSpPr/>
          <p:nvPr/>
        </p:nvSpPr>
        <p:spPr>
          <a:xfrm>
            <a:off x="2859115" y="136423"/>
            <a:ext cx="863438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FORMAS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OBTENER LAS MUESTRAS EN </a:t>
            </a:r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AIVAS</a:t>
            </a:r>
          </a:p>
          <a:p>
            <a:pPr algn="r"/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RURALES</a:t>
            </a:r>
            <a:endParaRPr lang="es-ES" sz="2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es-ES" sz="2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2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786913" y="297510"/>
            <a:ext cx="42537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VARIACIÓN </a:t>
            </a:r>
            <a:r>
              <a:rPr lang="es-ES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AIVA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/>
          </p:nvPr>
        </p:nvGraphicFramePr>
        <p:xfrm>
          <a:off x="5589240" y="1807734"/>
          <a:ext cx="62690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17451" r="8431" b="17451"/>
          <a:stretch/>
        </p:blipFill>
        <p:spPr>
          <a:xfrm>
            <a:off x="553491" y="1368881"/>
            <a:ext cx="4313545" cy="461103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82901" y="1284401"/>
            <a:ext cx="4961395" cy="5238385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9" y="1528600"/>
            <a:ext cx="601858" cy="536110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6610785" y="1221560"/>
            <a:ext cx="4349822" cy="38650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PORCENTAJE DE VARIACIÓN DEL VALOR POR AIVA</a:t>
            </a:r>
            <a:endParaRPr lang="es-EC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/>
          </p:nvPr>
        </p:nvGraphicFramePr>
        <p:xfrm>
          <a:off x="5562599" y="4543126"/>
          <a:ext cx="6295725" cy="19796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4621">
                  <a:extLst>
                    <a:ext uri="{9D8B030D-6E8A-4147-A177-3AD203B41FA5}">
                      <a16:colId xmlns:a16="http://schemas.microsoft.com/office/drawing/2014/main" xmlns="" val="308096784"/>
                    </a:ext>
                  </a:extLst>
                </a:gridCol>
                <a:gridCol w="1322129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283463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1141979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232932">
                  <a:extLst>
                    <a:ext uri="{9D8B030D-6E8A-4147-A177-3AD203B41FA5}">
                      <a16:colId xmlns:a16="http://schemas.microsoft.com/office/drawing/2014/main" xmlns="" val="3266742164"/>
                    </a:ext>
                  </a:extLst>
                </a:gridCol>
                <a:gridCol w="1010601">
                  <a:extLst>
                    <a:ext uri="{9D8B030D-6E8A-4147-A177-3AD203B41FA5}">
                      <a16:colId xmlns:a16="http://schemas.microsoft.com/office/drawing/2014/main" xmlns="" val="396940605"/>
                    </a:ext>
                  </a:extLst>
                </a:gridCol>
              </a:tblGrid>
              <a:tr h="3816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AIVAS URBANOS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AIVAS RURALES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AIVAS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7625">
                <a:tc>
                  <a:txBody>
                    <a:bodyPr/>
                    <a:lstStyle/>
                    <a:p>
                      <a:pPr algn="l"/>
                      <a:endParaRPr lang="es-ES" sz="1200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INCREMENTA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381632"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200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/>
                        <a:t>SE MANTIENE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7469593"/>
                  </a:ext>
                </a:extLst>
              </a:tr>
              <a:tr h="457139"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SE REDUCE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617380"/>
                  </a:ext>
                </a:extLst>
              </a:tr>
              <a:tr h="381632">
                <a:tc>
                  <a:txBody>
                    <a:bodyPr/>
                    <a:lstStyle/>
                    <a:p>
                      <a:pPr algn="l"/>
                      <a:endParaRPr lang="es-EC" sz="1600" b="1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1" dirty="0"/>
                        <a:t>TOTAL</a:t>
                      </a:r>
                      <a:endParaRPr lang="es-EC" sz="1600" b="1" dirty="0"/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2399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8736749"/>
                  </a:ext>
                </a:extLst>
              </a:tr>
            </a:tbl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5562599" y="4543126"/>
            <a:ext cx="1637098" cy="430887"/>
          </a:xfrm>
          <a:prstGeom prst="rect">
            <a:avLst/>
          </a:prstGeom>
          <a:solidFill>
            <a:srgbClr val="00629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</a:rPr>
              <a:t>VARIACION DE VALOR DE AIVAS</a:t>
            </a:r>
            <a:endParaRPr lang="es-EC" sz="1100" b="1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695118" y="5058117"/>
            <a:ext cx="171496" cy="144016"/>
          </a:xfrm>
          <a:prstGeom prst="rect">
            <a:avLst/>
          </a:prstGeom>
          <a:solidFill>
            <a:srgbClr val="E889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5695118" y="5410514"/>
            <a:ext cx="171496" cy="144016"/>
          </a:xfrm>
          <a:prstGeom prst="rect">
            <a:avLst/>
          </a:prstGeom>
          <a:solidFill>
            <a:srgbClr val="7CC3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5695118" y="5835863"/>
            <a:ext cx="171496" cy="144016"/>
          </a:xfrm>
          <a:prstGeom prst="rect">
            <a:avLst/>
          </a:prstGeom>
          <a:solidFill>
            <a:srgbClr val="87B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Flecha abajo 23"/>
          <p:cNvSpPr/>
          <p:nvPr/>
        </p:nvSpPr>
        <p:spPr>
          <a:xfrm>
            <a:off x="7093815" y="1752297"/>
            <a:ext cx="256922" cy="278512"/>
          </a:xfrm>
          <a:prstGeom prst="downArrow">
            <a:avLst/>
          </a:prstGeom>
          <a:solidFill>
            <a:srgbClr val="87B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25" name="Flecha abajo 24"/>
          <p:cNvSpPr/>
          <p:nvPr/>
        </p:nvSpPr>
        <p:spPr>
          <a:xfrm rot="10800000">
            <a:off x="10413510" y="1746055"/>
            <a:ext cx="256922" cy="278512"/>
          </a:xfrm>
          <a:prstGeom prst="downArrow">
            <a:avLst/>
          </a:prstGeom>
          <a:solidFill>
            <a:srgbClr val="E889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26" name="Rectángulo 25"/>
          <p:cNvSpPr/>
          <p:nvPr/>
        </p:nvSpPr>
        <p:spPr>
          <a:xfrm>
            <a:off x="7435273" y="1754235"/>
            <a:ext cx="1769576" cy="35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REDUCE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8643933" y="1770023"/>
            <a:ext cx="1808196" cy="35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sz="1862" b="0" i="0" u="none" strike="noStrike" kern="1200" cap="none" spc="2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INCREMENTA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8023361" y="3225938"/>
            <a:ext cx="1524670" cy="35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MANTIENE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53738" y="5410514"/>
            <a:ext cx="2927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AIVAS POR BIENIOS</a:t>
            </a:r>
          </a:p>
          <a:p>
            <a:r>
              <a:rPr lang="es-ES" sz="1600" dirty="0" smtClean="0"/>
              <a:t>AIVAS 2018-2019 	</a:t>
            </a:r>
            <a:r>
              <a:rPr lang="es-ES" sz="1600" dirty="0" smtClean="0"/>
              <a:t>2.379</a:t>
            </a:r>
            <a:endParaRPr lang="es-ES" sz="1600" dirty="0" smtClean="0"/>
          </a:p>
          <a:p>
            <a:r>
              <a:rPr lang="es-ES" sz="1600" dirty="0" smtClean="0"/>
              <a:t>AIVAS 2020-2021	</a:t>
            </a:r>
            <a:r>
              <a:rPr lang="es-ES" sz="1600" dirty="0" smtClean="0"/>
              <a:t>2.425      </a:t>
            </a:r>
            <a:endParaRPr lang="es-ES" sz="1600" dirty="0" smtClean="0"/>
          </a:p>
          <a:p>
            <a:r>
              <a:rPr lang="es-ES" sz="1600" dirty="0" smtClean="0"/>
              <a:t>AIVAS 2022-2023	</a:t>
            </a:r>
            <a:r>
              <a:rPr lang="es-ES" sz="1600" dirty="0" smtClean="0"/>
              <a:t>2.399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73896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17451" r="8431" b="17451"/>
          <a:stretch/>
        </p:blipFill>
        <p:spPr>
          <a:xfrm>
            <a:off x="735332" y="1354468"/>
            <a:ext cx="4255495" cy="454897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50" y="4250169"/>
            <a:ext cx="601858" cy="536110"/>
          </a:xfrm>
          <a:prstGeom prst="rect">
            <a:avLst/>
          </a:prstGeom>
        </p:spPr>
      </p:pic>
      <p:sp>
        <p:nvSpPr>
          <p:cNvPr id="56" name="Título 1"/>
          <p:cNvSpPr txBox="1">
            <a:spLocks/>
          </p:cNvSpPr>
          <p:nvPr/>
        </p:nvSpPr>
        <p:spPr>
          <a:xfrm>
            <a:off x="6720857" y="1337130"/>
            <a:ext cx="3361578" cy="38650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Porcentaje por método de cálculo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84615"/>
              </p:ext>
            </p:extLst>
          </p:nvPr>
        </p:nvGraphicFramePr>
        <p:xfrm>
          <a:off x="5686632" y="4732871"/>
          <a:ext cx="5865717" cy="142535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3548">
                  <a:extLst>
                    <a:ext uri="{9D8B030D-6E8A-4147-A177-3AD203B41FA5}">
                      <a16:colId xmlns:a16="http://schemas.microsoft.com/office/drawing/2014/main" xmlns="" val="308096784"/>
                    </a:ext>
                  </a:extLst>
                </a:gridCol>
                <a:gridCol w="206352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926477">
                  <a:extLst>
                    <a:ext uri="{9D8B030D-6E8A-4147-A177-3AD203B41FA5}">
                      <a16:colId xmlns:a16="http://schemas.microsoft.com/office/drawing/2014/main" xmlns="" val="3266742164"/>
                    </a:ext>
                  </a:extLst>
                </a:gridCol>
                <a:gridCol w="719872">
                  <a:extLst>
                    <a:ext uri="{9D8B030D-6E8A-4147-A177-3AD203B41FA5}">
                      <a16:colId xmlns:a16="http://schemas.microsoft.com/office/drawing/2014/main" xmlns="" val="396940605"/>
                    </a:ext>
                  </a:extLst>
                </a:gridCol>
              </a:tblGrid>
              <a:tr h="4013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AIVAS URBANOS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AIVAS RURALES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AIVAS</a:t>
                      </a:r>
                      <a:endParaRPr lang="es-EC" sz="1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66210">
                <a:tc>
                  <a:txBody>
                    <a:bodyPr/>
                    <a:lstStyle/>
                    <a:p>
                      <a:pPr algn="l"/>
                      <a:endParaRPr lang="es-ES" sz="1100" dirty="0" smtClean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 smtClean="0"/>
                        <a:t>IPC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1486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1630</a:t>
                      </a: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67,9%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491609"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100" dirty="0" smtClean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/>
                        <a:t>COMBINADO </a:t>
                      </a:r>
                      <a:r>
                        <a:rPr lang="es-EC" sz="1000" dirty="0" smtClean="0"/>
                        <a:t>( RECORRIDO, TRANSFERENCIAS, POTENCIAL)  </a:t>
                      </a:r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32,1%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7469593"/>
                  </a:ext>
                </a:extLst>
              </a:tr>
              <a:tr h="266210">
                <a:tc>
                  <a:txBody>
                    <a:bodyPr/>
                    <a:lstStyle/>
                    <a:p>
                      <a:pPr algn="l"/>
                      <a:endParaRPr lang="es-EC" sz="1100" b="1" dirty="0"/>
                    </a:p>
                  </a:txBody>
                  <a:tcPr marL="85435" marR="85435" marT="42717" marB="42717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1" dirty="0" smtClean="0"/>
                        <a:t>TOTAL</a:t>
                      </a:r>
                      <a:endParaRPr lang="es-EC" sz="1100" b="1" dirty="0"/>
                    </a:p>
                  </a:txBody>
                  <a:tcPr marL="85435" marR="85435" marT="42717" marB="4271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es-EC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76" marR="64076" marT="0" marB="0" anchor="ctr">
                    <a:lnL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7A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8736749"/>
                  </a:ext>
                </a:extLst>
              </a:tr>
            </a:tbl>
          </a:graphicData>
        </a:graphic>
      </p:graphicFrame>
      <p:sp>
        <p:nvSpPr>
          <p:cNvPr id="36" name="CuadroTexto 35"/>
          <p:cNvSpPr txBox="1"/>
          <p:nvPr/>
        </p:nvSpPr>
        <p:spPr>
          <a:xfrm>
            <a:off x="5686633" y="4732871"/>
            <a:ext cx="2329608" cy="396000"/>
          </a:xfrm>
          <a:prstGeom prst="rect">
            <a:avLst/>
          </a:prstGeom>
          <a:solidFill>
            <a:srgbClr val="00629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bg1"/>
                </a:solidFill>
              </a:rPr>
              <a:t>   MÉTODO DE CÁLCULO</a:t>
            </a:r>
            <a:endParaRPr lang="es-EC" sz="1100" b="1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748120" y="5582300"/>
            <a:ext cx="157380" cy="144016"/>
          </a:xfrm>
          <a:prstGeom prst="rect">
            <a:avLst/>
          </a:prstGeom>
          <a:solidFill>
            <a:srgbClr val="E889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0" name="Rectángulo 39"/>
          <p:cNvSpPr/>
          <p:nvPr/>
        </p:nvSpPr>
        <p:spPr>
          <a:xfrm>
            <a:off x="5735740" y="5199124"/>
            <a:ext cx="160616" cy="144016"/>
          </a:xfrm>
          <a:prstGeom prst="rect">
            <a:avLst/>
          </a:prstGeom>
          <a:solidFill>
            <a:srgbClr val="7CC3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3" name="Rectángulo 42"/>
          <p:cNvSpPr/>
          <p:nvPr/>
        </p:nvSpPr>
        <p:spPr>
          <a:xfrm>
            <a:off x="382901" y="1284402"/>
            <a:ext cx="4823949" cy="487286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4" name="Grupo 3"/>
          <p:cNvGrpSpPr/>
          <p:nvPr/>
        </p:nvGrpSpPr>
        <p:grpSpPr>
          <a:xfrm>
            <a:off x="6532896" y="1867103"/>
            <a:ext cx="4489596" cy="2795515"/>
            <a:chOff x="5681996" y="1867103"/>
            <a:chExt cx="4489596" cy="2795515"/>
          </a:xfrm>
        </p:grpSpPr>
        <p:graphicFrame>
          <p:nvGraphicFramePr>
            <p:cNvPr id="45" name="Gráfico 4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70538405"/>
                </p:ext>
              </p:extLst>
            </p:nvPr>
          </p:nvGraphicFramePr>
          <p:xfrm>
            <a:off x="6253799" y="2270492"/>
            <a:ext cx="3917793" cy="23921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4" name="Rectángulo 33"/>
            <p:cNvSpPr/>
            <p:nvPr/>
          </p:nvSpPr>
          <p:spPr>
            <a:xfrm>
              <a:off x="8025784" y="1867103"/>
              <a:ext cx="18300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62" b="0" i="0" u="none" strike="noStrike" kern="1200" cap="none" spc="2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INDICE DE PRECIOS AL CONSUMIDOR (IPC)</a:t>
              </a: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5895578" y="1867103"/>
              <a:ext cx="13548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62" b="0" i="0" u="none" strike="noStrike" kern="1200" cap="none" spc="2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METODO COMBINADO</a:t>
              </a:r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8698606" y="256490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3" name="Gráfico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98880959"/>
                </p:ext>
              </p:extLst>
            </p:nvPr>
          </p:nvGraphicFramePr>
          <p:xfrm>
            <a:off x="5681996" y="2297201"/>
            <a:ext cx="3858012" cy="21995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4" name="Rectángulo 2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3205758" y="295523"/>
            <a:ext cx="86343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</a:t>
            </a:r>
            <a:r>
              <a:rPr lang="pt-BR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METODO DE CÁLCULO POR AIVA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30" name="Rectángulo redondeado 29"/>
          <p:cNvSpPr/>
          <p:nvPr/>
        </p:nvSpPr>
        <p:spPr>
          <a:xfrm flipV="1">
            <a:off x="5686632" y="1459471"/>
            <a:ext cx="444932" cy="161042"/>
          </a:xfrm>
          <a:prstGeom prst="roundRect">
            <a:avLst/>
          </a:prstGeom>
          <a:solidFill>
            <a:srgbClr val="AFD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7423" tIns="38711" rIns="77423" bIns="387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524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2255020" y="5319014"/>
            <a:ext cx="1859527" cy="85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9A8ADB7-5EAF-4E07-855E-B90B194E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8" b="99132" l="2955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0008" y="-987193"/>
            <a:ext cx="660448" cy="10372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14313"/>
          <a:stretch/>
        </p:blipFill>
        <p:spPr>
          <a:xfrm>
            <a:off x="6976599" y="1211617"/>
            <a:ext cx="3698090" cy="20948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098" y="1377631"/>
            <a:ext cx="4608577" cy="4918494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485900" y="1211617"/>
            <a:ext cx="4983089" cy="5113682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58" y="5870386"/>
            <a:ext cx="424974" cy="378549"/>
          </a:xfrm>
          <a:prstGeom prst="rect">
            <a:avLst/>
          </a:prstGeom>
        </p:spPr>
      </p:pic>
      <p:sp>
        <p:nvSpPr>
          <p:cNvPr id="22" name="Título 1"/>
          <p:cNvSpPr txBox="1">
            <a:spLocks/>
          </p:cNvSpPr>
          <p:nvPr/>
        </p:nvSpPr>
        <p:spPr>
          <a:xfrm>
            <a:off x="7138274" y="3521009"/>
            <a:ext cx="3653779" cy="455991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SIMBOLOGÍA</a:t>
            </a:r>
            <a:endParaRPr lang="es-EC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Marcador de contenido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638405" y="201726"/>
            <a:ext cx="8634384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PLANO DEL VALOR DE LA TIERRA DEL DISTRITO METROPOLITANO DE QUITO</a:t>
            </a:r>
          </a:p>
          <a:p>
            <a:endParaRPr lang="es-ES" sz="2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962400" y="218557"/>
            <a:ext cx="68697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DETERMINACIÓN DE AIVAS</a:t>
            </a:r>
            <a:endParaRPr lang="es-EC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2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634155" y="678938"/>
            <a:ext cx="7905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4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Estado de AVALÚOS</a:t>
            </a:r>
          </a:p>
          <a:p>
            <a:pPr algn="r"/>
            <a:r>
              <a:rPr lang="es-ES" sz="4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Resultados 5ta Simulación</a:t>
            </a:r>
            <a:endParaRPr lang="es-EC" sz="4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1726995" y="5284846"/>
            <a:ext cx="1859527" cy="85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863729" y="144158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00629C"/>
                </a:solidFill>
              </a:rPr>
              <a:t>+</a:t>
            </a:r>
            <a:endParaRPr lang="es-EC" sz="2000" b="1" dirty="0">
              <a:solidFill>
                <a:srgbClr val="00629C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223792" y="1196753"/>
            <a:ext cx="3744416" cy="373353"/>
          </a:xfrm>
          <a:prstGeom prst="round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4223792" y="1965367"/>
            <a:ext cx="3744416" cy="373353"/>
          </a:xfrm>
          <a:prstGeom prst="round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4223792" y="1237448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APLICACIÓN DE LA NORMA TÉCNICA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223792" y="2009000"/>
            <a:ext cx="3725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PLANO DEL VALOR DE LA TIERRA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893167"/>
              </p:ext>
            </p:extLst>
          </p:nvPr>
        </p:nvGraphicFramePr>
        <p:xfrm>
          <a:off x="925363" y="2673542"/>
          <a:ext cx="10290627" cy="14833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31116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384425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048146">
                  <a:extLst>
                    <a:ext uri="{9D8B030D-6E8A-4147-A177-3AD203B41FA5}">
                      <a16:colId xmlns:a16="http://schemas.microsoft.com/office/drawing/2014/main" xmlns="" val="4054015142"/>
                    </a:ext>
                  </a:extLst>
                </a:gridCol>
                <a:gridCol w="1455240">
                  <a:extLst>
                    <a:ext uri="{9D8B030D-6E8A-4147-A177-3AD203B41FA5}">
                      <a16:colId xmlns:a16="http://schemas.microsoft.com/office/drawing/2014/main" xmlns="" val="396940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AVALÚO 2021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AVALÚO 2022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DIFERENCIA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%</a:t>
                      </a:r>
                      <a:r>
                        <a:rPr lang="es-EC" sz="1400" baseline="0" dirty="0" smtClean="0"/>
                        <a:t> VARIACIÓN</a:t>
                      </a:r>
                      <a:endParaRPr lang="es-EC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URBANO</a:t>
                      </a:r>
                      <a:endParaRPr lang="es-EC" sz="1400" dirty="0"/>
                    </a:p>
                  </a:txBody>
                  <a:tcPr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$44.907.514.778,53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$39.935.017.207,80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-$4.972.497.570,73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-11,1%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RURAL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$11.199.484.161,89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$6.913.675.281,40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-$4.285.808.880,49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4861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/>
                        <a:t>TOTAL SUELO</a:t>
                      </a:r>
                      <a:endParaRPr lang="es-EC" sz="1400" b="1" dirty="0"/>
                    </a:p>
                  </a:txBody>
                  <a:tcPr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56.106.998.940,42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46.848.692.489,20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-9.258.306.451,22 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8736749"/>
                  </a:ext>
                </a:extLst>
              </a:tr>
            </a:tbl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925363" y="2695485"/>
            <a:ext cx="2232248" cy="326884"/>
          </a:xfrm>
          <a:prstGeom prst="rect">
            <a:avLst/>
          </a:prstGeom>
          <a:solidFill>
            <a:srgbClr val="00629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524" b="1" dirty="0">
                <a:solidFill>
                  <a:schemeClr val="bg1"/>
                </a:solidFill>
              </a:rPr>
              <a:t>AVALÚO SUELO      </a:t>
            </a:r>
            <a:endParaRPr lang="es-EC" sz="1524" b="1" dirty="0">
              <a:solidFill>
                <a:schemeClr val="bg1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10004954" y="3135238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Flecha abajo 26"/>
          <p:cNvSpPr/>
          <p:nvPr/>
        </p:nvSpPr>
        <p:spPr>
          <a:xfrm>
            <a:off x="9998654" y="3876959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164840"/>
              </p:ext>
            </p:extLst>
          </p:nvPr>
        </p:nvGraphicFramePr>
        <p:xfrm>
          <a:off x="925363" y="4402945"/>
          <a:ext cx="10290627" cy="166257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27941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171044">
                  <a:extLst>
                    <a:ext uri="{9D8B030D-6E8A-4147-A177-3AD203B41FA5}">
                      <a16:colId xmlns:a16="http://schemas.microsoft.com/office/drawing/2014/main" xmlns="" val="994418887"/>
                    </a:ext>
                  </a:extLst>
                </a:gridCol>
                <a:gridCol w="1395842">
                  <a:extLst>
                    <a:ext uri="{9D8B030D-6E8A-4147-A177-3AD203B41FA5}">
                      <a16:colId xmlns:a16="http://schemas.microsoft.com/office/drawing/2014/main" xmlns="" val="396940605"/>
                    </a:ext>
                  </a:extLst>
                </a:gridCol>
              </a:tblGrid>
              <a:tr h="550055">
                <a:tc>
                  <a:txBody>
                    <a:bodyPr/>
                    <a:lstStyle/>
                    <a:p>
                      <a:pPr algn="ctr"/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AVALÚO 2021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AVALÚO 2022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DIFERENCIA</a:t>
                      </a:r>
                      <a:endParaRPr lang="es-EC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/>
                        <a:t>%</a:t>
                      </a:r>
                      <a:r>
                        <a:rPr lang="es-EC" sz="1400" baseline="0" dirty="0" smtClean="0"/>
                        <a:t> VARIACIÓN</a:t>
                      </a:r>
                      <a:endParaRPr lang="es-EC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URBANO</a:t>
                      </a:r>
                      <a:endParaRPr lang="es-EC" sz="1400" dirty="0"/>
                    </a:p>
                  </a:txBody>
                  <a:tcPr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$89.193.430.185,64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$84.592.371.838,31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-$4.601.058.347,33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-5,2%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7741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RURAL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$12.553.720.401,84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$8.276.863.776,81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-$4.276.856.625,03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48617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TOTAL GENERAL</a:t>
                      </a:r>
                      <a:endParaRPr lang="es-EC" sz="1600" b="1" dirty="0"/>
                    </a:p>
                  </a:txBody>
                  <a:tcPr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</a:t>
                      </a:r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101.747.150.587,48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</a:t>
                      </a:r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92.869.235.615,12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</a:t>
                      </a:r>
                      <a:r>
                        <a:rPr lang="es-EC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-8.877.914.972,36 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-8,7%</a:t>
                      </a:r>
                    </a:p>
                  </a:txBody>
                  <a:tcPr marL="9525" marR="9525" marT="9525" marB="0" anchor="ctr">
                    <a:solidFill>
                      <a:srgbClr val="68B6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8736749"/>
                  </a:ext>
                </a:extLst>
              </a:tr>
            </a:tbl>
          </a:graphicData>
        </a:graphic>
      </p:graphicFrame>
      <p:sp>
        <p:nvSpPr>
          <p:cNvPr id="32" name="Flecha abajo 31"/>
          <p:cNvSpPr/>
          <p:nvPr/>
        </p:nvSpPr>
        <p:spPr>
          <a:xfrm>
            <a:off x="10004954" y="5091587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3" name="Flecha abajo 32"/>
          <p:cNvSpPr/>
          <p:nvPr/>
        </p:nvSpPr>
        <p:spPr>
          <a:xfrm>
            <a:off x="10004954" y="5835105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5" name="CuadroTexto 34"/>
          <p:cNvSpPr txBox="1"/>
          <p:nvPr/>
        </p:nvSpPr>
        <p:spPr>
          <a:xfrm>
            <a:off x="925363" y="4402945"/>
            <a:ext cx="2232248" cy="553998"/>
          </a:xfrm>
          <a:prstGeom prst="rect">
            <a:avLst/>
          </a:prstGeom>
          <a:solidFill>
            <a:srgbClr val="00629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bg1"/>
                </a:solidFill>
              </a:rPr>
              <a:t>AVALÚO TOTAL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</a:rPr>
              <a:t>(SUELO + CONSTRUCCIÓN)</a:t>
            </a:r>
            <a:endParaRPr lang="es-EC" sz="1400" b="1" dirty="0">
              <a:solidFill>
                <a:schemeClr val="bg1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ángulo 38"/>
          <p:cNvSpPr/>
          <p:nvPr/>
        </p:nvSpPr>
        <p:spPr>
          <a:xfrm>
            <a:off x="3157611" y="196956"/>
            <a:ext cx="863438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VALORACIÓN </a:t>
            </a:r>
            <a:r>
              <a:rPr lang="es-ES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 DEL DMQ 2022 : </a:t>
            </a:r>
            <a:r>
              <a:rPr lang="es-ES" sz="32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5TA </a:t>
            </a:r>
            <a:r>
              <a:rPr lang="es-ES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SIMULACIÓN</a:t>
            </a:r>
          </a:p>
        </p:txBody>
      </p:sp>
      <p:sp>
        <p:nvSpPr>
          <p:cNvPr id="41" name="Flecha abajo 40"/>
          <p:cNvSpPr/>
          <p:nvPr/>
        </p:nvSpPr>
        <p:spPr>
          <a:xfrm>
            <a:off x="9998653" y="3525297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2" name="Flecha abajo 41"/>
          <p:cNvSpPr/>
          <p:nvPr/>
        </p:nvSpPr>
        <p:spPr>
          <a:xfrm>
            <a:off x="9998652" y="5444672"/>
            <a:ext cx="144961" cy="1440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1726995" y="5284846"/>
            <a:ext cx="1859527" cy="85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sp>
        <p:nvSpPr>
          <p:cNvPr id="37" name="Rectángulo 36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ángulo 38"/>
          <p:cNvSpPr/>
          <p:nvPr/>
        </p:nvSpPr>
        <p:spPr>
          <a:xfrm>
            <a:off x="3228820" y="154745"/>
            <a:ext cx="8634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VALORACIÓN </a:t>
            </a:r>
            <a:r>
              <a:rPr lang="es-E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 DEL DMQ 2022 : </a:t>
            </a:r>
            <a:endParaRPr lang="es-ES" sz="280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es-E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5TA </a:t>
            </a:r>
            <a:r>
              <a:rPr lang="es-E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SIMULACIÓN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3D99F32B-64D3-4754-947B-AA21A93ECD82}"/>
              </a:ext>
            </a:extLst>
          </p:cNvPr>
          <p:cNvSpPr txBox="1"/>
          <p:nvPr/>
        </p:nvSpPr>
        <p:spPr>
          <a:xfrm>
            <a:off x="529580" y="1095855"/>
            <a:ext cx="10507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26.6% (262.563 predios) bajan el avalúo en </a:t>
            </a:r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$ -12.396.313.831</a:t>
            </a:r>
          </a:p>
          <a:p>
            <a:pPr algn="ctr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s-ES" sz="2400" b="1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xmlns="" id="{A4B65D1D-ECF8-4EF4-A1AD-9DA0201AB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966428"/>
              </p:ext>
            </p:extLst>
          </p:nvPr>
        </p:nvGraphicFramePr>
        <p:xfrm>
          <a:off x="2854387" y="1599860"/>
          <a:ext cx="5857532" cy="290402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0759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3499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</a:tblGrid>
              <a:tr h="63968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RAZÓN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AVALÚO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Predios SUG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$ -6.517.496.683,00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74601341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</a:rPr>
                        <a:t>Gestión y Mantenimiento de Catastro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 $ -3.135.750.749,00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28924173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u="none" strike="noStrike" dirty="0" smtClean="0">
                          <a:effectLst/>
                        </a:rPr>
                        <a:t>Cambio de clasificación del suelo</a:t>
                      </a:r>
                      <a:endParaRPr lang="es-EC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</a:rPr>
                        <a:t>$  -2.394.624.032,00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06043867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u="none" strike="noStrike" dirty="0" smtClean="0">
                          <a:effectLst/>
                        </a:rPr>
                        <a:t>Corrección Factor Frente Fondo</a:t>
                      </a:r>
                      <a:endParaRPr lang="es-EC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effectLst/>
                        </a:rPr>
                        <a:t>$  -348.442.364,00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87373620"/>
                  </a:ext>
                </a:extLst>
              </a:tr>
              <a:tr h="452869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effectLst/>
                        </a:rPr>
                        <a:t>DIFERENCIA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strike="noStrike" dirty="0">
                          <a:effectLst/>
                        </a:rPr>
                        <a:t>$ -12.396.313.831,00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6C71CB11-C6A1-4644-9DC3-D839C74B30CD}"/>
              </a:ext>
            </a:extLst>
          </p:cNvPr>
          <p:cNvSpPr txBox="1"/>
          <p:nvPr/>
        </p:nvSpPr>
        <p:spPr>
          <a:xfrm>
            <a:off x="231624" y="4580453"/>
            <a:ext cx="1173998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FF0000"/>
                </a:solidFill>
              </a:rPr>
              <a:t>Predios S.U.G.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Corrigen su avalúo considerando los valores promedios y predominantes de su ubicación referencial 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(28.000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predios)</a:t>
            </a:r>
          </a:p>
          <a:p>
            <a:pPr algn="just"/>
            <a:r>
              <a:rPr lang="es-ES" sz="2000" b="1" dirty="0">
                <a:solidFill>
                  <a:srgbClr val="FF0000"/>
                </a:solidFill>
              </a:rPr>
              <a:t>Gestión y Mantenimiento Catastro: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Considera la gestión y depuración de la información catastral no realizada por más de 10 años. </a:t>
            </a:r>
          </a:p>
          <a:p>
            <a:pPr algn="just"/>
            <a:r>
              <a:rPr lang="es-ES" sz="2000" b="1" dirty="0">
                <a:solidFill>
                  <a:srgbClr val="FF0000"/>
                </a:solidFill>
              </a:rPr>
              <a:t>Cambio de clasificación suelo: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Conforme al PUGS se determinan los cambios de clasificación del suelo de Urbano a Rural y viceversa. (10.344 predios) (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1.304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predios bajan más del 50% del 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avalúo</a:t>
            </a:r>
            <a:r>
              <a:rPr lang="es-E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s-ES" sz="2400" b="1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/>
          <p:cNvSpPr/>
          <p:nvPr/>
        </p:nvSpPr>
        <p:spPr>
          <a:xfrm>
            <a:off x="0" y="172304"/>
            <a:ext cx="12192000" cy="58035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1336903" y="1289215"/>
            <a:ext cx="72686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Y VISIÓN DE LA VALORACIÓN INMOBILIARIA BIENIO 2022 - 2023</a:t>
            </a:r>
            <a:endParaRPr lang="es-EC" sz="2500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iángulo isósceles 8"/>
          <p:cNvSpPr/>
          <p:nvPr/>
        </p:nvSpPr>
        <p:spPr>
          <a:xfrm rot="5400000">
            <a:off x="903503" y="2576343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785932"/>
            <a:ext cx="8506735" cy="14240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732585" y="60729"/>
            <a:ext cx="61246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LINEA DE EXPOSICIÓN</a:t>
            </a:r>
            <a:endParaRPr lang="es-EC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336903" y="2302668"/>
            <a:ext cx="72686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ACTUACIONES DESDE LA DIRECCIÓN DE CATASTRO</a:t>
            </a:r>
            <a:endParaRPr lang="es-EC" sz="2500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336903" y="3333047"/>
            <a:ext cx="72686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DEL PLANO DEL VALOR DE LA TIERRA</a:t>
            </a:r>
            <a:endParaRPr lang="es-EC" sz="2500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riángulo isósceles 29"/>
          <p:cNvSpPr/>
          <p:nvPr/>
        </p:nvSpPr>
        <p:spPr>
          <a:xfrm rot="5400000">
            <a:off x="903503" y="1679229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riángulo isósceles 30"/>
          <p:cNvSpPr/>
          <p:nvPr/>
        </p:nvSpPr>
        <p:spPr>
          <a:xfrm rot="5400000">
            <a:off x="903502" y="3539442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336903" y="4464104"/>
            <a:ext cx="72686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VALUACIÓN INMOBILIARIA PARA EL BIENIO 2022 – 2023 (Valor de la ciudad)</a:t>
            </a:r>
            <a:endParaRPr lang="es-EC" sz="2500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riángulo isósceles 32"/>
          <p:cNvSpPr/>
          <p:nvPr/>
        </p:nvSpPr>
        <p:spPr>
          <a:xfrm rot="5400000">
            <a:off x="903501" y="4660871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336903" y="5601609"/>
            <a:ext cx="16407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</a:t>
            </a:r>
            <a:endParaRPr lang="es-EC" sz="2500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riángulo isósceles 34"/>
          <p:cNvSpPr/>
          <p:nvPr/>
        </p:nvSpPr>
        <p:spPr>
          <a:xfrm rot="5400000">
            <a:off x="903501" y="5668069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8576090" y="1433725"/>
            <a:ext cx="16407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min</a:t>
            </a:r>
            <a:endParaRPr lang="es-EC" sz="2500" dirty="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8576089" y="2461553"/>
            <a:ext cx="16407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</a:t>
            </a:r>
            <a:endParaRPr lang="es-EC" sz="2500" dirty="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8605505" y="3447310"/>
            <a:ext cx="16407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</a:t>
            </a:r>
            <a:endParaRPr lang="es-EC" sz="2500" dirty="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8506735" y="4712146"/>
            <a:ext cx="16407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</a:t>
            </a:r>
            <a:endParaRPr lang="es-EC" sz="2500" dirty="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8506735" y="5576415"/>
            <a:ext cx="16407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smtClean="0">
                <a:ln w="0"/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</a:t>
            </a:r>
            <a:endParaRPr lang="es-EC" sz="2500" dirty="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/>
        </p:nvGraphicFramePr>
        <p:xfrm>
          <a:off x="921607" y="7081138"/>
          <a:ext cx="10399604" cy="16403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8241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180758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676397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238688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6568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134665509"/>
                    </a:ext>
                  </a:extLst>
                </a:gridCol>
              </a:tblGrid>
              <a:tr h="42963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Variación de </a:t>
                      </a:r>
                    </a:p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avalúo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Cantidad de </a:t>
                      </a:r>
                    </a:p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predios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%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Bienio 2020-2021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Bienio 2022-2023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>
                          <a:effectLst/>
                        </a:rPr>
                        <a:t>Diferencia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dirty="0">
                          <a:effectLst/>
                        </a:rPr>
                        <a:t>%</a:t>
                      </a: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0506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Sube avalúo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629,546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63.7%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48,143,083,212.84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51,661,482,071.61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 3,518,398,858.76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28462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Baja avalúo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262,563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26.6%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45,645,262,535.63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33,248,948,704.50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-12,396,313,831.13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-27%</a:t>
                      </a: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  <a:tr h="28591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Se mantiene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95,743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9.7%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  7,958,804,839.01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7,958,804,839.01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906779203"/>
                  </a:ext>
                </a:extLst>
              </a:tr>
              <a:tr h="33508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TOTAL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>
                          <a:effectLst/>
                        </a:rPr>
                        <a:t>987,852</a:t>
                      </a:r>
                      <a:endParaRPr lang="es-ES" sz="1200" b="0" i="0" u="none" strike="noStrike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100.00%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101,747,150,587.49 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$92,869,235,615.12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 $        -8,877,914,972.37 </a:t>
                      </a:r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992584107"/>
                  </a:ext>
                </a:extLst>
              </a:tr>
            </a:tbl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5961994" y="297415"/>
            <a:ext cx="59936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ES" sz="3200" b="0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RESULTADOS </a:t>
            </a:r>
            <a:r>
              <a:rPr lang="es-ES" sz="32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QUINTA SIMULACION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D99F32B-64D3-4754-947B-AA21A93ECD82}"/>
              </a:ext>
            </a:extLst>
          </p:cNvPr>
          <p:cNvSpPr txBox="1"/>
          <p:nvPr/>
        </p:nvSpPr>
        <p:spPr>
          <a:xfrm>
            <a:off x="842426" y="1611078"/>
            <a:ext cx="10507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De los 987.852 predios incluidos en la quinta simulación, se obtiene: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63.7% (629.546 predios) </a:t>
            </a:r>
            <a:r>
              <a:rPr lang="es-MX" sz="1400" b="1" dirty="0"/>
              <a:t>suben el avalúo </a:t>
            </a:r>
            <a:r>
              <a:rPr lang="es-MX" sz="1400" dirty="0"/>
              <a:t>en un  3.5% en relación al avalúo total del </a:t>
            </a:r>
            <a:r>
              <a:rPr lang="es-MX" sz="1400" dirty="0" smtClean="0">
                <a:solidFill>
                  <a:srgbClr val="FF0000"/>
                </a:solidFill>
              </a:rPr>
              <a:t>año  2021</a:t>
            </a:r>
            <a:r>
              <a:rPr lang="es-MX" sz="1400" dirty="0">
                <a:solidFill>
                  <a:srgbClr val="FF0000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26.6% (262.563 predios) </a:t>
            </a:r>
            <a:r>
              <a:rPr lang="es-MX" sz="1400" b="1" dirty="0"/>
              <a:t>bajan el avalúo </a:t>
            </a:r>
            <a:r>
              <a:rPr lang="es-MX" sz="1400" dirty="0"/>
              <a:t>en un  -12.2%. en relación al avalúo total del bienio 2020-2021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9.7% (95.743 predios) </a:t>
            </a:r>
            <a:r>
              <a:rPr lang="es-MX" sz="1400" b="1" dirty="0"/>
              <a:t>mantienen el avalúo </a:t>
            </a:r>
            <a:r>
              <a:rPr lang="es-MX" sz="1400" dirty="0"/>
              <a:t>en relación al avalúo total del bienio 2020-2021.</a:t>
            </a:r>
            <a:endParaRPr lang="es-MX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79EAE4BE-0C1C-4B6E-BBEE-675F42C34534}"/>
              </a:ext>
            </a:extLst>
          </p:cNvPr>
          <p:cNvSpPr/>
          <p:nvPr/>
        </p:nvSpPr>
        <p:spPr>
          <a:xfrm>
            <a:off x="792658" y="1210968"/>
            <a:ext cx="41456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COMPARATIVO VALORACIÓN VIGENTE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5E1F664A-BD2B-440D-9BB5-B100818EB084}"/>
              </a:ext>
            </a:extLst>
          </p:cNvPr>
          <p:cNvGrpSpPr/>
          <p:nvPr/>
        </p:nvGrpSpPr>
        <p:grpSpPr>
          <a:xfrm>
            <a:off x="556533" y="2959230"/>
            <a:ext cx="4520292" cy="3017725"/>
            <a:chOff x="743712" y="2959230"/>
            <a:chExt cx="4520292" cy="3017725"/>
          </a:xfrm>
        </p:grpSpPr>
        <p:graphicFrame>
          <p:nvGraphicFramePr>
            <p:cNvPr id="21" name="Gráfico 20">
              <a:extLst>
                <a:ext uri="{FF2B5EF4-FFF2-40B4-BE49-F238E27FC236}">
                  <a16:creationId xmlns:a16="http://schemas.microsoft.com/office/drawing/2014/main" xmlns="" id="{00000000-0008-0000-0000-0000070000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43712" y="2959230"/>
            <a:ext cx="4520292" cy="28471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xmlns="" id="{62443848-5875-4511-9CD4-D55622CD6AAF}"/>
                </a:ext>
              </a:extLst>
            </p:cNvPr>
            <p:cNvSpPr/>
            <p:nvPr/>
          </p:nvSpPr>
          <p:spPr>
            <a:xfrm>
              <a:off x="1423125" y="5546068"/>
              <a:ext cx="670375" cy="4308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100" b="0" cap="none" spc="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SUBEN</a:t>
              </a:r>
            </a:p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AVALUO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xmlns="" id="{589AF49C-0533-480C-BD35-1C5685B5FD51}"/>
                </a:ext>
              </a:extLst>
            </p:cNvPr>
            <p:cNvSpPr/>
            <p:nvPr/>
          </p:nvSpPr>
          <p:spPr>
            <a:xfrm>
              <a:off x="2530281" y="5546068"/>
              <a:ext cx="670375" cy="4308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BAJAN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AVALUO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F2FC8058-B7C5-4636-AD7C-9408ED2DE306}"/>
                </a:ext>
              </a:extLst>
            </p:cNvPr>
            <p:cNvSpPr/>
            <p:nvPr/>
          </p:nvSpPr>
          <p:spPr>
            <a:xfrm>
              <a:off x="3484351" y="5546068"/>
              <a:ext cx="976549" cy="4308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 MANTIENE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s-ES" sz="11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AVALUO</a:t>
              </a:r>
              <a:endParaRPr lang="es-ES" sz="1100" b="0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875926C-8428-45D2-B07F-B9C14F9A4E67}"/>
              </a:ext>
            </a:extLst>
          </p:cNvPr>
          <p:cNvGrpSpPr/>
          <p:nvPr/>
        </p:nvGrpSpPr>
        <p:grpSpPr>
          <a:xfrm>
            <a:off x="4111541" y="2763520"/>
            <a:ext cx="7613479" cy="3869450"/>
            <a:chOff x="4273720" y="2763520"/>
            <a:chExt cx="7613479" cy="3869450"/>
          </a:xfrm>
        </p:grpSpPr>
        <p:graphicFrame>
          <p:nvGraphicFramePr>
            <p:cNvPr id="20" name="Gráfico 19">
              <a:extLst>
                <a:ext uri="{FF2B5EF4-FFF2-40B4-BE49-F238E27FC236}">
                  <a16:creationId xmlns:a16="http://schemas.microsoft.com/office/drawing/2014/main" xmlns="" id="{00000000-0008-0000-0000-0000040000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273720" y="2763520"/>
            <a:ext cx="7613479" cy="36013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05C9C055-6AC1-4936-B67A-7022CE66ACEE}"/>
                </a:ext>
              </a:extLst>
            </p:cNvPr>
            <p:cNvSpPr/>
            <p:nvPr/>
          </p:nvSpPr>
          <p:spPr>
            <a:xfrm>
              <a:off x="6668946" y="3360147"/>
              <a:ext cx="1106312" cy="2469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SUBE 3.5%</a:t>
              </a:r>
              <a:endParaRPr lang="es-ES" sz="1400" b="1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xmlns="" id="{2E23BB97-9F2B-46FE-A99D-AFB494B97260}"/>
                </a:ext>
              </a:extLst>
            </p:cNvPr>
            <p:cNvSpPr/>
            <p:nvPr/>
          </p:nvSpPr>
          <p:spPr>
            <a:xfrm>
              <a:off x="8181506" y="3345730"/>
              <a:ext cx="1253095" cy="2469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BAJA -12.2%</a:t>
              </a:r>
              <a:endParaRPr lang="es-ES" sz="1400" b="1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xmlns="" id="{261C2C23-2234-4D78-AB6A-42DC8D111419}"/>
                </a:ext>
              </a:extLst>
            </p:cNvPr>
            <p:cNvSpPr/>
            <p:nvPr/>
          </p:nvSpPr>
          <p:spPr>
            <a:xfrm>
              <a:off x="6520206" y="6351604"/>
              <a:ext cx="146546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b="1" u="none" strike="noStrike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rPr>
                <a:t>$  3,518,398,858.76 </a:t>
              </a:r>
              <a:endParaRPr lang="es-ES" sz="1200" b="1" cap="none" spc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="" id="{B2CC0C9E-8BA9-4BA8-8A88-791F6ED13467}"/>
                </a:ext>
              </a:extLst>
            </p:cNvPr>
            <p:cNvSpPr/>
            <p:nvPr/>
          </p:nvSpPr>
          <p:spPr>
            <a:xfrm>
              <a:off x="7983678" y="6355971"/>
              <a:ext cx="15904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b="1" u="none" strike="noStrike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rPr>
                <a:t>$ -12,396,313,831.13 </a:t>
              </a:r>
              <a:endParaRPr lang="es-ES" sz="1200" b="1" cap="none" spc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xmlns="" id="{45794D2B-BD92-4A76-B77B-BF99F46BAFCB}"/>
                </a:ext>
              </a:extLst>
            </p:cNvPr>
            <p:cNvSpPr/>
            <p:nvPr/>
          </p:nvSpPr>
          <p:spPr>
            <a:xfrm>
              <a:off x="5158729" y="6351602"/>
              <a:ext cx="834266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b="1" cap="none" spc="0" dirty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Diferencia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xmlns="" id="{4A899A27-B955-460B-9602-40A5B158080A}"/>
                </a:ext>
              </a:extLst>
            </p:cNvPr>
            <p:cNvSpPr/>
            <p:nvPr/>
          </p:nvSpPr>
          <p:spPr>
            <a:xfrm>
              <a:off x="9976354" y="6351603"/>
              <a:ext cx="415498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200" b="1" u="none" strike="noStrike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rPr>
                <a:t>$   -</a:t>
              </a:r>
              <a:endParaRPr lang="es-ES" sz="1200" b="1" cap="none" spc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58C1384F-8527-4432-85A9-BC37A1F069B1}"/>
                </a:ext>
              </a:extLst>
            </p:cNvPr>
            <p:cNvSpPr/>
            <p:nvPr/>
          </p:nvSpPr>
          <p:spPr>
            <a:xfrm>
              <a:off x="10278879" y="4537216"/>
              <a:ext cx="407483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400" b="1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0%</a:t>
              </a:r>
              <a:endParaRPr lang="es-ES" sz="1400" b="1" cap="none" spc="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323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402895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5405020" y="4626033"/>
            <a:ext cx="56322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</a:t>
            </a:r>
            <a:r>
              <a:rPr lang="es-ES" sz="32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 SUBEN EL AVALUO</a:t>
            </a:r>
          </a:p>
        </p:txBody>
      </p:sp>
    </p:spTree>
    <p:extLst>
      <p:ext uri="{BB962C8B-B14F-4D97-AF65-F5344CB8AC3E}">
        <p14:creationId xmlns:p14="http://schemas.microsoft.com/office/powerpoint/2010/main" val="3801775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01962" y="364751"/>
            <a:ext cx="56426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QUINTA SIMULACION</a:t>
            </a:r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/>
        </p:nvGraphicFramePr>
        <p:xfrm>
          <a:off x="849984" y="6944810"/>
          <a:ext cx="10548537" cy="175935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62271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26798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705812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16143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08140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17505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9053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311169"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Cantidad de predios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3401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Sube avalúo terreno</a:t>
                      </a:r>
                    </a:p>
                  </a:txBody>
                  <a:tcPr marL="9525" marR="9525" marT="9525" marB="0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2079460794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4270126756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$2,190,665,962.63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105.3%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28462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Sube avalúo de</a:t>
                      </a:r>
                      <a:r>
                        <a:rPr lang="es-EC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construcción</a:t>
                      </a:r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550810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42205495202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43038246644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$832,751,442.42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  <a:tr h="28591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Sube avalúo de terreno y construcción</a:t>
                      </a:r>
                    </a:p>
                  </a:txBody>
                  <a:tcPr marL="9525" marR="9525" marT="9525" marB="0" anchor="ctr">
                    <a:solidFill>
                      <a:srgbClr val="5C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3858127218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4353108671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$494,981,453.71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906779203"/>
                  </a:ext>
                </a:extLst>
              </a:tr>
              <a:tr h="36360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629546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48143083213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51661482072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$3,518,398,858.76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7.3%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992584107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069449"/>
              </p:ext>
            </p:extLst>
          </p:nvPr>
        </p:nvGraphicFramePr>
        <p:xfrm>
          <a:off x="1085208" y="1455819"/>
          <a:ext cx="10078091" cy="95073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6161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34267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47903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PREDIOS QUE </a:t>
                      </a:r>
                    </a:p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SUBEN AVALUO</a:t>
                      </a:r>
                      <a:endParaRPr lang="es-ES" sz="14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Cantidad de 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predios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Bienio 2020-2021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Bienio 2022-2023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u="none" strike="noStrike" dirty="0">
                          <a:effectLst/>
                        </a:rPr>
                        <a:t>Diferencia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71695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Sube avalúo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629,546</a:t>
                      </a:r>
                      <a:endParaRPr lang="es-ES" sz="16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 $       </a:t>
                      </a:r>
                      <a:r>
                        <a:rPr lang="es-ES" sz="1600" u="none" strike="noStrike" dirty="0" smtClean="0">
                          <a:effectLst/>
                        </a:rPr>
                        <a:t>48,143,083,212 </a:t>
                      </a:r>
                      <a:endParaRPr lang="es-ES" sz="16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 $    </a:t>
                      </a:r>
                      <a:r>
                        <a:rPr lang="es-ES" sz="1600" u="none" strike="noStrike" dirty="0" smtClean="0">
                          <a:effectLst/>
                        </a:rPr>
                        <a:t>51,661,482,071 </a:t>
                      </a:r>
                      <a:endParaRPr lang="es-ES" sz="16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 $        </a:t>
                      </a:r>
                      <a:r>
                        <a:rPr lang="es-ES" sz="1600" u="none" strike="noStrike" dirty="0" smtClean="0">
                          <a:effectLst/>
                        </a:rPr>
                        <a:t>3,518,398,858 </a:t>
                      </a:r>
                      <a:endParaRPr lang="es-ES" sz="16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4AE45E3-CBC7-4D05-BD79-7C69EB336210}"/>
              </a:ext>
            </a:extLst>
          </p:cNvPr>
          <p:cNvSpPr txBox="1"/>
          <p:nvPr/>
        </p:nvSpPr>
        <p:spPr>
          <a:xfrm>
            <a:off x="635456" y="-1243382"/>
            <a:ext cx="10507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De los 629.546.852 predios QUE SUBEN EL AVALUO: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5.7% (30.060 predios) </a:t>
            </a:r>
            <a:r>
              <a:rPr lang="es-MX" sz="1400" b="1" dirty="0"/>
              <a:t>suben el avalúo por terreno </a:t>
            </a:r>
            <a:r>
              <a:rPr lang="es-MX" sz="1400" dirty="0"/>
              <a:t>en un  62.3% ($ 2.190.7 millones).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87.5% (550.810 predios) </a:t>
            </a:r>
            <a:r>
              <a:rPr lang="es-MX" sz="1400" b="1" dirty="0"/>
              <a:t>suben el avalúo por construcción </a:t>
            </a:r>
            <a:r>
              <a:rPr lang="es-MX" sz="1400" dirty="0"/>
              <a:t>en un  23.7% ($ 832.8 millones).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6.8% (42.676 predios) </a:t>
            </a:r>
            <a:r>
              <a:rPr lang="es-MX" sz="1400" b="1" dirty="0"/>
              <a:t>suben terreno y construcción </a:t>
            </a:r>
            <a:r>
              <a:rPr lang="es-MX" sz="1400" dirty="0"/>
              <a:t>en un 14.1% (495 millones)</a:t>
            </a:r>
            <a:endParaRPr lang="es-MX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GraphicFramePr>
            <a:graphicFrameLocks/>
          </p:cNvGraphicFramePr>
          <p:nvPr/>
        </p:nvGraphicFramePr>
        <p:xfrm>
          <a:off x="456978" y="2721125"/>
          <a:ext cx="5487684" cy="336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xmlns="" id="{00000000-0008-0000-0100-000004000000}"/>
              </a:ext>
            </a:extLst>
          </p:cNvPr>
          <p:cNvGraphicFramePr>
            <a:graphicFrameLocks/>
          </p:cNvGraphicFramePr>
          <p:nvPr/>
        </p:nvGraphicFramePr>
        <p:xfrm>
          <a:off x="5567422" y="2721124"/>
          <a:ext cx="5995687" cy="3360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18980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/>
        </p:nvGraphicFramePr>
        <p:xfrm>
          <a:off x="969817" y="5057684"/>
          <a:ext cx="10363200" cy="11060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con 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cambio de zonificación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3056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De rural a urbano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6,373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891,681,765.70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2,758,471,261.00 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1,866,789,495.30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209.4%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18197" y="2543317"/>
            <a:ext cx="3915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/>
              <a:t>6,373 predios</a:t>
            </a:r>
            <a:r>
              <a:rPr lang="es-MX" sz="1600" dirty="0"/>
              <a:t> cambian de </a:t>
            </a:r>
            <a:r>
              <a:rPr lang="es-MX" sz="1600" b="1" dirty="0"/>
              <a:t>zonificación rural a urbana, </a:t>
            </a:r>
            <a:r>
              <a:rPr lang="es-MX" sz="1600" dirty="0"/>
              <a:t>por lo que su avalúo total incrementa en un 209,4%.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Este cambio se da por </a:t>
            </a:r>
            <a:r>
              <a:rPr lang="es-MX" sz="1600" b="1" dirty="0"/>
              <a:t>gestión, mantenimiento,</a:t>
            </a:r>
            <a:r>
              <a:rPr lang="es-MX" sz="1600" dirty="0"/>
              <a:t> y </a:t>
            </a:r>
            <a:r>
              <a:rPr lang="es-MX" sz="1600" b="1" dirty="0"/>
              <a:t>actualización de uso de suelo</a:t>
            </a:r>
            <a:r>
              <a:rPr lang="es-MX" sz="1600" dirty="0"/>
              <a:t> según PUGS.</a:t>
            </a:r>
          </a:p>
          <a:p>
            <a:endParaRPr lang="es-MX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818197" y="1510064"/>
            <a:ext cx="47191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CAMBIO DE ZONIFICACIÓN DE RURAL A URBANA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01962" y="364751"/>
            <a:ext cx="56426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QUINTA SIMULACION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871F7134-69CE-4913-8ADA-73FFCBA86152}"/>
              </a:ext>
            </a:extLst>
          </p:cNvPr>
          <p:cNvGraphicFramePr>
            <a:graphicFrameLocks/>
          </p:cNvGraphicFramePr>
          <p:nvPr/>
        </p:nvGraphicFramePr>
        <p:xfrm>
          <a:off x="5000263" y="1404823"/>
          <a:ext cx="6851669" cy="376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7329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15741"/>
              </p:ext>
            </p:extLst>
          </p:nvPr>
        </p:nvGraphicFramePr>
        <p:xfrm>
          <a:off x="969817" y="5159284"/>
          <a:ext cx="10363200" cy="11060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EN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AIVAS QUE 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SUBEN DE VALOR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30562">
                <a:tc vMerge="1"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74.408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5.334.207.405,44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5.416.730.859,15 </a:t>
                      </a:r>
                    </a:p>
                  </a:txBody>
                  <a:tcPr marL="9525" marR="9525" marT="9525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82.523.453,71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18197" y="2360706"/>
            <a:ext cx="4325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108 AIVAS </a:t>
            </a:r>
            <a:r>
              <a:rPr lang="es-MX" sz="1600" dirty="0"/>
              <a:t>incrementan el valor.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74,408 predios </a:t>
            </a:r>
            <a:r>
              <a:rPr lang="es-MX" sz="1600" dirty="0"/>
              <a:t>se encuentran en estas AIVAS. El avalúo total de estos predios crece en +</a:t>
            </a:r>
            <a:r>
              <a:rPr lang="es-MX" sz="1600" b="1" dirty="0"/>
              <a:t>1,55%.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Se excluyen 5,874 predios dentro de estos AIVAS, cuyo avalúo se altera por cambio de zonificación, factor frente fondo y sin ubicación de geográfica.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818197" y="1510064"/>
            <a:ext cx="45520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AIVA ASIGNADA QUE SUBE EL VALOR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01962" y="364751"/>
            <a:ext cx="56426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QUINTA SIMULACION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719008"/>
              </p:ext>
            </p:extLst>
          </p:nvPr>
        </p:nvGraphicFramePr>
        <p:xfrm>
          <a:off x="4754336" y="1270986"/>
          <a:ext cx="7437664" cy="389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63890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402895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496797" y="4626033"/>
            <a:ext cx="525304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PREDIOS QUE BAJAN EL AVALUO</a:t>
            </a:r>
          </a:p>
        </p:txBody>
      </p:sp>
    </p:spTree>
    <p:extLst>
      <p:ext uri="{BB962C8B-B14F-4D97-AF65-F5344CB8AC3E}">
        <p14:creationId xmlns:p14="http://schemas.microsoft.com/office/powerpoint/2010/main" val="3863879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01962" y="364751"/>
            <a:ext cx="56426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QUINTA SIMULACION</a:t>
            </a:r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/>
        </p:nvGraphicFramePr>
        <p:xfrm>
          <a:off x="973072" y="7092086"/>
          <a:ext cx="10548537" cy="17586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62271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26798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705812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16143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08140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17505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9053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479038">
                <a:tc>
                  <a:txBody>
                    <a:bodyPr/>
                    <a:lstStyle/>
                    <a:p>
                      <a:pPr algn="ctr" fontAlgn="b"/>
                      <a:endParaRPr lang="es-EC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Cantidad de predios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8462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Baja terreno</a:t>
                      </a:r>
                    </a:p>
                  </a:txBody>
                  <a:tcPr marL="9525" marR="9525" marT="9525" marB="0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82799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22184134066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12018671849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$-10,165,462,217.00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-45.8%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  <a:tr h="28462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Baja construcción</a:t>
                      </a:r>
                    </a:p>
                  </a:txBody>
                  <a:tcPr marL="9525" marR="9525" marT="9525" marB="0" anchor="ctr"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158089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16692324743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16190203818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$-502,120,924.80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  <a:tr h="28591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Baja terreno y construcción</a:t>
                      </a:r>
                    </a:p>
                  </a:txBody>
                  <a:tcPr marL="9525" marR="9525" marT="9525" marB="0" anchor="ctr">
                    <a:solidFill>
                      <a:srgbClr val="5C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6768803727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5040073037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$-1,728,730,690.00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906779203"/>
                  </a:ext>
                </a:extLst>
              </a:tr>
              <a:tr h="33508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262563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45645262536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33248948704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-$12,396,313,831.80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-27.2%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992584107"/>
                  </a:ext>
                </a:extLst>
              </a:tr>
            </a:tbl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/>
        </p:nvGraphicFramePr>
        <p:xfrm>
          <a:off x="849984" y="1526048"/>
          <a:ext cx="10377459" cy="9173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503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2412268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288519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75442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1896200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71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PREDIOS QUE</a:t>
                      </a:r>
                    </a:p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 BAJAN AVALUO</a:t>
                      </a:r>
                      <a:endParaRPr lang="es-ES" sz="14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Cantidad de 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predios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Bienio 2020-2021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u="none" strike="noStrike" dirty="0">
                          <a:effectLst/>
                        </a:rPr>
                        <a:t>Avalúo</a:t>
                      </a:r>
                    </a:p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Bienio 2022-2023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u="none" strike="noStrike" dirty="0">
                          <a:effectLst/>
                        </a:rPr>
                        <a:t>Diferencia</a:t>
                      </a:r>
                      <a:endParaRPr lang="es-ES" sz="1300" b="1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086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200" u="none" strike="noStrike" dirty="0">
                          <a:effectLst/>
                        </a:rPr>
                        <a:t>Baja avalúo</a:t>
                      </a:r>
                      <a:endParaRPr lang="es-ES" sz="12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262,563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 $       45,645,262,535.63 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AFD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 $    33,248,948,704.50 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 $      -12,396,313,831.13 </a:t>
                      </a:r>
                      <a:endParaRPr lang="es-ES" sz="1300" b="0" i="0" u="none" strike="noStrike" dirty="0">
                        <a:solidFill>
                          <a:srgbClr val="30549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7451762-54DF-44D3-9924-73023A7897A2}"/>
              </a:ext>
            </a:extLst>
          </p:cNvPr>
          <p:cNvSpPr txBox="1"/>
          <p:nvPr/>
        </p:nvSpPr>
        <p:spPr>
          <a:xfrm>
            <a:off x="720296" y="-1167740"/>
            <a:ext cx="10507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/>
              <a:t>De los 262,563 predios QUE BAJAN EL AVALUO: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31.5% (82.799 predios) </a:t>
            </a:r>
            <a:r>
              <a:rPr lang="es-MX" sz="1400" b="1" dirty="0"/>
              <a:t>BAJAN el avalúo por terreno </a:t>
            </a:r>
            <a:r>
              <a:rPr lang="es-MX" sz="1400" dirty="0"/>
              <a:t>en un  82% ($-10.165,5 millones).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60,2% (158,089 predios) </a:t>
            </a:r>
            <a:r>
              <a:rPr lang="es-MX" sz="1400" b="1" dirty="0"/>
              <a:t>BAJAN el avalúo por construcción </a:t>
            </a:r>
            <a:r>
              <a:rPr lang="es-MX" sz="1400" dirty="0"/>
              <a:t>en un  3% ($ -502.1 millones).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400" dirty="0"/>
              <a:t>8.3% (21.675 predios) </a:t>
            </a:r>
            <a:r>
              <a:rPr lang="es-MX" sz="1400" b="1" dirty="0"/>
              <a:t>BAJAN terreno y construcción </a:t>
            </a:r>
            <a:r>
              <a:rPr lang="es-MX" sz="1400" dirty="0"/>
              <a:t>en un -25.5% (-1.729 millones)</a:t>
            </a:r>
            <a:endParaRPr lang="es-MX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/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301962" y="2845821"/>
          <a:ext cx="5642699" cy="3482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xmlns="" id="{00000000-0008-0000-0200-000003000000}"/>
              </a:ext>
            </a:extLst>
          </p:cNvPr>
          <p:cNvGraphicFramePr>
            <a:graphicFrameLocks/>
          </p:cNvGraphicFramePr>
          <p:nvPr/>
        </p:nvGraphicFramePr>
        <p:xfrm>
          <a:off x="5627535" y="2794442"/>
          <a:ext cx="6262503" cy="33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93941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/>
        </p:nvGraphicFramePr>
        <p:xfrm>
          <a:off x="956742" y="5190543"/>
          <a:ext cx="10251440" cy="11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847648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34592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SIN UBICACIÓN GEOGRAFICA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47828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28,027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11,676,210,438.70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5,158,713,755.55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-6,517,496,683.15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-55.8%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818197" y="2403617"/>
            <a:ext cx="40332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Un total de </a:t>
            </a:r>
            <a:r>
              <a:rPr lang="es-MX" b="1" dirty="0"/>
              <a:t>28,027 predios</a:t>
            </a:r>
            <a:r>
              <a:rPr lang="es-MX" dirty="0"/>
              <a:t> son valorados sin ubicación geográfica.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El avalúo total de estos predios </a:t>
            </a:r>
            <a:r>
              <a:rPr lang="es-MX" b="1" dirty="0"/>
              <a:t>disminuye en un 55,8%</a:t>
            </a:r>
            <a:r>
              <a:rPr lang="es-MX" dirty="0"/>
              <a:t>, es decir,  $6,517 millones de dólares.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792658" y="1655514"/>
            <a:ext cx="47191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SIN UBICACIÓN GEOGRÁFICA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01962" y="364751"/>
            <a:ext cx="56426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QUINTA SIMULACION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976F791C-32E1-4AAA-819F-FE98CD18AAE0}"/>
              </a:ext>
            </a:extLst>
          </p:cNvPr>
          <p:cNvGraphicFramePr>
            <a:graphicFrameLocks/>
          </p:cNvGraphicFramePr>
          <p:nvPr/>
        </p:nvGraphicFramePr>
        <p:xfrm>
          <a:off x="4581066" y="1371255"/>
          <a:ext cx="7460877" cy="389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398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/>
        </p:nvGraphicFramePr>
        <p:xfrm>
          <a:off x="969817" y="5245510"/>
          <a:ext cx="10363200" cy="10435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QUE PASAN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URBANO A RURAL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68043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De urbano a rural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10,344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3,405,353,942.00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1,010,729,910.00 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-2,394,624,032.00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-70.3%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18197" y="2543317"/>
            <a:ext cx="405860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/>
              <a:t>10,344 predios</a:t>
            </a:r>
            <a:r>
              <a:rPr lang="es-MX" sz="1600" dirty="0"/>
              <a:t> cambian de </a:t>
            </a:r>
            <a:r>
              <a:rPr lang="es-MX" sz="1600" b="1" dirty="0"/>
              <a:t>zonificación urbano a rural, </a:t>
            </a:r>
            <a:r>
              <a:rPr lang="es-MX" sz="1600" dirty="0"/>
              <a:t>por lo que su avalúo total disminuye en </a:t>
            </a:r>
            <a:r>
              <a:rPr lang="es-MX" sz="1600" b="1" dirty="0"/>
              <a:t>un -70,3%.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Este cambio se da por </a:t>
            </a:r>
            <a:r>
              <a:rPr lang="es-MX" sz="1600" b="1" dirty="0"/>
              <a:t>gestión, mantenimiento,</a:t>
            </a:r>
            <a:r>
              <a:rPr lang="es-MX" sz="1600" dirty="0"/>
              <a:t> y </a:t>
            </a:r>
            <a:r>
              <a:rPr lang="es-MX" sz="1600" b="1" dirty="0"/>
              <a:t>actualización de uso de suelo</a:t>
            </a:r>
            <a:r>
              <a:rPr lang="es-MX" sz="1600" dirty="0"/>
              <a:t> según PUGS.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818197" y="1510064"/>
            <a:ext cx="47191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CAMBIO DE ZONIFICACIÓN DE URBANO A RURAL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01962" y="364751"/>
            <a:ext cx="56426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QUINTA SIMULACION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6A40736C-4A21-41A3-9126-1BA82E4CC6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813815"/>
              </p:ext>
            </p:extLst>
          </p:nvPr>
        </p:nvGraphicFramePr>
        <p:xfrm>
          <a:off x="4978400" y="1404823"/>
          <a:ext cx="6728037" cy="3723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0164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/>
        </p:nvGraphicFramePr>
        <p:xfrm>
          <a:off x="969817" y="5245510"/>
          <a:ext cx="10363200" cy="10435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DONDE SE MODIFICA EL FACTOR FRENTE FONDO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68043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u="none" strike="noStrike" dirty="0">
                          <a:effectLst/>
                        </a:rPr>
                        <a:t>De urbano a rural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3,088,256,523.00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2,739,814,159.00 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-348,442,364.00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-11.3%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18197" y="2543317"/>
            <a:ext cx="40586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/>
              <a:t>Existe</a:t>
            </a:r>
            <a:r>
              <a:rPr lang="es-MX" sz="1600" b="1" dirty="0"/>
              <a:t> 9,203 predios</a:t>
            </a:r>
            <a:r>
              <a:rPr lang="es-MX" sz="1600" dirty="0"/>
              <a:t> en los que el factor frente disminuye, por lo que el avalúo total de estos tiene un decremento del 11.3%.</a:t>
            </a:r>
            <a:endParaRPr lang="es-MX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818197" y="1510064"/>
            <a:ext cx="47191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DONDE SE MODIFICA EL FACTOR FRENTE Y FONDO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01962" y="364751"/>
            <a:ext cx="56426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QUINTA SIMULACION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00000000-0008-0000-0400-000004000000}"/>
              </a:ext>
            </a:extLst>
          </p:cNvPr>
          <p:cNvGraphicFramePr>
            <a:graphicFrameLocks/>
          </p:cNvGraphicFramePr>
          <p:nvPr/>
        </p:nvGraphicFramePr>
        <p:xfrm>
          <a:off x="4692790" y="1510064"/>
          <a:ext cx="7623464" cy="3679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7417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211"/>
            <a:ext cx="12192000" cy="568278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1" y="430497"/>
            <a:ext cx="11365188" cy="483903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1349115" y="5561351"/>
            <a:ext cx="10478124" cy="749508"/>
          </a:xfrm>
          <a:custGeom>
            <a:avLst/>
            <a:gdLst>
              <a:gd name="connsiteX0" fmla="*/ 0 w 10478124"/>
              <a:gd name="connsiteY0" fmla="*/ 329783 h 749508"/>
              <a:gd name="connsiteX1" fmla="*/ 164892 w 10478124"/>
              <a:gd name="connsiteY1" fmla="*/ 749508 h 749508"/>
              <a:gd name="connsiteX2" fmla="*/ 1903751 w 10478124"/>
              <a:gd name="connsiteY2" fmla="*/ 479685 h 749508"/>
              <a:gd name="connsiteX3" fmla="*/ 3552669 w 10478124"/>
              <a:gd name="connsiteY3" fmla="*/ 689547 h 749508"/>
              <a:gd name="connsiteX4" fmla="*/ 5231567 w 10478124"/>
              <a:gd name="connsiteY4" fmla="*/ 599606 h 749508"/>
              <a:gd name="connsiteX5" fmla="*/ 6715593 w 10478124"/>
              <a:gd name="connsiteY5" fmla="*/ 584616 h 749508"/>
              <a:gd name="connsiteX6" fmla="*/ 10478124 w 10478124"/>
              <a:gd name="connsiteY6" fmla="*/ 434715 h 749508"/>
              <a:gd name="connsiteX7" fmla="*/ 10433154 w 10478124"/>
              <a:gd name="connsiteY7" fmla="*/ 14990 h 749508"/>
              <a:gd name="connsiteX8" fmla="*/ 6370819 w 10478124"/>
              <a:gd name="connsiteY8" fmla="*/ 149901 h 749508"/>
              <a:gd name="connsiteX9" fmla="*/ 4512039 w 10478124"/>
              <a:gd name="connsiteY9" fmla="*/ 179882 h 749508"/>
              <a:gd name="connsiteX10" fmla="*/ 3492708 w 10478124"/>
              <a:gd name="connsiteY10" fmla="*/ 254833 h 749508"/>
              <a:gd name="connsiteX11" fmla="*/ 1753849 w 10478124"/>
              <a:gd name="connsiteY11" fmla="*/ 0 h 749508"/>
              <a:gd name="connsiteX12" fmla="*/ 0 w 10478124"/>
              <a:gd name="connsiteY12" fmla="*/ 329783 h 74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78124" h="749508">
                <a:moveTo>
                  <a:pt x="0" y="329783"/>
                </a:moveTo>
                <a:lnTo>
                  <a:pt x="164892" y="749508"/>
                </a:lnTo>
                <a:lnTo>
                  <a:pt x="1903751" y="479685"/>
                </a:lnTo>
                <a:lnTo>
                  <a:pt x="3552669" y="689547"/>
                </a:lnTo>
                <a:lnTo>
                  <a:pt x="5231567" y="599606"/>
                </a:lnTo>
                <a:lnTo>
                  <a:pt x="6715593" y="584616"/>
                </a:lnTo>
                <a:lnTo>
                  <a:pt x="10478124" y="434715"/>
                </a:lnTo>
                <a:lnTo>
                  <a:pt x="10433154" y="14990"/>
                </a:lnTo>
                <a:lnTo>
                  <a:pt x="6370819" y="149901"/>
                </a:lnTo>
                <a:lnTo>
                  <a:pt x="4512039" y="179882"/>
                </a:lnTo>
                <a:lnTo>
                  <a:pt x="3492708" y="254833"/>
                </a:lnTo>
                <a:lnTo>
                  <a:pt x="1753849" y="0"/>
                </a:lnTo>
                <a:lnTo>
                  <a:pt x="0" y="329783"/>
                </a:lnTo>
                <a:close/>
              </a:path>
            </a:pathLst>
          </a:custGeom>
          <a:solidFill>
            <a:srgbClr val="FFFF00">
              <a:alpha val="2313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785932"/>
            <a:ext cx="8506735" cy="1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416295"/>
              </p:ext>
            </p:extLst>
          </p:nvPr>
        </p:nvGraphicFramePr>
        <p:xfrm>
          <a:off x="969817" y="5159284"/>
          <a:ext cx="10363200" cy="11060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54153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387110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9382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919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915230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843691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 EN 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AIVAS QUE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BAJAN DE VALOR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7B5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30562">
                <a:tc vMerge="1">
                  <a:txBody>
                    <a:bodyPr/>
                    <a:lstStyle/>
                    <a:p>
                      <a:pPr algn="ctr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25.036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2.448.500.958,07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2.281.418.467,19 </a:t>
                      </a:r>
                    </a:p>
                  </a:txBody>
                  <a:tcPr marL="9525" marR="9525" marT="9525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-167.082.490,88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-6,82%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2265221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818197" y="1510064"/>
            <a:ext cx="44795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AIVA ASIGNADA QUE BAJA EL VALOR</a:t>
            </a:r>
            <a:endParaRPr lang="es-E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01962" y="364751"/>
            <a:ext cx="56426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RESULTADOS QUINTA SIMULACION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28316"/>
              </p:ext>
            </p:extLst>
          </p:nvPr>
        </p:nvGraphicFramePr>
        <p:xfrm>
          <a:off x="4826259" y="1312245"/>
          <a:ext cx="7437664" cy="389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818197" y="2348679"/>
            <a:ext cx="4325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43 AIVAS </a:t>
            </a:r>
            <a:r>
              <a:rPr lang="es-MX" sz="1600" dirty="0"/>
              <a:t>disminuyen de valor.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/>
              <a:t>25.036 predios </a:t>
            </a:r>
            <a:r>
              <a:rPr lang="es-MX" sz="1600" dirty="0"/>
              <a:t>se encuentran en estas AIVAS. El avalúo total de estos predios decrece en </a:t>
            </a:r>
            <a:r>
              <a:rPr lang="es-MX" sz="1600" b="1" dirty="0"/>
              <a:t>-6,82%.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Se excluyen 753 predios dentro de estos AIVAS, cuyo avalúo se altera por cambio de zonificación, factor frente fondo y sin ubicación de geográfica.</a:t>
            </a:r>
          </a:p>
          <a:p>
            <a:pPr algn="just"/>
            <a:endParaRPr lang="es-MX" sz="16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87795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402895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CE07FFD8-8F35-4735-BE60-101A5168B986}"/>
              </a:ext>
            </a:extLst>
          </p:cNvPr>
          <p:cNvSpPr/>
          <p:nvPr/>
        </p:nvSpPr>
        <p:spPr>
          <a:xfrm>
            <a:off x="3913363" y="4626033"/>
            <a:ext cx="7192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</a:t>
            </a:r>
            <a:r>
              <a:rPr lang="es-ES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RESULTADOS 5TA SIMULACIÓN</a:t>
            </a:r>
            <a:endParaRPr lang="es-ES" sz="2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3861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77235"/>
              </p:ext>
            </p:extLst>
          </p:nvPr>
        </p:nvGraphicFramePr>
        <p:xfrm>
          <a:off x="956742" y="2456686"/>
          <a:ext cx="10251440" cy="11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803452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47828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3.928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631.063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282.026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349.037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-55,3%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38405" y="364751"/>
            <a:ext cx="883652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EJEMPLOS PREDIOS SIN UBICACIÓN GEOGRÁFICA - URBANO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3181123001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636021"/>
              </p:ext>
            </p:extLst>
          </p:nvPr>
        </p:nvGraphicFramePr>
        <p:xfrm>
          <a:off x="935960" y="4146999"/>
          <a:ext cx="10255781" cy="11298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30909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3734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447290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01050005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01080018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662698"/>
            <a:ext cx="6514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QUITUMBE – PARROQUIA CHILLOGALLO</a:t>
            </a:r>
          </a:p>
        </p:txBody>
      </p:sp>
    </p:spTree>
    <p:extLst>
      <p:ext uri="{BB962C8B-B14F-4D97-AF65-F5344CB8AC3E}">
        <p14:creationId xmlns:p14="http://schemas.microsoft.com/office/powerpoint/2010/main" val="364048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-358747"/>
            <a:ext cx="197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Clave: 8003103015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951046"/>
              </p:ext>
            </p:extLst>
          </p:nvPr>
        </p:nvGraphicFramePr>
        <p:xfrm>
          <a:off x="935960" y="4146999"/>
          <a:ext cx="10255781" cy="132949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30909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731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CLASE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TIERRA PREDOMINANTE (IV)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CLASE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TIERRA PREDOMINANTE (V)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447290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06020201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$ 2,10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06680101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$ 0,60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935960" y="1662698"/>
            <a:ext cx="6092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LA DELICIA – PARROQUIA NANEGAL</a:t>
            </a:r>
          </a:p>
        </p:txBody>
      </p:sp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25212"/>
              </p:ext>
            </p:extLst>
          </p:nvPr>
        </p:nvGraphicFramePr>
        <p:xfrm>
          <a:off x="956742" y="2456686"/>
          <a:ext cx="10251440" cy="11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754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5026863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547828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303.800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$   459.090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127.596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331.494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-72.2%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20" name="Rectángulo 19"/>
          <p:cNvSpPr/>
          <p:nvPr/>
        </p:nvSpPr>
        <p:spPr>
          <a:xfrm>
            <a:off x="638405" y="364751"/>
            <a:ext cx="848379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EJEMPLOS PREDIOS SIN UBICACIÓN GEOGRÁFICA - RURAL</a:t>
            </a:r>
          </a:p>
        </p:txBody>
      </p:sp>
    </p:spTree>
    <p:extLst>
      <p:ext uri="{BB962C8B-B14F-4D97-AF65-F5344CB8AC3E}">
        <p14:creationId xmlns:p14="http://schemas.microsoft.com/office/powerpoint/2010/main" val="2477600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992" y="3874315"/>
            <a:ext cx="4863156" cy="27058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1496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5606946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4.291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127.162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52.272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- 74.890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-58,9%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2272005002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42802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(CLASE DE TIERRA IV)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10050001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10640205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$ 12,18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43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LOS CHILLOS – PARROQUIA LA MERCED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7" y="6219837"/>
            <a:ext cx="404195" cy="36004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38405" y="184223"/>
            <a:ext cx="79340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EJEMPLOS </a:t>
            </a:r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CAMBIO DE </a:t>
            </a:r>
            <a:r>
              <a:rPr lang="es-ES" sz="25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CLASIFICACION DEL SUELO </a:t>
            </a:r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URBANO A RURAL</a:t>
            </a:r>
            <a:endParaRPr lang="es-ES" sz="25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390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6248"/>
          <a:stretch/>
        </p:blipFill>
        <p:spPr>
          <a:xfrm>
            <a:off x="3583992" y="3889829"/>
            <a:ext cx="4863155" cy="26831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80691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5605950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1.517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35.774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79.097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$43.323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121,1%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1133604013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379400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(ÁREA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ESPECIAL)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11040103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11850008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023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TUMBACO – PARROQUIA YARUQUÍ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7" y="6219837"/>
            <a:ext cx="404195" cy="36004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38405" y="184223"/>
            <a:ext cx="79594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EJEMPLOS </a:t>
            </a:r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PREDIOS CON CAMBIO DE </a:t>
            </a:r>
            <a:r>
              <a:rPr lang="es-ES" sz="25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CLASIFICACION DEL SUELO </a:t>
            </a:r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RURAL A URBANA</a:t>
            </a:r>
            <a:endParaRPr lang="es-ES" sz="25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763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t="11204"/>
          <a:stretch/>
        </p:blipFill>
        <p:spPr>
          <a:xfrm>
            <a:off x="6345027" y="3876541"/>
            <a:ext cx="4863155" cy="270333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039631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220.814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186.903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- 33.911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- 15,4%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1160710008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880101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04050018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04140018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537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EUGENIO ESPEJO – PARROQUIA JIPIJAPA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345027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31" y="6219837"/>
            <a:ext cx="404195" cy="36004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38405" y="176607"/>
            <a:ext cx="79721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EJEMPLOS PREDIOS CON CAMBIO EN FACTOR FRENTE FONDO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xmlns="" id="{0DB37710-BBA6-4630-B499-AF47225E5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287147"/>
              </p:ext>
            </p:extLst>
          </p:nvPr>
        </p:nvGraphicFramePr>
        <p:xfrm>
          <a:off x="915310" y="4013883"/>
          <a:ext cx="3900530" cy="7391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852789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38539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FRENTE TOTAL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FRENTE PRINCIPAL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13,93 m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6,98 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95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5594"/>
          <a:stretch/>
        </p:blipFill>
        <p:spPr>
          <a:xfrm>
            <a:off x="3583993" y="3889829"/>
            <a:ext cx="4863155" cy="269004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42230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253025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576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140.210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144.214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$ 4.004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1300609017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28262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05020002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05240002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264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LA DELICIA – PARROQUIA PONCEANO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7" y="6219837"/>
            <a:ext cx="404195" cy="36004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38405" y="176607"/>
            <a:ext cx="79721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EJEMPLOS PREDIOS CON AIVA ASIGNADA QUE SUBE EL VALOR</a:t>
            </a:r>
          </a:p>
        </p:txBody>
      </p:sp>
    </p:spTree>
    <p:extLst>
      <p:ext uri="{BB962C8B-B14F-4D97-AF65-F5344CB8AC3E}">
        <p14:creationId xmlns:p14="http://schemas.microsoft.com/office/powerpoint/2010/main" val="3442476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6206" b="3409"/>
          <a:stretch/>
        </p:blipFill>
        <p:spPr>
          <a:xfrm>
            <a:off x="3583993" y="3886199"/>
            <a:ext cx="4863155" cy="269367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085318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3679391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116.542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108.756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- 7.785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- 6,7%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79313" y="-369332"/>
            <a:ext cx="1908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Clave 2171101019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0901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10040001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10510001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$ 182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35960" y="1234144"/>
            <a:ext cx="624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ADMINISTRACIÓN ZONAL LOS CHILLOS – PARROQUIA ALANGASÍ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97" y="6219837"/>
            <a:ext cx="404195" cy="36004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38405" y="176607"/>
            <a:ext cx="797219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EJEMPLOS PREDIOS CON AIVA ASIGNADA QUE BAJA EL VALOR</a:t>
            </a:r>
          </a:p>
        </p:txBody>
      </p:sp>
    </p:spTree>
    <p:extLst>
      <p:ext uri="{BB962C8B-B14F-4D97-AF65-F5344CB8AC3E}">
        <p14:creationId xmlns:p14="http://schemas.microsoft.com/office/powerpoint/2010/main" val="2414900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3613"/>
          <a:stretch/>
        </p:blipFill>
        <p:spPr>
          <a:xfrm>
            <a:off x="3583993" y="3914899"/>
            <a:ext cx="4863155" cy="263830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28" y="6121391"/>
            <a:ext cx="404195" cy="36004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1476480" y="6885214"/>
            <a:ext cx="19335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ACTUALIZACIÓN POR RECORRIDO</a:t>
            </a:r>
            <a:endParaRPr lang="es-EC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638405" y="364751"/>
            <a:ext cx="8634384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</a:t>
            </a:r>
            <a:r>
              <a:rPr lang="es-ES" sz="25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PUNTUALES</a:t>
            </a:r>
            <a:endParaRPr lang="es-ES" sz="2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98569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121878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4.500 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$286.447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$284.321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-$2.125,78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es-E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graphicFrame>
        <p:nvGraphicFramePr>
          <p:cNvPr id="33" name="Tabla 32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163252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11030003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$ 59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11830003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34" name="Rectángulo 33"/>
          <p:cNvSpPr/>
          <p:nvPr/>
        </p:nvSpPr>
        <p:spPr>
          <a:xfrm>
            <a:off x="935960" y="1234144"/>
            <a:ext cx="5895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ZONA ADMINISTRATIVA TUMBACO– PARROQUIA TABABELA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31767" y="-438273"/>
            <a:ext cx="2253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333333"/>
                </a:solidFill>
                <a:latin typeface="Arial" panose="020B0604020202020204" pitchFamily="34" charset="0"/>
              </a:rPr>
              <a:t>CLAVE 1103102007</a:t>
            </a:r>
            <a:endParaRPr lang="es-EC" dirty="0"/>
          </a:p>
        </p:txBody>
      </p:sp>
      <p:sp>
        <p:nvSpPr>
          <p:cNvPr id="35" name="Rectángulo 34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537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574050" y="1690210"/>
            <a:ext cx="10258073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2925">
              <a:spcAft>
                <a:spcPts val="600"/>
              </a:spcAft>
            </a:pPr>
            <a:r>
              <a:rPr lang="es-419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Implementar </a:t>
            </a:r>
            <a:r>
              <a:rPr lang="es-419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los procesos operativos y normativos de la Dirección Metropolitana de Catastro las estrategias y herramientas necesarias para lograr que, a partir de la aprobación de la Ordenanza del valor del Suelo, </a:t>
            </a:r>
            <a:r>
              <a:rPr lang="es-419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inicie con la re estructura del modelo de valuación inmobiliaria en el DMQ, y </a:t>
            </a:r>
            <a:r>
              <a:rPr lang="es-419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empiece a trabajar en un nuevo modelo </a:t>
            </a:r>
            <a:r>
              <a:rPr lang="es-419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basado </a:t>
            </a:r>
            <a:r>
              <a:rPr lang="es-419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información real de las transaccíones del mercado inmobiliario.  Procurar y apuntar hacia una valoración más justa y equitativa aplicando principios de inteligencia del dato, a través del Catastro </a:t>
            </a:r>
            <a:r>
              <a:rPr lang="es-419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Multifinalitario</a:t>
            </a:r>
            <a:r>
              <a:rPr lang="es-419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para valorar utilizando información más fidedigna y real. Sincerar y corregir errores técnicos o normativos del pasado, procura una depuración real del sistema catastral en todos sus ámbitos.</a:t>
            </a:r>
            <a:endParaRPr lang="es-419" sz="2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542925">
              <a:spcAft>
                <a:spcPts val="600"/>
              </a:spcAft>
            </a:pPr>
            <a:endParaRPr lang="es-419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769788" y="218557"/>
            <a:ext cx="40623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OBJETIVO</a:t>
            </a:r>
            <a:endParaRPr lang="es-EC" sz="4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3703"/>
            <a:ext cx="8506735" cy="14240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2255020" y="5319014"/>
            <a:ext cx="1859527" cy="85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24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908" r="84874">
                        <a14:foregroundMark x1="41597" y1="5189" x2="41597" y2="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16" y="6241556"/>
            <a:ext cx="404195" cy="360040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476479" y="6885214"/>
            <a:ext cx="14782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ACTUALIZACIÓN POR IPC</a:t>
            </a:r>
            <a:endParaRPr lang="es-EC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54" y="141613"/>
            <a:ext cx="2348289" cy="104007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985881"/>
              </p:ext>
            </p:extLst>
          </p:nvPr>
        </p:nvGraphicFramePr>
        <p:xfrm>
          <a:off x="956742" y="1695693"/>
          <a:ext cx="10251440" cy="9233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1157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073499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60620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1468191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  <a:gridCol w="763416">
                  <a:extLst>
                    <a:ext uri="{9D8B030D-6E8A-4147-A177-3AD203B41FA5}">
                      <a16:colId xmlns:a16="http://schemas.microsoft.com/office/drawing/2014/main" xmlns="" val="3625640371"/>
                    </a:ext>
                  </a:extLst>
                </a:gridCol>
              </a:tblGrid>
              <a:tr h="5085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1255644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DEL </a:t>
                      </a:r>
                    </a:p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2020-2021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</a:t>
                      </a:r>
                    </a:p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414720"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Predios</a:t>
                      </a:r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ubicación geográfica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22.552 </a:t>
                      </a:r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1.986.420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1.986.420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s-EC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xmlns="" id="{9848C424-0147-46CE-B4D9-460F0053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890138"/>
              </p:ext>
            </p:extLst>
          </p:nvPr>
        </p:nvGraphicFramePr>
        <p:xfrm>
          <a:off x="935960" y="2795615"/>
          <a:ext cx="10255781" cy="90828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27921252"/>
                    </a:ext>
                  </a:extLst>
                </a:gridCol>
                <a:gridCol w="1848739">
                  <a:extLst>
                    <a:ext uri="{9D8B030D-6E8A-4147-A177-3AD203B41FA5}">
                      <a16:colId xmlns:a16="http://schemas.microsoft.com/office/drawing/2014/main" xmlns="" val="1386991714"/>
                    </a:ext>
                  </a:extLst>
                </a:gridCol>
                <a:gridCol w="2112135">
                  <a:extLst>
                    <a:ext uri="{9D8B030D-6E8A-4147-A177-3AD203B41FA5}">
                      <a16:colId xmlns:a16="http://schemas.microsoft.com/office/drawing/2014/main" xmlns="" val="1977483595"/>
                    </a:ext>
                  </a:extLst>
                </a:gridCol>
                <a:gridCol w="2047741">
                  <a:extLst>
                    <a:ext uri="{9D8B030D-6E8A-4147-A177-3AD203B41FA5}">
                      <a16:colId xmlns:a16="http://schemas.microsoft.com/office/drawing/2014/main" xmlns="" val="2295233511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xmlns="" val="1254539833"/>
                    </a:ext>
                  </a:extLst>
                </a:gridCol>
              </a:tblGrid>
              <a:tr h="25909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INTERVENCIÓN VALORATIVA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2020 – 2021</a:t>
                      </a:r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D9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BIENIO 2022-2023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1619"/>
                  </a:ext>
                </a:extLst>
              </a:tr>
              <a:tr h="29540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9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CÓDIGO AIVA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8938261"/>
                  </a:ext>
                </a:extLst>
              </a:tr>
              <a:tr h="353783">
                <a:tc vMerge="1">
                  <a:txBody>
                    <a:bodyPr/>
                    <a:lstStyle/>
                    <a:p>
                      <a:pPr algn="ctr" fontAlgn="b"/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11030003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$ 160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11830003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</a:t>
                      </a:r>
                      <a:r>
                        <a:rPr lang="es-E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C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84500"/>
                  </a:ext>
                </a:extLst>
              </a:tr>
            </a:tbl>
          </a:graphicData>
        </a:graphic>
      </p:graphicFrame>
      <p:sp>
        <p:nvSpPr>
          <p:cNvPr id="37" name="Rectángulo 36"/>
          <p:cNvSpPr/>
          <p:nvPr/>
        </p:nvSpPr>
        <p:spPr>
          <a:xfrm>
            <a:off x="935960" y="1234144"/>
            <a:ext cx="6065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">
              <a:defRPr/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ZONA ADMINISTRATIVA CALDERÓN – PARROQUIA CALDERÓN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638405" y="364751"/>
            <a:ext cx="8634384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Tema: </a:t>
            </a:r>
            <a:r>
              <a:rPr lang="es-ES" sz="25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EJEMPLOS PUNTUALES</a:t>
            </a:r>
            <a:endParaRPr lang="es-ES" sz="2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530" y="-458493"/>
            <a:ext cx="1995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CLAVE </a:t>
            </a:r>
            <a:r>
              <a:rPr lang="es-EC" dirty="0"/>
              <a:t>1301002011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b="6586"/>
          <a:stretch/>
        </p:blipFill>
        <p:spPr>
          <a:xfrm>
            <a:off x="3583993" y="3892013"/>
            <a:ext cx="4863155" cy="2686588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3583993" y="3876871"/>
            <a:ext cx="4863155" cy="2703006"/>
          </a:xfrm>
          <a:prstGeom prst="rect">
            <a:avLst/>
          </a:prstGeom>
          <a:noFill/>
          <a:ln w="57150">
            <a:solidFill>
              <a:srgbClr val="B7D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390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/>
          <p:cNvSpPr/>
          <p:nvPr/>
        </p:nvSpPr>
        <p:spPr>
          <a:xfrm>
            <a:off x="0" y="172304"/>
            <a:ext cx="12192000" cy="58035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ipos de uso de suelo y sus característica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18015" r="8129" b="16098"/>
          <a:stretch/>
        </p:blipFill>
        <p:spPr bwMode="auto">
          <a:xfrm>
            <a:off x="520294" y="2889498"/>
            <a:ext cx="2413417" cy="1634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/>
          </p:nvPr>
        </p:nvGraphicFramePr>
        <p:xfrm>
          <a:off x="500347" y="145582"/>
          <a:ext cx="7899816" cy="349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301712" y="4951777"/>
            <a:ext cx="263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Polígonos de intervención Valorativa:  </a:t>
            </a:r>
            <a:r>
              <a:rPr lang="es-ES" sz="2000" b="1" dirty="0" err="1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AIVAs</a:t>
            </a:r>
            <a:r>
              <a:rPr lang="es-ES" sz="20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 y U)</a:t>
            </a:r>
            <a:endParaRPr lang="es-EC" sz="2000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recio vs Valor del Suelo Inmobiliari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/>
          <a:stretch/>
        </p:blipFill>
        <p:spPr bwMode="auto">
          <a:xfrm>
            <a:off x="3276576" y="2890451"/>
            <a:ext cx="2374716" cy="1634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3043003" y="4967294"/>
            <a:ext cx="2779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de corrección, masivos y puntuales</a:t>
            </a:r>
            <a:endParaRPr lang="es-EC" sz="2000" b="1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608288" y="1042419"/>
            <a:ext cx="869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0" b="1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s-EC" sz="8000" dirty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388939" y="1042419"/>
            <a:ext cx="869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0" b="1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s-EC" sz="8000" dirty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Victorica Propiedad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57" y="2889497"/>
            <a:ext cx="2355364" cy="1634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5822405" y="5040604"/>
            <a:ext cx="2779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Estudios, muestras, actualización del modelo tradicional</a:t>
            </a:r>
            <a:endParaRPr lang="es-EC" sz="2000" b="1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296873" y="1766112"/>
            <a:ext cx="27200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5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AVALÚO </a:t>
            </a:r>
          </a:p>
          <a:p>
            <a:pPr algn="ctr"/>
            <a:r>
              <a:rPr lang="es-ES" sz="25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CATASTRAL </a:t>
            </a:r>
          </a:p>
          <a:p>
            <a:pPr algn="ctr"/>
            <a:r>
              <a:rPr lang="es-ES" sz="25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INMOBILIARIO DEL </a:t>
            </a:r>
          </a:p>
          <a:p>
            <a:pPr algn="ctr"/>
            <a:r>
              <a:rPr lang="es-ES" sz="2500" b="1" dirty="0" smtClean="0">
                <a:ln w="0"/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D.M.Q.</a:t>
            </a:r>
            <a:endParaRPr lang="es-EC" sz="2500" b="1" dirty="0">
              <a:ln w="0"/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483307" y="2138158"/>
            <a:ext cx="869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0" b="1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s-EC" sz="8000" dirty="0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01712" y="4871312"/>
            <a:ext cx="11420596" cy="22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9077818" y="5040844"/>
            <a:ext cx="2779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ln w="0"/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contenidos en la Normativa municipal</a:t>
            </a:r>
            <a:endParaRPr lang="es-EC" sz="2000" dirty="0">
              <a:ln w="0"/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iángulo isósceles 8"/>
          <p:cNvSpPr/>
          <p:nvPr/>
        </p:nvSpPr>
        <p:spPr>
          <a:xfrm rot="5400000">
            <a:off x="8452247" y="5363021"/>
            <a:ext cx="931548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715594"/>
            <a:ext cx="8506735" cy="14240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7139354" y="92428"/>
            <a:ext cx="4717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CONCEPTUALIZACIÓN</a:t>
            </a:r>
            <a:endParaRPr lang="es-EC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8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1177716" y="1592480"/>
            <a:ext cx="996499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2925">
              <a:spcAft>
                <a:spcPts val="600"/>
              </a:spcAft>
            </a:pPr>
            <a:r>
              <a:rPr lang="es-419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Homologación de polígonos de intervención a los polígonos del PUGS</a:t>
            </a:r>
          </a:p>
          <a:p>
            <a:pPr algn="just" defTabSz="542925">
              <a:spcAft>
                <a:spcPts val="600"/>
              </a:spcAft>
            </a:pPr>
            <a:endParaRPr lang="es-419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542925">
              <a:spcAft>
                <a:spcPts val="600"/>
              </a:spcAft>
            </a:pPr>
            <a:r>
              <a:rPr lang="es-419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Corrección de anteriores soluciones y disposiciones no revisadas adecuadamente.</a:t>
            </a:r>
          </a:p>
          <a:p>
            <a:pPr algn="just" defTabSz="542925">
              <a:spcAft>
                <a:spcPts val="600"/>
              </a:spcAft>
            </a:pPr>
            <a:endParaRPr lang="es-419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542925">
              <a:spcAft>
                <a:spcPts val="600"/>
              </a:spcAft>
            </a:pPr>
            <a:r>
              <a:rPr lang="es-419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Insumos cartográficos para actualización de unidades constructivas.</a:t>
            </a:r>
          </a:p>
          <a:p>
            <a:pPr algn="just" defTabSz="542925">
              <a:spcAft>
                <a:spcPts val="600"/>
              </a:spcAft>
            </a:pPr>
            <a:endParaRPr lang="es-419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542925">
              <a:spcAft>
                <a:spcPts val="600"/>
              </a:spcAft>
            </a:pPr>
            <a:r>
              <a:rPr lang="es-419" sz="28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Observatorio de Valoración Inmobiliaria del DMQ</a:t>
            </a:r>
            <a:endParaRPr lang="es-419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542925">
              <a:spcAft>
                <a:spcPts val="600"/>
              </a:spcAft>
            </a:pPr>
            <a:endParaRPr lang="es-419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542925">
              <a:spcAft>
                <a:spcPts val="600"/>
              </a:spcAft>
            </a:pPr>
            <a:endParaRPr lang="es-419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853354" y="218557"/>
            <a:ext cx="59787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GESTIONES REALIZADAS</a:t>
            </a:r>
            <a:endParaRPr lang="es-EC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3703"/>
            <a:ext cx="8506735" cy="14240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  <p:sp>
        <p:nvSpPr>
          <p:cNvPr id="8" name="Triángulo isósceles 7"/>
          <p:cNvSpPr/>
          <p:nvPr/>
        </p:nvSpPr>
        <p:spPr>
          <a:xfrm rot="5400000">
            <a:off x="645595" y="1897669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iángulo isósceles 8"/>
          <p:cNvSpPr/>
          <p:nvPr/>
        </p:nvSpPr>
        <p:spPr>
          <a:xfrm rot="5400000">
            <a:off x="724263" y="3386500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iángulo isósceles 9"/>
          <p:cNvSpPr/>
          <p:nvPr/>
        </p:nvSpPr>
        <p:spPr>
          <a:xfrm rot="5400000">
            <a:off x="744788" y="4553913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riángulo isósceles 10"/>
          <p:cNvSpPr/>
          <p:nvPr/>
        </p:nvSpPr>
        <p:spPr>
          <a:xfrm rot="5400000">
            <a:off x="796836" y="5599640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9403"/>
            <a:ext cx="9652518" cy="17859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634155" y="678938"/>
            <a:ext cx="79057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4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Plano del Valor de la tierra en el Distrito Metropolitano de Quito para el Bienio 2022 - 2023</a:t>
            </a:r>
            <a:endParaRPr lang="es-EC" sz="4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1177716" y="1592480"/>
            <a:ext cx="99649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2925">
              <a:spcAft>
                <a:spcPts val="600"/>
              </a:spcAft>
            </a:pPr>
            <a:r>
              <a:rPr lang="es-419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Homologación de polígonos de intervención a los polígonos del PGS</a:t>
            </a:r>
          </a:p>
          <a:p>
            <a:pPr algn="just" defTabSz="542925">
              <a:spcAft>
                <a:spcPts val="600"/>
              </a:spcAft>
            </a:pPr>
            <a:endParaRPr lang="es-419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542925">
              <a:spcAft>
                <a:spcPts val="600"/>
              </a:spcAft>
            </a:pPr>
            <a:endParaRPr lang="es-419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962400" y="218557"/>
            <a:ext cx="68697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DETERMINACIÓN DE AIVAS</a:t>
            </a:r>
            <a:endParaRPr lang="es-EC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3703"/>
            <a:ext cx="8506735" cy="14240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07437"/>
            <a:ext cx="1822359" cy="9718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095989"/>
            <a:ext cx="2098575" cy="827111"/>
          </a:xfrm>
          <a:prstGeom prst="rect">
            <a:avLst/>
          </a:prstGeom>
        </p:spPr>
      </p:pic>
      <p:sp>
        <p:nvSpPr>
          <p:cNvPr id="8" name="Triángulo isósceles 7"/>
          <p:cNvSpPr/>
          <p:nvPr/>
        </p:nvSpPr>
        <p:spPr>
          <a:xfrm rot="5400000">
            <a:off x="645595" y="1897669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iángulo isósceles 8"/>
          <p:cNvSpPr/>
          <p:nvPr/>
        </p:nvSpPr>
        <p:spPr>
          <a:xfrm rot="5400000">
            <a:off x="724263" y="3386500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iángulo isósceles 9"/>
          <p:cNvSpPr/>
          <p:nvPr/>
        </p:nvSpPr>
        <p:spPr>
          <a:xfrm rot="5400000">
            <a:off x="744788" y="4553913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riángulo isósceles 10"/>
          <p:cNvSpPr/>
          <p:nvPr/>
        </p:nvSpPr>
        <p:spPr>
          <a:xfrm rot="5400000">
            <a:off x="796836" y="5599640"/>
            <a:ext cx="441245" cy="308325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8000" b="1">
              <a:ln w="0"/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/>
          <p:cNvSpPr txBox="1">
            <a:spLocks/>
          </p:cNvSpPr>
          <p:nvPr/>
        </p:nvSpPr>
        <p:spPr>
          <a:xfrm>
            <a:off x="1528657" y="1366683"/>
            <a:ext cx="2208150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PUGS </a:t>
            </a:r>
            <a:r>
              <a:rPr lang="es-E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Clasificación del Suelo 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1492161" y="2396427"/>
            <a:ext cx="2013723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Límites </a:t>
            </a:r>
          </a:p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Administrativos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8212259" y="2501843"/>
            <a:ext cx="2180518" cy="520785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Administración Zonal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Parroquial</a:t>
            </a:r>
            <a:endParaRPr lang="es-EC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9" name="Conector recto 8"/>
          <p:cNvCxnSpPr/>
          <p:nvPr/>
        </p:nvCxnSpPr>
        <p:spPr>
          <a:xfrm flipH="1">
            <a:off x="10714043" y="3013159"/>
            <a:ext cx="120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 flipH="1">
            <a:off x="10714043" y="3373199"/>
            <a:ext cx="12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ítulo 1"/>
          <p:cNvSpPr txBox="1">
            <a:spLocks/>
          </p:cNvSpPr>
          <p:nvPr/>
        </p:nvSpPr>
        <p:spPr>
          <a:xfrm>
            <a:off x="1515300" y="4455915"/>
            <a:ext cx="1982927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Infraestructura y</a:t>
            </a:r>
          </a:p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servicios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4" name="Conector recto 43"/>
          <p:cNvCxnSpPr/>
          <p:nvPr/>
        </p:nvCxnSpPr>
        <p:spPr>
          <a:xfrm flipH="1">
            <a:off x="10651789" y="5006108"/>
            <a:ext cx="120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H="1">
            <a:off x="10651789" y="5366148"/>
            <a:ext cx="12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ítulo 1"/>
          <p:cNvSpPr txBox="1">
            <a:spLocks/>
          </p:cNvSpPr>
          <p:nvPr/>
        </p:nvSpPr>
        <p:spPr>
          <a:xfrm>
            <a:off x="1515301" y="3426171"/>
            <a:ext cx="2225926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Morfología Urbana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8165862" y="3442072"/>
            <a:ext cx="2671963" cy="50891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DMQ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Barrios/ urbanizaciones/ ejes viales</a:t>
            </a:r>
            <a:endParaRPr lang="es-EC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8212260" y="1340768"/>
            <a:ext cx="1751091" cy="742704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DMQ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Zonificación Rural 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Zonificación Urbana</a:t>
            </a: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8165861" y="4509120"/>
            <a:ext cx="3092352" cy="72424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DMQ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Infraestructura (calzadas)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Cobertura de servicios (Alcantarillado,  energía eléctrica, agua potable, teléfono)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7877829" y="2651548"/>
            <a:ext cx="18278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7877829" y="2867572"/>
            <a:ext cx="18278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215210" y="1544099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7" name="Título 1"/>
          <p:cNvSpPr txBox="1">
            <a:spLocks/>
          </p:cNvSpPr>
          <p:nvPr/>
        </p:nvSpPr>
        <p:spPr>
          <a:xfrm>
            <a:off x="1220779" y="1544099"/>
            <a:ext cx="230657" cy="257273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1215210" y="2569126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9" name="Título 1"/>
          <p:cNvSpPr txBox="1">
            <a:spLocks/>
          </p:cNvSpPr>
          <p:nvPr/>
        </p:nvSpPr>
        <p:spPr>
          <a:xfrm>
            <a:off x="1220779" y="2551823"/>
            <a:ext cx="230657" cy="274576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1204129" y="3598510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1" name="Título 1"/>
          <p:cNvSpPr txBox="1">
            <a:spLocks/>
          </p:cNvSpPr>
          <p:nvPr/>
        </p:nvSpPr>
        <p:spPr>
          <a:xfrm>
            <a:off x="1215210" y="3560829"/>
            <a:ext cx="230657" cy="32001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Elipse 49"/>
          <p:cNvSpPr/>
          <p:nvPr/>
        </p:nvSpPr>
        <p:spPr>
          <a:xfrm>
            <a:off x="1204129" y="4630239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2" name="Título 1"/>
          <p:cNvSpPr txBox="1">
            <a:spLocks/>
          </p:cNvSpPr>
          <p:nvPr/>
        </p:nvSpPr>
        <p:spPr>
          <a:xfrm>
            <a:off x="1204129" y="4600340"/>
            <a:ext cx="230657" cy="32001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7" name="Conector recto 66"/>
          <p:cNvCxnSpPr/>
          <p:nvPr/>
        </p:nvCxnSpPr>
        <p:spPr>
          <a:xfrm>
            <a:off x="7877829" y="1548541"/>
            <a:ext cx="18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8" name="Elipse 67"/>
          <p:cNvSpPr/>
          <p:nvPr/>
        </p:nvSpPr>
        <p:spPr>
          <a:xfrm>
            <a:off x="7923527" y="1680637"/>
            <a:ext cx="91393" cy="91393"/>
          </a:xfrm>
          <a:prstGeom prst="ellipse">
            <a:avLst/>
          </a:prstGeom>
          <a:solidFill>
            <a:srgbClr val="ADC25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9" name="Elipse 68"/>
          <p:cNvSpPr/>
          <p:nvPr/>
        </p:nvSpPr>
        <p:spPr>
          <a:xfrm>
            <a:off x="7923527" y="1857828"/>
            <a:ext cx="91393" cy="913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70" name="Conector recto 69"/>
          <p:cNvCxnSpPr/>
          <p:nvPr/>
        </p:nvCxnSpPr>
        <p:spPr>
          <a:xfrm>
            <a:off x="7877829" y="3601988"/>
            <a:ext cx="18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7877829" y="3809974"/>
            <a:ext cx="1827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ector recto 100"/>
          <p:cNvCxnSpPr/>
          <p:nvPr/>
        </p:nvCxnSpPr>
        <p:spPr>
          <a:xfrm>
            <a:off x="7877829" y="4585806"/>
            <a:ext cx="18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2" name="Conector recto 101"/>
          <p:cNvCxnSpPr/>
          <p:nvPr/>
        </p:nvCxnSpPr>
        <p:spPr>
          <a:xfrm>
            <a:off x="7877829" y="4793792"/>
            <a:ext cx="182786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4" name="Elipse 103"/>
          <p:cNvSpPr/>
          <p:nvPr/>
        </p:nvSpPr>
        <p:spPr>
          <a:xfrm>
            <a:off x="7930453" y="4926462"/>
            <a:ext cx="91393" cy="91393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121" name="Grupo 120"/>
          <p:cNvGrpSpPr/>
          <p:nvPr/>
        </p:nvGrpSpPr>
        <p:grpSpPr>
          <a:xfrm>
            <a:off x="4164819" y="1296837"/>
            <a:ext cx="2647745" cy="5992963"/>
            <a:chOff x="2771800" y="1159900"/>
            <a:chExt cx="2593198" cy="5869500"/>
          </a:xfrm>
        </p:grpSpPr>
        <p:cxnSp>
          <p:nvCxnSpPr>
            <p:cNvPr id="106" name="Conector recto 105"/>
            <p:cNvCxnSpPr/>
            <p:nvPr/>
          </p:nvCxnSpPr>
          <p:spPr>
            <a:xfrm>
              <a:off x="4115283" y="1246049"/>
              <a:ext cx="0" cy="419917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Imagen 1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041" b="82656" l="5056" r="906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17451" r="9916" b="17451"/>
            <a:stretch/>
          </p:blipFill>
          <p:spPr>
            <a:xfrm>
              <a:off x="3131840" y="4914874"/>
              <a:ext cx="1944000" cy="211452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cxnSp>
          <p:nvCxnSpPr>
            <p:cNvPr id="54" name="Conector recto 53"/>
            <p:cNvCxnSpPr/>
            <p:nvPr/>
          </p:nvCxnSpPr>
          <p:spPr>
            <a:xfrm>
              <a:off x="5275185" y="1932327"/>
              <a:ext cx="0" cy="417673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495" b="82414" l="4970" r="910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17451" r="9916" b="17451"/>
            <a:stretch/>
          </p:blipFill>
          <p:spPr>
            <a:xfrm>
              <a:off x="3138307" y="2810206"/>
              <a:ext cx="1931064" cy="210045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859" b="84415" l="3599" r="91774">
                          <a14:foregroundMark x1="34276" y1="51486" x2="34276" y2="51486"/>
                          <a14:foregroundMark x1="74893" y1="71680" x2="74893" y2="71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9" t="17304" r="8546" b="17597"/>
            <a:stretch/>
          </p:blipFill>
          <p:spPr>
            <a:xfrm>
              <a:off x="3134664" y="1779588"/>
              <a:ext cx="1961237" cy="209649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cxnSp>
          <p:nvCxnSpPr>
            <p:cNvPr id="53" name="Conector recto 52"/>
            <p:cNvCxnSpPr/>
            <p:nvPr/>
          </p:nvCxnSpPr>
          <p:spPr>
            <a:xfrm>
              <a:off x="2802508" y="1811755"/>
              <a:ext cx="0" cy="416038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ítulo 1"/>
            <p:cNvSpPr txBox="1">
              <a:spLocks/>
            </p:cNvSpPr>
            <p:nvPr/>
          </p:nvSpPr>
          <p:spPr>
            <a:xfrm>
              <a:off x="2771800" y="2158507"/>
              <a:ext cx="902929" cy="361526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hangingPunct="0"/>
              <a:r>
                <a:rPr lang="es-E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A.Z. LA DELICIA</a:t>
              </a:r>
              <a:endParaRPr lang="es-EC" sz="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3" name="Título 1"/>
            <p:cNvSpPr txBox="1">
              <a:spLocks/>
            </p:cNvSpPr>
            <p:nvPr/>
          </p:nvSpPr>
          <p:spPr>
            <a:xfrm>
              <a:off x="4446511" y="2233809"/>
              <a:ext cx="804416" cy="251684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hangingPunct="0"/>
              <a:r>
                <a:rPr lang="es-E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A.Z. TUMBACO</a:t>
              </a:r>
              <a:endParaRPr lang="es-EC" sz="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75" name="Conector recto 74"/>
            <p:cNvCxnSpPr/>
            <p:nvPr/>
          </p:nvCxnSpPr>
          <p:spPr>
            <a:xfrm>
              <a:off x="4914844" y="2452746"/>
              <a:ext cx="0" cy="19054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>
              <a:off x="3045725" y="2428602"/>
              <a:ext cx="0" cy="35955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 flipV="1">
              <a:off x="5017129" y="2944095"/>
              <a:ext cx="0" cy="24141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Título 1"/>
            <p:cNvSpPr txBox="1">
              <a:spLocks/>
            </p:cNvSpPr>
            <p:nvPr/>
          </p:nvSpPr>
          <p:spPr>
            <a:xfrm>
              <a:off x="4446511" y="3130527"/>
              <a:ext cx="918487" cy="251684"/>
            </a:xfrm>
            <a:prstGeom prst="rect">
              <a:avLst/>
            </a:prstGeom>
          </p:spPr>
          <p:txBody>
            <a:bodyPr vert="horz" lIns="77423" tIns="38711" rIns="77423" bIns="38711" rtlCol="0" anchor="ctr">
              <a:noAutofit/>
            </a:bodyPr>
            <a:lstStyle>
              <a:lvl1pPr algn="ctr" defTabSz="914377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hangingPunct="0"/>
              <a:r>
                <a:rPr lang="es-ES" sz="8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A.Z. LOS CHILLOS</a:t>
              </a:r>
              <a:endParaRPr lang="es-EC" sz="8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8908" r="84874">
                          <a14:foregroundMark x1="41597" y1="5189" x2="41597" y2="5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483" y="1159900"/>
              <a:ext cx="411843" cy="36685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5" name="Imagen 10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526" b="82353" l="5656" r="906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2" t="17451" r="9916" b="17451"/>
            <a:stretch/>
          </p:blipFill>
          <p:spPr>
            <a:xfrm>
              <a:off x="3149751" y="3858259"/>
              <a:ext cx="1931064" cy="210045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108" name="Título 1"/>
          <p:cNvSpPr txBox="1">
            <a:spLocks/>
          </p:cNvSpPr>
          <p:nvPr/>
        </p:nvSpPr>
        <p:spPr>
          <a:xfrm>
            <a:off x="1528658" y="5485659"/>
            <a:ext cx="1832795" cy="649722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de tierra</a:t>
            </a:r>
            <a:endParaRPr lang="es-EC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9" name="Elipse 108"/>
          <p:cNvSpPr/>
          <p:nvPr/>
        </p:nvSpPr>
        <p:spPr>
          <a:xfrm>
            <a:off x="1217485" y="5678741"/>
            <a:ext cx="274576" cy="274576"/>
          </a:xfrm>
          <a:prstGeom prst="ellipse">
            <a:avLst/>
          </a:prstGeom>
          <a:solidFill>
            <a:srgbClr val="ADD7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0" name="Título 1"/>
          <p:cNvSpPr txBox="1">
            <a:spLocks/>
          </p:cNvSpPr>
          <p:nvPr/>
        </p:nvSpPr>
        <p:spPr>
          <a:xfrm>
            <a:off x="1217485" y="5648842"/>
            <a:ext cx="230657" cy="320017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4" name="Rectángulo 123"/>
          <p:cNvSpPr/>
          <p:nvPr/>
        </p:nvSpPr>
        <p:spPr>
          <a:xfrm>
            <a:off x="7877829" y="5977822"/>
            <a:ext cx="216024" cy="72008"/>
          </a:xfrm>
          <a:prstGeom prst="rect">
            <a:avLst/>
          </a:prstGeom>
          <a:gradFill flip="none" rotWithShape="1">
            <a:gsLst>
              <a:gs pos="49000">
                <a:srgbClr val="9FD0D5"/>
              </a:gs>
              <a:gs pos="0">
                <a:schemeClr val="accent5">
                  <a:lumMod val="75000"/>
                </a:schemeClr>
              </a:gs>
              <a:gs pos="100000">
                <a:srgbClr val="C8EEE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6" name="Título 1"/>
          <p:cNvSpPr txBox="1">
            <a:spLocks/>
          </p:cNvSpPr>
          <p:nvPr/>
        </p:nvSpPr>
        <p:spPr>
          <a:xfrm>
            <a:off x="8212259" y="5693779"/>
            <a:ext cx="2836180" cy="471780"/>
          </a:xfrm>
          <a:prstGeom prst="rect">
            <a:avLst/>
          </a:prstGeom>
        </p:spPr>
        <p:txBody>
          <a:bodyPr vert="horz" lIns="77423" tIns="38711" rIns="77423" bIns="38711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Límite DMQ</a:t>
            </a:r>
          </a:p>
          <a:p>
            <a:pPr algn="l" hangingPunct="0"/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Variación valor de tierra</a:t>
            </a:r>
            <a:endParaRPr lang="es-EC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Conector recto 73"/>
          <p:cNvCxnSpPr/>
          <p:nvPr/>
        </p:nvCxnSpPr>
        <p:spPr>
          <a:xfrm>
            <a:off x="7893339" y="5820299"/>
            <a:ext cx="18278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131" b="82232" l="5398" r="90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2" t="16401" r="9916" b="18501"/>
          <a:stretch/>
        </p:blipFill>
        <p:spPr>
          <a:xfrm>
            <a:off x="4515954" y="888903"/>
            <a:ext cx="1959230" cy="213109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76" name="Rectángulo 75"/>
          <p:cNvSpPr/>
          <p:nvPr/>
        </p:nvSpPr>
        <p:spPr>
          <a:xfrm>
            <a:off x="0" y="141613"/>
            <a:ext cx="10153650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29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ángulo 57"/>
          <p:cNvSpPr/>
          <p:nvPr/>
        </p:nvSpPr>
        <p:spPr>
          <a:xfrm>
            <a:off x="5029621" y="206602"/>
            <a:ext cx="68697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DETERMINACIÓN DE AIVAS</a:t>
            </a:r>
            <a:endParaRPr lang="es-EC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0" y="5930883"/>
            <a:ext cx="1822359" cy="97185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25" y="6119435"/>
            <a:ext cx="2098575" cy="827111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-678" b="55177"/>
          <a:stretch/>
        </p:blipFill>
        <p:spPr>
          <a:xfrm flipV="1">
            <a:off x="0" y="6673703"/>
            <a:ext cx="8506735" cy="1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6901</TotalTime>
  <Words>2810</Words>
  <Application>Microsoft Office PowerPoint</Application>
  <PresentationFormat>Panorámica</PresentationFormat>
  <Paragraphs>870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 Fernando Zamorano Cevallos</dc:creator>
  <cp:lastModifiedBy>Hector Fernando Zamorano Cevallos</cp:lastModifiedBy>
  <cp:revision>225</cp:revision>
  <dcterms:created xsi:type="dcterms:W3CDTF">2021-10-20T12:12:54Z</dcterms:created>
  <dcterms:modified xsi:type="dcterms:W3CDTF">2021-12-07T13:53:00Z</dcterms:modified>
</cp:coreProperties>
</file>