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05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17" r:id="rId17"/>
    <p:sldId id="307" r:id="rId18"/>
    <p:sldId id="315" r:id="rId19"/>
    <p:sldId id="309" r:id="rId20"/>
    <p:sldId id="313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121967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0050" y="6200428"/>
            <a:ext cx="8287136" cy="473243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s-EC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979" y="4337322"/>
            <a:ext cx="9641304" cy="1363579"/>
          </a:xfrm>
        </p:spPr>
        <p:txBody>
          <a:bodyPr>
            <a:noAutofit/>
          </a:bodyPr>
          <a:lstStyle/>
          <a:p>
            <a:r>
              <a:rPr lang="es-EC" b="1" dirty="0"/>
              <a:t>ORDENANZA REFORMATORIA DEL LIBRO IV DEL EJE TERRITORIAL, LIBRO IV.1 DEL USO DEL SUELO, TITULO II DE LA REGULARIZACION DE EXCEDENTES O DIFERENCIAS DE SUPERFICIES DE TERRENO URBANO Y RURAL EN EL DISTRITO METROPOLITANO DE QUITO, PROVENIENTES DE ERRORES DE CÁLCULO O DE MEDIDAS</a:t>
            </a:r>
            <a:endParaRPr lang="es-EC" dirty="0"/>
          </a:p>
          <a:p>
            <a:endParaRPr lang="es-EC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0" y="2470549"/>
            <a:ext cx="12196763" cy="1489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7"/>
          <a:stretch/>
        </p:blipFill>
        <p:spPr>
          <a:xfrm>
            <a:off x="7199073" y="2692716"/>
            <a:ext cx="3451736" cy="8983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03" y="2692716"/>
            <a:ext cx="3910022" cy="10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5" y="787410"/>
            <a:ext cx="10596160" cy="60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99" y="825602"/>
            <a:ext cx="10497564" cy="59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66" y="825602"/>
            <a:ext cx="10313739" cy="58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5" y="825602"/>
            <a:ext cx="10586664" cy="58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6" y="825602"/>
            <a:ext cx="10555222" cy="55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5" y="1114540"/>
            <a:ext cx="10880319" cy="45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543" y="86802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39543" y="91045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3100" b="1" dirty="0" smtClean="0"/>
              <a:t>Actualización del sistema informático: </a:t>
            </a:r>
            <a:r>
              <a:rPr lang="es-ES" sz="3100" dirty="0" smtClean="0"/>
              <a:t>Apoyo BID para un diagnóstico institucional, Consultoría de factibilidad del nuevo sistema, Adquisición del </a:t>
            </a:r>
            <a:r>
              <a:rPr lang="es-ES" sz="3100" dirty="0" err="1" smtClean="0"/>
              <a:t>Drone</a:t>
            </a:r>
            <a:r>
              <a:rPr lang="es-ES" sz="3100" dirty="0" smtClean="0"/>
              <a:t> Fotogramétrico. </a:t>
            </a:r>
            <a:endParaRPr lang="es-EC" sz="3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92" y="2782374"/>
            <a:ext cx="2822868" cy="2980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48" y="2807164"/>
            <a:ext cx="4110597" cy="2955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0496" y="2539940"/>
            <a:ext cx="4580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Carretas, Nov. 2021 (</a:t>
            </a:r>
            <a:r>
              <a:rPr lang="es-ES" sz="1400" dirty="0" err="1" smtClean="0"/>
              <a:t>Ortofotografía</a:t>
            </a:r>
            <a:r>
              <a:rPr lang="es-ES" sz="1400" dirty="0" smtClean="0"/>
              <a:t> – Nube de Puntos)</a:t>
            </a:r>
            <a:endParaRPr lang="es-EC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590" y="2082858"/>
            <a:ext cx="2895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8312B77-1583-4237-B4FD-53D13355AD1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D3D7C356-5806-4F3A-BC9C-A9877393526D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63BF76F-0340-4FCB-A8E7-3862AB229959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91" t="16124" r="33134" b="18900"/>
          <a:stretch/>
        </p:blipFill>
        <p:spPr>
          <a:xfrm>
            <a:off x="3377387" y="1096735"/>
            <a:ext cx="6505303" cy="5326489"/>
          </a:xfrm>
          <a:prstGeom prst="rect">
            <a:avLst/>
          </a:prstGeom>
        </p:spPr>
      </p:pic>
      <p:sp>
        <p:nvSpPr>
          <p:cNvPr id="11" name="Forma libre 10"/>
          <p:cNvSpPr/>
          <p:nvPr/>
        </p:nvSpPr>
        <p:spPr>
          <a:xfrm>
            <a:off x="4278725" y="1780159"/>
            <a:ext cx="5188969" cy="4049485"/>
          </a:xfrm>
          <a:custGeom>
            <a:avLst/>
            <a:gdLst>
              <a:gd name="connsiteX0" fmla="*/ 522514 w 3082834"/>
              <a:gd name="connsiteY0" fmla="*/ 0 h 2429691"/>
              <a:gd name="connsiteX1" fmla="*/ 0 w 3082834"/>
              <a:gd name="connsiteY1" fmla="*/ 1358537 h 2429691"/>
              <a:gd name="connsiteX2" fmla="*/ 0 w 3082834"/>
              <a:gd name="connsiteY2" fmla="*/ 1358537 h 2429691"/>
              <a:gd name="connsiteX3" fmla="*/ 2508069 w 3082834"/>
              <a:gd name="connsiteY3" fmla="*/ 2429691 h 2429691"/>
              <a:gd name="connsiteX4" fmla="*/ 2508069 w 3082834"/>
              <a:gd name="connsiteY4" fmla="*/ 2429691 h 2429691"/>
              <a:gd name="connsiteX5" fmla="*/ 3082834 w 3082834"/>
              <a:gd name="connsiteY5" fmla="*/ 1123406 h 2429691"/>
              <a:gd name="connsiteX6" fmla="*/ 3082834 w 3082834"/>
              <a:gd name="connsiteY6" fmla="*/ 1123406 h 2429691"/>
              <a:gd name="connsiteX7" fmla="*/ 522514 w 3082834"/>
              <a:gd name="connsiteY7" fmla="*/ 0 h 24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834" h="2429691">
                <a:moveTo>
                  <a:pt x="522514" y="0"/>
                </a:moveTo>
                <a:lnTo>
                  <a:pt x="0" y="1358537"/>
                </a:lnTo>
                <a:lnTo>
                  <a:pt x="0" y="1358537"/>
                </a:lnTo>
                <a:lnTo>
                  <a:pt x="2508069" y="2429691"/>
                </a:lnTo>
                <a:lnTo>
                  <a:pt x="2508069" y="2429691"/>
                </a:lnTo>
                <a:lnTo>
                  <a:pt x="3082834" y="1123406"/>
                </a:lnTo>
                <a:lnTo>
                  <a:pt x="3082834" y="1123406"/>
                </a:lnTo>
                <a:lnTo>
                  <a:pt x="522514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4548732" y="1808645"/>
            <a:ext cx="4715692" cy="3892732"/>
          </a:xfrm>
          <a:custGeom>
            <a:avLst/>
            <a:gdLst>
              <a:gd name="connsiteX0" fmla="*/ 287383 w 4715692"/>
              <a:gd name="connsiteY0" fmla="*/ 0 h 3892732"/>
              <a:gd name="connsiteX1" fmla="*/ 0 w 4715692"/>
              <a:gd name="connsiteY1" fmla="*/ 2168435 h 3892732"/>
              <a:gd name="connsiteX2" fmla="*/ 0 w 4715692"/>
              <a:gd name="connsiteY2" fmla="*/ 2168435 h 3892732"/>
              <a:gd name="connsiteX3" fmla="*/ 4336869 w 4715692"/>
              <a:gd name="connsiteY3" fmla="*/ 3892732 h 3892732"/>
              <a:gd name="connsiteX4" fmla="*/ 4336869 w 4715692"/>
              <a:gd name="connsiteY4" fmla="*/ 3892732 h 3892732"/>
              <a:gd name="connsiteX5" fmla="*/ 4715692 w 4715692"/>
              <a:gd name="connsiteY5" fmla="*/ 1476103 h 3892732"/>
              <a:gd name="connsiteX6" fmla="*/ 4715692 w 4715692"/>
              <a:gd name="connsiteY6" fmla="*/ 1476103 h 3892732"/>
              <a:gd name="connsiteX7" fmla="*/ 287383 w 4715692"/>
              <a:gd name="connsiteY7" fmla="*/ 0 h 389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5692" h="3892732">
                <a:moveTo>
                  <a:pt x="287383" y="0"/>
                </a:moveTo>
                <a:lnTo>
                  <a:pt x="0" y="2168435"/>
                </a:lnTo>
                <a:lnTo>
                  <a:pt x="0" y="2168435"/>
                </a:lnTo>
                <a:lnTo>
                  <a:pt x="4336869" y="3892732"/>
                </a:lnTo>
                <a:lnTo>
                  <a:pt x="4336869" y="3892732"/>
                </a:lnTo>
                <a:lnTo>
                  <a:pt x="4715692" y="1476103"/>
                </a:lnTo>
                <a:lnTo>
                  <a:pt x="4715692" y="1476103"/>
                </a:lnTo>
                <a:lnTo>
                  <a:pt x="287383" y="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de flecha 11"/>
          <p:cNvCxnSpPr>
            <a:stCxn id="9" idx="0"/>
            <a:endCxn id="11" idx="0"/>
          </p:cNvCxnSpPr>
          <p:nvPr/>
        </p:nvCxnSpPr>
        <p:spPr>
          <a:xfrm flipV="1">
            <a:off x="4836115" y="1780159"/>
            <a:ext cx="322096" cy="28486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1" idx="1"/>
            <a:endCxn id="9" idx="1"/>
          </p:cNvCxnSpPr>
          <p:nvPr/>
        </p:nvCxnSpPr>
        <p:spPr>
          <a:xfrm flipV="1">
            <a:off x="4278725" y="3977080"/>
            <a:ext cx="270007" cy="6730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9" idx="5"/>
            <a:endCxn id="11" idx="5"/>
          </p:cNvCxnSpPr>
          <p:nvPr/>
        </p:nvCxnSpPr>
        <p:spPr>
          <a:xfrm>
            <a:off x="9264424" y="3284748"/>
            <a:ext cx="203270" cy="36775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1" idx="3"/>
            <a:endCxn id="9" idx="3"/>
          </p:cNvCxnSpPr>
          <p:nvPr/>
        </p:nvCxnSpPr>
        <p:spPr>
          <a:xfrm flipV="1">
            <a:off x="8500260" y="5701377"/>
            <a:ext cx="385341" cy="12826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696736" y="1397765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241555" y="3010862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754891" y="5671103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947879" y="3616335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D4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143689" y="2988560"/>
                <a:ext cx="2925447" cy="179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2000" b="1" i="1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𝑫𝒎</m:t>
                      </m:r>
                      <m:r>
                        <a:rPr lang="es-EC" sz="2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s-EC" sz="20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C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s-EC" sz="20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s-EC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s-ES" sz="2000" b="1" dirty="0" smtClean="0">
                  <a:solidFill>
                    <a:schemeClr val="tx1"/>
                  </a:solidFill>
                  <a:effectLst/>
                </a:endParaRPr>
              </a:p>
              <a:p>
                <a:endParaRPr lang="es-ES" sz="2000" b="1" dirty="0" smtClean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700" b="1" i="1">
                          <a:latin typeface="Cambria Math" panose="02040503050406030204" pitchFamily="18" charset="0"/>
                        </a:rPr>
                        <m:t>𝑫𝒎</m:t>
                      </m:r>
                      <m:r>
                        <a:rPr lang="es-EC" sz="17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s-EC" sz="1700" b="1" dirty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9" y="2988560"/>
                <a:ext cx="2925447" cy="1794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-19929" y="5331264"/>
                <a:ext cx="30095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𝑫𝒎</m:t>
                      </m:r>
                      <m:r>
                        <a:rPr lang="es-EC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𝑼𝑹𝑩𝑨𝑵𝑶</m:t>
                          </m:r>
                        </m:e>
                      </m:d>
                    </m:oMath>
                  </m:oMathPara>
                </a14:m>
                <a:endParaRPr lang="es-ES" b="1" dirty="0">
                  <a:solidFill>
                    <a:schemeClr val="tx1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𝑫𝒎</m:t>
                      </m:r>
                      <m:r>
                        <a:rPr lang="es-EC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  <m:r>
                        <a:rPr lang="es-E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𝑹𝑼𝑹𝑨𝑳</m:t>
                          </m:r>
                        </m:e>
                      </m:d>
                    </m:oMath>
                  </m:oMathPara>
                </a14:m>
                <a:endParaRPr lang="es-EC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29" y="5331264"/>
                <a:ext cx="300952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7129327" y="1212704"/>
            <a:ext cx="2646618" cy="806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0" name="Conector recto 29"/>
          <p:cNvCxnSpPr/>
          <p:nvPr/>
        </p:nvCxnSpPr>
        <p:spPr>
          <a:xfrm>
            <a:off x="7184748" y="1458523"/>
            <a:ext cx="48332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7696337" y="1275644"/>
            <a:ext cx="17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Lindero catastro</a:t>
            </a:r>
            <a:endParaRPr lang="es-EC" sz="1600" dirty="0"/>
          </a:p>
        </p:txBody>
      </p:sp>
      <p:cxnSp>
        <p:nvCxnSpPr>
          <p:cNvPr id="32" name="Conector recto 31"/>
          <p:cNvCxnSpPr/>
          <p:nvPr/>
        </p:nvCxnSpPr>
        <p:spPr>
          <a:xfrm>
            <a:off x="7129327" y="1688762"/>
            <a:ext cx="483326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7691980" y="1519485"/>
            <a:ext cx="217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Lindero levantamiento</a:t>
            </a:r>
            <a:endParaRPr lang="es-EC" sz="1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A82149F-DD99-4A3C-844F-506CFF65DCAA}"/>
              </a:ext>
            </a:extLst>
          </p:cNvPr>
          <p:cNvSpPr txBox="1"/>
          <p:nvPr/>
        </p:nvSpPr>
        <p:spPr>
          <a:xfrm>
            <a:off x="0" y="173405"/>
            <a:ext cx="9575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C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2261. </a:t>
            </a:r>
            <a:r>
              <a:rPr lang="es-EC" sz="3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Variaciones en la precisión de las técnicas de medición o cartográficas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8312B77-1583-4237-B4FD-53D13355AD1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D3D7C356-5806-4F3A-BC9C-A9877393526D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63BF76F-0340-4FCB-A8E7-3862AB229959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A82149F-DD99-4A3C-844F-506CFF65DCAA}"/>
              </a:ext>
            </a:extLst>
          </p:cNvPr>
          <p:cNvSpPr txBox="1"/>
          <p:nvPr/>
        </p:nvSpPr>
        <p:spPr>
          <a:xfrm>
            <a:off x="0" y="173405"/>
            <a:ext cx="9575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C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2261. </a:t>
            </a:r>
            <a:r>
              <a:rPr lang="es-EC" sz="3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Variaciones en la precisión de las técnicas de medición o cartográficas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670844" y="1381191"/>
            <a:ext cx="24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Diferencias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70844" y="1760408"/>
            <a:ext cx="2738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D1= 0,28 m </a:t>
            </a:r>
          </a:p>
          <a:p>
            <a:r>
              <a:rPr lang="es-EC" sz="1600" dirty="0" smtClean="0"/>
              <a:t>D2=</a:t>
            </a:r>
            <a:r>
              <a:rPr lang="es-EC" sz="1600" dirty="0"/>
              <a:t> </a:t>
            </a:r>
            <a:r>
              <a:rPr lang="es-EC" sz="1600" dirty="0" smtClean="0"/>
              <a:t>0,32 m</a:t>
            </a:r>
          </a:p>
          <a:p>
            <a:r>
              <a:rPr lang="es-EC" sz="1600" dirty="0" smtClean="0"/>
              <a:t>D3= 0,11 m	</a:t>
            </a:r>
          </a:p>
          <a:p>
            <a:r>
              <a:rPr lang="es-EC" sz="16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1091036" y="3690936"/>
                <a:ext cx="3206096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3)</m:t>
                        </m:r>
                      </m:num>
                      <m:den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36" y="3690936"/>
                <a:ext cx="3206096" cy="497829"/>
              </a:xfrm>
              <a:prstGeom prst="rect">
                <a:avLst/>
              </a:prstGeom>
              <a:blipFill>
                <a:blip r:embed="rId3"/>
                <a:stretch>
                  <a:fillRect l="-1711" b="-73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/>
              <p:cNvSpPr txBox="1"/>
              <p:nvPr/>
            </p:nvSpPr>
            <p:spPr>
              <a:xfrm>
                <a:off x="1157978" y="4251245"/>
                <a:ext cx="3476713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(0,28+0,32+0,11)</m:t>
                        </m:r>
                      </m:num>
                      <m:den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54" name="Cuadro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8" y="4251245"/>
                <a:ext cx="3476713" cy="497829"/>
              </a:xfrm>
              <a:prstGeom prst="rect">
                <a:avLst/>
              </a:prstGeom>
              <a:blipFill>
                <a:blip r:embed="rId4"/>
                <a:stretch>
                  <a:fillRect l="-1579" b="-73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1157978" y="4716975"/>
                <a:ext cx="3206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0,79 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78" y="4716975"/>
                <a:ext cx="3206096" cy="369332"/>
              </a:xfrm>
              <a:prstGeom prst="rect">
                <a:avLst/>
              </a:prstGeom>
              <a:blipFill>
                <a:blip r:embed="rId5"/>
                <a:stretch>
                  <a:fillRect l="-1711" t="-10000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/>
              <p:cNvSpPr txBox="1"/>
              <p:nvPr/>
            </p:nvSpPr>
            <p:spPr>
              <a:xfrm>
                <a:off x="1838852" y="5398944"/>
                <a:ext cx="1379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C" dirty="0" smtClean="0"/>
                  <a:t>0,24</a:t>
                </a:r>
                <a14:m>
                  <m:oMath xmlns:m="http://schemas.openxmlformats.org/officeDocument/2006/math">
                    <m:r>
                      <a:rPr lang="es-EC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C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0,33 </m:t>
                    </m:r>
                    <m:r>
                      <a:rPr lang="es-EC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56" name="Cuadro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52" y="5398944"/>
                <a:ext cx="1379352" cy="276999"/>
              </a:xfrm>
              <a:prstGeom prst="rect">
                <a:avLst/>
              </a:prstGeom>
              <a:blipFill>
                <a:blip r:embed="rId6"/>
                <a:stretch>
                  <a:fillRect l="-10619" t="-28889" r="-3540" b="-511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uadroTexto 56"/>
          <p:cNvSpPr txBox="1"/>
          <p:nvPr/>
        </p:nvSpPr>
        <p:spPr>
          <a:xfrm>
            <a:off x="677730" y="3214125"/>
            <a:ext cx="24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DESARROLLO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t="22922" r="11842" b="33279"/>
          <a:stretch/>
        </p:blipFill>
        <p:spPr>
          <a:xfrm>
            <a:off x="4491318" y="1334844"/>
            <a:ext cx="6696635" cy="5091243"/>
          </a:xfrm>
          <a:prstGeom prst="rect">
            <a:avLst/>
          </a:prstGeom>
        </p:spPr>
      </p:pic>
      <p:sp>
        <p:nvSpPr>
          <p:cNvPr id="59" name="Elipse 58"/>
          <p:cNvSpPr/>
          <p:nvPr/>
        </p:nvSpPr>
        <p:spPr>
          <a:xfrm>
            <a:off x="5734813" y="2168277"/>
            <a:ext cx="329811" cy="3516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Elipse 59"/>
          <p:cNvSpPr/>
          <p:nvPr/>
        </p:nvSpPr>
        <p:spPr>
          <a:xfrm>
            <a:off x="5570247" y="4037804"/>
            <a:ext cx="276986" cy="33723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Elipse 60"/>
          <p:cNvSpPr/>
          <p:nvPr/>
        </p:nvSpPr>
        <p:spPr>
          <a:xfrm>
            <a:off x="9991166" y="2502659"/>
            <a:ext cx="350938" cy="3349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/>
          <p:cNvSpPr txBox="1"/>
          <p:nvPr/>
        </p:nvSpPr>
        <p:spPr>
          <a:xfrm>
            <a:off x="5311888" y="2164105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D1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123575" y="4098038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D2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403200" y="2333382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D3</a:t>
            </a:r>
            <a:endParaRPr lang="es-EC" sz="1600" dirty="0">
              <a:solidFill>
                <a:schemeClr val="bg1"/>
              </a:solidFill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8"/>
          <a:srcRect l="60577" t="73050" r="28393" b="19107"/>
          <a:stretch/>
        </p:blipFill>
        <p:spPr>
          <a:xfrm>
            <a:off x="8922186" y="5455264"/>
            <a:ext cx="2137960" cy="8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8312B77-1583-4237-B4FD-53D13355AD1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D3D7C356-5806-4F3A-BC9C-A9877393526D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263BF76F-0340-4FCB-A8E7-3862AB229959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A82149F-DD99-4A3C-844F-506CFF65DCAA}"/>
              </a:ext>
            </a:extLst>
          </p:cNvPr>
          <p:cNvSpPr txBox="1"/>
          <p:nvPr/>
        </p:nvSpPr>
        <p:spPr>
          <a:xfrm>
            <a:off x="0" y="173405"/>
            <a:ext cx="9575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C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2261. </a:t>
            </a:r>
            <a:r>
              <a:rPr lang="es-EC" sz="3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Variaciones en la precisión de las técnicas de medición o cartográficas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784731" y="1440091"/>
            <a:ext cx="24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DATOS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910815" y="1824613"/>
            <a:ext cx="2738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D1= 0,9 m </a:t>
            </a:r>
          </a:p>
          <a:p>
            <a:r>
              <a:rPr lang="es-EC" sz="1400" dirty="0" smtClean="0"/>
              <a:t>D2=</a:t>
            </a:r>
            <a:r>
              <a:rPr lang="es-EC" sz="1400" dirty="0"/>
              <a:t> </a:t>
            </a:r>
            <a:r>
              <a:rPr lang="es-EC" sz="1400" dirty="0" smtClean="0"/>
              <a:t>0,5 m</a:t>
            </a:r>
          </a:p>
          <a:p>
            <a:r>
              <a:rPr lang="es-EC" sz="1400" dirty="0" smtClean="0"/>
              <a:t>D3= </a:t>
            </a:r>
            <a:r>
              <a:rPr lang="es-EC" sz="1600" dirty="0" smtClean="0"/>
              <a:t>0,7</a:t>
            </a:r>
            <a:r>
              <a:rPr lang="es-EC" sz="1400" dirty="0" smtClean="0"/>
              <a:t> m	</a:t>
            </a:r>
          </a:p>
          <a:p>
            <a:r>
              <a:rPr lang="es-EC" sz="1400" dirty="0" smtClean="0"/>
              <a:t>D4= 0,8 m	</a:t>
            </a:r>
          </a:p>
          <a:p>
            <a:r>
              <a:rPr lang="es-EC" sz="1400" dirty="0" smtClean="0"/>
              <a:t>D5= 0,9 m</a:t>
            </a:r>
          </a:p>
          <a:p>
            <a:r>
              <a:rPr lang="es-EC" sz="1400" dirty="0" smtClean="0"/>
              <a:t>D6= 0,7 m</a:t>
            </a:r>
          </a:p>
          <a:p>
            <a:r>
              <a:rPr lang="es-EC" sz="1400" dirty="0" smtClean="0"/>
              <a:t>D7= 1,05m</a:t>
            </a:r>
          </a:p>
          <a:p>
            <a:r>
              <a:rPr lang="es-EC" sz="1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889807" y="4225765"/>
                <a:ext cx="3206096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6+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7)</m:t>
                        </m:r>
                      </m:num>
                      <m:den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07" y="4225765"/>
                <a:ext cx="3206096" cy="497829"/>
              </a:xfrm>
              <a:prstGeom prst="rect">
                <a:avLst/>
              </a:prstGeom>
              <a:blipFill>
                <a:blip r:embed="rId3"/>
                <a:stretch>
                  <a:fillRect l="-1711" b="-73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894848" y="4738784"/>
                <a:ext cx="3476713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(0,9+0,5+0,7+0,8+0,9+0,7+1,05)</m:t>
                        </m:r>
                      </m:num>
                      <m:den>
                        <m:r>
                          <a:rPr lang="es-EC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48" y="4738784"/>
                <a:ext cx="3476713" cy="497829"/>
              </a:xfrm>
              <a:prstGeom prst="rect">
                <a:avLst/>
              </a:prstGeom>
              <a:blipFill>
                <a:blip r:embed="rId4"/>
                <a:stretch>
                  <a:fillRect l="-1579" b="-73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956749" y="5251804"/>
                <a:ext cx="3206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Dm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0,79 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dirty="0" smtClean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9" y="5251804"/>
                <a:ext cx="3206096" cy="369332"/>
              </a:xfrm>
              <a:prstGeom prst="rect">
                <a:avLst/>
              </a:prstGeom>
              <a:blipFill>
                <a:blip r:embed="rId5"/>
                <a:stretch>
                  <a:fillRect l="-1711" t="-10000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2128410" y="5932760"/>
                <a:ext cx="1074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C" dirty="0" smtClean="0"/>
                  <a:t>0,79</a:t>
                </a:r>
                <a14:m>
                  <m:oMath xmlns:m="http://schemas.openxmlformats.org/officeDocument/2006/math">
                    <m:r>
                      <a:rPr lang="es-EC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C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s-EC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410" y="5932760"/>
                <a:ext cx="1074781" cy="276999"/>
              </a:xfrm>
              <a:prstGeom prst="rect">
                <a:avLst/>
              </a:prstGeom>
              <a:blipFill>
                <a:blip r:embed="rId6"/>
                <a:stretch>
                  <a:fillRect l="-13068" t="-28261" r="-4545" b="-5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uadroTexto 42"/>
          <p:cNvSpPr txBox="1"/>
          <p:nvPr/>
        </p:nvSpPr>
        <p:spPr>
          <a:xfrm>
            <a:off x="889807" y="3629144"/>
            <a:ext cx="24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DESARROLLO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23354" r="12186" b="27577"/>
          <a:stretch/>
        </p:blipFill>
        <p:spPr>
          <a:xfrm>
            <a:off x="4647859" y="1250576"/>
            <a:ext cx="6725331" cy="5271248"/>
          </a:xfrm>
          <a:prstGeom prst="rect">
            <a:avLst/>
          </a:prstGeom>
        </p:spPr>
      </p:pic>
      <p:sp>
        <p:nvSpPr>
          <p:cNvPr id="45" name="Elipse 44"/>
          <p:cNvSpPr/>
          <p:nvPr/>
        </p:nvSpPr>
        <p:spPr>
          <a:xfrm>
            <a:off x="4647859" y="2607082"/>
            <a:ext cx="341476" cy="3109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/>
          <p:cNvSpPr/>
          <p:nvPr/>
        </p:nvSpPr>
        <p:spPr>
          <a:xfrm>
            <a:off x="5393621" y="3240944"/>
            <a:ext cx="267591" cy="31141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Elipse 46"/>
          <p:cNvSpPr/>
          <p:nvPr/>
        </p:nvSpPr>
        <p:spPr>
          <a:xfrm>
            <a:off x="6185881" y="5214218"/>
            <a:ext cx="319327" cy="32826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Elipse 47"/>
          <p:cNvSpPr/>
          <p:nvPr/>
        </p:nvSpPr>
        <p:spPr>
          <a:xfrm>
            <a:off x="10770332" y="4050960"/>
            <a:ext cx="318300" cy="35986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Elipse 48"/>
          <p:cNvSpPr/>
          <p:nvPr/>
        </p:nvSpPr>
        <p:spPr>
          <a:xfrm>
            <a:off x="10842641" y="2443901"/>
            <a:ext cx="345312" cy="32636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Elipse 49"/>
          <p:cNvSpPr/>
          <p:nvPr/>
        </p:nvSpPr>
        <p:spPr>
          <a:xfrm>
            <a:off x="10770332" y="3288030"/>
            <a:ext cx="318300" cy="3411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Elipse 50"/>
          <p:cNvSpPr/>
          <p:nvPr/>
        </p:nvSpPr>
        <p:spPr>
          <a:xfrm>
            <a:off x="5982419" y="4481294"/>
            <a:ext cx="268182" cy="29241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CuadroTexto 51"/>
          <p:cNvSpPr txBox="1"/>
          <p:nvPr/>
        </p:nvSpPr>
        <p:spPr>
          <a:xfrm>
            <a:off x="4818597" y="2274624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D1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188646" y="3631461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D2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462224" y="4507216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D3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781551" y="5542483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D4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0866100" y="4526977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D5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0930295" y="3629144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D6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10925831" y="2034816"/>
            <a:ext cx="7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bg1"/>
                </a:solidFill>
              </a:rPr>
              <a:t>D7</a:t>
            </a:r>
            <a:endParaRPr lang="es-EC" sz="1200" dirty="0">
              <a:solidFill>
                <a:schemeClr val="bg1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3"/>
          <a:srcRect l="60577" t="73050" r="28393" b="19107"/>
          <a:stretch/>
        </p:blipFill>
        <p:spPr>
          <a:xfrm>
            <a:off x="9210869" y="5650325"/>
            <a:ext cx="2017059" cy="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6" y="874960"/>
            <a:ext cx="10625181" cy="57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0830" y="-574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1927193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5137" y="1270848"/>
                <a:ext cx="5252992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s-ES" b="1" dirty="0" smtClean="0"/>
                  <a:t>Se sugiere se reemplace el concepto de variación en la precisión por incertidumbre aceptable:</a:t>
                </a:r>
              </a:p>
              <a:p>
                <a:pPr algn="just"/>
                <a:r>
                  <a:rPr lang="es-ES" dirty="0" smtClean="0"/>
                  <a:t>Art. 16 del Ac. 017-20: Exactitud posicional (Datos reales Vs Datos cartografiados)</a:t>
                </a:r>
              </a:p>
              <a:p>
                <a:pPr algn="just"/>
                <a:r>
                  <a:rPr lang="es-ES" dirty="0" smtClean="0"/>
                  <a:t>No es posible asumir en porcentajes ya que las unidades establecidas en la norma son lineales.</a:t>
                </a:r>
              </a:p>
              <a:p>
                <a:pPr algn="just"/>
                <a:r>
                  <a:rPr lang="es-ES" dirty="0" smtClean="0"/>
                  <a:t>La relación entre EMC y Distancia promedio es análoga.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𝐸𝑀𝐶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∑ 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 smtClean="0"/>
              </a:p>
              <a:p>
                <a:pPr algn="just"/>
                <a:endParaRPr lang="es-ES" b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𝑫𝒎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s-EC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s-EC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</p:txBody>
          </p:sp>
        </mc:Choice>
        <mc:Fallback xmlns="">
          <p:sp>
            <p:nvSpPr>
              <p:cNvPr id="11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37" y="1270848"/>
                <a:ext cx="5252992" cy="4351338"/>
              </a:xfrm>
              <a:blipFill>
                <a:blip r:embed="rId3"/>
                <a:stretch>
                  <a:fillRect l="-1044" t="-2521" r="-116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0791" t="16124" r="33134" b="18900"/>
          <a:stretch/>
        </p:blipFill>
        <p:spPr>
          <a:xfrm>
            <a:off x="5495444" y="890750"/>
            <a:ext cx="6505303" cy="5326489"/>
          </a:xfrm>
          <a:prstGeom prst="rect">
            <a:avLst/>
          </a:prstGeom>
        </p:spPr>
      </p:pic>
      <p:sp>
        <p:nvSpPr>
          <p:cNvPr id="12" name="Forma libre 11"/>
          <p:cNvSpPr/>
          <p:nvPr/>
        </p:nvSpPr>
        <p:spPr>
          <a:xfrm>
            <a:off x="6396782" y="1574174"/>
            <a:ext cx="5188969" cy="4049485"/>
          </a:xfrm>
          <a:custGeom>
            <a:avLst/>
            <a:gdLst>
              <a:gd name="connsiteX0" fmla="*/ 522514 w 3082834"/>
              <a:gd name="connsiteY0" fmla="*/ 0 h 2429691"/>
              <a:gd name="connsiteX1" fmla="*/ 0 w 3082834"/>
              <a:gd name="connsiteY1" fmla="*/ 1358537 h 2429691"/>
              <a:gd name="connsiteX2" fmla="*/ 0 w 3082834"/>
              <a:gd name="connsiteY2" fmla="*/ 1358537 h 2429691"/>
              <a:gd name="connsiteX3" fmla="*/ 2508069 w 3082834"/>
              <a:gd name="connsiteY3" fmla="*/ 2429691 h 2429691"/>
              <a:gd name="connsiteX4" fmla="*/ 2508069 w 3082834"/>
              <a:gd name="connsiteY4" fmla="*/ 2429691 h 2429691"/>
              <a:gd name="connsiteX5" fmla="*/ 3082834 w 3082834"/>
              <a:gd name="connsiteY5" fmla="*/ 1123406 h 2429691"/>
              <a:gd name="connsiteX6" fmla="*/ 3082834 w 3082834"/>
              <a:gd name="connsiteY6" fmla="*/ 1123406 h 2429691"/>
              <a:gd name="connsiteX7" fmla="*/ 522514 w 3082834"/>
              <a:gd name="connsiteY7" fmla="*/ 0 h 242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834" h="2429691">
                <a:moveTo>
                  <a:pt x="522514" y="0"/>
                </a:moveTo>
                <a:lnTo>
                  <a:pt x="0" y="1358537"/>
                </a:lnTo>
                <a:lnTo>
                  <a:pt x="0" y="1358537"/>
                </a:lnTo>
                <a:lnTo>
                  <a:pt x="2508069" y="2429691"/>
                </a:lnTo>
                <a:lnTo>
                  <a:pt x="2508069" y="2429691"/>
                </a:lnTo>
                <a:lnTo>
                  <a:pt x="3082834" y="1123406"/>
                </a:lnTo>
                <a:lnTo>
                  <a:pt x="3082834" y="1123406"/>
                </a:lnTo>
                <a:lnTo>
                  <a:pt x="522514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 12"/>
          <p:cNvSpPr/>
          <p:nvPr/>
        </p:nvSpPr>
        <p:spPr>
          <a:xfrm>
            <a:off x="6666789" y="1602660"/>
            <a:ext cx="4715692" cy="3892732"/>
          </a:xfrm>
          <a:custGeom>
            <a:avLst/>
            <a:gdLst>
              <a:gd name="connsiteX0" fmla="*/ 287383 w 4715692"/>
              <a:gd name="connsiteY0" fmla="*/ 0 h 3892732"/>
              <a:gd name="connsiteX1" fmla="*/ 0 w 4715692"/>
              <a:gd name="connsiteY1" fmla="*/ 2168435 h 3892732"/>
              <a:gd name="connsiteX2" fmla="*/ 0 w 4715692"/>
              <a:gd name="connsiteY2" fmla="*/ 2168435 h 3892732"/>
              <a:gd name="connsiteX3" fmla="*/ 4336869 w 4715692"/>
              <a:gd name="connsiteY3" fmla="*/ 3892732 h 3892732"/>
              <a:gd name="connsiteX4" fmla="*/ 4336869 w 4715692"/>
              <a:gd name="connsiteY4" fmla="*/ 3892732 h 3892732"/>
              <a:gd name="connsiteX5" fmla="*/ 4715692 w 4715692"/>
              <a:gd name="connsiteY5" fmla="*/ 1476103 h 3892732"/>
              <a:gd name="connsiteX6" fmla="*/ 4715692 w 4715692"/>
              <a:gd name="connsiteY6" fmla="*/ 1476103 h 3892732"/>
              <a:gd name="connsiteX7" fmla="*/ 287383 w 4715692"/>
              <a:gd name="connsiteY7" fmla="*/ 0 h 389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5692" h="3892732">
                <a:moveTo>
                  <a:pt x="287383" y="0"/>
                </a:moveTo>
                <a:lnTo>
                  <a:pt x="0" y="2168435"/>
                </a:lnTo>
                <a:lnTo>
                  <a:pt x="0" y="2168435"/>
                </a:lnTo>
                <a:lnTo>
                  <a:pt x="4336869" y="3892732"/>
                </a:lnTo>
                <a:lnTo>
                  <a:pt x="4336869" y="3892732"/>
                </a:lnTo>
                <a:lnTo>
                  <a:pt x="4715692" y="1476103"/>
                </a:lnTo>
                <a:lnTo>
                  <a:pt x="4715692" y="1476103"/>
                </a:lnTo>
                <a:lnTo>
                  <a:pt x="287383" y="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de flecha 13"/>
          <p:cNvCxnSpPr>
            <a:stCxn id="13" idx="0"/>
            <a:endCxn id="12" idx="0"/>
          </p:cNvCxnSpPr>
          <p:nvPr/>
        </p:nvCxnSpPr>
        <p:spPr>
          <a:xfrm flipV="1">
            <a:off x="6954172" y="1574174"/>
            <a:ext cx="322096" cy="28486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2" idx="1"/>
            <a:endCxn id="13" idx="1"/>
          </p:cNvCxnSpPr>
          <p:nvPr/>
        </p:nvCxnSpPr>
        <p:spPr>
          <a:xfrm flipV="1">
            <a:off x="6396782" y="3771095"/>
            <a:ext cx="270007" cy="6730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3" idx="5"/>
            <a:endCxn id="12" idx="5"/>
          </p:cNvCxnSpPr>
          <p:nvPr/>
        </p:nvCxnSpPr>
        <p:spPr>
          <a:xfrm>
            <a:off x="11382481" y="3078763"/>
            <a:ext cx="203270" cy="36775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2" idx="3"/>
            <a:endCxn id="13" idx="3"/>
          </p:cNvCxnSpPr>
          <p:nvPr/>
        </p:nvCxnSpPr>
        <p:spPr>
          <a:xfrm flipV="1">
            <a:off x="10618317" y="5495392"/>
            <a:ext cx="385341" cy="12826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814793" y="1191780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359612" y="2804877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D2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872948" y="5465118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65936" y="3410350"/>
            <a:ext cx="6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D4</a:t>
            </a:r>
            <a:endParaRPr lang="es-EC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247384" y="1006719"/>
            <a:ext cx="2646618" cy="806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Conector recto 22"/>
          <p:cNvCxnSpPr/>
          <p:nvPr/>
        </p:nvCxnSpPr>
        <p:spPr>
          <a:xfrm>
            <a:off x="9302805" y="1252538"/>
            <a:ext cx="48332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9814394" y="1069659"/>
            <a:ext cx="177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Lindero catastro</a:t>
            </a:r>
            <a:endParaRPr lang="es-EC" sz="1600" dirty="0"/>
          </a:p>
        </p:txBody>
      </p:sp>
      <p:cxnSp>
        <p:nvCxnSpPr>
          <p:cNvPr id="25" name="Conector recto 24"/>
          <p:cNvCxnSpPr/>
          <p:nvPr/>
        </p:nvCxnSpPr>
        <p:spPr>
          <a:xfrm>
            <a:off x="9247384" y="1482777"/>
            <a:ext cx="483326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9810037" y="1313500"/>
            <a:ext cx="217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Lindero levantamiento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756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36" y="825602"/>
            <a:ext cx="10331904" cy="5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75" y="825602"/>
            <a:ext cx="10081920" cy="57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5" y="825602"/>
            <a:ext cx="10357419" cy="58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5" y="757598"/>
            <a:ext cx="10506922" cy="60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6" y="825602"/>
            <a:ext cx="10370541" cy="59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28" y="825602"/>
            <a:ext cx="10464018" cy="59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925" y="0"/>
            <a:ext cx="7482841" cy="111454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Observaciones Sesión Concejo 185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2203AEE-07B6-4FC0-B93D-2219F7A57DE3}"/>
              </a:ext>
            </a:extLst>
          </p:cNvPr>
          <p:cNvCxnSpPr/>
          <p:nvPr/>
        </p:nvCxnSpPr>
        <p:spPr>
          <a:xfrm>
            <a:off x="8982221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210419E-0240-456C-A9A8-BA956A60BEB5}"/>
              </a:ext>
            </a:extLst>
          </p:cNvPr>
          <p:cNvCxnSpPr/>
          <p:nvPr/>
        </p:nvCxnSpPr>
        <p:spPr>
          <a:xfrm>
            <a:off x="134815" y="6580269"/>
            <a:ext cx="3131234" cy="0"/>
          </a:xfrm>
          <a:prstGeom prst="line">
            <a:avLst/>
          </a:prstGeom>
          <a:ln w="127000">
            <a:solidFill>
              <a:srgbClr val="1F497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D044B96-1C6E-47E8-A0D0-B8BBBA8C22FF}"/>
              </a:ext>
            </a:extLst>
          </p:cNvPr>
          <p:cNvCxnSpPr/>
          <p:nvPr/>
        </p:nvCxnSpPr>
        <p:spPr>
          <a:xfrm>
            <a:off x="2287320" y="6580269"/>
            <a:ext cx="7858938" cy="0"/>
          </a:xfrm>
          <a:prstGeom prst="line">
            <a:avLst/>
          </a:prstGeom>
          <a:ln w="127000">
            <a:solidFill>
              <a:srgbClr val="DA192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67" y="86802"/>
            <a:ext cx="2797480" cy="738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92" y="825602"/>
            <a:ext cx="10416770" cy="59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382</Words>
  <Application>Microsoft Office PowerPoint</Application>
  <PresentationFormat>Panorámica</PresentationFormat>
  <Paragraphs>82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Tema de Office</vt:lpstr>
      <vt:lpstr>2021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Observaciones Sesión Concejo 185</vt:lpstr>
      <vt:lpstr>Presentación de PowerPoint</vt:lpstr>
      <vt:lpstr>Presentación de PowerPoint</vt:lpstr>
      <vt:lpstr>Presentación de PowerPoint</vt:lpstr>
      <vt:lpstr>Observaciones Sesión Concejo 185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 DEL DISTRITO METROPOLITANO DE QUITO ALCALDÍA ADMINISTRACIÓN GENERAL  DIRECCIÓN METROPOLITANA DE CATASTRO  2020</dc:title>
  <dc:creator>Nelson Anibal Munoz Barrezueta</dc:creator>
  <cp:lastModifiedBy>Hector Fernando Zamorano Cevallos</cp:lastModifiedBy>
  <cp:revision>177</cp:revision>
  <dcterms:created xsi:type="dcterms:W3CDTF">2020-11-30T15:31:43Z</dcterms:created>
  <dcterms:modified xsi:type="dcterms:W3CDTF">2021-11-30T13:53:51Z</dcterms:modified>
</cp:coreProperties>
</file>