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</p:sldIdLst>
  <p:sldSz cx="12192000" cy="6858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349"/>
    <a:srgbClr val="F4C3C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01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1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9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4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22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8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9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8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9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8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8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53CE-ABEB-40D9-AA17-583EDCE31B3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5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555766" y="3047525"/>
            <a:ext cx="9273060" cy="168066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/>
              </a:rPr>
              <a:t>TRASPASOS PRESUPUESTARIOS</a:t>
            </a:r>
          </a:p>
          <a:p>
            <a:pPr marL="18288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(2021)</a:t>
            </a:r>
            <a:r>
              <a:rPr kumimoji="0" lang="es-MX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/>
              </a:rPr>
              <a:t> </a:t>
            </a:r>
            <a:endParaRPr kumimoji="0" lang="es-EC" sz="4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Light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0" y="2435611"/>
            <a:ext cx="12283014" cy="611914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kumimoji="0" lang="es-MX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ADMINISTRACIÓN GENERAL</a:t>
            </a:r>
            <a:endParaRPr kumimoji="0" lang="es-EC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536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1501595" y="2402006"/>
            <a:ext cx="9226505" cy="150497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EC" sz="2200" b="1" dirty="0" smtClean="0">
                <a:solidFill>
                  <a:sysClr val="windowText" lastClr="000000"/>
                </a:solidFill>
                <a:latin typeface="Calibri"/>
              </a:rPr>
              <a:t>Art</a:t>
            </a:r>
            <a:r>
              <a:rPr lang="es-EC" sz="2200" b="1" dirty="0">
                <a:solidFill>
                  <a:sysClr val="windowText" lastClr="000000"/>
                </a:solidFill>
                <a:latin typeface="Calibri"/>
              </a:rPr>
              <a:t>. 258.- Informe al legislativo.- El ejecutivo del gobierno autónomo descentralizado deberá informar al legislativo correspondiente, en la sesión más próxima, acerca de los traspasos que hubiere autorizado.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1501596" y="1106526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200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BASE LEGAL</a:t>
            </a: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501596" y="1633235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200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COOTAD</a:t>
            </a:r>
            <a:endParaRPr kumimoji="0" lang="es-EC" sz="3200" b="1" dirty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69898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D8395838-F939-4FFB-B7B6-7EAFEA0777C3}"/>
              </a:ext>
            </a:extLst>
          </p:cNvPr>
          <p:cNvSpPr txBox="1">
            <a:spLocks/>
          </p:cNvSpPr>
          <p:nvPr/>
        </p:nvSpPr>
        <p:spPr>
          <a:xfrm>
            <a:off x="246000" y="1738648"/>
            <a:ext cx="11693452" cy="484503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/>
          <a:lstStyle>
            <a:lvl1pPr marL="0" indent="0" algn="l" defTabSz="1632753" rtl="0" eaLnBrk="1" latinLnBrk="0" hangingPunct="1"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None/>
              <a:defRPr kumimoji="1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1326612" indent="-510235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2040941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43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2857317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3673693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490070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5306446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6122822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6939199" indent="-408188" algn="l" defTabSz="1632753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defRPr/>
            </a:pPr>
            <a:r>
              <a:rPr lang="es-EC" sz="1800" b="1" dirty="0">
                <a:solidFill>
                  <a:sysClr val="windowText" lastClr="000000"/>
                </a:solidFill>
              </a:rPr>
              <a:t>En cumplimiento a lo dispuesto en la Ordenanza PMU No. 004-2020, que  aprueba el Presupuesto General del Municipio del Distrito Metropolitano de Quito para el Ejercicio Presupuestario 2021, en el numeral 9.1 Modificaciones Presupuestarias (Traspasos y Reformas), señala: “El Alcalde Metropolitano o su delegado podrá disponer que los responsables de los Entes Desconcentrados y la Dirección Metropolitana Financiera, dependiendo de los Tipos de Gasto, autoricen los traspasos presupuestarios observando lo dispuesto en el Art. 256 del COOTAD dentro de una misma área, programa o subprograma, para lo cual expedirá un instructivo.” </a:t>
            </a:r>
          </a:p>
          <a:p>
            <a:pPr lvl="0" algn="just">
              <a:defRPr/>
            </a:pPr>
            <a:r>
              <a:rPr lang="es-EC" sz="1800" b="1" dirty="0">
                <a:solidFill>
                  <a:sysClr val="windowText" lastClr="000000"/>
                </a:solidFill>
              </a:rPr>
              <a:t>A efectos de cumplir con la disposición contenida en el artículo </a:t>
            </a:r>
            <a:r>
              <a:rPr lang="es-EC" sz="1800" b="1" dirty="0" smtClean="0">
                <a:solidFill>
                  <a:sysClr val="windowText" lastClr="000000"/>
                </a:solidFill>
              </a:rPr>
              <a:t>258 </a:t>
            </a:r>
            <a:r>
              <a:rPr lang="es-EC" sz="1800" b="1" dirty="0">
                <a:solidFill>
                  <a:sysClr val="windowText" lastClr="000000"/>
                </a:solidFill>
              </a:rPr>
              <a:t>del COOTAD, se procederá de la siguiente manera: </a:t>
            </a:r>
          </a:p>
          <a:p>
            <a:pPr lvl="0" algn="just" fontAlgn="base">
              <a:defRPr/>
            </a:pPr>
            <a:r>
              <a:rPr lang="es-EC" sz="1800" b="1" dirty="0">
                <a:solidFill>
                  <a:sysClr val="windowText" lastClr="000000"/>
                </a:solidFill>
              </a:rPr>
              <a:t>1.- Los delegados de los entes y unidades desconcentradas deberán remitir la resolución de traspaso con los documentos de sustento a la Dirección Metropolitana Financiera hasta el último día hábil del mes; </a:t>
            </a:r>
          </a:p>
          <a:p>
            <a:pPr lvl="0" algn="just" fontAlgn="base">
              <a:defRPr/>
            </a:pPr>
            <a:r>
              <a:rPr lang="es-EC" sz="1800" b="1" dirty="0">
                <a:solidFill>
                  <a:sysClr val="windowText" lastClr="000000"/>
                </a:solidFill>
              </a:rPr>
              <a:t>2.- Una vez consolidada la información, la Dirección Metropolitana Financiera remitirá al Administrador General quien a su vez enviará a la Secretaría General del Concejo, el detalle de los traspasos autorizados en el GAD DMQ, a efectos de que, previa disposición del señor Alcalde Metropolitano, sea puesto en conocimiento del Concejo Metropolitano de Quito.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245999" y="600283"/>
            <a:ext cx="324995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200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BASE LEGAL</a:t>
            </a: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45999" y="1113348"/>
            <a:ext cx="8597749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2800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Normas Técnicas de Ejecución y Traspasos Presupuestarios</a:t>
            </a:r>
            <a:endParaRPr kumimoji="0" lang="es-EC" sz="2800" b="1" dirty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66687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245998" y="1174766"/>
            <a:ext cx="5267698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lang="es-EC" sz="3200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TRASPASOS OCTUBRE</a:t>
            </a:r>
            <a:endParaRPr kumimoji="0" lang="es-EC" sz="3200" b="1" dirty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807300"/>
              </p:ext>
            </p:extLst>
          </p:nvPr>
        </p:nvGraphicFramePr>
        <p:xfrm>
          <a:off x="1162936" y="2202288"/>
          <a:ext cx="10143781" cy="2856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Hoja de cálculo" r:id="rId3" imgW="6934227" imgH="1952693" progId="Excel.Sheet.12">
                  <p:embed/>
                </p:oleObj>
              </mc:Choice>
              <mc:Fallback>
                <p:oleObj name="Hoja de cálculo" r:id="rId3" imgW="6934227" imgH="195269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2936" y="2202288"/>
                        <a:ext cx="10143781" cy="28564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61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281</Words>
  <Application>Microsoft Office PowerPoint</Application>
  <PresentationFormat>Panorámica</PresentationFormat>
  <Paragraphs>18</Paragraphs>
  <Slides>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Hoja de cálculo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Quito</dc:creator>
  <cp:lastModifiedBy>Diana Vanesa Eras Herrera</cp:lastModifiedBy>
  <cp:revision>16</cp:revision>
  <cp:lastPrinted>2021-11-23T20:52:12Z</cp:lastPrinted>
  <dcterms:created xsi:type="dcterms:W3CDTF">2021-11-10T13:34:17Z</dcterms:created>
  <dcterms:modified xsi:type="dcterms:W3CDTF">2021-11-23T20:59:27Z</dcterms:modified>
</cp:coreProperties>
</file>