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873" r:id="rId2"/>
    <p:sldId id="894" r:id="rId3"/>
    <p:sldId id="876" r:id="rId4"/>
    <p:sldId id="881" r:id="rId5"/>
    <p:sldId id="902" r:id="rId6"/>
    <p:sldId id="905" r:id="rId7"/>
    <p:sldId id="901" r:id="rId8"/>
    <p:sldId id="904" r:id="rId9"/>
    <p:sldId id="906" r:id="rId10"/>
    <p:sldId id="907" r:id="rId11"/>
    <p:sldId id="908" r:id="rId12"/>
    <p:sldId id="909" r:id="rId13"/>
    <p:sldId id="910" r:id="rId14"/>
    <p:sldId id="911" r:id="rId15"/>
    <p:sldId id="912" r:id="rId16"/>
    <p:sldId id="913" r:id="rId17"/>
    <p:sldId id="914" r:id="rId18"/>
    <p:sldId id="916" r:id="rId19"/>
    <p:sldId id="917" r:id="rId20"/>
    <p:sldId id="918" r:id="rId21"/>
    <p:sldId id="451" r:id="rId22"/>
    <p:sldId id="920" r:id="rId2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59" userDrawn="1">
          <p15:clr>
            <a:srgbClr val="A4A3A4"/>
          </p15:clr>
        </p15:guide>
        <p15:guide id="3" pos="3969" userDrawn="1">
          <p15:clr>
            <a:srgbClr val="A4A3A4"/>
          </p15:clr>
        </p15:guide>
        <p15:guide id="4" pos="3402" userDrawn="1">
          <p15:clr>
            <a:srgbClr val="A4A3A4"/>
          </p15:clr>
        </p15:guide>
        <p15:guide id="5" pos="3515" userDrawn="1">
          <p15:clr>
            <a:srgbClr val="A4A3A4"/>
          </p15:clr>
        </p15:guide>
        <p15:guide id="6" orient="horz" pos="2591" userDrawn="1">
          <p15:clr>
            <a:srgbClr val="A4A3A4"/>
          </p15:clr>
        </p15:guide>
        <p15:guide id="8" pos="51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Jose Escudero Calle" initials="MJEC" lastIdx="2" clrIdx="0"/>
  <p:cmAuthor id="2" name="DELL" initials="D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79"/>
    <a:srgbClr val="FB9557"/>
    <a:srgbClr val="F79646"/>
    <a:srgbClr val="808080"/>
    <a:srgbClr val="C8A857"/>
    <a:srgbClr val="C6A357"/>
    <a:srgbClr val="81ABED"/>
    <a:srgbClr val="CEAB55"/>
    <a:srgbClr val="DAB460"/>
    <a:srgbClr val="B2B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Estilo claro 1 - Énfasi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3716" autoAdjust="0"/>
  </p:normalViewPr>
  <p:slideViewPr>
    <p:cSldViewPr snapToGrid="0" snapToObjects="1">
      <p:cViewPr varScale="1">
        <p:scale>
          <a:sx n="61" d="100"/>
          <a:sy n="61" d="100"/>
        </p:scale>
        <p:origin x="1602" y="60"/>
      </p:cViewPr>
      <p:guideLst>
        <p:guide pos="4059"/>
        <p:guide pos="3969"/>
        <p:guide pos="3402"/>
        <p:guide pos="3515"/>
        <p:guide orient="horz" pos="2591"/>
        <p:guide pos="5103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DC6E7-275A-474D-A322-DE64492B04DE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3092F-6CFA-FC4B-B811-86E625043F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30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753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356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4518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1121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218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494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3410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34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736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381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877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827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6710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704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f7472a269_8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ef7472a269_8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174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f7472a269_8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f7472a269_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4207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329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4739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3062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501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4" y="6124376"/>
            <a:ext cx="1151738" cy="597099"/>
          </a:xfrm>
          <a:prstGeom prst="rect">
            <a:avLst/>
          </a:prstGeom>
        </p:spPr>
      </p:pic>
      <p:pic>
        <p:nvPicPr>
          <p:cNvPr id="8" name="image113.png"/>
          <p:cNvPicPr/>
          <p:nvPr userDrawn="1"/>
        </p:nvPicPr>
        <p:blipFill>
          <a:blip r:embed="rId3"/>
          <a:srcRect t="10989" r="3962"/>
          <a:stretch>
            <a:fillRect/>
          </a:stretch>
        </p:blipFill>
        <p:spPr>
          <a:xfrm>
            <a:off x="7332277" y="6209334"/>
            <a:ext cx="1643914" cy="512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582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03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30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4" y="6124376"/>
            <a:ext cx="1151738" cy="597099"/>
          </a:xfrm>
          <a:prstGeom prst="rect">
            <a:avLst/>
          </a:prstGeom>
        </p:spPr>
      </p:pic>
      <p:pic>
        <p:nvPicPr>
          <p:cNvPr id="8" name="image113.png"/>
          <p:cNvPicPr/>
          <p:nvPr userDrawn="1"/>
        </p:nvPicPr>
        <p:blipFill>
          <a:blip r:embed="rId3"/>
          <a:srcRect t="10989" r="3962"/>
          <a:stretch>
            <a:fillRect/>
          </a:stretch>
        </p:blipFill>
        <p:spPr>
          <a:xfrm>
            <a:off x="7332277" y="6209334"/>
            <a:ext cx="1643914" cy="512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2005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4" y="6124376"/>
            <a:ext cx="1151738" cy="597099"/>
          </a:xfrm>
          <a:prstGeom prst="rect">
            <a:avLst/>
          </a:prstGeom>
        </p:spPr>
      </p:pic>
      <p:pic>
        <p:nvPicPr>
          <p:cNvPr id="8" name="image113.png"/>
          <p:cNvPicPr/>
          <p:nvPr userDrawn="1"/>
        </p:nvPicPr>
        <p:blipFill>
          <a:blip r:embed="rId3"/>
          <a:srcRect t="10989" r="3962"/>
          <a:stretch>
            <a:fillRect/>
          </a:stretch>
        </p:blipFill>
        <p:spPr>
          <a:xfrm>
            <a:off x="7332277" y="6209334"/>
            <a:ext cx="1643914" cy="512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3096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4" y="6124376"/>
            <a:ext cx="1151738" cy="597099"/>
          </a:xfrm>
          <a:prstGeom prst="rect">
            <a:avLst/>
          </a:prstGeom>
        </p:spPr>
      </p:pic>
      <p:pic>
        <p:nvPicPr>
          <p:cNvPr id="9" name="image113.png"/>
          <p:cNvPicPr/>
          <p:nvPr userDrawn="1"/>
        </p:nvPicPr>
        <p:blipFill>
          <a:blip r:embed="rId3"/>
          <a:srcRect t="10989" r="3962"/>
          <a:stretch>
            <a:fillRect/>
          </a:stretch>
        </p:blipFill>
        <p:spPr>
          <a:xfrm>
            <a:off x="7332277" y="6209334"/>
            <a:ext cx="1643914" cy="512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636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4" y="6124376"/>
            <a:ext cx="1151738" cy="597099"/>
          </a:xfrm>
          <a:prstGeom prst="rect">
            <a:avLst/>
          </a:prstGeom>
        </p:spPr>
      </p:pic>
      <p:pic>
        <p:nvPicPr>
          <p:cNvPr id="11" name="image113.png"/>
          <p:cNvPicPr/>
          <p:nvPr userDrawn="1"/>
        </p:nvPicPr>
        <p:blipFill>
          <a:blip r:embed="rId3"/>
          <a:srcRect t="10989" r="3962"/>
          <a:stretch>
            <a:fillRect/>
          </a:stretch>
        </p:blipFill>
        <p:spPr>
          <a:xfrm>
            <a:off x="7332277" y="6209334"/>
            <a:ext cx="1643914" cy="512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2255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4" y="6124376"/>
            <a:ext cx="1151738" cy="597099"/>
          </a:xfrm>
          <a:prstGeom prst="rect">
            <a:avLst/>
          </a:prstGeom>
        </p:spPr>
      </p:pic>
      <p:pic>
        <p:nvPicPr>
          <p:cNvPr id="7" name="image113.png"/>
          <p:cNvPicPr/>
          <p:nvPr userDrawn="1"/>
        </p:nvPicPr>
        <p:blipFill>
          <a:blip r:embed="rId3"/>
          <a:srcRect t="10989" r="3962"/>
          <a:stretch>
            <a:fillRect/>
          </a:stretch>
        </p:blipFill>
        <p:spPr>
          <a:xfrm>
            <a:off x="7332277" y="6209334"/>
            <a:ext cx="1643914" cy="5121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7531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11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2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90005-A99C-534C-8329-A9F5ECB65434}" type="datetimeFigureOut">
              <a:rPr lang="es-ES" smtClean="0"/>
              <a:t>15/11/2021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55F34-4D44-B94A-9775-4887712D2E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46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localhost/Users/Mariale/Desktop/Formatos%20PPT/Formatos%20PPT-01.png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file://localhost/Users/Mariale/Desktop/Formatos%20PPT/Formatos%20PPT-01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file://localhost/Users/Mariale/Desktop/Formatos%20PPT/Formatos%20PPT-01.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file://localhost/Users/Mariale/Desktop/Formatos%20PPT/Formatos%20PPT-01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file://localhost/Users/Mariale/Desktop/Formatos%20PPT/Formatos%20PPT-01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file://localhost/Users/Mariale/Desktop/Formatos%20PPT/Formatos%20PPT-01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file://localhost/Users/Mariale/Desktop/Formatos%20PPT/Formatos%20PPT-01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file://localhost/Users/Mariale/Desktop/Formatos%20PPT/Formatos%20PPT-01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file://localhost/Users/Mariale/Desktop/Formatos%20PPT/Formatos%20PPT-01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file://localhost/Users/Mariale/Desktop/Formatos%20PPT/Formatos%20PPT-01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iale/Desktop/Formatos%20PPT/Formatos%20PPT-01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1" t="11139" r="12664"/>
          <a:stretch/>
        </p:blipFill>
        <p:spPr>
          <a:xfrm>
            <a:off x="0" y="0"/>
            <a:ext cx="9144000" cy="6041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7" name="Google Shape;177;p2"/>
          <p:cNvSpPr txBox="1">
            <a:spLocks noGrp="1"/>
          </p:cNvSpPr>
          <p:nvPr>
            <p:ph type="ctrTitle"/>
          </p:nvPr>
        </p:nvSpPr>
        <p:spPr>
          <a:xfrm>
            <a:off x="25" y="677300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5300" b="1" dirty="0">
                <a:solidFill>
                  <a:schemeClr val="bg1"/>
                </a:solidFill>
              </a:rPr>
              <a:t>PROYECTO DE ORDENANZA </a:t>
            </a:r>
            <a:br>
              <a:rPr lang="en-US" sz="5300" b="1" dirty="0">
                <a:solidFill>
                  <a:schemeClr val="bg1"/>
                </a:solidFill>
              </a:rPr>
            </a:br>
            <a:r>
              <a:rPr lang="en-US" sz="5300" b="1" dirty="0">
                <a:solidFill>
                  <a:schemeClr val="bg1"/>
                </a:solidFill>
              </a:rPr>
              <a:t>VIVIENDA DE INTERÉS SOCIAL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b="1" dirty="0">
              <a:solidFill>
                <a:schemeClr val="bg1"/>
              </a:solidFill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ubTitle" idx="1"/>
          </p:nvPr>
        </p:nvSpPr>
        <p:spPr>
          <a:xfrm>
            <a:off x="0" y="3732268"/>
            <a:ext cx="9144000" cy="1206111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400" dirty="0">
                <a:solidFill>
                  <a:schemeClr val="lt1"/>
                </a:solidFill>
              </a:rPr>
              <a:t>MUNICIPIO DEL DISTRITO METROPOLITANO DE QUITO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0" y="5328905"/>
            <a:ext cx="9144000" cy="77178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SECRETARÍA DE TERRITORIO, HÁBITAT Y VIVIENDA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6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487908"/>
              </p:ext>
            </p:extLst>
          </p:nvPr>
        </p:nvGraphicFramePr>
        <p:xfrm>
          <a:off x="251520" y="84441"/>
          <a:ext cx="8640961" cy="7663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PROPUESTA DE ORDENANZA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(SUSTITUIR EL LIBRO IV.DE LA VIVIENDA Y EL HÁBITAT)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CATEGORÍA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ORDENANZA VIGENTE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(CÓDIGO MUNICIPAL)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CAPÍTULO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             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UBICACIÓN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205454"/>
              </p:ext>
            </p:extLst>
          </p:nvPr>
        </p:nvGraphicFramePr>
        <p:xfrm>
          <a:off x="251521" y="859625"/>
          <a:ext cx="8640960" cy="54978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7369">
                <a:tc row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 row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ACCESO A VIVIENDA DE INTERÉS SOCIAL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DEFINICIÓN DE LA POBLACIÓN BENEFICIARIA DE PROYECTOS DE VIVIENDA DE INTERÉS SOCIAL  Y MEJORAMIENTO DEL HÁBITAT</a:t>
                      </a: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POBLACIÓN BENEFICIARIA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REGISTRO DE LA POBLACIÓN BENEFICIARIA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5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CARACTERIZACIÓN POTENCIAL POBLACIÓN BENEFICIARIA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5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CARACTERIZACIÓN</a:t>
                      </a:r>
                      <a:r>
                        <a:rPr lang="es-EC" sz="1100" baseline="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SOCIODEMOGRÁFICA DE LA POBLACIÓN BENEFICIARIA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CARACTERIZACIÓN FINANCIERA DE LA POBLACIÓN BENEFICIARIA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PRIORIZACIÓN DE LA POBLACIÓN BENEFICIARIA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5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MODALIDADES DE ACCESO A VIVIENDA DE INTERÉS SOCIAL MUNICIPAL</a:t>
                      </a: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7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COMPRA DE VIVIENDA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TRANSFERENCIA DE TERRENOS CON SERVICIOS BÁSICOS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7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CONSTRUCCIÓN EN TERRENO PROPIO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VIVIENDA PÚBLICA DE ARRENDAMIENTO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35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VIVIENDA DE ARRENDAMIENTO CON DERECHO A COMPRA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7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DONACIÓN DE VIVIENDA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7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BANCO DE VIVIENDA DE INTERÉS SOCIAL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s-EC" sz="1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9356" marR="3935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05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graphicFrame>
        <p:nvGraphicFramePr>
          <p:cNvPr id="5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54084"/>
              </p:ext>
            </p:extLst>
          </p:nvPr>
        </p:nvGraphicFramePr>
        <p:xfrm>
          <a:off x="251519" y="430367"/>
          <a:ext cx="8640961" cy="7663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PROPUESTA DE ORDENANZA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(SUSTITUIR EL LIBRO IV.DE LA VIVIENDA Y EL HÁBITAT)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CATEGORÍA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ORDENANZA VIGENTE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(CÓDIGO MUNICIPAL)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CAPÍTULO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             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UBICACIÓN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47148"/>
              </p:ext>
            </p:extLst>
          </p:nvPr>
        </p:nvGraphicFramePr>
        <p:xfrm>
          <a:off x="251520" y="1340769"/>
          <a:ext cx="8640960" cy="43204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2170">
                <a:tc row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</a:t>
                      </a:r>
                    </a:p>
                  </a:txBody>
                  <a:tcPr marL="61494" marR="61494" marT="0" marB="0" anchor="ctr"/>
                </a:tc>
                <a:tc rowSpan="1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ACCESO A</a:t>
                      </a:r>
                      <a:r>
                        <a:rPr lang="es-EC" sz="1100" kern="1200" baseline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VIVIENDA DE INTERÉS SOCIAL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kern="12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TIPOS DE MEJORAMIENTO HABITACIONAL Y ENTORNO</a:t>
                      </a:r>
                    </a:p>
                  </a:txBody>
                  <a:tcPr marL="61494" marR="6149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1494" marR="6149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2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MEJORAMIENTO HABITACIONAL Y ENTORNO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08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REFUERZO ESTRUCTURAL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21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EFICIENCIA ENERGÉTICA Y CONSUMO SOSTENIBLE EN VIVIENDA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12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MEJORAMIENTO INTEGRAL DEL ENTORNO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8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IV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MECANISMOS DE PAGO</a:t>
                      </a:r>
                    </a:p>
                  </a:txBody>
                  <a:tcPr marL="61494" marR="6149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1494" marR="6149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308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CREDITO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08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PROMESA DE COMPRA VENTA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17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CONVENIOS DE PAGO A TRAVÉS DEL PAGO DE SERVICIOS BÁSICOS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12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HIPOTECA ABIERTA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8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CONSTRUCCIÓN PARTICIPATIVA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790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PLAZOS DE PAGO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2 Rectángulo"/>
          <p:cNvSpPr/>
          <p:nvPr/>
        </p:nvSpPr>
        <p:spPr>
          <a:xfrm>
            <a:off x="237451" y="6093296"/>
            <a:ext cx="4250143" cy="516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Vivienda de Interés Social hasta los USD 70.000</a:t>
            </a:r>
          </a:p>
        </p:txBody>
      </p:sp>
    </p:spTree>
    <p:extLst>
      <p:ext uri="{BB962C8B-B14F-4D97-AF65-F5344CB8AC3E}">
        <p14:creationId xmlns:p14="http://schemas.microsoft.com/office/powerpoint/2010/main" val="235143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18" y="-12"/>
            <a:ext cx="9144000" cy="6858000"/>
          </a:xfrm>
          <a:prstGeom prst="rect">
            <a:avLst/>
          </a:prstGeom>
        </p:spPr>
      </p:pic>
      <p:graphicFrame>
        <p:nvGraphicFramePr>
          <p:cNvPr id="5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048555"/>
              </p:ext>
            </p:extLst>
          </p:nvPr>
        </p:nvGraphicFramePr>
        <p:xfrm>
          <a:off x="251519" y="430367"/>
          <a:ext cx="8640961" cy="7663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PROPUESTA DE ORDENANZA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(SUSTITUIR EL LIBRO IV.DE LA VIVIENDA Y EL HÁBITAT)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CATEGORÍA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ORDENANZA VIGENTE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(CÓDIGO MUNICIPAL)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CAPÍTULO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             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UBICACIÓN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783611"/>
              </p:ext>
            </p:extLst>
          </p:nvPr>
        </p:nvGraphicFramePr>
        <p:xfrm>
          <a:off x="251520" y="1340769"/>
          <a:ext cx="8501316" cy="44644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45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71703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</a:t>
                      </a:r>
                    </a:p>
                  </a:txBody>
                  <a:tcPr marL="61494" marR="61494" marT="0" marB="0" anchor="ctr"/>
                </a:tc>
                <a:tc row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ACCESO A</a:t>
                      </a:r>
                      <a:r>
                        <a:rPr lang="es-EC" sz="1100" kern="1200" baseline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VIVIENDA DE INTERÉS SOCIAL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kern="12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INCENTIVOS ECONÓMICOS ADICIONALES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CAPITULO II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DE LA VIVIENDA SOCIAL PARA FAMILIAS INTEGRADAS POR PERSONAS CON DISCAPACIDAD DEL DMQ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02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INCENTIVIO ECONÓMICO DE VULNERABILIDAD ESPECIAL POR DISCAPACIDAD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SI 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1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FINANCIAMIENTO DEL BONO ESPECIAL DE VULNERABILIDAD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SI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8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INCENTIVOS ECONÓMICOS Y BENEFICIOS DEL GOBIERNO CENTRAL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AUMENTA</a:t>
                      </a:r>
                    </a:p>
                  </a:txBody>
                  <a:tcPr marL="61494" marR="6149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-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 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1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INCENTIVOS PARA TITULACIÓN DE VIVIENDA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AUMENTA</a:t>
                      </a:r>
                    </a:p>
                  </a:txBody>
                  <a:tcPr marL="61494" marR="6149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-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-</a:t>
                      </a: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504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PROCESO DE LEGALIZACIÓN Y ENTREGA DE VIVIENDA DE INTERÉS SOCIAL MUNICIPAL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73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graphicFrame>
        <p:nvGraphicFramePr>
          <p:cNvPr id="5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8685"/>
              </p:ext>
            </p:extLst>
          </p:nvPr>
        </p:nvGraphicFramePr>
        <p:xfrm>
          <a:off x="251519" y="430367"/>
          <a:ext cx="8640961" cy="7663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PROPUESTA DE ORDENANZA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(SUSTITUIR EL LIBRO IV.DE LA VIVIENDA Y EL HÁBITAT)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CATEGORÍA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ORDENANZA VIGENTE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(CÓDIGO MUNICIPAL)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CAPÍTULO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             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UBICACIÓN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529176"/>
              </p:ext>
            </p:extLst>
          </p:nvPr>
        </p:nvGraphicFramePr>
        <p:xfrm>
          <a:off x="323528" y="1197352"/>
          <a:ext cx="8568952" cy="51445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0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564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</a:t>
                      </a:r>
                    </a:p>
                  </a:txBody>
                  <a:tcPr marL="65594" marR="65594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ATENCIÓN HABITACIONAL DE VIVIENDA DE INTERÉS SOCIAL</a:t>
                      </a:r>
                    </a:p>
                  </a:txBody>
                  <a:tcPr marL="65594" marR="65594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ALTERNATIVAS DE VIVIENDA DE INTERÉS SOCIAL</a:t>
                      </a:r>
                    </a:p>
                  </a:txBody>
                  <a:tcPr marL="65594" marR="6559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5594" marR="6559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REASENTAMIENTO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8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TRANSFERENCIA PARA ATENCIÓN DEL GOBIERNO CENTRAL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PAGO POR EXPROPIACIÓN DEL BIEN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4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REUBICACIÓN TEMPORAL 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8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PROCEDICIMIENTO DE APLICACIÓN AL PLAN DE RELOCALIZACIÓN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16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ATENCIÓN EMERGENTE AL HÁBITAT POR RIESGOS SOCIALES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42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IV</a:t>
                      </a:r>
                    </a:p>
                  </a:txBody>
                  <a:tcPr marL="65594" marR="65594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ACOMPAÑAMIENTO SOCIAL Y DESARROLLO COMUNITARIO INTEGRAL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PLAN</a:t>
                      </a:r>
                      <a:r>
                        <a:rPr lang="es-EC" sz="1100" b="1" baseline="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DEL ACOMPAÑAMIENTO SOCIALY DESARROLLO COMUITARIO INTEGRAL</a:t>
                      </a:r>
                      <a:endParaRPr lang="es-EC" sz="11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5594" marR="6559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3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OBJETIVO DEL PLAN </a:t>
                      </a:r>
                      <a:r>
                        <a:rPr lang="es-EC" sz="1100" baseline="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DEL ACOMPAÑAMIENTO SOCIALY DESARROLLO COMUITARIO INTEGRAL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09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INTEGRALIDAD DEL HÁBITAT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14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GESTIÓN SOCIAL DEL HÁBITAT</a:t>
                      </a: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91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graphicFrame>
        <p:nvGraphicFramePr>
          <p:cNvPr id="5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22419"/>
              </p:ext>
            </p:extLst>
          </p:nvPr>
        </p:nvGraphicFramePr>
        <p:xfrm>
          <a:off x="251519" y="188640"/>
          <a:ext cx="8640961" cy="7663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PROPUESTA DE ORDENANZA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(SUSTITUIR EL LIBRO IV.DE LA VIVIENDA Y EL HÁBITAT)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CATEGORÍA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ORDENANZA VIGENTE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(CÓDIGO MUNICIPAL)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CAPÍTULO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             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UBICACIÓN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16986"/>
              </p:ext>
            </p:extLst>
          </p:nvPr>
        </p:nvGraphicFramePr>
        <p:xfrm>
          <a:off x="251521" y="1052736"/>
          <a:ext cx="8640959" cy="5373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93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6064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FOMENTO DE VIVIENDA DE INTERÉS SOCIAL Y GESTIÓN INSTITUCIONAL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GESTIÓN DEL SUELO PARA PROMOCIÓN DE VIVIENDA DE INTERÉS SOCIAL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CAPITULO I SECCIÓN IV</a:t>
                      </a: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PROMOCIÓN DE TIERRA PARA USO RESIDENCIAL Y EQUIPAMIENTO</a:t>
                      </a: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DESARROLLO DE PROYECTOS MUNICIPALES DE VIVIENDA DE INTERÉS SOCIAL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AUMENTA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20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III</a:t>
                      </a: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FINANCIAMIETNO Y COOPERACIÓN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CAPITULO I SECCIÓN VI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CREACIÓN DEL FONDO DE LA VIVIENDA SOCIAL 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IV</a:t>
                      </a: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REGISTRO DE PROYECTOS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AUMENTA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-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-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0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</a:t>
                      </a: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ENTIDADES RESPONSABLES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CAPITULO I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SECCIÓN III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ENTIDADES RESPONSABLES DE PLANIFICAR PROMOVER Y EJECUTAR PLANES DE URBANIZACIÓN Y VIVIENDA DE INTERÉS SOCIAL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3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VI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FOMENTO DE VIVIENDA DE INTERÉS SOCIAL SIN</a:t>
                      </a:r>
                      <a:r>
                        <a:rPr lang="es-EC" sz="1100" baseline="0" dirty="0">
                          <a:effectLst/>
                        </a:rPr>
                        <a:t> PARTICIPACIÓN </a:t>
                      </a:r>
                      <a:r>
                        <a:rPr lang="es-EC" sz="1100" dirty="0">
                          <a:effectLst/>
                        </a:rPr>
                        <a:t>MUNICIPAL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</a:t>
                      </a:r>
                      <a:endParaRPr lang="es-EC" sz="1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MEDIOS DE COOPERACIÓN Y APOYO A INICIATIVAS NO MUNICIPALES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AUMENTA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33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VII</a:t>
                      </a:r>
                    </a:p>
                  </a:txBody>
                  <a:tcPr marL="67856" marR="67856" marT="0" marB="0" anchor="ctr"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SEGUIMIENTO AL USO Y OCUPACIÓN DE LA VIVIENDA DE INTERÉS SOCIAL</a:t>
                      </a: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INFORMACIÓN PARA EL SEGUIMIENTO AL USO Y OCUPACIÓN DE LA VIVIENDA.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AUMENTA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ambria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0338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7856" marR="678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I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VIVIENDA MAL UTILIZADA EN LOS PROYECTOS DE VIVIENDA DE INTERÉS SOCIAL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ambria"/>
                          <a:ea typeface="Calibri"/>
                          <a:cs typeface="Times New Roman"/>
                        </a:rPr>
                        <a:t>AUMENTA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ambria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982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"/>
            <a:ext cx="9144000" cy="6858000"/>
          </a:xfrm>
          <a:prstGeom prst="rect">
            <a:avLst/>
          </a:prstGeom>
        </p:spPr>
      </p:pic>
      <p:sp>
        <p:nvSpPr>
          <p:cNvPr id="9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COMPARATIVO PROPUESTA - ACTUAL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PROPUESTA 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957536" y="1434605"/>
            <a:ext cx="7186724" cy="974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SECCIÓN TRIBUTARIA</a:t>
            </a:r>
            <a:b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Propuesta Ordenanza de Vivienda de Interés Social</a:t>
            </a:r>
            <a:b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s-EC" sz="2000" b="1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1406769" y="2409217"/>
            <a:ext cx="6288259" cy="24055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EC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EC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-EC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NOTA  ACLARATORIA</a:t>
            </a:r>
            <a:r>
              <a:rPr lang="es-EC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 Por  recomendación de la Dirección Metropolitana Tributaria, era necesario separar el cuerpo de la Vivienda de Interés Social y el cuerpo Tributario, ya que el Alcalde  tiene facultad privativa de presentar las iniciativas económicas y de tributos, con el objetivo de que el Alcalde mediante un oficio tome la iniciativa del artículo 2 (apartado tributario) de la Ordenanza VIS.</a:t>
            </a:r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3642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-12"/>
            <a:ext cx="9144000" cy="6858000"/>
          </a:xfrm>
          <a:prstGeom prst="rect">
            <a:avLst/>
          </a:prstGeom>
        </p:spPr>
      </p:pic>
      <p:sp>
        <p:nvSpPr>
          <p:cNvPr id="9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VINCULACIÓN A FUTURO 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sp>
        <p:nvSpPr>
          <p:cNvPr id="7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VINCULACIÓN A FUTURO 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27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-12"/>
            <a:ext cx="9144000" cy="6858000"/>
          </a:xfrm>
          <a:prstGeom prst="rect">
            <a:avLst/>
          </a:prstGeom>
        </p:spPr>
      </p:pic>
      <p:sp>
        <p:nvSpPr>
          <p:cNvPr id="6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VINCULACIÓN A FUTURO 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85195" y="693984"/>
            <a:ext cx="8364910" cy="5655706"/>
            <a:chOff x="385195" y="159496"/>
            <a:chExt cx="8597440" cy="619019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8541" y="159496"/>
              <a:ext cx="4294094" cy="2861611"/>
            </a:xfrm>
            <a:prstGeom prst="rect">
              <a:avLst/>
            </a:prstGeom>
          </p:spPr>
        </p:pic>
        <p:sp>
          <p:nvSpPr>
            <p:cNvPr id="11" name="Rectangle 1"/>
            <p:cNvSpPr/>
            <p:nvPr/>
          </p:nvSpPr>
          <p:spPr>
            <a:xfrm>
              <a:off x="4688541" y="2508870"/>
              <a:ext cx="4294094" cy="502397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600000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3"/>
            <a:stretch/>
          </p:blipFill>
          <p:spPr>
            <a:xfrm>
              <a:off x="385197" y="160991"/>
              <a:ext cx="4097155" cy="2860116"/>
            </a:xfrm>
            <a:prstGeom prst="rect">
              <a:avLst/>
            </a:prstGeom>
          </p:spPr>
        </p:pic>
        <p:pic>
          <p:nvPicPr>
            <p:cNvPr id="15" name="Picture 2" descr="Sobre la promoción de la (des)igualdad a través del urbanismo | Plataforma  Arquitectu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6" y="3325683"/>
              <a:ext cx="4097155" cy="271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uadroTexto 15"/>
            <p:cNvSpPr txBox="1"/>
            <p:nvPr/>
          </p:nvSpPr>
          <p:spPr>
            <a:xfrm>
              <a:off x="2268071" y="6088080"/>
              <a:ext cx="22770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i="1" dirty="0"/>
                <a:t>Proyecto : Mi Casa Mi Vida - Brasil</a:t>
              </a:r>
              <a:endParaRPr lang="es-ES" sz="1100" i="1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1748119" y="3027339"/>
              <a:ext cx="27969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i="1" dirty="0"/>
                <a:t>Proyecto: </a:t>
              </a:r>
              <a:r>
                <a:rPr lang="es-EC" sz="1100" i="1" dirty="0" err="1"/>
                <a:t>Duana</a:t>
              </a:r>
              <a:r>
                <a:rPr lang="es-EC" sz="1100" i="1" dirty="0"/>
                <a:t> II , Esmeraldas - </a:t>
              </a:r>
              <a:r>
                <a:rPr lang="es-EC" sz="1100" i="1" dirty="0" err="1"/>
                <a:t>Quinindé</a:t>
              </a:r>
              <a:endParaRPr lang="es-ES" sz="1100" i="1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5845273" y="3021107"/>
              <a:ext cx="31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100" i="1"/>
              </a:lvl1pPr>
            </a:lstStyle>
            <a:p>
              <a:r>
                <a:rPr lang="pt-BR" dirty="0"/>
                <a:t>HIS - Conjunto Heliópolis Gleba G, São Paulo - Brasil</a:t>
              </a:r>
            </a:p>
          </p:txBody>
        </p:sp>
        <p:sp>
          <p:nvSpPr>
            <p:cNvPr id="19" name="Rectangle 1"/>
            <p:cNvSpPr/>
            <p:nvPr/>
          </p:nvSpPr>
          <p:spPr>
            <a:xfrm>
              <a:off x="385196" y="2508870"/>
              <a:ext cx="4097155" cy="502397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600000"/>
                </a:solidFill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1748119" y="2519469"/>
              <a:ext cx="12990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VIS ACTUAL</a:t>
              </a:r>
              <a:endParaRPr lang="es-ES" dirty="0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051464" y="2540438"/>
              <a:ext cx="1676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VIS PROPUESTA</a:t>
              </a:r>
              <a:endParaRPr lang="es-ES" dirty="0"/>
            </a:p>
          </p:txBody>
        </p:sp>
        <p:sp>
          <p:nvSpPr>
            <p:cNvPr id="22" name="Rectangle 1"/>
            <p:cNvSpPr/>
            <p:nvPr/>
          </p:nvSpPr>
          <p:spPr>
            <a:xfrm>
              <a:off x="385195" y="5542717"/>
              <a:ext cx="4097157" cy="502397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600000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784268" y="5609249"/>
              <a:ext cx="12990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VIS ACTUAL</a:t>
              </a:r>
              <a:endParaRPr lang="es-ES" dirty="0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6" r="11406"/>
            <a:stretch/>
          </p:blipFill>
          <p:spPr>
            <a:xfrm>
              <a:off x="4688541" y="3325682"/>
              <a:ext cx="4285130" cy="2719431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5620871" y="1371600"/>
              <a:ext cx="2232211" cy="105783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6248400" y="4312647"/>
              <a:ext cx="1604682" cy="111873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836309" y="6034701"/>
              <a:ext cx="31373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100" i="1"/>
              </a:lvl1pPr>
            </a:lstStyle>
            <a:p>
              <a:r>
                <a:rPr lang="pt-BR" dirty="0"/>
                <a:t>HIS - Conjunto Heliópolis Gleba G, São Paulo - Brasil</a:t>
              </a:r>
            </a:p>
          </p:txBody>
        </p:sp>
        <p:sp>
          <p:nvSpPr>
            <p:cNvPr id="28" name="Rectangle 1"/>
            <p:cNvSpPr/>
            <p:nvPr/>
          </p:nvSpPr>
          <p:spPr>
            <a:xfrm>
              <a:off x="4679577" y="5542717"/>
              <a:ext cx="4294094" cy="502397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600000"/>
                </a:solidFill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6042500" y="5574285"/>
              <a:ext cx="1676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VIS PROPUESTA</a:t>
              </a:r>
              <a:endParaRPr lang="es-ES" dirty="0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7187243" y="248870"/>
              <a:ext cx="17596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b="1" i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En la ciudad consolidada</a:t>
              </a:r>
              <a:endParaRPr lang="es-E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95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-12"/>
            <a:ext cx="9144000" cy="6858000"/>
          </a:xfrm>
          <a:prstGeom prst="rect">
            <a:avLst/>
          </a:prstGeom>
        </p:spPr>
      </p:pic>
      <p:sp>
        <p:nvSpPr>
          <p:cNvPr id="6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VINCULACIÓN A FUTURO 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809252" y="-12"/>
            <a:ext cx="8332204" cy="6380127"/>
            <a:chOff x="809252" y="-12"/>
            <a:chExt cx="8332204" cy="6380127"/>
          </a:xfrm>
        </p:grpSpPr>
        <p:sp>
          <p:nvSpPr>
            <p:cNvPr id="9" name="Google Shape;211;gef7472a269_8_307"/>
            <p:cNvSpPr txBox="1"/>
            <p:nvPr/>
          </p:nvSpPr>
          <p:spPr>
            <a:xfrm>
              <a:off x="3736356" y="-12"/>
              <a:ext cx="5405100" cy="693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69999" marR="0" lvl="0" indent="-269999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ALINEACIÓN MARCO INTERNACIONAL </a:t>
              </a:r>
              <a:endParaRPr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69999" marR="0" lvl="0" indent="-269999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HÁBITAT III (NUA) - </a:t>
              </a:r>
              <a:r>
                <a:rPr lang="en-US" sz="1600" b="1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VIS</a:t>
              </a:r>
              <a:endParaRPr sz="16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213;gef7472a269_8_30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74271" y="868860"/>
              <a:ext cx="1795463" cy="2395536"/>
            </a:xfrm>
            <a:prstGeom prst="rect">
              <a:avLst/>
            </a:prstGeom>
            <a:noFill/>
            <a:ln>
              <a:noFill/>
            </a:ln>
            <a:effectLst>
              <a:outerShdw blurRad="50800" dist="152400" dir="2700000" algn="tl" rotWithShape="0">
                <a:srgbClr val="000000">
                  <a:alpha val="39610"/>
                </a:srgbClr>
              </a:outerShdw>
            </a:effectLst>
          </p:spPr>
        </p:pic>
        <p:sp>
          <p:nvSpPr>
            <p:cNvPr id="11" name="Google Shape;212;gef7472a269_8_307"/>
            <p:cNvSpPr txBox="1"/>
            <p:nvPr/>
          </p:nvSpPr>
          <p:spPr>
            <a:xfrm>
              <a:off x="1927114" y="3379840"/>
              <a:ext cx="5294894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 IDEAL COMÚN…</a:t>
              </a:r>
              <a:endParaRPr sz="3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10;gef7472a269_8_307"/>
            <p:cNvSpPr txBox="1"/>
            <p:nvPr/>
          </p:nvSpPr>
          <p:spPr>
            <a:xfrm>
              <a:off x="809252" y="3622467"/>
              <a:ext cx="7430180" cy="2757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“Promovemos una ordenación territorial y urbana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integrada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incluidas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ampliaciones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urbanas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planificadas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sobre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la base de </a:t>
              </a:r>
              <a:r>
                <a:rPr lang="en-US" sz="1600" b="0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los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principios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equidad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, el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uso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eficaz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sostenible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de la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tierra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y los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recursos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naturales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, la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compacidad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, el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policentrismo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, la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conectividad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las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densidades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adecuadas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y los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múltiples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usos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del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espacio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así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como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los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usos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sociales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económicos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mixtos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en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las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zonas</a:t>
              </a:r>
              <a:r>
                <a:rPr lang="en-US" sz="1600" b="1" i="1" u="none" strike="noStrike" cap="none" dirty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1" i="1" u="none" strike="noStrike" cap="none" dirty="0" err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construidas</a:t>
              </a:r>
              <a:r>
                <a:rPr lang="en-US" sz="1600" b="0" i="1" u="none" strike="noStrike" cap="none" dirty="0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fin de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impedir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el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crecimiento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urbano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incontrolado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reducir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los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problemas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necesidades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movilidad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 los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costos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per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cápita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la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prestación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servicios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aprovechar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la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densidad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economías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escala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 de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aglomeración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según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proceda</a:t>
              </a:r>
              <a:r>
                <a:rPr lang="en-US" sz="16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.”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618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-12"/>
            <a:ext cx="9144000" cy="6858000"/>
          </a:xfrm>
          <a:prstGeom prst="rect">
            <a:avLst/>
          </a:prstGeom>
        </p:spPr>
      </p:pic>
      <p:sp>
        <p:nvSpPr>
          <p:cNvPr id="6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VINCULACIÓN A FUTURO 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6187" r="47451" b="4932"/>
          <a:stretch/>
        </p:blipFill>
        <p:spPr>
          <a:xfrm>
            <a:off x="528917" y="859704"/>
            <a:ext cx="3604619" cy="502128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4133536" y="1806394"/>
            <a:ext cx="4888197" cy="3740416"/>
            <a:chOff x="4133536" y="1806394"/>
            <a:chExt cx="4888197" cy="3740416"/>
          </a:xfrm>
        </p:grpSpPr>
        <p:sp>
          <p:nvSpPr>
            <p:cNvPr id="9" name="Rectangle 1"/>
            <p:cNvSpPr/>
            <p:nvPr/>
          </p:nvSpPr>
          <p:spPr>
            <a:xfrm>
              <a:off x="4196289" y="5044413"/>
              <a:ext cx="4825444" cy="502397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600000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196289" y="5075981"/>
              <a:ext cx="48254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VIS PROPUESTA (OBJ. DESARROLLO 11)</a:t>
              </a:r>
              <a:endParaRPr lang="es-ES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536" y="1806394"/>
              <a:ext cx="4888197" cy="2750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112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F52E36-D421-4E27-BE6D-22AD90C69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10936"/>
          <a:stretch/>
        </p:blipFill>
        <p:spPr>
          <a:xfrm>
            <a:off x="0" y="0"/>
            <a:ext cx="9161929" cy="6858000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 dirty="0">
              <a:solidFill>
                <a:srgbClr val="600000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644501" y="500452"/>
            <a:ext cx="353357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¿PREGUNTAS?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20397" y="3140968"/>
            <a:ext cx="29634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</a:rPr>
              <a:t>GRACIAS</a:t>
            </a:r>
            <a:endParaRPr lang="pt-BR" sz="3200" dirty="0">
              <a:solidFill>
                <a:srgbClr val="FFFFFF"/>
              </a:solidFill>
            </a:endParaRPr>
          </a:p>
          <a:p>
            <a:endParaRPr lang="es-EC" dirty="0">
              <a:solidFill>
                <a:srgbClr val="FFFFFF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20397" y="3857629"/>
            <a:ext cx="296346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FFFFFF"/>
                </a:solidFill>
              </a:rPr>
              <a:t>Dirección Metropolitana de Desarrollo Urbanístico</a:t>
            </a:r>
          </a:p>
          <a:p>
            <a:endParaRPr lang="es-ES" sz="1600" dirty="0">
              <a:solidFill>
                <a:srgbClr val="FFFFFF"/>
              </a:solidFill>
            </a:endParaRPr>
          </a:p>
          <a:p>
            <a:r>
              <a:rPr lang="es-EC" sz="1600" dirty="0">
                <a:solidFill>
                  <a:srgbClr val="FFFFFF"/>
                </a:solidFill>
              </a:rPr>
              <a:t>Coordinación</a:t>
            </a:r>
            <a:r>
              <a:rPr lang="pt-BR" sz="1600" dirty="0">
                <a:solidFill>
                  <a:srgbClr val="FFFFFF"/>
                </a:solidFill>
              </a:rPr>
              <a:t> PUGS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dmpps.quito@gmail.com</a:t>
            </a:r>
            <a:endParaRPr lang="pt-B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13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-12"/>
            <a:ext cx="9144000" cy="6858000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PROPUESTA TRANSITORIA</a:t>
            </a: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/>
            <a:r>
              <a:rPr lang="es-ES" dirty="0">
                <a:solidFill>
                  <a:schemeClr val="tx1"/>
                </a:solidFill>
              </a:rPr>
              <a:t>En el término de 60 días contados a partir de la aprobación de la presente ordenanza, la Secretaría de Territorio, Hábitat y Vivienda en coordinación con la Secretaría General de Coordinación Territorial y Participación Ciudadana, deberán presentar al Concejo Metropolitano un proyecto de resolución, que permita a la Dirección Metropolitana Financiera la devolución de las garantías consignadas por efecto de la ejecución de procesos constructivos de viviendas de interés social, aprobados con el régimen normativo vigente previo a la sanción de la presente ordenanza, siempre que el administrado justifique con la aprobación de los planos modificatorios que su edificación existente haya cumplido con la normativa legal pertinente.</a:t>
            </a:r>
            <a:endParaRPr lang="es-EC" dirty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9163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ef7472a269_8_27" descr="quito2jr6.jpg"/>
          <p:cNvPicPr preferRelativeResize="0"/>
          <p:nvPr/>
        </p:nvPicPr>
        <p:blipFill rotWithShape="1">
          <a:blip r:embed="rId3">
            <a:alphaModFix/>
          </a:blip>
          <a:srcRect l="24537" t="23572" r="5712" b="8768"/>
          <a:stretch/>
        </p:blipFill>
        <p:spPr>
          <a:xfrm>
            <a:off x="0" y="445"/>
            <a:ext cx="9139679" cy="685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ef7472a269_8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962" y="457200"/>
            <a:ext cx="1967132" cy="18499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stA="52000" endA="300" endPos="35000" fadeDir="5400012" sy="-100000" algn="bl" rotWithShape="0"/>
          </a:effectLst>
        </p:spPr>
      </p:pic>
      <p:sp>
        <p:nvSpPr>
          <p:cNvPr id="221" name="Google Shape;221;gef7472a269_8_27"/>
          <p:cNvSpPr/>
          <p:nvPr/>
        </p:nvSpPr>
        <p:spPr>
          <a:xfrm>
            <a:off x="5029200" y="387842"/>
            <a:ext cx="3519300" cy="5940000"/>
          </a:xfrm>
          <a:prstGeom prst="roundRect">
            <a:avLst>
              <a:gd name="adj" fmla="val 0"/>
            </a:avLst>
          </a:prstGeom>
          <a:solidFill>
            <a:schemeClr val="dk1">
              <a:alpha val="5294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Distrito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Metropolitano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concentra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alto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número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población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urbana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nacional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10%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urbana 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72%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población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urbana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Expansión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Asentamientos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humanos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hecho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endParaRPr sz="16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73%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viajes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motorizados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 el DMQ son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transporte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público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Aumento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presión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áreas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productivas</a:t>
            </a:r>
            <a:r>
              <a:rPr lang="en-US" sz="1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800" b="0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ef7472a269_8_27"/>
          <p:cNvSpPr/>
          <p:nvPr/>
        </p:nvSpPr>
        <p:spPr>
          <a:xfrm>
            <a:off x="606962" y="3081840"/>
            <a:ext cx="3429000" cy="153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Distrito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Metropolitano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Quito</a:t>
            </a:r>
            <a:endParaRPr sz="2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ef7472a269_8_27"/>
          <p:cNvSpPr txBox="1"/>
          <p:nvPr/>
        </p:nvSpPr>
        <p:spPr>
          <a:xfrm>
            <a:off x="21782" y="6603558"/>
            <a:ext cx="49311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Fuente: Secretaria de Territorio, Hábitat y Vivienda MDMQ</a:t>
            </a:r>
            <a:endParaRPr sz="1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3166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" y="18213"/>
            <a:ext cx="9144000" cy="6858000"/>
          </a:xfrm>
          <a:prstGeom prst="rect">
            <a:avLst/>
          </a:prstGeom>
        </p:spPr>
      </p:pic>
      <p:pic>
        <p:nvPicPr>
          <p:cNvPr id="232" name="Google Shape;232;gef7472a269_8_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879" y="17556"/>
            <a:ext cx="914400" cy="9203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stA="52000" endA="300" endPos="35000" fadeDir="5400012" sy="-100000" algn="bl" rotWithShape="0"/>
          </a:effectLst>
        </p:spPr>
      </p:pic>
      <p:sp>
        <p:nvSpPr>
          <p:cNvPr id="233" name="Google Shape;233;gef7472a269_8_35"/>
          <p:cNvSpPr txBox="1"/>
          <p:nvPr/>
        </p:nvSpPr>
        <p:spPr>
          <a:xfrm>
            <a:off x="3738906" y="18213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ALINEACIÓN MARCO INTERNACIONAL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ODS 11 - VIS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35921" y="746217"/>
            <a:ext cx="8431304" cy="5976392"/>
            <a:chOff x="0" y="881609"/>
            <a:chExt cx="8431304" cy="5976392"/>
          </a:xfrm>
        </p:grpSpPr>
        <p:pic>
          <p:nvPicPr>
            <p:cNvPr id="229" name="Google Shape;229;gef7472a269_8_35"/>
            <p:cNvPicPr preferRelativeResize="0"/>
            <p:nvPr/>
          </p:nvPicPr>
          <p:blipFill rotWithShape="1">
            <a:blip r:embed="rId6">
              <a:alphaModFix/>
            </a:blip>
            <a:srcRect l="1088" t="298" b="16851"/>
            <a:stretch/>
          </p:blipFill>
          <p:spPr>
            <a:xfrm>
              <a:off x="0" y="1126900"/>
              <a:ext cx="3448543" cy="2160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gef7472a269_8_35"/>
            <p:cNvPicPr preferRelativeResize="0"/>
            <p:nvPr/>
          </p:nvPicPr>
          <p:blipFill rotWithShape="1">
            <a:blip r:embed="rId7">
              <a:alphaModFix/>
            </a:blip>
            <a:srcRect r="447"/>
            <a:stretch/>
          </p:blipFill>
          <p:spPr>
            <a:xfrm>
              <a:off x="0" y="4260927"/>
              <a:ext cx="3448542" cy="259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gef7472a269_8_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053367"/>
              <a:ext cx="3448545" cy="1948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CuadroTexto 1"/>
            <p:cNvSpPr txBox="1"/>
            <p:nvPr/>
          </p:nvSpPr>
          <p:spPr>
            <a:xfrm>
              <a:off x="4880973" y="2387809"/>
              <a:ext cx="2980724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Instrumentos de gestión:</a:t>
              </a:r>
            </a:p>
            <a:p>
              <a:pPr algn="ctr"/>
              <a:r>
                <a:rPr lang="es-EC" sz="1200" dirty="0"/>
                <a:t>Zonas Especiales de Interés Social (ZEIS)</a:t>
              </a:r>
            </a:p>
            <a:p>
              <a:pPr algn="ctr"/>
              <a:r>
                <a:rPr lang="es-EC" sz="1200" dirty="0"/>
                <a:t>Ordenanza de Vivienda de Interés Social (VIS)</a:t>
              </a: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4618103" y="881609"/>
              <a:ext cx="3813201" cy="8463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>
                  <a:solidFill>
                    <a:schemeClr val="accent6"/>
                  </a:solidFill>
                </a:rPr>
                <a:t>PLAN DE USO Y GESTIÓN DEL SUELO</a:t>
              </a:r>
            </a:p>
            <a:p>
              <a:pPr algn="ctr"/>
              <a:r>
                <a:rPr lang="es-EC" sz="1100" b="1" dirty="0"/>
                <a:t>Modelo Territorial Deseado </a:t>
              </a:r>
            </a:p>
            <a:p>
              <a:pPr algn="ctr"/>
              <a:r>
                <a:rPr lang="es-EC" sz="1100" b="1" dirty="0"/>
                <a:t>Estrategia Territorial: Equidad y Justicia Espacial</a:t>
              </a:r>
            </a:p>
            <a:p>
              <a:pPr algn="ctr"/>
              <a:r>
                <a:rPr lang="es-EC" sz="1100" b="1" dirty="0"/>
                <a:t>Sistema policéntrico de movilidad y conectividad vial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4845970" y="3941523"/>
              <a:ext cx="2980724" cy="7694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Instrumentos de gestión:</a:t>
              </a:r>
            </a:p>
            <a:p>
              <a:pPr algn="ctr"/>
              <a:r>
                <a:rPr lang="es-EC" sz="1400" dirty="0"/>
                <a:t>Operador Urbano</a:t>
              </a:r>
            </a:p>
            <a:p>
              <a:pPr algn="ctr"/>
              <a:r>
                <a:rPr lang="es-EC" sz="1400" dirty="0"/>
                <a:t>Catálogo de Proyectos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831902" y="4860703"/>
              <a:ext cx="2980724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Estándares Urbanísticos </a:t>
              </a:r>
            </a:p>
            <a:p>
              <a:pPr algn="ctr"/>
              <a:r>
                <a:rPr lang="es-EC" sz="1600" dirty="0"/>
                <a:t>Previsión de Suelo</a:t>
              </a:r>
            </a:p>
          </p:txBody>
        </p:sp>
        <p:cxnSp>
          <p:nvCxnSpPr>
            <p:cNvPr id="5" name="Conector recto de flecha 4"/>
            <p:cNvCxnSpPr/>
            <p:nvPr/>
          </p:nvCxnSpPr>
          <p:spPr>
            <a:xfrm>
              <a:off x="4432443" y="2741752"/>
              <a:ext cx="379739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661107" y="2320111"/>
              <a:ext cx="2774978" cy="1082952"/>
              <a:chOff x="2209800" y="2611328"/>
              <a:chExt cx="2774978" cy="108295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241578" y="2611328"/>
                <a:ext cx="2743200" cy="1082952"/>
              </a:xfrm>
              <a:prstGeom prst="rect">
                <a:avLst/>
              </a:prstGeom>
              <a:solidFill>
                <a:schemeClr val="tx1">
                  <a:alpha val="6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Google Shape;230;gef7472a269_8_35"/>
              <p:cNvSpPr/>
              <p:nvPr/>
            </p:nvSpPr>
            <p:spPr>
              <a:xfrm>
                <a:off x="2886015" y="2632679"/>
                <a:ext cx="2084070" cy="9849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Asegurar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el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acceso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personas a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viviendas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servicios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básicos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adecuados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seguros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asequibles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mejorar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los barrios </a:t>
                </a:r>
                <a:r>
                  <a:rPr lang="en-US" sz="1200" b="0" i="0" u="none" strike="noStrike" cap="none" dirty="0" err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marginales</a:t>
                </a:r>
                <a:r>
                  <a:rPr lang="en-US" sz="12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</a:t>
                </a:r>
                <a:endParaRPr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209800" y="2611328"/>
                <a:ext cx="8468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6"/>
                    </a:solidFill>
                  </a:rPr>
                  <a:t>M1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613250" y="3904783"/>
              <a:ext cx="2791057" cy="1175763"/>
              <a:chOff x="2138015" y="4116218"/>
              <a:chExt cx="2791057" cy="1175763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185872" y="4138060"/>
                <a:ext cx="2743200" cy="1153921"/>
              </a:xfrm>
              <a:prstGeom prst="rect">
                <a:avLst/>
              </a:prstGeom>
              <a:solidFill>
                <a:schemeClr val="tx1">
                  <a:alpha val="6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Google Shape;230;gef7472a269_8_35"/>
              <p:cNvSpPr/>
              <p:nvPr/>
            </p:nvSpPr>
            <p:spPr>
              <a:xfrm>
                <a:off x="2832893" y="4138060"/>
                <a:ext cx="2084070" cy="9849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 algn="just"/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Aumentar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la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urbanización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inclusiva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sostenible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y la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capacidad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para una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planificación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gestión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participativas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integradas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200" dirty="0" err="1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sostenibles</a:t>
                </a:r>
                <a:r>
                  <a:rPr lang="en-US" sz="1200" dirty="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.</a:t>
                </a:r>
                <a:endParaRPr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138015" y="4116218"/>
                <a:ext cx="8468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6"/>
                    </a:solidFill>
                  </a:rPr>
                  <a:t>M3</a:t>
                </a:r>
              </a:p>
            </p:txBody>
          </p:sp>
        </p:grpSp>
        <p:cxnSp>
          <p:nvCxnSpPr>
            <p:cNvPr id="36" name="Conector recto de flecha 35"/>
            <p:cNvCxnSpPr/>
            <p:nvPr/>
          </p:nvCxnSpPr>
          <p:spPr>
            <a:xfrm>
              <a:off x="4452163" y="4362495"/>
              <a:ext cx="379739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860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0" y="0"/>
            <a:ext cx="9144000" cy="6858000"/>
          </a:xfrm>
          <a:prstGeom prst="rect">
            <a:avLst/>
          </a:prstGeom>
        </p:spPr>
      </p:pic>
      <p:sp>
        <p:nvSpPr>
          <p:cNvPr id="9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DATOS VIVIENDA 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6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PROBLEMÁTICAS </a:t>
            </a: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RELACIONADAS A </a:t>
            </a:r>
            <a:r>
              <a:rPr lang="en-US" sz="16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VIVIENDA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796" y="462409"/>
            <a:ext cx="2926080" cy="452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DATOS POBLACIONALES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33535" y="1106519"/>
            <a:ext cx="4066524" cy="27808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El Distrito Metropolitano de Quito, ha crecido en población 97% entre 1990 y 2020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La concentración de la población urbana se transformó del  78% al 72%. </a:t>
            </a:r>
            <a:r>
              <a:rPr lang="es-EC" sz="1600" b="1" dirty="0"/>
              <a:t>Ocasionando que las personas se asienten áreas rurales, en centralidades como los valles y asentamientos humanos en zonas de riesgo.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274" y="997657"/>
            <a:ext cx="4587895" cy="224561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28141" y="6380055"/>
            <a:ext cx="4084320" cy="4267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/>
              <a:t>Fuente: Censos de población y vivienda, INEC 2010</a:t>
            </a:r>
          </a:p>
          <a:p>
            <a:r>
              <a:rPr lang="es-EC" sz="900" dirty="0"/>
              <a:t>Valores estimados en la encuesta INEC y según las proyecciones de población INEC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236723" y="3397716"/>
            <a:ext cx="2926080" cy="452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DATOS POBREZA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523960" y="3796729"/>
            <a:ext cx="4351606" cy="2630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Se estima que el año 2020 existan 193 mil habitantes en situación de pobreza extrema,; y,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423 mil habitantes en situación de pobreza y estas cifras acentuadas por al pandemia COVID-19.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535" y="3996831"/>
            <a:ext cx="4500300" cy="23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3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1" y="35526"/>
            <a:ext cx="9144000" cy="6858000"/>
          </a:xfrm>
          <a:prstGeom prst="rect">
            <a:avLst/>
          </a:prstGeom>
        </p:spPr>
      </p:pic>
      <p:sp>
        <p:nvSpPr>
          <p:cNvPr id="5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DATOS VIVIENDA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6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PROBLEMÁTICAS </a:t>
            </a: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RELACIONADAS A </a:t>
            </a:r>
            <a:r>
              <a:rPr lang="en-US" sz="16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VIVIENDA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28141" y="153527"/>
            <a:ext cx="2926080" cy="452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DATOS VIVIENDA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71949" y="1409421"/>
            <a:ext cx="4351606" cy="17088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En Ecuador, se estima para el 2020 el déficit habitacional será de 2,7 millones de hogares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13.9% requieren vivienda nueva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493 mil hogares viven en condiciones de hacinamiento.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879877" y="3581069"/>
            <a:ext cx="4028054" cy="2479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En la ciudad de Quito, el déficit habitacional se estima de 143 mil hogares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4% requieren vivienda nueva 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36 mil hogares viven condiciones de hacinamiento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Las proyecciones contemplan movimientos migratorios y presión en la expansión </a:t>
            </a:r>
            <a:r>
              <a:rPr lang="es-EC" sz="1400" dirty="0"/>
              <a:t>urbana.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28141" y="6380055"/>
            <a:ext cx="4084320" cy="4267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/>
              <a:t>Fuente: Censos de población y vivienda, INEC 2010</a:t>
            </a:r>
          </a:p>
          <a:p>
            <a:r>
              <a:rPr lang="es-EC" sz="900" dirty="0"/>
              <a:t>Valores estimados en la encuesta INEC y según las proyecciones de población INEC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09" y="748298"/>
            <a:ext cx="4490540" cy="26955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7" y="3812612"/>
            <a:ext cx="4570252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2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sp>
        <p:nvSpPr>
          <p:cNvPr id="9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ALINEACIÓN MARCO INTERNACIONAL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997834"/>
            <a:ext cx="2926080" cy="452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OBJETIVO DE VIS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3218" y="1786414"/>
            <a:ext cx="8285871" cy="3893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s-EC" sz="2400" dirty="0"/>
              <a:t>Construcción de vivienda de interés social en centralidades de la Ciudad de Quito</a:t>
            </a:r>
          </a:p>
          <a:p>
            <a:pPr marL="342900" indent="-342900" algn="just">
              <a:buAutoNum type="arabicPeriod"/>
            </a:pPr>
            <a:r>
              <a:rPr lang="es-EC" sz="2400" dirty="0"/>
              <a:t>Evitar la construcción de proyectos a la fuera de la Ciudad (Evitar expansión de la mancha urbana).</a:t>
            </a:r>
          </a:p>
          <a:p>
            <a:pPr marL="342900" indent="-342900" algn="just">
              <a:buAutoNum type="arabicPeriod"/>
            </a:pPr>
            <a:r>
              <a:rPr lang="es-EC" sz="2400" dirty="0"/>
              <a:t>Considerar lotes consolidados y servidos para los proyectos </a:t>
            </a:r>
          </a:p>
          <a:p>
            <a:pPr marL="342900" indent="-342900" algn="just">
              <a:buAutoNum type="arabicPeriod"/>
            </a:pPr>
            <a:r>
              <a:rPr lang="es-EC" sz="2400" dirty="0"/>
              <a:t>Crear varias modalidades de construcción para vivienda social</a:t>
            </a:r>
          </a:p>
          <a:p>
            <a:pPr marL="342900" indent="-342900" algn="just">
              <a:buAutoNum type="arabicPeriod"/>
            </a:pPr>
            <a:r>
              <a:rPr lang="es-EC" sz="2400" dirty="0"/>
              <a:t>Crear varias modalidades de pago para los diferentes grupos poblacionales</a:t>
            </a:r>
          </a:p>
          <a:p>
            <a:pPr marL="342900" indent="-342900" algn="just">
              <a:buAutoNum type="arabicPeriod"/>
            </a:pPr>
            <a:r>
              <a:rPr lang="es-EC" sz="2400" dirty="0"/>
              <a:t>Establecer condiciones de Gestión Social del Hábitat para la sostenibilidad de los proyectos</a:t>
            </a:r>
          </a:p>
          <a:p>
            <a:pPr marL="342900" indent="-342900" algn="just">
              <a:buAutoNum type="arabicPeriod"/>
            </a:pPr>
            <a:r>
              <a:rPr lang="es-EC" sz="2400" dirty="0"/>
              <a:t>Realizar seguimiento a los proyectos de vivienda de interés social</a:t>
            </a:r>
          </a:p>
        </p:txBody>
      </p:sp>
    </p:spTree>
    <p:extLst>
      <p:ext uri="{BB962C8B-B14F-4D97-AF65-F5344CB8AC3E}">
        <p14:creationId xmlns:p14="http://schemas.microsoft.com/office/powerpoint/2010/main" val="160190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"/>
            <a:ext cx="9144000" cy="6858000"/>
          </a:xfrm>
          <a:prstGeom prst="rect">
            <a:avLst/>
          </a:prstGeom>
        </p:spPr>
      </p:pic>
      <p:sp>
        <p:nvSpPr>
          <p:cNvPr id="9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PROCESO DE VIVIENDA DE INTERÉS SOCIAL</a:t>
            </a:r>
            <a:r>
              <a:rPr lang="en-US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138255"/>
            <a:ext cx="3601329" cy="656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CRONOLOGÍA</a:t>
            </a:r>
            <a:b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Construcción Propuesta Ordenanza de Vivienda de Interés Social</a:t>
            </a:r>
          </a:p>
        </p:txBody>
      </p:sp>
      <p:grpSp>
        <p:nvGrpSpPr>
          <p:cNvPr id="5" name="1 Grupo"/>
          <p:cNvGrpSpPr/>
          <p:nvPr/>
        </p:nvGrpSpPr>
        <p:grpSpPr>
          <a:xfrm>
            <a:off x="127056" y="832251"/>
            <a:ext cx="8889888" cy="5456886"/>
            <a:chOff x="29029" y="836712"/>
            <a:chExt cx="9007467" cy="5760640"/>
          </a:xfrm>
        </p:grpSpPr>
        <p:sp>
          <p:nvSpPr>
            <p:cNvPr id="6" name="3 Rectángulo"/>
            <p:cNvSpPr/>
            <p:nvPr/>
          </p:nvSpPr>
          <p:spPr>
            <a:xfrm>
              <a:off x="755576" y="1628800"/>
              <a:ext cx="201622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800" b="1" dirty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</a:t>
              </a:r>
            </a:p>
          </p:txBody>
        </p:sp>
        <p:sp>
          <p:nvSpPr>
            <p:cNvPr id="7" name="4 Rectángulo"/>
            <p:cNvSpPr/>
            <p:nvPr/>
          </p:nvSpPr>
          <p:spPr>
            <a:xfrm>
              <a:off x="29029" y="1628800"/>
              <a:ext cx="598062" cy="43204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0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ETAPA</a:t>
              </a:r>
            </a:p>
          </p:txBody>
        </p:sp>
        <p:sp>
          <p:nvSpPr>
            <p:cNvPr id="8" name="5 Rectángulo"/>
            <p:cNvSpPr/>
            <p:nvPr/>
          </p:nvSpPr>
          <p:spPr>
            <a:xfrm>
              <a:off x="2843808" y="1628800"/>
              <a:ext cx="201622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800" b="1" dirty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  <p:sp>
          <p:nvSpPr>
            <p:cNvPr id="10" name="6 Rectángulo"/>
            <p:cNvSpPr/>
            <p:nvPr/>
          </p:nvSpPr>
          <p:spPr>
            <a:xfrm>
              <a:off x="4932040" y="1628800"/>
              <a:ext cx="201622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800" b="1" dirty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</a:p>
          </p:txBody>
        </p:sp>
        <p:sp>
          <p:nvSpPr>
            <p:cNvPr id="11" name="7 Rectángulo"/>
            <p:cNvSpPr/>
            <p:nvPr/>
          </p:nvSpPr>
          <p:spPr>
            <a:xfrm>
              <a:off x="7020272" y="1628800"/>
              <a:ext cx="201622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800" b="1" dirty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</a:t>
              </a:r>
            </a:p>
          </p:txBody>
        </p:sp>
        <p:sp>
          <p:nvSpPr>
            <p:cNvPr id="12" name="8 Rectángulo"/>
            <p:cNvSpPr/>
            <p:nvPr/>
          </p:nvSpPr>
          <p:spPr>
            <a:xfrm>
              <a:off x="773201" y="2132856"/>
              <a:ext cx="2016224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19 -Junio-2020 </a:t>
              </a:r>
            </a:p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07-Agosto-2020</a:t>
              </a:r>
            </a:p>
          </p:txBody>
        </p:sp>
        <p:sp>
          <p:nvSpPr>
            <p:cNvPr id="13" name="9 Rectángulo"/>
            <p:cNvSpPr/>
            <p:nvPr/>
          </p:nvSpPr>
          <p:spPr>
            <a:xfrm>
              <a:off x="2843808" y="2132856"/>
              <a:ext cx="2016224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27-30 Octubre-2020</a:t>
              </a:r>
            </a:p>
            <a:p>
              <a:pPr algn="ctr"/>
              <a:r>
                <a:rPr lang="es-EC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13-19 Noviembre-2020</a:t>
              </a:r>
            </a:p>
          </p:txBody>
        </p:sp>
        <p:sp>
          <p:nvSpPr>
            <p:cNvPr id="15" name="10 Rectángulo"/>
            <p:cNvSpPr/>
            <p:nvPr/>
          </p:nvSpPr>
          <p:spPr>
            <a:xfrm>
              <a:off x="4932040" y="2132856"/>
              <a:ext cx="2016224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5-10 Marzo-2021</a:t>
              </a:r>
            </a:p>
          </p:txBody>
        </p:sp>
        <p:sp>
          <p:nvSpPr>
            <p:cNvPr id="16" name="11 Rectángulo"/>
            <p:cNvSpPr/>
            <p:nvPr/>
          </p:nvSpPr>
          <p:spPr>
            <a:xfrm>
              <a:off x="7020272" y="2132856"/>
              <a:ext cx="2016224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18 y 25 Junio-2021</a:t>
              </a:r>
            </a:p>
          </p:txBody>
        </p:sp>
        <p:sp>
          <p:nvSpPr>
            <p:cNvPr id="17" name="12 Rectángulo"/>
            <p:cNvSpPr/>
            <p:nvPr/>
          </p:nvSpPr>
          <p:spPr>
            <a:xfrm>
              <a:off x="29029" y="2132856"/>
              <a:ext cx="598062" cy="88048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8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FECHAS</a:t>
              </a:r>
            </a:p>
          </p:txBody>
        </p:sp>
        <p:sp>
          <p:nvSpPr>
            <p:cNvPr id="18" name="13 Rectángulo"/>
            <p:cNvSpPr/>
            <p:nvPr/>
          </p:nvSpPr>
          <p:spPr>
            <a:xfrm>
              <a:off x="786993" y="3068959"/>
              <a:ext cx="2016224" cy="27092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r>
                <a:rPr lang="es-EC" sz="14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7 MESAS DE TRABAJO</a:t>
              </a:r>
            </a:p>
            <a:p>
              <a:pPr lvl="0"/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Instituciones municipales, Instituciones gubernamentales, </a:t>
              </a:r>
            </a:p>
            <a:p>
              <a:pPr lvl="0"/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sectores públicos </a:t>
              </a:r>
            </a:p>
            <a:p>
              <a:pPr lvl="0"/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Sectores privados, </a:t>
              </a:r>
            </a:p>
            <a:p>
              <a:pPr lvl="0"/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Colectivos de vivienda</a:t>
              </a:r>
            </a:p>
            <a:p>
              <a:pPr lvl="0"/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Despacho asesores de concejales – comisión de vivienda y hábitat</a:t>
              </a:r>
            </a:p>
          </p:txBody>
        </p:sp>
        <p:sp>
          <p:nvSpPr>
            <p:cNvPr id="19" name="14 Rectángulo"/>
            <p:cNvSpPr/>
            <p:nvPr/>
          </p:nvSpPr>
          <p:spPr>
            <a:xfrm>
              <a:off x="2843808" y="3068960"/>
              <a:ext cx="2016224" cy="27092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1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8 MESAS DE TRABAJO – INSTITUCIONAL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Secretaria General de Coordinación Territorial y Participación Ciudadana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Secretaria General de Seguridad y Gobernabilidad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Dirección Metropolitana Financiera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Secretaria de Inclusión 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Concejo de Protección de Derechos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Administración General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Dirección Metropolitana de Catastro</a:t>
              </a:r>
            </a:p>
          </p:txBody>
        </p:sp>
        <p:sp>
          <p:nvSpPr>
            <p:cNvPr id="20" name="15 Rectángulo"/>
            <p:cNvSpPr/>
            <p:nvPr/>
          </p:nvSpPr>
          <p:spPr>
            <a:xfrm>
              <a:off x="4932040" y="3068960"/>
              <a:ext cx="2016224" cy="27092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 solicita informes a las instituciones </a:t>
              </a:r>
            </a:p>
            <a:p>
              <a:pPr algn="ctr"/>
              <a:r>
                <a:rPr lang="es-EC" sz="11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6 MESAS DE TRABAJO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Dirección Metropolitana Castrato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Dirección Metropolitana Tributaria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Procuraduría Metropolitana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Secretaria General de Seguridad y Gobernabilidad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Secretaria General de Coordinación Territorial y Participación Ciudadana</a:t>
              </a:r>
            </a:p>
            <a:p>
              <a:pPr lvl="0"/>
              <a:r>
                <a:rPr lang="es-EC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Despacho de la Concejala Blanca </a:t>
              </a:r>
              <a:r>
                <a:rPr lang="es-EC" sz="11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Paucar</a:t>
              </a:r>
              <a:endParaRPr lang="es-EC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endParaRPr lang="es-EC" sz="1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16 Rectángulo"/>
            <p:cNvSpPr/>
            <p:nvPr/>
          </p:nvSpPr>
          <p:spPr>
            <a:xfrm>
              <a:off x="7020272" y="3068960"/>
              <a:ext cx="2016224" cy="27092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MESAS DE TRABAJO AMPLIADAS</a:t>
              </a:r>
            </a:p>
            <a:p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Despacho Concejal </a:t>
              </a:r>
              <a:r>
                <a:rPr lang="es-EC" sz="12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Paucar</a:t>
              </a:r>
              <a:endParaRPr lang="es-EC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Despacho Concejal Benítez</a:t>
              </a:r>
            </a:p>
            <a:p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Despacho Concejal </a:t>
              </a:r>
              <a:r>
                <a:rPr lang="es-EC" sz="12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Bedón</a:t>
              </a:r>
              <a:endParaRPr lang="es-EC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Empresa Pública Metropolitana de Hábitat y Vivienda</a:t>
              </a:r>
            </a:p>
            <a:p>
              <a:r>
                <a:rPr lang="es-EC" sz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Procuraduría</a:t>
              </a:r>
            </a:p>
          </p:txBody>
        </p:sp>
        <p:sp>
          <p:nvSpPr>
            <p:cNvPr id="22" name="17 Rectángulo"/>
            <p:cNvSpPr/>
            <p:nvPr/>
          </p:nvSpPr>
          <p:spPr>
            <a:xfrm>
              <a:off x="35496" y="3068960"/>
              <a:ext cx="598062" cy="270920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s-EC" sz="14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REVISIÓN</a:t>
              </a:r>
            </a:p>
          </p:txBody>
        </p:sp>
        <p:sp>
          <p:nvSpPr>
            <p:cNvPr id="23" name="19 Flecha derecha"/>
            <p:cNvSpPr/>
            <p:nvPr/>
          </p:nvSpPr>
          <p:spPr>
            <a:xfrm>
              <a:off x="755576" y="836712"/>
              <a:ext cx="8280920" cy="72008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C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MOTIVADA POR LA RESOLUCIÓN Nro. 027- CVH-2020 (11 DE JUNIO 2020) </a:t>
              </a:r>
            </a:p>
          </p:txBody>
        </p:sp>
        <p:sp>
          <p:nvSpPr>
            <p:cNvPr id="24" name="20 Rectángulo"/>
            <p:cNvSpPr/>
            <p:nvPr/>
          </p:nvSpPr>
          <p:spPr>
            <a:xfrm>
              <a:off x="775590" y="5839454"/>
              <a:ext cx="2016224" cy="7578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s-EC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17-Agosto-2020</a:t>
              </a:r>
            </a:p>
            <a:p>
              <a:pPr algn="ctr"/>
              <a:r>
                <a:rPr lang="es-EC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Primer borrador</a:t>
              </a:r>
            </a:p>
          </p:txBody>
        </p:sp>
        <p:sp>
          <p:nvSpPr>
            <p:cNvPr id="25" name="22 Rectángulo"/>
            <p:cNvSpPr/>
            <p:nvPr/>
          </p:nvSpPr>
          <p:spPr>
            <a:xfrm>
              <a:off x="2879812" y="5839454"/>
              <a:ext cx="2016224" cy="7578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s-EC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23-Noviembre-2020</a:t>
              </a:r>
            </a:p>
            <a:p>
              <a:pPr algn="ctr"/>
              <a:r>
                <a:rPr lang="es-EC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Segundo borrador</a:t>
              </a:r>
            </a:p>
          </p:txBody>
        </p:sp>
        <p:sp>
          <p:nvSpPr>
            <p:cNvPr id="26" name="23 Rectángulo"/>
            <p:cNvSpPr/>
            <p:nvPr/>
          </p:nvSpPr>
          <p:spPr>
            <a:xfrm>
              <a:off x="4932040" y="5839454"/>
              <a:ext cx="2016224" cy="7578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29-Marzo-2021</a:t>
              </a:r>
            </a:p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Tercer borrador</a:t>
              </a:r>
            </a:p>
          </p:txBody>
        </p:sp>
        <p:sp>
          <p:nvSpPr>
            <p:cNvPr id="27" name="24 Rectángulo"/>
            <p:cNvSpPr/>
            <p:nvPr/>
          </p:nvSpPr>
          <p:spPr>
            <a:xfrm>
              <a:off x="7020272" y="5839454"/>
              <a:ext cx="2016224" cy="7578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05-Julio-2021</a:t>
              </a:r>
            </a:p>
            <a:p>
              <a:pPr algn="ctr"/>
              <a:r>
                <a:rPr lang="es-EC" sz="16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Cuarto borrador</a:t>
              </a:r>
            </a:p>
          </p:txBody>
        </p:sp>
        <p:sp>
          <p:nvSpPr>
            <p:cNvPr id="28" name="25 Rectángulo"/>
            <p:cNvSpPr/>
            <p:nvPr/>
          </p:nvSpPr>
          <p:spPr>
            <a:xfrm>
              <a:off x="35496" y="5839454"/>
              <a:ext cx="598062" cy="75789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9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ENVIÍO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36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0"/>
            <a:ext cx="9144000" cy="6858000"/>
          </a:xfrm>
          <a:prstGeom prst="rect">
            <a:avLst/>
          </a:prstGeom>
        </p:spPr>
      </p:pic>
      <p:sp>
        <p:nvSpPr>
          <p:cNvPr id="9" name="Google Shape;211;gef7472a269_8_307"/>
          <p:cNvSpPr txBox="1"/>
          <p:nvPr/>
        </p:nvSpPr>
        <p:spPr>
          <a:xfrm>
            <a:off x="3736356" y="-12"/>
            <a:ext cx="5405100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COMPARATIVO PROPUESTA - ACTUAL</a:t>
            </a: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0" lvl="0" indent="-2699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PROPUESTA ORDENANZA DE VIVIENDA DE INTERÉS SOCIAL  </a:t>
            </a:r>
            <a:endParaRPr sz="16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452528"/>
              </p:ext>
            </p:extLst>
          </p:nvPr>
        </p:nvGraphicFramePr>
        <p:xfrm>
          <a:off x="251520" y="1268760"/>
          <a:ext cx="8640961" cy="27143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PROPUESTA DE ORDENANZA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(SUSTITUIR EL LIBRO IV.DE LA VIVIENDA Y EL HÁBITAT)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CATEGORÍA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ORDENANZA VIGENTE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(CÓDIGO MUNICIPAL)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CAPÍTULO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             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UBICACIÓN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51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CONDICIONES GENERALES</a:t>
                      </a: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OBJETO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CAPITULO I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SECCIÓN 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PRINCIPIOS Y DEFINICIONES GENERALES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ÁMBITO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PRINCIPIOS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DEFINICIONES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CONDICIONES DE VIS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REQUISITOS DE LA VIS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AUMENTA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2758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35496</TotalTime>
  <Words>1996</Words>
  <Application>Microsoft Office PowerPoint</Application>
  <PresentationFormat>Presentación en pantalla (4:3)</PresentationFormat>
  <Paragraphs>522</Paragraphs>
  <Slides>22</Slides>
  <Notes>21</Notes>
  <HiddenSlides>1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Arial Unicode MS</vt:lpstr>
      <vt:lpstr>Calibri</vt:lpstr>
      <vt:lpstr>Cambria</vt:lpstr>
      <vt:lpstr>Tahoma</vt:lpstr>
      <vt:lpstr>Tema de Office</vt:lpstr>
      <vt:lpstr>  PROYECTO DE ORDENANZA  VIVIENDA DE INTERÉS SOCIAL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USO Y GESTIÓN  DE SUELO</dc:title>
  <dc:creator>Karina Suárez R.</dc:creator>
  <cp:lastModifiedBy>tOño espinoza barahona</cp:lastModifiedBy>
  <cp:revision>1581</cp:revision>
  <dcterms:created xsi:type="dcterms:W3CDTF">2020-06-05T14:22:48Z</dcterms:created>
  <dcterms:modified xsi:type="dcterms:W3CDTF">2021-11-15T22:50:36Z</dcterms:modified>
</cp:coreProperties>
</file>