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658" r:id="rId2"/>
    <p:sldId id="712" r:id="rId3"/>
    <p:sldId id="718" r:id="rId4"/>
    <p:sldId id="719" r:id="rId5"/>
    <p:sldId id="720" r:id="rId6"/>
    <p:sldId id="721" r:id="rId7"/>
    <p:sldId id="722" r:id="rId8"/>
    <p:sldId id="723" r:id="rId9"/>
    <p:sldId id="724" r:id="rId10"/>
    <p:sldId id="725" r:id="rId11"/>
    <p:sldId id="726" r:id="rId12"/>
    <p:sldId id="727" r:id="rId13"/>
    <p:sldId id="728" r:id="rId14"/>
    <p:sldId id="729" r:id="rId15"/>
    <p:sldId id="625" r:id="rId16"/>
  </p:sldIdLst>
  <p:sldSz cx="9144000" cy="6858000" type="screen4x3"/>
  <p:notesSz cx="7315200" cy="96012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56" userDrawn="1">
          <p15:clr>
            <a:srgbClr val="A4A3A4"/>
          </p15:clr>
        </p15:guide>
        <p15:guide id="3" pos="3960" userDrawn="1">
          <p15:clr>
            <a:srgbClr val="A4A3A4"/>
          </p15:clr>
        </p15:guide>
        <p15:guide id="4" pos="3402" userDrawn="1">
          <p15:clr>
            <a:srgbClr val="A4A3A4"/>
          </p15:clr>
        </p15:guide>
        <p15:guide id="5" pos="3528" userDrawn="1">
          <p15:clr>
            <a:srgbClr val="A4A3A4"/>
          </p15:clr>
        </p15:guide>
        <p15:guide id="6" orient="horz" pos="2568" userDrawn="1">
          <p15:clr>
            <a:srgbClr val="A4A3A4"/>
          </p15:clr>
        </p15:guide>
        <p15:guide id="8" pos="51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Jose Escudero Calle" initials="MJEC" lastIdx="2" clrIdx="0"/>
  <p:cmAuthor id="2" name="Camila Cavalheiro R. da Silva" initials="CCR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31859C"/>
    <a:srgbClr val="604A7B"/>
    <a:srgbClr val="376092"/>
    <a:srgbClr val="984807"/>
    <a:srgbClr val="77933C"/>
    <a:srgbClr val="A48B59"/>
    <a:srgbClr val="595959"/>
    <a:srgbClr val="4BACC6"/>
    <a:srgbClr val="4D9E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731B7-D3A0-40F7-97DB-BDC05C4C7014}" v="10" dt="2021-10-07T22:21:06.428"/>
  </p1510:revLst>
</p1510:revInfo>
</file>

<file path=ppt/tableStyles.xml><?xml version="1.0" encoding="utf-8"?>
<a:tblStyleLst xmlns:a="http://schemas.openxmlformats.org/drawingml/2006/main" def="{5C22544A-7EE6-4342-B048-85BDC9FD1C3A}">
  <a:tblStyle styleId="{0E3FDE45-AF77-4B5C-9715-49D594BDF05E}" styleName="Estilo claro 1 - Énfasi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434" autoAdjust="0"/>
  </p:normalViewPr>
  <p:slideViewPr>
    <p:cSldViewPr snapToGrid="0" snapToObjects="1">
      <p:cViewPr varScale="1">
        <p:scale>
          <a:sx n="73" d="100"/>
          <a:sy n="73" d="100"/>
        </p:scale>
        <p:origin x="1122" y="72"/>
      </p:cViewPr>
      <p:guideLst>
        <p:guide pos="4056"/>
        <p:guide pos="3960"/>
        <p:guide pos="3402"/>
        <p:guide pos="3528"/>
        <p:guide orient="horz" pos="2568"/>
        <p:guide pos="5112"/>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o rosero" userId="ec098a99fd2995d1" providerId="LiveId" clId="{28FA7ABD-233B-4D2B-B5BB-0F020A7572A9}"/>
    <pc:docChg chg="undo custSel modSld">
      <pc:chgData name="bernardo rosero" userId="ec098a99fd2995d1" providerId="LiveId" clId="{28FA7ABD-233B-4D2B-B5BB-0F020A7572A9}" dt="2021-10-05T14:56:55.949" v="3" actId="1076"/>
      <pc:docMkLst>
        <pc:docMk/>
      </pc:docMkLst>
      <pc:sldChg chg="modSp mod">
        <pc:chgData name="bernardo rosero" userId="ec098a99fd2995d1" providerId="LiveId" clId="{28FA7ABD-233B-4D2B-B5BB-0F020A7572A9}" dt="2021-10-05T14:56:55.949" v="3" actId="1076"/>
        <pc:sldMkLst>
          <pc:docMk/>
          <pc:sldMk cId="1207739174" sldId="698"/>
        </pc:sldMkLst>
        <pc:spChg chg="mod">
          <ac:chgData name="bernardo rosero" userId="ec098a99fd2995d1" providerId="LiveId" clId="{28FA7ABD-233B-4D2B-B5BB-0F020A7572A9}" dt="2021-10-05T14:56:55.949" v="3" actId="1076"/>
          <ac:spMkLst>
            <pc:docMk/>
            <pc:sldMk cId="1207739174" sldId="698"/>
            <ac:spMk id="37" creationId="{00000000-0000-0000-0000-000000000000}"/>
          </ac:spMkLst>
        </pc:spChg>
      </pc:sldChg>
    </pc:docChg>
  </pc:docChgLst>
  <pc:docChgLst>
    <pc:chgData name="bernardo rosero" userId="ec098a99fd2995d1" providerId="LiveId" clId="{B07731B7-D3A0-40F7-97DB-BDC05C4C7014}"/>
    <pc:docChg chg="custSel modSld">
      <pc:chgData name="bernardo rosero" userId="ec098a99fd2995d1" providerId="LiveId" clId="{B07731B7-D3A0-40F7-97DB-BDC05C4C7014}" dt="2021-10-07T22:27:03.161" v="832" actId="1035"/>
      <pc:docMkLst>
        <pc:docMk/>
      </pc:docMkLst>
      <pc:sldChg chg="modSp mod">
        <pc:chgData name="bernardo rosero" userId="ec098a99fd2995d1" providerId="LiveId" clId="{B07731B7-D3A0-40F7-97DB-BDC05C4C7014}" dt="2021-10-07T22:07:30.436" v="5" actId="1036"/>
        <pc:sldMkLst>
          <pc:docMk/>
          <pc:sldMk cId="3190027207" sldId="715"/>
        </pc:sldMkLst>
        <pc:spChg chg="mod">
          <ac:chgData name="bernardo rosero" userId="ec098a99fd2995d1" providerId="LiveId" clId="{B07731B7-D3A0-40F7-97DB-BDC05C4C7014}" dt="2021-10-07T22:07:26.733" v="1" actId="1035"/>
          <ac:spMkLst>
            <pc:docMk/>
            <pc:sldMk cId="3190027207" sldId="715"/>
            <ac:spMk id="6" creationId="{00000000-0000-0000-0000-000000000000}"/>
          </ac:spMkLst>
        </pc:spChg>
        <pc:grpChg chg="mod">
          <ac:chgData name="bernardo rosero" userId="ec098a99fd2995d1" providerId="LiveId" clId="{B07731B7-D3A0-40F7-97DB-BDC05C4C7014}" dt="2021-10-07T22:07:30.436" v="5" actId="1036"/>
          <ac:grpSpMkLst>
            <pc:docMk/>
            <pc:sldMk cId="3190027207" sldId="715"/>
            <ac:grpSpMk id="22" creationId="{00000000-0000-0000-0000-000000000000}"/>
          </ac:grpSpMkLst>
        </pc:grpChg>
      </pc:sldChg>
      <pc:sldChg chg="addSp delSp modSp mod">
        <pc:chgData name="bernardo rosero" userId="ec098a99fd2995d1" providerId="LiveId" clId="{B07731B7-D3A0-40F7-97DB-BDC05C4C7014}" dt="2021-10-07T22:27:03.161" v="832" actId="1035"/>
        <pc:sldMkLst>
          <pc:docMk/>
          <pc:sldMk cId="4147914980" sldId="716"/>
        </pc:sldMkLst>
        <pc:spChg chg="add del mod">
          <ac:chgData name="bernardo rosero" userId="ec098a99fd2995d1" providerId="LiveId" clId="{B07731B7-D3A0-40F7-97DB-BDC05C4C7014}" dt="2021-10-07T22:07:43.724" v="8" actId="478"/>
          <ac:spMkLst>
            <pc:docMk/>
            <pc:sldMk cId="4147914980" sldId="716"/>
            <ac:spMk id="3" creationId="{ECEE5789-2278-4663-9CC4-8E40383E6757}"/>
          </ac:spMkLst>
        </pc:spChg>
        <pc:spChg chg="add mod">
          <ac:chgData name="bernardo rosero" userId="ec098a99fd2995d1" providerId="LiveId" clId="{B07731B7-D3A0-40F7-97DB-BDC05C4C7014}" dt="2021-10-07T22:10:20.782" v="62"/>
          <ac:spMkLst>
            <pc:docMk/>
            <pc:sldMk cId="4147914980" sldId="716"/>
            <ac:spMk id="4" creationId="{0D337618-8D1E-441F-B791-5BF1BC67CD92}"/>
          </ac:spMkLst>
        </pc:spChg>
        <pc:spChg chg="add mod">
          <ac:chgData name="bernardo rosero" userId="ec098a99fd2995d1" providerId="LiveId" clId="{B07731B7-D3A0-40F7-97DB-BDC05C4C7014}" dt="2021-10-07T22:27:03.161" v="832" actId="1035"/>
          <ac:spMkLst>
            <pc:docMk/>
            <pc:sldMk cId="4147914980" sldId="716"/>
            <ac:spMk id="6" creationId="{6E78700B-0FD7-4E9E-8357-2C0A881B4245}"/>
          </ac:spMkLst>
        </pc:spChg>
        <pc:spChg chg="add mod">
          <ac:chgData name="bernardo rosero" userId="ec098a99fd2995d1" providerId="LiveId" clId="{B07731B7-D3A0-40F7-97DB-BDC05C4C7014}" dt="2021-10-07T22:27:03.161" v="832" actId="1035"/>
          <ac:spMkLst>
            <pc:docMk/>
            <pc:sldMk cId="4147914980" sldId="716"/>
            <ac:spMk id="8" creationId="{3FB7EEDE-1E43-4636-B258-9E0B645ACA63}"/>
          </ac:spMkLst>
        </pc:spChg>
        <pc:spChg chg="add mod">
          <ac:chgData name="bernardo rosero" userId="ec098a99fd2995d1" providerId="LiveId" clId="{B07731B7-D3A0-40F7-97DB-BDC05C4C7014}" dt="2021-10-07T22:27:03.161" v="832" actId="1035"/>
          <ac:spMkLst>
            <pc:docMk/>
            <pc:sldMk cId="4147914980" sldId="716"/>
            <ac:spMk id="9" creationId="{8FE0B8A5-DEC5-4AE7-AB9B-C36B7135FABF}"/>
          </ac:spMkLst>
        </pc:spChg>
        <pc:spChg chg="add mod">
          <ac:chgData name="bernardo rosero" userId="ec098a99fd2995d1" providerId="LiveId" clId="{B07731B7-D3A0-40F7-97DB-BDC05C4C7014}" dt="2021-10-07T22:27:03.161" v="832" actId="1035"/>
          <ac:spMkLst>
            <pc:docMk/>
            <pc:sldMk cId="4147914980" sldId="716"/>
            <ac:spMk id="10" creationId="{64448B8E-E352-475B-A564-74FF832B12AF}"/>
          </ac:spMkLst>
        </pc:spChg>
        <pc:spChg chg="add del mod">
          <ac:chgData name="bernardo rosero" userId="ec098a99fd2995d1" providerId="LiveId" clId="{B07731B7-D3A0-40F7-97DB-BDC05C4C7014}" dt="2021-10-07T22:20:18.454" v="531" actId="478"/>
          <ac:spMkLst>
            <pc:docMk/>
            <pc:sldMk cId="4147914980" sldId="716"/>
            <ac:spMk id="13" creationId="{19E9CC09-A1ED-4232-99BD-29D204601F8C}"/>
          </ac:spMkLst>
        </pc:spChg>
        <pc:spChg chg="add mod">
          <ac:chgData name="bernardo rosero" userId="ec098a99fd2995d1" providerId="LiveId" clId="{B07731B7-D3A0-40F7-97DB-BDC05C4C7014}" dt="2021-10-07T22:27:03.161" v="832" actId="1035"/>
          <ac:spMkLst>
            <pc:docMk/>
            <pc:sldMk cId="4147914980" sldId="716"/>
            <ac:spMk id="14" creationId="{1958FDAB-15AC-4194-8648-7BE433D03AED}"/>
          </ac:spMkLst>
        </pc:spChg>
        <pc:spChg chg="add mod">
          <ac:chgData name="bernardo rosero" userId="ec098a99fd2995d1" providerId="LiveId" clId="{B07731B7-D3A0-40F7-97DB-BDC05C4C7014}" dt="2021-10-07T22:27:03.161" v="832" actId="1035"/>
          <ac:spMkLst>
            <pc:docMk/>
            <pc:sldMk cId="4147914980" sldId="716"/>
            <ac:spMk id="15" creationId="{E69DE3FC-76D5-4641-95F6-05473B5583A4}"/>
          </ac:spMkLst>
        </pc:spChg>
        <pc:spChg chg="del mod">
          <ac:chgData name="bernardo rosero" userId="ec098a99fd2995d1" providerId="LiveId" clId="{B07731B7-D3A0-40F7-97DB-BDC05C4C7014}" dt="2021-10-07T22:10:19.815" v="61" actId="478"/>
          <ac:spMkLst>
            <pc:docMk/>
            <pc:sldMk cId="4147914980" sldId="716"/>
            <ac:spMk id="28" creationId="{00000000-0000-0000-0000-000000000000}"/>
          </ac:spMkLst>
        </pc:spChg>
        <pc:picChg chg="add mod">
          <ac:chgData name="bernardo rosero" userId="ec098a99fd2995d1" providerId="LiveId" clId="{B07731B7-D3A0-40F7-97DB-BDC05C4C7014}" dt="2021-10-07T22:27:03.161" v="832" actId="1035"/>
          <ac:picMkLst>
            <pc:docMk/>
            <pc:sldMk cId="4147914980" sldId="716"/>
            <ac:picMk id="11" creationId="{7AC1E1E1-E792-4EF6-92E5-420DE62B2977}"/>
          </ac:picMkLst>
        </pc:picChg>
        <pc:cxnChg chg="add mod">
          <ac:chgData name="bernardo rosero" userId="ec098a99fd2995d1" providerId="LiveId" clId="{B07731B7-D3A0-40F7-97DB-BDC05C4C7014}" dt="2021-10-07T22:27:03.161" v="832" actId="1035"/>
          <ac:cxnSpMkLst>
            <pc:docMk/>
            <pc:sldMk cId="4147914980" sldId="716"/>
            <ac:cxnSpMk id="5" creationId="{A7495D04-5D68-4F9D-99F7-E7C0C315989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ES"/>
          </a:p>
        </p:txBody>
      </p:sp>
      <p:sp>
        <p:nvSpPr>
          <p:cNvPr id="3" name="Marcador de fech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78DC6E7-275A-474D-A322-DE64492B04DE}" type="datetimeFigureOut">
              <a:rPr lang="es-ES" smtClean="0"/>
              <a:t>15/11/2021</a:t>
            </a:fld>
            <a:endParaRPr lang="es-ES"/>
          </a:p>
        </p:txBody>
      </p:sp>
      <p:sp>
        <p:nvSpPr>
          <p:cNvPr id="4" name="Marcador de imagen de diapositiva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ES"/>
          </a:p>
        </p:txBody>
      </p:sp>
      <p:sp>
        <p:nvSpPr>
          <p:cNvPr id="5" name="Marcador de notas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FB3092F-6CFA-FC4B-B811-86E625043F07}" type="slidenum">
              <a:rPr lang="es-ES" smtClean="0"/>
              <a:t>‹Nº›</a:t>
            </a:fld>
            <a:endParaRPr lang="es-ES"/>
          </a:p>
        </p:txBody>
      </p:sp>
    </p:spTree>
    <p:extLst>
      <p:ext uri="{BB962C8B-B14F-4D97-AF65-F5344CB8AC3E}">
        <p14:creationId xmlns:p14="http://schemas.microsoft.com/office/powerpoint/2010/main" val="3890303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B2690005-A99C-534C-8329-A9F5ECB65434}" type="datetimeFigureOut">
              <a:rPr lang="es-ES" smtClean="0"/>
              <a:t>15/11/2021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55F34-4D44-B94A-9775-4887712D2EBE}" type="slidenum">
              <a:rPr lang="es-ES" smtClean="0"/>
              <a:t>‹Nº›</a:t>
            </a:fld>
            <a:endParaRPr lang="es-ES"/>
          </a:p>
        </p:txBody>
      </p:sp>
      <p:pic>
        <p:nvPicPr>
          <p:cNvPr id="7"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5564" y="6124376"/>
            <a:ext cx="1151738" cy="597099"/>
          </a:xfrm>
          <a:prstGeom prst="rect">
            <a:avLst/>
          </a:prstGeom>
        </p:spPr>
      </p:pic>
      <p:pic>
        <p:nvPicPr>
          <p:cNvPr id="8" name="image113.png"/>
          <p:cNvPicPr/>
          <p:nvPr userDrawn="1"/>
        </p:nvPicPr>
        <p:blipFill>
          <a:blip r:embed="rId3">
            <a:extLst>
              <a:ext uri="{28A0092B-C50C-407E-A947-70E740481C1C}">
                <a14:useLocalDpi xmlns:a14="http://schemas.microsoft.com/office/drawing/2010/main" val="0"/>
              </a:ext>
            </a:extLst>
          </a:blip>
          <a:srcRect t="10989" r="3962"/>
          <a:stretch>
            <a:fillRect/>
          </a:stretch>
        </p:blipFill>
        <p:spPr>
          <a:xfrm>
            <a:off x="7332277" y="6209334"/>
            <a:ext cx="1643914" cy="512142"/>
          </a:xfrm>
          <a:prstGeom prst="rect">
            <a:avLst/>
          </a:prstGeom>
          <a:ln/>
        </p:spPr>
      </p:pic>
    </p:spTree>
    <p:extLst>
      <p:ext uri="{BB962C8B-B14F-4D97-AF65-F5344CB8AC3E}">
        <p14:creationId xmlns:p14="http://schemas.microsoft.com/office/powerpoint/2010/main" val="38582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2690005-A99C-534C-8329-A9F5ECB65434}" type="datetimeFigureOut">
              <a:rPr lang="es-ES" smtClean="0"/>
              <a:t>15/11/2021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55F34-4D44-B94A-9775-4887712D2EBE}" type="slidenum">
              <a:rPr lang="es-ES" smtClean="0"/>
              <a:t>‹Nº›</a:t>
            </a:fld>
            <a:endParaRPr lang="es-ES"/>
          </a:p>
        </p:txBody>
      </p:sp>
    </p:spTree>
    <p:extLst>
      <p:ext uri="{BB962C8B-B14F-4D97-AF65-F5344CB8AC3E}">
        <p14:creationId xmlns:p14="http://schemas.microsoft.com/office/powerpoint/2010/main" val="163103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2690005-A99C-534C-8329-A9F5ECB65434}" type="datetimeFigureOut">
              <a:rPr lang="es-ES" smtClean="0"/>
              <a:t>15/11/2021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55F34-4D44-B94A-9775-4887712D2EBE}" type="slidenum">
              <a:rPr lang="es-ES" smtClean="0"/>
              <a:t>‹Nº›</a:t>
            </a:fld>
            <a:endParaRPr lang="es-ES"/>
          </a:p>
        </p:txBody>
      </p:sp>
    </p:spTree>
    <p:extLst>
      <p:ext uri="{BB962C8B-B14F-4D97-AF65-F5344CB8AC3E}">
        <p14:creationId xmlns:p14="http://schemas.microsoft.com/office/powerpoint/2010/main" val="240930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2690005-A99C-534C-8329-A9F5ECB65434}" type="datetimeFigureOut">
              <a:rPr lang="es-ES" smtClean="0"/>
              <a:t>15/11/2021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55F34-4D44-B94A-9775-4887712D2EBE}" type="slidenum">
              <a:rPr lang="es-ES" smtClean="0"/>
              <a:t>‹Nº›</a:t>
            </a:fld>
            <a:endParaRPr lang="es-ES"/>
          </a:p>
        </p:txBody>
      </p:sp>
      <p:pic>
        <p:nvPicPr>
          <p:cNvPr id="7"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5564" y="6124376"/>
            <a:ext cx="1151738" cy="597099"/>
          </a:xfrm>
          <a:prstGeom prst="rect">
            <a:avLst/>
          </a:prstGeom>
        </p:spPr>
      </p:pic>
      <p:pic>
        <p:nvPicPr>
          <p:cNvPr id="8" name="image113.png"/>
          <p:cNvPicPr/>
          <p:nvPr userDrawn="1"/>
        </p:nvPicPr>
        <p:blipFill>
          <a:blip r:embed="rId3">
            <a:extLst>
              <a:ext uri="{28A0092B-C50C-407E-A947-70E740481C1C}">
                <a14:useLocalDpi xmlns:a14="http://schemas.microsoft.com/office/drawing/2010/main" val="0"/>
              </a:ext>
            </a:extLst>
          </a:blip>
          <a:srcRect t="10989" r="3962"/>
          <a:stretch>
            <a:fillRect/>
          </a:stretch>
        </p:blipFill>
        <p:spPr>
          <a:xfrm>
            <a:off x="7332277" y="6209334"/>
            <a:ext cx="1643914" cy="512142"/>
          </a:xfrm>
          <a:prstGeom prst="rect">
            <a:avLst/>
          </a:prstGeom>
          <a:ln/>
        </p:spPr>
      </p:pic>
    </p:spTree>
    <p:extLst>
      <p:ext uri="{BB962C8B-B14F-4D97-AF65-F5344CB8AC3E}">
        <p14:creationId xmlns:p14="http://schemas.microsoft.com/office/powerpoint/2010/main" val="262005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2690005-A99C-534C-8329-A9F5ECB65434}" type="datetimeFigureOut">
              <a:rPr lang="es-ES" smtClean="0"/>
              <a:t>15/11/2021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55F34-4D44-B94A-9775-4887712D2EBE}" type="slidenum">
              <a:rPr lang="es-ES" smtClean="0"/>
              <a:t>‹Nº›</a:t>
            </a:fld>
            <a:endParaRPr lang="es-ES"/>
          </a:p>
        </p:txBody>
      </p:sp>
      <p:pic>
        <p:nvPicPr>
          <p:cNvPr id="7"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5564" y="6124376"/>
            <a:ext cx="1151738" cy="597099"/>
          </a:xfrm>
          <a:prstGeom prst="rect">
            <a:avLst/>
          </a:prstGeom>
        </p:spPr>
      </p:pic>
      <p:pic>
        <p:nvPicPr>
          <p:cNvPr id="8" name="image113.png"/>
          <p:cNvPicPr/>
          <p:nvPr userDrawn="1"/>
        </p:nvPicPr>
        <p:blipFill>
          <a:blip r:embed="rId3">
            <a:extLst>
              <a:ext uri="{28A0092B-C50C-407E-A947-70E740481C1C}">
                <a14:useLocalDpi xmlns:a14="http://schemas.microsoft.com/office/drawing/2010/main" val="0"/>
              </a:ext>
            </a:extLst>
          </a:blip>
          <a:srcRect t="10989" r="3962"/>
          <a:stretch>
            <a:fillRect/>
          </a:stretch>
        </p:blipFill>
        <p:spPr>
          <a:xfrm>
            <a:off x="7332277" y="6209334"/>
            <a:ext cx="1643914" cy="512142"/>
          </a:xfrm>
          <a:prstGeom prst="rect">
            <a:avLst/>
          </a:prstGeom>
          <a:ln/>
        </p:spPr>
      </p:pic>
    </p:spTree>
    <p:extLst>
      <p:ext uri="{BB962C8B-B14F-4D97-AF65-F5344CB8AC3E}">
        <p14:creationId xmlns:p14="http://schemas.microsoft.com/office/powerpoint/2010/main" val="193096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B2690005-A99C-534C-8329-A9F5ECB65434}" type="datetimeFigureOut">
              <a:rPr lang="es-ES" smtClean="0"/>
              <a:t>15/11/2021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C55F34-4D44-B94A-9775-4887712D2EBE}" type="slidenum">
              <a:rPr lang="es-ES" smtClean="0"/>
              <a:t>‹Nº›</a:t>
            </a:fld>
            <a:endParaRPr lang="es-ES"/>
          </a:p>
        </p:txBody>
      </p:sp>
      <p:pic>
        <p:nvPicPr>
          <p:cNvPr id="8"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5564" y="6124376"/>
            <a:ext cx="1151738" cy="597099"/>
          </a:xfrm>
          <a:prstGeom prst="rect">
            <a:avLst/>
          </a:prstGeom>
        </p:spPr>
      </p:pic>
      <p:pic>
        <p:nvPicPr>
          <p:cNvPr id="9" name="image113.png"/>
          <p:cNvPicPr/>
          <p:nvPr userDrawn="1"/>
        </p:nvPicPr>
        <p:blipFill>
          <a:blip r:embed="rId3">
            <a:extLst>
              <a:ext uri="{28A0092B-C50C-407E-A947-70E740481C1C}">
                <a14:useLocalDpi xmlns:a14="http://schemas.microsoft.com/office/drawing/2010/main" val="0"/>
              </a:ext>
            </a:extLst>
          </a:blip>
          <a:srcRect t="10989" r="3962"/>
          <a:stretch>
            <a:fillRect/>
          </a:stretch>
        </p:blipFill>
        <p:spPr>
          <a:xfrm>
            <a:off x="7332277" y="6209334"/>
            <a:ext cx="1643914" cy="512142"/>
          </a:xfrm>
          <a:prstGeom prst="rect">
            <a:avLst/>
          </a:prstGeom>
          <a:ln/>
        </p:spPr>
      </p:pic>
    </p:spTree>
    <p:extLst>
      <p:ext uri="{BB962C8B-B14F-4D97-AF65-F5344CB8AC3E}">
        <p14:creationId xmlns:p14="http://schemas.microsoft.com/office/powerpoint/2010/main" val="18636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B2690005-A99C-534C-8329-A9F5ECB65434}" type="datetimeFigureOut">
              <a:rPr lang="es-ES" smtClean="0"/>
              <a:t>15/11/2021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BC55F34-4D44-B94A-9775-4887712D2EBE}" type="slidenum">
              <a:rPr lang="es-ES" smtClean="0"/>
              <a:t>‹Nº›</a:t>
            </a:fld>
            <a:endParaRPr lang="es-ES"/>
          </a:p>
        </p:txBody>
      </p:sp>
      <p:pic>
        <p:nvPicPr>
          <p:cNvPr id="10"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5564" y="6124376"/>
            <a:ext cx="1151738" cy="597099"/>
          </a:xfrm>
          <a:prstGeom prst="rect">
            <a:avLst/>
          </a:prstGeom>
        </p:spPr>
      </p:pic>
      <p:pic>
        <p:nvPicPr>
          <p:cNvPr id="11" name="image113.png"/>
          <p:cNvPicPr/>
          <p:nvPr userDrawn="1"/>
        </p:nvPicPr>
        <p:blipFill>
          <a:blip r:embed="rId3">
            <a:extLst>
              <a:ext uri="{28A0092B-C50C-407E-A947-70E740481C1C}">
                <a14:useLocalDpi xmlns:a14="http://schemas.microsoft.com/office/drawing/2010/main" val="0"/>
              </a:ext>
            </a:extLst>
          </a:blip>
          <a:srcRect t="10989" r="3962"/>
          <a:stretch>
            <a:fillRect/>
          </a:stretch>
        </p:blipFill>
        <p:spPr>
          <a:xfrm>
            <a:off x="7332277" y="6209334"/>
            <a:ext cx="1643914" cy="512142"/>
          </a:xfrm>
          <a:prstGeom prst="rect">
            <a:avLst/>
          </a:prstGeom>
          <a:ln/>
        </p:spPr>
      </p:pic>
    </p:spTree>
    <p:extLst>
      <p:ext uri="{BB962C8B-B14F-4D97-AF65-F5344CB8AC3E}">
        <p14:creationId xmlns:p14="http://schemas.microsoft.com/office/powerpoint/2010/main" val="132255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B2690005-A99C-534C-8329-A9F5ECB65434}" type="datetimeFigureOut">
              <a:rPr lang="es-ES" smtClean="0"/>
              <a:t>15/11/2021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BC55F34-4D44-B94A-9775-4887712D2EBE}" type="slidenum">
              <a:rPr lang="es-ES" smtClean="0"/>
              <a:t>‹Nº›</a:t>
            </a:fld>
            <a:endParaRPr lang="es-ES"/>
          </a:p>
        </p:txBody>
      </p:sp>
      <p:pic>
        <p:nvPicPr>
          <p:cNvPr id="6"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5564" y="6124376"/>
            <a:ext cx="1151738" cy="597099"/>
          </a:xfrm>
          <a:prstGeom prst="rect">
            <a:avLst/>
          </a:prstGeom>
        </p:spPr>
      </p:pic>
      <p:pic>
        <p:nvPicPr>
          <p:cNvPr id="7" name="image113.png"/>
          <p:cNvPicPr/>
          <p:nvPr userDrawn="1"/>
        </p:nvPicPr>
        <p:blipFill>
          <a:blip r:embed="rId3">
            <a:extLst>
              <a:ext uri="{28A0092B-C50C-407E-A947-70E740481C1C}">
                <a14:useLocalDpi xmlns:a14="http://schemas.microsoft.com/office/drawing/2010/main" val="0"/>
              </a:ext>
            </a:extLst>
          </a:blip>
          <a:srcRect t="10989" r="3962"/>
          <a:stretch>
            <a:fillRect/>
          </a:stretch>
        </p:blipFill>
        <p:spPr>
          <a:xfrm>
            <a:off x="7332277" y="6209334"/>
            <a:ext cx="1643914" cy="512142"/>
          </a:xfrm>
          <a:prstGeom prst="rect">
            <a:avLst/>
          </a:prstGeom>
          <a:ln/>
        </p:spPr>
      </p:pic>
    </p:spTree>
    <p:extLst>
      <p:ext uri="{BB962C8B-B14F-4D97-AF65-F5344CB8AC3E}">
        <p14:creationId xmlns:p14="http://schemas.microsoft.com/office/powerpoint/2010/main" val="207531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690005-A99C-534C-8329-A9F5ECB65434}" type="datetimeFigureOut">
              <a:rPr lang="es-ES" smtClean="0"/>
              <a:t>15/11/2021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BC55F34-4D44-B94A-9775-4887712D2EBE}" type="slidenum">
              <a:rPr lang="es-ES" smtClean="0"/>
              <a:t>‹Nº›</a:t>
            </a:fld>
            <a:endParaRPr lang="es-ES"/>
          </a:p>
        </p:txBody>
      </p:sp>
    </p:spTree>
    <p:extLst>
      <p:ext uri="{BB962C8B-B14F-4D97-AF65-F5344CB8AC3E}">
        <p14:creationId xmlns:p14="http://schemas.microsoft.com/office/powerpoint/2010/main" val="24721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2690005-A99C-534C-8329-A9F5ECB65434}" type="datetimeFigureOut">
              <a:rPr lang="es-ES" smtClean="0"/>
              <a:t>15/11/2021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C55F34-4D44-B94A-9775-4887712D2EBE}" type="slidenum">
              <a:rPr lang="es-ES" smtClean="0"/>
              <a:t>‹Nº›</a:t>
            </a:fld>
            <a:endParaRPr lang="es-ES"/>
          </a:p>
        </p:txBody>
      </p:sp>
    </p:spTree>
    <p:extLst>
      <p:ext uri="{BB962C8B-B14F-4D97-AF65-F5344CB8AC3E}">
        <p14:creationId xmlns:p14="http://schemas.microsoft.com/office/powerpoint/2010/main" val="34222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2690005-A99C-534C-8329-A9F5ECB65434}" type="datetimeFigureOut">
              <a:rPr lang="es-ES" smtClean="0"/>
              <a:t>15/11/2021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C55F34-4D44-B94A-9775-4887712D2EBE}" type="slidenum">
              <a:rPr lang="es-ES" smtClean="0"/>
              <a:t>‹Nº›</a:t>
            </a:fld>
            <a:endParaRPr lang="es-ES"/>
          </a:p>
        </p:txBody>
      </p:sp>
    </p:spTree>
    <p:extLst>
      <p:ext uri="{BB962C8B-B14F-4D97-AF65-F5344CB8AC3E}">
        <p14:creationId xmlns:p14="http://schemas.microsoft.com/office/powerpoint/2010/main" val="2964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90005-A99C-534C-8329-A9F5ECB65434}" type="datetimeFigureOut">
              <a:rPr lang="es-ES" smtClean="0"/>
              <a:t>15/11/2021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55F34-4D44-B94A-9775-4887712D2EBE}" type="slidenum">
              <a:rPr lang="es-ES" smtClean="0"/>
              <a:t>‹Nº›</a:t>
            </a:fld>
            <a:endParaRPr lang="es-ES"/>
          </a:p>
        </p:txBody>
      </p:sp>
    </p:spTree>
    <p:extLst>
      <p:ext uri="{BB962C8B-B14F-4D97-AF65-F5344CB8AC3E}">
        <p14:creationId xmlns:p14="http://schemas.microsoft.com/office/powerpoint/2010/main" val="362146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file://localhost/Users/Mariale/Desktop/Formatos%20PPT/Formatos%20PPT-01.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file://localhost/Users/Mariale/Desktop/Formatos%20PPT/Formatos%20PPT-01.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file://localhost/Users/Mariale/Desktop/Formatos%20PPT/Formatos%20PPT-01.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file://localhost/Users/Mariale/Desktop/Formatos%20PPT/Formatos%20PPT-01.png"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file://localhost/Users/Mariale/Desktop/Formatos%20PPT/Formatos%20PPT-01.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file://localhost/Users/Mariale/Desktop/Formatos%20PPT/Formatos%20PPT-01.png"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Mariale/Desktop/Formatos%20PPT/Formatos%20PPT-01.p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5273" y="3717032"/>
            <a:ext cx="8957470" cy="2123628"/>
          </a:xfrm>
          <a:prstGeom prst="rect">
            <a:avLst/>
          </a:prstGeom>
          <a:noFill/>
          <a:ln>
            <a:noFill/>
          </a:ln>
        </p:spPr>
        <p:txBody>
          <a:bodyPr spcFirstLastPara="1" wrap="square" lIns="91425" tIns="91425" rIns="91425" bIns="91425" anchor="t" anchorCtr="0">
            <a:spAutoFit/>
          </a:bodyPr>
          <a:lstStyle/>
          <a:p>
            <a:pPr algn="ctr"/>
            <a:r>
              <a:rPr lang="es-ES" dirty="0">
                <a:ln w="0"/>
                <a:effectLst>
                  <a:outerShdw blurRad="38100" dist="19050" dir="2700000" algn="tl" rotWithShape="0">
                    <a:schemeClr val="dk1">
                      <a:alpha val="40000"/>
                    </a:schemeClr>
                  </a:outerShdw>
                </a:effectLst>
              </a:rPr>
              <a:t>Derogatoria Resolución</a:t>
            </a:r>
            <a:r>
              <a:rPr lang="es-EC" dirty="0">
                <a:ln w="0"/>
                <a:effectLst>
                  <a:outerShdw blurRad="38100" dist="19050" dir="2700000" algn="tl" rotWithShape="0">
                    <a:schemeClr val="dk1">
                      <a:alpha val="40000"/>
                    </a:schemeClr>
                  </a:outerShdw>
                </a:effectLst>
              </a:rPr>
              <a:t> No. C 248 </a:t>
            </a:r>
          </a:p>
          <a:p>
            <a:pPr algn="ctr"/>
            <a:endParaRPr lang="es-EC" dirty="0">
              <a:ln w="0"/>
              <a:effectLst>
                <a:outerShdw blurRad="38100" dist="19050" dir="2700000" algn="tl" rotWithShape="0">
                  <a:schemeClr val="dk1">
                    <a:alpha val="40000"/>
                  </a:schemeClr>
                </a:outerShdw>
              </a:effectLst>
            </a:endParaRPr>
          </a:p>
          <a:p>
            <a:pPr algn="ctr"/>
            <a:r>
              <a:rPr lang="es-EC" dirty="0">
                <a:ln w="0"/>
                <a:effectLst>
                  <a:outerShdw blurRad="38100" dist="19050" dir="2700000" algn="tl" rotWithShape="0">
                    <a:schemeClr val="dk1">
                      <a:alpha val="40000"/>
                    </a:schemeClr>
                  </a:outerShdw>
                </a:effectLst>
              </a:rPr>
              <a:t>Proyecto Urbano Arquitectónico Lote No. 5782698</a:t>
            </a:r>
          </a:p>
          <a:p>
            <a:pPr algn="ctr"/>
            <a:endParaRPr lang="es-ES" dirty="0">
              <a:ln w="0"/>
              <a:effectLst>
                <a:outerShdw blurRad="38100" dist="19050" dir="2700000" algn="tl" rotWithShape="0">
                  <a:schemeClr val="dk1">
                    <a:alpha val="40000"/>
                  </a:schemeClr>
                </a:outerShdw>
              </a:effectLst>
            </a:endParaRPr>
          </a:p>
          <a:p>
            <a:pPr algn="ctr"/>
            <a:r>
              <a:rPr lang="es-ES" dirty="0">
                <a:ln w="0"/>
                <a:effectLst>
                  <a:outerShdw blurRad="38100" dist="19050" dir="2700000" algn="tl" rotWithShape="0">
                    <a:schemeClr val="dk1">
                      <a:alpha val="40000"/>
                    </a:schemeClr>
                  </a:outerShdw>
                </a:effectLst>
              </a:rPr>
              <a:t>San </a:t>
            </a:r>
            <a:r>
              <a:rPr lang="es-ES" dirty="0" smtClean="0">
                <a:ln w="0"/>
                <a:effectLst>
                  <a:outerShdw blurRad="38100" dist="19050" dir="2700000" algn="tl" rotWithShape="0">
                    <a:schemeClr val="dk1">
                      <a:alpha val="40000"/>
                    </a:schemeClr>
                  </a:outerShdw>
                </a:effectLst>
              </a:rPr>
              <a:t>Sebastián</a:t>
            </a:r>
          </a:p>
          <a:p>
            <a:pPr algn="ctr"/>
            <a:endParaRPr lang="es-ES" dirty="0">
              <a:ln w="0"/>
              <a:effectLst>
                <a:outerShdw blurRad="38100" dist="19050" dir="2700000" algn="tl" rotWithShape="0">
                  <a:schemeClr val="dk1">
                    <a:alpha val="40000"/>
                  </a:schemeClr>
                </a:outerShdw>
              </a:effectLst>
            </a:endParaRPr>
          </a:p>
          <a:p>
            <a:pPr algn="ctr"/>
            <a:r>
              <a:rPr lang="es-ES" dirty="0" smtClean="0">
                <a:ln w="0"/>
                <a:effectLst>
                  <a:outerShdw blurRad="38100" dist="19050" dir="2700000" algn="tl" rotWithShape="0">
                    <a:schemeClr val="dk1">
                      <a:alpha val="40000"/>
                    </a:schemeClr>
                  </a:outerShdw>
                </a:effectLst>
              </a:rPr>
              <a:t>Noviembre, 2021</a:t>
            </a:r>
            <a:endParaRPr lang="es-EC" dirty="0">
              <a:ln w="0"/>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11403"/>
          <a:stretch/>
        </p:blipFill>
        <p:spPr>
          <a:xfrm>
            <a:off x="2195736" y="764704"/>
            <a:ext cx="4896544" cy="2952328"/>
          </a:xfrm>
          <a:prstGeom prst="rect">
            <a:avLst/>
          </a:prstGeom>
        </p:spPr>
      </p:pic>
      <p:pic>
        <p:nvPicPr>
          <p:cNvPr id="9" name="Picture 1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ángulo 9"/>
          <p:cNvSpPr/>
          <p:nvPr/>
        </p:nvSpPr>
        <p:spPr>
          <a:xfrm>
            <a:off x="0" y="5695406"/>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0331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Aplicación de resolución </a:t>
            </a:r>
            <a:endParaRPr lang="es-EC" dirty="0">
              <a:solidFill>
                <a:schemeClr val="bg1"/>
              </a:solidFill>
            </a:endParaRPr>
          </a:p>
        </p:txBody>
      </p:sp>
      <p:sp>
        <p:nvSpPr>
          <p:cNvPr id="2" name="Rectángulo 1"/>
          <p:cNvSpPr/>
          <p:nvPr/>
        </p:nvSpPr>
        <p:spPr>
          <a:xfrm>
            <a:off x="593677" y="703324"/>
            <a:ext cx="7895230" cy="1077218"/>
          </a:xfrm>
          <a:prstGeom prst="rect">
            <a:avLst/>
          </a:prstGeom>
        </p:spPr>
        <p:txBody>
          <a:bodyPr wrap="square">
            <a:spAutoFit/>
          </a:bodyPr>
          <a:lstStyle/>
          <a:p>
            <a:pPr algn="just">
              <a:spcAft>
                <a:spcPts val="0"/>
              </a:spcAft>
            </a:pPr>
            <a:r>
              <a:rPr lang="es-EC" sz="1600" b="1" dirty="0">
                <a:latin typeface="Calibri" panose="020F0502020204030204" pitchFamily="34" charset="0"/>
                <a:ea typeface="Cambria" panose="02040503050406030204" pitchFamily="18" charset="0"/>
                <a:cs typeface="Cambria" panose="02040503050406030204" pitchFamily="18" charset="0"/>
              </a:rPr>
              <a:t>E</a:t>
            </a:r>
            <a:r>
              <a:rPr lang="es-EC" sz="1600" b="1" dirty="0">
                <a:latin typeface="Calibri" panose="020F0502020204030204" pitchFamily="34" charset="0"/>
                <a:ea typeface="Calibri" panose="020F0502020204030204" pitchFamily="34" charset="0"/>
                <a:cs typeface="Times New Roman" panose="02020603050405020304" pitchFamily="18" charset="0"/>
              </a:rPr>
              <a:t>xclusión de usos de suelo.-</a:t>
            </a:r>
            <a:r>
              <a:rPr lang="es-EC" sz="1600" dirty="0">
                <a:latin typeface="Calibri" panose="020F0502020204030204" pitchFamily="34" charset="0"/>
                <a:ea typeface="Calibri" panose="020F0502020204030204" pitchFamily="34" charset="0"/>
                <a:cs typeface="Times New Roman" panose="02020603050405020304" pitchFamily="18" charset="0"/>
              </a:rPr>
              <a:t> El artículo 1 de la Resolución No. STHV-053-2020, que sustituye el articulo 7 Resolución No. STHV-031-2019 establece: “Del radio de influencia, se excluirán del análisis los usos de suelo de Protección ecológica, Equipamiento e Industrial; así como las zonificación A31, ZH, ZC y todas las zonificaciones correspondientes a áreas históricas.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895124987"/>
              </p:ext>
            </p:extLst>
          </p:nvPr>
        </p:nvGraphicFramePr>
        <p:xfrm>
          <a:off x="380300" y="2112423"/>
          <a:ext cx="4321175" cy="1668780"/>
        </p:xfrm>
        <a:graphic>
          <a:graphicData uri="http://schemas.openxmlformats.org/drawingml/2006/table">
            <a:tbl>
              <a:tblPr firstRow="1" firstCol="1" bandRow="1"/>
              <a:tblGrid>
                <a:gridCol w="2204720">
                  <a:extLst>
                    <a:ext uri="{9D8B030D-6E8A-4147-A177-3AD203B41FA5}">
                      <a16:colId xmlns:a16="http://schemas.microsoft.com/office/drawing/2014/main" val="1842540720"/>
                    </a:ext>
                  </a:extLst>
                </a:gridCol>
                <a:gridCol w="1016000">
                  <a:extLst>
                    <a:ext uri="{9D8B030D-6E8A-4147-A177-3AD203B41FA5}">
                      <a16:colId xmlns:a16="http://schemas.microsoft.com/office/drawing/2014/main" val="2536597028"/>
                    </a:ext>
                  </a:extLst>
                </a:gridCol>
                <a:gridCol w="1100455">
                  <a:extLst>
                    <a:ext uri="{9D8B030D-6E8A-4147-A177-3AD203B41FA5}">
                      <a16:colId xmlns:a16="http://schemas.microsoft.com/office/drawing/2014/main" val="2241579372"/>
                    </a:ext>
                  </a:extLst>
                </a:gridCol>
              </a:tblGrid>
              <a:tr h="190500">
                <a:tc>
                  <a:txBody>
                    <a:bodyPr/>
                    <a:lstStyle/>
                    <a:p>
                      <a:pPr>
                        <a:spcAft>
                          <a:spcPts val="0"/>
                        </a:spcAft>
                      </a:pPr>
                      <a:r>
                        <a:rPr lang="es-EC"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USO_DE SUELO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Aft>
                          <a:spcPts val="0"/>
                        </a:spcAft>
                      </a:pPr>
                      <a:r>
                        <a:rPr lang="es-EC"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Superficie (Ha)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Aft>
                          <a:spcPts val="0"/>
                        </a:spcAft>
                      </a:pPr>
                      <a:r>
                        <a:rPr lang="es-EC"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Porcentaje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873740702"/>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Agrícola Residencial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54,46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115272"/>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Múltiple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12,06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53116"/>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Residencial Rural 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0,68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912368"/>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Residencial Urbano 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577823"/>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Residencial Urbano 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123,79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26,54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78189"/>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Recurso Natural / Producción Sostenible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271,30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58,15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616162592"/>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466,51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44634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041595702"/>
              </p:ext>
            </p:extLst>
          </p:nvPr>
        </p:nvGraphicFramePr>
        <p:xfrm>
          <a:off x="4974430" y="2112423"/>
          <a:ext cx="3845560" cy="2095500"/>
        </p:xfrm>
        <a:graphic>
          <a:graphicData uri="http://schemas.openxmlformats.org/drawingml/2006/table">
            <a:tbl>
              <a:tblPr firstRow="1" firstCol="1" bandRow="1"/>
              <a:tblGrid>
                <a:gridCol w="1788160">
                  <a:extLst>
                    <a:ext uri="{9D8B030D-6E8A-4147-A177-3AD203B41FA5}">
                      <a16:colId xmlns:a16="http://schemas.microsoft.com/office/drawing/2014/main" val="1957746184"/>
                    </a:ext>
                  </a:extLst>
                </a:gridCol>
                <a:gridCol w="1016000">
                  <a:extLst>
                    <a:ext uri="{9D8B030D-6E8A-4147-A177-3AD203B41FA5}">
                      <a16:colId xmlns:a16="http://schemas.microsoft.com/office/drawing/2014/main" val="782724528"/>
                    </a:ext>
                  </a:extLst>
                </a:gridCol>
                <a:gridCol w="1041400">
                  <a:extLst>
                    <a:ext uri="{9D8B030D-6E8A-4147-A177-3AD203B41FA5}">
                      <a16:colId xmlns:a16="http://schemas.microsoft.com/office/drawing/2014/main" val="3315411775"/>
                    </a:ext>
                  </a:extLst>
                </a:gridCol>
              </a:tblGrid>
              <a:tr h="190500">
                <a:tc>
                  <a:txBody>
                    <a:bodyPr/>
                    <a:lstStyle/>
                    <a:p>
                      <a:pPr>
                        <a:spcAft>
                          <a:spcPts val="0"/>
                        </a:spcAft>
                      </a:pPr>
                      <a:r>
                        <a:rPr lang="es-EC"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ZONIFICACI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Aft>
                          <a:spcPts val="0"/>
                        </a:spcAft>
                      </a:pPr>
                      <a:r>
                        <a:rPr lang="es-EC"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Superficie (Ha)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Aft>
                          <a:spcPts val="0"/>
                        </a:spcAft>
                      </a:pPr>
                      <a:r>
                        <a:rPr lang="es-EC"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Porcentaje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3735967938"/>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A1002-35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597402"/>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A1002-35(VU)</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0,48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288095"/>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A25002-1.5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72,93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612818"/>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A2502-10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144,77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044052817"/>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A5002-5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85,09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18,48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135093"/>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A602-50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82,45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17,91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392233"/>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D203-50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4,43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395244"/>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D302-80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608330"/>
                  </a:ext>
                </a:extLst>
              </a:tr>
              <a:tr h="190500">
                <a:tc>
                  <a:txBody>
                    <a:bodyPr/>
                    <a:lstStyle/>
                    <a:p>
                      <a:pP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D303-80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35,51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977384"/>
                  </a:ext>
                </a:extLst>
              </a:tr>
              <a:tr h="190500">
                <a:tc>
                  <a:txBody>
                    <a:bodyPr/>
                    <a:lstStyle/>
                    <a:p>
                      <a:pPr>
                        <a:spcAft>
                          <a:spcPts val="0"/>
                        </a:spcAft>
                      </a:pPr>
                      <a:r>
                        <a:rPr lang="es-EC"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460,34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631343"/>
                  </a:ext>
                </a:extLst>
              </a:tr>
            </a:tbl>
          </a:graphicData>
        </a:graphic>
      </p:graphicFrame>
      <p:sp>
        <p:nvSpPr>
          <p:cNvPr id="9" name="Rectángulo 8"/>
          <p:cNvSpPr/>
          <p:nvPr/>
        </p:nvSpPr>
        <p:spPr>
          <a:xfrm>
            <a:off x="723330" y="4402373"/>
            <a:ext cx="7765577" cy="2062103"/>
          </a:xfrm>
          <a:prstGeom prst="rect">
            <a:avLst/>
          </a:prstGeom>
        </p:spPr>
        <p:txBody>
          <a:bodyPr wrap="square">
            <a:spAutoFit/>
          </a:bodyPr>
          <a:lstStyle/>
          <a:p>
            <a:pPr algn="just">
              <a:spcAft>
                <a:spcPts val="0"/>
              </a:spcAft>
            </a:pPr>
            <a:endParaRPr lang="es-EC" sz="1600" dirty="0" smtClean="0">
              <a:ea typeface="Calibri" panose="020F0502020204030204" pitchFamily="34" charset="0"/>
              <a:cs typeface="Times New Roman" panose="02020603050405020304" pitchFamily="18" charset="0"/>
            </a:endParaRPr>
          </a:p>
          <a:p>
            <a:pPr algn="just"/>
            <a:r>
              <a:rPr lang="es-EC" sz="1600" b="1" dirty="0">
                <a:ea typeface="Cambria" panose="02040503050406030204" pitchFamily="18" charset="0"/>
                <a:cs typeface="Cambria" panose="02040503050406030204" pitchFamily="18" charset="0"/>
              </a:rPr>
              <a:t>Asignación final del aprovechamiento urbanístico para el predio No. 5782698.- </a:t>
            </a:r>
            <a:r>
              <a:rPr lang="es-EC" sz="1600" dirty="0">
                <a:ea typeface="Cambria" panose="02040503050406030204" pitchFamily="18" charset="0"/>
                <a:cs typeface="Cambria" panose="02040503050406030204" pitchFamily="18" charset="0"/>
              </a:rPr>
              <a:t>En base a la clasificación del suelo este se mantendría en suelo Rural.</a:t>
            </a:r>
          </a:p>
          <a:p>
            <a:pPr algn="just">
              <a:spcAft>
                <a:spcPts val="0"/>
              </a:spcAft>
            </a:pPr>
            <a:endParaRPr lang="es-EC" sz="1600" dirty="0">
              <a:ea typeface="Calibri" panose="020F0502020204030204" pitchFamily="34" charset="0"/>
              <a:cs typeface="Times New Roman" panose="02020603050405020304" pitchFamily="18" charset="0"/>
            </a:endParaRPr>
          </a:p>
          <a:p>
            <a:pPr algn="just">
              <a:spcAft>
                <a:spcPts val="0"/>
              </a:spcAft>
            </a:pPr>
            <a:r>
              <a:rPr lang="es-EC" sz="1600" dirty="0" smtClean="0">
                <a:ea typeface="Calibri" panose="020F0502020204030204" pitchFamily="34" charset="0"/>
                <a:cs typeface="Times New Roman" panose="02020603050405020304" pitchFamily="18" charset="0"/>
              </a:rPr>
              <a:t>El </a:t>
            </a:r>
            <a:r>
              <a:rPr lang="es-EC" sz="1600" dirty="0">
                <a:ea typeface="Calibri" panose="020F0502020204030204" pitchFamily="34" charset="0"/>
                <a:cs typeface="Times New Roman" panose="02020603050405020304" pitchFamily="18" charset="0"/>
              </a:rPr>
              <a:t>uso de suelo a asignarse deberá ser de Recurso Natural/ Producción Sostenible, que de acuerdo al análisis del entorno tiene el mayor porcentaje.</a:t>
            </a:r>
          </a:p>
          <a:p>
            <a:pPr algn="just">
              <a:spcAft>
                <a:spcPts val="0"/>
              </a:spcAft>
            </a:pPr>
            <a:r>
              <a:rPr lang="es-EC" sz="1600" dirty="0">
                <a:ea typeface="Calibri" panose="020F0502020204030204" pitchFamily="34" charset="0"/>
                <a:cs typeface="Times New Roman" panose="02020603050405020304" pitchFamily="18" charset="0"/>
              </a:rPr>
              <a:t>La zonificación a asignarse deberá ser A3 (A2502-10), que es la zonificación con mayor porcentaje del entorno con clasificación rural.</a:t>
            </a:r>
            <a:endParaRPr lang="es-EC" sz="1600" dirty="0">
              <a:effectLst/>
              <a:ea typeface="Calibri" panose="020F0502020204030204" pitchFamily="34" charset="0"/>
              <a:cs typeface="Times New Roman" panose="02020603050405020304" pitchFamily="18" charset="0"/>
            </a:endParaRPr>
          </a:p>
        </p:txBody>
      </p:sp>
      <p:sp>
        <p:nvSpPr>
          <p:cNvPr id="10" name="Rectángulo 9"/>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1"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274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Solicitud 2021</a:t>
            </a:r>
            <a:endParaRPr lang="es-EC" dirty="0">
              <a:solidFill>
                <a:schemeClr val="bg1"/>
              </a:solidFill>
            </a:endParaRPr>
          </a:p>
        </p:txBody>
      </p:sp>
      <p:sp>
        <p:nvSpPr>
          <p:cNvPr id="2" name="Rectángulo 1"/>
          <p:cNvSpPr/>
          <p:nvPr/>
        </p:nvSpPr>
        <p:spPr>
          <a:xfrm>
            <a:off x="593677" y="455497"/>
            <a:ext cx="8168186" cy="1323439"/>
          </a:xfrm>
          <a:prstGeom prst="rect">
            <a:avLst/>
          </a:prstGeom>
        </p:spPr>
        <p:txBody>
          <a:bodyPr wrap="square">
            <a:spAutoFit/>
          </a:bodyPr>
          <a:lstStyle/>
          <a:p>
            <a:pPr algn="just"/>
            <a:r>
              <a:rPr lang="es-EC" sz="1600" dirty="0" smtClean="0"/>
              <a:t>Con documento </a:t>
            </a:r>
            <a:r>
              <a:rPr lang="es-EC" sz="1600" dirty="0"/>
              <a:t>STHV-2021-1875-E, </a:t>
            </a:r>
            <a:r>
              <a:rPr lang="es-EC" sz="1600" dirty="0" smtClean="0"/>
              <a:t>el 04 de </a:t>
            </a:r>
            <a:r>
              <a:rPr lang="es-EC" sz="1600" dirty="0"/>
              <a:t>junio de </a:t>
            </a:r>
            <a:r>
              <a:rPr lang="es-EC" sz="1600" dirty="0" smtClean="0"/>
              <a:t>2021 el </a:t>
            </a:r>
            <a:r>
              <a:rPr lang="es-EC" sz="1600" dirty="0"/>
              <a:t>señor José Eduardo Samaniego Ponce, Gerente General </a:t>
            </a:r>
            <a:r>
              <a:rPr lang="es-EC" sz="1600" dirty="0" err="1"/>
              <a:t>Anefi</a:t>
            </a:r>
            <a:r>
              <a:rPr lang="es-EC" sz="1600" dirty="0"/>
              <a:t>. S.A. Administradora de Fondos y Fideicomiso –Jardines de San Sebastián </a:t>
            </a:r>
            <a:r>
              <a:rPr lang="es-EC" sz="1600" dirty="0" smtClean="0"/>
              <a:t>solicita una </a:t>
            </a:r>
            <a:r>
              <a:rPr lang="es-EC" sz="1600" dirty="0"/>
              <a:t>reforma o la derogatoria a la Resolución de Asignación de datos de zonificación a remite una nueva propuesta que permita la aplicación de las resoluciones de aplicación de datos de zonificación vigentes.  </a:t>
            </a:r>
          </a:p>
        </p:txBody>
      </p:sp>
      <p:pic>
        <p:nvPicPr>
          <p:cNvPr id="3074" name="Picture 2" descr="documento_anefi_secretaria_de_territorio-6_page-0001"/>
          <p:cNvPicPr>
            <a:picLocks noChangeAspect="1" noChangeArrowheads="1"/>
          </p:cNvPicPr>
          <p:nvPr/>
        </p:nvPicPr>
        <p:blipFill rotWithShape="1">
          <a:blip r:embed="rId2">
            <a:extLst>
              <a:ext uri="{28A0092B-C50C-407E-A947-70E740481C1C}">
                <a14:useLocalDpi xmlns:a14="http://schemas.microsoft.com/office/drawing/2010/main" val="0"/>
              </a:ext>
            </a:extLst>
          </a:blip>
          <a:srcRect l="5022" t="9847" r="655" b="19224"/>
          <a:stretch/>
        </p:blipFill>
        <p:spPr bwMode="auto">
          <a:xfrm>
            <a:off x="693510" y="1862990"/>
            <a:ext cx="8278599" cy="481076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7" name="Picture 1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3193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Solicitud 2021</a:t>
            </a:r>
            <a:endParaRPr lang="es-EC"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055842208"/>
              </p:ext>
            </p:extLst>
          </p:nvPr>
        </p:nvGraphicFramePr>
        <p:xfrm>
          <a:off x="859811" y="1337318"/>
          <a:ext cx="7547210" cy="4596581"/>
        </p:xfrm>
        <a:graphic>
          <a:graphicData uri="http://schemas.openxmlformats.org/drawingml/2006/table">
            <a:tbl>
              <a:tblPr firstRow="1" firstCol="1" bandRow="1"/>
              <a:tblGrid>
                <a:gridCol w="1687553">
                  <a:extLst>
                    <a:ext uri="{9D8B030D-6E8A-4147-A177-3AD203B41FA5}">
                      <a16:colId xmlns:a16="http://schemas.microsoft.com/office/drawing/2014/main" val="3713606784"/>
                    </a:ext>
                  </a:extLst>
                </a:gridCol>
                <a:gridCol w="1687553">
                  <a:extLst>
                    <a:ext uri="{9D8B030D-6E8A-4147-A177-3AD203B41FA5}">
                      <a16:colId xmlns:a16="http://schemas.microsoft.com/office/drawing/2014/main" val="340460188"/>
                    </a:ext>
                  </a:extLst>
                </a:gridCol>
                <a:gridCol w="1416218">
                  <a:extLst>
                    <a:ext uri="{9D8B030D-6E8A-4147-A177-3AD203B41FA5}">
                      <a16:colId xmlns:a16="http://schemas.microsoft.com/office/drawing/2014/main" val="1732348649"/>
                    </a:ext>
                  </a:extLst>
                </a:gridCol>
                <a:gridCol w="1377943">
                  <a:extLst>
                    <a:ext uri="{9D8B030D-6E8A-4147-A177-3AD203B41FA5}">
                      <a16:colId xmlns:a16="http://schemas.microsoft.com/office/drawing/2014/main" val="784683263"/>
                    </a:ext>
                  </a:extLst>
                </a:gridCol>
                <a:gridCol w="1377943">
                  <a:extLst>
                    <a:ext uri="{9D8B030D-6E8A-4147-A177-3AD203B41FA5}">
                      <a16:colId xmlns:a16="http://schemas.microsoft.com/office/drawing/2014/main" val="1458255200"/>
                    </a:ext>
                  </a:extLst>
                </a:gridCol>
              </a:tblGrid>
              <a:tr h="194108">
                <a:tc rowSpan="2">
                  <a:txBody>
                    <a:bodyPr/>
                    <a:lstStyle/>
                    <a:p>
                      <a:pPr algn="just"/>
                      <a:r>
                        <a:rPr lang="es-ES" sz="1400" b="1" dirty="0">
                          <a:effectLst/>
                          <a:latin typeface="Calibri" panose="020F0502020204030204" pitchFamily="34" charset="0"/>
                          <a:cs typeface="Times New Roman" panose="02020603050405020304" pitchFamily="18" charset="0"/>
                        </a:rPr>
                        <a:t>ID</a:t>
                      </a:r>
                      <a:endParaRPr lang="es-EC" sz="1400" dirty="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s-ES" sz="1400" b="1" dirty="0">
                          <a:effectLst/>
                          <a:latin typeface="Calibri" panose="020F0502020204030204" pitchFamily="34" charset="0"/>
                          <a:cs typeface="Times New Roman" panose="02020603050405020304" pitchFamily="18" charset="0"/>
                        </a:rPr>
                        <a:t>Resolución PUA -  C248</a:t>
                      </a:r>
                      <a:endParaRPr lang="es-EC" sz="1400" dirty="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r>
                        <a:rPr lang="es-ES" sz="1400" b="1">
                          <a:effectLst/>
                          <a:latin typeface="Calibri" panose="020F0502020204030204" pitchFamily="34" charset="0"/>
                          <a:cs typeface="Times New Roman" panose="02020603050405020304" pitchFamily="18" charset="0"/>
                        </a:rPr>
                        <a:t>Solicitud del administrado</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404972590"/>
                  </a:ext>
                </a:extLst>
              </a:tr>
              <a:tr h="388216">
                <a:tc vMerge="1">
                  <a:txBody>
                    <a:bodyPr/>
                    <a:lstStyle/>
                    <a:p>
                      <a:endParaRPr lang="es-EC"/>
                    </a:p>
                  </a:txBody>
                  <a:tcPr/>
                </a:tc>
                <a:tc>
                  <a:txBody>
                    <a:bodyPr/>
                    <a:lstStyle/>
                    <a:p>
                      <a:pPr algn="just"/>
                      <a:r>
                        <a:rPr lang="es-ES" sz="1400" b="1">
                          <a:effectLst/>
                          <a:latin typeface="Calibri" panose="020F0502020204030204" pitchFamily="34" charset="0"/>
                          <a:cs typeface="Times New Roman" panose="02020603050405020304" pitchFamily="18" charset="0"/>
                        </a:rPr>
                        <a:t>Uso de suelo</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Zonificación</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b="1" dirty="0">
                          <a:effectLst/>
                          <a:latin typeface="Calibri" panose="020F0502020204030204" pitchFamily="34" charset="0"/>
                          <a:cs typeface="Times New Roman" panose="02020603050405020304" pitchFamily="18" charset="0"/>
                        </a:rPr>
                        <a:t>Uso de suelo</a:t>
                      </a:r>
                      <a:endParaRPr lang="es-EC" sz="1400" dirty="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Zonificación</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399730"/>
                  </a:ext>
                </a:extLst>
              </a:tr>
              <a:tr h="472771">
                <a:tc>
                  <a:txBody>
                    <a:bodyPr/>
                    <a:lstStyle/>
                    <a:p>
                      <a:pPr algn="just"/>
                      <a:r>
                        <a:rPr lang="es-ES" sz="1400">
                          <a:effectLst/>
                          <a:latin typeface="Calibri" panose="020F0502020204030204" pitchFamily="34" charset="0"/>
                          <a:cs typeface="Times New Roman" panose="02020603050405020304" pitchFamily="18" charset="0"/>
                        </a:rPr>
                        <a:t>LOTE 1</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Calibri" panose="020F0502020204030204" pitchFamily="34" charset="0"/>
                          <a:cs typeface="Times New Roman" panose="02020603050405020304" pitchFamily="18" charset="0"/>
                        </a:rPr>
                        <a:t>Equipamiento </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A11(A1004-40)</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dirty="0" smtClean="0">
                          <a:effectLst/>
                          <a:latin typeface="Calibri" panose="020F0502020204030204" pitchFamily="34" charset="0"/>
                          <a:cs typeface="Times New Roman" panose="02020603050405020304" pitchFamily="18" charset="0"/>
                        </a:rPr>
                        <a:t>Equipamiento</a:t>
                      </a:r>
                      <a:endParaRPr lang="es-EC" sz="1400" dirty="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A11(A1004-40)</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60533"/>
                  </a:ext>
                </a:extLst>
              </a:tr>
              <a:tr h="1192936">
                <a:tc>
                  <a:txBody>
                    <a:bodyPr/>
                    <a:lstStyle/>
                    <a:p>
                      <a:pPr algn="just"/>
                      <a:r>
                        <a:rPr lang="es-ES" sz="1400">
                          <a:effectLst/>
                          <a:latin typeface="Calibri" panose="020F0502020204030204" pitchFamily="34" charset="0"/>
                          <a:cs typeface="Times New Roman" panose="02020603050405020304" pitchFamily="18" charset="0"/>
                        </a:rPr>
                        <a:t>LOTE 2</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Calibri" panose="020F0502020204030204" pitchFamily="34" charset="0"/>
                          <a:cs typeface="Times New Roman" panose="02020603050405020304" pitchFamily="18" charset="0"/>
                        </a:rPr>
                        <a:t>Residencial Urbano 2</a:t>
                      </a:r>
                      <a:endParaRPr lang="es-EC" sz="1400">
                        <a:effectLst/>
                        <a:latin typeface="Calibri" panose="020F0502020204030204" pitchFamily="34" charset="0"/>
                        <a:cs typeface="Times New Roman" panose="02020603050405020304" pitchFamily="18" charset="0"/>
                      </a:endParaRPr>
                    </a:p>
                    <a:p>
                      <a:r>
                        <a:rPr lang="es-ES" sz="1400">
                          <a:effectLst/>
                          <a:latin typeface="Calibri" panose="020F0502020204030204" pitchFamily="34" charset="0"/>
                          <a:cs typeface="Times New Roman" panose="02020603050405020304" pitchFamily="18" charset="0"/>
                        </a:rPr>
                        <a:t>Múltiple </a:t>
                      </a:r>
                      <a:endParaRPr lang="es-EC" sz="1400">
                        <a:effectLst/>
                        <a:latin typeface="Calibri" panose="020F0502020204030204" pitchFamily="34" charset="0"/>
                        <a:cs typeface="Times New Roman" panose="02020603050405020304" pitchFamily="18" charset="0"/>
                      </a:endParaRPr>
                    </a:p>
                    <a:p>
                      <a:r>
                        <a:rPr lang="es-ES" sz="1400">
                          <a:effectLst/>
                          <a:latin typeface="Calibri" panose="020F0502020204030204" pitchFamily="34" charset="0"/>
                          <a:cs typeface="Times New Roman" panose="02020603050405020304" pitchFamily="18" charset="0"/>
                        </a:rPr>
                        <a:t>Equipamiento</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dirty="0">
                          <a:effectLst/>
                          <a:latin typeface="Calibri" panose="020F0502020204030204" pitchFamily="34" charset="0"/>
                          <a:cs typeface="Times New Roman" panose="02020603050405020304" pitchFamily="18" charset="0"/>
                        </a:rPr>
                        <a:t>A2 (A1002-35)</a:t>
                      </a:r>
                      <a:endParaRPr lang="es-EC" sz="1400" dirty="0">
                        <a:effectLst/>
                        <a:latin typeface="Calibri" panose="020F0502020204030204" pitchFamily="34" charset="0"/>
                        <a:cs typeface="Times New Roman" panose="02020603050405020304" pitchFamily="18" charset="0"/>
                      </a:endParaRPr>
                    </a:p>
                    <a:p>
                      <a:pPr algn="just"/>
                      <a:r>
                        <a:rPr lang="es-ES" sz="1400" dirty="0">
                          <a:effectLst/>
                          <a:latin typeface="Calibri" panose="020F0502020204030204" pitchFamily="34" charset="0"/>
                          <a:cs typeface="Times New Roman" panose="02020603050405020304" pitchFamily="18" charset="0"/>
                        </a:rPr>
                        <a:t>Z2(ZC)</a:t>
                      </a:r>
                      <a:endParaRPr lang="es-EC" sz="1400" dirty="0">
                        <a:effectLst/>
                        <a:latin typeface="Calibri" panose="020F0502020204030204" pitchFamily="34" charset="0"/>
                        <a:cs typeface="Times New Roman" panose="02020603050405020304" pitchFamily="18" charset="0"/>
                      </a:endParaRPr>
                    </a:p>
                    <a:p>
                      <a:pPr algn="just"/>
                      <a:r>
                        <a:rPr lang="es-ES" sz="1400" dirty="0">
                          <a:effectLst/>
                          <a:latin typeface="Calibri" panose="020F0502020204030204" pitchFamily="34" charset="0"/>
                          <a:cs typeface="Times New Roman" panose="02020603050405020304" pitchFamily="18" charset="0"/>
                        </a:rPr>
                        <a:t>A1(A602-50)</a:t>
                      </a:r>
                      <a:endParaRPr lang="es-EC" sz="1400" dirty="0">
                        <a:effectLst/>
                        <a:latin typeface="Calibri" panose="020F0502020204030204" pitchFamily="34" charset="0"/>
                        <a:cs typeface="Times New Roman" panose="02020603050405020304" pitchFamily="18" charset="0"/>
                      </a:endParaRPr>
                    </a:p>
                    <a:p>
                      <a:pPr algn="just"/>
                      <a:r>
                        <a:rPr lang="es-ES" sz="1400" dirty="0">
                          <a:effectLst/>
                          <a:latin typeface="Calibri" panose="020F0502020204030204" pitchFamily="34" charset="0"/>
                          <a:cs typeface="Times New Roman" panose="02020603050405020304" pitchFamily="18" charset="0"/>
                        </a:rPr>
                        <a:t>D4(D303-80)</a:t>
                      </a:r>
                      <a:endParaRPr lang="es-EC" sz="1400" dirty="0">
                        <a:effectLst/>
                        <a:latin typeface="Calibri" panose="020F0502020204030204" pitchFamily="34" charset="0"/>
                        <a:cs typeface="Times New Roman" panose="02020603050405020304" pitchFamily="18" charset="0"/>
                      </a:endParaRPr>
                    </a:p>
                    <a:p>
                      <a:pPr algn="just"/>
                      <a:r>
                        <a:rPr lang="es-ES" sz="1400" dirty="0">
                          <a:effectLst/>
                          <a:latin typeface="Calibri" panose="020F0502020204030204" pitchFamily="34" charset="0"/>
                          <a:cs typeface="Times New Roman" panose="02020603050405020304" pitchFamily="18" charset="0"/>
                        </a:rPr>
                        <a:t>A11(A1004-40)</a:t>
                      </a:r>
                      <a:endParaRPr lang="es-EC" sz="1400" dirty="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Recurso Renovables</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A3 (A2502-10)</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186794"/>
                  </a:ext>
                </a:extLst>
              </a:tr>
              <a:tr h="1164649">
                <a:tc>
                  <a:txBody>
                    <a:bodyPr/>
                    <a:lstStyle/>
                    <a:p>
                      <a:pPr algn="just"/>
                      <a:r>
                        <a:rPr lang="es-ES" sz="1400">
                          <a:effectLst/>
                          <a:latin typeface="Calibri" panose="020F0502020204030204" pitchFamily="34" charset="0"/>
                          <a:cs typeface="Times New Roman" panose="02020603050405020304" pitchFamily="18" charset="0"/>
                        </a:rPr>
                        <a:t>LOTE 3</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Calibri" panose="020F0502020204030204" pitchFamily="34" charset="0"/>
                          <a:cs typeface="Times New Roman" panose="02020603050405020304" pitchFamily="18" charset="0"/>
                        </a:rPr>
                        <a:t>Protección Ecológica /Conservación Patrimonio Natural</a:t>
                      </a:r>
                      <a:endParaRPr lang="es-EC" sz="1400">
                        <a:effectLst/>
                        <a:latin typeface="Calibri" panose="020F0502020204030204" pitchFamily="34" charset="0"/>
                        <a:cs typeface="Times New Roman" panose="02020603050405020304" pitchFamily="18" charset="0"/>
                      </a:endParaRPr>
                    </a:p>
                    <a:p>
                      <a:r>
                        <a:rPr lang="es-ES" sz="1400">
                          <a:effectLst/>
                          <a:latin typeface="Calibri" panose="020F0502020204030204" pitchFamily="34" charset="0"/>
                          <a:cs typeface="Times New Roman" panose="02020603050405020304" pitchFamily="18" charset="0"/>
                        </a:rPr>
                        <a:t>Equipamiento</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A6 (A25002-1.5)</a:t>
                      </a:r>
                      <a:endParaRPr lang="es-EC" sz="1400">
                        <a:effectLst/>
                        <a:latin typeface="Calibri" panose="020F0502020204030204" pitchFamily="34" charset="0"/>
                        <a:cs typeface="Times New Roman" panose="02020603050405020304" pitchFamily="18" charset="0"/>
                      </a:endParaRPr>
                    </a:p>
                    <a:p>
                      <a:pPr algn="just"/>
                      <a:r>
                        <a:rPr lang="es-ES" sz="1400">
                          <a:effectLst/>
                          <a:latin typeface="Calibri" panose="020F0502020204030204" pitchFamily="34" charset="0"/>
                          <a:cs typeface="Times New Roman" panose="02020603050405020304" pitchFamily="18" charset="0"/>
                        </a:rPr>
                        <a:t>A11(A1004-40)</a:t>
                      </a:r>
                      <a:endParaRPr lang="es-EC" sz="1400">
                        <a:effectLst/>
                        <a:latin typeface="Calibri" panose="020F0502020204030204" pitchFamily="34" charset="0"/>
                        <a:cs typeface="Times New Roman" panose="02020603050405020304" pitchFamily="18" charset="0"/>
                      </a:endParaRPr>
                    </a:p>
                    <a:p>
                      <a:pPr algn="just"/>
                      <a:r>
                        <a:rPr lang="es-ES" sz="1400">
                          <a:effectLst/>
                          <a:latin typeface="Calibri" panose="020F0502020204030204" pitchFamily="34" charset="0"/>
                          <a:cs typeface="Times New Roman" panose="02020603050405020304" pitchFamily="18" charset="0"/>
                        </a:rPr>
                        <a:t>A31 (PQ)</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Recurso Renovables</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A3 (A2502-10)</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223128"/>
                  </a:ext>
                </a:extLst>
              </a:tr>
              <a:tr h="1164649">
                <a:tc>
                  <a:txBody>
                    <a:bodyPr/>
                    <a:lstStyle/>
                    <a:p>
                      <a:pPr algn="just"/>
                      <a:r>
                        <a:rPr lang="es-ES" sz="1400">
                          <a:effectLst/>
                          <a:latin typeface="Calibri" panose="020F0502020204030204" pitchFamily="34" charset="0"/>
                          <a:cs typeface="Times New Roman" panose="02020603050405020304" pitchFamily="18" charset="0"/>
                        </a:rPr>
                        <a:t>LOTE 4</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Calibri" panose="020F0502020204030204" pitchFamily="34" charset="0"/>
                          <a:cs typeface="Times New Roman" panose="02020603050405020304" pitchFamily="18" charset="0"/>
                        </a:rPr>
                        <a:t>Recurso Natural /Producción Sostenible</a:t>
                      </a:r>
                      <a:endParaRPr lang="es-EC" sz="1400">
                        <a:effectLst/>
                        <a:latin typeface="Calibri" panose="020F0502020204030204" pitchFamily="34" charset="0"/>
                        <a:cs typeface="Times New Roman" panose="02020603050405020304" pitchFamily="18" charset="0"/>
                      </a:endParaRPr>
                    </a:p>
                    <a:p>
                      <a:r>
                        <a:rPr lang="es-ES" sz="1400">
                          <a:effectLst/>
                          <a:latin typeface="Calibri" panose="020F0502020204030204" pitchFamily="34" charset="0"/>
                          <a:cs typeface="Times New Roman" panose="02020603050405020304" pitchFamily="18" charset="0"/>
                        </a:rPr>
                        <a:t>Agrícola Residencial</a:t>
                      </a:r>
                      <a:endParaRPr lang="es-EC" sz="1400">
                        <a:effectLst/>
                        <a:latin typeface="Calibri" panose="020F0502020204030204" pitchFamily="34" charset="0"/>
                        <a:cs typeface="Times New Roman" panose="02020603050405020304" pitchFamily="18" charset="0"/>
                      </a:endParaRPr>
                    </a:p>
                    <a:p>
                      <a:r>
                        <a:rPr lang="es-ES" sz="1400">
                          <a:effectLst/>
                          <a:latin typeface="Calibri" panose="020F0502020204030204" pitchFamily="34" charset="0"/>
                          <a:cs typeface="Times New Roman" panose="02020603050405020304" pitchFamily="18" charset="0"/>
                        </a:rPr>
                        <a:t>Equipamiento</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Calibri" panose="020F0502020204030204" pitchFamily="34" charset="0"/>
                          <a:cs typeface="Times New Roman" panose="02020603050405020304" pitchFamily="18" charset="0"/>
                        </a:rPr>
                        <a:t>A3 (A2502-10)</a:t>
                      </a:r>
                      <a:endParaRPr lang="es-EC" sz="1400">
                        <a:effectLst/>
                        <a:latin typeface="Calibri" panose="020F0502020204030204" pitchFamily="34" charset="0"/>
                        <a:cs typeface="Times New Roman" panose="02020603050405020304" pitchFamily="18" charset="0"/>
                      </a:endParaRPr>
                    </a:p>
                    <a:p>
                      <a:pPr algn="just"/>
                      <a:r>
                        <a:rPr lang="es-ES" sz="1400">
                          <a:effectLst/>
                          <a:latin typeface="Calibri" panose="020F0502020204030204" pitchFamily="34" charset="0"/>
                          <a:cs typeface="Times New Roman" panose="02020603050405020304" pitchFamily="18" charset="0"/>
                        </a:rPr>
                        <a:t>Z2(ZC)</a:t>
                      </a:r>
                      <a:endParaRPr lang="es-EC" sz="1400">
                        <a:effectLst/>
                        <a:latin typeface="Calibri" panose="020F0502020204030204" pitchFamily="34" charset="0"/>
                        <a:cs typeface="Times New Roman" panose="02020603050405020304" pitchFamily="18" charset="0"/>
                      </a:endParaRPr>
                    </a:p>
                    <a:p>
                      <a:pPr algn="just"/>
                      <a:r>
                        <a:rPr lang="es-ES" sz="1400">
                          <a:effectLst/>
                          <a:latin typeface="Calibri" panose="020F0502020204030204" pitchFamily="34" charset="0"/>
                          <a:cs typeface="Times New Roman" panose="02020603050405020304" pitchFamily="18" charset="0"/>
                        </a:rPr>
                        <a:t>A37(A1002-35(VU))</a:t>
                      </a:r>
                      <a:endParaRPr lang="es-EC" sz="1400">
                        <a:effectLst/>
                        <a:latin typeface="Calibri" panose="020F0502020204030204" pitchFamily="34" charset="0"/>
                        <a:cs typeface="Times New Roman" panose="02020603050405020304" pitchFamily="18" charset="0"/>
                      </a:endParaRPr>
                    </a:p>
                    <a:p>
                      <a:pPr algn="just"/>
                      <a:r>
                        <a:rPr lang="es-ES" sz="1400">
                          <a:effectLst/>
                          <a:latin typeface="Calibri" panose="020F0502020204030204" pitchFamily="34" charset="0"/>
                          <a:cs typeface="Times New Roman" panose="02020603050405020304" pitchFamily="18" charset="0"/>
                        </a:rPr>
                        <a:t>A31 (PQ)</a:t>
                      </a:r>
                      <a:endParaRPr lang="es-EC" sz="140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dirty="0" smtClean="0">
                          <a:effectLst/>
                          <a:latin typeface="Calibri" panose="020F0502020204030204" pitchFamily="34" charset="0"/>
                          <a:cs typeface="Times New Roman" panose="02020603050405020304" pitchFamily="18" charset="0"/>
                        </a:rPr>
                        <a:t>Equipamiento</a:t>
                      </a:r>
                      <a:endParaRPr lang="es-EC" sz="1400" dirty="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dirty="0">
                          <a:effectLst/>
                          <a:latin typeface="Calibri" panose="020F0502020204030204" pitchFamily="34" charset="0"/>
                          <a:cs typeface="Times New Roman" panose="02020603050405020304" pitchFamily="18" charset="0"/>
                        </a:rPr>
                        <a:t>A11(A1004-40)</a:t>
                      </a:r>
                      <a:endParaRPr lang="es-EC" sz="1400" dirty="0">
                        <a:effectLst/>
                        <a:latin typeface="Calibri" panose="020F0502020204030204" pitchFamily="34" charset="0"/>
                        <a:cs typeface="Times New Roman" panose="02020603050405020304" pitchFamily="18" charset="0"/>
                      </a:endParaRPr>
                    </a:p>
                  </a:txBody>
                  <a:tcPr marL="79408" marR="79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935541"/>
                  </a:ext>
                </a:extLst>
              </a:tr>
            </a:tbl>
          </a:graphicData>
        </a:graphic>
      </p:graphicFrame>
      <p:sp>
        <p:nvSpPr>
          <p:cNvPr id="4" name="Rectángulo 3"/>
          <p:cNvSpPr/>
          <p:nvPr/>
        </p:nvSpPr>
        <p:spPr>
          <a:xfrm>
            <a:off x="736981" y="787737"/>
            <a:ext cx="3545201" cy="338554"/>
          </a:xfrm>
          <a:prstGeom prst="rect">
            <a:avLst/>
          </a:prstGeom>
        </p:spPr>
        <p:txBody>
          <a:bodyPr wrap="none">
            <a:spAutoFit/>
          </a:bodyPr>
          <a:lstStyle/>
          <a:p>
            <a:r>
              <a:rPr lang="es-EC" sz="1600" dirty="0" smtClean="0"/>
              <a:t>Propuesta presentada por administrado:</a:t>
            </a:r>
            <a:endParaRPr lang="es-EC" sz="1600" dirty="0"/>
          </a:p>
        </p:txBody>
      </p:sp>
      <p:sp>
        <p:nvSpPr>
          <p:cNvPr id="6" name="Rectángulo 5"/>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7"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57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Conclusiones</a:t>
            </a:r>
            <a:endParaRPr lang="es-EC" dirty="0">
              <a:solidFill>
                <a:schemeClr val="bg1"/>
              </a:solidFill>
            </a:endParaRPr>
          </a:p>
        </p:txBody>
      </p:sp>
      <p:sp>
        <p:nvSpPr>
          <p:cNvPr id="2" name="Rectángulo 1"/>
          <p:cNvSpPr/>
          <p:nvPr/>
        </p:nvSpPr>
        <p:spPr>
          <a:xfrm>
            <a:off x="341193" y="416709"/>
            <a:ext cx="8543499" cy="6038576"/>
          </a:xfrm>
          <a:prstGeom prst="rect">
            <a:avLst/>
          </a:prstGeom>
        </p:spPr>
        <p:txBody>
          <a:bodyPr wrap="square">
            <a:spAutoFit/>
          </a:bodyPr>
          <a:lstStyle/>
          <a:p>
            <a:pPr marL="342900" lvl="0" indent="-342900" algn="just">
              <a:lnSpc>
                <a:spcPct val="115000"/>
              </a:lnSpc>
              <a:spcAft>
                <a:spcPts val="0"/>
              </a:spcAft>
              <a:buFont typeface="+mj-lt"/>
              <a:buAutoNum type="arabicPeriod"/>
            </a:pPr>
            <a:r>
              <a:rPr lang="es-EC" sz="1600" dirty="0">
                <a:latin typeface="Calibri" panose="020F0502020204030204" pitchFamily="34" charset="0"/>
                <a:ea typeface="Cambria" panose="02040503050406030204" pitchFamily="18" charset="0"/>
                <a:cs typeface="Cambria" panose="02040503050406030204" pitchFamily="18" charset="0"/>
              </a:rPr>
              <a:t>Existe la imposibilidad legal de cumplir la Disposición General Segunda de la Resolución No. C248 del 07 de mayo del 2019, </a:t>
            </a:r>
            <a:r>
              <a:rPr lang="es-EC" sz="1600" dirty="0" smtClean="0">
                <a:latin typeface="Calibri" panose="020F0502020204030204" pitchFamily="34" charset="0"/>
                <a:ea typeface="Cambria" panose="02040503050406030204" pitchFamily="18" charset="0"/>
                <a:cs typeface="Cambria" panose="02040503050406030204" pitchFamily="18" charset="0"/>
              </a:rPr>
              <a:t>por cuanto no constituye un instrumento de planeamiento.</a:t>
            </a:r>
          </a:p>
          <a:p>
            <a:pPr marL="342900" lvl="0" indent="-342900" algn="just">
              <a:lnSpc>
                <a:spcPct val="115000"/>
              </a:lnSpc>
              <a:spcAft>
                <a:spcPts val="0"/>
              </a:spcAft>
              <a:buFont typeface="+mj-lt"/>
              <a:buAutoNum type="arabicPeriod"/>
            </a:pPr>
            <a:r>
              <a:rPr lang="es-EC" sz="1600" dirty="0" smtClean="0">
                <a:latin typeface="Calibri" panose="020F0502020204030204" pitchFamily="34" charset="0"/>
                <a:ea typeface="Cambria" panose="02040503050406030204" pitchFamily="18" charset="0"/>
                <a:cs typeface="Cambria" panose="02040503050406030204" pitchFamily="18" charset="0"/>
              </a:rPr>
              <a:t>El predio </a:t>
            </a:r>
            <a:r>
              <a:rPr lang="es-EC" sz="1600" dirty="0">
                <a:latin typeface="Calibri" panose="020F0502020204030204" pitchFamily="34" charset="0"/>
                <a:ea typeface="Cambria" panose="02040503050406030204" pitchFamily="18" charset="0"/>
                <a:cs typeface="Cambria" panose="02040503050406030204" pitchFamily="18" charset="0"/>
              </a:rPr>
              <a:t>No. 5782698 consta aún en el PUOS con una asignación parcial de zonificación </a:t>
            </a:r>
            <a:r>
              <a:rPr lang="es-EC" sz="1600" dirty="0" smtClean="0">
                <a:latin typeface="Calibri" panose="020F0502020204030204" pitchFamily="34" charset="0"/>
                <a:ea typeface="Cambria" panose="02040503050406030204" pitchFamily="18" charset="0"/>
                <a:cs typeface="Cambria" panose="02040503050406030204" pitchFamily="18" charset="0"/>
              </a:rPr>
              <a:t>ZC. </a:t>
            </a:r>
          </a:p>
          <a:p>
            <a:pPr marL="342900" lvl="0" indent="-342900" algn="just">
              <a:lnSpc>
                <a:spcPct val="115000"/>
              </a:lnSpc>
              <a:spcAft>
                <a:spcPts val="0"/>
              </a:spcAft>
              <a:buFont typeface="+mj-lt"/>
              <a:buAutoNum type="arabicPeriod"/>
            </a:pPr>
            <a:r>
              <a:rPr lang="es-EC" sz="1600" dirty="0">
                <a:latin typeface="Calibri" panose="020F0502020204030204" pitchFamily="34" charset="0"/>
                <a:ea typeface="Cambria" panose="02040503050406030204" pitchFamily="18" charset="0"/>
                <a:cs typeface="Cambria" panose="02040503050406030204" pitchFamily="18" charset="0"/>
              </a:rPr>
              <a:t>S</a:t>
            </a:r>
            <a:r>
              <a:rPr lang="es-EC" sz="1600" dirty="0" smtClean="0">
                <a:latin typeface="Calibri" panose="020F0502020204030204" pitchFamily="34" charset="0"/>
                <a:ea typeface="Cambria" panose="02040503050406030204" pitchFamily="18" charset="0"/>
                <a:cs typeface="Cambria" panose="02040503050406030204" pitchFamily="18" charset="0"/>
              </a:rPr>
              <a:t>e </a:t>
            </a:r>
            <a:r>
              <a:rPr lang="es-EC" sz="1600" dirty="0">
                <a:latin typeface="Calibri" panose="020F0502020204030204" pitchFamily="34" charset="0"/>
                <a:ea typeface="Cambria" panose="02040503050406030204" pitchFamily="18" charset="0"/>
                <a:cs typeface="Cambria" panose="02040503050406030204" pitchFamily="18" charset="0"/>
              </a:rPr>
              <a:t>pone en consideración una posible expedición de una Resolución </a:t>
            </a:r>
            <a:r>
              <a:rPr lang="es-EC" sz="1600" dirty="0" smtClean="0">
                <a:latin typeface="Calibri" panose="020F0502020204030204" pitchFamily="34" charset="0"/>
                <a:ea typeface="Cambria" panose="02040503050406030204" pitchFamily="18" charset="0"/>
                <a:cs typeface="Cambria" panose="02040503050406030204" pitchFamily="18" charset="0"/>
              </a:rPr>
              <a:t>que derogue la C248.</a:t>
            </a:r>
          </a:p>
          <a:p>
            <a:pPr marL="342900" lvl="0" indent="-342900" algn="just">
              <a:lnSpc>
                <a:spcPct val="115000"/>
              </a:lnSpc>
              <a:spcAft>
                <a:spcPts val="0"/>
              </a:spcAft>
              <a:buFont typeface="+mj-lt"/>
              <a:buAutoNum type="arabicPeriod"/>
            </a:pPr>
            <a:r>
              <a:rPr lang="es-ES" sz="1600" dirty="0" smtClean="0">
                <a:latin typeface="Calibri" panose="020F0502020204030204" pitchFamily="34" charset="0"/>
                <a:ea typeface="Cambria" panose="02040503050406030204" pitchFamily="18" charset="0"/>
                <a:cs typeface="Cambria" panose="02040503050406030204" pitchFamily="18" charset="0"/>
              </a:rPr>
              <a:t>Han pasado más de 2 años desde la aprobación de la resolución, sin que pueda ejecutarse, por lo que la resolución no ha surtido sus efectos jurídicos.</a:t>
            </a:r>
          </a:p>
          <a:p>
            <a:pPr marL="342900" lvl="0" indent="-342900" algn="just">
              <a:lnSpc>
                <a:spcPct val="115000"/>
              </a:lnSpc>
              <a:spcAft>
                <a:spcPts val="0"/>
              </a:spcAft>
              <a:buFont typeface="+mj-lt"/>
              <a:buAutoNum type="arabicPeriod"/>
            </a:pPr>
            <a:r>
              <a:rPr lang="es-ES" sz="1600" dirty="0" smtClean="0">
                <a:latin typeface="Calibri" panose="020F0502020204030204" pitchFamily="34" charset="0"/>
                <a:ea typeface="Cambria" panose="02040503050406030204" pitchFamily="18" charset="0"/>
                <a:cs typeface="Cambria" panose="02040503050406030204" pitchFamily="18" charset="0"/>
              </a:rPr>
              <a:t>La disposición general cuarta </a:t>
            </a:r>
            <a:r>
              <a:rPr lang="es-EC" sz="1600" dirty="0">
                <a:latin typeface="Calibri" panose="020F0502020204030204" pitchFamily="34" charset="0"/>
                <a:ea typeface="Cambria" panose="02040503050406030204" pitchFamily="18" charset="0"/>
                <a:cs typeface="Cambria" panose="02040503050406030204" pitchFamily="18" charset="0"/>
              </a:rPr>
              <a:t>de la Resolución No. C248 </a:t>
            </a:r>
            <a:r>
              <a:rPr lang="es-ES" sz="1600" dirty="0" smtClean="0">
                <a:latin typeface="Calibri" panose="020F0502020204030204" pitchFamily="34" charset="0"/>
                <a:ea typeface="Cambria" panose="02040503050406030204" pitchFamily="18" charset="0"/>
                <a:cs typeface="Cambria" panose="02040503050406030204" pitchFamily="18" charset="0"/>
              </a:rPr>
              <a:t>establece la posibilidad de dejar insubsistente la misma, si se incumpliera dentro de los plazos, </a:t>
            </a:r>
            <a:r>
              <a:rPr lang="es-ES" sz="1600" dirty="0" smtClean="0"/>
              <a:t>el </a:t>
            </a:r>
            <a:r>
              <a:rPr lang="es-ES" sz="1600" dirty="0"/>
              <a:t>desarrollo y ejecución de las obligaciones establecidas </a:t>
            </a:r>
            <a:r>
              <a:rPr lang="es-ES" sz="1600" dirty="0" smtClean="0"/>
              <a:t>en la Resolución.</a:t>
            </a:r>
          </a:p>
          <a:p>
            <a:pPr lvl="1" algn="just">
              <a:lnSpc>
                <a:spcPct val="115000"/>
              </a:lnSpc>
            </a:pPr>
            <a:r>
              <a:rPr lang="es-ES" sz="1600" i="1" dirty="0" smtClean="0">
                <a:latin typeface="Calibri" panose="020F0502020204030204" pitchFamily="34" charset="0"/>
                <a:ea typeface="Cambria" panose="02040503050406030204" pitchFamily="18" charset="0"/>
              </a:rPr>
              <a:t>“Disposición General Cuarta.- </a:t>
            </a:r>
            <a:r>
              <a:rPr lang="es-ES" sz="1600" i="1" dirty="0" smtClean="0"/>
              <a:t>A </a:t>
            </a:r>
            <a:r>
              <a:rPr lang="es-ES" sz="1600" i="1" dirty="0"/>
              <a:t>partir de la obtención de la respectiva Licencia Metropolitana Urbanística LMU 10, la Administración Zonal de Tumbaco y las empresas públicas competentes, realizarán el seguimiento a la ejecución de las obligaciones a cargo del promotor y emitirán informes semestrales de cumplimiento los cuales serán remitidos a la Secretaría de Territorio, Hábitat y </a:t>
            </a:r>
            <a:r>
              <a:rPr lang="es-ES" sz="1600" i="1" dirty="0" smtClean="0"/>
              <a:t>Vivienda.</a:t>
            </a:r>
            <a:endParaRPr lang="es-ES" sz="1600" i="1" dirty="0"/>
          </a:p>
          <a:p>
            <a:pPr lvl="1" algn="just">
              <a:lnSpc>
                <a:spcPct val="115000"/>
              </a:lnSpc>
            </a:pPr>
            <a:r>
              <a:rPr lang="es-ES" sz="1600" i="1" dirty="0"/>
              <a:t>Si el promotor incumpliera, dentro de los plazos establecidos, el desarrollo y ejecución de las obligaciones establecidas en las disposiciones de la presente Resolución, la misma quedará insubsistente, debiendo la secretaría encargada del territorio, hábitat y vivienda restituir las asignaciones de uso y ocupación de suelo vigentes antes de la sanción de la presente resolución</a:t>
            </a:r>
            <a:r>
              <a:rPr lang="es-ES" sz="1600" i="1" dirty="0" smtClean="0"/>
              <a:t>.”</a:t>
            </a:r>
            <a:endParaRPr lang="es-ES" sz="1600" i="1" dirty="0" smtClean="0">
              <a:latin typeface="Calibri" panose="020F0502020204030204" pitchFamily="34" charset="0"/>
              <a:ea typeface="Cambria" panose="02040503050406030204" pitchFamily="18" charset="0"/>
            </a:endParaRPr>
          </a:p>
          <a:p>
            <a:pPr lvl="1" algn="just">
              <a:lnSpc>
                <a:spcPct val="115000"/>
              </a:lnSpc>
            </a:pPr>
            <a:r>
              <a:rPr lang="es-ES" sz="1600" dirty="0" smtClean="0">
                <a:latin typeface="Calibri" panose="020F0502020204030204" pitchFamily="34" charset="0"/>
                <a:ea typeface="Cambria" panose="02040503050406030204" pitchFamily="18" charset="0"/>
                <a:cs typeface="Cambria" panose="02040503050406030204" pitchFamily="18" charset="0"/>
              </a:rPr>
              <a:t>No se ha podido realizar el licenciamiento por cuanto el uso de suelo y edificabilidad no han podido asignarse</a:t>
            </a:r>
          </a:p>
        </p:txBody>
      </p:sp>
      <p:sp>
        <p:nvSpPr>
          <p:cNvPr id="5" name="Rectángulo 4"/>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7"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2439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Recomendaciones STHV</a:t>
            </a:r>
            <a:endParaRPr lang="es-EC" dirty="0">
              <a:solidFill>
                <a:schemeClr val="bg1"/>
              </a:solidFill>
            </a:endParaRPr>
          </a:p>
        </p:txBody>
      </p:sp>
      <p:sp>
        <p:nvSpPr>
          <p:cNvPr id="2" name="Rectángulo 1"/>
          <p:cNvSpPr/>
          <p:nvPr/>
        </p:nvSpPr>
        <p:spPr>
          <a:xfrm>
            <a:off x="586854" y="604474"/>
            <a:ext cx="8079474" cy="2640723"/>
          </a:xfrm>
          <a:prstGeom prst="rect">
            <a:avLst/>
          </a:prstGeom>
        </p:spPr>
        <p:txBody>
          <a:bodyPr wrap="square">
            <a:spAutoFit/>
          </a:bodyPr>
          <a:lstStyle/>
          <a:p>
            <a:pPr marL="342900" lvl="0" indent="-342900" algn="just">
              <a:lnSpc>
                <a:spcPct val="115000"/>
              </a:lnSpc>
              <a:spcAft>
                <a:spcPts val="0"/>
              </a:spcAft>
              <a:buFont typeface="+mj-lt"/>
              <a:buAutoNum type="arabicPeriod"/>
            </a:pPr>
            <a:r>
              <a:rPr lang="es-EC" sz="1600" dirty="0" smtClean="0">
                <a:latin typeface="Calibri" panose="020F0502020204030204" pitchFamily="34" charset="0"/>
                <a:ea typeface="Cambria" panose="02040503050406030204" pitchFamily="18" charset="0"/>
                <a:cs typeface="Cambria" panose="02040503050406030204" pitchFamily="18" charset="0"/>
              </a:rPr>
              <a:t>Derogar la Resolución </a:t>
            </a:r>
            <a:r>
              <a:rPr lang="es-EC" sz="1600" dirty="0">
                <a:latin typeface="Calibri" panose="020F0502020204030204" pitchFamily="34" charset="0"/>
                <a:ea typeface="Cambria" panose="02040503050406030204" pitchFamily="18" charset="0"/>
                <a:cs typeface="Cambria" panose="02040503050406030204" pitchFamily="18" charset="0"/>
              </a:rPr>
              <a:t>No. C248 del 07 de mayo del 2019, </a:t>
            </a:r>
            <a:r>
              <a:rPr lang="es-EC" sz="1600" dirty="0" smtClean="0">
                <a:latin typeface="Calibri" panose="020F0502020204030204" pitchFamily="34" charset="0"/>
                <a:ea typeface="Cambria" panose="02040503050406030204" pitchFamily="18" charset="0"/>
                <a:cs typeface="Cambria" panose="02040503050406030204" pitchFamily="18" charset="0"/>
              </a:rPr>
              <a:t>y que el predio vuelva a su normativa original como ZC mientras se mantiene vigente el PUOS.</a:t>
            </a:r>
          </a:p>
          <a:p>
            <a:pPr marL="342900" lvl="0" indent="-342900" algn="just">
              <a:lnSpc>
                <a:spcPct val="115000"/>
              </a:lnSpc>
              <a:spcAft>
                <a:spcPts val="0"/>
              </a:spcAft>
              <a:buFont typeface="+mj-lt"/>
              <a:buAutoNum type="arabicPeriod"/>
            </a:pPr>
            <a:endParaRPr lang="es-EC" sz="1600" dirty="0" smtClean="0">
              <a:latin typeface="Calibri" panose="020F0502020204030204" pitchFamily="34" charset="0"/>
              <a:ea typeface="Cambria" panose="02040503050406030204" pitchFamily="18" charset="0"/>
              <a:cs typeface="Cambria" panose="02040503050406030204" pitchFamily="18" charset="0"/>
            </a:endParaRPr>
          </a:p>
          <a:p>
            <a:pPr marL="342900" lvl="0" indent="-342900" algn="just">
              <a:lnSpc>
                <a:spcPct val="115000"/>
              </a:lnSpc>
              <a:spcAft>
                <a:spcPts val="0"/>
              </a:spcAft>
              <a:buFont typeface="+mj-lt"/>
              <a:buAutoNum type="arabicPeriod"/>
            </a:pPr>
            <a:r>
              <a:rPr lang="es-ES" sz="1600" dirty="0" smtClean="0">
                <a:latin typeface="Calibri" panose="020F0502020204030204" pitchFamily="34" charset="0"/>
                <a:ea typeface="Cambria" panose="02040503050406030204" pitchFamily="18" charset="0"/>
                <a:cs typeface="Cambria" panose="02040503050406030204" pitchFamily="18" charset="0"/>
              </a:rPr>
              <a:t>Acogerse a la normativa aprobada en el Plan de Uso y Gestión del Suelo cuando entre en vigencia, manteniendo la clasificación rural y </a:t>
            </a:r>
            <a:r>
              <a:rPr lang="es-ES" sz="1600" dirty="0" err="1" smtClean="0">
                <a:latin typeface="Calibri" panose="020F0502020204030204" pitchFamily="34" charset="0"/>
                <a:ea typeface="Cambria" panose="02040503050406030204" pitchFamily="18" charset="0"/>
                <a:cs typeface="Cambria" panose="02040503050406030204" pitchFamily="18" charset="0"/>
              </a:rPr>
              <a:t>subclasificación</a:t>
            </a:r>
            <a:r>
              <a:rPr lang="es-ES" sz="1600" dirty="0" smtClean="0">
                <a:latin typeface="Calibri" panose="020F0502020204030204" pitchFamily="34" charset="0"/>
                <a:ea typeface="Cambria" panose="02040503050406030204" pitchFamily="18" charset="0"/>
                <a:cs typeface="Cambria" panose="02040503050406030204" pitchFamily="18" charset="0"/>
              </a:rPr>
              <a:t> de expansión urbana.</a:t>
            </a:r>
          </a:p>
          <a:p>
            <a:pPr marL="342900" lvl="0" indent="-342900" algn="just">
              <a:lnSpc>
                <a:spcPct val="115000"/>
              </a:lnSpc>
              <a:spcAft>
                <a:spcPts val="0"/>
              </a:spcAft>
              <a:buFont typeface="+mj-lt"/>
              <a:buAutoNum type="arabicPeriod"/>
            </a:pPr>
            <a:endParaRPr lang="es-ES" sz="1600" dirty="0">
              <a:latin typeface="Calibri" panose="020F0502020204030204" pitchFamily="34" charset="0"/>
              <a:ea typeface="Cambria" panose="02040503050406030204" pitchFamily="18" charset="0"/>
              <a:cs typeface="Cambria" panose="02040503050406030204" pitchFamily="18" charset="0"/>
            </a:endParaRPr>
          </a:p>
          <a:p>
            <a:pPr marL="342900" lvl="0" indent="-342900" algn="just">
              <a:lnSpc>
                <a:spcPct val="115000"/>
              </a:lnSpc>
              <a:spcAft>
                <a:spcPts val="0"/>
              </a:spcAft>
              <a:buFont typeface="+mj-lt"/>
              <a:buAutoNum type="arabicPeriod"/>
            </a:pPr>
            <a:r>
              <a:rPr lang="es-ES" sz="1600" dirty="0" smtClean="0">
                <a:latin typeface="Calibri" panose="020F0502020204030204" pitchFamily="34" charset="0"/>
                <a:ea typeface="Cambria" panose="02040503050406030204" pitchFamily="18" charset="0"/>
                <a:cs typeface="Cambria" panose="02040503050406030204" pitchFamily="18" charset="0"/>
              </a:rPr>
              <a:t>Aplicar un plan parcial cuando exista la necesidad de un cambio normativo, que asegure el reparto equitativo de cargas y beneficios a través de COD y otros instrumentos de gestión de suelo.</a:t>
            </a:r>
          </a:p>
        </p:txBody>
      </p:sp>
      <p:pic>
        <p:nvPicPr>
          <p:cNvPr id="3" name="Imagen 2"/>
          <p:cNvPicPr>
            <a:picLocks noChangeAspect="1"/>
          </p:cNvPicPr>
          <p:nvPr/>
        </p:nvPicPr>
        <p:blipFill rotWithShape="1">
          <a:blip r:embed="rId2"/>
          <a:srcRect l="43675" t="40090" r="19278" b="17767"/>
          <a:stretch/>
        </p:blipFill>
        <p:spPr>
          <a:xfrm>
            <a:off x="1959429" y="3220705"/>
            <a:ext cx="5460274" cy="3492210"/>
          </a:xfrm>
          <a:prstGeom prst="rect">
            <a:avLst/>
          </a:prstGeom>
        </p:spPr>
      </p:pic>
      <p:sp>
        <p:nvSpPr>
          <p:cNvPr id="4" name="Rectángulo 3"/>
          <p:cNvSpPr/>
          <p:nvPr/>
        </p:nvSpPr>
        <p:spPr>
          <a:xfrm>
            <a:off x="4626591" y="5140751"/>
            <a:ext cx="1252587" cy="461665"/>
          </a:xfrm>
          <a:prstGeom prst="rect">
            <a:avLst/>
          </a:prstGeom>
        </p:spPr>
        <p:txBody>
          <a:bodyPr wrap="none">
            <a:spAutoFit/>
          </a:bodyPr>
          <a:lstStyle/>
          <a:p>
            <a:r>
              <a:rPr lang="es-ES" sz="1200" dirty="0" smtClean="0">
                <a:latin typeface="Calibri" panose="020F0502020204030204" pitchFamily="34" charset="0"/>
                <a:ea typeface="Cambria" panose="02040503050406030204" pitchFamily="18" charset="0"/>
                <a:cs typeface="Cambria" panose="02040503050406030204" pitchFamily="18" charset="0"/>
              </a:rPr>
              <a:t>Suelo de reserva </a:t>
            </a:r>
          </a:p>
          <a:p>
            <a:r>
              <a:rPr lang="es-ES" sz="1200" dirty="0" smtClean="0">
                <a:latin typeface="Calibri" panose="020F0502020204030204" pitchFamily="34" charset="0"/>
                <a:ea typeface="Cambria" panose="02040503050406030204" pitchFamily="18" charset="0"/>
                <a:cs typeface="Cambria" panose="02040503050406030204" pitchFamily="18" charset="0"/>
              </a:rPr>
              <a:t>A2502-10(VU)</a:t>
            </a:r>
            <a:endParaRPr lang="es-EC" sz="1200" dirty="0"/>
          </a:p>
        </p:txBody>
      </p:sp>
      <p:sp>
        <p:nvSpPr>
          <p:cNvPr id="6" name="Rectángulo 5"/>
          <p:cNvSpPr/>
          <p:nvPr/>
        </p:nvSpPr>
        <p:spPr>
          <a:xfrm>
            <a:off x="3379966" y="4833948"/>
            <a:ext cx="1071127" cy="461665"/>
          </a:xfrm>
          <a:prstGeom prst="rect">
            <a:avLst/>
          </a:prstGeom>
        </p:spPr>
        <p:txBody>
          <a:bodyPr wrap="none">
            <a:spAutoFit/>
          </a:bodyPr>
          <a:lstStyle/>
          <a:p>
            <a:r>
              <a:rPr lang="es-ES" sz="1200" dirty="0" smtClean="0">
                <a:latin typeface="Calibri" panose="020F0502020204030204" pitchFamily="34" charset="0"/>
                <a:ea typeface="Cambria" panose="02040503050406030204" pitchFamily="18" charset="0"/>
                <a:cs typeface="Cambria" panose="02040503050406030204" pitchFamily="18" charset="0"/>
              </a:rPr>
              <a:t>Equipamiento</a:t>
            </a:r>
          </a:p>
          <a:p>
            <a:r>
              <a:rPr lang="es-ES" sz="1200" dirty="0" smtClean="0">
                <a:latin typeface="Calibri" panose="020F0502020204030204" pitchFamily="34" charset="0"/>
                <a:ea typeface="Cambria" panose="02040503050406030204" pitchFamily="18" charset="0"/>
                <a:cs typeface="Cambria" panose="02040503050406030204" pitchFamily="18" charset="0"/>
              </a:rPr>
              <a:t>A1004-40</a:t>
            </a:r>
            <a:endParaRPr lang="es-EC" sz="1200" dirty="0"/>
          </a:p>
        </p:txBody>
      </p:sp>
      <p:sp>
        <p:nvSpPr>
          <p:cNvPr id="8" name="Rectángulo 7"/>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9" name="Picture 1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479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l="15577" t="22197" r="15961" b="15077"/>
          <a:stretch/>
        </p:blipFill>
        <p:spPr>
          <a:xfrm>
            <a:off x="0" y="-18107"/>
            <a:ext cx="9144000" cy="5236210"/>
          </a:xfrm>
          <a:prstGeom prst="rect">
            <a:avLst/>
          </a:prstGeom>
        </p:spPr>
      </p:pic>
      <p:sp>
        <p:nvSpPr>
          <p:cNvPr id="7" name="Rectangle 1"/>
          <p:cNvSpPr/>
          <p:nvPr/>
        </p:nvSpPr>
        <p:spPr>
          <a:xfrm>
            <a:off x="0" y="0"/>
            <a:ext cx="342900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solidFill>
                <a:srgbClr val="600000"/>
              </a:solidFill>
            </a:endParaRPr>
          </a:p>
        </p:txBody>
      </p:sp>
      <p:sp>
        <p:nvSpPr>
          <p:cNvPr id="6" name="Text Placeholder 3"/>
          <p:cNvSpPr txBox="1">
            <a:spLocks/>
          </p:cNvSpPr>
          <p:nvPr/>
        </p:nvSpPr>
        <p:spPr>
          <a:xfrm>
            <a:off x="5862598" y="192721"/>
            <a:ext cx="3533576"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3200" b="1" dirty="0">
                <a:solidFill>
                  <a:schemeClr val="tx1"/>
                </a:solidFill>
                <a:latin typeface="+mj-lt"/>
              </a:rPr>
              <a:t>¿PREGUNTAS?</a:t>
            </a:r>
          </a:p>
        </p:txBody>
      </p:sp>
      <p:sp>
        <p:nvSpPr>
          <p:cNvPr id="28" name="CuadroTexto 27"/>
          <p:cNvSpPr txBox="1"/>
          <p:nvPr/>
        </p:nvSpPr>
        <p:spPr>
          <a:xfrm>
            <a:off x="162136" y="2593604"/>
            <a:ext cx="2963460" cy="1354217"/>
          </a:xfrm>
          <a:prstGeom prst="rect">
            <a:avLst/>
          </a:prstGeom>
          <a:noFill/>
        </p:spPr>
        <p:txBody>
          <a:bodyPr wrap="square" rtlCol="0">
            <a:spAutoFit/>
          </a:bodyPr>
          <a:lstStyle/>
          <a:p>
            <a:r>
              <a:rPr lang="pt-BR" sz="3200" b="1" dirty="0">
                <a:solidFill>
                  <a:srgbClr val="FFFFFF"/>
                </a:solidFill>
              </a:rPr>
              <a:t>MUCHAS GRACIAS</a:t>
            </a:r>
            <a:endParaRPr lang="pt-BR" sz="3200" dirty="0">
              <a:solidFill>
                <a:srgbClr val="FFFFFF"/>
              </a:solidFill>
            </a:endParaRPr>
          </a:p>
          <a:p>
            <a:endParaRPr lang="es-EC" dirty="0">
              <a:solidFill>
                <a:srgbClr val="FFFFFF"/>
              </a:solidFill>
            </a:endParaRPr>
          </a:p>
        </p:txBody>
      </p:sp>
      <p:sp>
        <p:nvSpPr>
          <p:cNvPr id="30" name="Rectángulo 29"/>
          <p:cNvSpPr/>
          <p:nvPr/>
        </p:nvSpPr>
        <p:spPr>
          <a:xfrm>
            <a:off x="162136" y="3758673"/>
            <a:ext cx="2963460" cy="830997"/>
          </a:xfrm>
          <a:prstGeom prst="rect">
            <a:avLst/>
          </a:prstGeom>
          <a:ln>
            <a:noFill/>
          </a:ln>
        </p:spPr>
        <p:txBody>
          <a:bodyPr wrap="square">
            <a:spAutoFit/>
          </a:bodyPr>
          <a:lstStyle/>
          <a:p>
            <a:r>
              <a:rPr lang="es-EC" sz="1600" dirty="0">
                <a:solidFill>
                  <a:srgbClr val="FFFFFF"/>
                </a:solidFill>
              </a:rPr>
              <a:t>Dirección Metropolitana de Planeamiento y Política de Suelo</a:t>
            </a:r>
          </a:p>
          <a:p>
            <a:endParaRPr lang="es-ES" sz="1600" dirty="0">
              <a:solidFill>
                <a:srgbClr val="FFFFFF"/>
              </a:solidFill>
            </a:endParaRPr>
          </a:p>
        </p:txBody>
      </p:sp>
      <p:pic>
        <p:nvPicPr>
          <p:cNvPr id="9" name="Picture 12" descr="Valencia Spain March 08 2017 Collection Stock Photo (Edit Now) 628802006"/>
          <p:cNvPicPr>
            <a:picLocks noChangeAspect="1" noChangeArrowheads="1"/>
          </p:cNvPicPr>
          <p:nvPr/>
        </p:nvPicPr>
        <p:blipFill rotWithShape="1">
          <a:blip r:embed="rId3">
            <a:extLst>
              <a:ext uri="{28A0092B-C50C-407E-A947-70E740481C1C}">
                <a14:useLocalDpi xmlns:a14="http://schemas.microsoft.com/office/drawing/2010/main" val="0"/>
              </a:ext>
            </a:extLst>
          </a:blip>
          <a:srcRect l="2719" t="115" r="64021" b="11122"/>
          <a:stretch/>
        </p:blipFill>
        <p:spPr bwMode="auto">
          <a:xfrm>
            <a:off x="4744912" y="5304991"/>
            <a:ext cx="299258" cy="3293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4961619" y="5911331"/>
            <a:ext cx="1155958" cy="276999"/>
          </a:xfrm>
          <a:prstGeom prst="rect">
            <a:avLst/>
          </a:prstGeom>
        </p:spPr>
        <p:txBody>
          <a:bodyPr wrap="none">
            <a:spAutoFit/>
          </a:bodyPr>
          <a:lstStyle/>
          <a:p>
            <a:pPr algn="ctr"/>
            <a:r>
              <a:rPr lang="es-EC" sz="1200" b="1" dirty="0"/>
              <a:t>@</a:t>
            </a:r>
            <a:r>
              <a:rPr lang="es-EC" sz="1200" b="1" dirty="0" err="1"/>
              <a:t>territorio.uio</a:t>
            </a:r>
            <a:endParaRPr lang="es-EC" sz="1200" b="1" dirty="0"/>
          </a:p>
        </p:txBody>
      </p:sp>
      <p:pic>
        <p:nvPicPr>
          <p:cNvPr id="11" name="Picture 12" descr="Valencia Spain March 08 2017 Collection Stock Photo (Edit Now) 628802006"/>
          <p:cNvPicPr>
            <a:picLocks noChangeAspect="1" noChangeArrowheads="1"/>
          </p:cNvPicPr>
          <p:nvPr/>
        </p:nvPicPr>
        <p:blipFill rotWithShape="1">
          <a:blip r:embed="rId3">
            <a:extLst>
              <a:ext uri="{28A0092B-C50C-407E-A947-70E740481C1C}">
                <a14:useLocalDpi xmlns:a14="http://schemas.microsoft.com/office/drawing/2010/main" val="0"/>
              </a:ext>
            </a:extLst>
          </a:blip>
          <a:srcRect l="34918" t="1727" r="33835" b="13563"/>
          <a:stretch/>
        </p:blipFill>
        <p:spPr bwMode="auto">
          <a:xfrm>
            <a:off x="4763652" y="5892681"/>
            <a:ext cx="281151" cy="314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Valencia Spain March 08 2017 Collection Stock Photo (Edit Now) 628802006"/>
          <p:cNvPicPr>
            <a:picLocks noChangeAspect="1" noChangeArrowheads="1"/>
          </p:cNvPicPr>
          <p:nvPr/>
        </p:nvPicPr>
        <p:blipFill rotWithShape="1">
          <a:blip r:embed="rId3">
            <a:extLst>
              <a:ext uri="{28A0092B-C50C-407E-A947-70E740481C1C}">
                <a14:useLocalDpi xmlns:a14="http://schemas.microsoft.com/office/drawing/2010/main" val="0"/>
              </a:ext>
            </a:extLst>
          </a:blip>
          <a:srcRect l="64905" t="7843" r="3647" b="11121"/>
          <a:stretch/>
        </p:blipFill>
        <p:spPr bwMode="auto">
          <a:xfrm>
            <a:off x="4757832" y="5621375"/>
            <a:ext cx="282956" cy="3006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4953783" y="5348236"/>
            <a:ext cx="1191225" cy="276999"/>
          </a:xfrm>
          <a:prstGeom prst="rect">
            <a:avLst/>
          </a:prstGeom>
        </p:spPr>
        <p:txBody>
          <a:bodyPr wrap="none">
            <a:spAutoFit/>
          </a:bodyPr>
          <a:lstStyle/>
          <a:p>
            <a:pPr algn="ctr"/>
            <a:r>
              <a:rPr lang="es-EC" sz="1200" b="1" dirty="0"/>
              <a:t>@</a:t>
            </a:r>
            <a:r>
              <a:rPr lang="es-EC" sz="1200" b="1" dirty="0" err="1"/>
              <a:t>territorio_uio</a:t>
            </a:r>
            <a:endParaRPr lang="es-EC" sz="1200" b="1" dirty="0"/>
          </a:p>
        </p:txBody>
      </p:sp>
      <p:sp>
        <p:nvSpPr>
          <p:cNvPr id="14" name="Rectángulo 13"/>
          <p:cNvSpPr/>
          <p:nvPr/>
        </p:nvSpPr>
        <p:spPr>
          <a:xfrm>
            <a:off x="4970059" y="5628977"/>
            <a:ext cx="1249060" cy="276999"/>
          </a:xfrm>
          <a:prstGeom prst="rect">
            <a:avLst/>
          </a:prstGeom>
        </p:spPr>
        <p:txBody>
          <a:bodyPr wrap="none">
            <a:spAutoFit/>
          </a:bodyPr>
          <a:lstStyle/>
          <a:p>
            <a:pPr algn="ctr"/>
            <a:r>
              <a:rPr lang="es-EC" sz="1200" b="1" dirty="0"/>
              <a:t>@</a:t>
            </a:r>
            <a:r>
              <a:rPr lang="es-EC" sz="1200" b="1" dirty="0" err="1"/>
              <a:t>territorioquito</a:t>
            </a:r>
            <a:endParaRPr lang="es-EC" sz="1200" b="1" dirty="0"/>
          </a:p>
        </p:txBody>
      </p:sp>
      <p:sp>
        <p:nvSpPr>
          <p:cNvPr id="17" name="Rectángulo 16"/>
          <p:cNvSpPr/>
          <p:nvPr/>
        </p:nvSpPr>
        <p:spPr>
          <a:xfrm>
            <a:off x="-1196" y="5231166"/>
            <a:ext cx="4754880" cy="1621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8" name="Picture 13"/>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273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8;p15"/>
          <p:cNvSpPr/>
          <p:nvPr/>
        </p:nvSpPr>
        <p:spPr>
          <a:xfrm>
            <a:off x="718456" y="462960"/>
            <a:ext cx="7957999" cy="56322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es-EC" b="1" dirty="0">
              <a:solidFill>
                <a:schemeClr val="dk2"/>
              </a:solidFill>
              <a:latin typeface="+mj-lt"/>
              <a:ea typeface="Calibri"/>
              <a:cs typeface="Calibri"/>
              <a:sym typeface="Calibri"/>
            </a:endParaRPr>
          </a:p>
          <a:p>
            <a:pPr lvl="0" algn="just"/>
            <a:endParaRPr lang="es-EC" dirty="0" smtClean="0">
              <a:latin typeface="+mj-lt"/>
              <a:ea typeface="Montserrat"/>
              <a:cs typeface="Arial" pitchFamily="34" charset="0"/>
              <a:sym typeface="Montserrat"/>
            </a:endParaRPr>
          </a:p>
          <a:p>
            <a:pPr algn="just"/>
            <a:r>
              <a:rPr lang="es-EC" dirty="0">
                <a:latin typeface="+mj-lt"/>
              </a:rPr>
              <a:t>Mediante Resolución del Concejo Metropolitano No. C 248 del 07 de mayo del 2019, se establecieron las asignaciones de clasificación, uso de suelo y forma de ocupación y edificabilidad al lote con número de predio No. 5782698.</a:t>
            </a:r>
          </a:p>
          <a:p>
            <a:pPr algn="just"/>
            <a:r>
              <a:rPr lang="es-EC" dirty="0">
                <a:latin typeface="+mj-lt"/>
              </a:rPr>
              <a:t> </a:t>
            </a:r>
          </a:p>
          <a:p>
            <a:pPr algn="just"/>
            <a:r>
              <a:rPr lang="es-EC" dirty="0">
                <a:latin typeface="+mj-lt"/>
              </a:rPr>
              <a:t>Con oficio s/n de 04 de junio de 2021, el Sr. José Samaniego, en su calidad de representante legal de ANEFI S.A. Administradora de Fondos y Fideicomisos que representa al Fideicomiso San Sebastián, propietario del predio No. 5782698 solicita: “ </a:t>
            </a:r>
            <a:r>
              <a:rPr lang="es-EC" i="1" dirty="0">
                <a:latin typeface="+mj-lt"/>
              </a:rPr>
              <a:t>(…) se digne poner en consideración de Concejo Metropolitano una reforma o derogatoria a la Resolución de Asignación de datos de zonificación a través de una nueva propuesta que permita la aplicación de las resoluciones de aplicación de datos de zonificación vigentes con la finalidad de generar una lógica de determinantes urbanísticos que estén en relación con la realidad rural del entorno y que permita inmediatamente hacer un fraccionamiento rural que incorpore nuevos macro lotes agrícolas a la trama del sector (…) Solicitamos también a Usted se digne considerar el predio motivo de la presente solicitud dentro de la propuesta del Plan de Uso y Gestión de Suelo a fin de que sea evaluado como futuro suelo de expansión urbana y poder desarrollar una propuesta urbana coherente y que implique un desarrollo sostenido del DMQ.”</a:t>
            </a:r>
            <a:endParaRPr lang="es-EC" dirty="0">
              <a:latin typeface="+mj-lt"/>
            </a:endParaRPr>
          </a:p>
        </p:txBody>
      </p:sp>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C" dirty="0" smtClean="0">
                <a:solidFill>
                  <a:schemeClr val="bg1"/>
                </a:solidFill>
              </a:rPr>
              <a:t>Antecedentes</a:t>
            </a:r>
            <a:endParaRPr lang="es-EC" dirty="0">
              <a:solidFill>
                <a:schemeClr val="bg1"/>
              </a:solidFill>
            </a:endParaRPr>
          </a:p>
        </p:txBody>
      </p:sp>
      <p:sp>
        <p:nvSpPr>
          <p:cNvPr id="2" name="Rectángulo 1"/>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6"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709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C" dirty="0" smtClean="0">
                <a:solidFill>
                  <a:schemeClr val="bg1"/>
                </a:solidFill>
              </a:rPr>
              <a:t>Marco legal</a:t>
            </a:r>
            <a:endParaRPr lang="es-EC" dirty="0">
              <a:solidFill>
                <a:schemeClr val="bg1"/>
              </a:solidFill>
            </a:endParaRPr>
          </a:p>
        </p:txBody>
      </p:sp>
      <p:sp>
        <p:nvSpPr>
          <p:cNvPr id="5" name="Google Shape;65;p15"/>
          <p:cNvSpPr txBox="1"/>
          <p:nvPr/>
        </p:nvSpPr>
        <p:spPr>
          <a:xfrm>
            <a:off x="787951" y="660279"/>
            <a:ext cx="3405727" cy="4263900"/>
          </a:xfrm>
          <a:prstGeom prst="rect">
            <a:avLst/>
          </a:prstGeom>
          <a:noFill/>
          <a:ln>
            <a:noFill/>
          </a:ln>
        </p:spPr>
        <p:txBody>
          <a:bodyPr spcFirstLastPara="1" wrap="square" lIns="91425" tIns="91425" rIns="91425" bIns="91425" anchor="t" anchorCtr="0">
            <a:noAutofit/>
          </a:bodyPr>
          <a:lstStyle/>
          <a:p>
            <a:pPr lvl="0" algn="just">
              <a:lnSpc>
                <a:spcPct val="115000"/>
              </a:lnSpc>
              <a:buClr>
                <a:schemeClr val="dk1"/>
              </a:buClr>
              <a:buSzPts val="1100"/>
            </a:pPr>
            <a:r>
              <a:rPr lang="es" sz="1600" b="1" dirty="0">
                <a:solidFill>
                  <a:schemeClr val="dk1"/>
                </a:solidFill>
                <a:ea typeface="Montserrat"/>
                <a:cs typeface="Montserrat"/>
                <a:sym typeface="Montserrat"/>
              </a:rPr>
              <a:t>1.</a:t>
            </a:r>
            <a:r>
              <a:rPr lang="es" sz="1600" dirty="0">
                <a:solidFill>
                  <a:schemeClr val="dk1"/>
                </a:solidFill>
                <a:ea typeface="Montserrat"/>
                <a:cs typeface="Montserrat"/>
                <a:sym typeface="Montserrat"/>
              </a:rPr>
              <a:t> El artículo </a:t>
            </a:r>
            <a:r>
              <a:rPr lang="es-EC" sz="1600" dirty="0" smtClean="0"/>
              <a:t>2101</a:t>
            </a:r>
            <a:r>
              <a:rPr lang="es" sz="1600" dirty="0" smtClean="0">
                <a:solidFill>
                  <a:schemeClr val="dk1"/>
                </a:solidFill>
                <a:ea typeface="Montserrat"/>
                <a:cs typeface="Montserrat"/>
                <a:sym typeface="Montserrat"/>
              </a:rPr>
              <a:t> </a:t>
            </a:r>
            <a:r>
              <a:rPr lang="es" sz="1600" dirty="0">
                <a:solidFill>
                  <a:schemeClr val="dk1"/>
                </a:solidFill>
                <a:ea typeface="Montserrat"/>
                <a:cs typeface="Montserrat"/>
                <a:sym typeface="Montserrat"/>
              </a:rPr>
              <a:t>del Código Municipal dispone que los propietarios del suelo urbano tienen derecho al aprovechamiento urbanístico que el planeamiento asigne a los predios según la zona de ordenación en que se encuentre ubicada.</a:t>
            </a:r>
            <a:endParaRPr sz="1600" dirty="0">
              <a:solidFill>
                <a:schemeClr val="dk1"/>
              </a:solidFill>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1600" dirty="0">
              <a:solidFill>
                <a:schemeClr val="dk1"/>
              </a:solidFill>
              <a:ea typeface="Montserrat"/>
              <a:cs typeface="Montserrat"/>
              <a:sym typeface="Montserrat"/>
            </a:endParaRPr>
          </a:p>
          <a:p>
            <a:pPr lvl="0" algn="just">
              <a:lnSpc>
                <a:spcPct val="115000"/>
              </a:lnSpc>
              <a:buClr>
                <a:schemeClr val="dk1"/>
              </a:buClr>
              <a:buSzPts val="1100"/>
            </a:pPr>
            <a:r>
              <a:rPr lang="es" sz="1600" b="1" dirty="0">
                <a:solidFill>
                  <a:schemeClr val="dk1"/>
                </a:solidFill>
                <a:ea typeface="Montserrat"/>
                <a:cs typeface="Montserrat"/>
                <a:sym typeface="Montserrat"/>
              </a:rPr>
              <a:t>2. </a:t>
            </a:r>
            <a:r>
              <a:rPr lang="es" sz="1600" dirty="0">
                <a:solidFill>
                  <a:schemeClr val="dk1"/>
                </a:solidFill>
                <a:ea typeface="Montserrat"/>
                <a:cs typeface="Montserrat"/>
                <a:sym typeface="Montserrat"/>
              </a:rPr>
              <a:t>El literal g) del artículo </a:t>
            </a:r>
            <a:r>
              <a:rPr lang="es-EC" sz="1600" dirty="0"/>
              <a:t>2158</a:t>
            </a:r>
            <a:r>
              <a:rPr lang="es" sz="1600" dirty="0" smtClean="0">
                <a:solidFill>
                  <a:schemeClr val="dk1"/>
                </a:solidFill>
                <a:ea typeface="Montserrat"/>
                <a:cs typeface="Montserrat"/>
                <a:sym typeface="Montserrat"/>
              </a:rPr>
              <a:t> </a:t>
            </a:r>
            <a:r>
              <a:rPr lang="es" sz="1600" dirty="0">
                <a:solidFill>
                  <a:schemeClr val="dk1"/>
                </a:solidFill>
                <a:ea typeface="Montserrat"/>
                <a:cs typeface="Montserrat"/>
                <a:sym typeface="Montserrat"/>
              </a:rPr>
              <a:t>dispone que la zonificación ZC corresponde a “áreas de promoción especial o </a:t>
            </a:r>
            <a:r>
              <a:rPr lang="es" sz="1600" b="1" u="sng" dirty="0">
                <a:solidFill>
                  <a:schemeClr val="dk1"/>
                </a:solidFill>
                <a:ea typeface="Montserrat"/>
                <a:cs typeface="Montserrat"/>
                <a:sym typeface="Montserrat"/>
              </a:rPr>
              <a:t>desarrollo de proyectos urbanísticos concertados”. </a:t>
            </a:r>
            <a:endParaRPr sz="1600" b="1" u="sng" dirty="0">
              <a:solidFill>
                <a:schemeClr val="dk1"/>
              </a:solidFill>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1600" u="sng" dirty="0">
              <a:solidFill>
                <a:schemeClr val="dk1"/>
              </a:solidFill>
              <a:ea typeface="Montserrat"/>
              <a:cs typeface="Montserrat"/>
              <a:sym typeface="Montserrat"/>
            </a:endParaRPr>
          </a:p>
          <a:p>
            <a:pPr lvl="0" algn="just">
              <a:lnSpc>
                <a:spcPct val="115000"/>
              </a:lnSpc>
              <a:buClr>
                <a:schemeClr val="dk1"/>
              </a:buClr>
              <a:buSzPts val="1100"/>
            </a:pPr>
            <a:r>
              <a:rPr lang="es" sz="1600" b="1" dirty="0">
                <a:solidFill>
                  <a:schemeClr val="dk1"/>
                </a:solidFill>
                <a:ea typeface="Montserrat"/>
                <a:cs typeface="Montserrat"/>
                <a:sym typeface="Montserrat"/>
              </a:rPr>
              <a:t>3.</a:t>
            </a:r>
            <a:r>
              <a:rPr lang="es" sz="1600" dirty="0">
                <a:solidFill>
                  <a:schemeClr val="dk1"/>
                </a:solidFill>
                <a:ea typeface="Montserrat"/>
                <a:cs typeface="Montserrat"/>
                <a:sym typeface="Montserrat"/>
              </a:rPr>
              <a:t> El propio literal g) del artículo </a:t>
            </a:r>
            <a:r>
              <a:rPr lang="es-EC" sz="1600" dirty="0"/>
              <a:t>2158</a:t>
            </a:r>
            <a:r>
              <a:rPr lang="es" sz="1600" dirty="0" smtClean="0">
                <a:solidFill>
                  <a:schemeClr val="dk1"/>
                </a:solidFill>
                <a:ea typeface="Montserrat"/>
                <a:cs typeface="Montserrat"/>
                <a:sym typeface="Montserrat"/>
              </a:rPr>
              <a:t> </a:t>
            </a:r>
            <a:r>
              <a:rPr lang="es" sz="1600" dirty="0">
                <a:solidFill>
                  <a:schemeClr val="dk1"/>
                </a:solidFill>
                <a:ea typeface="Montserrat"/>
                <a:cs typeface="Montserrat"/>
                <a:sym typeface="Montserrat"/>
              </a:rPr>
              <a:t>prevé el procedimiento de asignación de datos para los predios cuya zonificación es ZC, </a:t>
            </a:r>
            <a:r>
              <a:rPr lang="es" sz="1600" b="1" dirty="0">
                <a:solidFill>
                  <a:schemeClr val="dk1"/>
                </a:solidFill>
                <a:ea typeface="Montserrat"/>
                <a:cs typeface="Montserrat"/>
                <a:sym typeface="Montserrat"/>
              </a:rPr>
              <a:t>mediante la presentación de un proyecto urbano-arquitectónico. </a:t>
            </a:r>
            <a:endParaRPr sz="1600" b="1" u="sng" dirty="0">
              <a:solidFill>
                <a:schemeClr val="dk1"/>
              </a:solidFill>
              <a:ea typeface="Montserrat"/>
              <a:cs typeface="Montserrat"/>
              <a:sym typeface="Montserrat"/>
            </a:endParaRPr>
          </a:p>
          <a:p>
            <a:pPr marL="0" lvl="0" indent="0" algn="just" rtl="0">
              <a:lnSpc>
                <a:spcPct val="115000"/>
              </a:lnSpc>
              <a:spcBef>
                <a:spcPts val="0"/>
              </a:spcBef>
              <a:spcAft>
                <a:spcPts val="0"/>
              </a:spcAft>
              <a:buNone/>
            </a:pPr>
            <a:r>
              <a:rPr lang="es" sz="1600" dirty="0">
                <a:solidFill>
                  <a:schemeClr val="dk1"/>
                </a:solidFill>
                <a:ea typeface="Montserrat"/>
                <a:cs typeface="Montserrat"/>
                <a:sym typeface="Montserrat"/>
              </a:rPr>
              <a:t> </a:t>
            </a:r>
            <a:endParaRPr sz="1600" b="1" dirty="0">
              <a:ea typeface="Montserrat"/>
              <a:cs typeface="Montserrat"/>
              <a:sym typeface="Montserrat"/>
            </a:endParaRPr>
          </a:p>
        </p:txBody>
      </p:sp>
      <p:sp>
        <p:nvSpPr>
          <p:cNvPr id="6" name="Google Shape;67;p15"/>
          <p:cNvSpPr txBox="1"/>
          <p:nvPr/>
        </p:nvSpPr>
        <p:spPr>
          <a:xfrm>
            <a:off x="4483996" y="473773"/>
            <a:ext cx="4268119" cy="330450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1000"/>
              </a:spcBef>
              <a:spcAft>
                <a:spcPts val="0"/>
              </a:spcAft>
              <a:buNone/>
            </a:pPr>
            <a:r>
              <a:rPr lang="es" sz="1600" i="1" dirty="0">
                <a:solidFill>
                  <a:schemeClr val="dk1"/>
                </a:solidFill>
                <a:ea typeface="Montserrat"/>
                <a:cs typeface="Montserrat"/>
                <a:sym typeface="Montserrat"/>
              </a:rPr>
              <a:t>“g) El proyecto contendrá la propuesta de asignación de datos de uso y ocupación del suelo, derivado de un análisis urbanístico del entorno. </a:t>
            </a:r>
            <a:r>
              <a:rPr lang="es" sz="1600" i="1" u="sng" dirty="0">
                <a:solidFill>
                  <a:schemeClr val="dk1"/>
                </a:solidFill>
                <a:ea typeface="Montserrat"/>
                <a:cs typeface="Montserrat"/>
                <a:sym typeface="Montserrat"/>
              </a:rPr>
              <a:t>Dichos datos serán asignados en concordancia con los requerimientos del proyecto y del entorno,</a:t>
            </a:r>
            <a:r>
              <a:rPr lang="es" sz="1600" i="1" dirty="0">
                <a:solidFill>
                  <a:schemeClr val="dk1"/>
                </a:solidFill>
                <a:ea typeface="Montserrat"/>
                <a:cs typeface="Montserrat"/>
                <a:sym typeface="Montserrat"/>
              </a:rPr>
              <a:t> siempre y cuando el proyecto prevea </a:t>
            </a:r>
            <a:r>
              <a:rPr lang="es" sz="1600" i="1" u="sng" dirty="0">
                <a:solidFill>
                  <a:schemeClr val="dk1"/>
                </a:solidFill>
                <a:ea typeface="Montserrat"/>
                <a:cs typeface="Montserrat"/>
                <a:sym typeface="Montserrat"/>
              </a:rPr>
              <a:t>aportes urbanísticos</a:t>
            </a:r>
            <a:r>
              <a:rPr lang="es" sz="1600" i="1" dirty="0">
                <a:solidFill>
                  <a:schemeClr val="dk1"/>
                </a:solidFill>
                <a:ea typeface="Montserrat"/>
                <a:cs typeface="Montserrat"/>
                <a:sym typeface="Montserrat"/>
              </a:rPr>
              <a:t> en uno o varios de los siguientes aspectos, en función de las particularidades de cada caso: Áreas verdes, Equipamientos públicos o privados y/o espacio público y vías que aseguren o mejoren la conectividad del sector [...]</a:t>
            </a:r>
            <a:endParaRPr sz="1600" i="1" dirty="0">
              <a:solidFill>
                <a:schemeClr val="dk1"/>
              </a:solidFill>
              <a:ea typeface="Montserrat"/>
              <a:cs typeface="Montserrat"/>
              <a:sym typeface="Montserrat"/>
            </a:endParaRPr>
          </a:p>
          <a:p>
            <a:pPr marL="0" lvl="0" indent="0" algn="just" rtl="0">
              <a:lnSpc>
                <a:spcPct val="120000"/>
              </a:lnSpc>
              <a:spcBef>
                <a:spcPts val="1000"/>
              </a:spcBef>
              <a:spcAft>
                <a:spcPts val="0"/>
              </a:spcAft>
              <a:buClr>
                <a:schemeClr val="dk1"/>
              </a:buClr>
              <a:buSzPts val="1100"/>
              <a:buFont typeface="Arial"/>
              <a:buNone/>
            </a:pPr>
            <a:r>
              <a:rPr lang="es" sz="1600" i="1" dirty="0">
                <a:solidFill>
                  <a:schemeClr val="dk1"/>
                </a:solidFill>
                <a:ea typeface="Montserrat"/>
                <a:cs typeface="Montserrat"/>
                <a:sym typeface="Montserrat"/>
              </a:rPr>
              <a:t>En caso de que el proyecto </a:t>
            </a:r>
            <a:r>
              <a:rPr lang="es" sz="1600" i="1" u="sng" dirty="0">
                <a:solidFill>
                  <a:schemeClr val="dk1"/>
                </a:solidFill>
                <a:ea typeface="Montserrat"/>
                <a:cs typeface="Montserrat"/>
                <a:sym typeface="Montserrat"/>
              </a:rPr>
              <a:t>prevea el fraccionamiento</a:t>
            </a:r>
            <a:r>
              <a:rPr lang="es" sz="1600" i="1" dirty="0">
                <a:solidFill>
                  <a:schemeClr val="dk1"/>
                </a:solidFill>
                <a:ea typeface="Montserrat"/>
                <a:cs typeface="Montserrat"/>
                <a:sym typeface="Montserrat"/>
              </a:rPr>
              <a:t> del suelo </a:t>
            </a:r>
            <a:r>
              <a:rPr lang="es" sz="1600" i="1" u="sng" dirty="0">
                <a:solidFill>
                  <a:schemeClr val="dk1"/>
                </a:solidFill>
                <a:ea typeface="Montserrat"/>
                <a:cs typeface="Montserrat"/>
                <a:sym typeface="Montserrat"/>
              </a:rPr>
              <a:t>o requiera la apertura de nuevas vías</a:t>
            </a:r>
            <a:r>
              <a:rPr lang="es" sz="1600" i="1" dirty="0">
                <a:solidFill>
                  <a:schemeClr val="dk1"/>
                </a:solidFill>
                <a:ea typeface="Montserrat"/>
                <a:cs typeface="Montserrat"/>
                <a:sym typeface="Montserrat"/>
              </a:rPr>
              <a:t>, </a:t>
            </a:r>
            <a:r>
              <a:rPr lang="es" sz="1600" i="1" u="sng" dirty="0">
                <a:solidFill>
                  <a:schemeClr val="dk1"/>
                </a:solidFill>
                <a:ea typeface="Montserrat"/>
                <a:cs typeface="Montserrat"/>
                <a:sym typeface="Montserrat"/>
              </a:rPr>
              <a:t>se garantizará que estas cesiones de suelo se hagan de forma gratuita y obligatoria a favor del municipio</a:t>
            </a:r>
            <a:r>
              <a:rPr lang="es" sz="1600" i="1" dirty="0">
                <a:solidFill>
                  <a:schemeClr val="dk1"/>
                </a:solidFill>
                <a:ea typeface="Montserrat"/>
                <a:cs typeface="Montserrat"/>
                <a:sym typeface="Montserrat"/>
              </a:rPr>
              <a:t>, observando los porcentajes de áreas verdes y equipamiento previstos en la normativa”. </a:t>
            </a:r>
            <a:endParaRPr sz="1600" i="1" dirty="0">
              <a:solidFill>
                <a:schemeClr val="dk1"/>
              </a:solidFill>
              <a:ea typeface="Montserrat"/>
              <a:cs typeface="Montserrat"/>
              <a:sym typeface="Montserrat"/>
            </a:endParaRPr>
          </a:p>
        </p:txBody>
      </p:sp>
      <p:sp>
        <p:nvSpPr>
          <p:cNvPr id="9" name="Rectángulo 8"/>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1"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7006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C" dirty="0">
                <a:solidFill>
                  <a:schemeClr val="bg1"/>
                </a:solidFill>
                <a:latin typeface="Calibri" panose="020F0502020204030204" pitchFamily="34" charset="0"/>
                <a:ea typeface="Calibri" panose="020F0502020204030204" pitchFamily="34" charset="0"/>
                <a:cs typeface="Calibri" panose="020F0502020204030204" pitchFamily="34" charset="0"/>
              </a:rPr>
              <a:t>Resolución No. C 248</a:t>
            </a:r>
            <a:endParaRPr lang="es-EC" dirty="0">
              <a:solidFill>
                <a:schemeClr val="bg1"/>
              </a:solidFill>
            </a:endParaRPr>
          </a:p>
        </p:txBody>
      </p:sp>
      <p:pic>
        <p:nvPicPr>
          <p:cNvPr id="7" name="Imagen 6" descr="C:\cristina\MDMQ 2021\1. OFICIOS\24. PUA San Sebastian\mapas san sebastian resolucion C248\RC-2019-248-ASIGNACION DATOS ZONIFICACI...EICOMISO JARDINES DE SAN SEBASTIAN.pdf Cuadro 1_001.jpg"/>
          <p:cNvPicPr/>
          <p:nvPr/>
        </p:nvPicPr>
        <p:blipFill rotWithShape="1">
          <a:blip r:embed="rId2"/>
          <a:srcRect l="6747" t="18326" r="3112" b="9170"/>
          <a:stretch/>
        </p:blipFill>
        <p:spPr bwMode="auto">
          <a:xfrm>
            <a:off x="2608571" y="417574"/>
            <a:ext cx="5647155" cy="5731730"/>
          </a:xfrm>
          <a:prstGeom prst="rect">
            <a:avLst/>
          </a:prstGeom>
          <a:noFill/>
          <a:ln w="9525">
            <a:noFill/>
            <a:miter lim="800000"/>
            <a:headEnd/>
            <a:tailEnd/>
          </a:ln>
        </p:spPr>
      </p:pic>
      <p:sp>
        <p:nvSpPr>
          <p:cNvPr id="2" name="Rectángulo 1"/>
          <p:cNvSpPr/>
          <p:nvPr/>
        </p:nvSpPr>
        <p:spPr>
          <a:xfrm>
            <a:off x="139889" y="632502"/>
            <a:ext cx="2468682" cy="1323439"/>
          </a:xfrm>
          <a:prstGeom prst="rect">
            <a:avLst/>
          </a:prstGeom>
        </p:spPr>
        <p:txBody>
          <a:bodyPr wrap="square">
            <a:spAutoFit/>
          </a:bodyPr>
          <a:lstStyle/>
          <a:p>
            <a:pPr algn="just">
              <a:spcAft>
                <a:spcPts val="0"/>
              </a:spcAft>
            </a:pP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La asignación de datos al predio No. 5782698 </a:t>
            </a:r>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detalla en el </a:t>
            </a: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cuadro No. 1 de la Resolución No. C 248 del 07 de mayo del </a:t>
            </a:r>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2019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8" name="Picture 1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9150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C" dirty="0">
                <a:solidFill>
                  <a:schemeClr val="bg1"/>
                </a:solidFill>
                <a:latin typeface="Calibri" panose="020F0502020204030204" pitchFamily="34" charset="0"/>
                <a:ea typeface="Calibri" panose="020F0502020204030204" pitchFamily="34" charset="0"/>
                <a:cs typeface="Calibri" panose="020F0502020204030204" pitchFamily="34" charset="0"/>
              </a:rPr>
              <a:t>Resolución No. C 248</a:t>
            </a:r>
            <a:endParaRPr lang="es-EC" dirty="0">
              <a:solidFill>
                <a:schemeClr val="bg1"/>
              </a:solidFill>
            </a:endParaRPr>
          </a:p>
        </p:txBody>
      </p:sp>
      <p:pic>
        <p:nvPicPr>
          <p:cNvPr id="2" name="Imagen 1"/>
          <p:cNvPicPr>
            <a:picLocks noChangeAspect="1"/>
          </p:cNvPicPr>
          <p:nvPr/>
        </p:nvPicPr>
        <p:blipFill rotWithShape="1">
          <a:blip r:embed="rId2"/>
          <a:srcRect l="24826" t="22714" r="23672" b="14412"/>
          <a:stretch/>
        </p:blipFill>
        <p:spPr>
          <a:xfrm>
            <a:off x="136478" y="708372"/>
            <a:ext cx="4148919" cy="2847629"/>
          </a:xfrm>
          <a:prstGeom prst="rect">
            <a:avLst/>
          </a:prstGeom>
        </p:spPr>
      </p:pic>
      <p:pic>
        <p:nvPicPr>
          <p:cNvPr id="3" name="Imagen 2"/>
          <p:cNvPicPr>
            <a:picLocks noChangeAspect="1"/>
          </p:cNvPicPr>
          <p:nvPr/>
        </p:nvPicPr>
        <p:blipFill rotWithShape="1">
          <a:blip r:embed="rId3"/>
          <a:srcRect l="17483" t="17678" r="17273" b="8255"/>
          <a:stretch/>
        </p:blipFill>
        <p:spPr>
          <a:xfrm>
            <a:off x="4739690" y="736976"/>
            <a:ext cx="4267832" cy="2724003"/>
          </a:xfrm>
          <a:prstGeom prst="rect">
            <a:avLst/>
          </a:prstGeom>
        </p:spPr>
      </p:pic>
      <p:pic>
        <p:nvPicPr>
          <p:cNvPr id="4" name="Imagen 3"/>
          <p:cNvPicPr>
            <a:picLocks noChangeAspect="1"/>
          </p:cNvPicPr>
          <p:nvPr/>
        </p:nvPicPr>
        <p:blipFill rotWithShape="1">
          <a:blip r:embed="rId4"/>
          <a:srcRect l="17379" t="18797" r="17379" b="8629"/>
          <a:stretch/>
        </p:blipFill>
        <p:spPr>
          <a:xfrm>
            <a:off x="95534" y="4145850"/>
            <a:ext cx="4176215" cy="2611813"/>
          </a:xfrm>
          <a:prstGeom prst="rect">
            <a:avLst/>
          </a:prstGeom>
        </p:spPr>
      </p:pic>
      <p:pic>
        <p:nvPicPr>
          <p:cNvPr id="5" name="Imagen 4"/>
          <p:cNvPicPr>
            <a:picLocks noChangeAspect="1"/>
          </p:cNvPicPr>
          <p:nvPr/>
        </p:nvPicPr>
        <p:blipFill rotWithShape="1">
          <a:blip r:embed="rId5"/>
          <a:srcRect l="18112" t="24580" r="18322" b="7323"/>
          <a:stretch/>
        </p:blipFill>
        <p:spPr>
          <a:xfrm>
            <a:off x="4671197" y="3923779"/>
            <a:ext cx="4336325" cy="2611813"/>
          </a:xfrm>
          <a:prstGeom prst="rect">
            <a:avLst/>
          </a:prstGeom>
        </p:spPr>
      </p:pic>
      <p:sp>
        <p:nvSpPr>
          <p:cNvPr id="6" name="Rectángulo 5"/>
          <p:cNvSpPr/>
          <p:nvPr/>
        </p:nvSpPr>
        <p:spPr>
          <a:xfrm>
            <a:off x="4885899" y="4026090"/>
            <a:ext cx="928047" cy="313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8" name="Rectángulo 7"/>
          <p:cNvSpPr/>
          <p:nvPr/>
        </p:nvSpPr>
        <p:spPr>
          <a:xfrm>
            <a:off x="136478" y="552310"/>
            <a:ext cx="2183290" cy="369332"/>
          </a:xfrm>
          <a:prstGeom prst="rect">
            <a:avLst/>
          </a:prstGeom>
        </p:spPr>
        <p:txBody>
          <a:bodyPr wrap="none">
            <a:spAutoFit/>
          </a:bodyPr>
          <a:lstStyle/>
          <a:p>
            <a:r>
              <a:rPr lang="es-EC"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Clasificación de suelo</a:t>
            </a:r>
            <a:endParaRPr lang="es-EC" dirty="0"/>
          </a:p>
        </p:txBody>
      </p:sp>
      <p:sp>
        <p:nvSpPr>
          <p:cNvPr id="10" name="Rectángulo 9"/>
          <p:cNvSpPr/>
          <p:nvPr/>
        </p:nvSpPr>
        <p:spPr>
          <a:xfrm>
            <a:off x="4885899" y="552310"/>
            <a:ext cx="1388522" cy="369332"/>
          </a:xfrm>
          <a:prstGeom prst="rect">
            <a:avLst/>
          </a:prstGeom>
        </p:spPr>
        <p:txBody>
          <a:bodyPr wrap="none">
            <a:spAutoFit/>
          </a:bodyPr>
          <a:lstStyle/>
          <a:p>
            <a:r>
              <a:rPr lang="es-EC" dirty="0" smtClean="0">
                <a:solidFill>
                  <a:srgbClr val="000000"/>
                </a:solidFill>
                <a:latin typeface="Calibri" panose="020F0502020204030204" pitchFamily="34" charset="0"/>
                <a:ea typeface="Calibri" panose="020F0502020204030204" pitchFamily="34" charset="0"/>
                <a:cs typeface="Calibri" panose="020F0502020204030204" pitchFamily="34" charset="0"/>
              </a:rPr>
              <a:t>Uso de suelo</a:t>
            </a:r>
            <a:endParaRPr lang="es-EC" dirty="0"/>
          </a:p>
        </p:txBody>
      </p:sp>
      <p:sp>
        <p:nvSpPr>
          <p:cNvPr id="11" name="Rectángulo 10"/>
          <p:cNvSpPr/>
          <p:nvPr/>
        </p:nvSpPr>
        <p:spPr>
          <a:xfrm>
            <a:off x="136478" y="3841424"/>
            <a:ext cx="1309589" cy="369332"/>
          </a:xfrm>
          <a:prstGeom prst="rect">
            <a:avLst/>
          </a:prstGeom>
        </p:spPr>
        <p:txBody>
          <a:bodyPr wrap="none">
            <a:spAutoFit/>
          </a:bodyPr>
          <a:lstStyle/>
          <a:p>
            <a:r>
              <a:rPr lang="es-EC" dirty="0" smtClean="0">
                <a:solidFill>
                  <a:srgbClr val="000000"/>
                </a:solidFill>
                <a:latin typeface="Calibri" panose="020F0502020204030204" pitchFamily="34" charset="0"/>
                <a:ea typeface="Calibri" panose="020F0502020204030204" pitchFamily="34" charset="0"/>
                <a:cs typeface="Calibri" panose="020F0502020204030204" pitchFamily="34" charset="0"/>
              </a:rPr>
              <a:t>Zonificación</a:t>
            </a:r>
            <a:endParaRPr lang="es-EC" dirty="0"/>
          </a:p>
        </p:txBody>
      </p:sp>
      <p:sp>
        <p:nvSpPr>
          <p:cNvPr id="13" name="Rectángulo 12"/>
          <p:cNvSpPr/>
          <p:nvPr/>
        </p:nvSpPr>
        <p:spPr>
          <a:xfrm>
            <a:off x="4885899" y="3866152"/>
            <a:ext cx="1185453" cy="369332"/>
          </a:xfrm>
          <a:prstGeom prst="rect">
            <a:avLst/>
          </a:prstGeom>
        </p:spPr>
        <p:txBody>
          <a:bodyPr wrap="none">
            <a:spAutoFit/>
          </a:bodyPr>
          <a:lstStyle/>
          <a:p>
            <a:r>
              <a:rPr lang="es-EC"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Propuesta </a:t>
            </a:r>
            <a:endParaRPr lang="es-EC" dirty="0"/>
          </a:p>
        </p:txBody>
      </p:sp>
      <p:pic>
        <p:nvPicPr>
          <p:cNvPr id="16" name="Picture 13"/>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6030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4"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C" dirty="0">
                <a:solidFill>
                  <a:schemeClr val="bg1"/>
                </a:solidFill>
                <a:latin typeface="Calibri" panose="020F0502020204030204" pitchFamily="34" charset="0"/>
                <a:ea typeface="Calibri" panose="020F0502020204030204" pitchFamily="34" charset="0"/>
                <a:cs typeface="Calibri" panose="020F0502020204030204" pitchFamily="34" charset="0"/>
              </a:rPr>
              <a:t>Resolución No. C 248</a:t>
            </a:r>
            <a:endParaRPr lang="es-EC" dirty="0">
              <a:solidFill>
                <a:schemeClr val="bg1"/>
              </a:solidFill>
            </a:endParaRPr>
          </a:p>
        </p:txBody>
      </p:sp>
      <p:sp>
        <p:nvSpPr>
          <p:cNvPr id="2" name="Rectángulo 1"/>
          <p:cNvSpPr/>
          <p:nvPr/>
        </p:nvSpPr>
        <p:spPr>
          <a:xfrm>
            <a:off x="130629" y="419376"/>
            <a:ext cx="8765177" cy="6278642"/>
          </a:xfrm>
          <a:prstGeom prst="rect">
            <a:avLst/>
          </a:prstGeom>
        </p:spPr>
        <p:txBody>
          <a:bodyPr wrap="square">
            <a:spAutoFit/>
          </a:bodyPr>
          <a:lstStyle/>
          <a:p>
            <a:pPr algn="just">
              <a:spcAft>
                <a:spcPts val="0"/>
              </a:spcAft>
            </a:pPr>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Antes </a:t>
            </a: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de que fueran asignados estos datos, la totalidad del predio tenía como clasificación de suelo rural y código de zonificación ZC, por lo que, con la Resolución C 248, se cambió la clasificación de suelo de rural a urbano en las zonas A1, A11 Y D4. </a:t>
            </a:r>
            <a:endPar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endParaRPr lang="es-E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s-EC" sz="1600" dirty="0">
                <a:latin typeface="Calibri" panose="020F0502020204030204" pitchFamily="34" charset="0"/>
                <a:ea typeface="Calibri" panose="020F0502020204030204" pitchFamily="34" charset="0"/>
                <a:cs typeface="Calibri" panose="020F0502020204030204" pitchFamily="34" charset="0"/>
              </a:rPr>
              <a:t>Conforme el literal a) del art. </a:t>
            </a:r>
            <a:r>
              <a:rPr lang="es-EC" sz="1600" dirty="0" smtClean="0">
                <a:latin typeface="Calibri" panose="020F0502020204030204" pitchFamily="34" charset="0"/>
                <a:ea typeface="Calibri" panose="020F0502020204030204" pitchFamily="34" charset="0"/>
                <a:cs typeface="Calibri" panose="020F0502020204030204" pitchFamily="34" charset="0"/>
              </a:rPr>
              <a:t>2100 </a:t>
            </a:r>
            <a:r>
              <a:rPr lang="es-EC" sz="1600" dirty="0">
                <a:latin typeface="Calibri" panose="020F0502020204030204" pitchFamily="34" charset="0"/>
                <a:ea typeface="Calibri" panose="020F0502020204030204" pitchFamily="34" charset="0"/>
                <a:cs typeface="Calibri" panose="020F0502020204030204" pitchFamily="34" charset="0"/>
              </a:rPr>
              <a:t>del Código Municipal, el suelo urbano puede ser determinado únicamente en el Plan de Desarrollo y Ordenamiento Territorial, o en uno de los instrumentos de planificación. </a:t>
            </a:r>
            <a:endParaRPr lang="es-EC" sz="1600" dirty="0" smtClean="0">
              <a:latin typeface="Calibri" panose="020F0502020204030204" pitchFamily="34" charset="0"/>
              <a:ea typeface="Calibri" panose="020F0502020204030204" pitchFamily="34" charset="0"/>
              <a:cs typeface="Calibri" panose="020F0502020204030204" pitchFamily="34" charset="0"/>
            </a:endParaRPr>
          </a:p>
          <a:p>
            <a:pPr algn="just"/>
            <a:endPar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 </a:t>
            </a: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procedimiento </a:t>
            </a:r>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 </a:t>
            </a: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asignación de datos a un predio con zonificación ZC, a través de la presentación de un Proyecto Urbanístico Arquitectónico (PUA), no es considerado un instrumento de planificación ni un instrumento complementario de planificación, </a:t>
            </a:r>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por lo que no </a:t>
            </a: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constituye un instrumento que permita el cambio de clasificación de suelo rural a urbano.</a:t>
            </a:r>
          </a:p>
          <a:p>
            <a:r>
              <a:rPr lang="es-EC" dirty="0"/>
              <a:t> </a:t>
            </a:r>
            <a:endParaRPr lang="es-EC" dirty="0" smtClean="0"/>
          </a:p>
          <a:p>
            <a:pPr algn="just"/>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Conforme la disposición general segunda de la Resolución C248, la autorización del cambio de clasificación de rural a urbano en el predio No. 5782698, no es procedente </a:t>
            </a:r>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 </a:t>
            </a: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no haberse instrumentado este cambio en uno de los instrumentos complementarios de planificación que sirven para el efecto</a:t>
            </a:r>
            <a:r>
              <a:rPr lang="es-EC"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just"/>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En este sentido, en el Mapa PUOS vigente, el predio en mención sigue teniendo asignada la clasificación de suelo rural y la zonificación ZC en la parte correspondiente al cambio de rural a urbano. </a:t>
            </a:r>
          </a:p>
          <a:p>
            <a:pPr algn="just"/>
            <a:endParaRPr lang="es-ES"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La LOOTUGS determina en los artículos 28 y 34, que únicamente el Plan de Uso y Gestión de Suelo (instrumento que aún no entra en vigencia) y los planes parciales de expansión urbana son los instrumentos que permiten un cambio de clasificación de rural a urbano. </a:t>
            </a:r>
          </a:p>
          <a:p>
            <a:pPr algn="just"/>
            <a:endPar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93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8"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Aplicación de resolución </a:t>
            </a:r>
            <a:endParaRPr lang="es-EC" dirty="0">
              <a:solidFill>
                <a:schemeClr val="bg1"/>
              </a:solidFill>
            </a:endParaRPr>
          </a:p>
        </p:txBody>
      </p:sp>
      <p:sp>
        <p:nvSpPr>
          <p:cNvPr id="2" name="Rectángulo 1"/>
          <p:cNvSpPr/>
          <p:nvPr/>
        </p:nvSpPr>
        <p:spPr>
          <a:xfrm>
            <a:off x="600501" y="634425"/>
            <a:ext cx="7970293" cy="1569660"/>
          </a:xfrm>
          <a:prstGeom prst="rect">
            <a:avLst/>
          </a:prstGeom>
        </p:spPr>
        <p:txBody>
          <a:bodyPr wrap="square">
            <a:spAutoFit/>
          </a:bodyPr>
          <a:lstStyle/>
          <a:p>
            <a:pPr algn="just"/>
            <a:r>
              <a:rPr lang="es-EC" sz="1600" dirty="0"/>
              <a:t>Con posterioridad a la expedición de la Resolución No. C248, la </a:t>
            </a:r>
            <a:r>
              <a:rPr lang="es-EC" sz="1600" dirty="0" smtClean="0"/>
              <a:t>STHV </a:t>
            </a:r>
            <a:r>
              <a:rPr lang="es-EC" sz="1600" dirty="0"/>
              <a:t>expidió la Resolución No. STHV- 031-2020 la cual establece la “NORMA TÉCNICA PARA DETERMINAR LA ASIGNACIÓN DE USO DE SUELO Y APROVECHAMIENTO DE LOTES CON ZONIFICACIÓN ZC MEDIANTE UN PROYECTO URBANO ARQUITECTÓNICO</a:t>
            </a:r>
            <a:r>
              <a:rPr lang="es-EC" sz="1600" dirty="0" smtClean="0"/>
              <a:t>”. </a:t>
            </a:r>
            <a:r>
              <a:rPr lang="es" sz="1600" dirty="0">
                <a:solidFill>
                  <a:schemeClr val="dk1"/>
                </a:solidFill>
                <a:ea typeface="Montserrat"/>
                <a:cs typeface="Montserrat"/>
                <a:sym typeface="Montserrat"/>
              </a:rPr>
              <a:t>Resolución Administrativa No. STHV-031-2019 reformada por la Resolución No. </a:t>
            </a:r>
            <a:r>
              <a:rPr lang="es" sz="1600" dirty="0" smtClean="0">
                <a:solidFill>
                  <a:schemeClr val="dk1"/>
                </a:solidFill>
                <a:ea typeface="Montserrat"/>
                <a:cs typeface="Montserrat"/>
                <a:sym typeface="Montserrat"/>
              </a:rPr>
              <a:t>STHV-2020-054.</a:t>
            </a:r>
            <a:endParaRPr lang="es-EC" sz="1600" dirty="0">
              <a:solidFill>
                <a:srgbClr val="000000"/>
              </a:solidFill>
              <a:ea typeface="Calibri" panose="020F0502020204030204" pitchFamily="34" charset="0"/>
              <a:cs typeface="Calibri" panose="020F0502020204030204" pitchFamily="34" charset="0"/>
            </a:endParaRPr>
          </a:p>
          <a:p>
            <a:pPr algn="just">
              <a:spcAft>
                <a:spcPts val="0"/>
              </a:spcAft>
            </a:pPr>
            <a:endParaRPr lang="es-EC" sz="1600" dirty="0">
              <a:effectLst/>
              <a:ea typeface="Calibri" panose="020F0502020204030204" pitchFamily="34" charset="0"/>
              <a:cs typeface="Times New Roman" panose="02020603050405020304" pitchFamily="18" charset="0"/>
            </a:endParaRPr>
          </a:p>
        </p:txBody>
      </p:sp>
      <p:sp>
        <p:nvSpPr>
          <p:cNvPr id="3" name="Rectángulo 2"/>
          <p:cNvSpPr/>
          <p:nvPr/>
        </p:nvSpPr>
        <p:spPr>
          <a:xfrm>
            <a:off x="600500" y="2193270"/>
            <a:ext cx="7970293" cy="658642"/>
          </a:xfrm>
          <a:prstGeom prst="rect">
            <a:avLst/>
          </a:prstGeom>
        </p:spPr>
        <p:txBody>
          <a:bodyPr wrap="square">
            <a:spAutoFit/>
          </a:bodyPr>
          <a:lstStyle/>
          <a:p>
            <a:pPr marL="342900" lvl="0" indent="-342900" algn="just">
              <a:lnSpc>
                <a:spcPct val="115000"/>
              </a:lnSpc>
              <a:spcAft>
                <a:spcPts val="1000"/>
              </a:spcAft>
              <a:buFont typeface="+mj-lt"/>
              <a:buAutoNum type="arabicPeriod"/>
            </a:pPr>
            <a:r>
              <a:rPr lang="es-EC" sz="1600" b="1" dirty="0">
                <a:solidFill>
                  <a:srgbClr val="000000"/>
                </a:solidFill>
                <a:latin typeface="Calibri" panose="020F0502020204030204" pitchFamily="34" charset="0"/>
                <a:ea typeface="Calibri" panose="020F0502020204030204" pitchFamily="34" charset="0"/>
                <a:cs typeface="Cambria" panose="02040503050406030204" pitchFamily="18" charset="0"/>
              </a:rPr>
              <a:t>Localización en el contexto territorial y Plan Metropolitano de Desarrollo y Ordenamiento Territorio, (PMOT):</a:t>
            </a:r>
            <a:endParaRPr lang="es-EC" sz="1600" dirty="0">
              <a:latin typeface="Cambria" panose="02040503050406030204" pitchFamily="18" charset="0"/>
              <a:ea typeface="Cambria" panose="02040503050406030204" pitchFamily="18" charset="0"/>
              <a:cs typeface="Cambria" panose="02040503050406030204" pitchFamily="18" charset="0"/>
            </a:endParaRPr>
          </a:p>
        </p:txBody>
      </p:sp>
      <p:pic>
        <p:nvPicPr>
          <p:cNvPr id="5" name="Imagen 4" descr="C:\cristina\MDMQ 2021\1. OFICIOS\24. PUA San Sebastian\Localizacion PUA C428.jpg"/>
          <p:cNvPicPr/>
          <p:nvPr/>
        </p:nvPicPr>
        <p:blipFill>
          <a:blip r:embed="rId4" cstate="print"/>
          <a:srcRect/>
          <a:stretch>
            <a:fillRect/>
          </a:stretch>
        </p:blipFill>
        <p:spPr bwMode="auto">
          <a:xfrm>
            <a:off x="2481262" y="2861002"/>
            <a:ext cx="4181475" cy="2952750"/>
          </a:xfrm>
          <a:prstGeom prst="rect">
            <a:avLst/>
          </a:prstGeom>
          <a:noFill/>
          <a:ln w="9525">
            <a:noFill/>
            <a:miter lim="800000"/>
            <a:headEnd/>
            <a:tailEnd/>
          </a:ln>
        </p:spPr>
      </p:pic>
      <p:sp>
        <p:nvSpPr>
          <p:cNvPr id="4" name="Rectángulo 3"/>
          <p:cNvSpPr/>
          <p:nvPr/>
        </p:nvSpPr>
        <p:spPr>
          <a:xfrm>
            <a:off x="600499" y="5860393"/>
            <a:ext cx="7970293" cy="584775"/>
          </a:xfrm>
          <a:prstGeom prst="rect">
            <a:avLst/>
          </a:prstGeom>
        </p:spPr>
        <p:txBody>
          <a:bodyPr wrap="square">
            <a:spAutoFit/>
          </a:bodyPr>
          <a:lstStyle/>
          <a:p>
            <a:pPr algn="just">
              <a:spcAft>
                <a:spcPts val="0"/>
              </a:spcAft>
            </a:pPr>
            <a:r>
              <a:rPr lang="es-EC" sz="1600" dirty="0">
                <a:solidFill>
                  <a:srgbClr val="000000"/>
                </a:solidFill>
                <a:latin typeface="Calibri" panose="020F0502020204030204" pitchFamily="34" charset="0"/>
                <a:ea typeface="Calibri" panose="020F0502020204030204" pitchFamily="34" charset="0"/>
                <a:cs typeface="Calibri" panose="020F0502020204030204" pitchFamily="34" charset="0"/>
              </a:rPr>
              <a:t>El predio No. 5782698 se localiza en el barrio/sector San Francisco, Administración Zonal Tumbaco, Zona Aeropuerto.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736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839097"/>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8"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Aplicación de resolución </a:t>
            </a:r>
            <a:endParaRPr lang="es-EC" dirty="0">
              <a:solidFill>
                <a:schemeClr val="bg1"/>
              </a:solidFill>
            </a:endParaRPr>
          </a:p>
        </p:txBody>
      </p:sp>
      <p:sp>
        <p:nvSpPr>
          <p:cNvPr id="2" name="Rectángulo 1"/>
          <p:cNvSpPr/>
          <p:nvPr/>
        </p:nvSpPr>
        <p:spPr>
          <a:xfrm>
            <a:off x="600501" y="634425"/>
            <a:ext cx="7970293" cy="2554545"/>
          </a:xfrm>
          <a:prstGeom prst="rect">
            <a:avLst/>
          </a:prstGeom>
        </p:spPr>
        <p:txBody>
          <a:bodyPr wrap="square">
            <a:spAutoFit/>
          </a:bodyPr>
          <a:lstStyle/>
          <a:p>
            <a:pPr lvl="0" algn="just"/>
            <a:r>
              <a:rPr lang="es-EC" sz="1600" b="1" dirty="0"/>
              <a:t>Análisis de los porcentajes de uso y ocupación de suelo del entorno del predio No. 5782698:</a:t>
            </a:r>
            <a:endParaRPr lang="es-EC" sz="1600" dirty="0"/>
          </a:p>
          <a:p>
            <a:pPr algn="just"/>
            <a:r>
              <a:rPr lang="es-EC" sz="1600" b="1" dirty="0"/>
              <a:t> </a:t>
            </a:r>
            <a:endParaRPr lang="es-EC" sz="1600" dirty="0"/>
          </a:p>
          <a:p>
            <a:pPr algn="just"/>
            <a:r>
              <a:rPr lang="es-EC" sz="1600" b="1" dirty="0" smtClean="0"/>
              <a:t>Radio </a:t>
            </a:r>
            <a:r>
              <a:rPr lang="es-EC" sz="1600" b="1" dirty="0"/>
              <a:t>de Influencia</a:t>
            </a:r>
            <a:r>
              <a:rPr lang="es-EC" sz="1600" dirty="0"/>
              <a:t>.- El área del predio de análisis es de 49.6089,60 m2 (área gráfica del IRM de consulta). De acuerdo al artículo 07 de la resolución STHV-031-2019, reformado por la resolución No. STHV-2020-054, artículo 5,  el radio de influencia para el análisis técnico del predio es de 1.000 m2 medidos radialmente desde cada uno de los vértices del No. 5782698.</a:t>
            </a:r>
          </a:p>
          <a:p>
            <a:pPr algn="just"/>
            <a:r>
              <a:rPr lang="es-EC" sz="1600" dirty="0"/>
              <a:t> </a:t>
            </a:r>
          </a:p>
          <a:p>
            <a:pPr algn="just"/>
            <a:r>
              <a:rPr lang="es-EC" sz="1600" b="1" dirty="0" smtClean="0"/>
              <a:t>Análisis </a:t>
            </a:r>
            <a:r>
              <a:rPr lang="es-EC" sz="1600" b="1" dirty="0"/>
              <a:t>de Usos de Suelo (PUOS) y radio de influencia.-</a:t>
            </a:r>
            <a:r>
              <a:rPr lang="es-EC" sz="1600" dirty="0"/>
              <a:t> El área de influencia del predio es el siguiente:</a:t>
            </a:r>
          </a:p>
          <a:p>
            <a:pPr algn="just">
              <a:spcAft>
                <a:spcPts val="0"/>
              </a:spcAft>
            </a:pPr>
            <a:endParaRPr lang="es-EC" sz="1600" dirty="0">
              <a:effectLst/>
              <a:ea typeface="Calibri" panose="020F0502020204030204" pitchFamily="34" charset="0"/>
              <a:cs typeface="Times New Roman" panose="02020603050405020304" pitchFamily="18" charset="0"/>
            </a:endParaRPr>
          </a:p>
        </p:txBody>
      </p:sp>
      <p:pic>
        <p:nvPicPr>
          <p:cNvPr id="7" name="Imagen 6" descr="C:\cristina\MDMQ 2021\1. OFICIOS\24. PUA San Sebastian\WhatsApp Image 2021-06-22 at 16.51.12.jpeg"/>
          <p:cNvPicPr/>
          <p:nvPr/>
        </p:nvPicPr>
        <p:blipFill>
          <a:blip r:embed="rId4" cstate="print"/>
          <a:srcRect/>
          <a:stretch>
            <a:fillRect/>
          </a:stretch>
        </p:blipFill>
        <p:spPr bwMode="auto">
          <a:xfrm>
            <a:off x="1975156" y="2717346"/>
            <a:ext cx="4922033" cy="3489634"/>
          </a:xfrm>
          <a:prstGeom prst="rect">
            <a:avLst/>
          </a:prstGeom>
          <a:noFill/>
          <a:ln w="9525">
            <a:noFill/>
            <a:miter lim="800000"/>
            <a:headEnd/>
            <a:tailEnd/>
          </a:ln>
        </p:spPr>
      </p:pic>
    </p:spTree>
    <p:extLst>
      <p:ext uri="{BB962C8B-B14F-4D97-AF65-F5344CB8AC3E}">
        <p14:creationId xmlns:p14="http://schemas.microsoft.com/office/powerpoint/2010/main" val="3969650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CuadroTexto"/>
          <p:cNvSpPr txBox="1"/>
          <p:nvPr/>
        </p:nvSpPr>
        <p:spPr>
          <a:xfrm>
            <a:off x="-1" y="2111"/>
            <a:ext cx="4167555" cy="369332"/>
          </a:xfrm>
          <a:prstGeom prst="rect">
            <a:avLst/>
          </a:prstGeom>
          <a:solidFill>
            <a:schemeClr val="tx1">
              <a:lumMod val="65000"/>
              <a:lumOff val="35000"/>
            </a:schemeClr>
          </a:solidFill>
        </p:spPr>
        <p:txBody>
          <a:bodyPr wrap="square" rtlCol="0">
            <a:spAutoFit/>
          </a:bodyPr>
          <a:lstStyle/>
          <a:p>
            <a:r>
              <a:rPr lang="es-ES" dirty="0" smtClean="0">
                <a:solidFill>
                  <a:schemeClr val="bg1"/>
                </a:solidFill>
                <a:latin typeface="Calibri" panose="020F0502020204030204" pitchFamily="34" charset="0"/>
                <a:cs typeface="Calibri" panose="020F0502020204030204" pitchFamily="34" charset="0"/>
              </a:rPr>
              <a:t>Aplicación de resolución </a:t>
            </a:r>
            <a:endParaRPr lang="es-EC"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615115145"/>
              </p:ext>
            </p:extLst>
          </p:nvPr>
        </p:nvGraphicFramePr>
        <p:xfrm>
          <a:off x="247122" y="1504783"/>
          <a:ext cx="4242992" cy="3173645"/>
        </p:xfrm>
        <a:graphic>
          <a:graphicData uri="http://schemas.openxmlformats.org/drawingml/2006/table">
            <a:tbl>
              <a:tblPr firstRow="1" firstCol="1" bandRow="1"/>
              <a:tblGrid>
                <a:gridCol w="1844655">
                  <a:extLst>
                    <a:ext uri="{9D8B030D-6E8A-4147-A177-3AD203B41FA5}">
                      <a16:colId xmlns:a16="http://schemas.microsoft.com/office/drawing/2014/main" val="1171261892"/>
                    </a:ext>
                  </a:extLst>
                </a:gridCol>
                <a:gridCol w="1203472">
                  <a:extLst>
                    <a:ext uri="{9D8B030D-6E8A-4147-A177-3AD203B41FA5}">
                      <a16:colId xmlns:a16="http://schemas.microsoft.com/office/drawing/2014/main" val="4146423945"/>
                    </a:ext>
                  </a:extLst>
                </a:gridCol>
                <a:gridCol w="1194865">
                  <a:extLst>
                    <a:ext uri="{9D8B030D-6E8A-4147-A177-3AD203B41FA5}">
                      <a16:colId xmlns:a16="http://schemas.microsoft.com/office/drawing/2014/main" val="1942196136"/>
                    </a:ext>
                  </a:extLst>
                </a:gridCol>
              </a:tblGrid>
              <a:tr h="201845">
                <a:tc>
                  <a:txBody>
                    <a:bodyPr/>
                    <a:lstStyle/>
                    <a:p>
                      <a:pPr algn="ct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USO_DE SUELO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Superficie (Ha)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Porcentaje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3397357519"/>
                  </a:ext>
                </a:extLst>
              </a:tr>
              <a:tr h="19812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Agrícola Residencial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54,46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095805"/>
                  </a:ext>
                </a:extLst>
              </a:tr>
              <a:tr h="396240">
                <a:tc>
                  <a:txBody>
                    <a:bodyPr/>
                    <a:lstStyle/>
                    <a:p>
                      <a:pPr>
                        <a:spcAft>
                          <a:spcPts val="0"/>
                        </a:spcAft>
                      </a:pPr>
                      <a:r>
                        <a:rPr lang="es-EC" sz="13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Área de promoción (no constituye uso de suelo)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74,02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263231"/>
                  </a:ext>
                </a:extLst>
              </a:tr>
              <a:tr h="19812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Equipamiento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393359"/>
                  </a:ext>
                </a:extLst>
              </a:tr>
              <a:tr h="198120">
                <a:tc>
                  <a:txBody>
                    <a:bodyPr/>
                    <a:lstStyle/>
                    <a:p>
                      <a:pPr>
                        <a:spcAft>
                          <a:spcPts val="0"/>
                        </a:spcAft>
                      </a:pPr>
                      <a:r>
                        <a:rPr lang="es-EC" sz="13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Industrial 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613110"/>
                  </a:ext>
                </a:extLst>
              </a:tr>
              <a:tr h="19812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Múltiple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93492"/>
                  </a:ext>
                </a:extLst>
              </a:tr>
              <a:tr h="59436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Protección Ecológica / Conservación Patrimonio Natural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152,37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274211"/>
                  </a:ext>
                </a:extLst>
              </a:tr>
              <a:tr h="19812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Residencial Rural 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716641"/>
                  </a:ext>
                </a:extLst>
              </a:tr>
              <a:tr h="19812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Residencial Urbano 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012079"/>
                  </a:ext>
                </a:extLst>
              </a:tr>
              <a:tr h="19812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Residencial Urbano 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123,79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786932"/>
                  </a:ext>
                </a:extLst>
              </a:tr>
              <a:tr h="396240">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Recurso Natural / Producción Sostenible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271,30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37,49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535441959"/>
                  </a:ext>
                </a:extLst>
              </a:tr>
              <a:tr h="198120">
                <a:tc>
                  <a:txBody>
                    <a:bodyPr/>
                    <a:lstStyle/>
                    <a:p>
                      <a:pP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723,66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30" marR="51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317659"/>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30286382"/>
              </p:ext>
            </p:extLst>
          </p:nvPr>
        </p:nvGraphicFramePr>
        <p:xfrm>
          <a:off x="4762333" y="1504782"/>
          <a:ext cx="4163303" cy="4022186"/>
        </p:xfrm>
        <a:graphic>
          <a:graphicData uri="http://schemas.openxmlformats.org/drawingml/2006/table">
            <a:tbl>
              <a:tblPr firstRow="1" firstCol="1" bandRow="1"/>
              <a:tblGrid>
                <a:gridCol w="1693547">
                  <a:extLst>
                    <a:ext uri="{9D8B030D-6E8A-4147-A177-3AD203B41FA5}">
                      <a16:colId xmlns:a16="http://schemas.microsoft.com/office/drawing/2014/main" val="2111158533"/>
                    </a:ext>
                  </a:extLst>
                </a:gridCol>
                <a:gridCol w="1383063">
                  <a:extLst>
                    <a:ext uri="{9D8B030D-6E8A-4147-A177-3AD203B41FA5}">
                      <a16:colId xmlns:a16="http://schemas.microsoft.com/office/drawing/2014/main" val="3173990070"/>
                    </a:ext>
                  </a:extLst>
                </a:gridCol>
                <a:gridCol w="1086693">
                  <a:extLst>
                    <a:ext uri="{9D8B030D-6E8A-4147-A177-3AD203B41FA5}">
                      <a16:colId xmlns:a16="http://schemas.microsoft.com/office/drawing/2014/main" val="4180200327"/>
                    </a:ext>
                  </a:extLst>
                </a:gridCol>
              </a:tblGrid>
              <a:tr h="211694">
                <a:tc>
                  <a:txBody>
                    <a:bodyPr/>
                    <a:lstStyle/>
                    <a:p>
                      <a:pP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ZONIFICACION</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Superficie (Ha)</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Porcentaje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563054159"/>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A1002-35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22,10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3,05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86925"/>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A1002-35(VU)</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0,31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801351"/>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A1004-40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9,09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43228"/>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A1004i-60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12,44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872553"/>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A25002-1,5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8,06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260466"/>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A25002-1.5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94,02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12,99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742433"/>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A2502-10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144,77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20,01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628064099"/>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A5002-5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85,09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11,76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475053"/>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A602-50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82,45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11,39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504081"/>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D202H-70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6,09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0,84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415045"/>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D203-50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5,46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0,75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636603"/>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D302-80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10,83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216703"/>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D302H-70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0,08</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0,01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30274"/>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D303-80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35,51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4,91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993919"/>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PQ</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123,22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17,03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560865"/>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ZC</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80,78</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11,16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642900"/>
                  </a:ext>
                </a:extLst>
              </a:tr>
              <a:tr h="211694">
                <a:tc>
                  <a:txBody>
                    <a:bodyPr/>
                    <a:lstStyle/>
                    <a:p>
                      <a:pP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ZH</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0,20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527930"/>
                  </a:ext>
                </a:extLst>
              </a:tr>
              <a:tr h="211694">
                <a:tc>
                  <a:txBody>
                    <a:bodyPr/>
                    <a:lstStyle/>
                    <a:p>
                      <a:pPr>
                        <a:spcAft>
                          <a:spcPts val="0"/>
                        </a:spcAft>
                      </a:pPr>
                      <a:r>
                        <a:rPr lang="es-EC" sz="13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723,66</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100,00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396" marR="493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262912"/>
                  </a:ext>
                </a:extLst>
              </a:tr>
            </a:tbl>
          </a:graphicData>
        </a:graphic>
      </p:graphicFrame>
      <p:pic>
        <p:nvPicPr>
          <p:cNvPr id="5" name="Picture 1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ángulo 6"/>
          <p:cNvSpPr/>
          <p:nvPr/>
        </p:nvSpPr>
        <p:spPr>
          <a:xfrm>
            <a:off x="0" y="5712948"/>
            <a:ext cx="718456" cy="1018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48804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17805</TotalTime>
  <Words>1979</Words>
  <Application>Microsoft Office PowerPoint</Application>
  <PresentationFormat>Presentación en pantalla (4:3)</PresentationFormat>
  <Paragraphs>279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Cambria</vt:lpstr>
      <vt:lpstr>Montserrat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USO Y GESTIÓN  DE SUELO</dc:title>
  <dc:creator>Luisana Ketty Córdova</dc:creator>
  <cp:lastModifiedBy>Mauricio Ernesto Marin Echeverria</cp:lastModifiedBy>
  <cp:revision>1665</cp:revision>
  <cp:lastPrinted>2021-09-11T17:16:21Z</cp:lastPrinted>
  <dcterms:created xsi:type="dcterms:W3CDTF">2020-06-05T14:22:48Z</dcterms:created>
  <dcterms:modified xsi:type="dcterms:W3CDTF">2021-11-15T23:20:53Z</dcterms:modified>
</cp:coreProperties>
</file>