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7"/>
  </p:handoutMasterIdLst>
  <p:sldIdLst>
    <p:sldId id="256" r:id="rId2"/>
    <p:sldId id="257" r:id="rId3"/>
    <p:sldId id="281" r:id="rId4"/>
    <p:sldId id="258" r:id="rId5"/>
    <p:sldId id="278" r:id="rId6"/>
    <p:sldId id="260" r:id="rId7"/>
    <p:sldId id="259" r:id="rId8"/>
    <p:sldId id="269" r:id="rId9"/>
    <p:sldId id="277" r:id="rId10"/>
    <p:sldId id="282" r:id="rId11"/>
    <p:sldId id="261" r:id="rId12"/>
    <p:sldId id="262" r:id="rId13"/>
    <p:sldId id="263" r:id="rId14"/>
    <p:sldId id="264" r:id="rId15"/>
    <p:sldId id="265" r:id="rId16"/>
    <p:sldId id="266" r:id="rId17"/>
    <p:sldId id="267" r:id="rId18"/>
    <p:sldId id="268" r:id="rId19"/>
    <p:sldId id="272" r:id="rId20"/>
    <p:sldId id="273" r:id="rId21"/>
    <p:sldId id="274" r:id="rId22"/>
    <p:sldId id="275" r:id="rId23"/>
    <p:sldId id="276" r:id="rId24"/>
    <p:sldId id="280" r:id="rId25"/>
    <p:sldId id="279" r:id="rId2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3" autoAdjust="0"/>
    <p:restoredTop sz="94660"/>
  </p:normalViewPr>
  <p:slideViewPr>
    <p:cSldViewPr snapToGrid="0">
      <p:cViewPr varScale="1">
        <p:scale>
          <a:sx n="155" d="100"/>
          <a:sy n="155" d="100"/>
        </p:scale>
        <p:origin x="162" y="3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D:\ordenanza%20de%20factores\FACTOR%20EN%20PREDIOS%20URBANOS%20CON%20USO%20AGRICOLA\ARQ.%20MABE\AGRICOLA%20RESIDENCIAL\Copia%20de%20informaci&#243;n_destino_econ&#243;mico_2021_2206202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8319105341136824"/>
          <c:y val="0.22907534053244477"/>
          <c:w val="0.77911169327241847"/>
          <c:h val="0.72210469058822691"/>
        </c:manualLayout>
      </c:layout>
      <c:bar3DChart>
        <c:barDir val="col"/>
        <c:grouping val="clustered"/>
        <c:varyColors val="0"/>
        <c:ser>
          <c:idx val="0"/>
          <c:order val="0"/>
          <c:tx>
            <c:strRef>
              <c:f>Hoja1!$J$10</c:f>
              <c:strCache>
                <c:ptCount val="1"/>
                <c:pt idx="0">
                  <c:v>SIN APLICACIÓN DE FACTOR</c:v>
                </c:pt>
              </c:strCache>
            </c:strRef>
          </c:tx>
          <c:spPr>
            <a:solidFill>
              <a:schemeClr val="accent1">
                <a:shade val="65000"/>
              </a:schemeClr>
            </a:solidFill>
            <a:ln>
              <a:noFill/>
            </a:ln>
            <a:effectLst/>
            <a:sp3d/>
          </c:spPr>
          <c:invertIfNegative val="0"/>
          <c:dLbls>
            <c:dLbl>
              <c:idx val="0"/>
              <c:layout>
                <c:manualLayout>
                  <c:x val="4.968944909431687E-2"/>
                  <c:y val="-7.0028011204481794E-2"/>
                </c:manualLayout>
              </c:layout>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s-EC"/>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6775-4010-9D5F-CF7EC64EACE2}"/>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Hoja1!$K$9</c:f>
              <c:strCache>
                <c:ptCount val="1"/>
                <c:pt idx="0">
                  <c:v>SIMULACIÓN AVALÚO</c:v>
                </c:pt>
              </c:strCache>
            </c:strRef>
          </c:cat>
          <c:val>
            <c:numRef>
              <c:f>Hoja1!$K$10</c:f>
              <c:numCache>
                <c:formatCode>_("$"* #,##0.00_);_("$"* \(#,##0.00\);_("$"* "-"??_);_(@_)</c:formatCode>
                <c:ptCount val="1"/>
                <c:pt idx="0">
                  <c:v>137297657.94149992</c:v>
                </c:pt>
              </c:numCache>
            </c:numRef>
          </c:val>
          <c:extLst>
            <c:ext xmlns:c16="http://schemas.microsoft.com/office/drawing/2014/chart" uri="{C3380CC4-5D6E-409C-BE32-E72D297353CC}">
              <c16:uniqueId val="{00000001-6775-4010-9D5F-CF7EC64EACE2}"/>
            </c:ext>
          </c:extLst>
        </c:ser>
        <c:ser>
          <c:idx val="1"/>
          <c:order val="1"/>
          <c:tx>
            <c:strRef>
              <c:f>Hoja1!$J$11</c:f>
              <c:strCache>
                <c:ptCount val="1"/>
                <c:pt idx="0">
                  <c:v>CON APLICACIÓN DE FACTOR</c:v>
                </c:pt>
              </c:strCache>
            </c:strRef>
          </c:tx>
          <c:spPr>
            <a:solidFill>
              <a:schemeClr val="accent1">
                <a:lumMod val="60000"/>
                <a:lumOff val="40000"/>
              </a:schemeClr>
            </a:solidFill>
            <a:ln>
              <a:noFill/>
            </a:ln>
            <a:effectLst/>
            <a:sp3d/>
          </c:spPr>
          <c:invertIfNegative val="0"/>
          <c:dLbls>
            <c:dLbl>
              <c:idx val="0"/>
              <c:layout>
                <c:manualLayout>
                  <c:x val="4.347826795752726E-2"/>
                  <c:y val="-4.201680672268907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6775-4010-9D5F-CF7EC64EACE2}"/>
                </c:ext>
              </c:extLst>
            </c:dLbl>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Hoja1!$K$9</c:f>
              <c:strCache>
                <c:ptCount val="1"/>
                <c:pt idx="0">
                  <c:v>SIMULACIÓN AVALÚO</c:v>
                </c:pt>
              </c:strCache>
            </c:strRef>
          </c:cat>
          <c:val>
            <c:numRef>
              <c:f>Hoja1!$K$11</c:f>
              <c:numCache>
                <c:formatCode>_("$"* #,##0.00_);_("$"* \(#,##0.00\);_("$"* "-"??_);_(@_)</c:formatCode>
                <c:ptCount val="1"/>
                <c:pt idx="0">
                  <c:v>130759674.22999993</c:v>
                </c:pt>
              </c:numCache>
            </c:numRef>
          </c:val>
          <c:extLst>
            <c:ext xmlns:c16="http://schemas.microsoft.com/office/drawing/2014/chart" uri="{C3380CC4-5D6E-409C-BE32-E72D297353CC}">
              <c16:uniqueId val="{00000003-6775-4010-9D5F-CF7EC64EACE2}"/>
            </c:ext>
          </c:extLst>
        </c:ser>
        <c:ser>
          <c:idx val="2"/>
          <c:order val="2"/>
          <c:tx>
            <c:strRef>
              <c:f>Hoja1!$J$12</c:f>
              <c:strCache>
                <c:ptCount val="1"/>
                <c:pt idx="0">
                  <c:v>DIFERENCIA</c:v>
                </c:pt>
              </c:strCache>
            </c:strRef>
          </c:tx>
          <c:spPr>
            <a:solidFill>
              <a:schemeClr val="bg2">
                <a:lumMod val="75000"/>
              </a:schemeClr>
            </a:solidFill>
            <a:ln>
              <a:noFill/>
            </a:ln>
            <a:effectLst/>
            <a:sp3d/>
          </c:spPr>
          <c:invertIfNegative val="0"/>
          <c:dLbls>
            <c:dLbl>
              <c:idx val="0"/>
              <c:layout>
                <c:manualLayout>
                  <c:x val="3.9337480533000853E-2"/>
                  <c:y val="-4.201680672268917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6775-4010-9D5F-CF7EC64EACE2}"/>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Hoja1!$K$9</c:f>
              <c:strCache>
                <c:ptCount val="1"/>
                <c:pt idx="0">
                  <c:v>SIMULACIÓN AVALÚO</c:v>
                </c:pt>
              </c:strCache>
            </c:strRef>
          </c:cat>
          <c:val>
            <c:numRef>
              <c:f>Hoja1!$K$12</c:f>
              <c:numCache>
                <c:formatCode>_("$"* #,##0.00_);_("$"* \(#,##0.00\);_("$"* "-"??_);_(@_)</c:formatCode>
                <c:ptCount val="1"/>
                <c:pt idx="0">
                  <c:v>6537983.711499989</c:v>
                </c:pt>
              </c:numCache>
            </c:numRef>
          </c:val>
          <c:extLst>
            <c:ext xmlns:c16="http://schemas.microsoft.com/office/drawing/2014/chart" uri="{C3380CC4-5D6E-409C-BE32-E72D297353CC}">
              <c16:uniqueId val="{00000005-6775-4010-9D5F-CF7EC64EACE2}"/>
            </c:ext>
          </c:extLst>
        </c:ser>
        <c:dLbls>
          <c:showLegendKey val="0"/>
          <c:showVal val="1"/>
          <c:showCatName val="0"/>
          <c:showSerName val="0"/>
          <c:showPercent val="0"/>
          <c:showBubbleSize val="0"/>
        </c:dLbls>
        <c:gapWidth val="150"/>
        <c:shape val="box"/>
        <c:axId val="-664861264"/>
        <c:axId val="-664858000"/>
        <c:axId val="0"/>
      </c:bar3DChart>
      <c:catAx>
        <c:axId val="-664861264"/>
        <c:scaling>
          <c:orientation val="minMax"/>
        </c:scaling>
        <c:delete val="1"/>
        <c:axPos val="b"/>
        <c:numFmt formatCode="General" sourceLinked="1"/>
        <c:majorTickMark val="none"/>
        <c:minorTickMark val="none"/>
        <c:tickLblPos val="nextTo"/>
        <c:crossAx val="-664858000"/>
        <c:crosses val="autoZero"/>
        <c:auto val="1"/>
        <c:lblAlgn val="ctr"/>
        <c:lblOffset val="100"/>
        <c:noMultiLvlLbl val="0"/>
      </c:catAx>
      <c:valAx>
        <c:axId val="-6648580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s-EC" sz="1600"/>
                  <a:t>AVALÚO (MILLONES)</a:t>
                </a:r>
              </a:p>
            </c:rich>
          </c:tx>
          <c:layout>
            <c:manualLayout>
              <c:xMode val="edge"/>
              <c:yMode val="edge"/>
              <c:x val="3.5803628210108768E-2"/>
              <c:y val="0.46174242925516668"/>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C"/>
            </a:p>
          </c:txPr>
        </c:title>
        <c:numFmt formatCode="_(&quot;$&quot;* #,##0_);_(&quot;$&quot;* \(#,##0\);_(&quot;$&quot;* &quot;-&quot;_);_(@_)"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crossAx val="-664861264"/>
        <c:crosses val="autoZero"/>
        <c:crossBetween val="between"/>
        <c:majorUnit val="20000000"/>
        <c:minorUnit val="10000000"/>
        <c:dispUnits>
          <c:builtInUnit val="millions"/>
        </c:dispUnits>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sz="1200"/>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7BE231-2663-4293-B110-45152D89B16E}" type="doc">
      <dgm:prSet loTypeId="urn:microsoft.com/office/officeart/2005/8/layout/process3" loCatId="process" qsTypeId="urn:microsoft.com/office/officeart/2005/8/quickstyle/simple1" qsCatId="simple" csTypeId="urn:microsoft.com/office/officeart/2005/8/colors/accent1_4" csCatId="accent1" phldr="1"/>
      <dgm:spPr/>
    </dgm:pt>
    <dgm:pt modelId="{81C1CAB2-4A17-4B4E-8020-02AC549E4A04}">
      <dgm:prSet phldrT="[Texto]" custT="1"/>
      <dgm:spPr/>
      <dgm:t>
        <a:bodyPr/>
        <a:lstStyle/>
        <a:p>
          <a:r>
            <a:rPr lang="es-ES" sz="2400" dirty="0" smtClean="0"/>
            <a:t>09 Junio 2020</a:t>
          </a:r>
          <a:endParaRPr lang="es-ES" sz="2400" dirty="0"/>
        </a:p>
      </dgm:t>
    </dgm:pt>
    <dgm:pt modelId="{AABE6805-5D2A-4D30-A9F8-AF2DA36B9E9C}" type="parTrans" cxnId="{3C4D07E3-3E41-4D4A-B933-AD433A824951}">
      <dgm:prSet/>
      <dgm:spPr/>
      <dgm:t>
        <a:bodyPr/>
        <a:lstStyle/>
        <a:p>
          <a:endParaRPr lang="es-ES"/>
        </a:p>
      </dgm:t>
    </dgm:pt>
    <dgm:pt modelId="{101511C0-4F26-435C-9734-6400CCD54569}" type="sibTrans" cxnId="{3C4D07E3-3E41-4D4A-B933-AD433A824951}">
      <dgm:prSet/>
      <dgm:spPr/>
      <dgm:t>
        <a:bodyPr/>
        <a:lstStyle/>
        <a:p>
          <a:endParaRPr lang="es-ES"/>
        </a:p>
      </dgm:t>
    </dgm:pt>
    <dgm:pt modelId="{EE5FCD22-F2A8-411A-8EF2-AFA61A29A6B7}">
      <dgm:prSet phldrT="[Texto]"/>
      <dgm:spPr/>
      <dgm:t>
        <a:bodyPr/>
        <a:lstStyle/>
        <a:p>
          <a:r>
            <a:rPr lang="es-ES" dirty="0" smtClean="0"/>
            <a:t>29 agosto 2020</a:t>
          </a:r>
          <a:endParaRPr lang="es-ES" dirty="0"/>
        </a:p>
      </dgm:t>
    </dgm:pt>
    <dgm:pt modelId="{77191AA5-D96F-4F63-8856-593CF0B6D29C}" type="parTrans" cxnId="{0F0C33AF-F114-430E-BBD6-70AAC72FEFF5}">
      <dgm:prSet/>
      <dgm:spPr/>
      <dgm:t>
        <a:bodyPr/>
        <a:lstStyle/>
        <a:p>
          <a:endParaRPr lang="es-ES"/>
        </a:p>
      </dgm:t>
    </dgm:pt>
    <dgm:pt modelId="{133BC72E-F13F-46F2-A21A-3F6AD76F6AF3}" type="sibTrans" cxnId="{0F0C33AF-F114-430E-BBD6-70AAC72FEFF5}">
      <dgm:prSet/>
      <dgm:spPr/>
      <dgm:t>
        <a:bodyPr/>
        <a:lstStyle/>
        <a:p>
          <a:endParaRPr lang="es-ES"/>
        </a:p>
      </dgm:t>
    </dgm:pt>
    <dgm:pt modelId="{78B63169-B51C-4426-9368-CB2A50AAB80E}">
      <dgm:prSet custT="1"/>
      <dgm:spPr/>
      <dgm:t>
        <a:bodyPr/>
        <a:lstStyle/>
        <a:p>
          <a:r>
            <a:rPr lang="es-ES" sz="2400" dirty="0" smtClean="0"/>
            <a:t> 08 Junio 2020</a:t>
          </a:r>
        </a:p>
      </dgm:t>
    </dgm:pt>
    <dgm:pt modelId="{28E38C1D-BD52-40C5-8407-F36C415E9151}" type="parTrans" cxnId="{51ADEA4B-761E-47D0-9005-D82E62D24348}">
      <dgm:prSet/>
      <dgm:spPr/>
      <dgm:t>
        <a:bodyPr/>
        <a:lstStyle/>
        <a:p>
          <a:endParaRPr lang="es-ES"/>
        </a:p>
      </dgm:t>
    </dgm:pt>
    <dgm:pt modelId="{7DD30301-B27D-4AF2-A025-60F9E29E2214}" type="sibTrans" cxnId="{51ADEA4B-761E-47D0-9005-D82E62D24348}">
      <dgm:prSet/>
      <dgm:spPr/>
      <dgm:t>
        <a:bodyPr/>
        <a:lstStyle/>
        <a:p>
          <a:endParaRPr lang="es-ES"/>
        </a:p>
      </dgm:t>
    </dgm:pt>
    <dgm:pt modelId="{368BA789-58D9-4EBE-834E-28BF48562F47}">
      <dgm:prSet custT="1"/>
      <dgm:spPr/>
      <dgm:t>
        <a:bodyPr anchor="ctr"/>
        <a:lstStyle/>
        <a:p>
          <a:pPr algn="ctr"/>
          <a:r>
            <a:rPr lang="es-ES" sz="2000" dirty="0" smtClean="0"/>
            <a:t>Informe Técnico GADDMQ-DMC-CCV-2020-0613-M </a:t>
          </a:r>
          <a:endParaRPr lang="es-ES" sz="2000" dirty="0"/>
        </a:p>
      </dgm:t>
    </dgm:pt>
    <dgm:pt modelId="{6BD6AE60-8610-4CE7-9953-BF10609154CB}" type="parTrans" cxnId="{F6DF37F4-9831-4B1A-B7A1-78D2BC91F184}">
      <dgm:prSet/>
      <dgm:spPr/>
      <dgm:t>
        <a:bodyPr/>
        <a:lstStyle/>
        <a:p>
          <a:endParaRPr lang="es-ES"/>
        </a:p>
      </dgm:t>
    </dgm:pt>
    <dgm:pt modelId="{76ECEE1B-8C02-4D0C-87B1-99C4427C35AF}" type="sibTrans" cxnId="{F6DF37F4-9831-4B1A-B7A1-78D2BC91F184}">
      <dgm:prSet/>
      <dgm:spPr/>
      <dgm:t>
        <a:bodyPr/>
        <a:lstStyle/>
        <a:p>
          <a:endParaRPr lang="es-ES"/>
        </a:p>
      </dgm:t>
    </dgm:pt>
    <dgm:pt modelId="{1FFD5C22-8306-4C8D-B6B2-AB4ED18743F9}">
      <dgm:prSet phldrT="[Texto]" custT="1"/>
      <dgm:spPr/>
      <dgm:t>
        <a:bodyPr anchor="ctr"/>
        <a:lstStyle/>
        <a:p>
          <a:pPr algn="ctr"/>
          <a:r>
            <a:rPr lang="es-ES" sz="2000" dirty="0" smtClean="0"/>
            <a:t>Aprobación Director Catastro           GADDMQ-DMC-2020-0431-M </a:t>
          </a:r>
          <a:endParaRPr lang="es-ES" sz="2000" dirty="0"/>
        </a:p>
      </dgm:t>
    </dgm:pt>
    <dgm:pt modelId="{DEA9471D-B2EE-4B37-8F09-41E1193B7A74}" type="parTrans" cxnId="{07C33D0E-5989-49F4-856C-6E166C35413B}">
      <dgm:prSet/>
      <dgm:spPr/>
      <dgm:t>
        <a:bodyPr/>
        <a:lstStyle/>
        <a:p>
          <a:endParaRPr lang="es-ES"/>
        </a:p>
      </dgm:t>
    </dgm:pt>
    <dgm:pt modelId="{CD1E503F-2C82-4C31-AA4B-D88E05833126}" type="sibTrans" cxnId="{07C33D0E-5989-49F4-856C-6E166C35413B}">
      <dgm:prSet/>
      <dgm:spPr/>
      <dgm:t>
        <a:bodyPr/>
        <a:lstStyle/>
        <a:p>
          <a:endParaRPr lang="es-ES"/>
        </a:p>
      </dgm:t>
    </dgm:pt>
    <dgm:pt modelId="{313714C9-572A-4263-885A-1C44770B1C98}">
      <dgm:prSet phldrT="[Texto]"/>
      <dgm:spPr/>
      <dgm:t>
        <a:bodyPr anchor="ctr"/>
        <a:lstStyle/>
        <a:p>
          <a:pPr algn="ctr"/>
          <a:r>
            <a:rPr lang="es-ES" dirty="0" smtClean="0"/>
            <a:t>La DMC envía al Concejo Metropolitano el Estudio Técnico GADDMQ-DMC-2020-03710-O </a:t>
          </a:r>
          <a:endParaRPr lang="es-ES" dirty="0"/>
        </a:p>
      </dgm:t>
    </dgm:pt>
    <dgm:pt modelId="{B76A84E5-455C-4153-8B91-7FEE1FAF96BB}" type="parTrans" cxnId="{15F52A80-E159-4150-99E4-734A0FD31F69}">
      <dgm:prSet/>
      <dgm:spPr/>
      <dgm:t>
        <a:bodyPr/>
        <a:lstStyle/>
        <a:p>
          <a:endParaRPr lang="es-ES"/>
        </a:p>
      </dgm:t>
    </dgm:pt>
    <dgm:pt modelId="{5F53FE8C-A3D9-4B7A-BE6F-32855979461E}" type="sibTrans" cxnId="{15F52A80-E159-4150-99E4-734A0FD31F69}">
      <dgm:prSet/>
      <dgm:spPr/>
      <dgm:t>
        <a:bodyPr/>
        <a:lstStyle/>
        <a:p>
          <a:endParaRPr lang="es-ES"/>
        </a:p>
      </dgm:t>
    </dgm:pt>
    <dgm:pt modelId="{FD6C9B0E-967A-4D69-860C-1FC6B71E5080}" type="pres">
      <dgm:prSet presAssocID="{EE7BE231-2663-4293-B110-45152D89B16E}" presName="linearFlow" presStyleCnt="0">
        <dgm:presLayoutVars>
          <dgm:dir/>
          <dgm:animLvl val="lvl"/>
          <dgm:resizeHandles val="exact"/>
        </dgm:presLayoutVars>
      </dgm:prSet>
      <dgm:spPr/>
    </dgm:pt>
    <dgm:pt modelId="{28E88665-CE46-4431-90E6-B6D43C108DB3}" type="pres">
      <dgm:prSet presAssocID="{78B63169-B51C-4426-9368-CB2A50AAB80E}" presName="composite" presStyleCnt="0"/>
      <dgm:spPr/>
    </dgm:pt>
    <dgm:pt modelId="{6BD0265B-2F07-41C8-BF82-E000F030BF15}" type="pres">
      <dgm:prSet presAssocID="{78B63169-B51C-4426-9368-CB2A50AAB80E}" presName="parTx" presStyleLbl="node1" presStyleIdx="0" presStyleCnt="3">
        <dgm:presLayoutVars>
          <dgm:chMax val="0"/>
          <dgm:chPref val="0"/>
          <dgm:bulletEnabled val="1"/>
        </dgm:presLayoutVars>
      </dgm:prSet>
      <dgm:spPr/>
      <dgm:t>
        <a:bodyPr/>
        <a:lstStyle/>
        <a:p>
          <a:endParaRPr lang="en-US"/>
        </a:p>
      </dgm:t>
    </dgm:pt>
    <dgm:pt modelId="{193DA180-784C-4CA8-A806-A987958F9668}" type="pres">
      <dgm:prSet presAssocID="{78B63169-B51C-4426-9368-CB2A50AAB80E}" presName="parSh" presStyleLbl="node1" presStyleIdx="0" presStyleCnt="3"/>
      <dgm:spPr/>
      <dgm:t>
        <a:bodyPr/>
        <a:lstStyle/>
        <a:p>
          <a:endParaRPr lang="en-US"/>
        </a:p>
      </dgm:t>
    </dgm:pt>
    <dgm:pt modelId="{407FF0E9-3CB0-4C89-8BBA-F24E7E92AB5F}" type="pres">
      <dgm:prSet presAssocID="{78B63169-B51C-4426-9368-CB2A50AAB80E}" presName="desTx" presStyleLbl="fgAcc1" presStyleIdx="0" presStyleCnt="3" custScaleX="132884">
        <dgm:presLayoutVars>
          <dgm:bulletEnabled val="1"/>
        </dgm:presLayoutVars>
      </dgm:prSet>
      <dgm:spPr/>
      <dgm:t>
        <a:bodyPr/>
        <a:lstStyle/>
        <a:p>
          <a:endParaRPr lang="es-ES"/>
        </a:p>
      </dgm:t>
    </dgm:pt>
    <dgm:pt modelId="{481B872C-7A62-4D0C-8E87-97B8E003E4CD}" type="pres">
      <dgm:prSet presAssocID="{7DD30301-B27D-4AF2-A025-60F9E29E2214}" presName="sibTrans" presStyleLbl="sibTrans2D1" presStyleIdx="0" presStyleCnt="2"/>
      <dgm:spPr/>
      <dgm:t>
        <a:bodyPr/>
        <a:lstStyle/>
        <a:p>
          <a:endParaRPr lang="en-US"/>
        </a:p>
      </dgm:t>
    </dgm:pt>
    <dgm:pt modelId="{FA50FF49-86D6-46D1-9B89-C8334ABD9187}" type="pres">
      <dgm:prSet presAssocID="{7DD30301-B27D-4AF2-A025-60F9E29E2214}" presName="connTx" presStyleLbl="sibTrans2D1" presStyleIdx="0" presStyleCnt="2"/>
      <dgm:spPr/>
      <dgm:t>
        <a:bodyPr/>
        <a:lstStyle/>
        <a:p>
          <a:endParaRPr lang="en-US"/>
        </a:p>
      </dgm:t>
    </dgm:pt>
    <dgm:pt modelId="{88ED45F4-5413-47BE-B0F2-8FEE94C580C1}" type="pres">
      <dgm:prSet presAssocID="{81C1CAB2-4A17-4B4E-8020-02AC549E4A04}" presName="composite" presStyleCnt="0"/>
      <dgm:spPr/>
    </dgm:pt>
    <dgm:pt modelId="{463EE497-F861-4A85-AED2-0E4A09096D51}" type="pres">
      <dgm:prSet presAssocID="{81C1CAB2-4A17-4B4E-8020-02AC549E4A04}" presName="parTx" presStyleLbl="node1" presStyleIdx="0" presStyleCnt="3">
        <dgm:presLayoutVars>
          <dgm:chMax val="0"/>
          <dgm:chPref val="0"/>
          <dgm:bulletEnabled val="1"/>
        </dgm:presLayoutVars>
      </dgm:prSet>
      <dgm:spPr/>
      <dgm:t>
        <a:bodyPr/>
        <a:lstStyle/>
        <a:p>
          <a:endParaRPr lang="es-ES"/>
        </a:p>
      </dgm:t>
    </dgm:pt>
    <dgm:pt modelId="{DBEFC524-D670-4B52-97D1-665A5A0E0CB1}" type="pres">
      <dgm:prSet presAssocID="{81C1CAB2-4A17-4B4E-8020-02AC549E4A04}" presName="parSh" presStyleLbl="node1" presStyleIdx="1" presStyleCnt="3"/>
      <dgm:spPr/>
      <dgm:t>
        <a:bodyPr/>
        <a:lstStyle/>
        <a:p>
          <a:endParaRPr lang="es-ES"/>
        </a:p>
      </dgm:t>
    </dgm:pt>
    <dgm:pt modelId="{62BDBA4B-AE24-4135-B1B6-EC464D22F741}" type="pres">
      <dgm:prSet presAssocID="{81C1CAB2-4A17-4B4E-8020-02AC549E4A04}" presName="desTx" presStyleLbl="fgAcc1" presStyleIdx="1" presStyleCnt="3" custScaleX="127565">
        <dgm:presLayoutVars>
          <dgm:bulletEnabled val="1"/>
        </dgm:presLayoutVars>
      </dgm:prSet>
      <dgm:spPr/>
      <dgm:t>
        <a:bodyPr/>
        <a:lstStyle/>
        <a:p>
          <a:endParaRPr lang="es-ES"/>
        </a:p>
      </dgm:t>
    </dgm:pt>
    <dgm:pt modelId="{0EF02EC6-1B9E-47FF-A70A-379AF20CEC30}" type="pres">
      <dgm:prSet presAssocID="{101511C0-4F26-435C-9734-6400CCD54569}" presName="sibTrans" presStyleLbl="sibTrans2D1" presStyleIdx="1" presStyleCnt="2"/>
      <dgm:spPr/>
      <dgm:t>
        <a:bodyPr/>
        <a:lstStyle/>
        <a:p>
          <a:endParaRPr lang="en-US"/>
        </a:p>
      </dgm:t>
    </dgm:pt>
    <dgm:pt modelId="{89357A3F-9564-485C-81BB-DBE666688427}" type="pres">
      <dgm:prSet presAssocID="{101511C0-4F26-435C-9734-6400CCD54569}" presName="connTx" presStyleLbl="sibTrans2D1" presStyleIdx="1" presStyleCnt="2"/>
      <dgm:spPr/>
      <dgm:t>
        <a:bodyPr/>
        <a:lstStyle/>
        <a:p>
          <a:endParaRPr lang="en-US"/>
        </a:p>
      </dgm:t>
    </dgm:pt>
    <dgm:pt modelId="{FA834B6A-88BA-40AA-8F89-1E6AB83006DE}" type="pres">
      <dgm:prSet presAssocID="{EE5FCD22-F2A8-411A-8EF2-AFA61A29A6B7}" presName="composite" presStyleCnt="0"/>
      <dgm:spPr/>
    </dgm:pt>
    <dgm:pt modelId="{A6B6EB35-4002-47AE-843B-1817A77ABA72}" type="pres">
      <dgm:prSet presAssocID="{EE5FCD22-F2A8-411A-8EF2-AFA61A29A6B7}" presName="parTx" presStyleLbl="node1" presStyleIdx="1" presStyleCnt="3">
        <dgm:presLayoutVars>
          <dgm:chMax val="0"/>
          <dgm:chPref val="0"/>
          <dgm:bulletEnabled val="1"/>
        </dgm:presLayoutVars>
      </dgm:prSet>
      <dgm:spPr/>
      <dgm:t>
        <a:bodyPr/>
        <a:lstStyle/>
        <a:p>
          <a:endParaRPr lang="es-ES"/>
        </a:p>
      </dgm:t>
    </dgm:pt>
    <dgm:pt modelId="{634CE278-6F22-4C52-B16C-00CE9DBD5376}" type="pres">
      <dgm:prSet presAssocID="{EE5FCD22-F2A8-411A-8EF2-AFA61A29A6B7}" presName="parSh" presStyleLbl="node1" presStyleIdx="2" presStyleCnt="3"/>
      <dgm:spPr/>
      <dgm:t>
        <a:bodyPr/>
        <a:lstStyle/>
        <a:p>
          <a:endParaRPr lang="es-ES"/>
        </a:p>
      </dgm:t>
    </dgm:pt>
    <dgm:pt modelId="{087276CF-62B3-414E-9373-4CA51608E92E}" type="pres">
      <dgm:prSet presAssocID="{EE5FCD22-F2A8-411A-8EF2-AFA61A29A6B7}" presName="desTx" presStyleLbl="fgAcc1" presStyleIdx="2" presStyleCnt="3" custScaleX="128813">
        <dgm:presLayoutVars>
          <dgm:bulletEnabled val="1"/>
        </dgm:presLayoutVars>
      </dgm:prSet>
      <dgm:spPr/>
      <dgm:t>
        <a:bodyPr/>
        <a:lstStyle/>
        <a:p>
          <a:endParaRPr lang="es-ES"/>
        </a:p>
      </dgm:t>
    </dgm:pt>
  </dgm:ptLst>
  <dgm:cxnLst>
    <dgm:cxn modelId="{64E7B13B-891E-4CCA-A9F6-0651A419262A}" type="presOf" srcId="{7DD30301-B27D-4AF2-A025-60F9E29E2214}" destId="{481B872C-7A62-4D0C-8E87-97B8E003E4CD}" srcOrd="0" destOrd="0" presId="urn:microsoft.com/office/officeart/2005/8/layout/process3"/>
    <dgm:cxn modelId="{0F0C33AF-F114-430E-BBD6-70AAC72FEFF5}" srcId="{EE7BE231-2663-4293-B110-45152D89B16E}" destId="{EE5FCD22-F2A8-411A-8EF2-AFA61A29A6B7}" srcOrd="2" destOrd="0" parTransId="{77191AA5-D96F-4F63-8856-593CF0B6D29C}" sibTransId="{133BC72E-F13F-46F2-A21A-3F6AD76F6AF3}"/>
    <dgm:cxn modelId="{F6DF37F4-9831-4B1A-B7A1-78D2BC91F184}" srcId="{78B63169-B51C-4426-9368-CB2A50AAB80E}" destId="{368BA789-58D9-4EBE-834E-28BF48562F47}" srcOrd="0" destOrd="0" parTransId="{6BD6AE60-8610-4CE7-9953-BF10609154CB}" sibTransId="{76ECEE1B-8C02-4D0C-87B1-99C4427C35AF}"/>
    <dgm:cxn modelId="{359C1973-CCE9-40B8-8230-A73512F64018}" type="presOf" srcId="{7DD30301-B27D-4AF2-A025-60F9E29E2214}" destId="{FA50FF49-86D6-46D1-9B89-C8334ABD9187}" srcOrd="1" destOrd="0" presId="urn:microsoft.com/office/officeart/2005/8/layout/process3"/>
    <dgm:cxn modelId="{FB7B6993-1E19-45F8-91B3-3FB7EB185CAA}" type="presOf" srcId="{EE5FCD22-F2A8-411A-8EF2-AFA61A29A6B7}" destId="{634CE278-6F22-4C52-B16C-00CE9DBD5376}" srcOrd="1" destOrd="0" presId="urn:microsoft.com/office/officeart/2005/8/layout/process3"/>
    <dgm:cxn modelId="{0D3AA85C-20A0-40C3-9C8F-13DE0CA9ABA0}" type="presOf" srcId="{368BA789-58D9-4EBE-834E-28BF48562F47}" destId="{407FF0E9-3CB0-4C89-8BBA-F24E7E92AB5F}" srcOrd="0" destOrd="0" presId="urn:microsoft.com/office/officeart/2005/8/layout/process3"/>
    <dgm:cxn modelId="{07C33D0E-5989-49F4-856C-6E166C35413B}" srcId="{81C1CAB2-4A17-4B4E-8020-02AC549E4A04}" destId="{1FFD5C22-8306-4C8D-B6B2-AB4ED18743F9}" srcOrd="0" destOrd="0" parTransId="{DEA9471D-B2EE-4B37-8F09-41E1193B7A74}" sibTransId="{CD1E503F-2C82-4C31-AA4B-D88E05833126}"/>
    <dgm:cxn modelId="{97972B3D-0E8A-4DAC-9FEE-00EA5404254A}" type="presOf" srcId="{101511C0-4F26-435C-9734-6400CCD54569}" destId="{0EF02EC6-1B9E-47FF-A70A-379AF20CEC30}" srcOrd="0" destOrd="0" presId="urn:microsoft.com/office/officeart/2005/8/layout/process3"/>
    <dgm:cxn modelId="{36F5230F-D81B-4E8D-9355-E293740F1DBD}" type="presOf" srcId="{78B63169-B51C-4426-9368-CB2A50AAB80E}" destId="{6BD0265B-2F07-41C8-BF82-E000F030BF15}" srcOrd="0" destOrd="0" presId="urn:microsoft.com/office/officeart/2005/8/layout/process3"/>
    <dgm:cxn modelId="{E85E8FC5-23A7-402D-A276-CB69C6DF122D}" type="presOf" srcId="{81C1CAB2-4A17-4B4E-8020-02AC549E4A04}" destId="{463EE497-F861-4A85-AED2-0E4A09096D51}" srcOrd="0" destOrd="0" presId="urn:microsoft.com/office/officeart/2005/8/layout/process3"/>
    <dgm:cxn modelId="{BEE90262-99FF-427E-B7CD-A381EEE6D11F}" type="presOf" srcId="{EE5FCD22-F2A8-411A-8EF2-AFA61A29A6B7}" destId="{A6B6EB35-4002-47AE-843B-1817A77ABA72}" srcOrd="0" destOrd="0" presId="urn:microsoft.com/office/officeart/2005/8/layout/process3"/>
    <dgm:cxn modelId="{74CBC69E-3FB9-4BCE-9E83-4630EF62CF22}" type="presOf" srcId="{313714C9-572A-4263-885A-1C44770B1C98}" destId="{087276CF-62B3-414E-9373-4CA51608E92E}" srcOrd="0" destOrd="0" presId="urn:microsoft.com/office/officeart/2005/8/layout/process3"/>
    <dgm:cxn modelId="{FF2A115B-DF04-4ECE-8903-FB7D12BCAB0E}" type="presOf" srcId="{81C1CAB2-4A17-4B4E-8020-02AC549E4A04}" destId="{DBEFC524-D670-4B52-97D1-665A5A0E0CB1}" srcOrd="1" destOrd="0" presId="urn:microsoft.com/office/officeart/2005/8/layout/process3"/>
    <dgm:cxn modelId="{4C8EDC2C-7E48-4CDA-8317-03EE5FE73175}" type="presOf" srcId="{101511C0-4F26-435C-9734-6400CCD54569}" destId="{89357A3F-9564-485C-81BB-DBE666688427}" srcOrd="1" destOrd="0" presId="urn:microsoft.com/office/officeart/2005/8/layout/process3"/>
    <dgm:cxn modelId="{5C35904B-C09C-488A-9933-8619F1675D3E}" type="presOf" srcId="{78B63169-B51C-4426-9368-CB2A50AAB80E}" destId="{193DA180-784C-4CA8-A806-A987958F9668}" srcOrd="1" destOrd="0" presId="urn:microsoft.com/office/officeart/2005/8/layout/process3"/>
    <dgm:cxn modelId="{51ADEA4B-761E-47D0-9005-D82E62D24348}" srcId="{EE7BE231-2663-4293-B110-45152D89B16E}" destId="{78B63169-B51C-4426-9368-CB2A50AAB80E}" srcOrd="0" destOrd="0" parTransId="{28E38C1D-BD52-40C5-8407-F36C415E9151}" sibTransId="{7DD30301-B27D-4AF2-A025-60F9E29E2214}"/>
    <dgm:cxn modelId="{B229580D-4B9C-4EF2-A038-677C769877F8}" type="presOf" srcId="{EE7BE231-2663-4293-B110-45152D89B16E}" destId="{FD6C9B0E-967A-4D69-860C-1FC6B71E5080}" srcOrd="0" destOrd="0" presId="urn:microsoft.com/office/officeart/2005/8/layout/process3"/>
    <dgm:cxn modelId="{15F52A80-E159-4150-99E4-734A0FD31F69}" srcId="{EE5FCD22-F2A8-411A-8EF2-AFA61A29A6B7}" destId="{313714C9-572A-4263-885A-1C44770B1C98}" srcOrd="0" destOrd="0" parTransId="{B76A84E5-455C-4153-8B91-7FEE1FAF96BB}" sibTransId="{5F53FE8C-A3D9-4B7A-BE6F-32855979461E}"/>
    <dgm:cxn modelId="{8E376654-7A0C-4D5B-B148-3C3500F1CA1A}" type="presOf" srcId="{1FFD5C22-8306-4C8D-B6B2-AB4ED18743F9}" destId="{62BDBA4B-AE24-4135-B1B6-EC464D22F741}" srcOrd="0" destOrd="0" presId="urn:microsoft.com/office/officeart/2005/8/layout/process3"/>
    <dgm:cxn modelId="{3C4D07E3-3E41-4D4A-B933-AD433A824951}" srcId="{EE7BE231-2663-4293-B110-45152D89B16E}" destId="{81C1CAB2-4A17-4B4E-8020-02AC549E4A04}" srcOrd="1" destOrd="0" parTransId="{AABE6805-5D2A-4D30-A9F8-AF2DA36B9E9C}" sibTransId="{101511C0-4F26-435C-9734-6400CCD54569}"/>
    <dgm:cxn modelId="{08F77387-7352-40D4-A6B0-53926BDB0C3E}" type="presParOf" srcId="{FD6C9B0E-967A-4D69-860C-1FC6B71E5080}" destId="{28E88665-CE46-4431-90E6-B6D43C108DB3}" srcOrd="0" destOrd="0" presId="urn:microsoft.com/office/officeart/2005/8/layout/process3"/>
    <dgm:cxn modelId="{04B45598-7612-4735-B524-9FD1E4B915A2}" type="presParOf" srcId="{28E88665-CE46-4431-90E6-B6D43C108DB3}" destId="{6BD0265B-2F07-41C8-BF82-E000F030BF15}" srcOrd="0" destOrd="0" presId="urn:microsoft.com/office/officeart/2005/8/layout/process3"/>
    <dgm:cxn modelId="{6AC07229-8996-48C4-AC71-47E49044D39A}" type="presParOf" srcId="{28E88665-CE46-4431-90E6-B6D43C108DB3}" destId="{193DA180-784C-4CA8-A806-A987958F9668}" srcOrd="1" destOrd="0" presId="urn:microsoft.com/office/officeart/2005/8/layout/process3"/>
    <dgm:cxn modelId="{FD9093F5-5230-4855-B94C-DDAAA9E4CA22}" type="presParOf" srcId="{28E88665-CE46-4431-90E6-B6D43C108DB3}" destId="{407FF0E9-3CB0-4C89-8BBA-F24E7E92AB5F}" srcOrd="2" destOrd="0" presId="urn:microsoft.com/office/officeart/2005/8/layout/process3"/>
    <dgm:cxn modelId="{2FD26A3F-633B-4C9F-AA8C-F14E2553CE04}" type="presParOf" srcId="{FD6C9B0E-967A-4D69-860C-1FC6B71E5080}" destId="{481B872C-7A62-4D0C-8E87-97B8E003E4CD}" srcOrd="1" destOrd="0" presId="urn:microsoft.com/office/officeart/2005/8/layout/process3"/>
    <dgm:cxn modelId="{BBA6BE40-0546-4BE9-BEE6-C983591851DA}" type="presParOf" srcId="{481B872C-7A62-4D0C-8E87-97B8E003E4CD}" destId="{FA50FF49-86D6-46D1-9B89-C8334ABD9187}" srcOrd="0" destOrd="0" presId="urn:microsoft.com/office/officeart/2005/8/layout/process3"/>
    <dgm:cxn modelId="{461E18AF-95E8-41D1-9767-FC189D4DFBE4}" type="presParOf" srcId="{FD6C9B0E-967A-4D69-860C-1FC6B71E5080}" destId="{88ED45F4-5413-47BE-B0F2-8FEE94C580C1}" srcOrd="2" destOrd="0" presId="urn:microsoft.com/office/officeart/2005/8/layout/process3"/>
    <dgm:cxn modelId="{7AF46F76-280D-4D0F-9D14-13A06D88F3B7}" type="presParOf" srcId="{88ED45F4-5413-47BE-B0F2-8FEE94C580C1}" destId="{463EE497-F861-4A85-AED2-0E4A09096D51}" srcOrd="0" destOrd="0" presId="urn:microsoft.com/office/officeart/2005/8/layout/process3"/>
    <dgm:cxn modelId="{E0AFCDDF-9E43-4BC4-B9DB-50DADC00E9C4}" type="presParOf" srcId="{88ED45F4-5413-47BE-B0F2-8FEE94C580C1}" destId="{DBEFC524-D670-4B52-97D1-665A5A0E0CB1}" srcOrd="1" destOrd="0" presId="urn:microsoft.com/office/officeart/2005/8/layout/process3"/>
    <dgm:cxn modelId="{E72EF9DE-05CD-4237-9E8F-07927831E628}" type="presParOf" srcId="{88ED45F4-5413-47BE-B0F2-8FEE94C580C1}" destId="{62BDBA4B-AE24-4135-B1B6-EC464D22F741}" srcOrd="2" destOrd="0" presId="urn:microsoft.com/office/officeart/2005/8/layout/process3"/>
    <dgm:cxn modelId="{DC487D9C-A8DE-4E6E-A0F0-470DAEAEEE2D}" type="presParOf" srcId="{FD6C9B0E-967A-4D69-860C-1FC6B71E5080}" destId="{0EF02EC6-1B9E-47FF-A70A-379AF20CEC30}" srcOrd="3" destOrd="0" presId="urn:microsoft.com/office/officeart/2005/8/layout/process3"/>
    <dgm:cxn modelId="{8803BD71-6784-43C1-9628-B2D2FD7CFE2F}" type="presParOf" srcId="{0EF02EC6-1B9E-47FF-A70A-379AF20CEC30}" destId="{89357A3F-9564-485C-81BB-DBE666688427}" srcOrd="0" destOrd="0" presId="urn:microsoft.com/office/officeart/2005/8/layout/process3"/>
    <dgm:cxn modelId="{0D41327C-CF9D-44CA-8E07-5138377A5372}" type="presParOf" srcId="{FD6C9B0E-967A-4D69-860C-1FC6B71E5080}" destId="{FA834B6A-88BA-40AA-8F89-1E6AB83006DE}" srcOrd="4" destOrd="0" presId="urn:microsoft.com/office/officeart/2005/8/layout/process3"/>
    <dgm:cxn modelId="{AC9928FF-FCC4-47FF-A941-3456CB392C0B}" type="presParOf" srcId="{FA834B6A-88BA-40AA-8F89-1E6AB83006DE}" destId="{A6B6EB35-4002-47AE-843B-1817A77ABA72}" srcOrd="0" destOrd="0" presId="urn:microsoft.com/office/officeart/2005/8/layout/process3"/>
    <dgm:cxn modelId="{4B1C6CC5-3B68-44ED-9AD4-BE8809E69D0E}" type="presParOf" srcId="{FA834B6A-88BA-40AA-8F89-1E6AB83006DE}" destId="{634CE278-6F22-4C52-B16C-00CE9DBD5376}" srcOrd="1" destOrd="0" presId="urn:microsoft.com/office/officeart/2005/8/layout/process3"/>
    <dgm:cxn modelId="{546C570A-F4B7-4851-9153-7F77B395CA24}" type="presParOf" srcId="{FA834B6A-88BA-40AA-8F89-1E6AB83006DE}" destId="{087276CF-62B3-414E-9373-4CA51608E92E}" srcOrd="2" destOrd="0" presId="urn:microsoft.com/office/officeart/2005/8/layout/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7BE231-2663-4293-B110-45152D89B16E}" type="doc">
      <dgm:prSet loTypeId="urn:microsoft.com/office/officeart/2005/8/layout/process3" loCatId="process" qsTypeId="urn:microsoft.com/office/officeart/2005/8/quickstyle/simple1" qsCatId="simple" csTypeId="urn:microsoft.com/office/officeart/2005/8/colors/accent1_4" csCatId="accent1" phldr="1"/>
      <dgm:spPr/>
    </dgm:pt>
    <dgm:pt modelId="{81C1CAB2-4A17-4B4E-8020-02AC549E4A04}">
      <dgm:prSet phldrT="[Texto]" custT="1"/>
      <dgm:spPr/>
      <dgm:t>
        <a:bodyPr/>
        <a:lstStyle/>
        <a:p>
          <a:r>
            <a:rPr lang="es-ES" sz="1800" dirty="0" smtClean="0"/>
            <a:t>28 enero 2020</a:t>
          </a:r>
          <a:endParaRPr lang="es-ES" sz="1800" dirty="0"/>
        </a:p>
      </dgm:t>
    </dgm:pt>
    <dgm:pt modelId="{AABE6805-5D2A-4D30-A9F8-AF2DA36B9E9C}" type="parTrans" cxnId="{3C4D07E3-3E41-4D4A-B933-AD433A824951}">
      <dgm:prSet/>
      <dgm:spPr/>
      <dgm:t>
        <a:bodyPr/>
        <a:lstStyle/>
        <a:p>
          <a:endParaRPr lang="es-ES"/>
        </a:p>
      </dgm:t>
    </dgm:pt>
    <dgm:pt modelId="{101511C0-4F26-435C-9734-6400CCD54569}" type="sibTrans" cxnId="{3C4D07E3-3E41-4D4A-B933-AD433A824951}">
      <dgm:prSet/>
      <dgm:spPr/>
      <dgm:t>
        <a:bodyPr/>
        <a:lstStyle/>
        <a:p>
          <a:endParaRPr lang="es-ES"/>
        </a:p>
      </dgm:t>
    </dgm:pt>
    <dgm:pt modelId="{EE5FCD22-F2A8-411A-8EF2-AFA61A29A6B7}">
      <dgm:prSet phldrT="[Texto]" custT="1"/>
      <dgm:spPr>
        <a:solidFill>
          <a:schemeClr val="accent1">
            <a:lumMod val="75000"/>
          </a:schemeClr>
        </a:solidFill>
      </dgm:spPr>
      <dgm:t>
        <a:bodyPr/>
        <a:lstStyle/>
        <a:p>
          <a:r>
            <a:rPr lang="es-ES" sz="1800" dirty="0" smtClean="0"/>
            <a:t>28 febrero 2020</a:t>
          </a:r>
          <a:endParaRPr lang="es-ES" sz="1800" dirty="0"/>
        </a:p>
      </dgm:t>
    </dgm:pt>
    <dgm:pt modelId="{77191AA5-D96F-4F63-8856-593CF0B6D29C}" type="parTrans" cxnId="{0F0C33AF-F114-430E-BBD6-70AAC72FEFF5}">
      <dgm:prSet/>
      <dgm:spPr/>
      <dgm:t>
        <a:bodyPr/>
        <a:lstStyle/>
        <a:p>
          <a:endParaRPr lang="es-ES"/>
        </a:p>
      </dgm:t>
    </dgm:pt>
    <dgm:pt modelId="{133BC72E-F13F-46F2-A21A-3F6AD76F6AF3}" type="sibTrans" cxnId="{0F0C33AF-F114-430E-BBD6-70AAC72FEFF5}">
      <dgm:prSet/>
      <dgm:spPr/>
      <dgm:t>
        <a:bodyPr/>
        <a:lstStyle/>
        <a:p>
          <a:endParaRPr lang="es-ES"/>
        </a:p>
      </dgm:t>
    </dgm:pt>
    <dgm:pt modelId="{78B63169-B51C-4426-9368-CB2A50AAB80E}">
      <dgm:prSet custT="1"/>
      <dgm:spPr/>
      <dgm:t>
        <a:bodyPr/>
        <a:lstStyle/>
        <a:p>
          <a:r>
            <a:rPr lang="es-ES" sz="1800" dirty="0" smtClean="0"/>
            <a:t> 27 enero 2020</a:t>
          </a:r>
        </a:p>
      </dgm:t>
    </dgm:pt>
    <dgm:pt modelId="{28E38C1D-BD52-40C5-8407-F36C415E9151}" type="parTrans" cxnId="{51ADEA4B-761E-47D0-9005-D82E62D24348}">
      <dgm:prSet/>
      <dgm:spPr/>
      <dgm:t>
        <a:bodyPr/>
        <a:lstStyle/>
        <a:p>
          <a:endParaRPr lang="es-ES"/>
        </a:p>
      </dgm:t>
    </dgm:pt>
    <dgm:pt modelId="{7DD30301-B27D-4AF2-A025-60F9E29E2214}" type="sibTrans" cxnId="{51ADEA4B-761E-47D0-9005-D82E62D24348}">
      <dgm:prSet/>
      <dgm:spPr/>
      <dgm:t>
        <a:bodyPr/>
        <a:lstStyle/>
        <a:p>
          <a:endParaRPr lang="es-ES"/>
        </a:p>
      </dgm:t>
    </dgm:pt>
    <dgm:pt modelId="{368BA789-58D9-4EBE-834E-28BF48562F47}">
      <dgm:prSet custT="1"/>
      <dgm:spPr/>
      <dgm:t>
        <a:bodyPr anchor="ctr"/>
        <a:lstStyle/>
        <a:p>
          <a:pPr algn="ctr"/>
          <a:r>
            <a:rPr lang="es-ES" sz="1800" dirty="0" smtClean="0"/>
            <a:t>Metodología entregada GADDMQ-DMC-PCV-2020-0105-M </a:t>
          </a:r>
          <a:endParaRPr lang="es-ES" sz="1800" dirty="0"/>
        </a:p>
      </dgm:t>
    </dgm:pt>
    <dgm:pt modelId="{6BD6AE60-8610-4CE7-9953-BF10609154CB}" type="parTrans" cxnId="{F6DF37F4-9831-4B1A-B7A1-78D2BC91F184}">
      <dgm:prSet/>
      <dgm:spPr/>
      <dgm:t>
        <a:bodyPr/>
        <a:lstStyle/>
        <a:p>
          <a:endParaRPr lang="es-ES"/>
        </a:p>
      </dgm:t>
    </dgm:pt>
    <dgm:pt modelId="{76ECEE1B-8C02-4D0C-87B1-99C4427C35AF}" type="sibTrans" cxnId="{F6DF37F4-9831-4B1A-B7A1-78D2BC91F184}">
      <dgm:prSet/>
      <dgm:spPr/>
      <dgm:t>
        <a:bodyPr/>
        <a:lstStyle/>
        <a:p>
          <a:endParaRPr lang="es-ES"/>
        </a:p>
      </dgm:t>
    </dgm:pt>
    <dgm:pt modelId="{1FFD5C22-8306-4C8D-B6B2-AB4ED18743F9}">
      <dgm:prSet phldrT="[Texto]" custT="1"/>
      <dgm:spPr/>
      <dgm:t>
        <a:bodyPr anchor="ctr"/>
        <a:lstStyle/>
        <a:p>
          <a:pPr algn="ctr"/>
          <a:r>
            <a:rPr lang="es-ES" sz="1800" dirty="0" smtClean="0"/>
            <a:t>Dirección Metropolitana de Catastro envía a la Administración General Metodología         GADDMQ-DMC-2020-0133-O</a:t>
          </a:r>
          <a:endParaRPr lang="es-ES" sz="1800" dirty="0"/>
        </a:p>
      </dgm:t>
    </dgm:pt>
    <dgm:pt modelId="{DEA9471D-B2EE-4B37-8F09-41E1193B7A74}" type="parTrans" cxnId="{07C33D0E-5989-49F4-856C-6E166C35413B}">
      <dgm:prSet/>
      <dgm:spPr/>
      <dgm:t>
        <a:bodyPr/>
        <a:lstStyle/>
        <a:p>
          <a:endParaRPr lang="es-ES"/>
        </a:p>
      </dgm:t>
    </dgm:pt>
    <dgm:pt modelId="{CD1E503F-2C82-4C31-AA4B-D88E05833126}" type="sibTrans" cxnId="{07C33D0E-5989-49F4-856C-6E166C35413B}">
      <dgm:prSet/>
      <dgm:spPr/>
      <dgm:t>
        <a:bodyPr/>
        <a:lstStyle/>
        <a:p>
          <a:endParaRPr lang="es-ES"/>
        </a:p>
      </dgm:t>
    </dgm:pt>
    <dgm:pt modelId="{313714C9-572A-4263-885A-1C44770B1C98}">
      <dgm:prSet phldrT="[Texto]" custT="1"/>
      <dgm:spPr/>
      <dgm:t>
        <a:bodyPr anchor="ctr"/>
        <a:lstStyle/>
        <a:p>
          <a:pPr algn="ctr"/>
          <a:r>
            <a:rPr lang="es-ES" sz="1800" dirty="0" smtClean="0"/>
            <a:t>Administración General envía al Concejo Metropolitano     GADDMQ-AG-2020-0094-M</a:t>
          </a:r>
          <a:endParaRPr lang="es-ES" sz="1800" dirty="0"/>
        </a:p>
      </dgm:t>
    </dgm:pt>
    <dgm:pt modelId="{B76A84E5-455C-4153-8B91-7FEE1FAF96BB}" type="parTrans" cxnId="{15F52A80-E159-4150-99E4-734A0FD31F69}">
      <dgm:prSet/>
      <dgm:spPr/>
      <dgm:t>
        <a:bodyPr/>
        <a:lstStyle/>
        <a:p>
          <a:endParaRPr lang="es-ES"/>
        </a:p>
      </dgm:t>
    </dgm:pt>
    <dgm:pt modelId="{5F53FE8C-A3D9-4B7A-BE6F-32855979461E}" type="sibTrans" cxnId="{15F52A80-E159-4150-99E4-734A0FD31F69}">
      <dgm:prSet/>
      <dgm:spPr/>
      <dgm:t>
        <a:bodyPr/>
        <a:lstStyle/>
        <a:p>
          <a:endParaRPr lang="es-ES"/>
        </a:p>
      </dgm:t>
    </dgm:pt>
    <dgm:pt modelId="{D7EB856F-F54C-4416-8357-A488B39B505A}">
      <dgm:prSet phldrT="[Texto]" custT="1"/>
      <dgm:spPr/>
      <dgm:t>
        <a:bodyPr/>
        <a:lstStyle/>
        <a:p>
          <a:pPr algn="ctr"/>
          <a:r>
            <a:rPr lang="es-ES" sz="1800" dirty="0" smtClean="0"/>
            <a:t>02 marzo </a:t>
          </a:r>
          <a:r>
            <a:rPr lang="es-ES" sz="1800" u="sng" dirty="0" smtClean="0"/>
            <a:t>2020</a:t>
          </a:r>
          <a:endParaRPr lang="es-ES" sz="1800" u="sng" dirty="0"/>
        </a:p>
      </dgm:t>
    </dgm:pt>
    <dgm:pt modelId="{0461973A-8DC6-4BAE-B7C3-6A7EAAB46741}" type="parTrans" cxnId="{52E8CF57-F400-44FB-8832-49DF109D5417}">
      <dgm:prSet/>
      <dgm:spPr/>
      <dgm:t>
        <a:bodyPr/>
        <a:lstStyle/>
        <a:p>
          <a:endParaRPr lang="es-ES"/>
        </a:p>
      </dgm:t>
    </dgm:pt>
    <dgm:pt modelId="{17581F56-EE18-4251-AAF4-3E8F388E4622}" type="sibTrans" cxnId="{52E8CF57-F400-44FB-8832-49DF109D5417}">
      <dgm:prSet/>
      <dgm:spPr/>
      <dgm:t>
        <a:bodyPr/>
        <a:lstStyle/>
        <a:p>
          <a:endParaRPr lang="es-ES"/>
        </a:p>
      </dgm:t>
    </dgm:pt>
    <dgm:pt modelId="{F25E2219-35FD-4A69-9F78-79E7BA8E7C61}">
      <dgm:prSet custT="1"/>
      <dgm:spPr/>
      <dgm:t>
        <a:bodyPr anchor="ctr"/>
        <a:lstStyle/>
        <a:p>
          <a:pPr algn="ctr"/>
          <a:r>
            <a:rPr lang="es-ES" sz="1800" u="none" dirty="0" smtClean="0"/>
            <a:t>Concejo Metropolitano remite a Sres. Concejales. </a:t>
          </a:r>
          <a:r>
            <a:rPr lang="es-ES" sz="1800" dirty="0" smtClean="0"/>
            <a:t>GADDMQ-SGCM-2020-0955-O</a:t>
          </a:r>
          <a:endParaRPr lang="es-ES" sz="1800" dirty="0"/>
        </a:p>
      </dgm:t>
    </dgm:pt>
    <dgm:pt modelId="{F0326526-BC35-4EA0-8170-16E38B375F5C}" type="parTrans" cxnId="{5378CA2F-2447-4EB4-8A67-431F9676F0E6}">
      <dgm:prSet/>
      <dgm:spPr/>
      <dgm:t>
        <a:bodyPr/>
        <a:lstStyle/>
        <a:p>
          <a:endParaRPr lang="es-ES"/>
        </a:p>
      </dgm:t>
    </dgm:pt>
    <dgm:pt modelId="{6CABEC7F-6902-43DD-855A-95967896453F}" type="sibTrans" cxnId="{5378CA2F-2447-4EB4-8A67-431F9676F0E6}">
      <dgm:prSet/>
      <dgm:spPr/>
      <dgm:t>
        <a:bodyPr/>
        <a:lstStyle/>
        <a:p>
          <a:endParaRPr lang="es-ES"/>
        </a:p>
      </dgm:t>
    </dgm:pt>
    <dgm:pt modelId="{FD6C9B0E-967A-4D69-860C-1FC6B71E5080}" type="pres">
      <dgm:prSet presAssocID="{EE7BE231-2663-4293-B110-45152D89B16E}" presName="linearFlow" presStyleCnt="0">
        <dgm:presLayoutVars>
          <dgm:dir/>
          <dgm:animLvl val="lvl"/>
          <dgm:resizeHandles val="exact"/>
        </dgm:presLayoutVars>
      </dgm:prSet>
      <dgm:spPr/>
    </dgm:pt>
    <dgm:pt modelId="{28E88665-CE46-4431-90E6-B6D43C108DB3}" type="pres">
      <dgm:prSet presAssocID="{78B63169-B51C-4426-9368-CB2A50AAB80E}" presName="composite" presStyleCnt="0"/>
      <dgm:spPr/>
    </dgm:pt>
    <dgm:pt modelId="{6BD0265B-2F07-41C8-BF82-E000F030BF15}" type="pres">
      <dgm:prSet presAssocID="{78B63169-B51C-4426-9368-CB2A50AAB80E}" presName="parTx" presStyleLbl="node1" presStyleIdx="0" presStyleCnt="4">
        <dgm:presLayoutVars>
          <dgm:chMax val="0"/>
          <dgm:chPref val="0"/>
          <dgm:bulletEnabled val="1"/>
        </dgm:presLayoutVars>
      </dgm:prSet>
      <dgm:spPr/>
      <dgm:t>
        <a:bodyPr/>
        <a:lstStyle/>
        <a:p>
          <a:endParaRPr lang="es-ES"/>
        </a:p>
      </dgm:t>
    </dgm:pt>
    <dgm:pt modelId="{193DA180-784C-4CA8-A806-A987958F9668}" type="pres">
      <dgm:prSet presAssocID="{78B63169-B51C-4426-9368-CB2A50AAB80E}" presName="parSh" presStyleLbl="node1" presStyleIdx="0" presStyleCnt="4"/>
      <dgm:spPr/>
      <dgm:t>
        <a:bodyPr/>
        <a:lstStyle/>
        <a:p>
          <a:endParaRPr lang="es-ES"/>
        </a:p>
      </dgm:t>
    </dgm:pt>
    <dgm:pt modelId="{407FF0E9-3CB0-4C89-8BBA-F24E7E92AB5F}" type="pres">
      <dgm:prSet presAssocID="{78B63169-B51C-4426-9368-CB2A50AAB80E}" presName="desTx" presStyleLbl="fgAcc1" presStyleIdx="0" presStyleCnt="4" custScaleX="132884">
        <dgm:presLayoutVars>
          <dgm:bulletEnabled val="1"/>
        </dgm:presLayoutVars>
      </dgm:prSet>
      <dgm:spPr/>
      <dgm:t>
        <a:bodyPr/>
        <a:lstStyle/>
        <a:p>
          <a:endParaRPr lang="es-ES"/>
        </a:p>
      </dgm:t>
    </dgm:pt>
    <dgm:pt modelId="{481B872C-7A62-4D0C-8E87-97B8E003E4CD}" type="pres">
      <dgm:prSet presAssocID="{7DD30301-B27D-4AF2-A025-60F9E29E2214}" presName="sibTrans" presStyleLbl="sibTrans2D1" presStyleIdx="0" presStyleCnt="3"/>
      <dgm:spPr/>
      <dgm:t>
        <a:bodyPr/>
        <a:lstStyle/>
        <a:p>
          <a:endParaRPr lang="en-US"/>
        </a:p>
      </dgm:t>
    </dgm:pt>
    <dgm:pt modelId="{FA50FF49-86D6-46D1-9B89-C8334ABD9187}" type="pres">
      <dgm:prSet presAssocID="{7DD30301-B27D-4AF2-A025-60F9E29E2214}" presName="connTx" presStyleLbl="sibTrans2D1" presStyleIdx="0" presStyleCnt="3"/>
      <dgm:spPr/>
      <dgm:t>
        <a:bodyPr/>
        <a:lstStyle/>
        <a:p>
          <a:endParaRPr lang="en-US"/>
        </a:p>
      </dgm:t>
    </dgm:pt>
    <dgm:pt modelId="{88ED45F4-5413-47BE-B0F2-8FEE94C580C1}" type="pres">
      <dgm:prSet presAssocID="{81C1CAB2-4A17-4B4E-8020-02AC549E4A04}" presName="composite" presStyleCnt="0"/>
      <dgm:spPr/>
    </dgm:pt>
    <dgm:pt modelId="{463EE497-F861-4A85-AED2-0E4A09096D51}" type="pres">
      <dgm:prSet presAssocID="{81C1CAB2-4A17-4B4E-8020-02AC549E4A04}" presName="parTx" presStyleLbl="node1" presStyleIdx="0" presStyleCnt="4">
        <dgm:presLayoutVars>
          <dgm:chMax val="0"/>
          <dgm:chPref val="0"/>
          <dgm:bulletEnabled val="1"/>
        </dgm:presLayoutVars>
      </dgm:prSet>
      <dgm:spPr/>
      <dgm:t>
        <a:bodyPr/>
        <a:lstStyle/>
        <a:p>
          <a:endParaRPr lang="es-ES"/>
        </a:p>
      </dgm:t>
    </dgm:pt>
    <dgm:pt modelId="{DBEFC524-D670-4B52-97D1-665A5A0E0CB1}" type="pres">
      <dgm:prSet presAssocID="{81C1CAB2-4A17-4B4E-8020-02AC549E4A04}" presName="parSh" presStyleLbl="node1" presStyleIdx="1" presStyleCnt="4"/>
      <dgm:spPr/>
      <dgm:t>
        <a:bodyPr/>
        <a:lstStyle/>
        <a:p>
          <a:endParaRPr lang="es-ES"/>
        </a:p>
      </dgm:t>
    </dgm:pt>
    <dgm:pt modelId="{62BDBA4B-AE24-4135-B1B6-EC464D22F741}" type="pres">
      <dgm:prSet presAssocID="{81C1CAB2-4A17-4B4E-8020-02AC549E4A04}" presName="desTx" presStyleLbl="fgAcc1" presStyleIdx="1" presStyleCnt="4" custScaleX="127565">
        <dgm:presLayoutVars>
          <dgm:bulletEnabled val="1"/>
        </dgm:presLayoutVars>
      </dgm:prSet>
      <dgm:spPr/>
      <dgm:t>
        <a:bodyPr/>
        <a:lstStyle/>
        <a:p>
          <a:endParaRPr lang="es-ES"/>
        </a:p>
      </dgm:t>
    </dgm:pt>
    <dgm:pt modelId="{0EF02EC6-1B9E-47FF-A70A-379AF20CEC30}" type="pres">
      <dgm:prSet presAssocID="{101511C0-4F26-435C-9734-6400CCD54569}" presName="sibTrans" presStyleLbl="sibTrans2D1" presStyleIdx="1" presStyleCnt="3"/>
      <dgm:spPr/>
      <dgm:t>
        <a:bodyPr/>
        <a:lstStyle/>
        <a:p>
          <a:endParaRPr lang="en-US"/>
        </a:p>
      </dgm:t>
    </dgm:pt>
    <dgm:pt modelId="{89357A3F-9564-485C-81BB-DBE666688427}" type="pres">
      <dgm:prSet presAssocID="{101511C0-4F26-435C-9734-6400CCD54569}" presName="connTx" presStyleLbl="sibTrans2D1" presStyleIdx="1" presStyleCnt="3"/>
      <dgm:spPr/>
      <dgm:t>
        <a:bodyPr/>
        <a:lstStyle/>
        <a:p>
          <a:endParaRPr lang="en-US"/>
        </a:p>
      </dgm:t>
    </dgm:pt>
    <dgm:pt modelId="{FA834B6A-88BA-40AA-8F89-1E6AB83006DE}" type="pres">
      <dgm:prSet presAssocID="{EE5FCD22-F2A8-411A-8EF2-AFA61A29A6B7}" presName="composite" presStyleCnt="0"/>
      <dgm:spPr/>
    </dgm:pt>
    <dgm:pt modelId="{A6B6EB35-4002-47AE-843B-1817A77ABA72}" type="pres">
      <dgm:prSet presAssocID="{EE5FCD22-F2A8-411A-8EF2-AFA61A29A6B7}" presName="parTx" presStyleLbl="node1" presStyleIdx="1" presStyleCnt="4">
        <dgm:presLayoutVars>
          <dgm:chMax val="0"/>
          <dgm:chPref val="0"/>
          <dgm:bulletEnabled val="1"/>
        </dgm:presLayoutVars>
      </dgm:prSet>
      <dgm:spPr/>
      <dgm:t>
        <a:bodyPr/>
        <a:lstStyle/>
        <a:p>
          <a:endParaRPr lang="es-ES"/>
        </a:p>
      </dgm:t>
    </dgm:pt>
    <dgm:pt modelId="{634CE278-6F22-4C52-B16C-00CE9DBD5376}" type="pres">
      <dgm:prSet presAssocID="{EE5FCD22-F2A8-411A-8EF2-AFA61A29A6B7}" presName="parSh" presStyleLbl="node1" presStyleIdx="2" presStyleCnt="4"/>
      <dgm:spPr/>
      <dgm:t>
        <a:bodyPr/>
        <a:lstStyle/>
        <a:p>
          <a:endParaRPr lang="es-ES"/>
        </a:p>
      </dgm:t>
    </dgm:pt>
    <dgm:pt modelId="{087276CF-62B3-414E-9373-4CA51608E92E}" type="pres">
      <dgm:prSet presAssocID="{EE5FCD22-F2A8-411A-8EF2-AFA61A29A6B7}" presName="desTx" presStyleLbl="fgAcc1" presStyleIdx="2" presStyleCnt="4" custScaleX="128813">
        <dgm:presLayoutVars>
          <dgm:bulletEnabled val="1"/>
        </dgm:presLayoutVars>
      </dgm:prSet>
      <dgm:spPr/>
      <dgm:t>
        <a:bodyPr/>
        <a:lstStyle/>
        <a:p>
          <a:endParaRPr lang="es-ES"/>
        </a:p>
      </dgm:t>
    </dgm:pt>
    <dgm:pt modelId="{6D71D8F5-FDF3-473F-A31C-9F50F72BA8C8}" type="pres">
      <dgm:prSet presAssocID="{133BC72E-F13F-46F2-A21A-3F6AD76F6AF3}" presName="sibTrans" presStyleLbl="sibTrans2D1" presStyleIdx="2" presStyleCnt="3"/>
      <dgm:spPr/>
      <dgm:t>
        <a:bodyPr/>
        <a:lstStyle/>
        <a:p>
          <a:endParaRPr lang="en-US"/>
        </a:p>
      </dgm:t>
    </dgm:pt>
    <dgm:pt modelId="{1DD5DB21-B6E1-4671-B305-B38F2067D71B}" type="pres">
      <dgm:prSet presAssocID="{133BC72E-F13F-46F2-A21A-3F6AD76F6AF3}" presName="connTx" presStyleLbl="sibTrans2D1" presStyleIdx="2" presStyleCnt="3"/>
      <dgm:spPr/>
      <dgm:t>
        <a:bodyPr/>
        <a:lstStyle/>
        <a:p>
          <a:endParaRPr lang="en-US"/>
        </a:p>
      </dgm:t>
    </dgm:pt>
    <dgm:pt modelId="{99EFDF5D-0FF2-4BFD-A49B-78A8A4507429}" type="pres">
      <dgm:prSet presAssocID="{D7EB856F-F54C-4416-8357-A488B39B505A}" presName="composite" presStyleCnt="0"/>
      <dgm:spPr/>
    </dgm:pt>
    <dgm:pt modelId="{6FE36916-9F2B-4910-AA69-EF5820E12B5C}" type="pres">
      <dgm:prSet presAssocID="{D7EB856F-F54C-4416-8357-A488B39B505A}" presName="parTx" presStyleLbl="node1" presStyleIdx="2" presStyleCnt="4">
        <dgm:presLayoutVars>
          <dgm:chMax val="0"/>
          <dgm:chPref val="0"/>
          <dgm:bulletEnabled val="1"/>
        </dgm:presLayoutVars>
      </dgm:prSet>
      <dgm:spPr/>
      <dgm:t>
        <a:bodyPr/>
        <a:lstStyle/>
        <a:p>
          <a:endParaRPr lang="es-ES"/>
        </a:p>
      </dgm:t>
    </dgm:pt>
    <dgm:pt modelId="{1BCE31E5-D34C-4204-8E5C-C3828755B01C}" type="pres">
      <dgm:prSet presAssocID="{D7EB856F-F54C-4416-8357-A488B39B505A}" presName="parSh" presStyleLbl="node1" presStyleIdx="3" presStyleCnt="4" custLinFactNeighborX="-2358" custLinFactNeighborY="-175"/>
      <dgm:spPr/>
      <dgm:t>
        <a:bodyPr/>
        <a:lstStyle/>
        <a:p>
          <a:endParaRPr lang="es-ES"/>
        </a:p>
      </dgm:t>
    </dgm:pt>
    <dgm:pt modelId="{AA134963-5E82-471D-8EB0-58B936876ADD}" type="pres">
      <dgm:prSet presAssocID="{D7EB856F-F54C-4416-8357-A488B39B505A}" presName="desTx" presStyleLbl="fgAcc1" presStyleIdx="3" presStyleCnt="4" custScaleX="125392">
        <dgm:presLayoutVars>
          <dgm:bulletEnabled val="1"/>
        </dgm:presLayoutVars>
      </dgm:prSet>
      <dgm:spPr/>
      <dgm:t>
        <a:bodyPr/>
        <a:lstStyle/>
        <a:p>
          <a:endParaRPr lang="es-ES"/>
        </a:p>
      </dgm:t>
    </dgm:pt>
  </dgm:ptLst>
  <dgm:cxnLst>
    <dgm:cxn modelId="{D9DB89B8-3DE2-49D9-BE8B-DCBDB242A240}" type="presOf" srcId="{D7EB856F-F54C-4416-8357-A488B39B505A}" destId="{1BCE31E5-D34C-4204-8E5C-C3828755B01C}" srcOrd="1" destOrd="0" presId="urn:microsoft.com/office/officeart/2005/8/layout/process3"/>
    <dgm:cxn modelId="{07C33D0E-5989-49F4-856C-6E166C35413B}" srcId="{81C1CAB2-4A17-4B4E-8020-02AC549E4A04}" destId="{1FFD5C22-8306-4C8D-B6B2-AB4ED18743F9}" srcOrd="0" destOrd="0" parTransId="{DEA9471D-B2EE-4B37-8F09-41E1193B7A74}" sibTransId="{CD1E503F-2C82-4C31-AA4B-D88E05833126}"/>
    <dgm:cxn modelId="{0F0C33AF-F114-430E-BBD6-70AAC72FEFF5}" srcId="{EE7BE231-2663-4293-B110-45152D89B16E}" destId="{EE5FCD22-F2A8-411A-8EF2-AFA61A29A6B7}" srcOrd="2" destOrd="0" parTransId="{77191AA5-D96F-4F63-8856-593CF0B6D29C}" sibTransId="{133BC72E-F13F-46F2-A21A-3F6AD76F6AF3}"/>
    <dgm:cxn modelId="{0D3AA85C-20A0-40C3-9C8F-13DE0CA9ABA0}" type="presOf" srcId="{368BA789-58D9-4EBE-834E-28BF48562F47}" destId="{407FF0E9-3CB0-4C89-8BBA-F24E7E92AB5F}" srcOrd="0" destOrd="0" presId="urn:microsoft.com/office/officeart/2005/8/layout/process3"/>
    <dgm:cxn modelId="{F6DF37F4-9831-4B1A-B7A1-78D2BC91F184}" srcId="{78B63169-B51C-4426-9368-CB2A50AAB80E}" destId="{368BA789-58D9-4EBE-834E-28BF48562F47}" srcOrd="0" destOrd="0" parTransId="{6BD6AE60-8610-4CE7-9953-BF10609154CB}" sibTransId="{76ECEE1B-8C02-4D0C-87B1-99C4427C35AF}"/>
    <dgm:cxn modelId="{51ADEA4B-761E-47D0-9005-D82E62D24348}" srcId="{EE7BE231-2663-4293-B110-45152D89B16E}" destId="{78B63169-B51C-4426-9368-CB2A50AAB80E}" srcOrd="0" destOrd="0" parTransId="{28E38C1D-BD52-40C5-8407-F36C415E9151}" sibTransId="{7DD30301-B27D-4AF2-A025-60F9E29E2214}"/>
    <dgm:cxn modelId="{8E376654-7A0C-4D5B-B148-3C3500F1CA1A}" type="presOf" srcId="{1FFD5C22-8306-4C8D-B6B2-AB4ED18743F9}" destId="{62BDBA4B-AE24-4135-B1B6-EC464D22F741}" srcOrd="0" destOrd="0" presId="urn:microsoft.com/office/officeart/2005/8/layout/process3"/>
    <dgm:cxn modelId="{52E8CF57-F400-44FB-8832-49DF109D5417}" srcId="{EE7BE231-2663-4293-B110-45152D89B16E}" destId="{D7EB856F-F54C-4416-8357-A488B39B505A}" srcOrd="3" destOrd="0" parTransId="{0461973A-8DC6-4BAE-B7C3-6A7EAAB46741}" sibTransId="{17581F56-EE18-4251-AAF4-3E8F388E4622}"/>
    <dgm:cxn modelId="{78A7D29C-4F3E-4078-8279-9A9750648E91}" type="presOf" srcId="{D7EB856F-F54C-4416-8357-A488B39B505A}" destId="{6FE36916-9F2B-4910-AA69-EF5820E12B5C}" srcOrd="0" destOrd="0" presId="urn:microsoft.com/office/officeart/2005/8/layout/process3"/>
    <dgm:cxn modelId="{9BFC175A-21BC-4934-A882-141E455449AF}" type="presOf" srcId="{133BC72E-F13F-46F2-A21A-3F6AD76F6AF3}" destId="{6D71D8F5-FDF3-473F-A31C-9F50F72BA8C8}" srcOrd="0" destOrd="0" presId="urn:microsoft.com/office/officeart/2005/8/layout/process3"/>
    <dgm:cxn modelId="{64E7B13B-891E-4CCA-A9F6-0651A419262A}" type="presOf" srcId="{7DD30301-B27D-4AF2-A025-60F9E29E2214}" destId="{481B872C-7A62-4D0C-8E87-97B8E003E4CD}" srcOrd="0" destOrd="0" presId="urn:microsoft.com/office/officeart/2005/8/layout/process3"/>
    <dgm:cxn modelId="{74CBC69E-3FB9-4BCE-9E83-4630EF62CF22}" type="presOf" srcId="{313714C9-572A-4263-885A-1C44770B1C98}" destId="{087276CF-62B3-414E-9373-4CA51608E92E}" srcOrd="0" destOrd="0" presId="urn:microsoft.com/office/officeart/2005/8/layout/process3"/>
    <dgm:cxn modelId="{B229580D-4B9C-4EF2-A038-677C769877F8}" type="presOf" srcId="{EE7BE231-2663-4293-B110-45152D89B16E}" destId="{FD6C9B0E-967A-4D69-860C-1FC6B71E5080}" srcOrd="0" destOrd="0" presId="urn:microsoft.com/office/officeart/2005/8/layout/process3"/>
    <dgm:cxn modelId="{97972B3D-0E8A-4DAC-9FEE-00EA5404254A}" type="presOf" srcId="{101511C0-4F26-435C-9734-6400CCD54569}" destId="{0EF02EC6-1B9E-47FF-A70A-379AF20CEC30}" srcOrd="0" destOrd="0" presId="urn:microsoft.com/office/officeart/2005/8/layout/process3"/>
    <dgm:cxn modelId="{359C1973-CCE9-40B8-8230-A73512F64018}" type="presOf" srcId="{7DD30301-B27D-4AF2-A025-60F9E29E2214}" destId="{FA50FF49-86D6-46D1-9B89-C8334ABD9187}" srcOrd="1" destOrd="0" presId="urn:microsoft.com/office/officeart/2005/8/layout/process3"/>
    <dgm:cxn modelId="{BEE90262-99FF-427E-B7CD-A381EEE6D11F}" type="presOf" srcId="{EE5FCD22-F2A8-411A-8EF2-AFA61A29A6B7}" destId="{A6B6EB35-4002-47AE-843B-1817A77ABA72}" srcOrd="0" destOrd="0" presId="urn:microsoft.com/office/officeart/2005/8/layout/process3"/>
    <dgm:cxn modelId="{5C35904B-C09C-488A-9933-8619F1675D3E}" type="presOf" srcId="{78B63169-B51C-4426-9368-CB2A50AAB80E}" destId="{193DA180-784C-4CA8-A806-A987958F9668}" srcOrd="1" destOrd="0" presId="urn:microsoft.com/office/officeart/2005/8/layout/process3"/>
    <dgm:cxn modelId="{FF2A115B-DF04-4ECE-8903-FB7D12BCAB0E}" type="presOf" srcId="{81C1CAB2-4A17-4B4E-8020-02AC549E4A04}" destId="{DBEFC524-D670-4B52-97D1-665A5A0E0CB1}" srcOrd="1" destOrd="0" presId="urn:microsoft.com/office/officeart/2005/8/layout/process3"/>
    <dgm:cxn modelId="{3C4D07E3-3E41-4D4A-B933-AD433A824951}" srcId="{EE7BE231-2663-4293-B110-45152D89B16E}" destId="{81C1CAB2-4A17-4B4E-8020-02AC549E4A04}" srcOrd="1" destOrd="0" parTransId="{AABE6805-5D2A-4D30-A9F8-AF2DA36B9E9C}" sibTransId="{101511C0-4F26-435C-9734-6400CCD54569}"/>
    <dgm:cxn modelId="{15F52A80-E159-4150-99E4-734A0FD31F69}" srcId="{EE5FCD22-F2A8-411A-8EF2-AFA61A29A6B7}" destId="{313714C9-572A-4263-885A-1C44770B1C98}" srcOrd="0" destOrd="0" parTransId="{B76A84E5-455C-4153-8B91-7FEE1FAF96BB}" sibTransId="{5F53FE8C-A3D9-4B7A-BE6F-32855979461E}"/>
    <dgm:cxn modelId="{5378CA2F-2447-4EB4-8A67-431F9676F0E6}" srcId="{D7EB856F-F54C-4416-8357-A488B39B505A}" destId="{F25E2219-35FD-4A69-9F78-79E7BA8E7C61}" srcOrd="0" destOrd="0" parTransId="{F0326526-BC35-4EA0-8170-16E38B375F5C}" sibTransId="{6CABEC7F-6902-43DD-855A-95967896453F}"/>
    <dgm:cxn modelId="{E85E8FC5-23A7-402D-A276-CB69C6DF122D}" type="presOf" srcId="{81C1CAB2-4A17-4B4E-8020-02AC549E4A04}" destId="{463EE497-F861-4A85-AED2-0E4A09096D51}" srcOrd="0" destOrd="0" presId="urn:microsoft.com/office/officeart/2005/8/layout/process3"/>
    <dgm:cxn modelId="{36F5230F-D81B-4E8D-9355-E293740F1DBD}" type="presOf" srcId="{78B63169-B51C-4426-9368-CB2A50AAB80E}" destId="{6BD0265B-2F07-41C8-BF82-E000F030BF15}" srcOrd="0" destOrd="0" presId="urn:microsoft.com/office/officeart/2005/8/layout/process3"/>
    <dgm:cxn modelId="{FB7B6993-1E19-45F8-91B3-3FB7EB185CAA}" type="presOf" srcId="{EE5FCD22-F2A8-411A-8EF2-AFA61A29A6B7}" destId="{634CE278-6F22-4C52-B16C-00CE9DBD5376}" srcOrd="1" destOrd="0" presId="urn:microsoft.com/office/officeart/2005/8/layout/process3"/>
    <dgm:cxn modelId="{FB50E6E5-ECC6-41A8-91CF-8432FBA06592}" type="presOf" srcId="{F25E2219-35FD-4A69-9F78-79E7BA8E7C61}" destId="{AA134963-5E82-471D-8EB0-58B936876ADD}" srcOrd="0" destOrd="0" presId="urn:microsoft.com/office/officeart/2005/8/layout/process3"/>
    <dgm:cxn modelId="{4C8EDC2C-7E48-4CDA-8317-03EE5FE73175}" type="presOf" srcId="{101511C0-4F26-435C-9734-6400CCD54569}" destId="{89357A3F-9564-485C-81BB-DBE666688427}" srcOrd="1" destOrd="0" presId="urn:microsoft.com/office/officeart/2005/8/layout/process3"/>
    <dgm:cxn modelId="{D71D9D00-4E58-44EF-823B-9092B9E29AC0}" type="presOf" srcId="{133BC72E-F13F-46F2-A21A-3F6AD76F6AF3}" destId="{1DD5DB21-B6E1-4671-B305-B38F2067D71B}" srcOrd="1" destOrd="0" presId="urn:microsoft.com/office/officeart/2005/8/layout/process3"/>
    <dgm:cxn modelId="{08F77387-7352-40D4-A6B0-53926BDB0C3E}" type="presParOf" srcId="{FD6C9B0E-967A-4D69-860C-1FC6B71E5080}" destId="{28E88665-CE46-4431-90E6-B6D43C108DB3}" srcOrd="0" destOrd="0" presId="urn:microsoft.com/office/officeart/2005/8/layout/process3"/>
    <dgm:cxn modelId="{04B45598-7612-4735-B524-9FD1E4B915A2}" type="presParOf" srcId="{28E88665-CE46-4431-90E6-B6D43C108DB3}" destId="{6BD0265B-2F07-41C8-BF82-E000F030BF15}" srcOrd="0" destOrd="0" presId="urn:microsoft.com/office/officeart/2005/8/layout/process3"/>
    <dgm:cxn modelId="{6AC07229-8996-48C4-AC71-47E49044D39A}" type="presParOf" srcId="{28E88665-CE46-4431-90E6-B6D43C108DB3}" destId="{193DA180-784C-4CA8-A806-A987958F9668}" srcOrd="1" destOrd="0" presId="urn:microsoft.com/office/officeart/2005/8/layout/process3"/>
    <dgm:cxn modelId="{FD9093F5-5230-4855-B94C-DDAAA9E4CA22}" type="presParOf" srcId="{28E88665-CE46-4431-90E6-B6D43C108DB3}" destId="{407FF0E9-3CB0-4C89-8BBA-F24E7E92AB5F}" srcOrd="2" destOrd="0" presId="urn:microsoft.com/office/officeart/2005/8/layout/process3"/>
    <dgm:cxn modelId="{2FD26A3F-633B-4C9F-AA8C-F14E2553CE04}" type="presParOf" srcId="{FD6C9B0E-967A-4D69-860C-1FC6B71E5080}" destId="{481B872C-7A62-4D0C-8E87-97B8E003E4CD}" srcOrd="1" destOrd="0" presId="urn:microsoft.com/office/officeart/2005/8/layout/process3"/>
    <dgm:cxn modelId="{BBA6BE40-0546-4BE9-BEE6-C983591851DA}" type="presParOf" srcId="{481B872C-7A62-4D0C-8E87-97B8E003E4CD}" destId="{FA50FF49-86D6-46D1-9B89-C8334ABD9187}" srcOrd="0" destOrd="0" presId="urn:microsoft.com/office/officeart/2005/8/layout/process3"/>
    <dgm:cxn modelId="{461E18AF-95E8-41D1-9767-FC189D4DFBE4}" type="presParOf" srcId="{FD6C9B0E-967A-4D69-860C-1FC6B71E5080}" destId="{88ED45F4-5413-47BE-B0F2-8FEE94C580C1}" srcOrd="2" destOrd="0" presId="urn:microsoft.com/office/officeart/2005/8/layout/process3"/>
    <dgm:cxn modelId="{7AF46F76-280D-4D0F-9D14-13A06D88F3B7}" type="presParOf" srcId="{88ED45F4-5413-47BE-B0F2-8FEE94C580C1}" destId="{463EE497-F861-4A85-AED2-0E4A09096D51}" srcOrd="0" destOrd="0" presId="urn:microsoft.com/office/officeart/2005/8/layout/process3"/>
    <dgm:cxn modelId="{E0AFCDDF-9E43-4BC4-B9DB-50DADC00E9C4}" type="presParOf" srcId="{88ED45F4-5413-47BE-B0F2-8FEE94C580C1}" destId="{DBEFC524-D670-4B52-97D1-665A5A0E0CB1}" srcOrd="1" destOrd="0" presId="urn:microsoft.com/office/officeart/2005/8/layout/process3"/>
    <dgm:cxn modelId="{E72EF9DE-05CD-4237-9E8F-07927831E628}" type="presParOf" srcId="{88ED45F4-5413-47BE-B0F2-8FEE94C580C1}" destId="{62BDBA4B-AE24-4135-B1B6-EC464D22F741}" srcOrd="2" destOrd="0" presId="urn:microsoft.com/office/officeart/2005/8/layout/process3"/>
    <dgm:cxn modelId="{DC487D9C-A8DE-4E6E-A0F0-470DAEAEEE2D}" type="presParOf" srcId="{FD6C9B0E-967A-4D69-860C-1FC6B71E5080}" destId="{0EF02EC6-1B9E-47FF-A70A-379AF20CEC30}" srcOrd="3" destOrd="0" presId="urn:microsoft.com/office/officeart/2005/8/layout/process3"/>
    <dgm:cxn modelId="{8803BD71-6784-43C1-9628-B2D2FD7CFE2F}" type="presParOf" srcId="{0EF02EC6-1B9E-47FF-A70A-379AF20CEC30}" destId="{89357A3F-9564-485C-81BB-DBE666688427}" srcOrd="0" destOrd="0" presId="urn:microsoft.com/office/officeart/2005/8/layout/process3"/>
    <dgm:cxn modelId="{0D41327C-CF9D-44CA-8E07-5138377A5372}" type="presParOf" srcId="{FD6C9B0E-967A-4D69-860C-1FC6B71E5080}" destId="{FA834B6A-88BA-40AA-8F89-1E6AB83006DE}" srcOrd="4" destOrd="0" presId="urn:microsoft.com/office/officeart/2005/8/layout/process3"/>
    <dgm:cxn modelId="{AC9928FF-FCC4-47FF-A941-3456CB392C0B}" type="presParOf" srcId="{FA834B6A-88BA-40AA-8F89-1E6AB83006DE}" destId="{A6B6EB35-4002-47AE-843B-1817A77ABA72}" srcOrd="0" destOrd="0" presId="urn:microsoft.com/office/officeart/2005/8/layout/process3"/>
    <dgm:cxn modelId="{4B1C6CC5-3B68-44ED-9AD4-BE8809E69D0E}" type="presParOf" srcId="{FA834B6A-88BA-40AA-8F89-1E6AB83006DE}" destId="{634CE278-6F22-4C52-B16C-00CE9DBD5376}" srcOrd="1" destOrd="0" presId="urn:microsoft.com/office/officeart/2005/8/layout/process3"/>
    <dgm:cxn modelId="{546C570A-F4B7-4851-9153-7F77B395CA24}" type="presParOf" srcId="{FA834B6A-88BA-40AA-8F89-1E6AB83006DE}" destId="{087276CF-62B3-414E-9373-4CA51608E92E}" srcOrd="2" destOrd="0" presId="urn:microsoft.com/office/officeart/2005/8/layout/process3"/>
    <dgm:cxn modelId="{8A11396C-5763-430C-BB71-C6D1A78170FC}" type="presParOf" srcId="{FD6C9B0E-967A-4D69-860C-1FC6B71E5080}" destId="{6D71D8F5-FDF3-473F-A31C-9F50F72BA8C8}" srcOrd="5" destOrd="0" presId="urn:microsoft.com/office/officeart/2005/8/layout/process3"/>
    <dgm:cxn modelId="{306FF87C-F1E2-4134-A3FD-75862D9AFE65}" type="presParOf" srcId="{6D71D8F5-FDF3-473F-A31C-9F50F72BA8C8}" destId="{1DD5DB21-B6E1-4671-B305-B38F2067D71B}" srcOrd="0" destOrd="0" presId="urn:microsoft.com/office/officeart/2005/8/layout/process3"/>
    <dgm:cxn modelId="{0023FE9F-4C44-43D8-9B0C-954A814B1676}" type="presParOf" srcId="{FD6C9B0E-967A-4D69-860C-1FC6B71E5080}" destId="{99EFDF5D-0FF2-4BFD-A49B-78A8A4507429}" srcOrd="6" destOrd="0" presId="urn:microsoft.com/office/officeart/2005/8/layout/process3"/>
    <dgm:cxn modelId="{F316E0BC-5B5E-4D15-93D5-AB8717BB2555}" type="presParOf" srcId="{99EFDF5D-0FF2-4BFD-A49B-78A8A4507429}" destId="{6FE36916-9F2B-4910-AA69-EF5820E12B5C}" srcOrd="0" destOrd="0" presId="urn:microsoft.com/office/officeart/2005/8/layout/process3"/>
    <dgm:cxn modelId="{6A994B9D-206D-4360-B741-28D99489CB05}" type="presParOf" srcId="{99EFDF5D-0FF2-4BFD-A49B-78A8A4507429}" destId="{1BCE31E5-D34C-4204-8E5C-C3828755B01C}" srcOrd="1" destOrd="0" presId="urn:microsoft.com/office/officeart/2005/8/layout/process3"/>
    <dgm:cxn modelId="{CB7E5968-F692-47E4-BB4E-DCF437F56D0E}" type="presParOf" srcId="{99EFDF5D-0FF2-4BFD-A49B-78A8A4507429}" destId="{AA134963-5E82-471D-8EB0-58B936876ADD}" srcOrd="2" destOrd="0" presId="urn:microsoft.com/office/officeart/2005/8/layout/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3DA180-784C-4CA8-A806-A987958F9668}">
      <dsp:nvSpPr>
        <dsp:cNvPr id="0" name=""/>
        <dsp:cNvSpPr/>
      </dsp:nvSpPr>
      <dsp:spPr>
        <a:xfrm>
          <a:off x="3440" y="590394"/>
          <a:ext cx="2369060" cy="950400"/>
        </a:xfrm>
        <a:prstGeom prst="roundRect">
          <a:avLst>
            <a:gd name="adj" fmla="val 10000"/>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es-ES" sz="2400" kern="1200" dirty="0" smtClean="0"/>
            <a:t> 08 Junio 2020</a:t>
          </a:r>
        </a:p>
      </dsp:txBody>
      <dsp:txXfrm>
        <a:off x="3440" y="590394"/>
        <a:ext cx="2369060" cy="633600"/>
      </dsp:txXfrm>
    </dsp:sp>
    <dsp:sp modelId="{407FF0E9-3CB0-4C89-8BBA-F24E7E92AB5F}">
      <dsp:nvSpPr>
        <dsp:cNvPr id="0" name=""/>
        <dsp:cNvSpPr/>
      </dsp:nvSpPr>
      <dsp:spPr>
        <a:xfrm>
          <a:off x="99148" y="1223994"/>
          <a:ext cx="3148102" cy="2915550"/>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228600" lvl="1" indent="-228600" algn="ctr" defTabSz="889000">
            <a:lnSpc>
              <a:spcPct val="90000"/>
            </a:lnSpc>
            <a:spcBef>
              <a:spcPct val="0"/>
            </a:spcBef>
            <a:spcAft>
              <a:spcPct val="15000"/>
            </a:spcAft>
            <a:buChar char="••"/>
          </a:pPr>
          <a:r>
            <a:rPr lang="es-ES" sz="2000" kern="1200" dirty="0" smtClean="0"/>
            <a:t>Informe Técnico GADDMQ-DMC-CCV-2020-0613-M </a:t>
          </a:r>
          <a:endParaRPr lang="es-ES" sz="2000" kern="1200" dirty="0"/>
        </a:p>
      </dsp:txBody>
      <dsp:txXfrm>
        <a:off x="184542" y="1309388"/>
        <a:ext cx="2977314" cy="2744762"/>
      </dsp:txXfrm>
    </dsp:sp>
    <dsp:sp modelId="{481B872C-7A62-4D0C-8E87-97B8E003E4CD}">
      <dsp:nvSpPr>
        <dsp:cNvPr id="0" name=""/>
        <dsp:cNvSpPr/>
      </dsp:nvSpPr>
      <dsp:spPr>
        <a:xfrm>
          <a:off x="2829021" y="612281"/>
          <a:ext cx="967825" cy="589827"/>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kern="1200"/>
        </a:p>
      </dsp:txBody>
      <dsp:txXfrm>
        <a:off x="2829021" y="730246"/>
        <a:ext cx="790877" cy="353897"/>
      </dsp:txXfrm>
    </dsp:sp>
    <dsp:sp modelId="{DBEFC524-D670-4B52-97D1-665A5A0E0CB1}">
      <dsp:nvSpPr>
        <dsp:cNvPr id="0" name=""/>
        <dsp:cNvSpPr/>
      </dsp:nvSpPr>
      <dsp:spPr>
        <a:xfrm>
          <a:off x="4198585" y="590394"/>
          <a:ext cx="2369060" cy="950400"/>
        </a:xfrm>
        <a:prstGeom prst="roundRect">
          <a:avLst>
            <a:gd name="adj" fmla="val 10000"/>
          </a:avLst>
        </a:prstGeom>
        <a:solidFill>
          <a:schemeClr val="accent1">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es-ES" sz="2400" kern="1200" dirty="0" smtClean="0"/>
            <a:t>09 Junio 2020</a:t>
          </a:r>
          <a:endParaRPr lang="es-ES" sz="2400" kern="1200" dirty="0"/>
        </a:p>
      </dsp:txBody>
      <dsp:txXfrm>
        <a:off x="4198585" y="590394"/>
        <a:ext cx="2369060" cy="633600"/>
      </dsp:txXfrm>
    </dsp:sp>
    <dsp:sp modelId="{62BDBA4B-AE24-4135-B1B6-EC464D22F741}">
      <dsp:nvSpPr>
        <dsp:cNvPr id="0" name=""/>
        <dsp:cNvSpPr/>
      </dsp:nvSpPr>
      <dsp:spPr>
        <a:xfrm>
          <a:off x="4357298" y="1223994"/>
          <a:ext cx="3022091" cy="2915550"/>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50000"/>
              <a:hueOff val="222839"/>
              <a:satOff val="5970"/>
              <a:lumOff val="263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228600" lvl="1" indent="-228600" algn="ctr" defTabSz="889000">
            <a:lnSpc>
              <a:spcPct val="90000"/>
            </a:lnSpc>
            <a:spcBef>
              <a:spcPct val="0"/>
            </a:spcBef>
            <a:spcAft>
              <a:spcPct val="15000"/>
            </a:spcAft>
            <a:buChar char="••"/>
          </a:pPr>
          <a:r>
            <a:rPr lang="es-ES" sz="2000" kern="1200" dirty="0" smtClean="0"/>
            <a:t>Aprobación Director Catastro           GADDMQ-DMC-2020-0431-M </a:t>
          </a:r>
          <a:endParaRPr lang="es-ES" sz="2000" kern="1200" dirty="0"/>
        </a:p>
      </dsp:txBody>
      <dsp:txXfrm>
        <a:off x="4442692" y="1309388"/>
        <a:ext cx="2851303" cy="2744762"/>
      </dsp:txXfrm>
    </dsp:sp>
    <dsp:sp modelId="{0EF02EC6-1B9E-47FF-A70A-379AF20CEC30}">
      <dsp:nvSpPr>
        <dsp:cNvPr id="0" name=""/>
        <dsp:cNvSpPr/>
      </dsp:nvSpPr>
      <dsp:spPr>
        <a:xfrm>
          <a:off x="7008415" y="612281"/>
          <a:ext cx="934432" cy="589827"/>
        </a:xfrm>
        <a:prstGeom prst="rightArrow">
          <a:avLst>
            <a:gd name="adj1" fmla="val 60000"/>
            <a:gd name="adj2" fmla="val 50000"/>
          </a:avLst>
        </a:prstGeom>
        <a:solidFill>
          <a:schemeClr val="accent1">
            <a:shade val="90000"/>
            <a:hueOff val="350915"/>
            <a:satOff val="-3215"/>
            <a:lumOff val="2775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kern="1200"/>
        </a:p>
      </dsp:txBody>
      <dsp:txXfrm>
        <a:off x="7008415" y="730246"/>
        <a:ext cx="757484" cy="353897"/>
      </dsp:txXfrm>
    </dsp:sp>
    <dsp:sp modelId="{634CE278-6F22-4C52-B16C-00CE9DBD5376}">
      <dsp:nvSpPr>
        <dsp:cNvPr id="0" name=""/>
        <dsp:cNvSpPr/>
      </dsp:nvSpPr>
      <dsp:spPr>
        <a:xfrm>
          <a:off x="8330725" y="590394"/>
          <a:ext cx="2369060" cy="950400"/>
        </a:xfrm>
        <a:prstGeom prst="roundRect">
          <a:avLst>
            <a:gd name="adj" fmla="val 10000"/>
          </a:avLst>
        </a:prstGeom>
        <a:solidFill>
          <a:schemeClr val="accent1">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r>
            <a:rPr lang="es-ES" sz="2200" kern="1200" dirty="0" smtClean="0"/>
            <a:t>29 agosto 2020</a:t>
          </a:r>
          <a:endParaRPr lang="es-ES" sz="2200" kern="1200" dirty="0"/>
        </a:p>
      </dsp:txBody>
      <dsp:txXfrm>
        <a:off x="8330725" y="590394"/>
        <a:ext cx="2369060" cy="633600"/>
      </dsp:txXfrm>
    </dsp:sp>
    <dsp:sp modelId="{087276CF-62B3-414E-9373-4CA51608E92E}">
      <dsp:nvSpPr>
        <dsp:cNvPr id="0" name=""/>
        <dsp:cNvSpPr/>
      </dsp:nvSpPr>
      <dsp:spPr>
        <a:xfrm>
          <a:off x="8474656" y="1223994"/>
          <a:ext cx="3051657" cy="2915550"/>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50000"/>
              <a:hueOff val="222839"/>
              <a:satOff val="5970"/>
              <a:lumOff val="263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228600" lvl="1" indent="-228600" algn="ctr" defTabSz="977900">
            <a:lnSpc>
              <a:spcPct val="90000"/>
            </a:lnSpc>
            <a:spcBef>
              <a:spcPct val="0"/>
            </a:spcBef>
            <a:spcAft>
              <a:spcPct val="15000"/>
            </a:spcAft>
            <a:buChar char="••"/>
          </a:pPr>
          <a:r>
            <a:rPr lang="es-ES" sz="2200" kern="1200" dirty="0" smtClean="0"/>
            <a:t>La DMC envía al Concejo Metropolitano el Estudio Técnico GADDMQ-DMC-2020-03710-O </a:t>
          </a:r>
          <a:endParaRPr lang="es-ES" sz="2200" kern="1200" dirty="0"/>
        </a:p>
      </dsp:txBody>
      <dsp:txXfrm>
        <a:off x="8560050" y="1309388"/>
        <a:ext cx="2880869" cy="27447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3DA180-784C-4CA8-A806-A987958F9668}">
      <dsp:nvSpPr>
        <dsp:cNvPr id="0" name=""/>
        <dsp:cNvSpPr/>
      </dsp:nvSpPr>
      <dsp:spPr>
        <a:xfrm>
          <a:off x="233" y="451326"/>
          <a:ext cx="1747590" cy="2764800"/>
        </a:xfrm>
        <a:prstGeom prst="roundRect">
          <a:avLst>
            <a:gd name="adj" fmla="val 10000"/>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lvl="0" algn="l" defTabSz="800100">
            <a:lnSpc>
              <a:spcPct val="90000"/>
            </a:lnSpc>
            <a:spcBef>
              <a:spcPct val="0"/>
            </a:spcBef>
            <a:spcAft>
              <a:spcPct val="35000"/>
            </a:spcAft>
          </a:pPr>
          <a:r>
            <a:rPr lang="es-ES" sz="1800" kern="1200" dirty="0" smtClean="0"/>
            <a:t> 27 enero 2020</a:t>
          </a:r>
        </a:p>
      </dsp:txBody>
      <dsp:txXfrm>
        <a:off x="233" y="451326"/>
        <a:ext cx="1747590" cy="699036"/>
      </dsp:txXfrm>
    </dsp:sp>
    <dsp:sp modelId="{407FF0E9-3CB0-4C89-8BBA-F24E7E92AB5F}">
      <dsp:nvSpPr>
        <dsp:cNvPr id="0" name=""/>
        <dsp:cNvSpPr/>
      </dsp:nvSpPr>
      <dsp:spPr>
        <a:xfrm>
          <a:off x="70834" y="1150362"/>
          <a:ext cx="2322268" cy="3686400"/>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171450" lvl="1" indent="-171450" algn="ctr" defTabSz="800100">
            <a:lnSpc>
              <a:spcPct val="90000"/>
            </a:lnSpc>
            <a:spcBef>
              <a:spcPct val="0"/>
            </a:spcBef>
            <a:spcAft>
              <a:spcPct val="15000"/>
            </a:spcAft>
            <a:buChar char="••"/>
          </a:pPr>
          <a:r>
            <a:rPr lang="es-ES" sz="1800" kern="1200" dirty="0" smtClean="0"/>
            <a:t>Metodología entregada GADDMQ-DMC-PCV-2020-0105-M </a:t>
          </a:r>
          <a:endParaRPr lang="es-ES" sz="1800" kern="1200" dirty="0"/>
        </a:p>
      </dsp:txBody>
      <dsp:txXfrm>
        <a:off x="138851" y="1218379"/>
        <a:ext cx="2186234" cy="3550366"/>
      </dsp:txXfrm>
    </dsp:sp>
    <dsp:sp modelId="{481B872C-7A62-4D0C-8E87-97B8E003E4CD}">
      <dsp:nvSpPr>
        <dsp:cNvPr id="0" name=""/>
        <dsp:cNvSpPr/>
      </dsp:nvSpPr>
      <dsp:spPr>
        <a:xfrm>
          <a:off x="2084587" y="583294"/>
          <a:ext cx="713937" cy="435099"/>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kern="1200"/>
        </a:p>
      </dsp:txBody>
      <dsp:txXfrm>
        <a:off x="2084587" y="670314"/>
        <a:ext cx="583407" cy="261059"/>
      </dsp:txXfrm>
    </dsp:sp>
    <dsp:sp modelId="{DBEFC524-D670-4B52-97D1-665A5A0E0CB1}">
      <dsp:nvSpPr>
        <dsp:cNvPr id="0" name=""/>
        <dsp:cNvSpPr/>
      </dsp:nvSpPr>
      <dsp:spPr>
        <a:xfrm>
          <a:off x="3094877" y="451326"/>
          <a:ext cx="1747590" cy="2764800"/>
        </a:xfrm>
        <a:prstGeom prst="roundRect">
          <a:avLst>
            <a:gd name="adj" fmla="val 10000"/>
          </a:avLst>
        </a:prstGeom>
        <a:solidFill>
          <a:schemeClr val="accent1">
            <a:shade val="50000"/>
            <a:hueOff val="167129"/>
            <a:satOff val="4478"/>
            <a:lumOff val="19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lvl="0" algn="l" defTabSz="800100">
            <a:lnSpc>
              <a:spcPct val="90000"/>
            </a:lnSpc>
            <a:spcBef>
              <a:spcPct val="0"/>
            </a:spcBef>
            <a:spcAft>
              <a:spcPct val="35000"/>
            </a:spcAft>
          </a:pPr>
          <a:r>
            <a:rPr lang="es-ES" sz="1800" kern="1200" dirty="0" smtClean="0"/>
            <a:t>28 enero 2020</a:t>
          </a:r>
          <a:endParaRPr lang="es-ES" sz="1800" kern="1200" dirty="0"/>
        </a:p>
      </dsp:txBody>
      <dsp:txXfrm>
        <a:off x="3094877" y="451326"/>
        <a:ext cx="1747590" cy="699036"/>
      </dsp:txXfrm>
    </dsp:sp>
    <dsp:sp modelId="{62BDBA4B-AE24-4135-B1B6-EC464D22F741}">
      <dsp:nvSpPr>
        <dsp:cNvPr id="0" name=""/>
        <dsp:cNvSpPr/>
      </dsp:nvSpPr>
      <dsp:spPr>
        <a:xfrm>
          <a:off x="3211955" y="1150362"/>
          <a:ext cx="2229314" cy="3686400"/>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50000"/>
              <a:hueOff val="167129"/>
              <a:satOff val="4478"/>
              <a:lumOff val="197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171450" lvl="1" indent="-171450" algn="ctr" defTabSz="800100">
            <a:lnSpc>
              <a:spcPct val="90000"/>
            </a:lnSpc>
            <a:spcBef>
              <a:spcPct val="0"/>
            </a:spcBef>
            <a:spcAft>
              <a:spcPct val="15000"/>
            </a:spcAft>
            <a:buChar char="••"/>
          </a:pPr>
          <a:r>
            <a:rPr lang="es-ES" sz="1800" kern="1200" dirty="0" smtClean="0"/>
            <a:t>Dirección Metropolitana de Catastro envía a la Administración General Metodología         GADDMQ-DMC-2020-0133-O</a:t>
          </a:r>
          <a:endParaRPr lang="es-ES" sz="1800" kern="1200" dirty="0"/>
        </a:p>
      </dsp:txBody>
      <dsp:txXfrm>
        <a:off x="3277249" y="1215656"/>
        <a:ext cx="2098726" cy="3555812"/>
      </dsp:txXfrm>
    </dsp:sp>
    <dsp:sp modelId="{0EF02EC6-1B9E-47FF-A70A-379AF20CEC30}">
      <dsp:nvSpPr>
        <dsp:cNvPr id="0" name=""/>
        <dsp:cNvSpPr/>
      </dsp:nvSpPr>
      <dsp:spPr>
        <a:xfrm>
          <a:off x="5167611" y="583294"/>
          <a:ext cx="689305" cy="435099"/>
        </a:xfrm>
        <a:prstGeom prst="rightArrow">
          <a:avLst>
            <a:gd name="adj1" fmla="val 60000"/>
            <a:gd name="adj2" fmla="val 50000"/>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kern="1200"/>
        </a:p>
      </dsp:txBody>
      <dsp:txXfrm>
        <a:off x="5167611" y="670314"/>
        <a:ext cx="558775" cy="261059"/>
      </dsp:txXfrm>
    </dsp:sp>
    <dsp:sp modelId="{634CE278-6F22-4C52-B16C-00CE9DBD5376}">
      <dsp:nvSpPr>
        <dsp:cNvPr id="0" name=""/>
        <dsp:cNvSpPr/>
      </dsp:nvSpPr>
      <dsp:spPr>
        <a:xfrm>
          <a:off x="6143043" y="451326"/>
          <a:ext cx="1747590" cy="2764800"/>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lvl="0" algn="l" defTabSz="800100">
            <a:lnSpc>
              <a:spcPct val="90000"/>
            </a:lnSpc>
            <a:spcBef>
              <a:spcPct val="0"/>
            </a:spcBef>
            <a:spcAft>
              <a:spcPct val="35000"/>
            </a:spcAft>
          </a:pPr>
          <a:r>
            <a:rPr lang="es-ES" sz="1800" kern="1200" dirty="0" smtClean="0"/>
            <a:t>28 febrero 2020</a:t>
          </a:r>
          <a:endParaRPr lang="es-ES" sz="1800" kern="1200" dirty="0"/>
        </a:p>
      </dsp:txBody>
      <dsp:txXfrm>
        <a:off x="6143043" y="451326"/>
        <a:ext cx="1747590" cy="699036"/>
      </dsp:txXfrm>
    </dsp:sp>
    <dsp:sp modelId="{087276CF-62B3-414E-9373-4CA51608E92E}">
      <dsp:nvSpPr>
        <dsp:cNvPr id="0" name=""/>
        <dsp:cNvSpPr/>
      </dsp:nvSpPr>
      <dsp:spPr>
        <a:xfrm>
          <a:off x="6249217" y="1150362"/>
          <a:ext cx="2251124" cy="3686400"/>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50000"/>
              <a:hueOff val="334258"/>
              <a:satOff val="8955"/>
              <a:lumOff val="394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171450" lvl="1" indent="-171450" algn="ctr" defTabSz="800100">
            <a:lnSpc>
              <a:spcPct val="90000"/>
            </a:lnSpc>
            <a:spcBef>
              <a:spcPct val="0"/>
            </a:spcBef>
            <a:spcAft>
              <a:spcPct val="15000"/>
            </a:spcAft>
            <a:buChar char="••"/>
          </a:pPr>
          <a:r>
            <a:rPr lang="es-ES" sz="1800" kern="1200" dirty="0" smtClean="0"/>
            <a:t>Administración General envía al Concejo Metropolitano     GADDMQ-AG-2020-0094-M</a:t>
          </a:r>
          <a:endParaRPr lang="es-ES" sz="1800" kern="1200" dirty="0"/>
        </a:p>
      </dsp:txBody>
      <dsp:txXfrm>
        <a:off x="6315150" y="1216295"/>
        <a:ext cx="2119258" cy="3554534"/>
      </dsp:txXfrm>
    </dsp:sp>
    <dsp:sp modelId="{6D71D8F5-FDF3-473F-A31C-9F50F72BA8C8}">
      <dsp:nvSpPr>
        <dsp:cNvPr id="0" name=""/>
        <dsp:cNvSpPr/>
      </dsp:nvSpPr>
      <dsp:spPr>
        <a:xfrm rot="21594488">
          <a:off x="8208202" y="580844"/>
          <a:ext cx="673245" cy="435099"/>
        </a:xfrm>
        <a:prstGeom prst="rightArrow">
          <a:avLst>
            <a:gd name="adj1" fmla="val 60000"/>
            <a:gd name="adj2" fmla="val 50000"/>
          </a:avLst>
        </a:prstGeom>
        <a:solidFill>
          <a:schemeClr val="accent1">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s-ES" sz="1800" kern="1200"/>
        </a:p>
      </dsp:txBody>
      <dsp:txXfrm>
        <a:off x="8208202" y="667969"/>
        <a:ext cx="542715" cy="261059"/>
      </dsp:txXfrm>
    </dsp:sp>
    <dsp:sp modelId="{1BCE31E5-D34C-4204-8E5C-C3828755B01C}">
      <dsp:nvSpPr>
        <dsp:cNvPr id="0" name=""/>
        <dsp:cNvSpPr/>
      </dsp:nvSpPr>
      <dsp:spPr>
        <a:xfrm>
          <a:off x="9160906" y="446487"/>
          <a:ext cx="1747590" cy="2764800"/>
        </a:xfrm>
        <a:prstGeom prst="roundRect">
          <a:avLst>
            <a:gd name="adj" fmla="val 10000"/>
          </a:avLst>
        </a:prstGeom>
        <a:solidFill>
          <a:schemeClr val="accent1">
            <a:shade val="50000"/>
            <a:hueOff val="167129"/>
            <a:satOff val="4478"/>
            <a:lumOff val="19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lvl="0" algn="ctr" defTabSz="800100">
            <a:lnSpc>
              <a:spcPct val="90000"/>
            </a:lnSpc>
            <a:spcBef>
              <a:spcPct val="0"/>
            </a:spcBef>
            <a:spcAft>
              <a:spcPct val="35000"/>
            </a:spcAft>
          </a:pPr>
          <a:r>
            <a:rPr lang="es-ES" sz="1800" kern="1200" dirty="0" smtClean="0"/>
            <a:t>02 marzo </a:t>
          </a:r>
          <a:r>
            <a:rPr lang="es-ES" sz="1800" u="sng" kern="1200" dirty="0" smtClean="0"/>
            <a:t>2020</a:t>
          </a:r>
          <a:endParaRPr lang="es-ES" sz="1800" u="sng" kern="1200" dirty="0"/>
        </a:p>
      </dsp:txBody>
      <dsp:txXfrm>
        <a:off x="9160906" y="446487"/>
        <a:ext cx="1747590" cy="699036"/>
      </dsp:txXfrm>
    </dsp:sp>
    <dsp:sp modelId="{AA134963-5E82-471D-8EB0-58B936876ADD}">
      <dsp:nvSpPr>
        <dsp:cNvPr id="0" name=""/>
        <dsp:cNvSpPr/>
      </dsp:nvSpPr>
      <dsp:spPr>
        <a:xfrm>
          <a:off x="9338181" y="1150362"/>
          <a:ext cx="2191339" cy="3686400"/>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50000"/>
              <a:hueOff val="167129"/>
              <a:satOff val="4478"/>
              <a:lumOff val="197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171450" lvl="1" indent="-171450" algn="ctr" defTabSz="800100">
            <a:lnSpc>
              <a:spcPct val="90000"/>
            </a:lnSpc>
            <a:spcBef>
              <a:spcPct val="0"/>
            </a:spcBef>
            <a:spcAft>
              <a:spcPct val="15000"/>
            </a:spcAft>
            <a:buChar char="••"/>
          </a:pPr>
          <a:r>
            <a:rPr lang="es-ES" sz="1800" u="none" kern="1200" dirty="0" smtClean="0"/>
            <a:t>Concejo Metropolitano remite a Sres. Concejales. </a:t>
          </a:r>
          <a:r>
            <a:rPr lang="es-ES" sz="1800" kern="1200" dirty="0" smtClean="0"/>
            <a:t>GADDMQ-SGCM-2020-0955-O</a:t>
          </a:r>
          <a:endParaRPr lang="es-ES" sz="1800" kern="1200" dirty="0"/>
        </a:p>
      </dsp:txBody>
      <dsp:txXfrm>
        <a:off x="9402363" y="1214544"/>
        <a:ext cx="2062975" cy="3558036"/>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3169920" cy="48172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sz="quarter" idx="1"/>
          </p:nvPr>
        </p:nvSpPr>
        <p:spPr>
          <a:xfrm>
            <a:off x="4143587" y="1"/>
            <a:ext cx="3169920" cy="481728"/>
          </a:xfrm>
          <a:prstGeom prst="rect">
            <a:avLst/>
          </a:prstGeom>
        </p:spPr>
        <p:txBody>
          <a:bodyPr vert="horz" lIns="91440" tIns="45720" rIns="91440" bIns="45720" rtlCol="0"/>
          <a:lstStyle>
            <a:lvl1pPr algn="r">
              <a:defRPr sz="1200"/>
            </a:lvl1pPr>
          </a:lstStyle>
          <a:p>
            <a:fld id="{24FCA1A6-AC00-4A13-A227-C13EE6A966B8}" type="datetimeFigureOut">
              <a:rPr lang="es-EC" smtClean="0"/>
              <a:t>16/11/2021</a:t>
            </a:fld>
            <a:endParaRPr lang="es-EC"/>
          </a:p>
        </p:txBody>
      </p:sp>
      <p:sp>
        <p:nvSpPr>
          <p:cNvPr id="4" name="Marcador de pie de página 3"/>
          <p:cNvSpPr>
            <a:spLocks noGrp="1"/>
          </p:cNvSpPr>
          <p:nvPr>
            <p:ph type="ftr" sz="quarter" idx="2"/>
          </p:nvPr>
        </p:nvSpPr>
        <p:spPr>
          <a:xfrm>
            <a:off x="0" y="9119475"/>
            <a:ext cx="3169920" cy="48172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p:cNvSpPr>
            <a:spLocks noGrp="1"/>
          </p:cNvSpPr>
          <p:nvPr>
            <p:ph type="sldNum" sz="quarter" idx="3"/>
          </p:nvPr>
        </p:nvSpPr>
        <p:spPr>
          <a:xfrm>
            <a:off x="4143587" y="9119475"/>
            <a:ext cx="3169920" cy="481727"/>
          </a:xfrm>
          <a:prstGeom prst="rect">
            <a:avLst/>
          </a:prstGeom>
        </p:spPr>
        <p:txBody>
          <a:bodyPr vert="horz" lIns="91440" tIns="45720" rIns="91440" bIns="45720" rtlCol="0" anchor="b"/>
          <a:lstStyle>
            <a:lvl1pPr algn="r">
              <a:defRPr sz="1200"/>
            </a:lvl1pPr>
          </a:lstStyle>
          <a:p>
            <a:fld id="{1EC96FC7-E40E-4130-A1A5-65844196EA39}" type="slidenum">
              <a:rPr lang="es-EC" smtClean="0"/>
              <a:t>‹Nº›</a:t>
            </a:fld>
            <a:endParaRPr lang="es-EC"/>
          </a:p>
        </p:txBody>
      </p:sp>
    </p:spTree>
    <p:extLst>
      <p:ext uri="{BB962C8B-B14F-4D97-AF65-F5344CB8AC3E}">
        <p14:creationId xmlns:p14="http://schemas.microsoft.com/office/powerpoint/2010/main" val="270196517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p:cNvSpPr>
            <a:spLocks noGrp="1"/>
          </p:cNvSpPr>
          <p:nvPr>
            <p:ph type="dt" sz="half" idx="10"/>
          </p:nvPr>
        </p:nvSpPr>
        <p:spPr/>
        <p:txBody>
          <a:bodyPr/>
          <a:lstStyle/>
          <a:p>
            <a:fld id="{513AAD9C-DD87-4520-87F9-E28C947ED2DE}" type="datetimeFigureOut">
              <a:rPr lang="en-US" smtClean="0"/>
              <a:t>11/16/2021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553CCF8D-AFE0-4D9D-8446-373E1B14E4F1}" type="slidenum">
              <a:rPr lang="en-US" smtClean="0"/>
              <a:t>‹Nº›</a:t>
            </a:fld>
            <a:endParaRPr lang="en-US"/>
          </a:p>
        </p:txBody>
      </p:sp>
    </p:spTree>
    <p:extLst>
      <p:ext uri="{BB962C8B-B14F-4D97-AF65-F5344CB8AC3E}">
        <p14:creationId xmlns:p14="http://schemas.microsoft.com/office/powerpoint/2010/main" val="4119831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513AAD9C-DD87-4520-87F9-E28C947ED2DE}" type="datetimeFigureOut">
              <a:rPr lang="en-US" smtClean="0"/>
              <a:t>11/16/2021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553CCF8D-AFE0-4D9D-8446-373E1B14E4F1}" type="slidenum">
              <a:rPr lang="en-US" smtClean="0"/>
              <a:t>‹Nº›</a:t>
            </a:fld>
            <a:endParaRPr lang="en-US"/>
          </a:p>
        </p:txBody>
      </p:sp>
    </p:spTree>
    <p:extLst>
      <p:ext uri="{BB962C8B-B14F-4D97-AF65-F5344CB8AC3E}">
        <p14:creationId xmlns:p14="http://schemas.microsoft.com/office/powerpoint/2010/main" val="1052901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513AAD9C-DD87-4520-87F9-E28C947ED2DE}" type="datetimeFigureOut">
              <a:rPr lang="en-US" smtClean="0"/>
              <a:t>11/16/2021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553CCF8D-AFE0-4D9D-8446-373E1B14E4F1}" type="slidenum">
              <a:rPr lang="en-US" smtClean="0"/>
              <a:t>‹Nº›</a:t>
            </a:fld>
            <a:endParaRPr lang="en-US"/>
          </a:p>
        </p:txBody>
      </p:sp>
    </p:spTree>
    <p:extLst>
      <p:ext uri="{BB962C8B-B14F-4D97-AF65-F5344CB8AC3E}">
        <p14:creationId xmlns:p14="http://schemas.microsoft.com/office/powerpoint/2010/main" val="2330208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513AAD9C-DD87-4520-87F9-E28C947ED2DE}" type="datetimeFigureOut">
              <a:rPr lang="en-US" smtClean="0"/>
              <a:t>11/16/2021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553CCF8D-AFE0-4D9D-8446-373E1B14E4F1}" type="slidenum">
              <a:rPr lang="en-US" smtClean="0"/>
              <a:t>‹Nº›</a:t>
            </a:fld>
            <a:endParaRPr lang="en-US"/>
          </a:p>
        </p:txBody>
      </p:sp>
    </p:spTree>
    <p:extLst>
      <p:ext uri="{BB962C8B-B14F-4D97-AF65-F5344CB8AC3E}">
        <p14:creationId xmlns:p14="http://schemas.microsoft.com/office/powerpoint/2010/main" val="3409634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513AAD9C-DD87-4520-87F9-E28C947ED2DE}" type="datetimeFigureOut">
              <a:rPr lang="en-US" smtClean="0"/>
              <a:t>11/16/2021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553CCF8D-AFE0-4D9D-8446-373E1B14E4F1}" type="slidenum">
              <a:rPr lang="en-US" smtClean="0"/>
              <a:t>‹Nº›</a:t>
            </a:fld>
            <a:endParaRPr lang="en-US"/>
          </a:p>
        </p:txBody>
      </p:sp>
    </p:spTree>
    <p:extLst>
      <p:ext uri="{BB962C8B-B14F-4D97-AF65-F5344CB8AC3E}">
        <p14:creationId xmlns:p14="http://schemas.microsoft.com/office/powerpoint/2010/main" val="4187750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513AAD9C-DD87-4520-87F9-E28C947ED2DE}" type="datetimeFigureOut">
              <a:rPr lang="en-US" smtClean="0"/>
              <a:t>11/16/2021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553CCF8D-AFE0-4D9D-8446-373E1B14E4F1}" type="slidenum">
              <a:rPr lang="en-US" smtClean="0"/>
              <a:t>‹Nº›</a:t>
            </a:fld>
            <a:endParaRPr lang="en-US"/>
          </a:p>
        </p:txBody>
      </p:sp>
    </p:spTree>
    <p:extLst>
      <p:ext uri="{BB962C8B-B14F-4D97-AF65-F5344CB8AC3E}">
        <p14:creationId xmlns:p14="http://schemas.microsoft.com/office/powerpoint/2010/main" val="614104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513AAD9C-DD87-4520-87F9-E28C947ED2DE}" type="datetimeFigureOut">
              <a:rPr lang="en-US" smtClean="0"/>
              <a:t>11/16/2021</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553CCF8D-AFE0-4D9D-8446-373E1B14E4F1}" type="slidenum">
              <a:rPr lang="en-US" smtClean="0"/>
              <a:t>‹Nº›</a:t>
            </a:fld>
            <a:endParaRPr lang="en-US"/>
          </a:p>
        </p:txBody>
      </p:sp>
    </p:spTree>
    <p:extLst>
      <p:ext uri="{BB962C8B-B14F-4D97-AF65-F5344CB8AC3E}">
        <p14:creationId xmlns:p14="http://schemas.microsoft.com/office/powerpoint/2010/main" val="163362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513AAD9C-DD87-4520-87F9-E28C947ED2DE}" type="datetimeFigureOut">
              <a:rPr lang="en-US" smtClean="0"/>
              <a:t>11/16/2021</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553CCF8D-AFE0-4D9D-8446-373E1B14E4F1}" type="slidenum">
              <a:rPr lang="en-US" smtClean="0"/>
              <a:t>‹Nº›</a:t>
            </a:fld>
            <a:endParaRPr lang="en-US"/>
          </a:p>
        </p:txBody>
      </p:sp>
    </p:spTree>
    <p:extLst>
      <p:ext uri="{BB962C8B-B14F-4D97-AF65-F5344CB8AC3E}">
        <p14:creationId xmlns:p14="http://schemas.microsoft.com/office/powerpoint/2010/main" val="595094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13AAD9C-DD87-4520-87F9-E28C947ED2DE}" type="datetimeFigureOut">
              <a:rPr lang="en-US" smtClean="0"/>
              <a:t>11/16/2021</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553CCF8D-AFE0-4D9D-8446-373E1B14E4F1}" type="slidenum">
              <a:rPr lang="en-US" smtClean="0"/>
              <a:t>‹Nº›</a:t>
            </a:fld>
            <a:endParaRPr lang="en-US"/>
          </a:p>
        </p:txBody>
      </p:sp>
    </p:spTree>
    <p:extLst>
      <p:ext uri="{BB962C8B-B14F-4D97-AF65-F5344CB8AC3E}">
        <p14:creationId xmlns:p14="http://schemas.microsoft.com/office/powerpoint/2010/main" val="398231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513AAD9C-DD87-4520-87F9-E28C947ED2DE}" type="datetimeFigureOut">
              <a:rPr lang="en-US" smtClean="0"/>
              <a:t>11/16/2021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553CCF8D-AFE0-4D9D-8446-373E1B14E4F1}" type="slidenum">
              <a:rPr lang="en-US" smtClean="0"/>
              <a:t>‹Nº›</a:t>
            </a:fld>
            <a:endParaRPr lang="en-US"/>
          </a:p>
        </p:txBody>
      </p:sp>
    </p:spTree>
    <p:extLst>
      <p:ext uri="{BB962C8B-B14F-4D97-AF65-F5344CB8AC3E}">
        <p14:creationId xmlns:p14="http://schemas.microsoft.com/office/powerpoint/2010/main" val="903481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513AAD9C-DD87-4520-87F9-E28C947ED2DE}" type="datetimeFigureOut">
              <a:rPr lang="en-US" smtClean="0"/>
              <a:t>11/16/2021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553CCF8D-AFE0-4D9D-8446-373E1B14E4F1}" type="slidenum">
              <a:rPr lang="en-US" smtClean="0"/>
              <a:t>‹Nº›</a:t>
            </a:fld>
            <a:endParaRPr lang="en-US"/>
          </a:p>
        </p:txBody>
      </p:sp>
    </p:spTree>
    <p:extLst>
      <p:ext uri="{BB962C8B-B14F-4D97-AF65-F5344CB8AC3E}">
        <p14:creationId xmlns:p14="http://schemas.microsoft.com/office/powerpoint/2010/main" val="576371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3AAD9C-DD87-4520-87F9-E28C947ED2DE}" type="datetimeFigureOut">
              <a:rPr lang="en-US" smtClean="0"/>
              <a:t>11/16/2021</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3CCF8D-AFE0-4D9D-8446-373E1B14E4F1}" type="slidenum">
              <a:rPr lang="en-US" smtClean="0"/>
              <a:t>‹Nº›</a:t>
            </a:fld>
            <a:endParaRPr lang="en-US"/>
          </a:p>
        </p:txBody>
      </p:sp>
    </p:spTree>
    <p:extLst>
      <p:ext uri="{BB962C8B-B14F-4D97-AF65-F5344CB8AC3E}">
        <p14:creationId xmlns:p14="http://schemas.microsoft.com/office/powerpoint/2010/main" val="2581049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jpeg"/><Relationship Id="rId11" Type="http://schemas.microsoft.com/office/2007/relationships/hdphoto" Target="../media/hdphoto3.wdp"/><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6.wdp"/><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Marcador de contenid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200" y="268484"/>
            <a:ext cx="3857185" cy="1708374"/>
          </a:xfrm>
          <a:prstGeom prst="rect">
            <a:avLst/>
          </a:prstGeom>
        </p:spPr>
      </p:pic>
      <p:pic>
        <p:nvPicPr>
          <p:cNvPr id="6" name="Imagen 5"/>
          <p:cNvPicPr>
            <a:picLocks noChangeAspect="1"/>
          </p:cNvPicPr>
          <p:nvPr/>
        </p:nvPicPr>
        <p:blipFill rotWithShape="1">
          <a:blip r:embed="rId5">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243157" y="2388413"/>
            <a:ext cx="11948843" cy="2862322"/>
          </a:xfrm>
          <a:prstGeom prst="rect">
            <a:avLst/>
          </a:prstGeom>
          <a:noFill/>
        </p:spPr>
        <p:txBody>
          <a:bodyPr wrap="square" lIns="91440" tIns="45720" rIns="91440" bIns="45720" anchor="ctr">
            <a:spAutoFit/>
          </a:bodyPr>
          <a:lstStyle/>
          <a:p>
            <a:pPr algn="ctr"/>
            <a:r>
              <a:rPr lang="es-ES" sz="3600" b="1" dirty="0">
                <a:solidFill>
                  <a:schemeClr val="tx1">
                    <a:lumMod val="75000"/>
                    <a:lumOff val="25000"/>
                  </a:schemeClr>
                </a:solidFill>
              </a:rPr>
              <a:t>ORDENANZA METROPOLITANA REFORMATORIA DEL CAPÍTULO I DE "VALORACIÓN INMOBILIARIA" DEL TÍTULO III "DE LAS NORMAS PARA EL PAGO DE IMPUESTOS" DEL LIBRO III.5 DEL CÓDIGO MUNICIPAL DEL DISTRITO METROPOLITANO DE QUITO</a:t>
            </a:r>
            <a:endParaRPr lang="es-ES" sz="3600" b="0" cap="none" spc="0" dirty="0">
              <a:ln w="0"/>
              <a:solidFill>
                <a:schemeClr val="tx1"/>
              </a:solidFill>
              <a:effectLst>
                <a:outerShdw blurRad="38100" dist="19050" dir="2700000" algn="tl" rotWithShape="0">
                  <a:schemeClr val="dk1">
                    <a:alpha val="40000"/>
                  </a:schemeClr>
                </a:outerShdw>
              </a:effectLst>
            </a:endParaRPr>
          </a:p>
        </p:txBody>
      </p:sp>
      <p:sp>
        <p:nvSpPr>
          <p:cNvPr id="9" name="Rectángulo 8"/>
          <p:cNvSpPr/>
          <p:nvPr/>
        </p:nvSpPr>
        <p:spPr>
          <a:xfrm>
            <a:off x="4325830" y="5454203"/>
            <a:ext cx="3783496" cy="1200329"/>
          </a:xfrm>
          <a:prstGeom prst="rect">
            <a:avLst/>
          </a:prstGeom>
          <a:noFill/>
        </p:spPr>
        <p:txBody>
          <a:bodyPr wrap="square" lIns="91440" tIns="45720" rIns="91440" bIns="45720">
            <a:spAutoFit/>
          </a:bodyPr>
          <a:lstStyle/>
          <a:p>
            <a:pPr algn="ctr"/>
            <a:r>
              <a:rPr lang="es-ES" sz="3600" dirty="0" smtClean="0">
                <a:ln w="0"/>
                <a:effectLst>
                  <a:outerShdw blurRad="38100" dist="19050" dir="2700000" algn="tl" rotWithShape="0">
                    <a:schemeClr val="dk1">
                      <a:alpha val="40000"/>
                    </a:schemeClr>
                  </a:outerShdw>
                </a:effectLst>
              </a:rPr>
              <a:t> </a:t>
            </a:r>
          </a:p>
          <a:p>
            <a:pPr algn="ctr"/>
            <a:r>
              <a:rPr lang="es-ES" sz="3600" dirty="0" smtClean="0">
                <a:ln w="0"/>
                <a:effectLst>
                  <a:outerShdw blurRad="38100" dist="19050" dir="2700000" algn="tl" rotWithShape="0">
                    <a:schemeClr val="dk1">
                      <a:alpha val="40000"/>
                    </a:schemeClr>
                  </a:outerShdw>
                </a:effectLst>
              </a:rPr>
              <a:t>Noviembre 2021 </a:t>
            </a:r>
            <a:endParaRPr lang="es-ES" sz="3600" b="0" cap="none" spc="0" dirty="0">
              <a:ln w="0"/>
              <a:effectLst>
                <a:outerShdw blurRad="38100" dist="19050" dir="2700000" algn="tl" rotWithShape="0">
                  <a:schemeClr val="dk1">
                    <a:alpha val="40000"/>
                  </a:schemeClr>
                </a:outerShdw>
              </a:effectLst>
            </a:endParaRPr>
          </a:p>
        </p:txBody>
      </p:sp>
      <p:pic>
        <p:nvPicPr>
          <p:cNvPr id="12" name="Imagen 11"/>
          <p:cNvPicPr>
            <a:picLocks noChangeAspect="1"/>
          </p:cNvPicPr>
          <p:nvPr/>
        </p:nvPicPr>
        <p:blipFill rotWithShape="1">
          <a:blip r:embed="rId6"/>
          <a:srcRect r="49549"/>
          <a:stretch/>
        </p:blipFill>
        <p:spPr>
          <a:xfrm>
            <a:off x="599752" y="423775"/>
            <a:ext cx="1447710" cy="1054795"/>
          </a:xfrm>
          <a:prstGeom prst="rect">
            <a:avLst/>
          </a:prstGeom>
        </p:spPr>
      </p:pic>
      <p:pic>
        <p:nvPicPr>
          <p:cNvPr id="13" name="Imagen 12">
            <a:extLst>
              <a:ext uri="{FF2B5EF4-FFF2-40B4-BE49-F238E27FC236}">
                <a16:creationId xmlns:a16="http://schemas.microsoft.com/office/drawing/2014/main" id="{9E597D75-0112-4150-A621-454C0359E04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047462" y="602011"/>
            <a:ext cx="2664295" cy="693435"/>
          </a:xfrm>
          <a:prstGeom prst="rect">
            <a:avLst/>
          </a:prstGeom>
        </p:spPr>
      </p:pic>
    </p:spTree>
    <p:extLst>
      <p:ext uri="{BB962C8B-B14F-4D97-AF65-F5344CB8AC3E}">
        <p14:creationId xmlns:p14="http://schemas.microsoft.com/office/powerpoint/2010/main" val="845513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3654"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853432" y="172391"/>
            <a:ext cx="7986802" cy="830997"/>
          </a:xfrm>
          <a:prstGeom prst="rect">
            <a:avLst/>
          </a:prstGeom>
          <a:noFill/>
        </p:spPr>
        <p:txBody>
          <a:bodyPr wrap="none" lIns="91440" tIns="45720" rIns="91440" bIns="45720">
            <a:spAutoFit/>
          </a:bodyPr>
          <a:lstStyle/>
          <a:p>
            <a:pPr algn="ctr"/>
            <a:r>
              <a:rPr lang="es-ES" sz="4800" b="0" cap="none" spc="0" dirty="0" smtClean="0">
                <a:ln w="0"/>
                <a:solidFill>
                  <a:srgbClr val="C00000"/>
                </a:solidFill>
                <a:effectLst>
                  <a:outerShdw blurRad="38100" dist="19050" dir="2700000" algn="tl" rotWithShape="0">
                    <a:schemeClr val="dk1">
                      <a:alpha val="40000"/>
                    </a:schemeClr>
                  </a:outerShdw>
                </a:effectLst>
              </a:rPr>
              <a:t>Reforma Ordenanza 007-2019</a:t>
            </a:r>
            <a:endParaRPr lang="es-ES" sz="4800" b="0" cap="none" spc="0" dirty="0">
              <a:ln w="0"/>
              <a:solidFill>
                <a:srgbClr val="C00000"/>
              </a:solidFill>
              <a:effectLst>
                <a:outerShdw blurRad="38100" dist="19050" dir="2700000" algn="tl" rotWithShape="0">
                  <a:schemeClr val="dk1">
                    <a:alpha val="40000"/>
                  </a:schemeClr>
                </a:outerShdw>
              </a:effectLst>
            </a:endParaRPr>
          </a:p>
        </p:txBody>
      </p:sp>
      <p:sp>
        <p:nvSpPr>
          <p:cNvPr id="9" name="Rectángulo 8"/>
          <p:cNvSpPr/>
          <p:nvPr/>
        </p:nvSpPr>
        <p:spPr>
          <a:xfrm>
            <a:off x="2907072" y="2799274"/>
            <a:ext cx="6786582" cy="1569660"/>
          </a:xfrm>
          <a:prstGeom prst="rect">
            <a:avLst/>
          </a:prstGeom>
          <a:noFill/>
        </p:spPr>
        <p:txBody>
          <a:bodyPr wrap="square" lIns="91440" tIns="45720" rIns="91440" bIns="45720">
            <a:spAutoFit/>
          </a:bodyPr>
          <a:lstStyle/>
          <a:p>
            <a:pPr algn="ctr"/>
            <a:r>
              <a:rPr lang="es-ES" sz="4800" b="0" cap="none" spc="0" dirty="0" smtClean="0">
                <a:ln w="0"/>
                <a:solidFill>
                  <a:schemeClr val="accent1">
                    <a:lumMod val="75000"/>
                  </a:schemeClr>
                </a:solidFill>
                <a:effectLst>
                  <a:outerShdw blurRad="38100" dist="38100" dir="2700000" algn="tl">
                    <a:srgbClr val="000000">
                      <a:alpha val="43137"/>
                    </a:srgbClr>
                  </a:outerShdw>
                </a:effectLst>
              </a:rPr>
              <a:t>EJEMPLOS DE APLICACIÓN </a:t>
            </a:r>
          </a:p>
          <a:p>
            <a:pPr algn="ctr"/>
            <a:r>
              <a:rPr lang="es-ES" sz="4800" b="0" cap="none" spc="0" dirty="0" smtClean="0">
                <a:ln w="0"/>
                <a:solidFill>
                  <a:schemeClr val="accent1">
                    <a:lumMod val="75000"/>
                  </a:schemeClr>
                </a:solidFill>
                <a:effectLst>
                  <a:outerShdw blurRad="38100" dist="38100" dir="2700000" algn="tl">
                    <a:srgbClr val="000000">
                      <a:alpha val="43137"/>
                    </a:srgbClr>
                  </a:outerShdw>
                </a:effectLst>
              </a:rPr>
              <a:t>DE NUEVOS FACTORES</a:t>
            </a:r>
            <a:endParaRPr lang="es-ES" sz="4800" b="0" cap="none" spc="0" dirty="0">
              <a:ln w="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50855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93523621"/>
              </p:ext>
            </p:extLst>
          </p:nvPr>
        </p:nvGraphicFramePr>
        <p:xfrm>
          <a:off x="505723" y="1481049"/>
          <a:ext cx="11028018" cy="5029200"/>
        </p:xfrm>
        <a:graphic>
          <a:graphicData uri="http://schemas.openxmlformats.org/drawingml/2006/table">
            <a:tbl>
              <a:tblPr firstRow="1" bandRow="1">
                <a:tableStyleId>{2D5ABB26-0587-4C30-8999-92F81FD0307C}</a:tableStyleId>
              </a:tblPr>
              <a:tblGrid>
                <a:gridCol w="3676006">
                  <a:extLst>
                    <a:ext uri="{9D8B030D-6E8A-4147-A177-3AD203B41FA5}">
                      <a16:colId xmlns:a16="http://schemas.microsoft.com/office/drawing/2014/main" val="2092322584"/>
                    </a:ext>
                  </a:extLst>
                </a:gridCol>
                <a:gridCol w="3676006">
                  <a:extLst>
                    <a:ext uri="{9D8B030D-6E8A-4147-A177-3AD203B41FA5}">
                      <a16:colId xmlns:a16="http://schemas.microsoft.com/office/drawing/2014/main" val="1678966885"/>
                    </a:ext>
                  </a:extLst>
                </a:gridCol>
                <a:gridCol w="3676006">
                  <a:extLst>
                    <a:ext uri="{9D8B030D-6E8A-4147-A177-3AD203B41FA5}">
                      <a16:colId xmlns:a16="http://schemas.microsoft.com/office/drawing/2014/main" val="2076372716"/>
                    </a:ext>
                  </a:extLst>
                </a:gridCol>
              </a:tblGrid>
              <a:tr h="7182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2400" kern="1200" dirty="0" smtClean="0"/>
                        <a:t>Inadecuada iluminación y </a:t>
                      </a:r>
                      <a:r>
                        <a:rPr lang="es-EC" sz="2400" kern="1200" dirty="0" smtClean="0"/>
                        <a:t>ventilación</a:t>
                      </a:r>
                      <a:endParaRPr lang="es-ES" sz="2400" kern="1200"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2400" kern="1200" dirty="0" smtClean="0"/>
                        <a:t>Escaleras no funcionales</a:t>
                      </a:r>
                      <a:endParaRPr lang="es-ES" sz="2400" kern="1200" dirty="0" smtClean="0"/>
                    </a:p>
                    <a:p>
                      <a:pPr algn="ctr"/>
                      <a:endParaRPr lang="es-ES_tradnl" sz="2400"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2400" dirty="0" smtClean="0"/>
                        <a:t>Circulación</a:t>
                      </a:r>
                      <a:r>
                        <a:rPr lang="es-EC" sz="2400" kern="1200" dirty="0" smtClean="0"/>
                        <a:t> no funcional</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2400" kern="1200" dirty="0" smtClean="0"/>
                    </a:p>
                  </a:txBody>
                  <a:tcPr/>
                </a:tc>
                <a:extLst>
                  <a:ext uri="{0D108BD9-81ED-4DB2-BD59-A6C34878D82A}">
                    <a16:rowId xmlns:a16="http://schemas.microsoft.com/office/drawing/2014/main" val="2324326356"/>
                  </a:ext>
                </a:extLst>
              </a:tr>
              <a:tr h="1702641">
                <a:tc>
                  <a:txBody>
                    <a:bodyPr/>
                    <a:lstStyle/>
                    <a:p>
                      <a:endParaRPr lang="es-ES_tradnl" sz="2400" dirty="0" smtClean="0"/>
                    </a:p>
                    <a:p>
                      <a:endParaRPr lang="es-ES_tradnl" sz="2400" dirty="0" smtClean="0"/>
                    </a:p>
                    <a:p>
                      <a:endParaRPr lang="es-ES_tradnl" sz="2400" dirty="0" smtClean="0"/>
                    </a:p>
                    <a:p>
                      <a:endParaRPr lang="es-ES_tradnl" sz="2400" dirty="0" smtClean="0"/>
                    </a:p>
                    <a:p>
                      <a:endParaRPr lang="es-EC" sz="2400" dirty="0"/>
                    </a:p>
                  </a:txBody>
                  <a:tcPr/>
                </a:tc>
                <a:tc>
                  <a:txBody>
                    <a:bodyPr/>
                    <a:lstStyle/>
                    <a:p>
                      <a:endParaRPr lang="es-EC" sz="2400"/>
                    </a:p>
                  </a:txBody>
                  <a:tcPr/>
                </a:tc>
                <a:tc>
                  <a:txBody>
                    <a:bodyPr/>
                    <a:lstStyle/>
                    <a:p>
                      <a:endParaRPr lang="es-EC" sz="2400" dirty="0"/>
                    </a:p>
                  </a:txBody>
                  <a:tcPr/>
                </a:tc>
                <a:extLst>
                  <a:ext uri="{0D108BD9-81ED-4DB2-BD59-A6C34878D82A}">
                    <a16:rowId xmlns:a16="http://schemas.microsoft.com/office/drawing/2014/main" val="2766881046"/>
                  </a:ext>
                </a:extLst>
              </a:tr>
              <a:tr h="1702641">
                <a:tc>
                  <a:txBody>
                    <a:bodyPr/>
                    <a:lstStyle/>
                    <a:p>
                      <a:endParaRPr lang="es-EC" sz="2400"/>
                    </a:p>
                  </a:txBody>
                  <a:tcPr/>
                </a:tc>
                <a:tc>
                  <a:txBody>
                    <a:bodyPr/>
                    <a:lstStyle/>
                    <a:p>
                      <a:endParaRPr lang="es-ES_tradnl" sz="2400" dirty="0" smtClean="0"/>
                    </a:p>
                    <a:p>
                      <a:endParaRPr lang="es-ES_tradnl" sz="2400" dirty="0" smtClean="0"/>
                    </a:p>
                    <a:p>
                      <a:endParaRPr lang="es-ES_tradnl" sz="2400" dirty="0" smtClean="0"/>
                    </a:p>
                    <a:p>
                      <a:endParaRPr lang="es-ES_tradnl" sz="2400" dirty="0" smtClean="0"/>
                    </a:p>
                    <a:p>
                      <a:endParaRPr lang="es-ES_tradnl" sz="2400" dirty="0" smtClean="0"/>
                    </a:p>
                    <a:p>
                      <a:endParaRPr lang="es-EC" sz="2400" dirty="0"/>
                    </a:p>
                  </a:txBody>
                  <a:tcPr/>
                </a:tc>
                <a:tc>
                  <a:txBody>
                    <a:bodyPr/>
                    <a:lstStyle/>
                    <a:p>
                      <a:endParaRPr lang="es-EC" sz="2400" dirty="0"/>
                    </a:p>
                  </a:txBody>
                  <a:tcPr/>
                </a:tc>
                <a:extLst>
                  <a:ext uri="{0D108BD9-81ED-4DB2-BD59-A6C34878D82A}">
                    <a16:rowId xmlns:a16="http://schemas.microsoft.com/office/drawing/2014/main" val="1172500107"/>
                  </a:ext>
                </a:extLst>
              </a:tr>
            </a:tbl>
          </a:graphicData>
        </a:graphic>
      </p:graphicFrame>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C00000"/>
              </a:solidFill>
            </a:endParaRPr>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02983"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584567" y="172391"/>
            <a:ext cx="8146846" cy="830997"/>
          </a:xfrm>
          <a:prstGeom prst="rect">
            <a:avLst/>
          </a:prstGeom>
          <a:noFill/>
        </p:spPr>
        <p:txBody>
          <a:bodyPr wrap="none" lIns="91440" tIns="45720" rIns="91440" bIns="45720">
            <a:spAutoFit/>
          </a:bodyPr>
          <a:lstStyle/>
          <a:p>
            <a:pPr algn="ctr"/>
            <a:r>
              <a:rPr lang="es-ES" sz="4800" b="0" cap="none" spc="0" dirty="0" smtClean="0">
                <a:ln w="0"/>
                <a:solidFill>
                  <a:srgbClr val="C00000"/>
                </a:solidFill>
                <a:effectLst>
                  <a:outerShdw blurRad="38100" dist="19050" dir="2700000" algn="tl" rotWithShape="0">
                    <a:schemeClr val="dk1">
                      <a:alpha val="40000"/>
                    </a:schemeClr>
                  </a:outerShdw>
                </a:effectLst>
              </a:rPr>
              <a:t>Factor Obsolescencia Funcional</a:t>
            </a:r>
            <a:endParaRPr lang="es-ES" sz="4800" b="0" cap="none" spc="0" dirty="0">
              <a:ln w="0"/>
              <a:solidFill>
                <a:srgbClr val="C00000"/>
              </a:solidFill>
              <a:effectLst>
                <a:outerShdw blurRad="38100" dist="19050" dir="2700000" algn="tl" rotWithShape="0">
                  <a:schemeClr val="dk1">
                    <a:alpha val="40000"/>
                  </a:schemeClr>
                </a:outerShdw>
              </a:effectLst>
            </a:endParaRPr>
          </a:p>
        </p:txBody>
      </p:sp>
      <p:pic>
        <p:nvPicPr>
          <p:cNvPr id="10" name="Imagen 9"/>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l="873" t="17561" r="-873" b="-3158"/>
          <a:stretch/>
        </p:blipFill>
        <p:spPr>
          <a:xfrm>
            <a:off x="4789794" y="2682524"/>
            <a:ext cx="2365493" cy="2019341"/>
          </a:xfrm>
          <a:prstGeom prst="rect">
            <a:avLst/>
          </a:prstGeom>
        </p:spPr>
      </p:pic>
      <p:pic>
        <p:nvPicPr>
          <p:cNvPr id="17" name="Picture 4" descr="https://img10.naventcdn.com/avisos/resize/9/00/62/13/39/19/1200x1200/277091434.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936714" y="4724263"/>
            <a:ext cx="2816312" cy="178766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s://img10.naventcdn.com/avisos/resize/9/00/62/12/64/17/1200x1200/276952118.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8492596" y="2686862"/>
            <a:ext cx="2478010" cy="1885775"/>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Conector recto de flecha 18"/>
          <p:cNvCxnSpPr/>
          <p:nvPr/>
        </p:nvCxnSpPr>
        <p:spPr>
          <a:xfrm>
            <a:off x="5970107" y="3982887"/>
            <a:ext cx="386383" cy="13764"/>
          </a:xfrm>
          <a:prstGeom prst="straightConnector1">
            <a:avLst/>
          </a:prstGeom>
          <a:ln w="19050">
            <a:solidFill>
              <a:srgbClr val="C0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20" name="3 Título"/>
          <p:cNvSpPr txBox="1">
            <a:spLocks/>
          </p:cNvSpPr>
          <p:nvPr/>
        </p:nvSpPr>
        <p:spPr>
          <a:xfrm>
            <a:off x="5822123" y="4368338"/>
            <a:ext cx="682349" cy="215896"/>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1300" b="1" dirty="0">
                <a:latin typeface="+mn-lt"/>
                <a:cs typeface="HELVETICA" panose="020B0604020202020204" pitchFamily="34" charset="0"/>
              </a:rPr>
              <a:t>0,50 m</a:t>
            </a:r>
          </a:p>
        </p:txBody>
      </p:sp>
      <p:sp>
        <p:nvSpPr>
          <p:cNvPr id="21" name="3 Título"/>
          <p:cNvSpPr txBox="1">
            <a:spLocks/>
          </p:cNvSpPr>
          <p:nvPr/>
        </p:nvSpPr>
        <p:spPr>
          <a:xfrm>
            <a:off x="9390426" y="4271799"/>
            <a:ext cx="682349" cy="225029"/>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1300" b="1" dirty="0">
                <a:latin typeface="+mn-lt"/>
                <a:cs typeface="HELVETICA" panose="020B0604020202020204" pitchFamily="34" charset="0"/>
              </a:rPr>
              <a:t>0,60</a:t>
            </a:r>
            <a:r>
              <a:rPr lang="es-EC" sz="1300" b="1" dirty="0">
                <a:effectLst>
                  <a:outerShdw blurRad="38100" dist="38100" dir="2700000" algn="tl">
                    <a:srgbClr val="000000">
                      <a:alpha val="43137"/>
                    </a:srgbClr>
                  </a:outerShdw>
                </a:effectLst>
                <a:latin typeface="+mn-lt"/>
                <a:cs typeface="HELVETICA" panose="020B0604020202020204" pitchFamily="34" charset="0"/>
              </a:rPr>
              <a:t> m</a:t>
            </a:r>
          </a:p>
        </p:txBody>
      </p:sp>
      <p:pic>
        <p:nvPicPr>
          <p:cNvPr id="22" name="Picture 2" descr="Moderna escalera ancha iluminada"/>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4813951" y="4702640"/>
            <a:ext cx="2484622" cy="1835725"/>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Conector recto de flecha 22"/>
          <p:cNvCxnSpPr/>
          <p:nvPr/>
        </p:nvCxnSpPr>
        <p:spPr>
          <a:xfrm flipV="1">
            <a:off x="5324042" y="5789324"/>
            <a:ext cx="1032448" cy="125542"/>
          </a:xfrm>
          <a:prstGeom prst="straightConnector1">
            <a:avLst/>
          </a:prstGeom>
          <a:ln w="19050">
            <a:solidFill>
              <a:srgbClr val="C0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24" name="3 Título"/>
          <p:cNvSpPr txBox="1">
            <a:spLocks/>
          </p:cNvSpPr>
          <p:nvPr/>
        </p:nvSpPr>
        <p:spPr>
          <a:xfrm>
            <a:off x="6253063" y="5434453"/>
            <a:ext cx="682349" cy="196861"/>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1300" b="1" dirty="0">
                <a:latin typeface="+mn-lt"/>
                <a:cs typeface="HELVETICA" panose="020B0604020202020204" pitchFamily="34" charset="0"/>
              </a:rPr>
              <a:t>1,40 m</a:t>
            </a:r>
          </a:p>
        </p:txBody>
      </p:sp>
      <p:cxnSp>
        <p:nvCxnSpPr>
          <p:cNvPr id="25" name="Conector recto de flecha 24"/>
          <p:cNvCxnSpPr/>
          <p:nvPr/>
        </p:nvCxnSpPr>
        <p:spPr>
          <a:xfrm>
            <a:off x="9565383" y="4020006"/>
            <a:ext cx="475200" cy="0"/>
          </a:xfrm>
          <a:prstGeom prst="straightConnector1">
            <a:avLst/>
          </a:prstGeom>
          <a:ln w="19050">
            <a:solidFill>
              <a:srgbClr val="C00000"/>
            </a:solidFill>
            <a:headEnd type="triangle"/>
            <a:tailEnd type="triangle"/>
          </a:ln>
        </p:spPr>
        <p:style>
          <a:lnRef idx="1">
            <a:schemeClr val="dk1"/>
          </a:lnRef>
          <a:fillRef idx="0">
            <a:schemeClr val="dk1"/>
          </a:fillRef>
          <a:effectRef idx="0">
            <a:schemeClr val="dk1"/>
          </a:effectRef>
          <a:fontRef idx="minor">
            <a:schemeClr val="tx1"/>
          </a:fontRef>
        </p:style>
      </p:cxnSp>
      <p:pic>
        <p:nvPicPr>
          <p:cNvPr id="26" name="Picture 4" descr="https://i.pinimg.com/564x/09/ba/f6/09baf6bd9cd47b8aac4034edd82055af.jpg"/>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8493788" y="4650672"/>
            <a:ext cx="2476818" cy="1971116"/>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Conector recto de flecha 26"/>
          <p:cNvCxnSpPr/>
          <p:nvPr/>
        </p:nvCxnSpPr>
        <p:spPr>
          <a:xfrm flipV="1">
            <a:off x="9338735" y="6437802"/>
            <a:ext cx="928495" cy="14199"/>
          </a:xfrm>
          <a:prstGeom prst="straightConnector1">
            <a:avLst/>
          </a:prstGeom>
          <a:ln w="19050">
            <a:solidFill>
              <a:srgbClr val="C0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28" name="3 Título"/>
          <p:cNvSpPr txBox="1">
            <a:spLocks/>
          </p:cNvSpPr>
          <p:nvPr/>
        </p:nvSpPr>
        <p:spPr>
          <a:xfrm>
            <a:off x="9472760" y="6138234"/>
            <a:ext cx="682349" cy="231307"/>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1300" b="1" dirty="0">
                <a:latin typeface="+mn-lt"/>
                <a:cs typeface="HELVETICA" panose="020B0604020202020204" pitchFamily="34" charset="0"/>
              </a:rPr>
              <a:t>1,60 m</a:t>
            </a:r>
          </a:p>
        </p:txBody>
      </p:sp>
      <p:sp>
        <p:nvSpPr>
          <p:cNvPr id="33" name="Forma libre 32"/>
          <p:cNvSpPr/>
          <p:nvPr/>
        </p:nvSpPr>
        <p:spPr>
          <a:xfrm>
            <a:off x="871595" y="1613786"/>
            <a:ext cx="2584810" cy="516168"/>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4" name="Forma libre 33"/>
          <p:cNvSpPr/>
          <p:nvPr/>
        </p:nvSpPr>
        <p:spPr>
          <a:xfrm>
            <a:off x="3945737" y="1624351"/>
            <a:ext cx="2289672" cy="495037"/>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5" name="Forma libre 34"/>
          <p:cNvSpPr/>
          <p:nvPr/>
        </p:nvSpPr>
        <p:spPr>
          <a:xfrm>
            <a:off x="6751443" y="1589960"/>
            <a:ext cx="2185049" cy="514606"/>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8" name="Forma libre 37"/>
          <p:cNvSpPr/>
          <p:nvPr/>
        </p:nvSpPr>
        <p:spPr>
          <a:xfrm>
            <a:off x="4367615" y="2084014"/>
            <a:ext cx="1185882" cy="384600"/>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b="1" i="1" kern="1200" dirty="0"/>
          </a:p>
        </p:txBody>
      </p:sp>
      <p:sp>
        <p:nvSpPr>
          <p:cNvPr id="39" name="Forma libre 38"/>
          <p:cNvSpPr/>
          <p:nvPr/>
        </p:nvSpPr>
        <p:spPr>
          <a:xfrm>
            <a:off x="7352317" y="2035216"/>
            <a:ext cx="1094844" cy="384600"/>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b="1" i="1" kern="1200" dirty="0"/>
          </a:p>
        </p:txBody>
      </p:sp>
      <p:pic>
        <p:nvPicPr>
          <p:cNvPr id="40" name="Imagen 39"/>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a:ext>
            </a:extLst>
          </a:blip>
          <a:srcRect r="24972" b="9994"/>
          <a:stretch/>
        </p:blipFill>
        <p:spPr>
          <a:xfrm>
            <a:off x="924755" y="2707703"/>
            <a:ext cx="2828271" cy="1875522"/>
          </a:xfrm>
          <a:prstGeom prst="rect">
            <a:avLst/>
          </a:prstGeom>
        </p:spPr>
      </p:pic>
    </p:spTree>
    <p:extLst>
      <p:ext uri="{BB962C8B-B14F-4D97-AF65-F5344CB8AC3E}">
        <p14:creationId xmlns:p14="http://schemas.microsoft.com/office/powerpoint/2010/main" val="3134146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C00000"/>
              </a:solidFill>
            </a:endParaRPr>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02983"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472196" y="172391"/>
            <a:ext cx="8311955" cy="830997"/>
          </a:xfrm>
          <a:prstGeom prst="rect">
            <a:avLst/>
          </a:prstGeom>
          <a:noFill/>
        </p:spPr>
        <p:txBody>
          <a:bodyPr wrap="none" lIns="91440" tIns="45720" rIns="91440" bIns="45720">
            <a:spAutoFit/>
          </a:bodyPr>
          <a:lstStyle/>
          <a:p>
            <a:pPr algn="ctr"/>
            <a:r>
              <a:rPr lang="es-ES" sz="4800" b="0" cap="none" spc="0" dirty="0" smtClean="0">
                <a:ln w="0"/>
                <a:solidFill>
                  <a:srgbClr val="C00000"/>
                </a:solidFill>
                <a:effectLst>
                  <a:outerShdw blurRad="38100" dist="19050" dir="2700000" algn="tl" rotWithShape="0">
                    <a:schemeClr val="dk1">
                      <a:alpha val="40000"/>
                    </a:schemeClr>
                  </a:outerShdw>
                </a:effectLst>
              </a:rPr>
              <a:t>Factor Obsolescencia Funcional</a:t>
            </a:r>
            <a:endParaRPr lang="es-ES" sz="4800" b="0" cap="none" spc="0" dirty="0">
              <a:ln w="0"/>
              <a:solidFill>
                <a:srgbClr val="C00000"/>
              </a:solidFill>
              <a:effectLst>
                <a:outerShdw blurRad="38100" dist="19050" dir="2700000" algn="tl" rotWithShape="0">
                  <a:schemeClr val="dk1">
                    <a:alpha val="40000"/>
                  </a:schemeClr>
                </a:outerShdw>
              </a:effectLst>
            </a:endParaRPr>
          </a:p>
        </p:txBody>
      </p:sp>
      <p:sp>
        <p:nvSpPr>
          <p:cNvPr id="33" name="Forma libre 32"/>
          <p:cNvSpPr/>
          <p:nvPr/>
        </p:nvSpPr>
        <p:spPr>
          <a:xfrm>
            <a:off x="871595" y="1613786"/>
            <a:ext cx="2584810" cy="516168"/>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4" name="Forma libre 33"/>
          <p:cNvSpPr/>
          <p:nvPr/>
        </p:nvSpPr>
        <p:spPr>
          <a:xfrm>
            <a:off x="3945737" y="1624351"/>
            <a:ext cx="2289672" cy="495037"/>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5" name="Forma libre 34"/>
          <p:cNvSpPr/>
          <p:nvPr/>
        </p:nvSpPr>
        <p:spPr>
          <a:xfrm>
            <a:off x="6751443" y="1589960"/>
            <a:ext cx="2185049" cy="514606"/>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8" name="Forma libre 37"/>
          <p:cNvSpPr/>
          <p:nvPr/>
        </p:nvSpPr>
        <p:spPr>
          <a:xfrm>
            <a:off x="4367615" y="2084014"/>
            <a:ext cx="1185882" cy="384600"/>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b="1" i="1" kern="1200" dirty="0"/>
          </a:p>
        </p:txBody>
      </p:sp>
      <p:sp>
        <p:nvSpPr>
          <p:cNvPr id="39" name="Forma libre 38"/>
          <p:cNvSpPr/>
          <p:nvPr/>
        </p:nvSpPr>
        <p:spPr>
          <a:xfrm>
            <a:off x="7352317" y="2035216"/>
            <a:ext cx="1094844" cy="384600"/>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b="1" i="1" kern="1200" dirty="0"/>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b="16809"/>
          <a:stretch/>
        </p:blipFill>
        <p:spPr bwMode="auto">
          <a:xfrm>
            <a:off x="8198044" y="1152436"/>
            <a:ext cx="3842402" cy="2375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ángulo 30"/>
          <p:cNvSpPr/>
          <p:nvPr/>
        </p:nvSpPr>
        <p:spPr>
          <a:xfrm>
            <a:off x="81332" y="1113467"/>
            <a:ext cx="7879911" cy="1754326"/>
          </a:xfrm>
          <a:prstGeom prst="rect">
            <a:avLst/>
          </a:prstGeom>
        </p:spPr>
        <p:txBody>
          <a:bodyPr wrap="square">
            <a:spAutoFit/>
          </a:bodyPr>
          <a:lstStyle/>
          <a:p>
            <a:pPr lvl="0" algn="ctr"/>
            <a:r>
              <a:rPr lang="es-EC" sz="2800" b="1" dirty="0" smtClean="0">
                <a:latin typeface="Helvetica" panose="020B0504020202030204" pitchFamily="34" charset="0"/>
                <a:cs typeface="HELVETICA" panose="020B0604020202020204" pitchFamily="34" charset="0"/>
              </a:rPr>
              <a:t>INADECUADA </a:t>
            </a:r>
            <a:r>
              <a:rPr lang="es-EC" sz="2800" b="1" dirty="0">
                <a:latin typeface="Helvetica" panose="020B0504020202030204" pitchFamily="34" charset="0"/>
                <a:cs typeface="HELVETICA" panose="020B0604020202020204" pitchFamily="34" charset="0"/>
              </a:rPr>
              <a:t>ILUMINACIÓN Y VENTILACIÓN</a:t>
            </a:r>
            <a:endParaRPr lang="es-ES" sz="2800" b="1" dirty="0">
              <a:latin typeface="HELVETICA" panose="020B0604020202020204" pitchFamily="34" charset="0"/>
              <a:cs typeface="HELVETICA" panose="020B0604020202020204" pitchFamily="34" charset="0"/>
            </a:endParaRPr>
          </a:p>
          <a:p>
            <a:endParaRPr lang="pt-BR" sz="2800" b="1" dirty="0" smtClean="0">
              <a:latin typeface="Arial" panose="020B0604020202020204" pitchFamily="34" charset="0"/>
              <a:cs typeface="Arial" panose="020B0604020202020204" pitchFamily="34" charset="0"/>
            </a:endParaRPr>
          </a:p>
          <a:p>
            <a:r>
              <a:rPr lang="es-EC" sz="2800" b="1" dirty="0">
                <a:latin typeface="HELVETICA" panose="020B0604020202020204" pitchFamily="34" charset="0"/>
                <a:cs typeface="HELVETICA" panose="020B0604020202020204" pitchFamily="34" charset="0"/>
              </a:rPr>
              <a:t>PREDIO: 3658144</a:t>
            </a:r>
          </a:p>
          <a:p>
            <a:r>
              <a:rPr lang="pt-BR" sz="2400" b="1" dirty="0" smtClean="0">
                <a:latin typeface="Arial" panose="020B0604020202020204" pitchFamily="34" charset="0"/>
                <a:cs typeface="Arial" panose="020B0604020202020204" pitchFamily="34" charset="0"/>
              </a:rPr>
              <a:t>UNIDAD CONSTRUCTIVA 001-001-001 </a:t>
            </a:r>
            <a:endParaRPr lang="pt-BR" sz="2400" b="1" dirty="0">
              <a:latin typeface="Arial" panose="020B0604020202020204" pitchFamily="34" charset="0"/>
              <a:cs typeface="Arial" panose="020B0604020202020204" pitchFamily="34" charset="0"/>
            </a:endParaRPr>
          </a:p>
        </p:txBody>
      </p:sp>
      <p:graphicFrame>
        <p:nvGraphicFramePr>
          <p:cNvPr id="32" name="Tabla 31"/>
          <p:cNvGraphicFramePr>
            <a:graphicFrameLocks noGrp="1"/>
          </p:cNvGraphicFramePr>
          <p:nvPr>
            <p:extLst>
              <p:ext uri="{D42A27DB-BD31-4B8C-83A1-F6EECF244321}">
                <p14:modId xmlns:p14="http://schemas.microsoft.com/office/powerpoint/2010/main" val="240844066"/>
              </p:ext>
            </p:extLst>
          </p:nvPr>
        </p:nvGraphicFramePr>
        <p:xfrm>
          <a:off x="278297" y="3583544"/>
          <a:ext cx="7762460" cy="1286629"/>
        </p:xfrm>
        <a:graphic>
          <a:graphicData uri="http://schemas.openxmlformats.org/drawingml/2006/table">
            <a:tbl>
              <a:tblPr firstRow="1" bandRow="1">
                <a:tableStyleId>{69CF1AB2-1976-4502-BF36-3FF5EA218861}</a:tableStyleId>
              </a:tblPr>
              <a:tblGrid>
                <a:gridCol w="1798558">
                  <a:extLst>
                    <a:ext uri="{9D8B030D-6E8A-4147-A177-3AD203B41FA5}">
                      <a16:colId xmlns:a16="http://schemas.microsoft.com/office/drawing/2014/main" val="1482182202"/>
                    </a:ext>
                  </a:extLst>
                </a:gridCol>
                <a:gridCol w="1954953">
                  <a:extLst>
                    <a:ext uri="{9D8B030D-6E8A-4147-A177-3AD203B41FA5}">
                      <a16:colId xmlns:a16="http://schemas.microsoft.com/office/drawing/2014/main" val="3263369828"/>
                    </a:ext>
                  </a:extLst>
                </a:gridCol>
                <a:gridCol w="2267746">
                  <a:extLst>
                    <a:ext uri="{9D8B030D-6E8A-4147-A177-3AD203B41FA5}">
                      <a16:colId xmlns:a16="http://schemas.microsoft.com/office/drawing/2014/main" val="3420409510"/>
                    </a:ext>
                  </a:extLst>
                </a:gridCol>
                <a:gridCol w="1741203">
                  <a:extLst>
                    <a:ext uri="{9D8B030D-6E8A-4147-A177-3AD203B41FA5}">
                      <a16:colId xmlns:a16="http://schemas.microsoft.com/office/drawing/2014/main" val="1349762899"/>
                    </a:ext>
                  </a:extLst>
                </a:gridCol>
              </a:tblGrid>
              <a:tr h="787678">
                <a:tc rowSpan="2">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AVALUO </a:t>
                      </a:r>
                    </a:p>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UNIDAD</a:t>
                      </a:r>
                      <a:r>
                        <a:rPr lang="es-ES" sz="1800" baseline="0" dirty="0" smtClean="0"/>
                        <a:t> CONSTRUCTIVA</a:t>
                      </a:r>
                      <a:endParaRPr lang="es-EC" sz="1800" dirty="0" smtClean="0"/>
                    </a:p>
                  </a:txBody>
                  <a:tcPr marL="68580" marR="68580" marT="34292" marB="34292" anchor="ctr">
                    <a:lnL w="12700" cap="flat" cmpd="sng" algn="ctr">
                      <a:noFill/>
                      <a:prstDash val="solid"/>
                      <a:round/>
                      <a:headEnd type="none" w="med" len="med"/>
                      <a:tailEnd type="none" w="med" len="med"/>
                    </a:lnL>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ACTUAL</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CON APLICACIÓN DE FACTOR</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VARIACIÓN %</a:t>
                      </a:r>
                    </a:p>
                  </a:txBody>
                  <a:tcPr marL="68580" marR="68580" marT="34292" marB="34292"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08454374"/>
                  </a:ext>
                </a:extLst>
              </a:tr>
              <a:tr h="498951">
                <a:tc vMerge="1">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endParaRPr lang="es-EC" sz="1400" dirty="0" smtClean="0"/>
                    </a:p>
                  </a:txBody>
                  <a:tcPr marL="68580" marR="68580" marT="34292" marB="34292"/>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25.341,12 USD</a:t>
                      </a:r>
                    </a:p>
                  </a:txBody>
                  <a:tcPr marL="68580" marR="68580" marT="34292" marB="34292" anchor="ct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24.580,89 USD</a:t>
                      </a:r>
                    </a:p>
                  </a:txBody>
                  <a:tcPr marL="68580" marR="68580" marT="34292" marB="34292" anchor="ctr"/>
                </a:tc>
                <a:tc>
                  <a:txBody>
                    <a:bodyPr/>
                    <a:lstStyle/>
                    <a:p>
                      <a:pPr algn="ctr"/>
                      <a:r>
                        <a:rPr lang="es-EC" sz="1800" dirty="0" smtClean="0"/>
                        <a:t>      3 %</a:t>
                      </a:r>
                      <a:endParaRPr lang="es-EC" sz="1800" dirty="0"/>
                    </a:p>
                  </a:txBody>
                  <a:tcPr marL="68580" marR="68580" marT="34292" marB="34292" anchor="ctr">
                    <a:lnR w="12700" cap="flat" cmpd="sng" algn="ctr">
                      <a:noFill/>
                      <a:prstDash val="solid"/>
                      <a:round/>
                      <a:headEnd type="none" w="med" len="med"/>
                      <a:tailEnd type="none" w="med" len="med"/>
                    </a:lnR>
                  </a:tcPr>
                </a:tc>
                <a:extLst>
                  <a:ext uri="{0D108BD9-81ED-4DB2-BD59-A6C34878D82A}">
                    <a16:rowId xmlns:a16="http://schemas.microsoft.com/office/drawing/2014/main" val="1850033445"/>
                  </a:ext>
                </a:extLst>
              </a:tr>
            </a:tbl>
          </a:graphicData>
        </a:graphic>
      </p:graphicFrame>
      <p:graphicFrame>
        <p:nvGraphicFramePr>
          <p:cNvPr id="37" name="Tabla 36"/>
          <p:cNvGraphicFramePr>
            <a:graphicFrameLocks noGrp="1"/>
          </p:cNvGraphicFramePr>
          <p:nvPr>
            <p:extLst>
              <p:ext uri="{D42A27DB-BD31-4B8C-83A1-F6EECF244321}">
                <p14:modId xmlns:p14="http://schemas.microsoft.com/office/powerpoint/2010/main" val="2852049914"/>
              </p:ext>
            </p:extLst>
          </p:nvPr>
        </p:nvGraphicFramePr>
        <p:xfrm>
          <a:off x="278297" y="5044594"/>
          <a:ext cx="7762460" cy="1197179"/>
        </p:xfrm>
        <a:graphic>
          <a:graphicData uri="http://schemas.openxmlformats.org/drawingml/2006/table">
            <a:tbl>
              <a:tblPr firstRow="1" bandRow="1">
                <a:tableStyleId>{69CF1AB2-1976-4502-BF36-3FF5EA218861}</a:tableStyleId>
              </a:tblPr>
              <a:tblGrid>
                <a:gridCol w="1798557">
                  <a:extLst>
                    <a:ext uri="{9D8B030D-6E8A-4147-A177-3AD203B41FA5}">
                      <a16:colId xmlns:a16="http://schemas.microsoft.com/office/drawing/2014/main" val="1482182202"/>
                    </a:ext>
                  </a:extLst>
                </a:gridCol>
                <a:gridCol w="1954954">
                  <a:extLst>
                    <a:ext uri="{9D8B030D-6E8A-4147-A177-3AD203B41FA5}">
                      <a16:colId xmlns:a16="http://schemas.microsoft.com/office/drawing/2014/main" val="3263369828"/>
                    </a:ext>
                  </a:extLst>
                </a:gridCol>
                <a:gridCol w="2267746">
                  <a:extLst>
                    <a:ext uri="{9D8B030D-6E8A-4147-A177-3AD203B41FA5}">
                      <a16:colId xmlns:a16="http://schemas.microsoft.com/office/drawing/2014/main" val="3420409510"/>
                    </a:ext>
                  </a:extLst>
                </a:gridCol>
                <a:gridCol w="1741203">
                  <a:extLst>
                    <a:ext uri="{9D8B030D-6E8A-4147-A177-3AD203B41FA5}">
                      <a16:colId xmlns:a16="http://schemas.microsoft.com/office/drawing/2014/main" val="1349762899"/>
                    </a:ext>
                  </a:extLst>
                </a:gridCol>
              </a:tblGrid>
              <a:tr h="732916">
                <a:tc rowSpan="2">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AVALUO  TOTAL</a:t>
                      </a:r>
                    </a:p>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PROPIEDAD</a:t>
                      </a:r>
                      <a:endParaRPr lang="es-EC" sz="1800" dirty="0" smtClean="0"/>
                    </a:p>
                  </a:txBody>
                  <a:tcPr marL="68580" marR="68580" marT="34292" marB="34292" anchor="ctr">
                    <a:lnL w="12700" cap="flat" cmpd="sng" algn="ctr">
                      <a:noFill/>
                      <a:prstDash val="solid"/>
                      <a:round/>
                      <a:headEnd type="none" w="med" len="med"/>
                      <a:tailEnd type="none" w="med" len="med"/>
                    </a:lnL>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ACTUAL</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CON APLICACIÓN DE FACTOR</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VARIACIÓN %</a:t>
                      </a:r>
                    </a:p>
                  </a:txBody>
                  <a:tcPr marL="68580" marR="68580" marT="34292" marB="34292"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08454374"/>
                  </a:ext>
                </a:extLst>
              </a:tr>
              <a:tr h="464263">
                <a:tc vMerge="1">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endParaRPr lang="es-EC" sz="1400" dirty="0" smtClean="0"/>
                    </a:p>
                  </a:txBody>
                  <a:tcPr marL="68580" marR="68580" marT="34292" marB="34292"/>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43.029,15 USD</a:t>
                      </a:r>
                    </a:p>
                  </a:txBody>
                  <a:tcPr marL="68580" marR="68580" marT="34292" marB="34292" anchor="ct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42.268,92 USD</a:t>
                      </a:r>
                    </a:p>
                  </a:txBody>
                  <a:tcPr marL="68580" marR="68580" marT="34292" marB="34292" anchor="ctr"/>
                </a:tc>
                <a:tc>
                  <a:txBody>
                    <a:bodyPr/>
                    <a:lstStyle/>
                    <a:p>
                      <a:pPr algn="ctr"/>
                      <a:r>
                        <a:rPr lang="es-EC" sz="1800" dirty="0" smtClean="0"/>
                        <a:t>      1,8 %</a:t>
                      </a:r>
                      <a:endParaRPr lang="es-EC" sz="1800" dirty="0"/>
                    </a:p>
                  </a:txBody>
                  <a:tcPr marL="68580" marR="68580" marT="34292" marB="34292" anchor="ctr">
                    <a:lnR w="12700" cap="flat" cmpd="sng" algn="ctr">
                      <a:noFill/>
                      <a:prstDash val="solid"/>
                      <a:round/>
                      <a:headEnd type="none" w="med" len="med"/>
                      <a:tailEnd type="none" w="med" len="med"/>
                    </a:lnR>
                  </a:tcPr>
                </a:tc>
                <a:extLst>
                  <a:ext uri="{0D108BD9-81ED-4DB2-BD59-A6C34878D82A}">
                    <a16:rowId xmlns:a16="http://schemas.microsoft.com/office/drawing/2014/main" val="1850033445"/>
                  </a:ext>
                </a:extLst>
              </a:tr>
            </a:tbl>
          </a:graphicData>
        </a:graphic>
      </p:graphicFrame>
      <p:pic>
        <p:nvPicPr>
          <p:cNvPr id="29" name="Imagen 28"/>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t="13558" b="17328"/>
          <a:stretch/>
        </p:blipFill>
        <p:spPr>
          <a:xfrm>
            <a:off x="8447161" y="3613674"/>
            <a:ext cx="3290952" cy="3031255"/>
          </a:xfrm>
          <a:prstGeom prst="rect">
            <a:avLst/>
          </a:prstGeom>
        </p:spPr>
      </p:pic>
    </p:spTree>
    <p:extLst>
      <p:ext uri="{BB962C8B-B14F-4D97-AF65-F5344CB8AC3E}">
        <p14:creationId xmlns:p14="http://schemas.microsoft.com/office/powerpoint/2010/main" val="2158226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C00000"/>
              </a:solidFill>
            </a:endParaRPr>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02983"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392681" y="172391"/>
            <a:ext cx="8311955" cy="830997"/>
          </a:xfrm>
          <a:prstGeom prst="rect">
            <a:avLst/>
          </a:prstGeom>
          <a:noFill/>
        </p:spPr>
        <p:txBody>
          <a:bodyPr wrap="none" lIns="91440" tIns="45720" rIns="91440" bIns="45720">
            <a:spAutoFit/>
          </a:bodyPr>
          <a:lstStyle/>
          <a:p>
            <a:pPr algn="ctr"/>
            <a:r>
              <a:rPr lang="es-ES" sz="4800" b="0" cap="none" spc="0" dirty="0" smtClean="0">
                <a:ln w="0"/>
                <a:solidFill>
                  <a:srgbClr val="C00000"/>
                </a:solidFill>
                <a:effectLst>
                  <a:outerShdw blurRad="38100" dist="19050" dir="2700000" algn="tl" rotWithShape="0">
                    <a:schemeClr val="dk1">
                      <a:alpha val="40000"/>
                    </a:schemeClr>
                  </a:outerShdw>
                </a:effectLst>
              </a:rPr>
              <a:t>Factor Obsolescencia Funcional</a:t>
            </a:r>
            <a:endParaRPr lang="es-ES" sz="4800" b="0" cap="none" spc="0" dirty="0">
              <a:ln w="0"/>
              <a:solidFill>
                <a:srgbClr val="C00000"/>
              </a:solidFill>
              <a:effectLst>
                <a:outerShdw blurRad="38100" dist="19050" dir="2700000" algn="tl" rotWithShape="0">
                  <a:schemeClr val="dk1">
                    <a:alpha val="40000"/>
                  </a:schemeClr>
                </a:outerShdw>
              </a:effectLst>
            </a:endParaRPr>
          </a:p>
        </p:txBody>
      </p:sp>
      <p:sp>
        <p:nvSpPr>
          <p:cNvPr id="33" name="Forma libre 32"/>
          <p:cNvSpPr/>
          <p:nvPr/>
        </p:nvSpPr>
        <p:spPr>
          <a:xfrm>
            <a:off x="871595" y="1613786"/>
            <a:ext cx="2584810" cy="516168"/>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4" name="Forma libre 33"/>
          <p:cNvSpPr/>
          <p:nvPr/>
        </p:nvSpPr>
        <p:spPr>
          <a:xfrm>
            <a:off x="3945737" y="1624351"/>
            <a:ext cx="2289672" cy="495037"/>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5" name="Forma libre 34"/>
          <p:cNvSpPr/>
          <p:nvPr/>
        </p:nvSpPr>
        <p:spPr>
          <a:xfrm>
            <a:off x="6751443" y="1589960"/>
            <a:ext cx="2185049" cy="514606"/>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8" name="Forma libre 37"/>
          <p:cNvSpPr/>
          <p:nvPr/>
        </p:nvSpPr>
        <p:spPr>
          <a:xfrm>
            <a:off x="4367615" y="2084014"/>
            <a:ext cx="1185882" cy="384600"/>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b="1" i="1" kern="1200" dirty="0"/>
          </a:p>
        </p:txBody>
      </p:sp>
      <p:sp>
        <p:nvSpPr>
          <p:cNvPr id="39" name="Forma libre 38"/>
          <p:cNvSpPr/>
          <p:nvPr/>
        </p:nvSpPr>
        <p:spPr>
          <a:xfrm>
            <a:off x="7352317" y="2035216"/>
            <a:ext cx="1094844" cy="384600"/>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b="1" i="1" kern="1200" dirty="0"/>
          </a:p>
        </p:txBody>
      </p:sp>
      <p:sp>
        <p:nvSpPr>
          <p:cNvPr id="31" name="Rectángulo 30"/>
          <p:cNvSpPr/>
          <p:nvPr/>
        </p:nvSpPr>
        <p:spPr>
          <a:xfrm>
            <a:off x="81332" y="1113467"/>
            <a:ext cx="7879911" cy="1754326"/>
          </a:xfrm>
          <a:prstGeom prst="rect">
            <a:avLst/>
          </a:prstGeom>
        </p:spPr>
        <p:txBody>
          <a:bodyPr wrap="square">
            <a:spAutoFit/>
          </a:bodyPr>
          <a:lstStyle/>
          <a:p>
            <a:pPr lvl="0" algn="ctr"/>
            <a:r>
              <a:rPr lang="es-EC" sz="2800" b="1" dirty="0" smtClean="0">
                <a:latin typeface="Helvetica" panose="020B0504020202030204" pitchFamily="34" charset="0"/>
                <a:cs typeface="HELVETICA" panose="020B0604020202020204" pitchFamily="34" charset="0"/>
              </a:rPr>
              <a:t>INADECUADA </a:t>
            </a:r>
            <a:r>
              <a:rPr lang="es-EC" sz="2800" b="1" dirty="0">
                <a:latin typeface="Helvetica" panose="020B0504020202030204" pitchFamily="34" charset="0"/>
                <a:cs typeface="HELVETICA" panose="020B0604020202020204" pitchFamily="34" charset="0"/>
              </a:rPr>
              <a:t>ILUMINACIÓN Y VENTILACIÓN</a:t>
            </a:r>
            <a:endParaRPr lang="es-ES" sz="2800" b="1" dirty="0">
              <a:latin typeface="HELVETICA" panose="020B0604020202020204" pitchFamily="34" charset="0"/>
              <a:cs typeface="HELVETICA" panose="020B0604020202020204" pitchFamily="34" charset="0"/>
            </a:endParaRPr>
          </a:p>
          <a:p>
            <a:endParaRPr lang="pt-BR" sz="2800" b="1" dirty="0" smtClean="0">
              <a:latin typeface="Arial" panose="020B0604020202020204" pitchFamily="34" charset="0"/>
              <a:cs typeface="Arial" panose="020B0604020202020204" pitchFamily="34" charset="0"/>
            </a:endParaRPr>
          </a:p>
          <a:p>
            <a:r>
              <a:rPr lang="es-EC" sz="2800" b="1" dirty="0">
                <a:latin typeface="HELVETICA" panose="020B0604020202020204" pitchFamily="34" charset="0"/>
                <a:cs typeface="HELVETICA" panose="020B0604020202020204" pitchFamily="34" charset="0"/>
              </a:rPr>
              <a:t>PREDIO: </a:t>
            </a:r>
            <a:r>
              <a:rPr lang="es-EC" sz="2800" b="1" dirty="0">
                <a:solidFill>
                  <a:schemeClr val="tx1">
                    <a:lumMod val="75000"/>
                    <a:lumOff val="25000"/>
                  </a:schemeClr>
                </a:solidFill>
                <a:latin typeface="HELVETICA" panose="020B0604020202020204" pitchFamily="34" charset="0"/>
                <a:cs typeface="HELVETICA" panose="020B0604020202020204" pitchFamily="34" charset="0"/>
              </a:rPr>
              <a:t>13322</a:t>
            </a:r>
            <a:endParaRPr lang="es-EC" sz="2800" b="1" dirty="0">
              <a:latin typeface="HELVETICA" panose="020B0604020202020204" pitchFamily="34" charset="0"/>
              <a:cs typeface="HELVETICA" panose="020B0604020202020204" pitchFamily="34" charset="0"/>
            </a:endParaRPr>
          </a:p>
          <a:p>
            <a:r>
              <a:rPr lang="pt-BR" sz="2400" b="1" dirty="0" smtClean="0">
                <a:latin typeface="Arial" panose="020B0604020202020204" pitchFamily="34" charset="0"/>
                <a:cs typeface="Arial" panose="020B0604020202020204" pitchFamily="34" charset="0"/>
              </a:rPr>
              <a:t>UNIDAD CONSTRUCTIVA 001-001-002</a:t>
            </a:r>
            <a:endParaRPr lang="pt-BR" sz="2400" b="1" dirty="0">
              <a:latin typeface="Arial" panose="020B0604020202020204" pitchFamily="34" charset="0"/>
              <a:cs typeface="Arial" panose="020B0604020202020204" pitchFamily="34" charset="0"/>
            </a:endParaRPr>
          </a:p>
        </p:txBody>
      </p:sp>
      <p:pic>
        <p:nvPicPr>
          <p:cNvPr id="16"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8347920" y="3763098"/>
            <a:ext cx="3171532" cy="2880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263527" y="1212464"/>
            <a:ext cx="3393777" cy="2513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8" name="Tabla 17"/>
          <p:cNvGraphicFramePr>
            <a:graphicFrameLocks noGrp="1"/>
          </p:cNvGraphicFramePr>
          <p:nvPr>
            <p:extLst>
              <p:ext uri="{D42A27DB-BD31-4B8C-83A1-F6EECF244321}">
                <p14:modId xmlns:p14="http://schemas.microsoft.com/office/powerpoint/2010/main" val="1373468335"/>
              </p:ext>
            </p:extLst>
          </p:nvPr>
        </p:nvGraphicFramePr>
        <p:xfrm>
          <a:off x="204331" y="3454611"/>
          <a:ext cx="7756912" cy="1099722"/>
        </p:xfrm>
        <a:graphic>
          <a:graphicData uri="http://schemas.openxmlformats.org/drawingml/2006/table">
            <a:tbl>
              <a:tblPr firstRow="1" bandRow="1">
                <a:tableStyleId>{69CF1AB2-1976-4502-BF36-3FF5EA218861}</a:tableStyleId>
              </a:tblPr>
              <a:tblGrid>
                <a:gridCol w="1797272">
                  <a:extLst>
                    <a:ext uri="{9D8B030D-6E8A-4147-A177-3AD203B41FA5}">
                      <a16:colId xmlns:a16="http://schemas.microsoft.com/office/drawing/2014/main" val="1482182202"/>
                    </a:ext>
                  </a:extLst>
                </a:gridCol>
                <a:gridCol w="1953556">
                  <a:extLst>
                    <a:ext uri="{9D8B030D-6E8A-4147-A177-3AD203B41FA5}">
                      <a16:colId xmlns:a16="http://schemas.microsoft.com/office/drawing/2014/main" val="3263369828"/>
                    </a:ext>
                  </a:extLst>
                </a:gridCol>
                <a:gridCol w="2266125">
                  <a:extLst>
                    <a:ext uri="{9D8B030D-6E8A-4147-A177-3AD203B41FA5}">
                      <a16:colId xmlns:a16="http://schemas.microsoft.com/office/drawing/2014/main" val="3420409510"/>
                    </a:ext>
                  </a:extLst>
                </a:gridCol>
                <a:gridCol w="1739959">
                  <a:extLst>
                    <a:ext uri="{9D8B030D-6E8A-4147-A177-3AD203B41FA5}">
                      <a16:colId xmlns:a16="http://schemas.microsoft.com/office/drawing/2014/main" val="1349762899"/>
                    </a:ext>
                  </a:extLst>
                </a:gridCol>
              </a:tblGrid>
              <a:tr h="673253">
                <a:tc rowSpan="2">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AVALUO </a:t>
                      </a:r>
                    </a:p>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UNIDAD</a:t>
                      </a:r>
                      <a:r>
                        <a:rPr lang="es-ES" sz="1800" baseline="0" dirty="0" smtClean="0"/>
                        <a:t> CONSTRUCTIVA</a:t>
                      </a:r>
                      <a:endParaRPr lang="es-EC" sz="1800" dirty="0" smtClean="0"/>
                    </a:p>
                  </a:txBody>
                  <a:tcPr marL="68580" marR="68580" marT="34292" marB="34292" anchor="ctr">
                    <a:lnL w="12700" cap="flat" cmpd="sng" algn="ctr">
                      <a:noFill/>
                      <a:prstDash val="solid"/>
                      <a:round/>
                      <a:headEnd type="none" w="med" len="med"/>
                      <a:tailEnd type="none" w="med" len="med"/>
                    </a:lnL>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ACTUAL</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CON APLICACIÓN DE FACTOR</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VARIACIÓN %</a:t>
                      </a:r>
                    </a:p>
                  </a:txBody>
                  <a:tcPr marL="68580" marR="68580" marT="34292" marB="34292"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08454374"/>
                  </a:ext>
                </a:extLst>
              </a:tr>
              <a:tr h="426469">
                <a:tc vMerge="1">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endParaRPr lang="es-EC" sz="1400" dirty="0" smtClean="0"/>
                    </a:p>
                  </a:txBody>
                  <a:tcPr marL="68580" marR="68580" marT="34292" marB="34292"/>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34.611 USD</a:t>
                      </a:r>
                    </a:p>
                  </a:txBody>
                  <a:tcPr marL="68580" marR="68580" marT="34292" marB="34292" anchor="ct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33.573 USD</a:t>
                      </a:r>
                    </a:p>
                  </a:txBody>
                  <a:tcPr marL="68580" marR="68580" marT="34292" marB="34292" anchor="ctr"/>
                </a:tc>
                <a:tc>
                  <a:txBody>
                    <a:bodyPr/>
                    <a:lstStyle/>
                    <a:p>
                      <a:pPr algn="ctr"/>
                      <a:r>
                        <a:rPr lang="es-EC" sz="1800" dirty="0" smtClean="0"/>
                        <a:t>      3 %</a:t>
                      </a:r>
                      <a:endParaRPr lang="es-EC" sz="1800" dirty="0"/>
                    </a:p>
                  </a:txBody>
                  <a:tcPr marL="68580" marR="68580" marT="34292" marB="34292" anchor="ctr">
                    <a:lnR w="12700" cap="flat" cmpd="sng" algn="ctr">
                      <a:noFill/>
                      <a:prstDash val="solid"/>
                      <a:round/>
                      <a:headEnd type="none" w="med" len="med"/>
                      <a:tailEnd type="none" w="med" len="med"/>
                    </a:lnR>
                  </a:tcPr>
                </a:tc>
                <a:extLst>
                  <a:ext uri="{0D108BD9-81ED-4DB2-BD59-A6C34878D82A}">
                    <a16:rowId xmlns:a16="http://schemas.microsoft.com/office/drawing/2014/main" val="1850033445"/>
                  </a:ext>
                </a:extLst>
              </a:tr>
            </a:tbl>
          </a:graphicData>
        </a:graphic>
      </p:graphicFrame>
      <p:graphicFrame>
        <p:nvGraphicFramePr>
          <p:cNvPr id="19" name="Tabla 18"/>
          <p:cNvGraphicFramePr>
            <a:graphicFrameLocks noGrp="1"/>
          </p:cNvGraphicFramePr>
          <p:nvPr>
            <p:extLst>
              <p:ext uri="{D42A27DB-BD31-4B8C-83A1-F6EECF244321}">
                <p14:modId xmlns:p14="http://schemas.microsoft.com/office/powerpoint/2010/main" val="3441172547"/>
              </p:ext>
            </p:extLst>
          </p:nvPr>
        </p:nvGraphicFramePr>
        <p:xfrm>
          <a:off x="204331" y="4920004"/>
          <a:ext cx="7756912" cy="1393728"/>
        </p:xfrm>
        <a:graphic>
          <a:graphicData uri="http://schemas.openxmlformats.org/drawingml/2006/table">
            <a:tbl>
              <a:tblPr firstRow="1" bandRow="1">
                <a:tableStyleId>{69CF1AB2-1976-4502-BF36-3FF5EA218861}</a:tableStyleId>
              </a:tblPr>
              <a:tblGrid>
                <a:gridCol w="1797272">
                  <a:extLst>
                    <a:ext uri="{9D8B030D-6E8A-4147-A177-3AD203B41FA5}">
                      <a16:colId xmlns:a16="http://schemas.microsoft.com/office/drawing/2014/main" val="1482182202"/>
                    </a:ext>
                  </a:extLst>
                </a:gridCol>
                <a:gridCol w="1953556">
                  <a:extLst>
                    <a:ext uri="{9D8B030D-6E8A-4147-A177-3AD203B41FA5}">
                      <a16:colId xmlns:a16="http://schemas.microsoft.com/office/drawing/2014/main" val="3263369828"/>
                    </a:ext>
                  </a:extLst>
                </a:gridCol>
                <a:gridCol w="2266125">
                  <a:extLst>
                    <a:ext uri="{9D8B030D-6E8A-4147-A177-3AD203B41FA5}">
                      <a16:colId xmlns:a16="http://schemas.microsoft.com/office/drawing/2014/main" val="3420409510"/>
                    </a:ext>
                  </a:extLst>
                </a:gridCol>
                <a:gridCol w="1739959">
                  <a:extLst>
                    <a:ext uri="{9D8B030D-6E8A-4147-A177-3AD203B41FA5}">
                      <a16:colId xmlns:a16="http://schemas.microsoft.com/office/drawing/2014/main" val="1349762899"/>
                    </a:ext>
                  </a:extLst>
                </a:gridCol>
              </a:tblGrid>
              <a:tr h="853244">
                <a:tc rowSpan="2">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AVALUO  TOTAL</a:t>
                      </a:r>
                    </a:p>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PROPIEDAD</a:t>
                      </a:r>
                      <a:endParaRPr lang="es-EC" sz="1800" dirty="0" smtClean="0"/>
                    </a:p>
                  </a:txBody>
                  <a:tcPr marL="68580" marR="68580" marT="34292" marB="34292" anchor="ctr">
                    <a:lnL w="12700" cap="flat" cmpd="sng" algn="ctr">
                      <a:noFill/>
                      <a:prstDash val="solid"/>
                      <a:round/>
                      <a:headEnd type="none" w="med" len="med"/>
                      <a:tailEnd type="none" w="med" len="med"/>
                    </a:lnL>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ACTUAL</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CON APLICACIÓN DE FACTOR</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VARIACIÓN %</a:t>
                      </a:r>
                    </a:p>
                  </a:txBody>
                  <a:tcPr marL="68580" marR="68580" marT="34292" marB="34292"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08454374"/>
                  </a:ext>
                </a:extLst>
              </a:tr>
              <a:tr h="540484">
                <a:tc vMerge="1">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endParaRPr lang="es-EC" sz="1400" dirty="0" smtClean="0"/>
                    </a:p>
                  </a:txBody>
                  <a:tcPr marL="68580" marR="68580" marT="34292" marB="34292"/>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161.125 USD</a:t>
                      </a:r>
                    </a:p>
                  </a:txBody>
                  <a:tcPr marL="68580" marR="68580" marT="34292" marB="34292" anchor="ct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160.087 USD</a:t>
                      </a:r>
                    </a:p>
                  </a:txBody>
                  <a:tcPr marL="68580" marR="68580" marT="34292" marB="34292" anchor="ctr"/>
                </a:tc>
                <a:tc>
                  <a:txBody>
                    <a:bodyPr/>
                    <a:lstStyle/>
                    <a:p>
                      <a:pPr algn="ctr"/>
                      <a:r>
                        <a:rPr lang="es-EC" sz="1800" dirty="0" smtClean="0"/>
                        <a:t>      0,6 %</a:t>
                      </a:r>
                      <a:endParaRPr lang="es-EC" sz="1800" dirty="0"/>
                    </a:p>
                  </a:txBody>
                  <a:tcPr marL="68580" marR="68580" marT="34292" marB="34292" anchor="ctr">
                    <a:lnR w="12700" cap="flat" cmpd="sng" algn="ctr">
                      <a:noFill/>
                      <a:prstDash val="solid"/>
                      <a:round/>
                      <a:headEnd type="none" w="med" len="med"/>
                      <a:tailEnd type="none" w="med" len="med"/>
                    </a:lnR>
                  </a:tcPr>
                </a:tc>
                <a:extLst>
                  <a:ext uri="{0D108BD9-81ED-4DB2-BD59-A6C34878D82A}">
                    <a16:rowId xmlns:a16="http://schemas.microsoft.com/office/drawing/2014/main" val="1850033445"/>
                  </a:ext>
                </a:extLst>
              </a:tr>
            </a:tbl>
          </a:graphicData>
        </a:graphic>
      </p:graphicFrame>
    </p:spTree>
    <p:extLst>
      <p:ext uri="{BB962C8B-B14F-4D97-AF65-F5344CB8AC3E}">
        <p14:creationId xmlns:p14="http://schemas.microsoft.com/office/powerpoint/2010/main" val="2030796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C00000"/>
              </a:solidFill>
            </a:endParaRPr>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02983"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382743" y="172391"/>
            <a:ext cx="8311955" cy="830997"/>
          </a:xfrm>
          <a:prstGeom prst="rect">
            <a:avLst/>
          </a:prstGeom>
          <a:noFill/>
        </p:spPr>
        <p:txBody>
          <a:bodyPr wrap="none" lIns="91440" tIns="45720" rIns="91440" bIns="45720">
            <a:spAutoFit/>
          </a:bodyPr>
          <a:lstStyle/>
          <a:p>
            <a:pPr algn="ctr"/>
            <a:r>
              <a:rPr lang="es-ES" sz="4800" b="0" cap="none" spc="0" dirty="0" smtClean="0">
                <a:ln w="0"/>
                <a:solidFill>
                  <a:srgbClr val="C00000"/>
                </a:solidFill>
                <a:effectLst>
                  <a:outerShdw blurRad="38100" dist="19050" dir="2700000" algn="tl" rotWithShape="0">
                    <a:schemeClr val="dk1">
                      <a:alpha val="40000"/>
                    </a:schemeClr>
                  </a:outerShdw>
                </a:effectLst>
              </a:rPr>
              <a:t>Factor Obsolescencia Funcional</a:t>
            </a:r>
            <a:endParaRPr lang="es-ES" sz="4800" b="0" cap="none" spc="0" dirty="0">
              <a:ln w="0"/>
              <a:solidFill>
                <a:srgbClr val="C00000"/>
              </a:solidFill>
              <a:effectLst>
                <a:outerShdw blurRad="38100" dist="19050" dir="2700000" algn="tl" rotWithShape="0">
                  <a:schemeClr val="dk1">
                    <a:alpha val="40000"/>
                  </a:schemeClr>
                </a:outerShdw>
              </a:effectLst>
            </a:endParaRPr>
          </a:p>
        </p:txBody>
      </p:sp>
      <p:sp>
        <p:nvSpPr>
          <p:cNvPr id="33" name="Forma libre 32"/>
          <p:cNvSpPr/>
          <p:nvPr/>
        </p:nvSpPr>
        <p:spPr>
          <a:xfrm>
            <a:off x="871595" y="1613786"/>
            <a:ext cx="2584810" cy="516168"/>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4" name="Forma libre 33"/>
          <p:cNvSpPr/>
          <p:nvPr/>
        </p:nvSpPr>
        <p:spPr>
          <a:xfrm>
            <a:off x="3945737" y="1624351"/>
            <a:ext cx="2289672" cy="495037"/>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5" name="Forma libre 34"/>
          <p:cNvSpPr/>
          <p:nvPr/>
        </p:nvSpPr>
        <p:spPr>
          <a:xfrm>
            <a:off x="6751443" y="1589960"/>
            <a:ext cx="2185049" cy="514606"/>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8" name="Forma libre 37"/>
          <p:cNvSpPr/>
          <p:nvPr/>
        </p:nvSpPr>
        <p:spPr>
          <a:xfrm>
            <a:off x="4367615" y="2084014"/>
            <a:ext cx="1185882" cy="384600"/>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b="1" i="1" kern="1200" dirty="0"/>
          </a:p>
        </p:txBody>
      </p:sp>
      <p:sp>
        <p:nvSpPr>
          <p:cNvPr id="39" name="Forma libre 38"/>
          <p:cNvSpPr/>
          <p:nvPr/>
        </p:nvSpPr>
        <p:spPr>
          <a:xfrm>
            <a:off x="7352317" y="2035216"/>
            <a:ext cx="1094844" cy="384600"/>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b="1" i="1" kern="1200" dirty="0"/>
          </a:p>
        </p:txBody>
      </p:sp>
      <p:sp>
        <p:nvSpPr>
          <p:cNvPr id="31" name="Rectángulo 30"/>
          <p:cNvSpPr/>
          <p:nvPr/>
        </p:nvSpPr>
        <p:spPr>
          <a:xfrm>
            <a:off x="81332" y="1113467"/>
            <a:ext cx="7879911" cy="1754326"/>
          </a:xfrm>
          <a:prstGeom prst="rect">
            <a:avLst/>
          </a:prstGeom>
        </p:spPr>
        <p:txBody>
          <a:bodyPr wrap="square">
            <a:spAutoFit/>
          </a:bodyPr>
          <a:lstStyle/>
          <a:p>
            <a:pPr lvl="0" algn="ctr"/>
            <a:r>
              <a:rPr lang="es-ES_tradnl" sz="2800" b="1" dirty="0" smtClean="0">
                <a:latin typeface="Helvetica" panose="020B0504020202030204" pitchFamily="34" charset="0"/>
                <a:cs typeface="HELVETICA" panose="020B0604020202020204" pitchFamily="34" charset="0"/>
              </a:rPr>
              <a:t>ESCALERA NO FUNCIONAL</a:t>
            </a:r>
            <a:endParaRPr lang="es-ES" sz="2800" b="1" dirty="0">
              <a:latin typeface="HELVETICA" panose="020B0604020202020204" pitchFamily="34" charset="0"/>
              <a:cs typeface="HELVETICA" panose="020B0604020202020204" pitchFamily="34" charset="0"/>
            </a:endParaRPr>
          </a:p>
          <a:p>
            <a:endParaRPr lang="pt-BR" sz="2800" b="1" dirty="0" smtClean="0">
              <a:latin typeface="Arial" panose="020B0604020202020204" pitchFamily="34" charset="0"/>
              <a:cs typeface="Arial" panose="020B0604020202020204" pitchFamily="34" charset="0"/>
            </a:endParaRPr>
          </a:p>
          <a:p>
            <a:r>
              <a:rPr lang="es-EC" sz="2800" b="1" dirty="0">
                <a:latin typeface="HELVETICA" panose="020B0604020202020204" pitchFamily="34" charset="0"/>
                <a:cs typeface="HELVETICA" panose="020B0604020202020204" pitchFamily="34" charset="0"/>
              </a:rPr>
              <a:t>PREDIO: </a:t>
            </a:r>
            <a:r>
              <a:rPr lang="es-EC" sz="2800" b="1" dirty="0">
                <a:solidFill>
                  <a:schemeClr val="tx1">
                    <a:lumMod val="75000"/>
                    <a:lumOff val="25000"/>
                  </a:schemeClr>
                </a:solidFill>
                <a:latin typeface="HELVETICA" panose="020B0604020202020204" pitchFamily="34" charset="0"/>
                <a:cs typeface="HELVETICA" panose="020B0604020202020204" pitchFamily="34" charset="0"/>
              </a:rPr>
              <a:t>67510</a:t>
            </a:r>
            <a:endParaRPr lang="es-EC" sz="2800" b="1" dirty="0">
              <a:latin typeface="HELVETICA" panose="020B0604020202020204" pitchFamily="34" charset="0"/>
              <a:cs typeface="HELVETICA" panose="020B0604020202020204" pitchFamily="34" charset="0"/>
            </a:endParaRPr>
          </a:p>
          <a:p>
            <a:r>
              <a:rPr lang="pt-BR" sz="2400" b="1" dirty="0" smtClean="0">
                <a:latin typeface="Arial" panose="020B0604020202020204" pitchFamily="34" charset="0"/>
                <a:cs typeface="Arial" panose="020B0604020202020204" pitchFamily="34" charset="0"/>
              </a:rPr>
              <a:t>UNIDAD CONSTRUCTIVA 001-001-001</a:t>
            </a:r>
            <a:endParaRPr lang="pt-BR" sz="2400" b="1" dirty="0">
              <a:latin typeface="Arial" panose="020B0604020202020204" pitchFamily="34" charset="0"/>
              <a:cs typeface="Arial" panose="020B0604020202020204" pitchFamily="34" charset="0"/>
            </a:endParaRPr>
          </a:p>
        </p:txBody>
      </p:sp>
      <p:pic>
        <p:nvPicPr>
          <p:cNvPr id="24" name="Imagen 23"/>
          <p:cNvPicPr>
            <a:picLocks noChangeAspect="1"/>
          </p:cNvPicPr>
          <p:nvPr/>
        </p:nvPicPr>
        <p:blipFill rotWithShape="1">
          <a:blip r:embed="rId4"/>
          <a:srcRect t="5971"/>
          <a:stretch/>
        </p:blipFill>
        <p:spPr>
          <a:xfrm>
            <a:off x="9121907" y="3769092"/>
            <a:ext cx="2063485" cy="2844791"/>
          </a:xfrm>
          <a:prstGeom prst="rect">
            <a:avLst/>
          </a:prstGeom>
        </p:spPr>
      </p:pic>
      <p:pic>
        <p:nvPicPr>
          <p:cNvPr id="25" name="Imagen 24"/>
          <p:cNvPicPr>
            <a:picLocks noChangeAspect="1"/>
          </p:cNvPicPr>
          <p:nvPr/>
        </p:nvPicPr>
        <p:blipFill rotWithShape="1">
          <a:blip r:embed="rId5" cstate="print">
            <a:extLst>
              <a:ext uri="{28A0092B-C50C-407E-A947-70E740481C1C}">
                <a14:useLocalDpi xmlns:a14="http://schemas.microsoft.com/office/drawing/2010/main"/>
              </a:ext>
            </a:extLst>
          </a:blip>
          <a:srcRect r="3395"/>
          <a:stretch/>
        </p:blipFill>
        <p:spPr>
          <a:xfrm>
            <a:off x="8383121" y="1175142"/>
            <a:ext cx="3433291" cy="2528430"/>
          </a:xfrm>
          <a:prstGeom prst="rect">
            <a:avLst/>
          </a:prstGeom>
        </p:spPr>
      </p:pic>
      <p:graphicFrame>
        <p:nvGraphicFramePr>
          <p:cNvPr id="26" name="Tabla 25"/>
          <p:cNvGraphicFramePr>
            <a:graphicFrameLocks noGrp="1"/>
          </p:cNvGraphicFramePr>
          <p:nvPr>
            <p:extLst>
              <p:ext uri="{D42A27DB-BD31-4B8C-83A1-F6EECF244321}">
                <p14:modId xmlns:p14="http://schemas.microsoft.com/office/powerpoint/2010/main" val="313683504"/>
              </p:ext>
            </p:extLst>
          </p:nvPr>
        </p:nvGraphicFramePr>
        <p:xfrm>
          <a:off x="204331" y="3545893"/>
          <a:ext cx="8015330" cy="1135484"/>
        </p:xfrm>
        <a:graphic>
          <a:graphicData uri="http://schemas.openxmlformats.org/drawingml/2006/table">
            <a:tbl>
              <a:tblPr firstRow="1" bandRow="1">
                <a:tableStyleId>{69CF1AB2-1976-4502-BF36-3FF5EA218861}</a:tableStyleId>
              </a:tblPr>
              <a:tblGrid>
                <a:gridCol w="1857147">
                  <a:extLst>
                    <a:ext uri="{9D8B030D-6E8A-4147-A177-3AD203B41FA5}">
                      <a16:colId xmlns:a16="http://schemas.microsoft.com/office/drawing/2014/main" val="1482182202"/>
                    </a:ext>
                  </a:extLst>
                </a:gridCol>
                <a:gridCol w="2018638">
                  <a:extLst>
                    <a:ext uri="{9D8B030D-6E8A-4147-A177-3AD203B41FA5}">
                      <a16:colId xmlns:a16="http://schemas.microsoft.com/office/drawing/2014/main" val="3263369828"/>
                    </a:ext>
                  </a:extLst>
                </a:gridCol>
                <a:gridCol w="2341620">
                  <a:extLst>
                    <a:ext uri="{9D8B030D-6E8A-4147-A177-3AD203B41FA5}">
                      <a16:colId xmlns:a16="http://schemas.microsoft.com/office/drawing/2014/main" val="3420409510"/>
                    </a:ext>
                  </a:extLst>
                </a:gridCol>
                <a:gridCol w="1797925">
                  <a:extLst>
                    <a:ext uri="{9D8B030D-6E8A-4147-A177-3AD203B41FA5}">
                      <a16:colId xmlns:a16="http://schemas.microsoft.com/office/drawing/2014/main" val="1349762899"/>
                    </a:ext>
                  </a:extLst>
                </a:gridCol>
              </a:tblGrid>
              <a:tr h="695147">
                <a:tc rowSpan="2">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AVALUO </a:t>
                      </a:r>
                    </a:p>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UNIDAD</a:t>
                      </a:r>
                      <a:r>
                        <a:rPr lang="es-ES" sz="1800" baseline="0" dirty="0" smtClean="0"/>
                        <a:t> CONSTRUCTIVA</a:t>
                      </a:r>
                      <a:endParaRPr lang="es-EC" sz="1800" dirty="0" smtClean="0"/>
                    </a:p>
                  </a:txBody>
                  <a:tcPr marL="68580" marR="68580" marT="34292" marB="34292" anchor="ctr">
                    <a:lnL w="12700" cap="flat" cmpd="sng" algn="ctr">
                      <a:noFill/>
                      <a:prstDash val="solid"/>
                      <a:round/>
                      <a:headEnd type="none" w="med" len="med"/>
                      <a:tailEnd type="none" w="med" len="med"/>
                    </a:lnL>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ACTUAL</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CON APLICACIÓN DE FACTOR</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VARIACIÓN %</a:t>
                      </a:r>
                    </a:p>
                  </a:txBody>
                  <a:tcPr marL="68580" marR="68580" marT="34292" marB="34292"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08454374"/>
                  </a:ext>
                </a:extLst>
              </a:tr>
              <a:tr h="440337">
                <a:tc vMerge="1">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endParaRPr lang="es-EC" sz="1400" dirty="0" smtClean="0"/>
                    </a:p>
                  </a:txBody>
                  <a:tcPr marL="68580" marR="68580" marT="34292" marB="34292"/>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57.828 USD</a:t>
                      </a:r>
                    </a:p>
                  </a:txBody>
                  <a:tcPr marL="68580" marR="68580" marT="34292" marB="34292" anchor="ct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56671 USD</a:t>
                      </a:r>
                    </a:p>
                  </a:txBody>
                  <a:tcPr marL="68580" marR="68580" marT="34292" marB="34292" anchor="ctr"/>
                </a:tc>
                <a:tc>
                  <a:txBody>
                    <a:bodyPr/>
                    <a:lstStyle/>
                    <a:p>
                      <a:pPr algn="ctr"/>
                      <a:r>
                        <a:rPr lang="es-EC" sz="1800" dirty="0" smtClean="0"/>
                        <a:t>      2 %</a:t>
                      </a:r>
                      <a:endParaRPr lang="es-EC" sz="1800" dirty="0"/>
                    </a:p>
                  </a:txBody>
                  <a:tcPr marL="68580" marR="68580" marT="34292" marB="34292" anchor="ctr">
                    <a:lnR w="12700" cap="flat" cmpd="sng" algn="ctr">
                      <a:noFill/>
                      <a:prstDash val="solid"/>
                      <a:round/>
                      <a:headEnd type="none" w="med" len="med"/>
                      <a:tailEnd type="none" w="med" len="med"/>
                    </a:lnR>
                  </a:tcPr>
                </a:tc>
                <a:extLst>
                  <a:ext uri="{0D108BD9-81ED-4DB2-BD59-A6C34878D82A}">
                    <a16:rowId xmlns:a16="http://schemas.microsoft.com/office/drawing/2014/main" val="1850033445"/>
                  </a:ext>
                </a:extLst>
              </a:tr>
            </a:tbl>
          </a:graphicData>
        </a:graphic>
      </p:graphicFrame>
      <p:graphicFrame>
        <p:nvGraphicFramePr>
          <p:cNvPr id="27" name="Tabla 26"/>
          <p:cNvGraphicFramePr>
            <a:graphicFrameLocks noGrp="1"/>
          </p:cNvGraphicFramePr>
          <p:nvPr>
            <p:extLst>
              <p:ext uri="{D42A27DB-BD31-4B8C-83A1-F6EECF244321}">
                <p14:modId xmlns:p14="http://schemas.microsoft.com/office/powerpoint/2010/main" val="2368153165"/>
              </p:ext>
            </p:extLst>
          </p:nvPr>
        </p:nvGraphicFramePr>
        <p:xfrm>
          <a:off x="204331" y="5080397"/>
          <a:ext cx="8015330" cy="1131560"/>
        </p:xfrm>
        <a:graphic>
          <a:graphicData uri="http://schemas.openxmlformats.org/drawingml/2006/table">
            <a:tbl>
              <a:tblPr firstRow="1" bandRow="1">
                <a:tableStyleId>{69CF1AB2-1976-4502-BF36-3FF5EA218861}</a:tableStyleId>
              </a:tblPr>
              <a:tblGrid>
                <a:gridCol w="1857147">
                  <a:extLst>
                    <a:ext uri="{9D8B030D-6E8A-4147-A177-3AD203B41FA5}">
                      <a16:colId xmlns:a16="http://schemas.microsoft.com/office/drawing/2014/main" val="1482182202"/>
                    </a:ext>
                  </a:extLst>
                </a:gridCol>
                <a:gridCol w="2018638">
                  <a:extLst>
                    <a:ext uri="{9D8B030D-6E8A-4147-A177-3AD203B41FA5}">
                      <a16:colId xmlns:a16="http://schemas.microsoft.com/office/drawing/2014/main" val="3263369828"/>
                    </a:ext>
                  </a:extLst>
                </a:gridCol>
                <a:gridCol w="2341620">
                  <a:extLst>
                    <a:ext uri="{9D8B030D-6E8A-4147-A177-3AD203B41FA5}">
                      <a16:colId xmlns:a16="http://schemas.microsoft.com/office/drawing/2014/main" val="3420409510"/>
                    </a:ext>
                  </a:extLst>
                </a:gridCol>
                <a:gridCol w="1797925">
                  <a:extLst>
                    <a:ext uri="{9D8B030D-6E8A-4147-A177-3AD203B41FA5}">
                      <a16:colId xmlns:a16="http://schemas.microsoft.com/office/drawing/2014/main" val="1349762899"/>
                    </a:ext>
                  </a:extLst>
                </a:gridCol>
              </a:tblGrid>
              <a:tr h="692744">
                <a:tc rowSpan="2">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AVALUO  TOTAL</a:t>
                      </a:r>
                    </a:p>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PROPIEDAD</a:t>
                      </a:r>
                      <a:endParaRPr lang="es-EC" sz="1800" dirty="0" smtClean="0"/>
                    </a:p>
                  </a:txBody>
                  <a:tcPr marL="68580" marR="68580" marT="34292" marB="34292" anchor="ctr">
                    <a:lnL w="12700" cap="flat" cmpd="sng" algn="ctr">
                      <a:noFill/>
                      <a:prstDash val="solid"/>
                      <a:round/>
                      <a:headEnd type="none" w="med" len="med"/>
                      <a:tailEnd type="none" w="med" len="med"/>
                    </a:lnL>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ACTUAL</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CON APLICACIÓN DE FACTOR</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VARIACIÓN %</a:t>
                      </a:r>
                    </a:p>
                  </a:txBody>
                  <a:tcPr marL="68580" marR="68580" marT="34292" marB="34292"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08454374"/>
                  </a:ext>
                </a:extLst>
              </a:tr>
              <a:tr h="438816">
                <a:tc vMerge="1">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endParaRPr lang="es-EC" sz="1400" dirty="0" smtClean="0"/>
                    </a:p>
                  </a:txBody>
                  <a:tcPr marL="68580" marR="68580" marT="34292" marB="34292"/>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109.997 USD</a:t>
                      </a:r>
                    </a:p>
                  </a:txBody>
                  <a:tcPr marL="68580" marR="68580" marT="34292" marB="34292" anchor="ct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108.841 USD</a:t>
                      </a:r>
                    </a:p>
                  </a:txBody>
                  <a:tcPr marL="68580" marR="68580" marT="34292" marB="34292" anchor="ctr"/>
                </a:tc>
                <a:tc>
                  <a:txBody>
                    <a:bodyPr/>
                    <a:lstStyle/>
                    <a:p>
                      <a:pPr algn="ctr"/>
                      <a:r>
                        <a:rPr lang="es-EC" sz="1800" dirty="0" smtClean="0"/>
                        <a:t>      1,1 %</a:t>
                      </a:r>
                      <a:endParaRPr lang="es-EC" sz="1800" dirty="0"/>
                    </a:p>
                  </a:txBody>
                  <a:tcPr marL="68580" marR="68580" marT="34292" marB="34292" anchor="ctr">
                    <a:lnR w="12700" cap="flat" cmpd="sng" algn="ctr">
                      <a:noFill/>
                      <a:prstDash val="solid"/>
                      <a:round/>
                      <a:headEnd type="none" w="med" len="med"/>
                      <a:tailEnd type="none" w="med" len="med"/>
                    </a:lnR>
                  </a:tcPr>
                </a:tc>
                <a:extLst>
                  <a:ext uri="{0D108BD9-81ED-4DB2-BD59-A6C34878D82A}">
                    <a16:rowId xmlns:a16="http://schemas.microsoft.com/office/drawing/2014/main" val="1850033445"/>
                  </a:ext>
                </a:extLst>
              </a:tr>
            </a:tbl>
          </a:graphicData>
        </a:graphic>
      </p:graphicFrame>
      <p:cxnSp>
        <p:nvCxnSpPr>
          <p:cNvPr id="28" name="Conector recto de flecha 27"/>
          <p:cNvCxnSpPr/>
          <p:nvPr/>
        </p:nvCxnSpPr>
        <p:spPr>
          <a:xfrm>
            <a:off x="9517952" y="5353269"/>
            <a:ext cx="1081688" cy="0"/>
          </a:xfrm>
          <a:prstGeom prst="straightConnector1">
            <a:avLst/>
          </a:prstGeom>
          <a:ln w="19050">
            <a:solidFill>
              <a:srgbClr val="C0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29" name="3 Título"/>
          <p:cNvSpPr txBox="1">
            <a:spLocks/>
          </p:cNvSpPr>
          <p:nvPr/>
        </p:nvSpPr>
        <p:spPr>
          <a:xfrm>
            <a:off x="9305265" y="4760328"/>
            <a:ext cx="1581301" cy="326916"/>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300" b="1" dirty="0" smtClean="0">
                <a:latin typeface="+mn-lt"/>
                <a:cs typeface="HELVETICA" panose="020B0604020202020204" pitchFamily="34" charset="0"/>
              </a:rPr>
              <a:t>Escalera comunal</a:t>
            </a:r>
          </a:p>
          <a:p>
            <a:r>
              <a:rPr lang="es-EC" sz="1300" b="1" dirty="0" smtClean="0">
                <a:latin typeface="+mn-lt"/>
                <a:cs typeface="HELVETICA" panose="020B0604020202020204" pitchFamily="34" charset="0"/>
              </a:rPr>
              <a:t>0,70 </a:t>
            </a:r>
            <a:r>
              <a:rPr lang="es-EC" sz="1300" b="1" dirty="0">
                <a:latin typeface="+mn-lt"/>
                <a:cs typeface="HELVETICA" panose="020B0604020202020204" pitchFamily="34" charset="0"/>
              </a:rPr>
              <a:t>m</a:t>
            </a:r>
          </a:p>
        </p:txBody>
      </p:sp>
    </p:spTree>
    <p:extLst>
      <p:ext uri="{BB962C8B-B14F-4D97-AF65-F5344CB8AC3E}">
        <p14:creationId xmlns:p14="http://schemas.microsoft.com/office/powerpoint/2010/main" val="2001453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C00000"/>
              </a:solidFill>
            </a:endParaRPr>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02983"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352928" y="172391"/>
            <a:ext cx="8311955" cy="830997"/>
          </a:xfrm>
          <a:prstGeom prst="rect">
            <a:avLst/>
          </a:prstGeom>
          <a:noFill/>
        </p:spPr>
        <p:txBody>
          <a:bodyPr wrap="none" lIns="91440" tIns="45720" rIns="91440" bIns="45720">
            <a:spAutoFit/>
          </a:bodyPr>
          <a:lstStyle/>
          <a:p>
            <a:pPr algn="ctr"/>
            <a:r>
              <a:rPr lang="es-ES" sz="4800" b="0" cap="none" spc="0" dirty="0" smtClean="0">
                <a:ln w="0"/>
                <a:solidFill>
                  <a:srgbClr val="C00000"/>
                </a:solidFill>
                <a:effectLst>
                  <a:outerShdw blurRad="38100" dist="19050" dir="2700000" algn="tl" rotWithShape="0">
                    <a:schemeClr val="dk1">
                      <a:alpha val="40000"/>
                    </a:schemeClr>
                  </a:outerShdw>
                </a:effectLst>
              </a:rPr>
              <a:t>Factor Obsolescencia Funcional</a:t>
            </a:r>
            <a:endParaRPr lang="es-ES" sz="4800" b="0" cap="none" spc="0" dirty="0">
              <a:ln w="0"/>
              <a:solidFill>
                <a:srgbClr val="C00000"/>
              </a:solidFill>
              <a:effectLst>
                <a:outerShdw blurRad="38100" dist="19050" dir="2700000" algn="tl" rotWithShape="0">
                  <a:schemeClr val="dk1">
                    <a:alpha val="40000"/>
                  </a:schemeClr>
                </a:outerShdw>
              </a:effectLst>
            </a:endParaRPr>
          </a:p>
        </p:txBody>
      </p:sp>
      <p:sp>
        <p:nvSpPr>
          <p:cNvPr id="33" name="Forma libre 32"/>
          <p:cNvSpPr/>
          <p:nvPr/>
        </p:nvSpPr>
        <p:spPr>
          <a:xfrm>
            <a:off x="871595" y="1613786"/>
            <a:ext cx="2584810" cy="516168"/>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4" name="Forma libre 33"/>
          <p:cNvSpPr/>
          <p:nvPr/>
        </p:nvSpPr>
        <p:spPr>
          <a:xfrm>
            <a:off x="3945737" y="1624351"/>
            <a:ext cx="2289672" cy="495037"/>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5" name="Forma libre 34"/>
          <p:cNvSpPr/>
          <p:nvPr/>
        </p:nvSpPr>
        <p:spPr>
          <a:xfrm>
            <a:off x="6751443" y="1589960"/>
            <a:ext cx="2185049" cy="514606"/>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8" name="Forma libre 37"/>
          <p:cNvSpPr/>
          <p:nvPr/>
        </p:nvSpPr>
        <p:spPr>
          <a:xfrm>
            <a:off x="4367615" y="2084014"/>
            <a:ext cx="1185882" cy="384600"/>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b="1" i="1" kern="1200" dirty="0"/>
          </a:p>
        </p:txBody>
      </p:sp>
      <p:sp>
        <p:nvSpPr>
          <p:cNvPr id="31" name="Rectángulo 30"/>
          <p:cNvSpPr/>
          <p:nvPr/>
        </p:nvSpPr>
        <p:spPr>
          <a:xfrm>
            <a:off x="81332" y="1113467"/>
            <a:ext cx="7879911" cy="1754326"/>
          </a:xfrm>
          <a:prstGeom prst="rect">
            <a:avLst/>
          </a:prstGeom>
        </p:spPr>
        <p:txBody>
          <a:bodyPr wrap="square">
            <a:spAutoFit/>
          </a:bodyPr>
          <a:lstStyle/>
          <a:p>
            <a:pPr lvl="0" algn="ctr"/>
            <a:r>
              <a:rPr lang="es-ES_tradnl" sz="2800" b="1" dirty="0" smtClean="0">
                <a:latin typeface="Helvetica" panose="020B0504020202030204" pitchFamily="34" charset="0"/>
                <a:cs typeface="HELVETICA" panose="020B0604020202020204" pitchFamily="34" charset="0"/>
              </a:rPr>
              <a:t>ESCALERA NO FUNCIONAL</a:t>
            </a:r>
            <a:endParaRPr lang="es-ES" sz="2800" b="1" dirty="0">
              <a:latin typeface="HELVETICA" panose="020B0604020202020204" pitchFamily="34" charset="0"/>
              <a:cs typeface="HELVETICA" panose="020B0604020202020204" pitchFamily="34" charset="0"/>
            </a:endParaRPr>
          </a:p>
          <a:p>
            <a:endParaRPr lang="pt-BR" sz="2800" b="1" dirty="0" smtClean="0">
              <a:latin typeface="Arial" panose="020B0604020202020204" pitchFamily="34" charset="0"/>
              <a:cs typeface="Arial" panose="020B0604020202020204" pitchFamily="34" charset="0"/>
            </a:endParaRPr>
          </a:p>
          <a:p>
            <a:r>
              <a:rPr lang="es-EC" sz="2800" b="1" dirty="0">
                <a:latin typeface="HELVETICA" panose="020B0604020202020204" pitchFamily="34" charset="0"/>
                <a:cs typeface="HELVETICA" panose="020B0604020202020204" pitchFamily="34" charset="0"/>
              </a:rPr>
              <a:t>PREDIO: </a:t>
            </a:r>
            <a:r>
              <a:rPr lang="es-EC" sz="2800" b="1" dirty="0">
                <a:solidFill>
                  <a:schemeClr val="tx1">
                    <a:lumMod val="75000"/>
                    <a:lumOff val="25000"/>
                  </a:schemeClr>
                </a:solidFill>
                <a:latin typeface="HELVETICA" panose="020B0604020202020204" pitchFamily="34" charset="0"/>
                <a:cs typeface="HELVETICA" panose="020B0604020202020204" pitchFamily="34" charset="0"/>
              </a:rPr>
              <a:t>343763</a:t>
            </a:r>
            <a:endParaRPr lang="es-EC" sz="2800" b="1" dirty="0">
              <a:latin typeface="HELVETICA" panose="020B0604020202020204" pitchFamily="34" charset="0"/>
              <a:cs typeface="HELVETICA" panose="020B0604020202020204" pitchFamily="34" charset="0"/>
            </a:endParaRPr>
          </a:p>
          <a:p>
            <a:r>
              <a:rPr lang="pt-BR" sz="2400" b="1" dirty="0" smtClean="0">
                <a:latin typeface="Arial" panose="020B0604020202020204" pitchFamily="34" charset="0"/>
                <a:cs typeface="Arial" panose="020B0604020202020204" pitchFamily="34" charset="0"/>
              </a:rPr>
              <a:t>UNIDAD CONSTRUCTIVA 002-001-001</a:t>
            </a:r>
            <a:endParaRPr lang="pt-BR" sz="2400" b="1" dirty="0">
              <a:latin typeface="Arial" panose="020B0604020202020204" pitchFamily="34" charset="0"/>
              <a:cs typeface="Arial" panose="020B0604020202020204" pitchFamily="34" charset="0"/>
            </a:endParaRPr>
          </a:p>
        </p:txBody>
      </p:sp>
      <p:pic>
        <p:nvPicPr>
          <p:cNvPr id="20" name="Imagen 1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383121" y="1188181"/>
            <a:ext cx="3447012" cy="2560865"/>
          </a:xfrm>
          <a:prstGeom prst="rect">
            <a:avLst/>
          </a:prstGeom>
        </p:spPr>
      </p:pic>
      <p:graphicFrame>
        <p:nvGraphicFramePr>
          <p:cNvPr id="21" name="Tabla 20"/>
          <p:cNvGraphicFramePr>
            <a:graphicFrameLocks noGrp="1"/>
          </p:cNvGraphicFramePr>
          <p:nvPr>
            <p:extLst>
              <p:ext uri="{D42A27DB-BD31-4B8C-83A1-F6EECF244321}">
                <p14:modId xmlns:p14="http://schemas.microsoft.com/office/powerpoint/2010/main" val="3015410219"/>
              </p:ext>
            </p:extLst>
          </p:nvPr>
        </p:nvGraphicFramePr>
        <p:xfrm>
          <a:off x="237723" y="3638992"/>
          <a:ext cx="7971998" cy="1211304"/>
        </p:xfrm>
        <a:graphic>
          <a:graphicData uri="http://schemas.openxmlformats.org/drawingml/2006/table">
            <a:tbl>
              <a:tblPr firstRow="1" bandRow="1">
                <a:tableStyleId>{69CF1AB2-1976-4502-BF36-3FF5EA218861}</a:tableStyleId>
              </a:tblPr>
              <a:tblGrid>
                <a:gridCol w="1847107">
                  <a:extLst>
                    <a:ext uri="{9D8B030D-6E8A-4147-A177-3AD203B41FA5}">
                      <a16:colId xmlns:a16="http://schemas.microsoft.com/office/drawing/2014/main" val="1482182202"/>
                    </a:ext>
                  </a:extLst>
                </a:gridCol>
                <a:gridCol w="2007725">
                  <a:extLst>
                    <a:ext uri="{9D8B030D-6E8A-4147-A177-3AD203B41FA5}">
                      <a16:colId xmlns:a16="http://schemas.microsoft.com/office/drawing/2014/main" val="3263369828"/>
                    </a:ext>
                  </a:extLst>
                </a:gridCol>
                <a:gridCol w="2328961">
                  <a:extLst>
                    <a:ext uri="{9D8B030D-6E8A-4147-A177-3AD203B41FA5}">
                      <a16:colId xmlns:a16="http://schemas.microsoft.com/office/drawing/2014/main" val="3420409510"/>
                    </a:ext>
                  </a:extLst>
                </a:gridCol>
                <a:gridCol w="1788205">
                  <a:extLst>
                    <a:ext uri="{9D8B030D-6E8A-4147-A177-3AD203B41FA5}">
                      <a16:colId xmlns:a16="http://schemas.microsoft.com/office/drawing/2014/main" val="1349762899"/>
                    </a:ext>
                  </a:extLst>
                </a:gridCol>
              </a:tblGrid>
              <a:tr h="741564">
                <a:tc rowSpan="2">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AVALUO </a:t>
                      </a:r>
                    </a:p>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UNIDAD</a:t>
                      </a:r>
                      <a:r>
                        <a:rPr lang="es-ES" sz="1800" baseline="0" dirty="0" smtClean="0"/>
                        <a:t> CONSTRUCTIVA</a:t>
                      </a:r>
                      <a:endParaRPr lang="es-EC" sz="1800" dirty="0" smtClean="0"/>
                    </a:p>
                  </a:txBody>
                  <a:tcPr marL="68580" marR="68580" marT="34292" marB="34292" anchor="ctr">
                    <a:lnL w="12700" cap="flat" cmpd="sng" algn="ctr">
                      <a:noFill/>
                      <a:prstDash val="solid"/>
                      <a:round/>
                      <a:headEnd type="none" w="med" len="med"/>
                      <a:tailEnd type="none" w="med" len="med"/>
                    </a:lnL>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ACTUAL</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CON APLICACIÓN DE FACTOR</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VARIACIÓN %</a:t>
                      </a:r>
                    </a:p>
                  </a:txBody>
                  <a:tcPr marL="68580" marR="68580" marT="34292" marB="34292"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08454374"/>
                  </a:ext>
                </a:extLst>
              </a:tr>
              <a:tr h="469740">
                <a:tc vMerge="1">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endParaRPr lang="es-EC" sz="1400" dirty="0" smtClean="0"/>
                    </a:p>
                  </a:txBody>
                  <a:tcPr marL="68580" marR="68580" marT="34292" marB="34292"/>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22.806 USD</a:t>
                      </a:r>
                    </a:p>
                  </a:txBody>
                  <a:tcPr marL="68580" marR="68580" marT="34292" marB="34292" anchor="ct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22.350 USD</a:t>
                      </a:r>
                    </a:p>
                  </a:txBody>
                  <a:tcPr marL="68580" marR="68580" marT="34292" marB="34292" anchor="ctr"/>
                </a:tc>
                <a:tc>
                  <a:txBody>
                    <a:bodyPr/>
                    <a:lstStyle/>
                    <a:p>
                      <a:pPr algn="ctr"/>
                      <a:r>
                        <a:rPr lang="es-EC" sz="1800" dirty="0" smtClean="0"/>
                        <a:t>      2 %</a:t>
                      </a:r>
                      <a:endParaRPr lang="es-EC" sz="1800" dirty="0"/>
                    </a:p>
                  </a:txBody>
                  <a:tcPr marL="68580" marR="68580" marT="34292" marB="34292" anchor="ctr">
                    <a:lnR w="12700" cap="flat" cmpd="sng" algn="ctr">
                      <a:noFill/>
                      <a:prstDash val="solid"/>
                      <a:round/>
                      <a:headEnd type="none" w="med" len="med"/>
                      <a:tailEnd type="none" w="med" len="med"/>
                    </a:lnR>
                  </a:tcPr>
                </a:tc>
                <a:extLst>
                  <a:ext uri="{0D108BD9-81ED-4DB2-BD59-A6C34878D82A}">
                    <a16:rowId xmlns:a16="http://schemas.microsoft.com/office/drawing/2014/main" val="1850033445"/>
                  </a:ext>
                </a:extLst>
              </a:tr>
            </a:tbl>
          </a:graphicData>
        </a:graphic>
      </p:graphicFrame>
      <p:graphicFrame>
        <p:nvGraphicFramePr>
          <p:cNvPr id="22" name="Tabla 21"/>
          <p:cNvGraphicFramePr>
            <a:graphicFrameLocks noGrp="1"/>
          </p:cNvGraphicFramePr>
          <p:nvPr>
            <p:extLst>
              <p:ext uri="{D42A27DB-BD31-4B8C-83A1-F6EECF244321}">
                <p14:modId xmlns:p14="http://schemas.microsoft.com/office/powerpoint/2010/main" val="3494306262"/>
              </p:ext>
            </p:extLst>
          </p:nvPr>
        </p:nvGraphicFramePr>
        <p:xfrm>
          <a:off x="237723" y="5189343"/>
          <a:ext cx="7971998" cy="1271092"/>
        </p:xfrm>
        <a:graphic>
          <a:graphicData uri="http://schemas.openxmlformats.org/drawingml/2006/table">
            <a:tbl>
              <a:tblPr firstRow="1" bandRow="1">
                <a:tableStyleId>{69CF1AB2-1976-4502-BF36-3FF5EA218861}</a:tableStyleId>
              </a:tblPr>
              <a:tblGrid>
                <a:gridCol w="1847107">
                  <a:extLst>
                    <a:ext uri="{9D8B030D-6E8A-4147-A177-3AD203B41FA5}">
                      <a16:colId xmlns:a16="http://schemas.microsoft.com/office/drawing/2014/main" val="1482182202"/>
                    </a:ext>
                  </a:extLst>
                </a:gridCol>
                <a:gridCol w="2007725">
                  <a:extLst>
                    <a:ext uri="{9D8B030D-6E8A-4147-A177-3AD203B41FA5}">
                      <a16:colId xmlns:a16="http://schemas.microsoft.com/office/drawing/2014/main" val="3263369828"/>
                    </a:ext>
                  </a:extLst>
                </a:gridCol>
                <a:gridCol w="2328961">
                  <a:extLst>
                    <a:ext uri="{9D8B030D-6E8A-4147-A177-3AD203B41FA5}">
                      <a16:colId xmlns:a16="http://schemas.microsoft.com/office/drawing/2014/main" val="3420409510"/>
                    </a:ext>
                  </a:extLst>
                </a:gridCol>
                <a:gridCol w="1788205">
                  <a:extLst>
                    <a:ext uri="{9D8B030D-6E8A-4147-A177-3AD203B41FA5}">
                      <a16:colId xmlns:a16="http://schemas.microsoft.com/office/drawing/2014/main" val="1349762899"/>
                    </a:ext>
                  </a:extLst>
                </a:gridCol>
              </a:tblGrid>
              <a:tr h="778166">
                <a:tc rowSpan="2">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AVALUO  TOTAL</a:t>
                      </a:r>
                    </a:p>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PROPIEDAD</a:t>
                      </a:r>
                      <a:endParaRPr lang="es-EC" sz="1800" dirty="0" smtClean="0"/>
                    </a:p>
                  </a:txBody>
                  <a:tcPr marL="68580" marR="68580" marT="34292" marB="34292" anchor="ctr">
                    <a:lnL w="12700" cap="flat" cmpd="sng" algn="ctr">
                      <a:noFill/>
                      <a:prstDash val="solid"/>
                      <a:round/>
                      <a:headEnd type="none" w="med" len="med"/>
                      <a:tailEnd type="none" w="med" len="med"/>
                    </a:lnL>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ACTUAL</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CON APLICACIÓN DE FACTOR</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VARIACIÓN %</a:t>
                      </a:r>
                    </a:p>
                  </a:txBody>
                  <a:tcPr marL="68580" marR="68580" marT="34292" marB="34292"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08454374"/>
                  </a:ext>
                </a:extLst>
              </a:tr>
              <a:tr h="492926">
                <a:tc vMerge="1">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endParaRPr lang="es-EC" sz="1400" dirty="0" smtClean="0"/>
                    </a:p>
                  </a:txBody>
                  <a:tcPr marL="68580" marR="68580" marT="34292" marB="34292"/>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122.957 USD</a:t>
                      </a:r>
                    </a:p>
                  </a:txBody>
                  <a:tcPr marL="68580" marR="68580" marT="34292" marB="34292" anchor="ct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122.501 USD</a:t>
                      </a:r>
                    </a:p>
                  </a:txBody>
                  <a:tcPr marL="68580" marR="68580" marT="34292" marB="34292" anchor="ctr"/>
                </a:tc>
                <a:tc>
                  <a:txBody>
                    <a:bodyPr/>
                    <a:lstStyle/>
                    <a:p>
                      <a:pPr algn="ctr"/>
                      <a:r>
                        <a:rPr lang="es-EC" sz="1800" dirty="0" smtClean="0"/>
                        <a:t>      0,4 %</a:t>
                      </a:r>
                      <a:endParaRPr lang="es-EC" sz="1800" dirty="0"/>
                    </a:p>
                  </a:txBody>
                  <a:tcPr marL="68580" marR="68580" marT="34292" marB="34292" anchor="ctr">
                    <a:lnR w="12700" cap="flat" cmpd="sng" algn="ctr">
                      <a:noFill/>
                      <a:prstDash val="solid"/>
                      <a:round/>
                      <a:headEnd type="none" w="med" len="med"/>
                      <a:tailEnd type="none" w="med" len="med"/>
                    </a:lnR>
                  </a:tcPr>
                </a:tc>
                <a:extLst>
                  <a:ext uri="{0D108BD9-81ED-4DB2-BD59-A6C34878D82A}">
                    <a16:rowId xmlns:a16="http://schemas.microsoft.com/office/drawing/2014/main" val="1850033445"/>
                  </a:ext>
                </a:extLst>
              </a:tr>
            </a:tbl>
          </a:graphicData>
        </a:graphic>
      </p:graphicFrame>
      <p:pic>
        <p:nvPicPr>
          <p:cNvPr id="23" name="Imagen 22"/>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l="10124" t="17561" r="-873" b="-3158"/>
          <a:stretch/>
        </p:blipFill>
        <p:spPr>
          <a:xfrm>
            <a:off x="8529802" y="3782213"/>
            <a:ext cx="3148676" cy="2961933"/>
          </a:xfrm>
          <a:prstGeom prst="rect">
            <a:avLst/>
          </a:prstGeom>
        </p:spPr>
      </p:pic>
      <p:cxnSp>
        <p:nvCxnSpPr>
          <p:cNvPr id="16" name="Conector recto de flecha 15"/>
          <p:cNvCxnSpPr/>
          <p:nvPr/>
        </p:nvCxnSpPr>
        <p:spPr>
          <a:xfrm>
            <a:off x="9941506" y="5415478"/>
            <a:ext cx="663546" cy="11287"/>
          </a:xfrm>
          <a:prstGeom prst="straightConnector1">
            <a:avLst/>
          </a:prstGeom>
          <a:ln w="19050">
            <a:solidFill>
              <a:srgbClr val="C0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17" name="3 Título"/>
          <p:cNvSpPr txBox="1">
            <a:spLocks/>
          </p:cNvSpPr>
          <p:nvPr/>
        </p:nvSpPr>
        <p:spPr>
          <a:xfrm>
            <a:off x="9889000" y="5107759"/>
            <a:ext cx="681975" cy="212930"/>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300" b="1" dirty="0">
                <a:latin typeface="+mn-lt"/>
                <a:cs typeface="HELVETICA" panose="020B0604020202020204" pitchFamily="34" charset="0"/>
              </a:rPr>
              <a:t>0,50 m</a:t>
            </a:r>
          </a:p>
        </p:txBody>
      </p:sp>
    </p:spTree>
    <p:extLst>
      <p:ext uri="{BB962C8B-B14F-4D97-AF65-F5344CB8AC3E}">
        <p14:creationId xmlns:p14="http://schemas.microsoft.com/office/powerpoint/2010/main" val="1887673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C00000"/>
              </a:solidFill>
            </a:endParaRPr>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02983"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402623" y="172391"/>
            <a:ext cx="8311955" cy="830997"/>
          </a:xfrm>
          <a:prstGeom prst="rect">
            <a:avLst/>
          </a:prstGeom>
          <a:noFill/>
        </p:spPr>
        <p:txBody>
          <a:bodyPr wrap="none" lIns="91440" tIns="45720" rIns="91440" bIns="45720">
            <a:spAutoFit/>
          </a:bodyPr>
          <a:lstStyle/>
          <a:p>
            <a:pPr algn="ctr"/>
            <a:r>
              <a:rPr lang="es-ES" sz="4800" b="0" cap="none" spc="0" dirty="0" smtClean="0">
                <a:ln w="0"/>
                <a:solidFill>
                  <a:srgbClr val="C00000"/>
                </a:solidFill>
                <a:effectLst>
                  <a:outerShdw blurRad="38100" dist="19050" dir="2700000" algn="tl" rotWithShape="0">
                    <a:schemeClr val="dk1">
                      <a:alpha val="40000"/>
                    </a:schemeClr>
                  </a:outerShdw>
                </a:effectLst>
              </a:rPr>
              <a:t>Factor Obsolescencia Funcional</a:t>
            </a:r>
            <a:endParaRPr lang="es-ES" sz="4800" b="0" cap="none" spc="0" dirty="0">
              <a:ln w="0"/>
              <a:solidFill>
                <a:srgbClr val="C00000"/>
              </a:solidFill>
              <a:effectLst>
                <a:outerShdw blurRad="38100" dist="19050" dir="2700000" algn="tl" rotWithShape="0">
                  <a:schemeClr val="dk1">
                    <a:alpha val="40000"/>
                  </a:schemeClr>
                </a:outerShdw>
              </a:effectLst>
            </a:endParaRPr>
          </a:p>
        </p:txBody>
      </p:sp>
      <p:sp>
        <p:nvSpPr>
          <p:cNvPr id="33" name="Forma libre 32"/>
          <p:cNvSpPr/>
          <p:nvPr/>
        </p:nvSpPr>
        <p:spPr>
          <a:xfrm>
            <a:off x="871595" y="1613786"/>
            <a:ext cx="2584810" cy="516168"/>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4" name="Forma libre 33"/>
          <p:cNvSpPr/>
          <p:nvPr/>
        </p:nvSpPr>
        <p:spPr>
          <a:xfrm>
            <a:off x="3945737" y="1624351"/>
            <a:ext cx="2289672" cy="495037"/>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5" name="Forma libre 34"/>
          <p:cNvSpPr/>
          <p:nvPr/>
        </p:nvSpPr>
        <p:spPr>
          <a:xfrm>
            <a:off x="6751443" y="1589960"/>
            <a:ext cx="2185049" cy="514606"/>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8" name="Forma libre 37"/>
          <p:cNvSpPr/>
          <p:nvPr/>
        </p:nvSpPr>
        <p:spPr>
          <a:xfrm>
            <a:off x="4367615" y="2084014"/>
            <a:ext cx="1185882" cy="384600"/>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b="1" i="1" kern="1200" dirty="0"/>
          </a:p>
        </p:txBody>
      </p:sp>
      <p:sp>
        <p:nvSpPr>
          <p:cNvPr id="31" name="Rectángulo 30"/>
          <p:cNvSpPr/>
          <p:nvPr/>
        </p:nvSpPr>
        <p:spPr>
          <a:xfrm>
            <a:off x="81332" y="1113467"/>
            <a:ext cx="7879911" cy="2246769"/>
          </a:xfrm>
          <a:prstGeom prst="rect">
            <a:avLst/>
          </a:prstGeom>
        </p:spPr>
        <p:txBody>
          <a:bodyPr wrap="square">
            <a:spAutoFit/>
          </a:bodyPr>
          <a:lstStyle/>
          <a:p>
            <a:pPr lvl="0" algn="ctr"/>
            <a:r>
              <a:rPr lang="es-ES_tradnl" sz="2800" b="1" dirty="0" smtClean="0">
                <a:latin typeface="Helvetica" panose="020B0504020202030204" pitchFamily="34" charset="0"/>
                <a:cs typeface="HELVETICA" panose="020B0604020202020204" pitchFamily="34" charset="0"/>
              </a:rPr>
              <a:t>CIRCULACION NO FUNCIONAL</a:t>
            </a:r>
            <a:endParaRPr lang="es-ES" sz="2800" b="1" dirty="0">
              <a:latin typeface="HELVETICA" panose="020B0604020202020204" pitchFamily="34" charset="0"/>
              <a:cs typeface="HELVETICA" panose="020B0604020202020204" pitchFamily="34" charset="0"/>
            </a:endParaRPr>
          </a:p>
          <a:p>
            <a:pPr algn="ctr"/>
            <a:r>
              <a:rPr lang="pt-BR" sz="2800" b="1" dirty="0" err="1" smtClean="0">
                <a:latin typeface="Arial" panose="020B0604020202020204" pitchFamily="34" charset="0"/>
                <a:cs typeface="Arial" panose="020B0604020202020204" pitchFamily="34" charset="0"/>
              </a:rPr>
              <a:t>Factor</a:t>
            </a:r>
            <a:r>
              <a:rPr lang="pt-BR" sz="2800" b="1" dirty="0" smtClean="0">
                <a:latin typeface="Arial" panose="020B0604020202020204" pitchFamily="34" charset="0"/>
                <a:cs typeface="Arial" panose="020B0604020202020204" pitchFamily="34" charset="0"/>
              </a:rPr>
              <a:t> = 0,99</a:t>
            </a:r>
          </a:p>
          <a:p>
            <a:endParaRPr lang="pt-BR" sz="2800" b="1" dirty="0" smtClean="0">
              <a:latin typeface="Arial" panose="020B0604020202020204" pitchFamily="34" charset="0"/>
              <a:cs typeface="Arial" panose="020B0604020202020204" pitchFamily="34" charset="0"/>
            </a:endParaRPr>
          </a:p>
          <a:p>
            <a:r>
              <a:rPr lang="es-EC" sz="2800" b="1" dirty="0">
                <a:latin typeface="HELVETICA" panose="020B0604020202020204" pitchFamily="34" charset="0"/>
                <a:cs typeface="HELVETICA" panose="020B0604020202020204" pitchFamily="34" charset="0"/>
              </a:rPr>
              <a:t>PREDIO: </a:t>
            </a:r>
            <a:r>
              <a:rPr lang="es-EC" sz="2800" b="1" dirty="0">
                <a:solidFill>
                  <a:schemeClr val="tx1">
                    <a:lumMod val="75000"/>
                    <a:lumOff val="25000"/>
                  </a:schemeClr>
                </a:solidFill>
                <a:latin typeface="HELVETICA" panose="020B0604020202020204" pitchFamily="34" charset="0"/>
                <a:cs typeface="HELVETICA" panose="020B0604020202020204" pitchFamily="34" charset="0"/>
              </a:rPr>
              <a:t>393461 </a:t>
            </a:r>
            <a:endParaRPr lang="es-EC" sz="2800" b="1" dirty="0" smtClean="0">
              <a:solidFill>
                <a:schemeClr val="tx1">
                  <a:lumMod val="75000"/>
                  <a:lumOff val="25000"/>
                </a:schemeClr>
              </a:solidFill>
              <a:latin typeface="HELVETICA" panose="020B0604020202020204" pitchFamily="34" charset="0"/>
              <a:cs typeface="HELVETICA" panose="020B0604020202020204" pitchFamily="34" charset="0"/>
            </a:endParaRPr>
          </a:p>
          <a:p>
            <a:r>
              <a:rPr lang="pt-BR" sz="2400" b="1" dirty="0" smtClean="0">
                <a:latin typeface="Arial" panose="020B0604020202020204" pitchFamily="34" charset="0"/>
                <a:cs typeface="Arial" panose="020B0604020202020204" pitchFamily="34" charset="0"/>
              </a:rPr>
              <a:t>APLICA A TODAS LAS UNIDADES CONSTRUCTIVAS</a:t>
            </a:r>
            <a:endParaRPr lang="pt-BR" sz="2400" b="1" dirty="0">
              <a:latin typeface="Arial" panose="020B0604020202020204" pitchFamily="34" charset="0"/>
              <a:cs typeface="Arial" panose="020B0604020202020204" pitchFamily="34" charset="0"/>
            </a:endParaRPr>
          </a:p>
        </p:txBody>
      </p:sp>
      <p:pic>
        <p:nvPicPr>
          <p:cNvPr id="18" name="Picture 4"/>
          <p:cNvPicPr>
            <a:picLocks noChangeAspect="1" noChangeArrowheads="1"/>
          </p:cNvPicPr>
          <p:nvPr/>
        </p:nvPicPr>
        <p:blipFill rotWithShape="1">
          <a:blip r:embed="rId4">
            <a:extLst>
              <a:ext uri="{28A0092B-C50C-407E-A947-70E740481C1C}">
                <a14:useLocalDpi xmlns:a14="http://schemas.microsoft.com/office/drawing/2010/main"/>
              </a:ext>
            </a:extLst>
          </a:blip>
          <a:srcRect b="19090"/>
          <a:stretch/>
        </p:blipFill>
        <p:spPr bwMode="auto">
          <a:xfrm>
            <a:off x="8106119" y="1210553"/>
            <a:ext cx="3723687" cy="2248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rotWithShape="1">
          <a:blip r:embed="rId5">
            <a:extLst>
              <a:ext uri="{28A0092B-C50C-407E-A947-70E740481C1C}">
                <a14:useLocalDpi xmlns:a14="http://schemas.microsoft.com/office/drawing/2010/main"/>
              </a:ext>
            </a:extLst>
          </a:blip>
          <a:srcRect l="11027" t="15534" r="38735" b="1"/>
          <a:stretch/>
        </p:blipFill>
        <p:spPr bwMode="auto">
          <a:xfrm>
            <a:off x="8920941" y="3514974"/>
            <a:ext cx="2056186" cy="315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4" name="Tabla 23"/>
          <p:cNvGraphicFramePr>
            <a:graphicFrameLocks noGrp="1"/>
          </p:cNvGraphicFramePr>
          <p:nvPr>
            <p:extLst>
              <p:ext uri="{D42A27DB-BD31-4B8C-83A1-F6EECF244321}">
                <p14:modId xmlns:p14="http://schemas.microsoft.com/office/powerpoint/2010/main" val="2451129048"/>
              </p:ext>
            </p:extLst>
          </p:nvPr>
        </p:nvGraphicFramePr>
        <p:xfrm>
          <a:off x="280391" y="3514973"/>
          <a:ext cx="8048600" cy="1385017"/>
        </p:xfrm>
        <a:graphic>
          <a:graphicData uri="http://schemas.openxmlformats.org/drawingml/2006/table">
            <a:tbl>
              <a:tblPr firstRow="1" bandRow="1">
                <a:tableStyleId>{69CF1AB2-1976-4502-BF36-3FF5EA218861}</a:tableStyleId>
              </a:tblPr>
              <a:tblGrid>
                <a:gridCol w="1864856">
                  <a:extLst>
                    <a:ext uri="{9D8B030D-6E8A-4147-A177-3AD203B41FA5}">
                      <a16:colId xmlns:a16="http://schemas.microsoft.com/office/drawing/2014/main" val="1482182202"/>
                    </a:ext>
                  </a:extLst>
                </a:gridCol>
                <a:gridCol w="2027017">
                  <a:extLst>
                    <a:ext uri="{9D8B030D-6E8A-4147-A177-3AD203B41FA5}">
                      <a16:colId xmlns:a16="http://schemas.microsoft.com/office/drawing/2014/main" val="3263369828"/>
                    </a:ext>
                  </a:extLst>
                </a:gridCol>
                <a:gridCol w="2351340">
                  <a:extLst>
                    <a:ext uri="{9D8B030D-6E8A-4147-A177-3AD203B41FA5}">
                      <a16:colId xmlns:a16="http://schemas.microsoft.com/office/drawing/2014/main" val="3420409510"/>
                    </a:ext>
                  </a:extLst>
                </a:gridCol>
                <a:gridCol w="1805387">
                  <a:extLst>
                    <a:ext uri="{9D8B030D-6E8A-4147-A177-3AD203B41FA5}">
                      <a16:colId xmlns:a16="http://schemas.microsoft.com/office/drawing/2014/main" val="1349762899"/>
                    </a:ext>
                  </a:extLst>
                </a:gridCol>
              </a:tblGrid>
              <a:tr h="847911">
                <a:tc rowSpan="2">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AVALUO </a:t>
                      </a:r>
                    </a:p>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UNIDAD</a:t>
                      </a:r>
                      <a:r>
                        <a:rPr lang="es-ES" sz="1800" baseline="0" dirty="0" smtClean="0"/>
                        <a:t> CONSTRUCTIVA</a:t>
                      </a:r>
                      <a:endParaRPr lang="es-EC" sz="1800" dirty="0" smtClean="0"/>
                    </a:p>
                  </a:txBody>
                  <a:tcPr marL="68580" marR="68580" marT="34292" marB="34292" anchor="ctr">
                    <a:lnL w="12700" cap="flat" cmpd="sng" algn="ctr">
                      <a:noFill/>
                      <a:prstDash val="solid"/>
                      <a:round/>
                      <a:headEnd type="none" w="med" len="med"/>
                      <a:tailEnd type="none" w="med" len="med"/>
                    </a:lnL>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ACTUAL</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CON APLICACIÓN DE FACTOR</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VARIACIÓN %</a:t>
                      </a:r>
                    </a:p>
                  </a:txBody>
                  <a:tcPr marL="68580" marR="68580" marT="34292" marB="34292"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08454374"/>
                  </a:ext>
                </a:extLst>
              </a:tr>
              <a:tr h="537106">
                <a:tc vMerge="1">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endParaRPr lang="es-EC" sz="1400" dirty="0" smtClean="0"/>
                    </a:p>
                  </a:txBody>
                  <a:tcPr marL="68580" marR="68580" marT="34292" marB="34292"/>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93.853 USD</a:t>
                      </a:r>
                    </a:p>
                  </a:txBody>
                  <a:tcPr marL="68580" marR="68580" marT="34292" marB="34292" anchor="ct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92.915 USD</a:t>
                      </a:r>
                    </a:p>
                  </a:txBody>
                  <a:tcPr marL="68580" marR="68580" marT="34292" marB="34292" anchor="ctr"/>
                </a:tc>
                <a:tc>
                  <a:txBody>
                    <a:bodyPr/>
                    <a:lstStyle/>
                    <a:p>
                      <a:pPr algn="ctr"/>
                      <a:r>
                        <a:rPr lang="es-EC" sz="1800" dirty="0" smtClean="0"/>
                        <a:t>      1 %</a:t>
                      </a:r>
                      <a:endParaRPr lang="es-EC" sz="1800" dirty="0"/>
                    </a:p>
                  </a:txBody>
                  <a:tcPr marL="68580" marR="68580" marT="34292" marB="34292" anchor="ctr">
                    <a:lnR w="12700" cap="flat" cmpd="sng" algn="ctr">
                      <a:noFill/>
                      <a:prstDash val="solid"/>
                      <a:round/>
                      <a:headEnd type="none" w="med" len="med"/>
                      <a:tailEnd type="none" w="med" len="med"/>
                    </a:lnR>
                  </a:tcPr>
                </a:tc>
                <a:extLst>
                  <a:ext uri="{0D108BD9-81ED-4DB2-BD59-A6C34878D82A}">
                    <a16:rowId xmlns:a16="http://schemas.microsoft.com/office/drawing/2014/main" val="1850033445"/>
                  </a:ext>
                </a:extLst>
              </a:tr>
            </a:tbl>
          </a:graphicData>
        </a:graphic>
      </p:graphicFrame>
      <p:graphicFrame>
        <p:nvGraphicFramePr>
          <p:cNvPr id="25" name="Tabla 24"/>
          <p:cNvGraphicFramePr>
            <a:graphicFrameLocks noGrp="1"/>
          </p:cNvGraphicFramePr>
          <p:nvPr>
            <p:extLst>
              <p:ext uri="{D42A27DB-BD31-4B8C-83A1-F6EECF244321}">
                <p14:modId xmlns:p14="http://schemas.microsoft.com/office/powerpoint/2010/main" val="2011081241"/>
              </p:ext>
            </p:extLst>
          </p:nvPr>
        </p:nvGraphicFramePr>
        <p:xfrm>
          <a:off x="280391" y="5139649"/>
          <a:ext cx="8048600" cy="1170748"/>
        </p:xfrm>
        <a:graphic>
          <a:graphicData uri="http://schemas.openxmlformats.org/drawingml/2006/table">
            <a:tbl>
              <a:tblPr firstRow="1" bandRow="1">
                <a:tableStyleId>{69CF1AB2-1976-4502-BF36-3FF5EA218861}</a:tableStyleId>
              </a:tblPr>
              <a:tblGrid>
                <a:gridCol w="1864856">
                  <a:extLst>
                    <a:ext uri="{9D8B030D-6E8A-4147-A177-3AD203B41FA5}">
                      <a16:colId xmlns:a16="http://schemas.microsoft.com/office/drawing/2014/main" val="1482182202"/>
                    </a:ext>
                  </a:extLst>
                </a:gridCol>
                <a:gridCol w="2027017">
                  <a:extLst>
                    <a:ext uri="{9D8B030D-6E8A-4147-A177-3AD203B41FA5}">
                      <a16:colId xmlns:a16="http://schemas.microsoft.com/office/drawing/2014/main" val="3263369828"/>
                    </a:ext>
                  </a:extLst>
                </a:gridCol>
                <a:gridCol w="2351340">
                  <a:extLst>
                    <a:ext uri="{9D8B030D-6E8A-4147-A177-3AD203B41FA5}">
                      <a16:colId xmlns:a16="http://schemas.microsoft.com/office/drawing/2014/main" val="3420409510"/>
                    </a:ext>
                  </a:extLst>
                </a:gridCol>
                <a:gridCol w="1805387">
                  <a:extLst>
                    <a:ext uri="{9D8B030D-6E8A-4147-A177-3AD203B41FA5}">
                      <a16:colId xmlns:a16="http://schemas.microsoft.com/office/drawing/2014/main" val="1349762899"/>
                    </a:ext>
                  </a:extLst>
                </a:gridCol>
              </a:tblGrid>
              <a:tr h="716735">
                <a:tc rowSpan="2">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AVALUO  TOTAL</a:t>
                      </a:r>
                    </a:p>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PROPIEDAD</a:t>
                      </a:r>
                      <a:endParaRPr lang="es-EC" sz="1800" dirty="0" smtClean="0"/>
                    </a:p>
                  </a:txBody>
                  <a:tcPr marL="68580" marR="68580" marT="34292" marB="34292" anchor="ctr">
                    <a:lnL w="12700" cap="flat" cmpd="sng" algn="ctr">
                      <a:noFill/>
                      <a:prstDash val="solid"/>
                      <a:round/>
                      <a:headEnd type="none" w="med" len="med"/>
                      <a:tailEnd type="none" w="med" len="med"/>
                    </a:lnL>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ACTUAL</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CON APLICACIÓN DE FACTOR</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VARIACIÓN %</a:t>
                      </a:r>
                    </a:p>
                  </a:txBody>
                  <a:tcPr marL="68580" marR="68580" marT="34292" marB="34292"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08454374"/>
                  </a:ext>
                </a:extLst>
              </a:tr>
              <a:tr h="454013">
                <a:tc vMerge="1">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endParaRPr lang="es-EC" sz="1400" dirty="0" smtClean="0"/>
                    </a:p>
                  </a:txBody>
                  <a:tcPr marL="68580" marR="68580" marT="34292" marB="34292"/>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112.074 USD</a:t>
                      </a:r>
                    </a:p>
                  </a:txBody>
                  <a:tcPr marL="68580" marR="68580" marT="34292" marB="34292" anchor="ct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111.136 USD</a:t>
                      </a:r>
                    </a:p>
                  </a:txBody>
                  <a:tcPr marL="68580" marR="68580" marT="34292" marB="34292" anchor="ctr"/>
                </a:tc>
                <a:tc>
                  <a:txBody>
                    <a:bodyPr/>
                    <a:lstStyle/>
                    <a:p>
                      <a:pPr algn="ctr"/>
                      <a:r>
                        <a:rPr lang="es-EC" sz="1800" dirty="0" smtClean="0"/>
                        <a:t>      0,8 %</a:t>
                      </a:r>
                      <a:endParaRPr lang="es-EC" sz="1800" dirty="0"/>
                    </a:p>
                  </a:txBody>
                  <a:tcPr marL="68580" marR="68580" marT="34292" marB="34292" anchor="ctr">
                    <a:lnR w="12700" cap="flat" cmpd="sng" algn="ctr">
                      <a:noFill/>
                      <a:prstDash val="solid"/>
                      <a:round/>
                      <a:headEnd type="none" w="med" len="med"/>
                      <a:tailEnd type="none" w="med" len="med"/>
                    </a:lnR>
                  </a:tcPr>
                </a:tc>
                <a:extLst>
                  <a:ext uri="{0D108BD9-81ED-4DB2-BD59-A6C34878D82A}">
                    <a16:rowId xmlns:a16="http://schemas.microsoft.com/office/drawing/2014/main" val="1850033445"/>
                  </a:ext>
                </a:extLst>
              </a:tr>
            </a:tbl>
          </a:graphicData>
        </a:graphic>
      </p:graphicFrame>
      <p:cxnSp>
        <p:nvCxnSpPr>
          <p:cNvPr id="26" name="Conector recto de flecha 25"/>
          <p:cNvCxnSpPr/>
          <p:nvPr/>
        </p:nvCxnSpPr>
        <p:spPr>
          <a:xfrm flipV="1">
            <a:off x="10050835" y="5396948"/>
            <a:ext cx="504520" cy="18530"/>
          </a:xfrm>
          <a:prstGeom prst="straightConnector1">
            <a:avLst/>
          </a:prstGeom>
          <a:ln w="19050">
            <a:solidFill>
              <a:srgbClr val="C0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27" name="3 Título"/>
          <p:cNvSpPr txBox="1">
            <a:spLocks/>
          </p:cNvSpPr>
          <p:nvPr/>
        </p:nvSpPr>
        <p:spPr>
          <a:xfrm>
            <a:off x="10227366" y="5725022"/>
            <a:ext cx="749762" cy="238455"/>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300" b="1" dirty="0" smtClean="0">
                <a:latin typeface="+mn-lt"/>
                <a:cs typeface="HELVETICA" panose="020B0604020202020204" pitchFamily="34" charset="0"/>
              </a:rPr>
              <a:t>ACCESO</a:t>
            </a:r>
            <a:endParaRPr lang="es-EC" sz="1300" b="1" dirty="0">
              <a:latin typeface="+mn-lt"/>
              <a:cs typeface="HELVETICA" panose="020B0604020202020204" pitchFamily="34" charset="0"/>
            </a:endParaRPr>
          </a:p>
        </p:txBody>
      </p:sp>
    </p:spTree>
    <p:extLst>
      <p:ext uri="{BB962C8B-B14F-4D97-AF65-F5344CB8AC3E}">
        <p14:creationId xmlns:p14="http://schemas.microsoft.com/office/powerpoint/2010/main" val="1829092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C00000"/>
              </a:solidFill>
            </a:endParaRPr>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02983"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293289" y="202208"/>
            <a:ext cx="8311955" cy="830997"/>
          </a:xfrm>
          <a:prstGeom prst="rect">
            <a:avLst/>
          </a:prstGeom>
          <a:noFill/>
        </p:spPr>
        <p:txBody>
          <a:bodyPr wrap="none" lIns="91440" tIns="45720" rIns="91440" bIns="45720">
            <a:spAutoFit/>
          </a:bodyPr>
          <a:lstStyle/>
          <a:p>
            <a:pPr algn="ctr"/>
            <a:r>
              <a:rPr lang="es-ES" sz="4800" b="0" cap="none" spc="0" dirty="0" smtClean="0">
                <a:ln w="0"/>
                <a:solidFill>
                  <a:srgbClr val="C00000"/>
                </a:solidFill>
                <a:effectLst>
                  <a:outerShdw blurRad="38100" dist="19050" dir="2700000" algn="tl" rotWithShape="0">
                    <a:schemeClr val="dk1">
                      <a:alpha val="40000"/>
                    </a:schemeClr>
                  </a:outerShdw>
                </a:effectLst>
              </a:rPr>
              <a:t>Factor Obsolescencia Funcional</a:t>
            </a:r>
            <a:endParaRPr lang="es-ES" sz="4800" b="0" cap="none" spc="0" dirty="0">
              <a:ln w="0"/>
              <a:solidFill>
                <a:srgbClr val="C00000"/>
              </a:solidFill>
              <a:effectLst>
                <a:outerShdw blurRad="38100" dist="19050" dir="2700000" algn="tl" rotWithShape="0">
                  <a:schemeClr val="dk1">
                    <a:alpha val="40000"/>
                  </a:schemeClr>
                </a:outerShdw>
              </a:effectLst>
            </a:endParaRPr>
          </a:p>
        </p:txBody>
      </p:sp>
      <p:sp>
        <p:nvSpPr>
          <p:cNvPr id="33" name="Forma libre 32"/>
          <p:cNvSpPr/>
          <p:nvPr/>
        </p:nvSpPr>
        <p:spPr>
          <a:xfrm>
            <a:off x="871595" y="1613786"/>
            <a:ext cx="2584810" cy="516168"/>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4" name="Forma libre 33"/>
          <p:cNvSpPr/>
          <p:nvPr/>
        </p:nvSpPr>
        <p:spPr>
          <a:xfrm>
            <a:off x="3945737" y="1624351"/>
            <a:ext cx="2289672" cy="495037"/>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5" name="Forma libre 34"/>
          <p:cNvSpPr/>
          <p:nvPr/>
        </p:nvSpPr>
        <p:spPr>
          <a:xfrm>
            <a:off x="6751443" y="1589960"/>
            <a:ext cx="2185049" cy="514606"/>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8" name="Forma libre 37"/>
          <p:cNvSpPr/>
          <p:nvPr/>
        </p:nvSpPr>
        <p:spPr>
          <a:xfrm>
            <a:off x="4367615" y="2084014"/>
            <a:ext cx="1185882" cy="384600"/>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b="1" i="1" kern="1200" dirty="0"/>
          </a:p>
        </p:txBody>
      </p:sp>
      <p:sp>
        <p:nvSpPr>
          <p:cNvPr id="31" name="Rectángulo 30"/>
          <p:cNvSpPr/>
          <p:nvPr/>
        </p:nvSpPr>
        <p:spPr>
          <a:xfrm>
            <a:off x="81332" y="1113467"/>
            <a:ext cx="7879911" cy="1754326"/>
          </a:xfrm>
          <a:prstGeom prst="rect">
            <a:avLst/>
          </a:prstGeom>
        </p:spPr>
        <p:txBody>
          <a:bodyPr wrap="square">
            <a:spAutoFit/>
          </a:bodyPr>
          <a:lstStyle/>
          <a:p>
            <a:pPr lvl="0" algn="ctr"/>
            <a:r>
              <a:rPr lang="es-ES_tradnl" sz="2800" b="1" dirty="0" smtClean="0">
                <a:latin typeface="Helvetica" panose="020B0504020202030204" pitchFamily="34" charset="0"/>
                <a:cs typeface="HELVETICA" panose="020B0604020202020204" pitchFamily="34" charset="0"/>
              </a:rPr>
              <a:t>CIRCULACION NO FUNCIONAL</a:t>
            </a:r>
            <a:endParaRPr lang="es-ES" sz="2800" b="1" dirty="0">
              <a:latin typeface="HELVETICA" panose="020B0604020202020204" pitchFamily="34" charset="0"/>
              <a:cs typeface="HELVETICA" panose="020B0604020202020204" pitchFamily="34" charset="0"/>
            </a:endParaRPr>
          </a:p>
          <a:p>
            <a:endParaRPr lang="pt-BR" sz="2800" b="1" dirty="0" smtClean="0">
              <a:latin typeface="Arial" panose="020B0604020202020204" pitchFamily="34" charset="0"/>
              <a:cs typeface="Arial" panose="020B0604020202020204" pitchFamily="34" charset="0"/>
            </a:endParaRPr>
          </a:p>
          <a:p>
            <a:r>
              <a:rPr lang="es-EC" sz="2800" b="1" dirty="0">
                <a:latin typeface="HELVETICA" panose="020B0604020202020204" pitchFamily="34" charset="0"/>
                <a:cs typeface="HELVETICA" panose="020B0604020202020204" pitchFamily="34" charset="0"/>
              </a:rPr>
              <a:t>PREDIO: </a:t>
            </a:r>
            <a:r>
              <a:rPr lang="es-EC" sz="2800" b="1" dirty="0">
                <a:solidFill>
                  <a:schemeClr val="tx1">
                    <a:lumMod val="75000"/>
                    <a:lumOff val="25000"/>
                  </a:schemeClr>
                </a:solidFill>
                <a:latin typeface="HELVETICA" panose="020B0604020202020204" pitchFamily="34" charset="0"/>
                <a:cs typeface="HELVETICA" panose="020B0604020202020204" pitchFamily="34" charset="0"/>
              </a:rPr>
              <a:t>39179</a:t>
            </a:r>
            <a:r>
              <a:rPr lang="es-EC" sz="2800" b="1" dirty="0" smtClean="0">
                <a:solidFill>
                  <a:schemeClr val="tx1">
                    <a:lumMod val="75000"/>
                    <a:lumOff val="25000"/>
                  </a:schemeClr>
                </a:solidFill>
                <a:latin typeface="HELVETICA" panose="020B0604020202020204" pitchFamily="34" charset="0"/>
                <a:cs typeface="HELVETICA" panose="020B0604020202020204" pitchFamily="34" charset="0"/>
              </a:rPr>
              <a:t> </a:t>
            </a:r>
          </a:p>
          <a:p>
            <a:r>
              <a:rPr lang="pt-BR" sz="2400" b="1" dirty="0" smtClean="0">
                <a:latin typeface="Arial" panose="020B0604020202020204" pitchFamily="34" charset="0"/>
                <a:cs typeface="Arial" panose="020B0604020202020204" pitchFamily="34" charset="0"/>
              </a:rPr>
              <a:t>APLICA A TODAS LAS UNIDADES CONSTRUCTIVAS</a:t>
            </a:r>
            <a:endParaRPr lang="pt-BR" sz="2400" b="1" dirty="0">
              <a:latin typeface="Arial" panose="020B0604020202020204" pitchFamily="34" charset="0"/>
              <a:cs typeface="Arial" panose="020B0604020202020204" pitchFamily="34" charset="0"/>
            </a:endParaRPr>
          </a:p>
        </p:txBody>
      </p:sp>
      <p:pic>
        <p:nvPicPr>
          <p:cNvPr id="15" name="Imagen 14"/>
          <p:cNvPicPr>
            <a:picLocks noChangeAspect="1"/>
          </p:cNvPicPr>
          <p:nvPr/>
        </p:nvPicPr>
        <p:blipFill rotWithShape="1">
          <a:blip r:embed="rId4"/>
          <a:srcRect l="11200" t="16044" r="11089" b="16135"/>
          <a:stretch/>
        </p:blipFill>
        <p:spPr>
          <a:xfrm>
            <a:off x="7922753" y="1212463"/>
            <a:ext cx="3824700" cy="2534589"/>
          </a:xfrm>
          <a:prstGeom prst="rect">
            <a:avLst/>
          </a:prstGeom>
        </p:spPr>
      </p:pic>
      <p:pic>
        <p:nvPicPr>
          <p:cNvPr id="16" name="Imagen 15"/>
          <p:cNvPicPr>
            <a:picLocks noChangeAspect="1"/>
          </p:cNvPicPr>
          <p:nvPr/>
        </p:nvPicPr>
        <p:blipFill rotWithShape="1">
          <a:blip r:embed="rId5"/>
          <a:srcRect l="9995" t="29971" b="11767"/>
          <a:stretch/>
        </p:blipFill>
        <p:spPr>
          <a:xfrm>
            <a:off x="8020877" y="3835762"/>
            <a:ext cx="3448879" cy="2825880"/>
          </a:xfrm>
          <a:prstGeom prst="rect">
            <a:avLst/>
          </a:prstGeom>
        </p:spPr>
      </p:pic>
      <p:graphicFrame>
        <p:nvGraphicFramePr>
          <p:cNvPr id="17" name="Tabla 16"/>
          <p:cNvGraphicFramePr>
            <a:graphicFrameLocks noGrp="1"/>
          </p:cNvGraphicFramePr>
          <p:nvPr>
            <p:extLst>
              <p:ext uri="{D42A27DB-BD31-4B8C-83A1-F6EECF244321}">
                <p14:modId xmlns:p14="http://schemas.microsoft.com/office/powerpoint/2010/main" val="1110431012"/>
              </p:ext>
            </p:extLst>
          </p:nvPr>
        </p:nvGraphicFramePr>
        <p:xfrm>
          <a:off x="189111" y="3583544"/>
          <a:ext cx="7553471" cy="1306507"/>
        </p:xfrm>
        <a:graphic>
          <a:graphicData uri="http://schemas.openxmlformats.org/drawingml/2006/table">
            <a:tbl>
              <a:tblPr firstRow="1" bandRow="1">
                <a:tableStyleId>{69CF1AB2-1976-4502-BF36-3FF5EA218861}</a:tableStyleId>
              </a:tblPr>
              <a:tblGrid>
                <a:gridCol w="1750135">
                  <a:extLst>
                    <a:ext uri="{9D8B030D-6E8A-4147-A177-3AD203B41FA5}">
                      <a16:colId xmlns:a16="http://schemas.microsoft.com/office/drawing/2014/main" val="1482182202"/>
                    </a:ext>
                  </a:extLst>
                </a:gridCol>
                <a:gridCol w="1902320">
                  <a:extLst>
                    <a:ext uri="{9D8B030D-6E8A-4147-A177-3AD203B41FA5}">
                      <a16:colId xmlns:a16="http://schemas.microsoft.com/office/drawing/2014/main" val="3263369828"/>
                    </a:ext>
                  </a:extLst>
                </a:gridCol>
                <a:gridCol w="2206691">
                  <a:extLst>
                    <a:ext uri="{9D8B030D-6E8A-4147-A177-3AD203B41FA5}">
                      <a16:colId xmlns:a16="http://schemas.microsoft.com/office/drawing/2014/main" val="3420409510"/>
                    </a:ext>
                  </a:extLst>
                </a:gridCol>
                <a:gridCol w="1694325">
                  <a:extLst>
                    <a:ext uri="{9D8B030D-6E8A-4147-A177-3AD203B41FA5}">
                      <a16:colId xmlns:a16="http://schemas.microsoft.com/office/drawing/2014/main" val="1349762899"/>
                    </a:ext>
                  </a:extLst>
                </a:gridCol>
              </a:tblGrid>
              <a:tr h="799847">
                <a:tc rowSpan="2">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AVALUO </a:t>
                      </a:r>
                    </a:p>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UNIDAD</a:t>
                      </a:r>
                      <a:r>
                        <a:rPr lang="es-ES" sz="1800" baseline="0" dirty="0" smtClean="0"/>
                        <a:t> CONSTRUCTIVA</a:t>
                      </a:r>
                      <a:endParaRPr lang="es-EC" sz="1800" dirty="0" smtClean="0"/>
                    </a:p>
                  </a:txBody>
                  <a:tcPr marL="68580" marR="68580" marT="34292" marB="34292" anchor="ctr">
                    <a:lnL w="12700" cap="flat" cmpd="sng" algn="ctr">
                      <a:noFill/>
                      <a:prstDash val="solid"/>
                      <a:round/>
                      <a:headEnd type="none" w="med" len="med"/>
                      <a:tailEnd type="none" w="med" len="med"/>
                    </a:lnL>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ACTUAL</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CON APLICACIÓN DE FACTOR</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VARIACIÓN %</a:t>
                      </a:r>
                    </a:p>
                  </a:txBody>
                  <a:tcPr marL="68580" marR="68580" marT="34292" marB="34292"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08454374"/>
                  </a:ext>
                </a:extLst>
              </a:tr>
              <a:tr h="506660">
                <a:tc vMerge="1">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endParaRPr lang="es-EC" sz="1400" dirty="0" smtClean="0"/>
                    </a:p>
                  </a:txBody>
                  <a:tcPr marL="68580" marR="68580" marT="34292" marB="34292"/>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 392.762</a:t>
                      </a:r>
                      <a:r>
                        <a:rPr lang="es-EC" sz="1800" baseline="0" dirty="0" smtClean="0"/>
                        <a:t> </a:t>
                      </a:r>
                      <a:r>
                        <a:rPr lang="es-EC" sz="1800" dirty="0" smtClean="0"/>
                        <a:t>USD</a:t>
                      </a:r>
                    </a:p>
                  </a:txBody>
                  <a:tcPr marL="68580" marR="68580" marT="34292" marB="34292" anchor="ct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388835</a:t>
                      </a:r>
                      <a:r>
                        <a:rPr lang="es-EC" sz="1800" baseline="0" dirty="0" smtClean="0"/>
                        <a:t> </a:t>
                      </a:r>
                      <a:r>
                        <a:rPr lang="es-EC" sz="1800" dirty="0" smtClean="0"/>
                        <a:t>USD</a:t>
                      </a:r>
                    </a:p>
                  </a:txBody>
                  <a:tcPr marL="68580" marR="68580" marT="34292" marB="34292" anchor="ctr"/>
                </a:tc>
                <a:tc>
                  <a:txBody>
                    <a:bodyPr/>
                    <a:lstStyle/>
                    <a:p>
                      <a:pPr algn="ctr"/>
                      <a:r>
                        <a:rPr lang="es-EC" sz="1800" dirty="0" smtClean="0"/>
                        <a:t>1%</a:t>
                      </a:r>
                      <a:endParaRPr lang="es-EC" sz="1800" dirty="0"/>
                    </a:p>
                  </a:txBody>
                  <a:tcPr marL="68580" marR="68580" marT="34292" marB="34292" anchor="ctr">
                    <a:lnR w="12700" cap="flat" cmpd="sng" algn="ctr">
                      <a:noFill/>
                      <a:prstDash val="solid"/>
                      <a:round/>
                      <a:headEnd type="none" w="med" len="med"/>
                      <a:tailEnd type="none" w="med" len="med"/>
                    </a:lnR>
                  </a:tcPr>
                </a:tc>
                <a:extLst>
                  <a:ext uri="{0D108BD9-81ED-4DB2-BD59-A6C34878D82A}">
                    <a16:rowId xmlns:a16="http://schemas.microsoft.com/office/drawing/2014/main" val="1850033445"/>
                  </a:ext>
                </a:extLst>
              </a:tr>
            </a:tbl>
          </a:graphicData>
        </a:graphic>
      </p:graphicFrame>
      <p:graphicFrame>
        <p:nvGraphicFramePr>
          <p:cNvPr id="20" name="Tabla 19"/>
          <p:cNvGraphicFramePr>
            <a:graphicFrameLocks noGrp="1"/>
          </p:cNvGraphicFramePr>
          <p:nvPr>
            <p:extLst>
              <p:ext uri="{D42A27DB-BD31-4B8C-83A1-F6EECF244321}">
                <p14:modId xmlns:p14="http://schemas.microsoft.com/office/powerpoint/2010/main" val="3766374153"/>
              </p:ext>
            </p:extLst>
          </p:nvPr>
        </p:nvGraphicFramePr>
        <p:xfrm>
          <a:off x="189110" y="5149587"/>
          <a:ext cx="7553471" cy="1142999"/>
        </p:xfrm>
        <a:graphic>
          <a:graphicData uri="http://schemas.openxmlformats.org/drawingml/2006/table">
            <a:tbl>
              <a:tblPr firstRow="1" bandRow="1">
                <a:tableStyleId>{69CF1AB2-1976-4502-BF36-3FF5EA218861}</a:tableStyleId>
              </a:tblPr>
              <a:tblGrid>
                <a:gridCol w="1750135">
                  <a:extLst>
                    <a:ext uri="{9D8B030D-6E8A-4147-A177-3AD203B41FA5}">
                      <a16:colId xmlns:a16="http://schemas.microsoft.com/office/drawing/2014/main" val="1482182202"/>
                    </a:ext>
                  </a:extLst>
                </a:gridCol>
                <a:gridCol w="1902320">
                  <a:extLst>
                    <a:ext uri="{9D8B030D-6E8A-4147-A177-3AD203B41FA5}">
                      <a16:colId xmlns:a16="http://schemas.microsoft.com/office/drawing/2014/main" val="3263369828"/>
                    </a:ext>
                  </a:extLst>
                </a:gridCol>
                <a:gridCol w="2206691">
                  <a:extLst>
                    <a:ext uri="{9D8B030D-6E8A-4147-A177-3AD203B41FA5}">
                      <a16:colId xmlns:a16="http://schemas.microsoft.com/office/drawing/2014/main" val="3420409510"/>
                    </a:ext>
                  </a:extLst>
                </a:gridCol>
                <a:gridCol w="1694325">
                  <a:extLst>
                    <a:ext uri="{9D8B030D-6E8A-4147-A177-3AD203B41FA5}">
                      <a16:colId xmlns:a16="http://schemas.microsoft.com/office/drawing/2014/main" val="1349762899"/>
                    </a:ext>
                  </a:extLst>
                </a:gridCol>
              </a:tblGrid>
              <a:tr h="699747">
                <a:tc rowSpan="2">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AVALUO  TOTAL</a:t>
                      </a:r>
                    </a:p>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PROPIEDAD</a:t>
                      </a:r>
                      <a:endParaRPr lang="es-EC" sz="1800" dirty="0" smtClean="0"/>
                    </a:p>
                  </a:txBody>
                  <a:tcPr marL="68580" marR="68580" marT="34292" marB="34292" anchor="ctr">
                    <a:lnL w="12700" cap="flat" cmpd="sng" algn="ctr">
                      <a:noFill/>
                      <a:prstDash val="solid"/>
                      <a:round/>
                      <a:headEnd type="none" w="med" len="med"/>
                      <a:tailEnd type="none" w="med" len="med"/>
                    </a:lnL>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ACTUAL</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CON APLICACIÓN DE FACTOR</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VARIACIÓN %</a:t>
                      </a:r>
                    </a:p>
                  </a:txBody>
                  <a:tcPr marL="68580" marR="68580" marT="34292" marB="34292"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08454374"/>
                  </a:ext>
                </a:extLst>
              </a:tr>
              <a:tr h="443252">
                <a:tc vMerge="1">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endParaRPr lang="es-EC" sz="1400" dirty="0" smtClean="0"/>
                    </a:p>
                  </a:txBody>
                  <a:tcPr marL="68580" marR="68580" marT="34292" marB="34292"/>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448.048USD</a:t>
                      </a:r>
                    </a:p>
                  </a:txBody>
                  <a:tcPr marL="68580" marR="68580" marT="34292" marB="34292" anchor="ct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444.121</a:t>
                      </a:r>
                      <a:r>
                        <a:rPr lang="es-EC" sz="1800" baseline="0" dirty="0" smtClean="0"/>
                        <a:t> </a:t>
                      </a:r>
                      <a:r>
                        <a:rPr lang="es-EC" sz="1800" dirty="0" smtClean="0"/>
                        <a:t>USD</a:t>
                      </a:r>
                    </a:p>
                  </a:txBody>
                  <a:tcPr marL="68580" marR="68580" marT="34292" marB="34292" anchor="ctr"/>
                </a:tc>
                <a:tc>
                  <a:txBody>
                    <a:bodyPr/>
                    <a:lstStyle/>
                    <a:p>
                      <a:pPr algn="ctr"/>
                      <a:r>
                        <a:rPr lang="es-EC" sz="1800" dirty="0" smtClean="0"/>
                        <a:t>0,9%</a:t>
                      </a:r>
                      <a:endParaRPr lang="es-EC" sz="1800" dirty="0"/>
                    </a:p>
                  </a:txBody>
                  <a:tcPr marL="68580" marR="68580" marT="34292" marB="34292" anchor="ctr">
                    <a:lnR w="12700" cap="flat" cmpd="sng" algn="ctr">
                      <a:noFill/>
                      <a:prstDash val="solid"/>
                      <a:round/>
                      <a:headEnd type="none" w="med" len="med"/>
                      <a:tailEnd type="none" w="med" len="med"/>
                    </a:lnR>
                  </a:tcPr>
                </a:tc>
                <a:extLst>
                  <a:ext uri="{0D108BD9-81ED-4DB2-BD59-A6C34878D82A}">
                    <a16:rowId xmlns:a16="http://schemas.microsoft.com/office/drawing/2014/main" val="1850033445"/>
                  </a:ext>
                </a:extLst>
              </a:tr>
            </a:tbl>
          </a:graphicData>
        </a:graphic>
      </p:graphicFrame>
      <p:cxnSp>
        <p:nvCxnSpPr>
          <p:cNvPr id="21" name="Conector recto de flecha 20"/>
          <p:cNvCxnSpPr/>
          <p:nvPr/>
        </p:nvCxnSpPr>
        <p:spPr>
          <a:xfrm>
            <a:off x="10974915" y="5972459"/>
            <a:ext cx="256302" cy="835"/>
          </a:xfrm>
          <a:prstGeom prst="straightConnector1">
            <a:avLst/>
          </a:prstGeom>
          <a:ln w="19050">
            <a:solidFill>
              <a:srgbClr val="C0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23" name="3 Título"/>
          <p:cNvSpPr txBox="1">
            <a:spLocks/>
          </p:cNvSpPr>
          <p:nvPr/>
        </p:nvSpPr>
        <p:spPr>
          <a:xfrm>
            <a:off x="10714383" y="6211003"/>
            <a:ext cx="755373" cy="219614"/>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300" b="1" dirty="0" smtClean="0">
                <a:latin typeface="+mn-lt"/>
                <a:cs typeface="HELVETICA" panose="020B0604020202020204" pitchFamily="34" charset="0"/>
              </a:rPr>
              <a:t>ACCESO</a:t>
            </a:r>
            <a:endParaRPr lang="es-EC" sz="1300" b="1" dirty="0">
              <a:latin typeface="+mn-lt"/>
              <a:cs typeface="HELVETICA" panose="020B0604020202020204" pitchFamily="34" charset="0"/>
            </a:endParaRPr>
          </a:p>
        </p:txBody>
      </p:sp>
    </p:spTree>
    <p:extLst>
      <p:ext uri="{BB962C8B-B14F-4D97-AF65-F5344CB8AC3E}">
        <p14:creationId xmlns:p14="http://schemas.microsoft.com/office/powerpoint/2010/main" val="1686489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C00000"/>
              </a:solidFill>
            </a:endParaRPr>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02983"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323104" y="172391"/>
            <a:ext cx="8311955" cy="830997"/>
          </a:xfrm>
          <a:prstGeom prst="rect">
            <a:avLst/>
          </a:prstGeom>
          <a:noFill/>
        </p:spPr>
        <p:txBody>
          <a:bodyPr wrap="none" lIns="91440" tIns="45720" rIns="91440" bIns="45720">
            <a:spAutoFit/>
          </a:bodyPr>
          <a:lstStyle/>
          <a:p>
            <a:pPr algn="ctr"/>
            <a:r>
              <a:rPr lang="es-ES" sz="4800" b="0" cap="none" spc="0" dirty="0" smtClean="0">
                <a:ln w="0"/>
                <a:solidFill>
                  <a:srgbClr val="C00000"/>
                </a:solidFill>
                <a:effectLst>
                  <a:outerShdw blurRad="38100" dist="19050" dir="2700000" algn="tl" rotWithShape="0">
                    <a:schemeClr val="dk1">
                      <a:alpha val="40000"/>
                    </a:schemeClr>
                  </a:outerShdw>
                </a:effectLst>
              </a:rPr>
              <a:t>Factor Obsolescencia Funcional</a:t>
            </a:r>
            <a:endParaRPr lang="es-ES" sz="4800" b="0" cap="none" spc="0" dirty="0">
              <a:ln w="0"/>
              <a:solidFill>
                <a:srgbClr val="C00000"/>
              </a:solidFill>
              <a:effectLst>
                <a:outerShdw blurRad="38100" dist="19050" dir="2700000" algn="tl" rotWithShape="0">
                  <a:schemeClr val="dk1">
                    <a:alpha val="40000"/>
                  </a:schemeClr>
                </a:outerShdw>
              </a:effectLst>
            </a:endParaRPr>
          </a:p>
        </p:txBody>
      </p:sp>
      <p:sp>
        <p:nvSpPr>
          <p:cNvPr id="33" name="Forma libre 32"/>
          <p:cNvSpPr/>
          <p:nvPr/>
        </p:nvSpPr>
        <p:spPr>
          <a:xfrm>
            <a:off x="871595" y="1613786"/>
            <a:ext cx="2584810" cy="516168"/>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4" name="Forma libre 33"/>
          <p:cNvSpPr/>
          <p:nvPr/>
        </p:nvSpPr>
        <p:spPr>
          <a:xfrm>
            <a:off x="3945737" y="1624351"/>
            <a:ext cx="2289672" cy="495037"/>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5" name="Forma libre 34"/>
          <p:cNvSpPr/>
          <p:nvPr/>
        </p:nvSpPr>
        <p:spPr>
          <a:xfrm>
            <a:off x="6751443" y="1589960"/>
            <a:ext cx="2185049" cy="514606"/>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8" name="Forma libre 37"/>
          <p:cNvSpPr/>
          <p:nvPr/>
        </p:nvSpPr>
        <p:spPr>
          <a:xfrm>
            <a:off x="4367615" y="2084014"/>
            <a:ext cx="1185882" cy="384600"/>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b="1" i="1" kern="1200" dirty="0"/>
          </a:p>
        </p:txBody>
      </p:sp>
      <p:sp>
        <p:nvSpPr>
          <p:cNvPr id="31" name="Rectángulo 30"/>
          <p:cNvSpPr/>
          <p:nvPr/>
        </p:nvSpPr>
        <p:spPr>
          <a:xfrm>
            <a:off x="81332" y="1113467"/>
            <a:ext cx="7879911" cy="1754326"/>
          </a:xfrm>
          <a:prstGeom prst="rect">
            <a:avLst/>
          </a:prstGeom>
        </p:spPr>
        <p:txBody>
          <a:bodyPr wrap="square">
            <a:spAutoFit/>
          </a:bodyPr>
          <a:lstStyle/>
          <a:p>
            <a:pPr lvl="0" algn="ctr"/>
            <a:r>
              <a:rPr lang="es-ES_tradnl" sz="2800" b="1" dirty="0" smtClean="0">
                <a:latin typeface="Helvetica" panose="020B0504020202030204" pitchFamily="34" charset="0"/>
                <a:cs typeface="HELVETICA" panose="020B0604020202020204" pitchFamily="34" charset="0"/>
              </a:rPr>
              <a:t>CIRCULACION NO FUNCIONAL</a:t>
            </a:r>
            <a:endParaRPr lang="es-ES" sz="2800" b="1" dirty="0">
              <a:latin typeface="HELVETICA" panose="020B0604020202020204" pitchFamily="34" charset="0"/>
              <a:cs typeface="HELVETICA" panose="020B0604020202020204" pitchFamily="34" charset="0"/>
            </a:endParaRPr>
          </a:p>
          <a:p>
            <a:endParaRPr lang="pt-BR" sz="2800" b="1" dirty="0" smtClean="0">
              <a:latin typeface="Arial" panose="020B0604020202020204" pitchFamily="34" charset="0"/>
              <a:cs typeface="Arial" panose="020B0604020202020204" pitchFamily="34" charset="0"/>
            </a:endParaRPr>
          </a:p>
          <a:p>
            <a:r>
              <a:rPr lang="es-EC" sz="2800" b="1" dirty="0">
                <a:latin typeface="HELVETICA" panose="020B0604020202020204" pitchFamily="34" charset="0"/>
                <a:cs typeface="HELVETICA" panose="020B0604020202020204" pitchFamily="34" charset="0"/>
              </a:rPr>
              <a:t>PREDIO: </a:t>
            </a:r>
            <a:r>
              <a:rPr lang="es-EC" sz="2800" b="1" dirty="0">
                <a:solidFill>
                  <a:schemeClr val="tx1">
                    <a:lumMod val="75000"/>
                    <a:lumOff val="25000"/>
                  </a:schemeClr>
                </a:solidFill>
                <a:latin typeface="HELVETICA" panose="020B0604020202020204" pitchFamily="34" charset="0"/>
                <a:cs typeface="HELVETICA" panose="020B0604020202020204" pitchFamily="34" charset="0"/>
              </a:rPr>
              <a:t>39179</a:t>
            </a:r>
            <a:r>
              <a:rPr lang="es-EC" sz="2800" b="1" dirty="0" smtClean="0">
                <a:solidFill>
                  <a:schemeClr val="tx1">
                    <a:lumMod val="75000"/>
                    <a:lumOff val="25000"/>
                  </a:schemeClr>
                </a:solidFill>
                <a:latin typeface="HELVETICA" panose="020B0604020202020204" pitchFamily="34" charset="0"/>
                <a:cs typeface="HELVETICA" panose="020B0604020202020204" pitchFamily="34" charset="0"/>
              </a:rPr>
              <a:t> </a:t>
            </a:r>
          </a:p>
          <a:p>
            <a:r>
              <a:rPr lang="pt-BR" sz="2400" b="1" dirty="0" smtClean="0">
                <a:latin typeface="Arial" panose="020B0604020202020204" pitchFamily="34" charset="0"/>
                <a:cs typeface="Arial" panose="020B0604020202020204" pitchFamily="34" charset="0"/>
              </a:rPr>
              <a:t>APLICA A TODAS LAS UNIDADES CONSTRUCTIVAS</a:t>
            </a:r>
            <a:endParaRPr lang="pt-BR" sz="2400" b="1" dirty="0">
              <a:latin typeface="Arial" panose="020B0604020202020204" pitchFamily="34" charset="0"/>
              <a:cs typeface="Arial" panose="020B0604020202020204" pitchFamily="34" charset="0"/>
            </a:endParaRPr>
          </a:p>
        </p:txBody>
      </p:sp>
      <p:pic>
        <p:nvPicPr>
          <p:cNvPr id="15" name="Imagen 14"/>
          <p:cNvPicPr>
            <a:picLocks noChangeAspect="1"/>
          </p:cNvPicPr>
          <p:nvPr/>
        </p:nvPicPr>
        <p:blipFill rotWithShape="1">
          <a:blip r:embed="rId4"/>
          <a:srcRect l="11200" t="16044" r="11089" b="16135"/>
          <a:stretch/>
        </p:blipFill>
        <p:spPr>
          <a:xfrm>
            <a:off x="7922753" y="1212463"/>
            <a:ext cx="3824700" cy="2534589"/>
          </a:xfrm>
          <a:prstGeom prst="rect">
            <a:avLst/>
          </a:prstGeom>
        </p:spPr>
      </p:pic>
      <p:pic>
        <p:nvPicPr>
          <p:cNvPr id="16" name="Imagen 15"/>
          <p:cNvPicPr>
            <a:picLocks noChangeAspect="1"/>
          </p:cNvPicPr>
          <p:nvPr/>
        </p:nvPicPr>
        <p:blipFill rotWithShape="1">
          <a:blip r:embed="rId5"/>
          <a:srcRect l="9995" t="29971" b="11767"/>
          <a:stretch/>
        </p:blipFill>
        <p:spPr>
          <a:xfrm>
            <a:off x="8020877" y="3835762"/>
            <a:ext cx="3448879" cy="2825880"/>
          </a:xfrm>
          <a:prstGeom prst="rect">
            <a:avLst/>
          </a:prstGeom>
        </p:spPr>
      </p:pic>
      <p:graphicFrame>
        <p:nvGraphicFramePr>
          <p:cNvPr id="17" name="Tabla 16"/>
          <p:cNvGraphicFramePr>
            <a:graphicFrameLocks noGrp="1"/>
          </p:cNvGraphicFramePr>
          <p:nvPr>
            <p:extLst>
              <p:ext uri="{D42A27DB-BD31-4B8C-83A1-F6EECF244321}">
                <p14:modId xmlns:p14="http://schemas.microsoft.com/office/powerpoint/2010/main" val="1110431012"/>
              </p:ext>
            </p:extLst>
          </p:nvPr>
        </p:nvGraphicFramePr>
        <p:xfrm>
          <a:off x="189111" y="3583544"/>
          <a:ext cx="7553471" cy="1306507"/>
        </p:xfrm>
        <a:graphic>
          <a:graphicData uri="http://schemas.openxmlformats.org/drawingml/2006/table">
            <a:tbl>
              <a:tblPr firstRow="1" bandRow="1">
                <a:tableStyleId>{69CF1AB2-1976-4502-BF36-3FF5EA218861}</a:tableStyleId>
              </a:tblPr>
              <a:tblGrid>
                <a:gridCol w="1750135">
                  <a:extLst>
                    <a:ext uri="{9D8B030D-6E8A-4147-A177-3AD203B41FA5}">
                      <a16:colId xmlns:a16="http://schemas.microsoft.com/office/drawing/2014/main" val="1482182202"/>
                    </a:ext>
                  </a:extLst>
                </a:gridCol>
                <a:gridCol w="1902320">
                  <a:extLst>
                    <a:ext uri="{9D8B030D-6E8A-4147-A177-3AD203B41FA5}">
                      <a16:colId xmlns:a16="http://schemas.microsoft.com/office/drawing/2014/main" val="3263369828"/>
                    </a:ext>
                  </a:extLst>
                </a:gridCol>
                <a:gridCol w="2206691">
                  <a:extLst>
                    <a:ext uri="{9D8B030D-6E8A-4147-A177-3AD203B41FA5}">
                      <a16:colId xmlns:a16="http://schemas.microsoft.com/office/drawing/2014/main" val="3420409510"/>
                    </a:ext>
                  </a:extLst>
                </a:gridCol>
                <a:gridCol w="1694325">
                  <a:extLst>
                    <a:ext uri="{9D8B030D-6E8A-4147-A177-3AD203B41FA5}">
                      <a16:colId xmlns:a16="http://schemas.microsoft.com/office/drawing/2014/main" val="1349762899"/>
                    </a:ext>
                  </a:extLst>
                </a:gridCol>
              </a:tblGrid>
              <a:tr h="799847">
                <a:tc rowSpan="2">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AVALUO </a:t>
                      </a:r>
                    </a:p>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UNIDAD</a:t>
                      </a:r>
                      <a:r>
                        <a:rPr lang="es-ES" sz="1800" baseline="0" dirty="0" smtClean="0"/>
                        <a:t> CONSTRUCTIVA</a:t>
                      </a:r>
                      <a:endParaRPr lang="es-EC" sz="1800" dirty="0" smtClean="0"/>
                    </a:p>
                  </a:txBody>
                  <a:tcPr marL="68580" marR="68580" marT="34292" marB="34292" anchor="ctr">
                    <a:lnL w="12700" cap="flat" cmpd="sng" algn="ctr">
                      <a:noFill/>
                      <a:prstDash val="solid"/>
                      <a:round/>
                      <a:headEnd type="none" w="med" len="med"/>
                      <a:tailEnd type="none" w="med" len="med"/>
                    </a:lnL>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ACTUAL</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CON APLICACIÓN DE FACTOR</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VARIACIÓN %</a:t>
                      </a:r>
                    </a:p>
                  </a:txBody>
                  <a:tcPr marL="68580" marR="68580" marT="34292" marB="34292"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08454374"/>
                  </a:ext>
                </a:extLst>
              </a:tr>
              <a:tr h="506660">
                <a:tc vMerge="1">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endParaRPr lang="es-EC" sz="1400" dirty="0" smtClean="0"/>
                    </a:p>
                  </a:txBody>
                  <a:tcPr marL="68580" marR="68580" marT="34292" marB="34292"/>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 392.762</a:t>
                      </a:r>
                      <a:r>
                        <a:rPr lang="es-EC" sz="1800" baseline="0" dirty="0" smtClean="0"/>
                        <a:t> </a:t>
                      </a:r>
                      <a:r>
                        <a:rPr lang="es-EC" sz="1800" dirty="0" smtClean="0"/>
                        <a:t>USD</a:t>
                      </a:r>
                    </a:p>
                  </a:txBody>
                  <a:tcPr marL="68580" marR="68580" marT="34292" marB="34292" anchor="ct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388835</a:t>
                      </a:r>
                      <a:r>
                        <a:rPr lang="es-EC" sz="1800" baseline="0" dirty="0" smtClean="0"/>
                        <a:t> </a:t>
                      </a:r>
                      <a:r>
                        <a:rPr lang="es-EC" sz="1800" dirty="0" smtClean="0"/>
                        <a:t>USD</a:t>
                      </a:r>
                    </a:p>
                  </a:txBody>
                  <a:tcPr marL="68580" marR="68580" marT="34292" marB="34292" anchor="ctr"/>
                </a:tc>
                <a:tc>
                  <a:txBody>
                    <a:bodyPr/>
                    <a:lstStyle/>
                    <a:p>
                      <a:pPr algn="ctr"/>
                      <a:r>
                        <a:rPr lang="es-EC" sz="1800" dirty="0" smtClean="0"/>
                        <a:t>1%</a:t>
                      </a:r>
                      <a:endParaRPr lang="es-EC" sz="1800" dirty="0"/>
                    </a:p>
                  </a:txBody>
                  <a:tcPr marL="68580" marR="68580" marT="34292" marB="34292" anchor="ctr">
                    <a:lnR w="12700" cap="flat" cmpd="sng" algn="ctr">
                      <a:noFill/>
                      <a:prstDash val="solid"/>
                      <a:round/>
                      <a:headEnd type="none" w="med" len="med"/>
                      <a:tailEnd type="none" w="med" len="med"/>
                    </a:lnR>
                  </a:tcPr>
                </a:tc>
                <a:extLst>
                  <a:ext uri="{0D108BD9-81ED-4DB2-BD59-A6C34878D82A}">
                    <a16:rowId xmlns:a16="http://schemas.microsoft.com/office/drawing/2014/main" val="1850033445"/>
                  </a:ext>
                </a:extLst>
              </a:tr>
            </a:tbl>
          </a:graphicData>
        </a:graphic>
      </p:graphicFrame>
      <p:graphicFrame>
        <p:nvGraphicFramePr>
          <p:cNvPr id="20" name="Tabla 19"/>
          <p:cNvGraphicFramePr>
            <a:graphicFrameLocks noGrp="1"/>
          </p:cNvGraphicFramePr>
          <p:nvPr>
            <p:extLst>
              <p:ext uri="{D42A27DB-BD31-4B8C-83A1-F6EECF244321}">
                <p14:modId xmlns:p14="http://schemas.microsoft.com/office/powerpoint/2010/main" val="3766374153"/>
              </p:ext>
            </p:extLst>
          </p:nvPr>
        </p:nvGraphicFramePr>
        <p:xfrm>
          <a:off x="189110" y="5149587"/>
          <a:ext cx="7553471" cy="1142999"/>
        </p:xfrm>
        <a:graphic>
          <a:graphicData uri="http://schemas.openxmlformats.org/drawingml/2006/table">
            <a:tbl>
              <a:tblPr firstRow="1" bandRow="1">
                <a:tableStyleId>{69CF1AB2-1976-4502-BF36-3FF5EA218861}</a:tableStyleId>
              </a:tblPr>
              <a:tblGrid>
                <a:gridCol w="1750135">
                  <a:extLst>
                    <a:ext uri="{9D8B030D-6E8A-4147-A177-3AD203B41FA5}">
                      <a16:colId xmlns:a16="http://schemas.microsoft.com/office/drawing/2014/main" val="1482182202"/>
                    </a:ext>
                  </a:extLst>
                </a:gridCol>
                <a:gridCol w="1902320">
                  <a:extLst>
                    <a:ext uri="{9D8B030D-6E8A-4147-A177-3AD203B41FA5}">
                      <a16:colId xmlns:a16="http://schemas.microsoft.com/office/drawing/2014/main" val="3263369828"/>
                    </a:ext>
                  </a:extLst>
                </a:gridCol>
                <a:gridCol w="2206691">
                  <a:extLst>
                    <a:ext uri="{9D8B030D-6E8A-4147-A177-3AD203B41FA5}">
                      <a16:colId xmlns:a16="http://schemas.microsoft.com/office/drawing/2014/main" val="3420409510"/>
                    </a:ext>
                  </a:extLst>
                </a:gridCol>
                <a:gridCol w="1694325">
                  <a:extLst>
                    <a:ext uri="{9D8B030D-6E8A-4147-A177-3AD203B41FA5}">
                      <a16:colId xmlns:a16="http://schemas.microsoft.com/office/drawing/2014/main" val="1349762899"/>
                    </a:ext>
                  </a:extLst>
                </a:gridCol>
              </a:tblGrid>
              <a:tr h="699747">
                <a:tc rowSpan="2">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AVALUO  TOTAL</a:t>
                      </a:r>
                    </a:p>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PROPIEDAD</a:t>
                      </a:r>
                      <a:endParaRPr lang="es-EC" sz="1800" dirty="0" smtClean="0"/>
                    </a:p>
                  </a:txBody>
                  <a:tcPr marL="68580" marR="68580" marT="34292" marB="34292" anchor="ctr">
                    <a:lnL w="12700" cap="flat" cmpd="sng" algn="ctr">
                      <a:noFill/>
                      <a:prstDash val="solid"/>
                      <a:round/>
                      <a:headEnd type="none" w="med" len="med"/>
                      <a:tailEnd type="none" w="med" len="med"/>
                    </a:lnL>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ACTUAL</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CON APLICACIÓN DE FACTOR</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VARIACIÓN %</a:t>
                      </a:r>
                    </a:p>
                  </a:txBody>
                  <a:tcPr marL="68580" marR="68580" marT="34292" marB="34292"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08454374"/>
                  </a:ext>
                </a:extLst>
              </a:tr>
              <a:tr h="443252">
                <a:tc vMerge="1">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endParaRPr lang="es-EC" sz="1400" dirty="0" smtClean="0"/>
                    </a:p>
                  </a:txBody>
                  <a:tcPr marL="68580" marR="68580" marT="34292" marB="34292"/>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448.048USD</a:t>
                      </a:r>
                    </a:p>
                  </a:txBody>
                  <a:tcPr marL="68580" marR="68580" marT="34292" marB="34292" anchor="ct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444.121</a:t>
                      </a:r>
                      <a:r>
                        <a:rPr lang="es-EC" sz="1800" baseline="0" dirty="0" smtClean="0"/>
                        <a:t> </a:t>
                      </a:r>
                      <a:r>
                        <a:rPr lang="es-EC" sz="1800" dirty="0" smtClean="0"/>
                        <a:t>USD</a:t>
                      </a:r>
                    </a:p>
                  </a:txBody>
                  <a:tcPr marL="68580" marR="68580" marT="34292" marB="34292" anchor="ctr"/>
                </a:tc>
                <a:tc>
                  <a:txBody>
                    <a:bodyPr/>
                    <a:lstStyle/>
                    <a:p>
                      <a:pPr algn="ctr"/>
                      <a:r>
                        <a:rPr lang="es-EC" sz="1800" dirty="0" smtClean="0"/>
                        <a:t>0,9%</a:t>
                      </a:r>
                      <a:endParaRPr lang="es-EC" sz="1800" dirty="0"/>
                    </a:p>
                  </a:txBody>
                  <a:tcPr marL="68580" marR="68580" marT="34292" marB="34292" anchor="ctr">
                    <a:lnR w="12700" cap="flat" cmpd="sng" algn="ctr">
                      <a:noFill/>
                      <a:prstDash val="solid"/>
                      <a:round/>
                      <a:headEnd type="none" w="med" len="med"/>
                      <a:tailEnd type="none" w="med" len="med"/>
                    </a:lnR>
                  </a:tcPr>
                </a:tc>
                <a:extLst>
                  <a:ext uri="{0D108BD9-81ED-4DB2-BD59-A6C34878D82A}">
                    <a16:rowId xmlns:a16="http://schemas.microsoft.com/office/drawing/2014/main" val="1850033445"/>
                  </a:ext>
                </a:extLst>
              </a:tr>
            </a:tbl>
          </a:graphicData>
        </a:graphic>
      </p:graphicFrame>
      <p:cxnSp>
        <p:nvCxnSpPr>
          <p:cNvPr id="21" name="Conector recto de flecha 20"/>
          <p:cNvCxnSpPr/>
          <p:nvPr/>
        </p:nvCxnSpPr>
        <p:spPr>
          <a:xfrm>
            <a:off x="10974915" y="5972459"/>
            <a:ext cx="256302" cy="835"/>
          </a:xfrm>
          <a:prstGeom prst="straightConnector1">
            <a:avLst/>
          </a:prstGeom>
          <a:ln w="19050">
            <a:solidFill>
              <a:srgbClr val="C0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23" name="3 Título"/>
          <p:cNvSpPr txBox="1">
            <a:spLocks/>
          </p:cNvSpPr>
          <p:nvPr/>
        </p:nvSpPr>
        <p:spPr>
          <a:xfrm>
            <a:off x="10714383" y="6211003"/>
            <a:ext cx="755373" cy="219614"/>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300" b="1" dirty="0" smtClean="0">
                <a:latin typeface="+mn-lt"/>
                <a:cs typeface="HELVETICA" panose="020B0604020202020204" pitchFamily="34" charset="0"/>
              </a:rPr>
              <a:t>ACCESO</a:t>
            </a:r>
            <a:endParaRPr lang="es-EC" sz="1300" b="1" dirty="0">
              <a:latin typeface="+mn-lt"/>
              <a:cs typeface="HELVETICA" panose="020B0604020202020204" pitchFamily="34" charset="0"/>
            </a:endParaRPr>
          </a:p>
        </p:txBody>
      </p:sp>
    </p:spTree>
    <p:extLst>
      <p:ext uri="{BB962C8B-B14F-4D97-AF65-F5344CB8AC3E}">
        <p14:creationId xmlns:p14="http://schemas.microsoft.com/office/powerpoint/2010/main" val="981509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C00000"/>
              </a:solidFill>
            </a:endParaRPr>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02983"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827944" y="172391"/>
            <a:ext cx="6845079" cy="830997"/>
          </a:xfrm>
          <a:prstGeom prst="rect">
            <a:avLst/>
          </a:prstGeom>
          <a:noFill/>
        </p:spPr>
        <p:txBody>
          <a:bodyPr wrap="none" lIns="91440" tIns="45720" rIns="91440" bIns="45720">
            <a:spAutoFit/>
          </a:bodyPr>
          <a:lstStyle/>
          <a:p>
            <a:pPr algn="ctr"/>
            <a:r>
              <a:rPr lang="es-ES" sz="4800" b="0" cap="none" spc="0" dirty="0" smtClean="0">
                <a:ln w="0"/>
                <a:solidFill>
                  <a:srgbClr val="C00000"/>
                </a:solidFill>
                <a:effectLst>
                  <a:outerShdw blurRad="38100" dist="19050" dir="2700000" algn="tl" rotWithShape="0">
                    <a:schemeClr val="dk1">
                      <a:alpha val="40000"/>
                    </a:schemeClr>
                  </a:outerShdw>
                </a:effectLst>
              </a:rPr>
              <a:t>Factor Agrícola Residencial</a:t>
            </a:r>
            <a:endParaRPr lang="es-ES" sz="4800" b="0" cap="none" spc="0" dirty="0">
              <a:ln w="0"/>
              <a:solidFill>
                <a:srgbClr val="C00000"/>
              </a:solidFill>
              <a:effectLst>
                <a:outerShdw blurRad="38100" dist="19050" dir="2700000" algn="tl" rotWithShape="0">
                  <a:schemeClr val="dk1">
                    <a:alpha val="40000"/>
                  </a:schemeClr>
                </a:outerShdw>
              </a:effectLst>
            </a:endParaRPr>
          </a:p>
        </p:txBody>
      </p:sp>
      <p:sp>
        <p:nvSpPr>
          <p:cNvPr id="33" name="Forma libre 32"/>
          <p:cNvSpPr/>
          <p:nvPr/>
        </p:nvSpPr>
        <p:spPr>
          <a:xfrm>
            <a:off x="871595" y="1613786"/>
            <a:ext cx="2584810" cy="516168"/>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4" name="Forma libre 33"/>
          <p:cNvSpPr/>
          <p:nvPr/>
        </p:nvSpPr>
        <p:spPr>
          <a:xfrm>
            <a:off x="3945737" y="1624351"/>
            <a:ext cx="2289672" cy="495037"/>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5" name="Forma libre 34"/>
          <p:cNvSpPr/>
          <p:nvPr/>
        </p:nvSpPr>
        <p:spPr>
          <a:xfrm>
            <a:off x="6751443" y="1589960"/>
            <a:ext cx="2185049" cy="514606"/>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8" name="Forma libre 37"/>
          <p:cNvSpPr/>
          <p:nvPr/>
        </p:nvSpPr>
        <p:spPr>
          <a:xfrm>
            <a:off x="4367615" y="2084014"/>
            <a:ext cx="1185882" cy="384600"/>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b="1" i="1" kern="1200" dirty="0"/>
          </a:p>
        </p:txBody>
      </p:sp>
      <p:sp>
        <p:nvSpPr>
          <p:cNvPr id="18" name="Rectángulo redondeado 17"/>
          <p:cNvSpPr/>
          <p:nvPr/>
        </p:nvSpPr>
        <p:spPr>
          <a:xfrm>
            <a:off x="1309860" y="4607303"/>
            <a:ext cx="4701209" cy="1781959"/>
          </a:xfrm>
          <a:prstGeom prst="roundRect">
            <a:avLst/>
          </a:prstGeom>
          <a:solidFill>
            <a:schemeClr val="accent1">
              <a:lumMod val="40000"/>
              <a:lumOff val="60000"/>
            </a:schemeClr>
          </a:solidFill>
        </p:spPr>
        <p:style>
          <a:lnRef idx="0">
            <a:schemeClr val="lt1">
              <a:hueOff val="0"/>
              <a:satOff val="0"/>
              <a:lumOff val="0"/>
              <a:alphaOff val="0"/>
            </a:schemeClr>
          </a:lnRef>
          <a:fillRef idx="3">
            <a:schemeClr val="accent6">
              <a:tint val="99000"/>
              <a:hueOff val="0"/>
              <a:satOff val="0"/>
              <a:lumOff val="0"/>
              <a:alphaOff val="0"/>
            </a:schemeClr>
          </a:fillRef>
          <a:effectRef idx="2">
            <a:schemeClr val="accent6">
              <a:tint val="99000"/>
              <a:hueOff val="0"/>
              <a:satOff val="0"/>
              <a:lumOff val="0"/>
              <a:alphaOff val="0"/>
            </a:schemeClr>
          </a:effectRef>
          <a:fontRef idx="minor">
            <a:schemeClr val="lt1"/>
          </a:fontRef>
        </p:style>
      </p:sp>
      <p:sp>
        <p:nvSpPr>
          <p:cNvPr id="19" name="Rectángulo redondeado 18"/>
          <p:cNvSpPr/>
          <p:nvPr/>
        </p:nvSpPr>
        <p:spPr>
          <a:xfrm>
            <a:off x="6979474" y="1873710"/>
            <a:ext cx="4361074" cy="3518765"/>
          </a:xfrm>
          <a:prstGeom prst="roundRect">
            <a:avLst/>
          </a:prstGeom>
          <a:solidFill>
            <a:schemeClr val="accent1">
              <a:lumMod val="40000"/>
              <a:lumOff val="60000"/>
            </a:schemeClr>
          </a:solidFill>
        </p:spPr>
        <p:style>
          <a:lnRef idx="0">
            <a:schemeClr val="lt1">
              <a:hueOff val="0"/>
              <a:satOff val="0"/>
              <a:lumOff val="0"/>
              <a:alphaOff val="0"/>
            </a:schemeClr>
          </a:lnRef>
          <a:fillRef idx="3">
            <a:schemeClr val="accent6">
              <a:tint val="99000"/>
              <a:hueOff val="0"/>
              <a:satOff val="0"/>
              <a:lumOff val="0"/>
              <a:alphaOff val="0"/>
            </a:schemeClr>
          </a:fillRef>
          <a:effectRef idx="2">
            <a:schemeClr val="accent6">
              <a:tint val="99000"/>
              <a:hueOff val="0"/>
              <a:satOff val="0"/>
              <a:lumOff val="0"/>
              <a:alphaOff val="0"/>
            </a:schemeClr>
          </a:effectRef>
          <a:fontRef idx="minor">
            <a:schemeClr val="lt1"/>
          </a:fontRef>
        </p:style>
      </p:sp>
      <p:sp>
        <p:nvSpPr>
          <p:cNvPr id="20" name="Rectángulo redondeado 19"/>
          <p:cNvSpPr/>
          <p:nvPr/>
        </p:nvSpPr>
        <p:spPr>
          <a:xfrm>
            <a:off x="1925017" y="1893507"/>
            <a:ext cx="4651513" cy="806551"/>
          </a:xfrm>
          <a:prstGeom prst="roundRect">
            <a:avLst/>
          </a:prstGeom>
          <a:solidFill>
            <a:schemeClr val="accent1">
              <a:lumMod val="40000"/>
              <a:lumOff val="60000"/>
            </a:schemeClr>
          </a:solidFill>
        </p:spPr>
        <p:style>
          <a:lnRef idx="0">
            <a:schemeClr val="lt1">
              <a:hueOff val="0"/>
              <a:satOff val="0"/>
              <a:lumOff val="0"/>
              <a:alphaOff val="0"/>
            </a:schemeClr>
          </a:lnRef>
          <a:fillRef idx="3">
            <a:schemeClr val="accent6">
              <a:tint val="99000"/>
              <a:hueOff val="0"/>
              <a:satOff val="0"/>
              <a:lumOff val="0"/>
              <a:alphaOff val="0"/>
            </a:schemeClr>
          </a:fillRef>
          <a:effectRef idx="2">
            <a:schemeClr val="accent6">
              <a:tint val="99000"/>
              <a:hueOff val="0"/>
              <a:satOff val="0"/>
              <a:lumOff val="0"/>
              <a:alphaOff val="0"/>
            </a:schemeClr>
          </a:effectRef>
          <a:fontRef idx="minor">
            <a:schemeClr val="lt1"/>
          </a:fontRef>
        </p:style>
      </p:sp>
      <p:pic>
        <p:nvPicPr>
          <p:cNvPr id="22" name="Imagen 2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a:ext>
            </a:extLst>
          </a:blip>
          <a:srcRect/>
          <a:stretch/>
        </p:blipFill>
        <p:spPr bwMode="auto">
          <a:xfrm>
            <a:off x="7479067" y="3077717"/>
            <a:ext cx="3561977" cy="1972148"/>
          </a:xfrm>
          <a:prstGeom prst="rect">
            <a:avLst/>
          </a:prstGeom>
          <a:ln>
            <a:noFill/>
          </a:ln>
          <a:extLst>
            <a:ext uri="{53640926-AAD7-44D8-BBD7-CCE9431645EC}">
              <a14:shadowObscured xmlns:a14="http://schemas.microsoft.com/office/drawing/2010/main"/>
            </a:ext>
          </a:extLst>
        </p:spPr>
      </p:pic>
      <p:sp>
        <p:nvSpPr>
          <p:cNvPr id="24" name="Título 1"/>
          <p:cNvSpPr txBox="1">
            <a:spLocks/>
          </p:cNvSpPr>
          <p:nvPr/>
        </p:nvSpPr>
        <p:spPr>
          <a:xfrm>
            <a:off x="7201481" y="2169881"/>
            <a:ext cx="277586" cy="26500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s-CO" sz="1800" b="1" dirty="0">
                <a:solidFill>
                  <a:schemeClr val="bg1"/>
                </a:solidFill>
                <a:latin typeface="Aharoni" panose="02010803020104030203" pitchFamily="2" charset="-79"/>
                <a:cs typeface="Aharoni" panose="02010803020104030203" pitchFamily="2" charset="-79"/>
              </a:rPr>
              <a:t>2</a:t>
            </a:r>
            <a:endParaRPr lang="es-CO" sz="1400" b="1" dirty="0">
              <a:solidFill>
                <a:schemeClr val="bg1"/>
              </a:solidFill>
              <a:latin typeface="Aharoni" panose="02010803020104030203" pitchFamily="2" charset="-79"/>
              <a:cs typeface="Aharoni" panose="02010803020104030203" pitchFamily="2" charset="-79"/>
            </a:endParaRPr>
          </a:p>
        </p:txBody>
      </p:sp>
      <p:sp>
        <p:nvSpPr>
          <p:cNvPr id="25" name="Rectángulo 24"/>
          <p:cNvSpPr/>
          <p:nvPr/>
        </p:nvSpPr>
        <p:spPr>
          <a:xfrm>
            <a:off x="2103922" y="1993063"/>
            <a:ext cx="4977027" cy="338554"/>
          </a:xfrm>
          <a:prstGeom prst="rect">
            <a:avLst/>
          </a:prstGeom>
        </p:spPr>
        <p:txBody>
          <a:bodyPr wrap="square">
            <a:spAutoFit/>
          </a:bodyPr>
          <a:lstStyle/>
          <a:p>
            <a:pPr lvl="0" algn="just"/>
            <a:r>
              <a:rPr lang="es-EC" sz="1600" dirty="0"/>
              <a:t>Que sean lotes en </a:t>
            </a:r>
            <a:r>
              <a:rPr lang="es-EC" sz="1600" b="1" dirty="0"/>
              <a:t>unipropiedad</a:t>
            </a:r>
            <a:r>
              <a:rPr lang="es-EC" sz="1600" dirty="0"/>
              <a:t> en </a:t>
            </a:r>
            <a:r>
              <a:rPr lang="es-EC" sz="1600" b="1" dirty="0"/>
              <a:t>zonas urbanas</a:t>
            </a:r>
            <a:r>
              <a:rPr lang="es-EC" sz="1600" dirty="0"/>
              <a:t>.</a:t>
            </a:r>
          </a:p>
        </p:txBody>
      </p:sp>
      <p:sp>
        <p:nvSpPr>
          <p:cNvPr id="26" name="Rectángulo 25"/>
          <p:cNvSpPr/>
          <p:nvPr/>
        </p:nvSpPr>
        <p:spPr>
          <a:xfrm>
            <a:off x="7479068" y="2088641"/>
            <a:ext cx="3333946" cy="830997"/>
          </a:xfrm>
          <a:prstGeom prst="rect">
            <a:avLst/>
          </a:prstGeom>
        </p:spPr>
        <p:txBody>
          <a:bodyPr wrap="square">
            <a:spAutoFit/>
          </a:bodyPr>
          <a:lstStyle/>
          <a:p>
            <a:pPr lvl="0" algn="just"/>
            <a:r>
              <a:rPr lang="es-EC" sz="1600" dirty="0"/>
              <a:t>Que </a:t>
            </a:r>
            <a:r>
              <a:rPr lang="es-EC" sz="1600" dirty="0" smtClean="0"/>
              <a:t>en los predios desarrollen actividades agro-productivas, </a:t>
            </a:r>
            <a:r>
              <a:rPr lang="es-EC" sz="1600" dirty="0"/>
              <a:t>v</a:t>
            </a:r>
            <a:r>
              <a:rPr lang="es-EC" sz="1600" dirty="0" smtClean="0"/>
              <a:t>erificado por los técnico catastrales</a:t>
            </a:r>
            <a:endParaRPr lang="es-EC" sz="1600" dirty="0"/>
          </a:p>
        </p:txBody>
      </p:sp>
      <p:sp>
        <p:nvSpPr>
          <p:cNvPr id="27" name="Rectángulo 26"/>
          <p:cNvSpPr/>
          <p:nvPr/>
        </p:nvSpPr>
        <p:spPr>
          <a:xfrm>
            <a:off x="1578217" y="5188376"/>
            <a:ext cx="4243983" cy="830997"/>
          </a:xfrm>
          <a:prstGeom prst="rect">
            <a:avLst/>
          </a:prstGeom>
        </p:spPr>
        <p:txBody>
          <a:bodyPr wrap="square">
            <a:spAutoFit/>
          </a:bodyPr>
          <a:lstStyle/>
          <a:p>
            <a:pPr lvl="0" algn="just"/>
            <a:r>
              <a:rPr lang="es-ES" sz="1600" dirty="0"/>
              <a:t>Que la superficie del lote supere el tamaño de la Unidad de Producción Agropecuaria (UPA), es decir, que sea </a:t>
            </a:r>
            <a:r>
              <a:rPr lang="es-ES" sz="1600" b="1" dirty="0"/>
              <a:t>mayor a los 500 m2</a:t>
            </a:r>
            <a:r>
              <a:rPr lang="es-ES" sz="1600" dirty="0"/>
              <a:t>.</a:t>
            </a:r>
          </a:p>
        </p:txBody>
      </p:sp>
      <p:sp>
        <p:nvSpPr>
          <p:cNvPr id="28" name="Título 1"/>
          <p:cNvSpPr txBox="1">
            <a:spLocks/>
          </p:cNvSpPr>
          <p:nvPr/>
        </p:nvSpPr>
        <p:spPr>
          <a:xfrm>
            <a:off x="1378598" y="5178218"/>
            <a:ext cx="626449" cy="50749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s-CO" sz="1800" b="1" dirty="0">
                <a:solidFill>
                  <a:schemeClr val="bg1"/>
                </a:solidFill>
                <a:latin typeface="Aharoni" panose="02010803020104030203" pitchFamily="2" charset="-79"/>
                <a:cs typeface="Aharoni" panose="02010803020104030203" pitchFamily="2" charset="-79"/>
              </a:rPr>
              <a:t>3</a:t>
            </a:r>
          </a:p>
        </p:txBody>
      </p:sp>
      <p:pic>
        <p:nvPicPr>
          <p:cNvPr id="29" name="Imagen 2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90376" y="4912239"/>
            <a:ext cx="3017465" cy="2286182"/>
          </a:xfrm>
          <a:prstGeom prst="rect">
            <a:avLst/>
          </a:prstGeom>
        </p:spPr>
      </p:pic>
      <p:pic>
        <p:nvPicPr>
          <p:cNvPr id="30" name="Imagen 29" descr="Sevilla apuesta por los huertos urbanos: Sevilla contará con 31 ..."/>
          <p:cNvPicPr/>
          <p:nvPr/>
        </p:nvPicPr>
        <p:blipFill>
          <a:blip r:embed="rId7" cstate="print">
            <a:extLst>
              <a:ext uri="{28A0092B-C50C-407E-A947-70E740481C1C}">
                <a14:useLocalDpi xmlns:a14="http://schemas.microsoft.com/office/drawing/2010/main"/>
              </a:ext>
            </a:extLst>
          </a:blip>
          <a:srcRect/>
          <a:stretch>
            <a:fillRect/>
          </a:stretch>
        </p:blipFill>
        <p:spPr bwMode="auto">
          <a:xfrm>
            <a:off x="3320745" y="2431422"/>
            <a:ext cx="3086891" cy="24419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Rectángulo 30"/>
          <p:cNvSpPr/>
          <p:nvPr/>
        </p:nvSpPr>
        <p:spPr>
          <a:xfrm>
            <a:off x="676696" y="1106539"/>
            <a:ext cx="11210503" cy="707886"/>
          </a:xfrm>
          <a:prstGeom prst="rect">
            <a:avLst/>
          </a:prstGeom>
        </p:spPr>
        <p:txBody>
          <a:bodyPr wrap="square">
            <a:spAutoFit/>
          </a:bodyPr>
          <a:lstStyle/>
          <a:p>
            <a:pPr algn="just"/>
            <a:r>
              <a:rPr lang="es-ES" sz="2000" dirty="0"/>
              <a:t>El factor residencial agrícola se aplicará únicamente para </a:t>
            </a:r>
            <a:r>
              <a:rPr lang="es-ES" sz="2000" dirty="0" smtClean="0"/>
              <a:t>valoración </a:t>
            </a:r>
            <a:r>
              <a:rPr lang="es-ES" sz="2000" dirty="0"/>
              <a:t>de </a:t>
            </a:r>
            <a:r>
              <a:rPr lang="es-ES" sz="2000" b="1" dirty="0"/>
              <a:t>casos puntuales</a:t>
            </a:r>
            <a:r>
              <a:rPr lang="es-ES" sz="2000" dirty="0"/>
              <a:t> que cumplan con las siguientes características:.</a:t>
            </a:r>
          </a:p>
        </p:txBody>
      </p:sp>
      <p:sp>
        <p:nvSpPr>
          <p:cNvPr id="40" name="Título 1"/>
          <p:cNvSpPr txBox="1">
            <a:spLocks/>
          </p:cNvSpPr>
          <p:nvPr/>
        </p:nvSpPr>
        <p:spPr>
          <a:xfrm>
            <a:off x="1908280" y="1948678"/>
            <a:ext cx="523899" cy="389254"/>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s-CO" sz="1800" b="1" dirty="0" smtClean="0">
                <a:solidFill>
                  <a:schemeClr val="bg1"/>
                </a:solidFill>
                <a:latin typeface="Aharoni" panose="02010803020104030203" pitchFamily="2" charset="-79"/>
                <a:cs typeface="Aharoni" panose="02010803020104030203" pitchFamily="2" charset="-79"/>
              </a:rPr>
              <a:t>1</a:t>
            </a:r>
            <a:endParaRPr lang="es-CO" sz="1800" b="1"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96560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3654"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853432" y="172391"/>
            <a:ext cx="7986802" cy="830997"/>
          </a:xfrm>
          <a:prstGeom prst="rect">
            <a:avLst/>
          </a:prstGeom>
          <a:noFill/>
        </p:spPr>
        <p:txBody>
          <a:bodyPr wrap="none" lIns="91440" tIns="45720" rIns="91440" bIns="45720">
            <a:spAutoFit/>
          </a:bodyPr>
          <a:lstStyle/>
          <a:p>
            <a:pPr algn="ctr"/>
            <a:r>
              <a:rPr lang="es-ES" sz="4800" b="0" cap="none" spc="0" dirty="0" smtClean="0">
                <a:ln w="0"/>
                <a:solidFill>
                  <a:srgbClr val="C00000"/>
                </a:solidFill>
                <a:effectLst>
                  <a:outerShdw blurRad="38100" dist="19050" dir="2700000" algn="tl" rotWithShape="0">
                    <a:schemeClr val="dk1">
                      <a:alpha val="40000"/>
                    </a:schemeClr>
                  </a:outerShdw>
                </a:effectLst>
              </a:rPr>
              <a:t>Reforma Ordenanza 007-2019</a:t>
            </a:r>
            <a:endParaRPr lang="es-ES" sz="4800" b="0" cap="none" spc="0" dirty="0">
              <a:ln w="0"/>
              <a:solidFill>
                <a:srgbClr val="C00000"/>
              </a:solidFill>
              <a:effectLst>
                <a:outerShdw blurRad="38100" dist="19050" dir="2700000" algn="tl" rotWithShape="0">
                  <a:schemeClr val="dk1">
                    <a:alpha val="40000"/>
                  </a:schemeClr>
                </a:outerShdw>
              </a:effectLst>
            </a:endParaRPr>
          </a:p>
        </p:txBody>
      </p:sp>
      <p:sp>
        <p:nvSpPr>
          <p:cNvPr id="9" name="Rectángulo 8"/>
          <p:cNvSpPr/>
          <p:nvPr/>
        </p:nvSpPr>
        <p:spPr>
          <a:xfrm>
            <a:off x="2107583" y="1764952"/>
            <a:ext cx="11648661" cy="4401205"/>
          </a:xfrm>
          <a:prstGeom prst="rect">
            <a:avLst/>
          </a:prstGeom>
          <a:noFill/>
        </p:spPr>
        <p:txBody>
          <a:bodyPr wrap="square" lIns="91440" tIns="45720" rIns="91440" bIns="45720">
            <a:spAutoFit/>
          </a:bodyPr>
          <a:lstStyle/>
          <a:p>
            <a:pPr marL="571500" indent="-571500" algn="just">
              <a:buFont typeface="Arial" panose="020B0604020202020204" pitchFamily="34" charset="0"/>
              <a:buChar char="•"/>
            </a:pPr>
            <a:r>
              <a:rPr lang="es-419" sz="4000" b="0" cap="none" spc="0" dirty="0" smtClean="0">
                <a:ln w="0"/>
                <a:effectLst>
                  <a:outerShdw blurRad="38100" dist="19050" dir="2700000" algn="tl" rotWithShape="0">
                    <a:schemeClr val="dk1">
                      <a:alpha val="40000"/>
                    </a:schemeClr>
                  </a:outerShdw>
                </a:effectLst>
              </a:rPr>
              <a:t>Antecedentes</a:t>
            </a:r>
          </a:p>
          <a:p>
            <a:pPr algn="just"/>
            <a:endParaRPr lang="es-419" sz="4000" dirty="0">
              <a:ln w="0"/>
              <a:effectLst>
                <a:outerShdw blurRad="38100" dist="19050" dir="2700000" algn="tl" rotWithShape="0">
                  <a:schemeClr val="dk1">
                    <a:alpha val="40000"/>
                  </a:schemeClr>
                </a:outerShdw>
              </a:effectLst>
            </a:endParaRPr>
          </a:p>
          <a:p>
            <a:pPr marL="571500" indent="-571500" algn="just">
              <a:buFont typeface="Arial" panose="020B0604020202020204" pitchFamily="34" charset="0"/>
              <a:buChar char="•"/>
            </a:pPr>
            <a:r>
              <a:rPr lang="es-419" sz="4000" b="0" cap="none" spc="0" dirty="0" smtClean="0">
                <a:ln w="0"/>
                <a:effectLst>
                  <a:outerShdw blurRad="38100" dist="19050" dir="2700000" algn="tl" rotWithShape="0">
                    <a:schemeClr val="dk1">
                      <a:alpha val="40000"/>
                    </a:schemeClr>
                  </a:outerShdw>
                </a:effectLst>
              </a:rPr>
              <a:t>Detalle de los factores a incluir</a:t>
            </a:r>
          </a:p>
          <a:p>
            <a:pPr algn="just"/>
            <a:endParaRPr lang="es-419" sz="4000" dirty="0">
              <a:ln w="0"/>
              <a:effectLst>
                <a:outerShdw blurRad="38100" dist="19050" dir="2700000" algn="tl" rotWithShape="0">
                  <a:schemeClr val="dk1">
                    <a:alpha val="40000"/>
                  </a:schemeClr>
                </a:outerShdw>
              </a:effectLst>
            </a:endParaRPr>
          </a:p>
          <a:p>
            <a:pPr marL="571500" indent="-571500" algn="just">
              <a:buFont typeface="Arial" panose="020B0604020202020204" pitchFamily="34" charset="0"/>
              <a:buChar char="•"/>
            </a:pPr>
            <a:r>
              <a:rPr lang="es-419" sz="4000" b="0" cap="none" spc="0" dirty="0" smtClean="0">
                <a:ln w="0"/>
                <a:effectLst>
                  <a:outerShdw blurRad="38100" dist="19050" dir="2700000" algn="tl" rotWithShape="0">
                    <a:schemeClr val="dk1">
                      <a:alpha val="40000"/>
                    </a:schemeClr>
                  </a:outerShdw>
                </a:effectLst>
              </a:rPr>
              <a:t>Ejemplos de aplicación</a:t>
            </a:r>
          </a:p>
          <a:p>
            <a:pPr algn="just"/>
            <a:endParaRPr lang="es-419" sz="4000" dirty="0">
              <a:ln w="0"/>
              <a:effectLst>
                <a:outerShdw blurRad="38100" dist="19050" dir="2700000" algn="tl" rotWithShape="0">
                  <a:schemeClr val="dk1">
                    <a:alpha val="40000"/>
                  </a:schemeClr>
                </a:outerShdw>
              </a:effectLst>
            </a:endParaRPr>
          </a:p>
          <a:p>
            <a:pPr marL="571500" indent="-571500" algn="just">
              <a:buFont typeface="Arial" panose="020B0604020202020204" pitchFamily="34" charset="0"/>
              <a:buChar char="•"/>
            </a:pPr>
            <a:r>
              <a:rPr lang="es-419" sz="4000" b="0" cap="none" spc="0" dirty="0" smtClean="0">
                <a:ln w="0"/>
                <a:effectLst>
                  <a:outerShdw blurRad="38100" dist="19050" dir="2700000" algn="tl" rotWithShape="0">
                    <a:schemeClr val="dk1">
                      <a:alpha val="40000"/>
                    </a:schemeClr>
                  </a:outerShdw>
                </a:effectLst>
              </a:rPr>
              <a:t>Conclusión</a:t>
            </a:r>
            <a:endParaRPr lang="es-ES" sz="4000" b="0" cap="none" spc="0" dirty="0">
              <a:ln w="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186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C00000"/>
              </a:solidFill>
            </a:endParaRPr>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02983"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678867" y="172391"/>
            <a:ext cx="6845079" cy="830997"/>
          </a:xfrm>
          <a:prstGeom prst="rect">
            <a:avLst/>
          </a:prstGeom>
          <a:noFill/>
        </p:spPr>
        <p:txBody>
          <a:bodyPr wrap="none" lIns="91440" tIns="45720" rIns="91440" bIns="45720">
            <a:spAutoFit/>
          </a:bodyPr>
          <a:lstStyle/>
          <a:p>
            <a:pPr algn="ctr"/>
            <a:r>
              <a:rPr lang="es-ES" sz="4800" b="0" cap="none" spc="0" dirty="0" smtClean="0">
                <a:ln w="0"/>
                <a:solidFill>
                  <a:srgbClr val="C00000"/>
                </a:solidFill>
                <a:effectLst>
                  <a:outerShdw blurRad="38100" dist="19050" dir="2700000" algn="tl" rotWithShape="0">
                    <a:schemeClr val="dk1">
                      <a:alpha val="40000"/>
                    </a:schemeClr>
                  </a:outerShdw>
                </a:effectLst>
              </a:rPr>
              <a:t>Factor Agrícola Residencial</a:t>
            </a:r>
            <a:endParaRPr lang="es-ES" sz="4800" b="0" cap="none" spc="0" dirty="0">
              <a:ln w="0"/>
              <a:solidFill>
                <a:srgbClr val="C00000"/>
              </a:solidFill>
              <a:effectLst>
                <a:outerShdw blurRad="38100" dist="19050" dir="2700000" algn="tl" rotWithShape="0">
                  <a:schemeClr val="dk1">
                    <a:alpha val="40000"/>
                  </a:schemeClr>
                </a:outerShdw>
              </a:effectLst>
            </a:endParaRPr>
          </a:p>
        </p:txBody>
      </p:sp>
      <p:sp>
        <p:nvSpPr>
          <p:cNvPr id="34" name="Forma libre 33"/>
          <p:cNvSpPr/>
          <p:nvPr/>
        </p:nvSpPr>
        <p:spPr>
          <a:xfrm>
            <a:off x="3945737" y="1624351"/>
            <a:ext cx="2289672" cy="495037"/>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8" name="Forma libre 37"/>
          <p:cNvSpPr/>
          <p:nvPr/>
        </p:nvSpPr>
        <p:spPr>
          <a:xfrm>
            <a:off x="4313528" y="2076286"/>
            <a:ext cx="1185882" cy="384600"/>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b="1" i="1" kern="1200" dirty="0"/>
          </a:p>
        </p:txBody>
      </p:sp>
      <p:sp>
        <p:nvSpPr>
          <p:cNvPr id="24" name="Título 1"/>
          <p:cNvSpPr txBox="1">
            <a:spLocks/>
          </p:cNvSpPr>
          <p:nvPr/>
        </p:nvSpPr>
        <p:spPr>
          <a:xfrm>
            <a:off x="7201481" y="2169881"/>
            <a:ext cx="277586" cy="26500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endParaRPr lang="es-CO" sz="1400" b="1" dirty="0">
              <a:solidFill>
                <a:schemeClr val="bg1"/>
              </a:solidFill>
              <a:latin typeface="Aharoni" panose="02010803020104030203" pitchFamily="2" charset="-79"/>
              <a:cs typeface="Aharoni" panose="02010803020104030203" pitchFamily="2" charset="-79"/>
            </a:endParaRPr>
          </a:p>
        </p:txBody>
      </p:sp>
      <p:sp>
        <p:nvSpPr>
          <p:cNvPr id="40" name="Título 1"/>
          <p:cNvSpPr txBox="1">
            <a:spLocks/>
          </p:cNvSpPr>
          <p:nvPr/>
        </p:nvSpPr>
        <p:spPr>
          <a:xfrm>
            <a:off x="1908280" y="1948678"/>
            <a:ext cx="523899" cy="389254"/>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s-CO" sz="1800" b="1" dirty="0" smtClean="0">
                <a:solidFill>
                  <a:schemeClr val="bg1"/>
                </a:solidFill>
                <a:latin typeface="Aharoni" panose="02010803020104030203" pitchFamily="2" charset="-79"/>
                <a:cs typeface="Aharoni" panose="02010803020104030203" pitchFamily="2" charset="-79"/>
              </a:rPr>
              <a:t>1</a:t>
            </a:r>
            <a:endParaRPr lang="es-CO" sz="1800" b="1" dirty="0">
              <a:solidFill>
                <a:schemeClr val="bg1"/>
              </a:solidFill>
              <a:latin typeface="Aharoni" panose="02010803020104030203" pitchFamily="2" charset="-79"/>
              <a:cs typeface="Aharoni" panose="02010803020104030203" pitchFamily="2" charset="-79"/>
            </a:endParaRPr>
          </a:p>
        </p:txBody>
      </p:sp>
      <p:pic>
        <p:nvPicPr>
          <p:cNvPr id="23" name="Imagen 22"/>
          <p:cNvPicPr>
            <a:picLocks noChangeAspect="1"/>
          </p:cNvPicPr>
          <p:nvPr/>
        </p:nvPicPr>
        <p:blipFill rotWithShape="1">
          <a:blip r:embed="rId4"/>
          <a:srcRect l="14687" r="12957"/>
          <a:stretch/>
        </p:blipFill>
        <p:spPr>
          <a:xfrm>
            <a:off x="8273701" y="3556555"/>
            <a:ext cx="3653256" cy="3023783"/>
          </a:xfrm>
          <a:prstGeom prst="rect">
            <a:avLst/>
          </a:prstGeom>
        </p:spPr>
      </p:pic>
      <p:pic>
        <p:nvPicPr>
          <p:cNvPr id="32" name="Imagen 31"/>
          <p:cNvPicPr>
            <a:picLocks noChangeAspect="1"/>
          </p:cNvPicPr>
          <p:nvPr/>
        </p:nvPicPr>
        <p:blipFill rotWithShape="1">
          <a:blip r:embed="rId5"/>
          <a:srcRect l="13568" t="11532" r="16443" b="13197"/>
          <a:stretch/>
        </p:blipFill>
        <p:spPr>
          <a:xfrm>
            <a:off x="8647043" y="1152742"/>
            <a:ext cx="2773018" cy="2316015"/>
          </a:xfrm>
          <a:prstGeom prst="rect">
            <a:avLst/>
          </a:prstGeom>
        </p:spPr>
      </p:pic>
      <p:graphicFrame>
        <p:nvGraphicFramePr>
          <p:cNvPr id="36" name="Tabla 35"/>
          <p:cNvGraphicFramePr>
            <a:graphicFrameLocks noGrp="1"/>
          </p:cNvGraphicFramePr>
          <p:nvPr>
            <p:extLst>
              <p:ext uri="{D42A27DB-BD31-4B8C-83A1-F6EECF244321}">
                <p14:modId xmlns:p14="http://schemas.microsoft.com/office/powerpoint/2010/main" val="4094405415"/>
              </p:ext>
            </p:extLst>
          </p:nvPr>
        </p:nvGraphicFramePr>
        <p:xfrm>
          <a:off x="337607" y="3287712"/>
          <a:ext cx="7702825" cy="1272989"/>
        </p:xfrm>
        <a:graphic>
          <a:graphicData uri="http://schemas.openxmlformats.org/drawingml/2006/table">
            <a:tbl>
              <a:tblPr firstRow="1" bandRow="1">
                <a:tableStyleId>{69CF1AB2-1976-4502-BF36-3FF5EA218861}</a:tableStyleId>
              </a:tblPr>
              <a:tblGrid>
                <a:gridCol w="1784740">
                  <a:extLst>
                    <a:ext uri="{9D8B030D-6E8A-4147-A177-3AD203B41FA5}">
                      <a16:colId xmlns:a16="http://schemas.microsoft.com/office/drawing/2014/main" val="1482182202"/>
                    </a:ext>
                  </a:extLst>
                </a:gridCol>
                <a:gridCol w="1939935">
                  <a:extLst>
                    <a:ext uri="{9D8B030D-6E8A-4147-A177-3AD203B41FA5}">
                      <a16:colId xmlns:a16="http://schemas.microsoft.com/office/drawing/2014/main" val="3263369828"/>
                    </a:ext>
                  </a:extLst>
                </a:gridCol>
                <a:gridCol w="2250324">
                  <a:extLst>
                    <a:ext uri="{9D8B030D-6E8A-4147-A177-3AD203B41FA5}">
                      <a16:colId xmlns:a16="http://schemas.microsoft.com/office/drawing/2014/main" val="3420409510"/>
                    </a:ext>
                  </a:extLst>
                </a:gridCol>
                <a:gridCol w="1727826">
                  <a:extLst>
                    <a:ext uri="{9D8B030D-6E8A-4147-A177-3AD203B41FA5}">
                      <a16:colId xmlns:a16="http://schemas.microsoft.com/office/drawing/2014/main" val="1349762899"/>
                    </a:ext>
                  </a:extLst>
                </a:gridCol>
              </a:tblGrid>
              <a:tr h="779327">
                <a:tc rowSpan="2">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AVALUO </a:t>
                      </a:r>
                    </a:p>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TERRENO</a:t>
                      </a:r>
                      <a:endParaRPr lang="es-EC" sz="1800" dirty="0" smtClean="0"/>
                    </a:p>
                  </a:txBody>
                  <a:tcPr marL="68580" marR="68580" marT="34292" marB="34292" anchor="ctr">
                    <a:lnL w="12700" cap="flat" cmpd="sng" algn="ctr">
                      <a:noFill/>
                      <a:prstDash val="solid"/>
                      <a:round/>
                      <a:headEnd type="none" w="med" len="med"/>
                      <a:tailEnd type="none" w="med" len="med"/>
                    </a:lnL>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ACTUAL</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CON APLICACIÓN DE FACTOR</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VARIACIÓN %</a:t>
                      </a:r>
                    </a:p>
                  </a:txBody>
                  <a:tcPr marL="68580" marR="68580" marT="34292" marB="34292"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08454374"/>
                  </a:ext>
                </a:extLst>
              </a:tr>
              <a:tr h="493662">
                <a:tc vMerge="1">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endParaRPr lang="es-EC" sz="1400" dirty="0" smtClean="0"/>
                    </a:p>
                  </a:txBody>
                  <a:tcPr marL="68580" marR="68580" marT="34292" marB="34292"/>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73.458 USD</a:t>
                      </a:r>
                    </a:p>
                  </a:txBody>
                  <a:tcPr marL="68580" marR="68580" marT="34292" marB="34292" anchor="ct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69.785 USD</a:t>
                      </a:r>
                    </a:p>
                  </a:txBody>
                  <a:tcPr marL="68580" marR="68580" marT="34292" marB="34292" anchor="ctr"/>
                </a:tc>
                <a:tc>
                  <a:txBody>
                    <a:bodyPr/>
                    <a:lstStyle/>
                    <a:p>
                      <a:pPr algn="ctr"/>
                      <a:r>
                        <a:rPr lang="es-EC" sz="1800" dirty="0" smtClean="0"/>
                        <a:t>      5 %</a:t>
                      </a:r>
                      <a:endParaRPr lang="es-EC" sz="1800" dirty="0"/>
                    </a:p>
                  </a:txBody>
                  <a:tcPr marL="68580" marR="68580" marT="34292" marB="34292" anchor="ctr">
                    <a:lnR w="12700" cap="flat" cmpd="sng" algn="ctr">
                      <a:noFill/>
                      <a:prstDash val="solid"/>
                      <a:round/>
                      <a:headEnd type="none" w="med" len="med"/>
                      <a:tailEnd type="none" w="med" len="med"/>
                    </a:lnR>
                  </a:tcPr>
                </a:tc>
                <a:extLst>
                  <a:ext uri="{0D108BD9-81ED-4DB2-BD59-A6C34878D82A}">
                    <a16:rowId xmlns:a16="http://schemas.microsoft.com/office/drawing/2014/main" val="1850033445"/>
                  </a:ext>
                </a:extLst>
              </a:tr>
            </a:tbl>
          </a:graphicData>
        </a:graphic>
      </p:graphicFrame>
      <p:graphicFrame>
        <p:nvGraphicFramePr>
          <p:cNvPr id="37" name="Tabla 36"/>
          <p:cNvGraphicFramePr>
            <a:graphicFrameLocks noGrp="1"/>
          </p:cNvGraphicFramePr>
          <p:nvPr>
            <p:extLst>
              <p:ext uri="{D42A27DB-BD31-4B8C-83A1-F6EECF244321}">
                <p14:modId xmlns:p14="http://schemas.microsoft.com/office/powerpoint/2010/main" val="3285854426"/>
              </p:ext>
            </p:extLst>
          </p:nvPr>
        </p:nvGraphicFramePr>
        <p:xfrm>
          <a:off x="366838" y="5011182"/>
          <a:ext cx="7702825" cy="1186607"/>
        </p:xfrm>
        <a:graphic>
          <a:graphicData uri="http://schemas.openxmlformats.org/drawingml/2006/table">
            <a:tbl>
              <a:tblPr firstRow="1" bandRow="1">
                <a:tableStyleId>{69CF1AB2-1976-4502-BF36-3FF5EA218861}</a:tableStyleId>
              </a:tblPr>
              <a:tblGrid>
                <a:gridCol w="1784740">
                  <a:extLst>
                    <a:ext uri="{9D8B030D-6E8A-4147-A177-3AD203B41FA5}">
                      <a16:colId xmlns:a16="http://schemas.microsoft.com/office/drawing/2014/main" val="1482182202"/>
                    </a:ext>
                  </a:extLst>
                </a:gridCol>
                <a:gridCol w="1939935">
                  <a:extLst>
                    <a:ext uri="{9D8B030D-6E8A-4147-A177-3AD203B41FA5}">
                      <a16:colId xmlns:a16="http://schemas.microsoft.com/office/drawing/2014/main" val="3263369828"/>
                    </a:ext>
                  </a:extLst>
                </a:gridCol>
                <a:gridCol w="2250324">
                  <a:extLst>
                    <a:ext uri="{9D8B030D-6E8A-4147-A177-3AD203B41FA5}">
                      <a16:colId xmlns:a16="http://schemas.microsoft.com/office/drawing/2014/main" val="3420409510"/>
                    </a:ext>
                  </a:extLst>
                </a:gridCol>
                <a:gridCol w="1727826">
                  <a:extLst>
                    <a:ext uri="{9D8B030D-6E8A-4147-A177-3AD203B41FA5}">
                      <a16:colId xmlns:a16="http://schemas.microsoft.com/office/drawing/2014/main" val="1349762899"/>
                    </a:ext>
                  </a:extLst>
                </a:gridCol>
              </a:tblGrid>
              <a:tr h="726444">
                <a:tc rowSpan="2">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AVALUO TOTAL</a:t>
                      </a:r>
                    </a:p>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SUELO + CONSTRUCCIÓN</a:t>
                      </a:r>
                      <a:endParaRPr lang="es-EC" sz="1800" dirty="0" smtClean="0"/>
                    </a:p>
                  </a:txBody>
                  <a:tcPr marL="68580" marR="68580" marT="34292" marB="34292" anchor="ctr">
                    <a:lnL w="12700" cap="flat" cmpd="sng" algn="ctr">
                      <a:noFill/>
                      <a:prstDash val="solid"/>
                      <a:round/>
                      <a:headEnd type="none" w="med" len="med"/>
                      <a:tailEnd type="none" w="med" len="med"/>
                    </a:lnL>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ACTUAL</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CON APLICACIÓN DE FACTOR</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VARIACIÓN %</a:t>
                      </a:r>
                    </a:p>
                  </a:txBody>
                  <a:tcPr marL="68580" marR="68580" marT="34292" marB="34292"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08454374"/>
                  </a:ext>
                </a:extLst>
              </a:tr>
              <a:tr h="460163">
                <a:tc vMerge="1">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endParaRPr lang="es-EC" sz="1400" dirty="0" smtClean="0"/>
                    </a:p>
                  </a:txBody>
                  <a:tcPr marL="68580" marR="68580" marT="34292" marB="34292"/>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73.458 USD</a:t>
                      </a:r>
                    </a:p>
                  </a:txBody>
                  <a:tcPr marL="68580" marR="68580" marT="34292" marB="34292" anchor="ct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69.785 USD</a:t>
                      </a:r>
                    </a:p>
                  </a:txBody>
                  <a:tcPr marL="68580" marR="68580" marT="34292" marB="34292" anchor="ctr"/>
                </a:tc>
                <a:tc>
                  <a:txBody>
                    <a:bodyPr/>
                    <a:lstStyle/>
                    <a:p>
                      <a:pPr algn="ctr"/>
                      <a:r>
                        <a:rPr lang="es-EC" sz="1800" dirty="0" smtClean="0"/>
                        <a:t>      5 %</a:t>
                      </a:r>
                      <a:endParaRPr lang="es-EC" sz="1800" dirty="0"/>
                    </a:p>
                  </a:txBody>
                  <a:tcPr marL="68580" marR="68580" marT="34292" marB="34292" anchor="ctr">
                    <a:lnR w="12700" cap="flat" cmpd="sng" algn="ctr">
                      <a:noFill/>
                      <a:prstDash val="solid"/>
                      <a:round/>
                      <a:headEnd type="none" w="med" len="med"/>
                      <a:tailEnd type="none" w="med" len="med"/>
                    </a:lnR>
                  </a:tcPr>
                </a:tc>
                <a:extLst>
                  <a:ext uri="{0D108BD9-81ED-4DB2-BD59-A6C34878D82A}">
                    <a16:rowId xmlns:a16="http://schemas.microsoft.com/office/drawing/2014/main" val="1850033445"/>
                  </a:ext>
                </a:extLst>
              </a:tr>
            </a:tbl>
          </a:graphicData>
        </a:graphic>
      </p:graphicFrame>
      <p:sp>
        <p:nvSpPr>
          <p:cNvPr id="39" name="Rectángulo 38"/>
          <p:cNvSpPr/>
          <p:nvPr/>
        </p:nvSpPr>
        <p:spPr>
          <a:xfrm>
            <a:off x="160521" y="1471831"/>
            <a:ext cx="7879911" cy="1323439"/>
          </a:xfrm>
          <a:prstGeom prst="rect">
            <a:avLst/>
          </a:prstGeom>
        </p:spPr>
        <p:txBody>
          <a:bodyPr wrap="square">
            <a:spAutoFit/>
          </a:bodyPr>
          <a:lstStyle/>
          <a:p>
            <a:pPr algn="ctr"/>
            <a:r>
              <a:rPr lang="es-EC" sz="2800" b="1" dirty="0">
                <a:latin typeface="HELVETICA" panose="020B0604020202020204" pitchFamily="34" charset="0"/>
                <a:cs typeface="HELVETICA" panose="020B0604020202020204" pitchFamily="34" charset="0"/>
              </a:rPr>
              <a:t>PREDIO: </a:t>
            </a:r>
            <a:r>
              <a:rPr lang="es-EC" sz="2800" b="1" dirty="0">
                <a:solidFill>
                  <a:schemeClr val="tx1">
                    <a:lumMod val="75000"/>
                    <a:lumOff val="25000"/>
                  </a:schemeClr>
                </a:solidFill>
                <a:latin typeface="HELVETICA" panose="020B0604020202020204" pitchFamily="34" charset="0"/>
                <a:cs typeface="HELVETICA" panose="020B0604020202020204" pitchFamily="34" charset="0"/>
              </a:rPr>
              <a:t>3672936</a:t>
            </a:r>
            <a:r>
              <a:rPr lang="es-EC" sz="2800" b="1" dirty="0" smtClean="0">
                <a:solidFill>
                  <a:schemeClr val="tx1">
                    <a:lumMod val="75000"/>
                    <a:lumOff val="25000"/>
                  </a:schemeClr>
                </a:solidFill>
                <a:latin typeface="HELVETICA" panose="020B0604020202020204" pitchFamily="34" charset="0"/>
                <a:cs typeface="HELVETICA" panose="020B0604020202020204" pitchFamily="34" charset="0"/>
              </a:rPr>
              <a:t> </a:t>
            </a:r>
            <a:endParaRPr lang="es-EC" sz="2800" b="1" dirty="0">
              <a:solidFill>
                <a:schemeClr val="tx1">
                  <a:lumMod val="75000"/>
                  <a:lumOff val="25000"/>
                </a:schemeClr>
              </a:solidFill>
              <a:latin typeface="HELVETICA" panose="020B0604020202020204" pitchFamily="34" charset="0"/>
              <a:cs typeface="HELVETICA" panose="020B0604020202020204" pitchFamily="34" charset="0"/>
            </a:endParaRPr>
          </a:p>
          <a:p>
            <a:pPr algn="ctr"/>
            <a:endParaRPr lang="pt-BR" sz="2800" b="1" dirty="0" smtClean="0">
              <a:latin typeface="Arial" panose="020B0604020202020204" pitchFamily="34" charset="0"/>
              <a:cs typeface="Arial" panose="020B0604020202020204" pitchFamily="34" charset="0"/>
            </a:endParaRPr>
          </a:p>
          <a:p>
            <a:endParaRPr lang="pt-BR"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1953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C00000"/>
              </a:solidFill>
            </a:endParaRPr>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02983"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549647" y="172391"/>
            <a:ext cx="6845079" cy="830997"/>
          </a:xfrm>
          <a:prstGeom prst="rect">
            <a:avLst/>
          </a:prstGeom>
          <a:noFill/>
        </p:spPr>
        <p:txBody>
          <a:bodyPr wrap="none" lIns="91440" tIns="45720" rIns="91440" bIns="45720">
            <a:spAutoFit/>
          </a:bodyPr>
          <a:lstStyle/>
          <a:p>
            <a:pPr algn="ctr"/>
            <a:r>
              <a:rPr lang="es-ES" sz="4800" b="0" cap="none" spc="0" dirty="0" smtClean="0">
                <a:ln w="0"/>
                <a:solidFill>
                  <a:srgbClr val="C00000"/>
                </a:solidFill>
                <a:effectLst>
                  <a:outerShdw blurRad="38100" dist="19050" dir="2700000" algn="tl" rotWithShape="0">
                    <a:schemeClr val="dk1">
                      <a:alpha val="40000"/>
                    </a:schemeClr>
                  </a:outerShdw>
                </a:effectLst>
              </a:rPr>
              <a:t>Factor Agrícola Residencial</a:t>
            </a:r>
            <a:endParaRPr lang="es-ES" sz="4800" b="0" cap="none" spc="0" dirty="0">
              <a:ln w="0"/>
              <a:solidFill>
                <a:srgbClr val="C00000"/>
              </a:solidFill>
              <a:effectLst>
                <a:outerShdw blurRad="38100" dist="19050" dir="2700000" algn="tl" rotWithShape="0">
                  <a:schemeClr val="dk1">
                    <a:alpha val="40000"/>
                  </a:schemeClr>
                </a:outerShdw>
              </a:effectLst>
            </a:endParaRPr>
          </a:p>
        </p:txBody>
      </p:sp>
      <p:sp>
        <p:nvSpPr>
          <p:cNvPr id="34" name="Forma libre 33"/>
          <p:cNvSpPr/>
          <p:nvPr/>
        </p:nvSpPr>
        <p:spPr>
          <a:xfrm>
            <a:off x="3945737" y="1624351"/>
            <a:ext cx="2289672" cy="495037"/>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8" name="Forma libre 37"/>
          <p:cNvSpPr/>
          <p:nvPr/>
        </p:nvSpPr>
        <p:spPr>
          <a:xfrm>
            <a:off x="4313528" y="2076286"/>
            <a:ext cx="1185882" cy="384600"/>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b="1" i="1" kern="1200" dirty="0"/>
          </a:p>
        </p:txBody>
      </p:sp>
      <p:sp>
        <p:nvSpPr>
          <p:cNvPr id="24" name="Título 1"/>
          <p:cNvSpPr txBox="1">
            <a:spLocks/>
          </p:cNvSpPr>
          <p:nvPr/>
        </p:nvSpPr>
        <p:spPr>
          <a:xfrm>
            <a:off x="7201481" y="2169881"/>
            <a:ext cx="277586" cy="26500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endParaRPr lang="es-CO" sz="1400" b="1" dirty="0">
              <a:solidFill>
                <a:schemeClr val="bg1"/>
              </a:solidFill>
              <a:latin typeface="Aharoni" panose="02010803020104030203" pitchFamily="2" charset="-79"/>
              <a:cs typeface="Aharoni" panose="02010803020104030203" pitchFamily="2" charset="-79"/>
            </a:endParaRPr>
          </a:p>
        </p:txBody>
      </p:sp>
      <p:sp>
        <p:nvSpPr>
          <p:cNvPr id="40" name="Título 1"/>
          <p:cNvSpPr txBox="1">
            <a:spLocks/>
          </p:cNvSpPr>
          <p:nvPr/>
        </p:nvSpPr>
        <p:spPr>
          <a:xfrm>
            <a:off x="1908280" y="1948678"/>
            <a:ext cx="523899" cy="389254"/>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s-CO" sz="1800" b="1" dirty="0" smtClean="0">
                <a:solidFill>
                  <a:schemeClr val="bg1"/>
                </a:solidFill>
                <a:latin typeface="Aharoni" panose="02010803020104030203" pitchFamily="2" charset="-79"/>
                <a:cs typeface="Aharoni" panose="02010803020104030203" pitchFamily="2" charset="-79"/>
              </a:rPr>
              <a:t>1</a:t>
            </a:r>
            <a:endParaRPr lang="es-CO" sz="1800" b="1" dirty="0">
              <a:solidFill>
                <a:schemeClr val="bg1"/>
              </a:solidFill>
              <a:latin typeface="Aharoni" panose="02010803020104030203" pitchFamily="2" charset="-79"/>
              <a:cs typeface="Aharoni" panose="02010803020104030203" pitchFamily="2" charset="-79"/>
            </a:endParaRPr>
          </a:p>
        </p:txBody>
      </p:sp>
      <p:sp>
        <p:nvSpPr>
          <p:cNvPr id="39" name="Rectángulo 38"/>
          <p:cNvSpPr/>
          <p:nvPr/>
        </p:nvSpPr>
        <p:spPr>
          <a:xfrm>
            <a:off x="89452" y="1662832"/>
            <a:ext cx="7879911" cy="1323439"/>
          </a:xfrm>
          <a:prstGeom prst="rect">
            <a:avLst/>
          </a:prstGeom>
        </p:spPr>
        <p:txBody>
          <a:bodyPr wrap="square">
            <a:spAutoFit/>
          </a:bodyPr>
          <a:lstStyle/>
          <a:p>
            <a:pPr algn="ctr"/>
            <a:r>
              <a:rPr lang="es-EC" sz="2800" b="1" dirty="0">
                <a:latin typeface="HELVETICA" panose="020B0604020202020204" pitchFamily="34" charset="0"/>
                <a:cs typeface="HELVETICA" panose="020B0604020202020204" pitchFamily="34" charset="0"/>
              </a:rPr>
              <a:t>PREDIO: </a:t>
            </a:r>
            <a:r>
              <a:rPr lang="es-EC" sz="2800" b="1" dirty="0" smtClean="0">
                <a:solidFill>
                  <a:schemeClr val="tx1">
                    <a:lumMod val="75000"/>
                    <a:lumOff val="25000"/>
                  </a:schemeClr>
                </a:solidFill>
                <a:latin typeface="HELVETICA" panose="020B0604020202020204" pitchFamily="34" charset="0"/>
                <a:cs typeface="HELVETICA" panose="020B0604020202020204" pitchFamily="34" charset="0"/>
              </a:rPr>
              <a:t>3666183 </a:t>
            </a:r>
            <a:endParaRPr lang="es-EC" sz="2800" b="1" dirty="0">
              <a:solidFill>
                <a:schemeClr val="tx1">
                  <a:lumMod val="75000"/>
                  <a:lumOff val="25000"/>
                </a:schemeClr>
              </a:solidFill>
              <a:latin typeface="HELVETICA" panose="020B0604020202020204" pitchFamily="34" charset="0"/>
              <a:cs typeface="HELVETICA" panose="020B0604020202020204" pitchFamily="34" charset="0"/>
            </a:endParaRPr>
          </a:p>
          <a:p>
            <a:pPr algn="ctr"/>
            <a:endParaRPr lang="pt-BR" sz="2800" b="1" dirty="0" smtClean="0">
              <a:latin typeface="Arial" panose="020B0604020202020204" pitchFamily="34" charset="0"/>
              <a:cs typeface="Arial" panose="020B0604020202020204" pitchFamily="34" charset="0"/>
            </a:endParaRPr>
          </a:p>
          <a:p>
            <a:endParaRPr lang="pt-BR" sz="2400" b="1" dirty="0">
              <a:latin typeface="Arial" panose="020B0604020202020204" pitchFamily="34" charset="0"/>
              <a:cs typeface="Arial" panose="020B0604020202020204" pitchFamily="34" charset="0"/>
            </a:endParaRPr>
          </a:p>
        </p:txBody>
      </p:sp>
      <p:pic>
        <p:nvPicPr>
          <p:cNvPr id="15" name="Imagen 14"/>
          <p:cNvPicPr>
            <a:picLocks noChangeAspect="1"/>
          </p:cNvPicPr>
          <p:nvPr/>
        </p:nvPicPr>
        <p:blipFill rotWithShape="1">
          <a:blip r:embed="rId4" cstate="print">
            <a:extLst>
              <a:ext uri="{28A0092B-C50C-407E-A947-70E740481C1C}">
                <a14:useLocalDpi xmlns:a14="http://schemas.microsoft.com/office/drawing/2010/main"/>
              </a:ext>
            </a:extLst>
          </a:blip>
          <a:srcRect t="6213" b="8920"/>
          <a:stretch/>
        </p:blipFill>
        <p:spPr>
          <a:xfrm>
            <a:off x="7937480" y="1181686"/>
            <a:ext cx="4062498" cy="3019803"/>
          </a:xfrm>
          <a:prstGeom prst="rect">
            <a:avLst/>
          </a:prstGeom>
        </p:spPr>
      </p:pic>
      <p:graphicFrame>
        <p:nvGraphicFramePr>
          <p:cNvPr id="16" name="Tabla 15"/>
          <p:cNvGraphicFramePr>
            <a:graphicFrameLocks noGrp="1"/>
          </p:cNvGraphicFramePr>
          <p:nvPr>
            <p:extLst>
              <p:ext uri="{D42A27DB-BD31-4B8C-83A1-F6EECF244321}">
                <p14:modId xmlns:p14="http://schemas.microsoft.com/office/powerpoint/2010/main" val="3580775118"/>
              </p:ext>
            </p:extLst>
          </p:nvPr>
        </p:nvGraphicFramePr>
        <p:xfrm>
          <a:off x="192286" y="3650320"/>
          <a:ext cx="7593899" cy="1262484"/>
        </p:xfrm>
        <a:graphic>
          <a:graphicData uri="http://schemas.openxmlformats.org/drawingml/2006/table">
            <a:tbl>
              <a:tblPr firstRow="1" bandRow="1">
                <a:tableStyleId>{69CF1AB2-1976-4502-BF36-3FF5EA218861}</a:tableStyleId>
              </a:tblPr>
              <a:tblGrid>
                <a:gridCol w="1759502">
                  <a:extLst>
                    <a:ext uri="{9D8B030D-6E8A-4147-A177-3AD203B41FA5}">
                      <a16:colId xmlns:a16="http://schemas.microsoft.com/office/drawing/2014/main" val="1482182202"/>
                    </a:ext>
                  </a:extLst>
                </a:gridCol>
                <a:gridCol w="1912502">
                  <a:extLst>
                    <a:ext uri="{9D8B030D-6E8A-4147-A177-3AD203B41FA5}">
                      <a16:colId xmlns:a16="http://schemas.microsoft.com/office/drawing/2014/main" val="3263369828"/>
                    </a:ext>
                  </a:extLst>
                </a:gridCol>
                <a:gridCol w="2218502">
                  <a:extLst>
                    <a:ext uri="{9D8B030D-6E8A-4147-A177-3AD203B41FA5}">
                      <a16:colId xmlns:a16="http://schemas.microsoft.com/office/drawing/2014/main" val="3420409510"/>
                    </a:ext>
                  </a:extLst>
                </a:gridCol>
                <a:gridCol w="1703393">
                  <a:extLst>
                    <a:ext uri="{9D8B030D-6E8A-4147-A177-3AD203B41FA5}">
                      <a16:colId xmlns:a16="http://schemas.microsoft.com/office/drawing/2014/main" val="1349762899"/>
                    </a:ext>
                  </a:extLst>
                </a:gridCol>
              </a:tblGrid>
              <a:tr h="772897">
                <a:tc rowSpan="2">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AVALUO </a:t>
                      </a:r>
                    </a:p>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TERRENO</a:t>
                      </a:r>
                      <a:endParaRPr lang="es-EC" sz="1800" dirty="0" smtClean="0"/>
                    </a:p>
                  </a:txBody>
                  <a:tcPr marL="68580" marR="68580" marT="34292" marB="34292" anchor="ctr">
                    <a:lnL w="12700" cap="flat" cmpd="sng" algn="ctr">
                      <a:noFill/>
                      <a:prstDash val="solid"/>
                      <a:round/>
                      <a:headEnd type="none" w="med" len="med"/>
                      <a:tailEnd type="none" w="med" len="med"/>
                    </a:lnL>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ACTUAL</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CON APLICACIÓN DE FACTOR</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VARIACIÓN %</a:t>
                      </a:r>
                    </a:p>
                  </a:txBody>
                  <a:tcPr marL="68580" marR="68580" marT="34292" marB="34292"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08454374"/>
                  </a:ext>
                </a:extLst>
              </a:tr>
              <a:tr h="489587">
                <a:tc vMerge="1">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endParaRPr lang="es-EC" sz="1400" dirty="0" smtClean="0"/>
                    </a:p>
                  </a:txBody>
                  <a:tcPr marL="68580" marR="68580" marT="34292" marB="34292"/>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987.588 USD</a:t>
                      </a:r>
                    </a:p>
                  </a:txBody>
                  <a:tcPr marL="68580" marR="68580" marT="34292" marB="34292" anchor="ct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938.209 USD</a:t>
                      </a:r>
                    </a:p>
                  </a:txBody>
                  <a:tcPr marL="68580" marR="68580" marT="34292" marB="34292" anchor="ctr"/>
                </a:tc>
                <a:tc>
                  <a:txBody>
                    <a:bodyPr/>
                    <a:lstStyle/>
                    <a:p>
                      <a:pPr algn="ctr"/>
                      <a:r>
                        <a:rPr lang="es-EC" sz="1800" dirty="0" smtClean="0"/>
                        <a:t>      5 %</a:t>
                      </a:r>
                      <a:endParaRPr lang="es-EC" sz="1800" dirty="0"/>
                    </a:p>
                  </a:txBody>
                  <a:tcPr marL="68580" marR="68580" marT="34292" marB="34292" anchor="ctr">
                    <a:lnR w="12700" cap="flat" cmpd="sng" algn="ctr">
                      <a:noFill/>
                      <a:prstDash val="solid"/>
                      <a:round/>
                      <a:headEnd type="none" w="med" len="med"/>
                      <a:tailEnd type="none" w="med" len="med"/>
                    </a:lnR>
                  </a:tcPr>
                </a:tc>
                <a:extLst>
                  <a:ext uri="{0D108BD9-81ED-4DB2-BD59-A6C34878D82A}">
                    <a16:rowId xmlns:a16="http://schemas.microsoft.com/office/drawing/2014/main" val="1850033445"/>
                  </a:ext>
                </a:extLst>
              </a:tr>
            </a:tbl>
          </a:graphicData>
        </a:graphic>
      </p:graphicFrame>
      <p:graphicFrame>
        <p:nvGraphicFramePr>
          <p:cNvPr id="18" name="Tabla 17"/>
          <p:cNvGraphicFramePr>
            <a:graphicFrameLocks noGrp="1"/>
          </p:cNvGraphicFramePr>
          <p:nvPr>
            <p:extLst>
              <p:ext uri="{D42A27DB-BD31-4B8C-83A1-F6EECF244321}">
                <p14:modId xmlns:p14="http://schemas.microsoft.com/office/powerpoint/2010/main" val="1264676160"/>
              </p:ext>
            </p:extLst>
          </p:nvPr>
        </p:nvGraphicFramePr>
        <p:xfrm>
          <a:off x="192285" y="5168455"/>
          <a:ext cx="7593899" cy="1192588"/>
        </p:xfrm>
        <a:graphic>
          <a:graphicData uri="http://schemas.openxmlformats.org/drawingml/2006/table">
            <a:tbl>
              <a:tblPr firstRow="1" bandRow="1">
                <a:tableStyleId>{69CF1AB2-1976-4502-BF36-3FF5EA218861}</a:tableStyleId>
              </a:tblPr>
              <a:tblGrid>
                <a:gridCol w="1759502">
                  <a:extLst>
                    <a:ext uri="{9D8B030D-6E8A-4147-A177-3AD203B41FA5}">
                      <a16:colId xmlns:a16="http://schemas.microsoft.com/office/drawing/2014/main" val="1482182202"/>
                    </a:ext>
                  </a:extLst>
                </a:gridCol>
                <a:gridCol w="1912502">
                  <a:extLst>
                    <a:ext uri="{9D8B030D-6E8A-4147-A177-3AD203B41FA5}">
                      <a16:colId xmlns:a16="http://schemas.microsoft.com/office/drawing/2014/main" val="3263369828"/>
                    </a:ext>
                  </a:extLst>
                </a:gridCol>
                <a:gridCol w="2218502">
                  <a:extLst>
                    <a:ext uri="{9D8B030D-6E8A-4147-A177-3AD203B41FA5}">
                      <a16:colId xmlns:a16="http://schemas.microsoft.com/office/drawing/2014/main" val="3420409510"/>
                    </a:ext>
                  </a:extLst>
                </a:gridCol>
                <a:gridCol w="1703393">
                  <a:extLst>
                    <a:ext uri="{9D8B030D-6E8A-4147-A177-3AD203B41FA5}">
                      <a16:colId xmlns:a16="http://schemas.microsoft.com/office/drawing/2014/main" val="1349762899"/>
                    </a:ext>
                  </a:extLst>
                </a:gridCol>
              </a:tblGrid>
              <a:tr h="730106">
                <a:tc rowSpan="2">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AVALUO TOTAL</a:t>
                      </a:r>
                    </a:p>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SUELO + CONSTRUCCIÓN</a:t>
                      </a:r>
                      <a:endParaRPr lang="es-EC" sz="1800" dirty="0" smtClean="0"/>
                    </a:p>
                  </a:txBody>
                  <a:tcPr marL="68580" marR="68580" marT="34292" marB="34292" anchor="ctr">
                    <a:lnL w="12700" cap="flat" cmpd="sng" algn="ctr">
                      <a:noFill/>
                      <a:prstDash val="solid"/>
                      <a:round/>
                      <a:headEnd type="none" w="med" len="med"/>
                      <a:tailEnd type="none" w="med" len="med"/>
                    </a:lnL>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ACTUAL</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CON APLICACIÓN DE FACTOR</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VARIACIÓN %</a:t>
                      </a:r>
                    </a:p>
                  </a:txBody>
                  <a:tcPr marL="68580" marR="68580" marT="34292" marB="34292"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08454374"/>
                  </a:ext>
                </a:extLst>
              </a:tr>
              <a:tr h="462482">
                <a:tc vMerge="1">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endParaRPr lang="es-EC" sz="1400" dirty="0" smtClean="0"/>
                    </a:p>
                  </a:txBody>
                  <a:tcPr marL="68580" marR="68580" marT="34292" marB="34292"/>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1’040.706 USD</a:t>
                      </a:r>
                    </a:p>
                  </a:txBody>
                  <a:tcPr marL="68580" marR="68580" marT="34292" marB="34292" anchor="ct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991.327 USD</a:t>
                      </a:r>
                    </a:p>
                  </a:txBody>
                  <a:tcPr marL="68580" marR="68580" marT="34292" marB="34292" anchor="ctr"/>
                </a:tc>
                <a:tc>
                  <a:txBody>
                    <a:bodyPr/>
                    <a:lstStyle/>
                    <a:p>
                      <a:pPr algn="ctr"/>
                      <a:r>
                        <a:rPr lang="es-EC" sz="1800" dirty="0" smtClean="0"/>
                        <a:t>      4,7 %</a:t>
                      </a:r>
                      <a:endParaRPr lang="es-EC" sz="1800" dirty="0"/>
                    </a:p>
                  </a:txBody>
                  <a:tcPr marL="68580" marR="68580" marT="34292" marB="34292" anchor="ctr">
                    <a:lnR w="12700" cap="flat" cmpd="sng" algn="ctr">
                      <a:noFill/>
                      <a:prstDash val="solid"/>
                      <a:round/>
                      <a:headEnd type="none" w="med" len="med"/>
                      <a:tailEnd type="none" w="med" len="med"/>
                    </a:lnR>
                  </a:tcPr>
                </a:tc>
                <a:extLst>
                  <a:ext uri="{0D108BD9-81ED-4DB2-BD59-A6C34878D82A}">
                    <a16:rowId xmlns:a16="http://schemas.microsoft.com/office/drawing/2014/main" val="1850033445"/>
                  </a:ext>
                </a:extLst>
              </a:tr>
            </a:tbl>
          </a:graphicData>
        </a:graphic>
      </p:graphicFrame>
      <p:pic>
        <p:nvPicPr>
          <p:cNvPr id="19" name="Imagen 18">
            <a:extLst>
              <a:ext uri="{FF2B5EF4-FFF2-40B4-BE49-F238E27FC236}">
                <a16:creationId xmlns:a16="http://schemas.microsoft.com/office/drawing/2014/main" id="{DB5E9A2A-725B-4D51-9C9F-E6BB2A0395B8}"/>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a:ext>
            </a:extLst>
          </a:blip>
          <a:stretch>
            <a:fillRect/>
          </a:stretch>
        </p:blipFill>
        <p:spPr>
          <a:xfrm>
            <a:off x="7828063" y="4519849"/>
            <a:ext cx="4281332" cy="1527288"/>
          </a:xfrm>
          <a:prstGeom prst="rect">
            <a:avLst/>
          </a:prstGeom>
        </p:spPr>
      </p:pic>
    </p:spTree>
    <p:extLst>
      <p:ext uri="{BB962C8B-B14F-4D97-AF65-F5344CB8AC3E}">
        <p14:creationId xmlns:p14="http://schemas.microsoft.com/office/powerpoint/2010/main" val="3587951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C00000"/>
              </a:solidFill>
            </a:endParaRPr>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02983"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698742" y="172391"/>
            <a:ext cx="6845079" cy="830997"/>
          </a:xfrm>
          <a:prstGeom prst="rect">
            <a:avLst/>
          </a:prstGeom>
          <a:noFill/>
        </p:spPr>
        <p:txBody>
          <a:bodyPr wrap="none" lIns="91440" tIns="45720" rIns="91440" bIns="45720">
            <a:spAutoFit/>
          </a:bodyPr>
          <a:lstStyle/>
          <a:p>
            <a:pPr algn="ctr"/>
            <a:r>
              <a:rPr lang="es-ES" sz="4800" b="0" cap="none" spc="0" dirty="0" smtClean="0">
                <a:ln w="0"/>
                <a:solidFill>
                  <a:srgbClr val="C00000"/>
                </a:solidFill>
                <a:effectLst>
                  <a:outerShdw blurRad="38100" dist="19050" dir="2700000" algn="tl" rotWithShape="0">
                    <a:schemeClr val="dk1">
                      <a:alpha val="40000"/>
                    </a:schemeClr>
                  </a:outerShdw>
                </a:effectLst>
              </a:rPr>
              <a:t>Factor Agrícola Residencial</a:t>
            </a:r>
            <a:endParaRPr lang="es-ES" sz="4800" b="0" cap="none" spc="0" dirty="0">
              <a:ln w="0"/>
              <a:solidFill>
                <a:srgbClr val="C00000"/>
              </a:solidFill>
              <a:effectLst>
                <a:outerShdw blurRad="38100" dist="19050" dir="2700000" algn="tl" rotWithShape="0">
                  <a:schemeClr val="dk1">
                    <a:alpha val="40000"/>
                  </a:schemeClr>
                </a:outerShdw>
              </a:effectLst>
            </a:endParaRPr>
          </a:p>
        </p:txBody>
      </p:sp>
      <p:sp>
        <p:nvSpPr>
          <p:cNvPr id="34" name="Forma libre 33"/>
          <p:cNvSpPr/>
          <p:nvPr/>
        </p:nvSpPr>
        <p:spPr>
          <a:xfrm>
            <a:off x="3945737" y="1624351"/>
            <a:ext cx="2289672" cy="495037"/>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8" name="Forma libre 37"/>
          <p:cNvSpPr/>
          <p:nvPr/>
        </p:nvSpPr>
        <p:spPr>
          <a:xfrm>
            <a:off x="4313528" y="2076286"/>
            <a:ext cx="1185882" cy="384600"/>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b="1" i="1" kern="1200" dirty="0"/>
          </a:p>
        </p:txBody>
      </p:sp>
      <p:sp>
        <p:nvSpPr>
          <p:cNvPr id="24" name="Título 1"/>
          <p:cNvSpPr txBox="1">
            <a:spLocks/>
          </p:cNvSpPr>
          <p:nvPr/>
        </p:nvSpPr>
        <p:spPr>
          <a:xfrm>
            <a:off x="7201481" y="2169881"/>
            <a:ext cx="277586" cy="26500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endParaRPr lang="es-CO" sz="1400" b="1" dirty="0">
              <a:solidFill>
                <a:schemeClr val="bg1"/>
              </a:solidFill>
              <a:latin typeface="Aharoni" panose="02010803020104030203" pitchFamily="2" charset="-79"/>
              <a:cs typeface="Aharoni" panose="02010803020104030203" pitchFamily="2" charset="-79"/>
            </a:endParaRPr>
          </a:p>
        </p:txBody>
      </p:sp>
      <p:sp>
        <p:nvSpPr>
          <p:cNvPr id="40" name="Título 1"/>
          <p:cNvSpPr txBox="1">
            <a:spLocks/>
          </p:cNvSpPr>
          <p:nvPr/>
        </p:nvSpPr>
        <p:spPr>
          <a:xfrm>
            <a:off x="1908280" y="1948678"/>
            <a:ext cx="523899" cy="389254"/>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s-CO" sz="1800" b="1" dirty="0" smtClean="0">
                <a:solidFill>
                  <a:schemeClr val="bg1"/>
                </a:solidFill>
                <a:latin typeface="Aharoni" panose="02010803020104030203" pitchFamily="2" charset="-79"/>
                <a:cs typeface="Aharoni" panose="02010803020104030203" pitchFamily="2" charset="-79"/>
              </a:rPr>
              <a:t>1</a:t>
            </a:r>
            <a:endParaRPr lang="es-CO" sz="1800" b="1" dirty="0">
              <a:solidFill>
                <a:schemeClr val="bg1"/>
              </a:solidFill>
              <a:latin typeface="Aharoni" panose="02010803020104030203" pitchFamily="2" charset="-79"/>
              <a:cs typeface="Aharoni" panose="02010803020104030203" pitchFamily="2" charset="-79"/>
            </a:endParaRPr>
          </a:p>
        </p:txBody>
      </p:sp>
      <p:sp>
        <p:nvSpPr>
          <p:cNvPr id="39" name="Rectángulo 38"/>
          <p:cNvSpPr/>
          <p:nvPr/>
        </p:nvSpPr>
        <p:spPr>
          <a:xfrm>
            <a:off x="89452" y="1662832"/>
            <a:ext cx="7879911" cy="1323439"/>
          </a:xfrm>
          <a:prstGeom prst="rect">
            <a:avLst/>
          </a:prstGeom>
        </p:spPr>
        <p:txBody>
          <a:bodyPr wrap="square">
            <a:spAutoFit/>
          </a:bodyPr>
          <a:lstStyle/>
          <a:p>
            <a:pPr algn="ctr"/>
            <a:r>
              <a:rPr lang="es-EC" sz="2800" b="1" dirty="0">
                <a:latin typeface="HELVETICA" panose="020B0604020202020204" pitchFamily="34" charset="0"/>
                <a:cs typeface="HELVETICA" panose="020B0604020202020204" pitchFamily="34" charset="0"/>
              </a:rPr>
              <a:t>PREDIO: </a:t>
            </a:r>
            <a:r>
              <a:rPr lang="es-EC" sz="2800" b="1" dirty="0">
                <a:solidFill>
                  <a:schemeClr val="tx1">
                    <a:lumMod val="75000"/>
                    <a:lumOff val="25000"/>
                  </a:schemeClr>
                </a:solidFill>
                <a:latin typeface="HELVETICA" panose="020B0604020202020204" pitchFamily="34" charset="0"/>
                <a:cs typeface="HELVETICA" panose="020B0604020202020204" pitchFamily="34" charset="0"/>
              </a:rPr>
              <a:t>3587212</a:t>
            </a:r>
            <a:r>
              <a:rPr lang="es-EC" sz="2800" b="1" dirty="0" smtClean="0">
                <a:solidFill>
                  <a:schemeClr val="tx1">
                    <a:lumMod val="75000"/>
                    <a:lumOff val="25000"/>
                  </a:schemeClr>
                </a:solidFill>
                <a:latin typeface="HELVETICA" panose="020B0604020202020204" pitchFamily="34" charset="0"/>
                <a:cs typeface="HELVETICA" panose="020B0604020202020204" pitchFamily="34" charset="0"/>
              </a:rPr>
              <a:t> </a:t>
            </a:r>
            <a:endParaRPr lang="es-EC" sz="2800" b="1" dirty="0">
              <a:solidFill>
                <a:schemeClr val="tx1">
                  <a:lumMod val="75000"/>
                  <a:lumOff val="25000"/>
                </a:schemeClr>
              </a:solidFill>
              <a:latin typeface="HELVETICA" panose="020B0604020202020204" pitchFamily="34" charset="0"/>
              <a:cs typeface="HELVETICA" panose="020B0604020202020204" pitchFamily="34" charset="0"/>
            </a:endParaRPr>
          </a:p>
          <a:p>
            <a:pPr algn="ctr"/>
            <a:endParaRPr lang="pt-BR" sz="2800" b="1" dirty="0" smtClean="0">
              <a:latin typeface="Arial" panose="020B0604020202020204" pitchFamily="34" charset="0"/>
              <a:cs typeface="Arial" panose="020B0604020202020204" pitchFamily="34" charset="0"/>
            </a:endParaRPr>
          </a:p>
          <a:p>
            <a:endParaRPr lang="pt-BR" sz="2400" b="1" dirty="0">
              <a:latin typeface="Arial" panose="020B0604020202020204" pitchFamily="34" charset="0"/>
              <a:cs typeface="Arial" panose="020B0604020202020204" pitchFamily="34" charset="0"/>
            </a:endParaRPr>
          </a:p>
        </p:txBody>
      </p:sp>
      <p:pic>
        <p:nvPicPr>
          <p:cNvPr id="17" name="Imagen 16"/>
          <p:cNvPicPr>
            <a:picLocks noChangeAspect="1"/>
          </p:cNvPicPr>
          <p:nvPr/>
        </p:nvPicPr>
        <p:blipFill rotWithShape="1">
          <a:blip r:embed="rId4" cstate="print">
            <a:extLst>
              <a:ext uri="{28A0092B-C50C-407E-A947-70E740481C1C}">
                <a14:useLocalDpi xmlns:a14="http://schemas.microsoft.com/office/drawing/2010/main"/>
              </a:ext>
            </a:extLst>
          </a:blip>
          <a:srcRect t="8064" r="-1114" b="5648"/>
          <a:stretch/>
        </p:blipFill>
        <p:spPr>
          <a:xfrm>
            <a:off x="7969363" y="2119388"/>
            <a:ext cx="4027068" cy="3001813"/>
          </a:xfrm>
          <a:prstGeom prst="rect">
            <a:avLst/>
          </a:prstGeom>
        </p:spPr>
      </p:pic>
      <p:graphicFrame>
        <p:nvGraphicFramePr>
          <p:cNvPr id="20" name="Tabla 19"/>
          <p:cNvGraphicFramePr>
            <a:graphicFrameLocks noGrp="1"/>
          </p:cNvGraphicFramePr>
          <p:nvPr>
            <p:extLst>
              <p:ext uri="{D42A27DB-BD31-4B8C-83A1-F6EECF244321}">
                <p14:modId xmlns:p14="http://schemas.microsoft.com/office/powerpoint/2010/main" val="1353982952"/>
              </p:ext>
            </p:extLst>
          </p:nvPr>
        </p:nvGraphicFramePr>
        <p:xfrm>
          <a:off x="331080" y="3704067"/>
          <a:ext cx="7421441" cy="1109033"/>
        </p:xfrm>
        <a:graphic>
          <a:graphicData uri="http://schemas.openxmlformats.org/drawingml/2006/table">
            <a:tbl>
              <a:tblPr firstRow="1" bandRow="1">
                <a:tableStyleId>{69CF1AB2-1976-4502-BF36-3FF5EA218861}</a:tableStyleId>
              </a:tblPr>
              <a:tblGrid>
                <a:gridCol w="1719543">
                  <a:extLst>
                    <a:ext uri="{9D8B030D-6E8A-4147-A177-3AD203B41FA5}">
                      <a16:colId xmlns:a16="http://schemas.microsoft.com/office/drawing/2014/main" val="1482182202"/>
                    </a:ext>
                  </a:extLst>
                </a:gridCol>
                <a:gridCol w="1869069">
                  <a:extLst>
                    <a:ext uri="{9D8B030D-6E8A-4147-A177-3AD203B41FA5}">
                      <a16:colId xmlns:a16="http://schemas.microsoft.com/office/drawing/2014/main" val="3263369828"/>
                    </a:ext>
                  </a:extLst>
                </a:gridCol>
                <a:gridCol w="2168120">
                  <a:extLst>
                    <a:ext uri="{9D8B030D-6E8A-4147-A177-3AD203B41FA5}">
                      <a16:colId xmlns:a16="http://schemas.microsoft.com/office/drawing/2014/main" val="3420409510"/>
                    </a:ext>
                  </a:extLst>
                </a:gridCol>
                <a:gridCol w="1664709">
                  <a:extLst>
                    <a:ext uri="{9D8B030D-6E8A-4147-A177-3AD203B41FA5}">
                      <a16:colId xmlns:a16="http://schemas.microsoft.com/office/drawing/2014/main" val="1349762899"/>
                    </a:ext>
                  </a:extLst>
                </a:gridCol>
              </a:tblGrid>
              <a:tr h="678953">
                <a:tc rowSpan="2">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AVALUO </a:t>
                      </a:r>
                    </a:p>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TERRENO</a:t>
                      </a:r>
                      <a:endParaRPr lang="es-EC" sz="1800" dirty="0" smtClean="0"/>
                    </a:p>
                  </a:txBody>
                  <a:tcPr marL="68580" marR="68580" marT="34292" marB="34292" anchor="ctr">
                    <a:lnL w="12700" cap="flat" cmpd="sng" algn="ctr">
                      <a:noFill/>
                      <a:prstDash val="solid"/>
                      <a:round/>
                      <a:headEnd type="none" w="med" len="med"/>
                      <a:tailEnd type="none" w="med" len="med"/>
                    </a:lnL>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ACTUAL</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CON APLICACIÓN DE FACTOR</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VARIACIÓN %</a:t>
                      </a:r>
                    </a:p>
                  </a:txBody>
                  <a:tcPr marL="68580" marR="68580" marT="34292" marB="34292"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08454374"/>
                  </a:ext>
                </a:extLst>
              </a:tr>
              <a:tr h="430080">
                <a:tc vMerge="1">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endParaRPr lang="es-EC" sz="1400" dirty="0" smtClean="0"/>
                    </a:p>
                  </a:txBody>
                  <a:tcPr marL="68580" marR="68580" marT="34292" marB="34292"/>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189.240 USD</a:t>
                      </a:r>
                    </a:p>
                  </a:txBody>
                  <a:tcPr marL="68580" marR="68580" marT="34292" marB="34292" anchor="ct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179.778 USD</a:t>
                      </a:r>
                    </a:p>
                  </a:txBody>
                  <a:tcPr marL="68580" marR="68580" marT="34292" marB="34292" anchor="ctr"/>
                </a:tc>
                <a:tc>
                  <a:txBody>
                    <a:bodyPr/>
                    <a:lstStyle/>
                    <a:p>
                      <a:pPr algn="ctr"/>
                      <a:r>
                        <a:rPr lang="es-EC" sz="1800" dirty="0" smtClean="0"/>
                        <a:t>      5 %</a:t>
                      </a:r>
                      <a:endParaRPr lang="es-EC" sz="1800" dirty="0"/>
                    </a:p>
                  </a:txBody>
                  <a:tcPr marL="68580" marR="68580" marT="34292" marB="34292" anchor="ctr">
                    <a:lnR w="12700" cap="flat" cmpd="sng" algn="ctr">
                      <a:noFill/>
                      <a:prstDash val="solid"/>
                      <a:round/>
                      <a:headEnd type="none" w="med" len="med"/>
                      <a:tailEnd type="none" w="med" len="med"/>
                    </a:lnR>
                  </a:tcPr>
                </a:tc>
                <a:extLst>
                  <a:ext uri="{0D108BD9-81ED-4DB2-BD59-A6C34878D82A}">
                    <a16:rowId xmlns:a16="http://schemas.microsoft.com/office/drawing/2014/main" val="1850033445"/>
                  </a:ext>
                </a:extLst>
              </a:tr>
            </a:tbl>
          </a:graphicData>
        </a:graphic>
      </p:graphicFrame>
      <p:graphicFrame>
        <p:nvGraphicFramePr>
          <p:cNvPr id="21" name="Tabla 20"/>
          <p:cNvGraphicFramePr>
            <a:graphicFrameLocks noGrp="1"/>
          </p:cNvGraphicFramePr>
          <p:nvPr>
            <p:extLst>
              <p:ext uri="{D42A27DB-BD31-4B8C-83A1-F6EECF244321}">
                <p14:modId xmlns:p14="http://schemas.microsoft.com/office/powerpoint/2010/main" val="1391885858"/>
              </p:ext>
            </p:extLst>
          </p:nvPr>
        </p:nvGraphicFramePr>
        <p:xfrm>
          <a:off x="326337" y="5085786"/>
          <a:ext cx="7426183" cy="1175866"/>
        </p:xfrm>
        <a:graphic>
          <a:graphicData uri="http://schemas.openxmlformats.org/drawingml/2006/table">
            <a:tbl>
              <a:tblPr firstRow="1" bandRow="1">
                <a:tableStyleId>{69CF1AB2-1976-4502-BF36-3FF5EA218861}</a:tableStyleId>
              </a:tblPr>
              <a:tblGrid>
                <a:gridCol w="1720642">
                  <a:extLst>
                    <a:ext uri="{9D8B030D-6E8A-4147-A177-3AD203B41FA5}">
                      <a16:colId xmlns:a16="http://schemas.microsoft.com/office/drawing/2014/main" val="1482182202"/>
                    </a:ext>
                  </a:extLst>
                </a:gridCol>
                <a:gridCol w="1870263">
                  <a:extLst>
                    <a:ext uri="{9D8B030D-6E8A-4147-A177-3AD203B41FA5}">
                      <a16:colId xmlns:a16="http://schemas.microsoft.com/office/drawing/2014/main" val="3263369828"/>
                    </a:ext>
                  </a:extLst>
                </a:gridCol>
                <a:gridCol w="2169505">
                  <a:extLst>
                    <a:ext uri="{9D8B030D-6E8A-4147-A177-3AD203B41FA5}">
                      <a16:colId xmlns:a16="http://schemas.microsoft.com/office/drawing/2014/main" val="3420409510"/>
                    </a:ext>
                  </a:extLst>
                </a:gridCol>
                <a:gridCol w="1665773">
                  <a:extLst>
                    <a:ext uri="{9D8B030D-6E8A-4147-A177-3AD203B41FA5}">
                      <a16:colId xmlns:a16="http://schemas.microsoft.com/office/drawing/2014/main" val="1349762899"/>
                    </a:ext>
                  </a:extLst>
                </a:gridCol>
              </a:tblGrid>
              <a:tr h="719869">
                <a:tc rowSpan="2">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AVALUO TOTAL</a:t>
                      </a:r>
                    </a:p>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SUELO + CONSTRUCCIÓN</a:t>
                      </a:r>
                      <a:endParaRPr lang="es-EC" sz="1800" dirty="0" smtClean="0"/>
                    </a:p>
                  </a:txBody>
                  <a:tcPr marL="68580" marR="68580" marT="34292" marB="34292" anchor="ctr">
                    <a:lnL w="12700" cap="flat" cmpd="sng" algn="ctr">
                      <a:noFill/>
                      <a:prstDash val="solid"/>
                      <a:round/>
                      <a:headEnd type="none" w="med" len="med"/>
                      <a:tailEnd type="none" w="med" len="med"/>
                    </a:lnL>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ACTUAL</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baseline="0" dirty="0" smtClean="0"/>
                        <a:t>CON APLICACIÓN DE FACTOR</a:t>
                      </a:r>
                      <a:endParaRPr lang="es-EC" sz="1800" dirty="0" smtClean="0"/>
                    </a:p>
                  </a:txBody>
                  <a:tcPr marL="68580" marR="68580" marT="34292" marB="34292" anchor="ctr">
                    <a:solidFill>
                      <a:schemeClr val="bg1"/>
                    </a:solidFill>
                  </a:tcP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S" sz="1800" dirty="0" smtClean="0"/>
                        <a:t>VARIACIÓN %</a:t>
                      </a:r>
                    </a:p>
                  </a:txBody>
                  <a:tcPr marL="68580" marR="68580" marT="34292" marB="34292"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08454374"/>
                  </a:ext>
                </a:extLst>
              </a:tr>
              <a:tr h="455997">
                <a:tc vMerge="1">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endParaRPr lang="es-EC" sz="1400" dirty="0" smtClean="0"/>
                    </a:p>
                  </a:txBody>
                  <a:tcPr marL="68580" marR="68580" marT="34292" marB="34292"/>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296.355 USD</a:t>
                      </a:r>
                    </a:p>
                  </a:txBody>
                  <a:tcPr marL="68580" marR="68580" marT="34292" marB="34292" anchor="ctr"/>
                </a:tc>
                <a:tc>
                  <a:txBody>
                    <a:bodyPr/>
                    <a:lstStyle/>
                    <a:p>
                      <a:pPr marL="0" marR="0" lvl="0" indent="0" algn="ctr" defTabSz="774163" rtl="0" eaLnBrk="1" fontAlgn="auto" latinLnBrk="0" hangingPunct="1">
                        <a:lnSpc>
                          <a:spcPct val="100000"/>
                        </a:lnSpc>
                        <a:spcBef>
                          <a:spcPts val="0"/>
                        </a:spcBef>
                        <a:spcAft>
                          <a:spcPts val="0"/>
                        </a:spcAft>
                        <a:buClrTx/>
                        <a:buSzTx/>
                        <a:buFontTx/>
                        <a:buNone/>
                        <a:tabLst/>
                        <a:defRPr/>
                      </a:pPr>
                      <a:r>
                        <a:rPr lang="es-EC" sz="1800" dirty="0" smtClean="0"/>
                        <a:t>286.893 USD</a:t>
                      </a:r>
                    </a:p>
                  </a:txBody>
                  <a:tcPr marL="68580" marR="68580" marT="34292" marB="34292" anchor="ctr"/>
                </a:tc>
                <a:tc>
                  <a:txBody>
                    <a:bodyPr/>
                    <a:lstStyle/>
                    <a:p>
                      <a:pPr algn="ctr"/>
                      <a:r>
                        <a:rPr lang="es-EC" sz="1800" dirty="0" smtClean="0"/>
                        <a:t>      3,2 %</a:t>
                      </a:r>
                      <a:endParaRPr lang="es-EC" sz="1800" dirty="0"/>
                    </a:p>
                  </a:txBody>
                  <a:tcPr marL="68580" marR="68580" marT="34292" marB="34292" anchor="ctr">
                    <a:lnR w="12700" cap="flat" cmpd="sng" algn="ctr">
                      <a:noFill/>
                      <a:prstDash val="solid"/>
                      <a:round/>
                      <a:headEnd type="none" w="med" len="med"/>
                      <a:tailEnd type="none" w="med" len="med"/>
                    </a:lnR>
                  </a:tcPr>
                </a:tc>
                <a:extLst>
                  <a:ext uri="{0D108BD9-81ED-4DB2-BD59-A6C34878D82A}">
                    <a16:rowId xmlns:a16="http://schemas.microsoft.com/office/drawing/2014/main" val="1850033445"/>
                  </a:ext>
                </a:extLst>
              </a:tr>
            </a:tbl>
          </a:graphicData>
        </a:graphic>
      </p:graphicFrame>
    </p:spTree>
    <p:extLst>
      <p:ext uri="{BB962C8B-B14F-4D97-AF65-F5344CB8AC3E}">
        <p14:creationId xmlns:p14="http://schemas.microsoft.com/office/powerpoint/2010/main" val="73686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C00000"/>
              </a:solidFill>
            </a:endParaRPr>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02983"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708678" y="172391"/>
            <a:ext cx="6845079" cy="830997"/>
          </a:xfrm>
          <a:prstGeom prst="rect">
            <a:avLst/>
          </a:prstGeom>
          <a:noFill/>
        </p:spPr>
        <p:txBody>
          <a:bodyPr wrap="none" lIns="91440" tIns="45720" rIns="91440" bIns="45720">
            <a:spAutoFit/>
          </a:bodyPr>
          <a:lstStyle/>
          <a:p>
            <a:pPr algn="ctr"/>
            <a:r>
              <a:rPr lang="es-ES" sz="4800" b="0" cap="none" spc="0" dirty="0" smtClean="0">
                <a:ln w="0"/>
                <a:solidFill>
                  <a:srgbClr val="C00000"/>
                </a:solidFill>
                <a:effectLst>
                  <a:outerShdw blurRad="38100" dist="19050" dir="2700000" algn="tl" rotWithShape="0">
                    <a:schemeClr val="dk1">
                      <a:alpha val="40000"/>
                    </a:schemeClr>
                  </a:outerShdw>
                </a:effectLst>
              </a:rPr>
              <a:t>Factor Agrícola Residencial</a:t>
            </a:r>
            <a:endParaRPr lang="es-ES" sz="4800" b="0" cap="none" spc="0" dirty="0">
              <a:ln w="0"/>
              <a:solidFill>
                <a:srgbClr val="C00000"/>
              </a:solidFill>
              <a:effectLst>
                <a:outerShdw blurRad="38100" dist="19050" dir="2700000" algn="tl" rotWithShape="0">
                  <a:schemeClr val="dk1">
                    <a:alpha val="40000"/>
                  </a:schemeClr>
                </a:outerShdw>
              </a:effectLst>
            </a:endParaRPr>
          </a:p>
        </p:txBody>
      </p:sp>
      <p:sp>
        <p:nvSpPr>
          <p:cNvPr id="34" name="Forma libre 33"/>
          <p:cNvSpPr/>
          <p:nvPr/>
        </p:nvSpPr>
        <p:spPr>
          <a:xfrm>
            <a:off x="3945737" y="1624351"/>
            <a:ext cx="2289672" cy="495037"/>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8" name="Forma libre 37"/>
          <p:cNvSpPr/>
          <p:nvPr/>
        </p:nvSpPr>
        <p:spPr>
          <a:xfrm>
            <a:off x="4313528" y="2076286"/>
            <a:ext cx="1185882" cy="384600"/>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b="1" i="1" kern="1200" dirty="0"/>
          </a:p>
        </p:txBody>
      </p:sp>
      <p:sp>
        <p:nvSpPr>
          <p:cNvPr id="24" name="Título 1"/>
          <p:cNvSpPr txBox="1">
            <a:spLocks/>
          </p:cNvSpPr>
          <p:nvPr/>
        </p:nvSpPr>
        <p:spPr>
          <a:xfrm>
            <a:off x="7201481" y="2169881"/>
            <a:ext cx="277586" cy="26500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endParaRPr lang="es-CO" sz="1400" b="1" dirty="0">
              <a:solidFill>
                <a:schemeClr val="bg1"/>
              </a:solidFill>
              <a:latin typeface="Aharoni" panose="02010803020104030203" pitchFamily="2" charset="-79"/>
              <a:cs typeface="Aharoni" panose="02010803020104030203" pitchFamily="2" charset="-79"/>
            </a:endParaRPr>
          </a:p>
        </p:txBody>
      </p:sp>
      <p:sp>
        <p:nvSpPr>
          <p:cNvPr id="40" name="Título 1"/>
          <p:cNvSpPr txBox="1">
            <a:spLocks/>
          </p:cNvSpPr>
          <p:nvPr/>
        </p:nvSpPr>
        <p:spPr>
          <a:xfrm>
            <a:off x="1908280" y="1948678"/>
            <a:ext cx="523899" cy="389254"/>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s-CO" sz="1800" b="1" dirty="0" smtClean="0">
                <a:solidFill>
                  <a:schemeClr val="bg1"/>
                </a:solidFill>
                <a:latin typeface="Aharoni" panose="02010803020104030203" pitchFamily="2" charset="-79"/>
                <a:cs typeface="Aharoni" panose="02010803020104030203" pitchFamily="2" charset="-79"/>
              </a:rPr>
              <a:t>1</a:t>
            </a:r>
            <a:endParaRPr lang="es-CO" sz="1800" b="1" dirty="0">
              <a:solidFill>
                <a:schemeClr val="bg1"/>
              </a:solidFill>
              <a:latin typeface="Aharoni" panose="02010803020104030203" pitchFamily="2" charset="-79"/>
              <a:cs typeface="Aharoni" panose="02010803020104030203" pitchFamily="2" charset="-79"/>
            </a:endParaRPr>
          </a:p>
        </p:txBody>
      </p:sp>
      <p:graphicFrame>
        <p:nvGraphicFramePr>
          <p:cNvPr id="14" name="Tabla 13"/>
          <p:cNvGraphicFramePr>
            <a:graphicFrameLocks noGrp="1"/>
          </p:cNvGraphicFramePr>
          <p:nvPr>
            <p:extLst>
              <p:ext uri="{D42A27DB-BD31-4B8C-83A1-F6EECF244321}">
                <p14:modId xmlns:p14="http://schemas.microsoft.com/office/powerpoint/2010/main" val="2440176701"/>
              </p:ext>
            </p:extLst>
          </p:nvPr>
        </p:nvGraphicFramePr>
        <p:xfrm>
          <a:off x="149087" y="1941712"/>
          <a:ext cx="6390861" cy="3753411"/>
        </p:xfrm>
        <a:graphic>
          <a:graphicData uri="http://schemas.openxmlformats.org/drawingml/2006/table">
            <a:tbl>
              <a:tblPr>
                <a:tableStyleId>{22838BEF-8BB2-4498-84A7-C5851F593DF1}</a:tableStyleId>
              </a:tblPr>
              <a:tblGrid>
                <a:gridCol w="3169202">
                  <a:extLst>
                    <a:ext uri="{9D8B030D-6E8A-4147-A177-3AD203B41FA5}">
                      <a16:colId xmlns:a16="http://schemas.microsoft.com/office/drawing/2014/main" val="20000"/>
                    </a:ext>
                  </a:extLst>
                </a:gridCol>
                <a:gridCol w="3221659">
                  <a:extLst>
                    <a:ext uri="{9D8B030D-6E8A-4147-A177-3AD203B41FA5}">
                      <a16:colId xmlns:a16="http://schemas.microsoft.com/office/drawing/2014/main" val="20001"/>
                    </a:ext>
                  </a:extLst>
                </a:gridCol>
              </a:tblGrid>
              <a:tr h="655107">
                <a:tc>
                  <a:txBody>
                    <a:bodyPr/>
                    <a:lstStyle/>
                    <a:p>
                      <a:pPr algn="ctr" fontAlgn="ctr"/>
                      <a:r>
                        <a:rPr lang="es-EC" sz="2400" b="1" u="none" strike="noStrike" dirty="0">
                          <a:effectLst>
                            <a:outerShdw blurRad="38100" dist="38100" dir="2700000" algn="tl">
                              <a:srgbClr val="000000">
                                <a:alpha val="43137"/>
                              </a:srgbClr>
                            </a:outerShdw>
                          </a:effectLst>
                        </a:rPr>
                        <a:t>TOTAL LOTES</a:t>
                      </a:r>
                      <a:endParaRPr lang="es-EC" sz="2400" b="1" i="0" u="none" strike="noStrike" dirty="0">
                        <a:solidFill>
                          <a:srgbClr val="000000"/>
                        </a:solidFill>
                        <a:effectLst>
                          <a:outerShdw blurRad="38100" dist="38100" dir="2700000" algn="tl">
                            <a:srgbClr val="000000">
                              <a:alpha val="43137"/>
                            </a:srgbClr>
                          </a:outerShdw>
                        </a:effectLst>
                        <a:latin typeface="+mn-lt"/>
                      </a:endParaRPr>
                    </a:p>
                  </a:txBody>
                  <a:tcPr marL="9525" marR="9525" marT="9525" marB="0" anchor="ctr"/>
                </a:tc>
                <a:tc>
                  <a:txBody>
                    <a:bodyPr/>
                    <a:lstStyle/>
                    <a:p>
                      <a:pPr algn="ctr" fontAlgn="ctr"/>
                      <a:r>
                        <a:rPr lang="es-EC" sz="2400" b="1" u="none" strike="noStrike" dirty="0">
                          <a:effectLst>
                            <a:outerShdw blurRad="38100" dist="38100" dir="2700000" algn="tl">
                              <a:srgbClr val="000000">
                                <a:alpha val="43137"/>
                              </a:srgbClr>
                            </a:outerShdw>
                          </a:effectLst>
                        </a:rPr>
                        <a:t>649</a:t>
                      </a:r>
                      <a:endParaRPr lang="es-EC" sz="2400" b="1" i="0" u="none" strike="noStrike" dirty="0">
                        <a:solidFill>
                          <a:srgbClr val="000000"/>
                        </a:solidFill>
                        <a:effectLst>
                          <a:outerShdw blurRad="38100" dist="38100" dir="2700000" algn="tl">
                            <a:srgbClr val="000000">
                              <a:alpha val="43137"/>
                            </a:srgbClr>
                          </a:outerShdw>
                        </a:effectLst>
                        <a:latin typeface="+mn-lt"/>
                      </a:endParaRPr>
                    </a:p>
                  </a:txBody>
                  <a:tcPr marL="9525" marR="9525" marT="9525" marB="0" anchor="ctr"/>
                </a:tc>
                <a:extLst>
                  <a:ext uri="{0D108BD9-81ED-4DB2-BD59-A6C34878D82A}">
                    <a16:rowId xmlns:a16="http://schemas.microsoft.com/office/drawing/2014/main" val="10000"/>
                  </a:ext>
                </a:extLst>
              </a:tr>
              <a:tr h="774576">
                <a:tc>
                  <a:txBody>
                    <a:bodyPr/>
                    <a:lstStyle/>
                    <a:p>
                      <a:pPr algn="ctr" fontAlgn="ctr"/>
                      <a:r>
                        <a:rPr lang="es-EC" sz="2400" u="none" strike="noStrike" dirty="0">
                          <a:effectLst/>
                        </a:rPr>
                        <a:t>Sumatoria Avalúo</a:t>
                      </a:r>
                    </a:p>
                    <a:p>
                      <a:pPr algn="ctr" fontAlgn="ctr"/>
                      <a:r>
                        <a:rPr lang="es-EC" sz="2400" u="none" strike="noStrike" dirty="0">
                          <a:effectLst/>
                        </a:rPr>
                        <a:t>Sin aplicación de factor</a:t>
                      </a:r>
                      <a:endParaRPr lang="es-EC" sz="2400" b="1" i="1" u="none" strike="noStrike" dirty="0">
                        <a:solidFill>
                          <a:srgbClr val="000000"/>
                        </a:solidFill>
                        <a:effectLst/>
                        <a:latin typeface="+mn-lt"/>
                      </a:endParaRPr>
                    </a:p>
                  </a:txBody>
                  <a:tcPr marL="9525" marR="9525" marT="9525" marB="0" anchor="ctr"/>
                </a:tc>
                <a:tc>
                  <a:txBody>
                    <a:bodyPr/>
                    <a:lstStyle/>
                    <a:p>
                      <a:pPr algn="ctr" fontAlgn="ctr"/>
                      <a:r>
                        <a:rPr lang="es-EC" sz="2400" u="none" strike="noStrike" dirty="0">
                          <a:effectLst/>
                        </a:rPr>
                        <a:t> $  </a:t>
                      </a:r>
                      <a:r>
                        <a:rPr lang="es-EC" sz="2400" u="none" strike="noStrike" dirty="0" smtClean="0">
                          <a:effectLst/>
                        </a:rPr>
                        <a:t>137.297.657,94 </a:t>
                      </a:r>
                      <a:endParaRPr lang="es-EC" sz="2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2"/>
                  </a:ext>
                </a:extLst>
              </a:tr>
              <a:tr h="774576">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EC" sz="2400" u="none" strike="noStrike" dirty="0">
                          <a:effectLst/>
                        </a:rPr>
                        <a:t>Sumatoria Avalúo</a:t>
                      </a:r>
                    </a:p>
                    <a:p>
                      <a:pPr algn="ctr" fontAlgn="ctr"/>
                      <a:r>
                        <a:rPr lang="es-EC" sz="2400" u="none" strike="noStrike" dirty="0">
                          <a:effectLst/>
                        </a:rPr>
                        <a:t>Con aplicación de factor</a:t>
                      </a:r>
                      <a:endParaRPr lang="es-EC" sz="2400" b="1" i="1" u="none" strike="noStrike" dirty="0">
                        <a:solidFill>
                          <a:srgbClr val="000000"/>
                        </a:solidFill>
                        <a:effectLst/>
                        <a:latin typeface="+mn-lt"/>
                      </a:endParaRPr>
                    </a:p>
                  </a:txBody>
                  <a:tcPr marL="9525" marR="9525" marT="9525" marB="0" anchor="ctr"/>
                </a:tc>
                <a:tc>
                  <a:txBody>
                    <a:bodyPr/>
                    <a:lstStyle/>
                    <a:p>
                      <a:pPr algn="ctr" fontAlgn="ctr"/>
                      <a:r>
                        <a:rPr lang="es-EC" sz="2400" u="none" strike="noStrike" dirty="0">
                          <a:effectLst/>
                        </a:rPr>
                        <a:t> </a:t>
                      </a:r>
                      <a:r>
                        <a:rPr lang="es-EC" sz="2400" u="none" strike="noStrike" dirty="0" smtClean="0">
                          <a:effectLst/>
                        </a:rPr>
                        <a:t>$  </a:t>
                      </a:r>
                      <a:r>
                        <a:rPr lang="es-EC" sz="2400" u="none" strike="noStrike" dirty="0">
                          <a:effectLst/>
                        </a:rPr>
                        <a:t>130.759.674,23 </a:t>
                      </a:r>
                      <a:endParaRPr lang="es-EC" sz="2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3"/>
                  </a:ext>
                </a:extLst>
              </a:tr>
              <a:tr h="774576">
                <a:tc>
                  <a:txBody>
                    <a:bodyPr/>
                    <a:lstStyle/>
                    <a:p>
                      <a:pPr algn="ctr" fontAlgn="ctr"/>
                      <a:r>
                        <a:rPr lang="es-EC" sz="2400" u="none" strike="noStrike" dirty="0">
                          <a:effectLst/>
                        </a:rPr>
                        <a:t>Diferencia</a:t>
                      </a:r>
                      <a:endParaRPr lang="es-EC" sz="2400" b="0" i="0" u="none" strike="noStrike" dirty="0">
                        <a:solidFill>
                          <a:srgbClr val="000000"/>
                        </a:solidFill>
                        <a:effectLst/>
                        <a:latin typeface="+mn-lt"/>
                      </a:endParaRPr>
                    </a:p>
                  </a:txBody>
                  <a:tcPr marL="9525" marR="9525" marT="9525" marB="0" anchor="ctr"/>
                </a:tc>
                <a:tc>
                  <a:txBody>
                    <a:bodyPr/>
                    <a:lstStyle/>
                    <a:p>
                      <a:pPr algn="ctr" fontAlgn="ctr"/>
                      <a:r>
                        <a:rPr lang="es-EC" sz="2400" u="none" strike="noStrike" dirty="0">
                          <a:effectLst/>
                        </a:rPr>
                        <a:t> $     </a:t>
                      </a:r>
                      <a:r>
                        <a:rPr lang="es-EC" sz="2400" u="none" strike="noStrike" dirty="0" smtClean="0">
                          <a:effectLst/>
                        </a:rPr>
                        <a:t>6.537.983,71 </a:t>
                      </a:r>
                      <a:endParaRPr lang="es-EC" sz="2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4"/>
                  </a:ext>
                </a:extLst>
              </a:tr>
              <a:tr h="774576">
                <a:tc>
                  <a:txBody>
                    <a:bodyPr/>
                    <a:lstStyle/>
                    <a:p>
                      <a:pPr algn="ctr" fontAlgn="ctr"/>
                      <a:r>
                        <a:rPr lang="es-EC" sz="2400" b="1" u="none" strike="noStrike" dirty="0">
                          <a:effectLst>
                            <a:outerShdw blurRad="38100" dist="38100" dir="2700000" algn="tl">
                              <a:srgbClr val="000000">
                                <a:alpha val="43137"/>
                              </a:srgbClr>
                            </a:outerShdw>
                          </a:effectLst>
                        </a:rPr>
                        <a:t>VARIACIÓN</a:t>
                      </a:r>
                      <a:endParaRPr lang="es-EC" sz="2400" b="1" i="0" u="none" strike="noStrike" dirty="0">
                        <a:solidFill>
                          <a:srgbClr val="000000"/>
                        </a:solidFill>
                        <a:effectLst>
                          <a:outerShdw blurRad="38100" dist="38100" dir="2700000" algn="tl">
                            <a:srgbClr val="000000">
                              <a:alpha val="43137"/>
                            </a:srgbClr>
                          </a:outerShdw>
                        </a:effectLst>
                        <a:latin typeface="+mn-lt"/>
                      </a:endParaRPr>
                    </a:p>
                  </a:txBody>
                  <a:tcPr marL="9525" marR="9525" marT="9525" marB="0" anchor="ctr"/>
                </a:tc>
                <a:tc>
                  <a:txBody>
                    <a:bodyPr/>
                    <a:lstStyle/>
                    <a:p>
                      <a:pPr algn="ctr" fontAlgn="ctr"/>
                      <a:r>
                        <a:rPr lang="es-EC" sz="2400" b="1" u="none" strike="noStrike" dirty="0">
                          <a:effectLst>
                            <a:outerShdw blurRad="38100" dist="38100" dir="2700000" algn="tl">
                              <a:srgbClr val="000000">
                                <a:alpha val="43137"/>
                              </a:srgbClr>
                            </a:outerShdw>
                          </a:effectLst>
                        </a:rPr>
                        <a:t>5%</a:t>
                      </a:r>
                      <a:endParaRPr lang="es-EC" sz="2400" b="1" i="0" u="none" strike="noStrike" dirty="0">
                        <a:solidFill>
                          <a:srgbClr val="000000"/>
                        </a:solidFill>
                        <a:effectLst>
                          <a:outerShdw blurRad="38100" dist="38100" dir="2700000" algn="tl">
                            <a:srgbClr val="000000">
                              <a:alpha val="43137"/>
                            </a:srgbClr>
                          </a:outerShdw>
                        </a:effectLst>
                        <a:latin typeface="+mn-lt"/>
                      </a:endParaRPr>
                    </a:p>
                  </a:txBody>
                  <a:tcPr marL="9525" marR="9525" marT="9525" marB="0" anchor="ctr"/>
                </a:tc>
                <a:extLst>
                  <a:ext uri="{0D108BD9-81ED-4DB2-BD59-A6C34878D82A}">
                    <a16:rowId xmlns:a16="http://schemas.microsoft.com/office/drawing/2014/main" val="10005"/>
                  </a:ext>
                </a:extLst>
              </a:tr>
            </a:tbl>
          </a:graphicData>
        </a:graphic>
      </p:graphicFrame>
      <p:graphicFrame>
        <p:nvGraphicFramePr>
          <p:cNvPr id="15" name="Gráfico 14"/>
          <p:cNvGraphicFramePr>
            <a:graphicFrameLocks/>
          </p:cNvGraphicFramePr>
          <p:nvPr>
            <p:extLst>
              <p:ext uri="{D42A27DB-BD31-4B8C-83A1-F6EECF244321}">
                <p14:modId xmlns:p14="http://schemas.microsoft.com/office/powerpoint/2010/main" val="3299706554"/>
              </p:ext>
            </p:extLst>
          </p:nvPr>
        </p:nvGraphicFramePr>
        <p:xfrm>
          <a:off x="6380922" y="1664822"/>
          <a:ext cx="5598645" cy="42589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95978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C00000"/>
              </a:solidFill>
            </a:endParaRPr>
          </a:p>
        </p:txBody>
      </p:sp>
      <p:sp>
        <p:nvSpPr>
          <p:cNvPr id="2" name="Título 1"/>
          <p:cNvSpPr>
            <a:spLocks noGrp="1"/>
          </p:cNvSpPr>
          <p:nvPr>
            <p:ph type="title"/>
          </p:nvPr>
        </p:nvSpPr>
        <p:spPr/>
        <p:txBody>
          <a:bodyPr/>
          <a:lstStyle/>
          <a:p>
            <a:r>
              <a:rPr lang="es-ES" sz="8000" dirty="0" smtClean="0">
                <a:effectLst>
                  <a:outerShdw blurRad="38100" dist="38100" dir="2700000" algn="tl">
                    <a:srgbClr val="000000">
                      <a:alpha val="43137"/>
                    </a:srgbClr>
                  </a:outerShdw>
                </a:effectLst>
              </a:rPr>
              <a:t>GRACIAS</a:t>
            </a:r>
            <a:endParaRPr lang="es-EC" dirty="0">
              <a:effectLst>
                <a:outerShdw blurRad="38100" dist="38100" dir="2700000" algn="tl">
                  <a:srgbClr val="000000">
                    <a:alpha val="43137"/>
                  </a:srgbClr>
                </a:outerShdw>
              </a:effectLst>
            </a:endParaRPr>
          </a:p>
        </p:txBody>
      </p:sp>
      <p:pic>
        <p:nvPicPr>
          <p:cNvPr id="5" name="Marcador de contenido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9844088" y="141288"/>
            <a:ext cx="2347912" cy="1039812"/>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1537011" y="194582"/>
            <a:ext cx="7682232" cy="830997"/>
          </a:xfrm>
          <a:prstGeom prst="rect">
            <a:avLst/>
          </a:prstGeom>
          <a:noFill/>
        </p:spPr>
        <p:txBody>
          <a:bodyPr wrap="none" lIns="91440" tIns="45720" rIns="91440" bIns="45720">
            <a:spAutoFit/>
          </a:bodyPr>
          <a:lstStyle/>
          <a:p>
            <a:pPr algn="ctr"/>
            <a:r>
              <a:rPr lang="es-ES" sz="4800" dirty="0">
                <a:ln w="0"/>
                <a:solidFill>
                  <a:srgbClr val="C00000"/>
                </a:solidFill>
                <a:effectLst>
                  <a:outerShdw blurRad="38100" dist="19050" dir="2700000" algn="tl" rotWithShape="0">
                    <a:schemeClr val="dk1">
                      <a:alpha val="40000"/>
                    </a:schemeClr>
                  </a:outerShdw>
                </a:effectLst>
              </a:rPr>
              <a:t>Reforma Ordenanza 007-2019</a:t>
            </a:r>
          </a:p>
        </p:txBody>
      </p:sp>
      <p:sp>
        <p:nvSpPr>
          <p:cNvPr id="34" name="Forma libre 33"/>
          <p:cNvSpPr/>
          <p:nvPr/>
        </p:nvSpPr>
        <p:spPr>
          <a:xfrm>
            <a:off x="3945737" y="1624351"/>
            <a:ext cx="2289672" cy="495037"/>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8" name="Forma libre 37"/>
          <p:cNvSpPr/>
          <p:nvPr/>
        </p:nvSpPr>
        <p:spPr>
          <a:xfrm>
            <a:off x="4313528" y="2076286"/>
            <a:ext cx="1185882" cy="384600"/>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b="1" i="1" kern="1200" dirty="0"/>
          </a:p>
        </p:txBody>
      </p:sp>
      <p:sp>
        <p:nvSpPr>
          <p:cNvPr id="24" name="Título 1"/>
          <p:cNvSpPr txBox="1">
            <a:spLocks/>
          </p:cNvSpPr>
          <p:nvPr/>
        </p:nvSpPr>
        <p:spPr>
          <a:xfrm>
            <a:off x="7201481" y="2169881"/>
            <a:ext cx="277586" cy="26500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endParaRPr lang="es-CO" sz="1400" b="1" dirty="0">
              <a:solidFill>
                <a:schemeClr val="bg1"/>
              </a:solidFill>
              <a:latin typeface="Aharoni" panose="02010803020104030203" pitchFamily="2" charset="-79"/>
              <a:cs typeface="Aharoni" panose="02010803020104030203" pitchFamily="2" charset="-79"/>
            </a:endParaRPr>
          </a:p>
        </p:txBody>
      </p:sp>
      <p:sp>
        <p:nvSpPr>
          <p:cNvPr id="40" name="Título 1"/>
          <p:cNvSpPr txBox="1">
            <a:spLocks/>
          </p:cNvSpPr>
          <p:nvPr/>
        </p:nvSpPr>
        <p:spPr>
          <a:xfrm>
            <a:off x="1908280" y="1948678"/>
            <a:ext cx="523899" cy="389254"/>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s-CO" sz="1800" b="1" dirty="0" smtClean="0">
                <a:solidFill>
                  <a:schemeClr val="bg1"/>
                </a:solidFill>
                <a:latin typeface="Aharoni" panose="02010803020104030203" pitchFamily="2" charset="-79"/>
                <a:cs typeface="Aharoni" panose="02010803020104030203" pitchFamily="2" charset="-79"/>
              </a:rPr>
              <a:t>1</a:t>
            </a:r>
            <a:endParaRPr lang="es-CO" sz="1800" b="1"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096743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C00000"/>
              </a:solidFill>
            </a:endParaRPr>
          </a:p>
        </p:txBody>
      </p:sp>
      <p:sp>
        <p:nvSpPr>
          <p:cNvPr id="2" name="Título 1"/>
          <p:cNvSpPr>
            <a:spLocks noGrp="1"/>
          </p:cNvSpPr>
          <p:nvPr>
            <p:ph type="title"/>
          </p:nvPr>
        </p:nvSpPr>
        <p:spPr>
          <a:xfrm>
            <a:off x="290945" y="1346662"/>
            <a:ext cx="11689388" cy="5212080"/>
          </a:xfrm>
        </p:spPr>
        <p:txBody>
          <a:bodyPr>
            <a:noAutofit/>
          </a:bodyPr>
          <a:lstStyle/>
          <a:p>
            <a:r>
              <a:rPr lang="es-ES" sz="2000" b="1" dirty="0"/>
              <a:t>Art. 525</a:t>
            </a:r>
            <a:r>
              <a:rPr lang="es-ES" sz="2000" dirty="0"/>
              <a:t>.- Sanciones por incumplimiento de responsabilidades relacionadas con la tributación municipal.- Las siguientes sanciones serán impuestas por el jefe de la dirección financiera:</a:t>
            </a:r>
            <a:br>
              <a:rPr lang="es-ES" sz="2000" dirty="0"/>
            </a:br>
            <a:r>
              <a:rPr lang="es-ES" sz="2000" dirty="0"/>
              <a:t>a) Los valuadores que por negligencia u otra causa dejaren de avaluar una propiedad o realizaren avalúos por debajo del justo valor del predio y no justificaren su conducta, serán sancionados con una multa que fluctúe entre el 25% y el 125% de la remuneración mínima unificada del trabajador privado en general. Serán destituidos en caso de dolo o negligencia grave, sin perjuicio de las responsabilidades civiles y penales a que hubiere lugar</a:t>
            </a:r>
            <a:r>
              <a:rPr lang="es-ES" sz="2000" dirty="0" smtClean="0"/>
              <a:t>.</a:t>
            </a:r>
            <a:br>
              <a:rPr lang="es-ES" sz="2000" dirty="0" smtClean="0"/>
            </a:br>
            <a:r>
              <a:rPr lang="es-ES" sz="2000" dirty="0" smtClean="0"/>
              <a:t/>
            </a:r>
            <a:br>
              <a:rPr lang="es-ES" sz="2000" dirty="0" smtClean="0"/>
            </a:br>
            <a:r>
              <a:rPr lang="es-ES" sz="2000" b="1" dirty="0"/>
              <a:t>Art. 498</a:t>
            </a:r>
            <a:r>
              <a:rPr lang="es-ES" sz="2000" dirty="0"/>
              <a:t>.- Estímulos tributarios.- Con la finalidad de estimular el desarrollo del turismo, </a:t>
            </a:r>
            <a:r>
              <a:rPr lang="es-ES" sz="2000" dirty="0" smtClean="0"/>
              <a:t>la construcción</a:t>
            </a:r>
            <a:r>
              <a:rPr lang="es-ES" sz="2000" dirty="0"/>
              <a:t>, la industria, el comercio u otras actividades productivas, culturales, educativas</a:t>
            </a:r>
            <a:r>
              <a:rPr lang="es-ES" sz="2000" dirty="0" smtClean="0"/>
              <a:t>, deportivas</a:t>
            </a:r>
            <a:r>
              <a:rPr lang="es-ES" sz="2000" dirty="0"/>
              <a:t>, de beneficencia, así como las que protejan y defiendan el medio ambiente, los </a:t>
            </a:r>
            <a:r>
              <a:rPr lang="es-ES" sz="2000" dirty="0" smtClean="0"/>
              <a:t>concejos cantonales </a:t>
            </a:r>
            <a:r>
              <a:rPr lang="es-ES" sz="2000" dirty="0"/>
              <a:t>o metropolitanos podrán, mediante ordenanza, disminuir hasta en un cincuenta por </a:t>
            </a:r>
            <a:r>
              <a:rPr lang="es-ES" sz="2000" dirty="0" smtClean="0"/>
              <a:t>ciento los </a:t>
            </a:r>
            <a:r>
              <a:rPr lang="es-ES" sz="2000" dirty="0"/>
              <a:t>valores que corresponda cancelar a los diferentes sujetos pasivos de los tributos establecidos </a:t>
            </a:r>
            <a:r>
              <a:rPr lang="es-ES" sz="2000" dirty="0" smtClean="0"/>
              <a:t>en </a:t>
            </a:r>
            <a:r>
              <a:rPr lang="es-EC" sz="2000" dirty="0" smtClean="0"/>
              <a:t>el </a:t>
            </a:r>
            <a:r>
              <a:rPr lang="es-EC" sz="2000" dirty="0"/>
              <a:t>presente Código</a:t>
            </a:r>
            <a:r>
              <a:rPr lang="es-EC" sz="2000" dirty="0" smtClean="0"/>
              <a:t>.                </a:t>
            </a:r>
            <a:br>
              <a:rPr lang="es-EC" sz="2000" dirty="0" smtClean="0"/>
            </a:br>
            <a:r>
              <a:rPr lang="es-EC" sz="2000" dirty="0"/>
              <a:t/>
            </a:r>
            <a:br>
              <a:rPr lang="es-EC" sz="2000" dirty="0"/>
            </a:br>
            <a:r>
              <a:rPr lang="es-ES" sz="2000" dirty="0"/>
              <a:t>Los estímulos establecidos en el presente artículo tendrán el carácter de general, es decir, </a:t>
            </a:r>
            <a:r>
              <a:rPr lang="es-ES" sz="2000" dirty="0" smtClean="0"/>
              <a:t>serán aplicados </a:t>
            </a:r>
            <a:r>
              <a:rPr lang="es-ES" sz="2000" dirty="0"/>
              <a:t>en favor de todas las personas naturales o jurídicas que realicen nuevas inversiones en </a:t>
            </a:r>
            <a:r>
              <a:rPr lang="es-ES" sz="2000" dirty="0" smtClean="0"/>
              <a:t>las actividades </a:t>
            </a:r>
            <a:r>
              <a:rPr lang="es-ES" sz="2000" dirty="0"/>
              <a:t>antes descritas, cuyo desarrollo se aspira estimular; beneficio que tendrá un </a:t>
            </a:r>
            <a:r>
              <a:rPr lang="es-ES" sz="2000" dirty="0" smtClean="0"/>
              <a:t>plazo máximo </a:t>
            </a:r>
            <a:r>
              <a:rPr lang="es-ES" sz="2000" dirty="0"/>
              <a:t>de duración de diez años improrrogables, el mismo que será determinado en la </a:t>
            </a:r>
            <a:r>
              <a:rPr lang="es-ES" sz="2000" dirty="0" smtClean="0"/>
              <a:t>respectiva </a:t>
            </a:r>
            <a:r>
              <a:rPr lang="es-EC" sz="2000" dirty="0" smtClean="0"/>
              <a:t>ordenanza. </a:t>
            </a:r>
            <a:endParaRPr lang="es-EC" sz="2000" dirty="0">
              <a:effectLst>
                <a:outerShdw blurRad="38100" dist="38100" dir="2700000" algn="tl">
                  <a:srgbClr val="000000">
                    <a:alpha val="43137"/>
                  </a:srgbClr>
                </a:outerShdw>
              </a:effectLst>
            </a:endParaRPr>
          </a:p>
        </p:txBody>
      </p:sp>
      <p:pic>
        <p:nvPicPr>
          <p:cNvPr id="5" name="Marcador de contenido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9844088" y="141288"/>
            <a:ext cx="2347912" cy="1039812"/>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1537011" y="194582"/>
            <a:ext cx="7682232" cy="830997"/>
          </a:xfrm>
          <a:prstGeom prst="rect">
            <a:avLst/>
          </a:prstGeom>
          <a:noFill/>
        </p:spPr>
        <p:txBody>
          <a:bodyPr wrap="none" lIns="91440" tIns="45720" rIns="91440" bIns="45720">
            <a:spAutoFit/>
          </a:bodyPr>
          <a:lstStyle/>
          <a:p>
            <a:pPr algn="ctr"/>
            <a:r>
              <a:rPr lang="es-ES" sz="4800" dirty="0">
                <a:ln w="0"/>
                <a:solidFill>
                  <a:srgbClr val="C00000"/>
                </a:solidFill>
                <a:effectLst>
                  <a:outerShdw blurRad="38100" dist="19050" dir="2700000" algn="tl" rotWithShape="0">
                    <a:schemeClr val="dk1">
                      <a:alpha val="40000"/>
                    </a:schemeClr>
                  </a:outerShdw>
                </a:effectLst>
              </a:rPr>
              <a:t>Reforma Ordenanza 007-2019</a:t>
            </a:r>
          </a:p>
        </p:txBody>
      </p:sp>
      <p:sp>
        <p:nvSpPr>
          <p:cNvPr id="34" name="Forma libre 33"/>
          <p:cNvSpPr/>
          <p:nvPr/>
        </p:nvSpPr>
        <p:spPr>
          <a:xfrm>
            <a:off x="3945737" y="1624351"/>
            <a:ext cx="2289672" cy="495037"/>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8" name="Forma libre 37"/>
          <p:cNvSpPr/>
          <p:nvPr/>
        </p:nvSpPr>
        <p:spPr>
          <a:xfrm>
            <a:off x="4313528" y="2076286"/>
            <a:ext cx="1185882" cy="384600"/>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b="1" i="1" kern="1200" dirty="0"/>
          </a:p>
        </p:txBody>
      </p:sp>
      <p:sp>
        <p:nvSpPr>
          <p:cNvPr id="24" name="Título 1"/>
          <p:cNvSpPr txBox="1">
            <a:spLocks/>
          </p:cNvSpPr>
          <p:nvPr/>
        </p:nvSpPr>
        <p:spPr>
          <a:xfrm>
            <a:off x="7201481" y="2169881"/>
            <a:ext cx="277586" cy="26500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endParaRPr lang="es-CO" sz="1400" b="1" dirty="0">
              <a:solidFill>
                <a:schemeClr val="bg1"/>
              </a:solidFill>
              <a:latin typeface="Aharoni" panose="02010803020104030203" pitchFamily="2" charset="-79"/>
              <a:cs typeface="Aharoni" panose="02010803020104030203" pitchFamily="2" charset="-79"/>
            </a:endParaRPr>
          </a:p>
        </p:txBody>
      </p:sp>
      <p:sp>
        <p:nvSpPr>
          <p:cNvPr id="40" name="Título 1"/>
          <p:cNvSpPr txBox="1">
            <a:spLocks/>
          </p:cNvSpPr>
          <p:nvPr/>
        </p:nvSpPr>
        <p:spPr>
          <a:xfrm>
            <a:off x="1908280" y="1948678"/>
            <a:ext cx="523899" cy="389254"/>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s-CO" sz="1800" b="1" dirty="0" smtClean="0">
                <a:solidFill>
                  <a:schemeClr val="bg1"/>
                </a:solidFill>
                <a:latin typeface="Aharoni" panose="02010803020104030203" pitchFamily="2" charset="-79"/>
                <a:cs typeface="Aharoni" panose="02010803020104030203" pitchFamily="2" charset="-79"/>
              </a:rPr>
              <a:t>1</a:t>
            </a:r>
            <a:endParaRPr lang="es-CO" sz="1800" b="1"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852007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3654"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853432" y="172391"/>
            <a:ext cx="7986802" cy="830997"/>
          </a:xfrm>
          <a:prstGeom prst="rect">
            <a:avLst/>
          </a:prstGeom>
          <a:noFill/>
        </p:spPr>
        <p:txBody>
          <a:bodyPr wrap="none" lIns="91440" tIns="45720" rIns="91440" bIns="45720">
            <a:spAutoFit/>
          </a:bodyPr>
          <a:lstStyle/>
          <a:p>
            <a:pPr algn="ctr"/>
            <a:r>
              <a:rPr lang="es-ES" sz="4800" b="0" cap="none" spc="0" dirty="0" smtClean="0">
                <a:ln w="0"/>
                <a:solidFill>
                  <a:srgbClr val="C00000"/>
                </a:solidFill>
                <a:effectLst>
                  <a:outerShdw blurRad="38100" dist="19050" dir="2700000" algn="tl" rotWithShape="0">
                    <a:schemeClr val="dk1">
                      <a:alpha val="40000"/>
                    </a:schemeClr>
                  </a:outerShdw>
                </a:effectLst>
              </a:rPr>
              <a:t>Reforma Ordenanza 007-2019</a:t>
            </a:r>
            <a:endParaRPr lang="es-ES" sz="4800" b="0" cap="none" spc="0" dirty="0">
              <a:ln w="0"/>
              <a:solidFill>
                <a:srgbClr val="C00000"/>
              </a:solidFill>
              <a:effectLst>
                <a:outerShdw blurRad="38100" dist="19050" dir="2700000" algn="tl" rotWithShape="0">
                  <a:schemeClr val="dk1">
                    <a:alpha val="40000"/>
                  </a:schemeClr>
                </a:outerShdw>
              </a:effectLst>
            </a:endParaRPr>
          </a:p>
        </p:txBody>
      </p:sp>
      <p:sp>
        <p:nvSpPr>
          <p:cNvPr id="8" name="Rectángulo 7"/>
          <p:cNvSpPr/>
          <p:nvPr/>
        </p:nvSpPr>
        <p:spPr>
          <a:xfrm>
            <a:off x="205469" y="1295227"/>
            <a:ext cx="11507164" cy="4924425"/>
          </a:xfrm>
          <a:prstGeom prst="rect">
            <a:avLst/>
          </a:prstGeom>
          <a:noFill/>
        </p:spPr>
        <p:txBody>
          <a:bodyPr wrap="square" lIns="91440" tIns="45720" rIns="91440" bIns="45720">
            <a:spAutoFit/>
          </a:bodyPr>
          <a:lstStyle/>
          <a:p>
            <a:pPr algn="just"/>
            <a:r>
              <a:rPr lang="es-ES" sz="2800" b="0" cap="none" spc="0" dirty="0" smtClean="0">
                <a:ln w="0"/>
                <a:effectLst>
                  <a:outerShdw blurRad="38100" dist="19050" dir="2700000" algn="tl" rotWithShape="0">
                    <a:schemeClr val="dk1">
                      <a:alpha val="40000"/>
                    </a:schemeClr>
                  </a:outerShdw>
                </a:effectLst>
              </a:rPr>
              <a:t>COOTAD</a:t>
            </a:r>
            <a:endParaRPr lang="es-ES" sz="2800" dirty="0" smtClean="0">
              <a:effectLst>
                <a:outerShdw blurRad="38100" dist="38100" dir="2700000" algn="tl">
                  <a:srgbClr val="000000">
                    <a:alpha val="43137"/>
                  </a:srgbClr>
                </a:outerShdw>
              </a:effectLst>
            </a:endParaRPr>
          </a:p>
          <a:p>
            <a:pPr algn="just"/>
            <a:r>
              <a:rPr lang="es-ES" sz="2200" b="1" dirty="0"/>
              <a:t>Art. </a:t>
            </a:r>
            <a:r>
              <a:rPr lang="es-ES" sz="2200" b="1" dirty="0" smtClean="0"/>
              <a:t>502</a:t>
            </a:r>
            <a:r>
              <a:rPr lang="es-ES" sz="2200" dirty="0" smtClean="0"/>
              <a:t>.- Los </a:t>
            </a:r>
            <a:r>
              <a:rPr lang="es-ES" sz="2200" dirty="0"/>
              <a:t>predios urbanos </a:t>
            </a:r>
            <a:r>
              <a:rPr lang="es-ES" sz="2200" dirty="0" smtClean="0"/>
              <a:t>serán valorados </a:t>
            </a:r>
            <a:r>
              <a:rPr lang="es-ES" sz="2200" dirty="0"/>
              <a:t>mediante la aplicación de los elementos de valor del suelo, valor de las edificaciones </a:t>
            </a:r>
            <a:r>
              <a:rPr lang="es-ES" sz="2200" dirty="0" smtClean="0"/>
              <a:t>y valor </a:t>
            </a:r>
            <a:r>
              <a:rPr lang="es-ES" sz="2200" dirty="0"/>
              <a:t>de reposición previstos en este Código; con este propósito, el concejo aprobará </a:t>
            </a:r>
            <a:r>
              <a:rPr lang="es-ES" sz="2200" dirty="0" smtClean="0"/>
              <a:t>mediante ordenanza</a:t>
            </a:r>
            <a:r>
              <a:rPr lang="es-ES" sz="2200" dirty="0"/>
              <a:t>, el plano del valor de la tierra, </a:t>
            </a:r>
            <a:r>
              <a:rPr lang="es-ES" sz="2200" b="1" u="sng" dirty="0"/>
              <a:t>los factores de aumento o reducción del valor del </a:t>
            </a:r>
            <a:r>
              <a:rPr lang="es-ES" sz="2200" b="1" u="sng" dirty="0" smtClean="0"/>
              <a:t>terreno por </a:t>
            </a:r>
            <a:r>
              <a:rPr lang="es-ES" sz="2200" b="1" u="sng" dirty="0"/>
              <a:t>los aspectos geométricos, topográficos, accesibilidad a determinados servicios, como </a:t>
            </a:r>
            <a:r>
              <a:rPr lang="es-ES" sz="2200" b="1" u="sng" dirty="0" smtClean="0"/>
              <a:t>agua potable</a:t>
            </a:r>
            <a:r>
              <a:rPr lang="es-ES" sz="2200" b="1" u="sng" dirty="0"/>
              <a:t>, alcantarillado y otros servicios, así como los factores para la valoración de las edificaciones</a:t>
            </a:r>
            <a:r>
              <a:rPr lang="es-ES" sz="2200" b="1" u="sng" dirty="0" smtClean="0"/>
              <a:t>.</a:t>
            </a:r>
          </a:p>
          <a:p>
            <a:pPr algn="just"/>
            <a:endParaRPr lang="es-ES" sz="2200" dirty="0" smtClean="0"/>
          </a:p>
          <a:p>
            <a:pPr algn="just"/>
            <a:r>
              <a:rPr lang="es-ES" sz="2200" b="1" dirty="0"/>
              <a:t>Art. 516</a:t>
            </a:r>
            <a:r>
              <a:rPr lang="es-ES" sz="2200" dirty="0"/>
              <a:t>.- </a:t>
            </a:r>
            <a:r>
              <a:rPr lang="es-ES" sz="2200" dirty="0" smtClean="0"/>
              <a:t>Los </a:t>
            </a:r>
            <a:r>
              <a:rPr lang="es-ES" sz="2200" dirty="0"/>
              <a:t>predios rurales serán valorados mediante </a:t>
            </a:r>
            <a:r>
              <a:rPr lang="es-ES" sz="2200" dirty="0" smtClean="0"/>
              <a:t>la aplicación </a:t>
            </a:r>
            <a:r>
              <a:rPr lang="es-ES" sz="2200" dirty="0"/>
              <a:t>de los elementos de valor del suelo, valor de las edificaciones y valor de </a:t>
            </a:r>
            <a:r>
              <a:rPr lang="es-ES" sz="2200" dirty="0" smtClean="0"/>
              <a:t>reposición previstos </a:t>
            </a:r>
            <a:r>
              <a:rPr lang="es-ES" sz="2200" dirty="0"/>
              <a:t>en este Código; con este propósito, el concejo respectivo aprobará, mediante ordenanza, </a:t>
            </a:r>
            <a:r>
              <a:rPr lang="es-ES" sz="2200" dirty="0" smtClean="0"/>
              <a:t>el plano </a:t>
            </a:r>
            <a:r>
              <a:rPr lang="es-ES" sz="2200" dirty="0"/>
              <a:t>del valor de la tierra, </a:t>
            </a:r>
            <a:r>
              <a:rPr lang="es-ES" sz="2200" b="1" u="sng" dirty="0"/>
              <a:t>los factores de aumento o reducción del valor del terreno por </a:t>
            </a:r>
            <a:r>
              <a:rPr lang="es-ES" sz="2200" b="1" u="sng" dirty="0" smtClean="0"/>
              <a:t>aspectos geométricos</a:t>
            </a:r>
            <a:r>
              <a:rPr lang="es-ES" sz="2200" b="1" u="sng" dirty="0"/>
              <a:t>, topográficos, accesibilidad al riego, accesos y vías de comunicación, calidad del suelo</a:t>
            </a:r>
            <a:r>
              <a:rPr lang="es-ES" sz="2200" b="1" u="sng" dirty="0" smtClean="0"/>
              <a:t>, agua </a:t>
            </a:r>
            <a:r>
              <a:rPr lang="es-ES" sz="2200" b="1" u="sng" dirty="0"/>
              <a:t>potable, alcantarillado y otros elementos semejantes, así como los factores para la </a:t>
            </a:r>
            <a:r>
              <a:rPr lang="es-ES" sz="2200" b="1" u="sng" dirty="0" smtClean="0"/>
              <a:t>valoración </a:t>
            </a:r>
            <a:r>
              <a:rPr lang="es-EC" sz="2200" b="1" u="sng" dirty="0" smtClean="0"/>
              <a:t>de </a:t>
            </a:r>
            <a:r>
              <a:rPr lang="es-EC" sz="2200" b="1" u="sng" dirty="0"/>
              <a:t>las edificaciones.</a:t>
            </a:r>
            <a:endParaRPr lang="es-ES" sz="2200" b="1" u="sng" cap="none" spc="0" dirty="0">
              <a:ln w="0"/>
            </a:endParaRPr>
          </a:p>
        </p:txBody>
      </p:sp>
    </p:spTree>
    <p:extLst>
      <p:ext uri="{BB962C8B-B14F-4D97-AF65-F5344CB8AC3E}">
        <p14:creationId xmlns:p14="http://schemas.microsoft.com/office/powerpoint/2010/main" val="907429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781454" y="284587"/>
            <a:ext cx="1761897" cy="780356"/>
          </a:xfrm>
        </p:spPr>
      </p:pic>
      <p:sp>
        <p:nvSpPr>
          <p:cNvPr id="3" name="Marcador de contenido 2"/>
          <p:cNvSpPr>
            <a:spLocks noGrp="1"/>
          </p:cNvSpPr>
          <p:nvPr>
            <p:ph sz="half" idx="2"/>
          </p:nvPr>
        </p:nvSpPr>
        <p:spPr>
          <a:xfrm>
            <a:off x="6122323" y="1276985"/>
            <a:ext cx="5421028" cy="5265130"/>
          </a:xfrm>
          <a:ln>
            <a:solidFill>
              <a:schemeClr val="bg1">
                <a:lumMod val="85000"/>
              </a:schemeClr>
            </a:solidFill>
          </a:ln>
          <a:effectLst>
            <a:glow rad="63500">
              <a:schemeClr val="accent3">
                <a:satMod val="175000"/>
                <a:alpha val="40000"/>
              </a:schemeClr>
            </a:glow>
          </a:effectLst>
        </p:spPr>
        <p:txBody>
          <a:bodyPr>
            <a:noAutofit/>
          </a:bodyPr>
          <a:lstStyle/>
          <a:p>
            <a:pPr algn="just"/>
            <a:r>
              <a:rPr lang="es-EC" sz="2600" dirty="0" smtClean="0"/>
              <a:t>Disposición General 6ta:</a:t>
            </a:r>
            <a:endParaRPr lang="es-EC" sz="2600" dirty="0"/>
          </a:p>
          <a:p>
            <a:pPr algn="just"/>
            <a:endParaRPr lang="es-EC" sz="2600" dirty="0"/>
          </a:p>
          <a:p>
            <a:pPr marL="180975" indent="0" algn="just">
              <a:buNone/>
            </a:pPr>
            <a:r>
              <a:rPr lang="es-EC" sz="2600" i="1" dirty="0">
                <a:solidFill>
                  <a:schemeClr val="tx1">
                    <a:lumMod val="85000"/>
                    <a:lumOff val="15000"/>
                  </a:schemeClr>
                </a:solidFill>
              </a:rPr>
              <a:t>“El Director Metropolitano de Catastro, en el plazo de 6 meses contados a partir de la sanción de la presente ordenanza, deberá presentar un análisis técnico debidamente sustentado y probado, a fin de establecer la viabilidad de incorporar el </a:t>
            </a:r>
            <a:r>
              <a:rPr lang="es-EC" sz="2600" i="1" dirty="0"/>
              <a:t>factor de </a:t>
            </a:r>
            <a:r>
              <a:rPr lang="es-EC" sz="2600" b="1" i="1" dirty="0"/>
              <a:t>Obsolescencia funcional</a:t>
            </a:r>
            <a:r>
              <a:rPr lang="es-EC" sz="2600" i="1" dirty="0">
                <a:solidFill>
                  <a:schemeClr val="tx1">
                    <a:lumMod val="85000"/>
                    <a:lumOff val="15000"/>
                  </a:schemeClr>
                </a:solidFill>
              </a:rPr>
              <a:t>, mismo que deberá cumplir con lo establecido en la Disposición Cuarta de la presente Ordenanza”.</a:t>
            </a:r>
            <a:endParaRPr lang="es-ES" sz="2600" dirty="0">
              <a:ln w="0"/>
              <a:effectLst>
                <a:outerShdw blurRad="38100" dist="38100" dir="2700000" algn="tl">
                  <a:srgbClr val="000000">
                    <a:alpha val="43137"/>
                  </a:srgbClr>
                </a:outerShdw>
              </a:effectLst>
            </a:endParaRPr>
          </a:p>
          <a:p>
            <a:endParaRPr lang="es-EC" sz="2600" dirty="0"/>
          </a:p>
        </p:txBody>
      </p:sp>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508753" y="172391"/>
            <a:ext cx="7682231" cy="830997"/>
          </a:xfrm>
          <a:prstGeom prst="rect">
            <a:avLst/>
          </a:prstGeom>
          <a:noFill/>
        </p:spPr>
        <p:txBody>
          <a:bodyPr wrap="none" lIns="91440" tIns="45720" rIns="91440" bIns="45720">
            <a:spAutoFit/>
          </a:bodyPr>
          <a:lstStyle/>
          <a:p>
            <a:pPr algn="ctr"/>
            <a:r>
              <a:rPr lang="es-ES" sz="4800" dirty="0">
                <a:ln w="0"/>
                <a:solidFill>
                  <a:srgbClr val="C00000"/>
                </a:solidFill>
                <a:effectLst>
                  <a:outerShdw blurRad="38100" dist="19050" dir="2700000" algn="tl" rotWithShape="0">
                    <a:schemeClr val="dk1">
                      <a:alpha val="40000"/>
                    </a:schemeClr>
                  </a:outerShdw>
                </a:effectLst>
              </a:rPr>
              <a:t>Reforma Ordenanza 007-2019</a:t>
            </a:r>
          </a:p>
        </p:txBody>
      </p:sp>
      <p:sp>
        <p:nvSpPr>
          <p:cNvPr id="9" name="Marcador de contenido 2"/>
          <p:cNvSpPr txBox="1">
            <a:spLocks/>
          </p:cNvSpPr>
          <p:nvPr/>
        </p:nvSpPr>
        <p:spPr>
          <a:xfrm>
            <a:off x="342498" y="1276985"/>
            <a:ext cx="5418222" cy="4458798"/>
          </a:xfrm>
          <a:prstGeom prst="rect">
            <a:avLst/>
          </a:prstGeom>
          <a:ln>
            <a:solidFill>
              <a:schemeClr val="bg1">
                <a:lumMod val="75000"/>
              </a:schemeClr>
            </a:solidFill>
          </a:ln>
          <a:effectLst>
            <a:glow rad="63500">
              <a:schemeClr val="accent3">
                <a:satMod val="175000"/>
                <a:alpha val="40000"/>
              </a:schemeClr>
            </a:glo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C" sz="2600" dirty="0" smtClean="0"/>
              <a:t>Disposición General 5ta:</a:t>
            </a:r>
          </a:p>
          <a:p>
            <a:pPr marL="180975" indent="0" algn="just">
              <a:buFont typeface="Arial" panose="020B0604020202020204" pitchFamily="34" charset="0"/>
              <a:buNone/>
            </a:pPr>
            <a:endParaRPr lang="es-EC" sz="2600" i="1" dirty="0" smtClean="0">
              <a:solidFill>
                <a:schemeClr val="tx1">
                  <a:lumMod val="85000"/>
                  <a:lumOff val="15000"/>
                </a:schemeClr>
              </a:solidFill>
            </a:endParaRPr>
          </a:p>
          <a:p>
            <a:pPr marL="0" indent="0" algn="just">
              <a:buNone/>
            </a:pPr>
            <a:r>
              <a:rPr lang="es-ES" sz="2600" i="1" dirty="0" smtClean="0"/>
              <a:t>“En </a:t>
            </a:r>
            <a:r>
              <a:rPr lang="es-ES" sz="2600" i="1" dirty="0"/>
              <a:t>el caso de necesitar incorporar nuevos factores, la Dirección </a:t>
            </a:r>
            <a:r>
              <a:rPr lang="es-ES" sz="2600" i="1" dirty="0" smtClean="0"/>
              <a:t>Metropolitana de </a:t>
            </a:r>
            <a:r>
              <a:rPr lang="es-ES" sz="2600" i="1" dirty="0"/>
              <a:t>Catastro realizará la propuesta en base a un análisis técnico debidamente </a:t>
            </a:r>
            <a:r>
              <a:rPr lang="es-ES" sz="2600" i="1" dirty="0" smtClean="0"/>
              <a:t>sustentado </a:t>
            </a:r>
            <a:r>
              <a:rPr lang="es-ES" sz="2600" i="1" dirty="0"/>
              <a:t>y probado, el mismo que deberá ser presentado para conocimiento y aprobación del</a:t>
            </a:r>
          </a:p>
          <a:p>
            <a:pPr marL="0" indent="0" algn="just">
              <a:buNone/>
            </a:pPr>
            <a:r>
              <a:rPr lang="es-EC" sz="2600" i="1" dirty="0"/>
              <a:t>Concejo Metropolitano a través de una reforma a la presente ordenanza</a:t>
            </a:r>
            <a:r>
              <a:rPr lang="es-EC" sz="2600" i="1" dirty="0" smtClean="0"/>
              <a:t>.”</a:t>
            </a:r>
            <a:endParaRPr lang="es-EC" sz="2600" i="1" dirty="0"/>
          </a:p>
        </p:txBody>
      </p:sp>
    </p:spTree>
    <p:extLst>
      <p:ext uri="{BB962C8B-B14F-4D97-AF65-F5344CB8AC3E}">
        <p14:creationId xmlns:p14="http://schemas.microsoft.com/office/powerpoint/2010/main" val="1488867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3654"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853432" y="172391"/>
            <a:ext cx="7986802" cy="830997"/>
          </a:xfrm>
          <a:prstGeom prst="rect">
            <a:avLst/>
          </a:prstGeom>
          <a:noFill/>
        </p:spPr>
        <p:txBody>
          <a:bodyPr wrap="none" lIns="91440" tIns="45720" rIns="91440" bIns="45720">
            <a:spAutoFit/>
          </a:bodyPr>
          <a:lstStyle/>
          <a:p>
            <a:pPr algn="ctr"/>
            <a:r>
              <a:rPr lang="es-ES" sz="4800" b="0" cap="none" spc="0" dirty="0" smtClean="0">
                <a:ln w="0"/>
                <a:solidFill>
                  <a:srgbClr val="C00000"/>
                </a:solidFill>
                <a:effectLst>
                  <a:outerShdw blurRad="38100" dist="19050" dir="2700000" algn="tl" rotWithShape="0">
                    <a:schemeClr val="dk1">
                      <a:alpha val="40000"/>
                    </a:schemeClr>
                  </a:outerShdw>
                </a:effectLst>
              </a:rPr>
              <a:t>Reforma Ordenanza 007-2019</a:t>
            </a:r>
            <a:endParaRPr lang="es-ES" sz="4800" b="0" cap="none" spc="0" dirty="0">
              <a:ln w="0"/>
              <a:solidFill>
                <a:srgbClr val="C00000"/>
              </a:solidFill>
              <a:effectLst>
                <a:outerShdw blurRad="38100" dist="19050" dir="2700000" algn="tl" rotWithShape="0">
                  <a:schemeClr val="dk1">
                    <a:alpha val="40000"/>
                  </a:schemeClr>
                </a:outerShdw>
              </a:effectLst>
            </a:endParaRPr>
          </a:p>
        </p:txBody>
      </p:sp>
      <p:sp>
        <p:nvSpPr>
          <p:cNvPr id="8" name="Rectángulo 7"/>
          <p:cNvSpPr/>
          <p:nvPr/>
        </p:nvSpPr>
        <p:spPr>
          <a:xfrm>
            <a:off x="188842" y="1465148"/>
            <a:ext cx="11648661" cy="5078313"/>
          </a:xfrm>
          <a:prstGeom prst="rect">
            <a:avLst/>
          </a:prstGeom>
          <a:noFill/>
        </p:spPr>
        <p:txBody>
          <a:bodyPr wrap="square" lIns="91440" tIns="45720" rIns="91440" bIns="45720">
            <a:spAutoFit/>
          </a:bodyPr>
          <a:lstStyle/>
          <a:p>
            <a:pPr algn="just"/>
            <a:r>
              <a:rPr lang="es-ES" sz="3600" b="0" cap="none" spc="0" dirty="0" smtClean="0">
                <a:ln w="0"/>
                <a:effectLst>
                  <a:outerShdw blurRad="38100" dist="19050" dir="2700000" algn="tl" rotWithShape="0">
                    <a:schemeClr val="dk1">
                      <a:alpha val="40000"/>
                    </a:schemeClr>
                  </a:outerShdw>
                </a:effectLst>
              </a:rPr>
              <a:t>La Secretaría de </a:t>
            </a:r>
            <a:r>
              <a:rPr lang="es-ES" sz="3600" dirty="0">
                <a:ln w="0"/>
                <a:effectLst>
                  <a:outerShdw blurRad="38100" dist="19050" dir="2700000" algn="tl" rotWithShape="0">
                    <a:schemeClr val="dk1">
                      <a:alpha val="40000"/>
                    </a:schemeClr>
                  </a:outerShdw>
                </a:effectLst>
              </a:rPr>
              <a:t>T</a:t>
            </a:r>
            <a:r>
              <a:rPr lang="es-ES" sz="3600" dirty="0" smtClean="0">
                <a:ln w="0"/>
                <a:effectLst>
                  <a:outerShdw blurRad="38100" dist="19050" dir="2700000" algn="tl" rotWithShape="0">
                    <a:schemeClr val="dk1">
                      <a:alpha val="40000"/>
                    </a:schemeClr>
                  </a:outerShdw>
                </a:effectLst>
              </a:rPr>
              <a:t>erritorio Hábitat y Vivienda presenta la propuesta de Reforma de la Ordenanza Metropolitana 007-2019 correspondiente a la aprobación </a:t>
            </a:r>
            <a:r>
              <a:rPr lang="es-EC" sz="3600" dirty="0">
                <a:effectLst>
                  <a:outerShdw blurRad="38100" dist="38100" dir="2700000" algn="tl">
                    <a:srgbClr val="000000">
                      <a:alpha val="43137"/>
                    </a:srgbClr>
                  </a:outerShdw>
                </a:effectLst>
              </a:rPr>
              <a:t>los</a:t>
            </a:r>
            <a:r>
              <a:rPr lang="es-EC" sz="3600" dirty="0"/>
              <a:t> </a:t>
            </a:r>
            <a:r>
              <a:rPr lang="es-EC" sz="3600" dirty="0">
                <a:effectLst>
                  <a:outerShdw blurRad="38100" dist="38100" dir="2700000" algn="tl">
                    <a:srgbClr val="000000">
                      <a:alpha val="43137"/>
                    </a:srgbClr>
                  </a:outerShdw>
                </a:effectLst>
              </a:rPr>
              <a:t>Factores de </a:t>
            </a:r>
            <a:r>
              <a:rPr lang="es-EC" sz="3600" dirty="0" smtClean="0">
                <a:effectLst>
                  <a:outerShdw blurRad="38100" dist="38100" dir="2700000" algn="tl">
                    <a:srgbClr val="000000">
                      <a:alpha val="43137"/>
                    </a:srgbClr>
                  </a:outerShdw>
                </a:effectLst>
              </a:rPr>
              <a:t>Corrección </a:t>
            </a:r>
            <a:r>
              <a:rPr lang="es-ES" sz="3600" dirty="0" smtClean="0">
                <a:effectLst>
                  <a:outerShdw blurRad="38100" dist="38100" dir="2700000" algn="tl">
                    <a:srgbClr val="000000">
                      <a:alpha val="43137"/>
                    </a:srgbClr>
                  </a:outerShdw>
                </a:effectLst>
              </a:rPr>
              <a:t>del </a:t>
            </a:r>
            <a:r>
              <a:rPr lang="es-ES" sz="3600" dirty="0">
                <a:effectLst>
                  <a:outerShdw blurRad="38100" dist="38100" dir="2700000" algn="tl">
                    <a:srgbClr val="000000">
                      <a:alpha val="43137"/>
                    </a:srgbClr>
                  </a:outerShdw>
                </a:effectLst>
              </a:rPr>
              <a:t>valor del terreno urbano, rural y edificaciones de </a:t>
            </a:r>
            <a:r>
              <a:rPr lang="es-ES" sz="3600" dirty="0" smtClean="0">
                <a:effectLst>
                  <a:outerShdw blurRad="38100" dist="38100" dir="2700000" algn="tl">
                    <a:srgbClr val="000000">
                      <a:alpha val="43137"/>
                    </a:srgbClr>
                  </a:outerShdw>
                </a:effectLst>
              </a:rPr>
              <a:t>los bienes </a:t>
            </a:r>
            <a:r>
              <a:rPr lang="es-ES" sz="3600" dirty="0">
                <a:effectLst>
                  <a:outerShdw blurRad="38100" dist="38100" dir="2700000" algn="tl">
                    <a:srgbClr val="000000">
                      <a:alpha val="43137"/>
                    </a:srgbClr>
                  </a:outerShdw>
                </a:effectLst>
              </a:rPr>
              <a:t>inmuebles del Distrito Metropolitano de </a:t>
            </a:r>
            <a:r>
              <a:rPr lang="es-ES" sz="3600" dirty="0" smtClean="0">
                <a:effectLst>
                  <a:outerShdw blurRad="38100" dist="38100" dir="2700000" algn="tl">
                    <a:srgbClr val="000000">
                      <a:alpha val="43137"/>
                    </a:srgbClr>
                  </a:outerShdw>
                </a:effectLst>
              </a:rPr>
              <a:t>Quito añadiendo los Factores Puntuales:</a:t>
            </a:r>
          </a:p>
          <a:p>
            <a:pPr algn="just"/>
            <a:endParaRPr lang="es-ES" sz="3600" dirty="0" smtClean="0">
              <a:effectLst>
                <a:outerShdw blurRad="38100" dist="38100" dir="2700000" algn="tl">
                  <a:srgbClr val="000000">
                    <a:alpha val="43137"/>
                  </a:srgbClr>
                </a:outerShdw>
              </a:effectLst>
            </a:endParaRPr>
          </a:p>
          <a:p>
            <a:pPr marL="571500" indent="-571500" algn="ctr">
              <a:buFont typeface="Arial" panose="020B0604020202020204" pitchFamily="34" charset="0"/>
              <a:buChar char="•"/>
            </a:pPr>
            <a:r>
              <a:rPr lang="es-ES" sz="3600" dirty="0" smtClean="0">
                <a:effectLst>
                  <a:outerShdw blurRad="38100" dist="38100" dir="2700000" algn="tl">
                    <a:srgbClr val="000000">
                      <a:alpha val="43137"/>
                    </a:srgbClr>
                  </a:outerShdw>
                </a:effectLst>
              </a:rPr>
              <a:t>Obsolescencia Funcional (construcción)</a:t>
            </a:r>
          </a:p>
          <a:p>
            <a:pPr marL="571500" indent="-571500" algn="ctr">
              <a:buFont typeface="Arial" panose="020B0604020202020204" pitchFamily="34" charset="0"/>
              <a:buChar char="•"/>
            </a:pPr>
            <a:r>
              <a:rPr lang="es-ES" sz="3600" dirty="0" smtClean="0">
                <a:effectLst>
                  <a:outerShdw blurRad="38100" dist="38100" dir="2700000" algn="tl">
                    <a:srgbClr val="000000">
                      <a:alpha val="43137"/>
                    </a:srgbClr>
                  </a:outerShdw>
                </a:effectLst>
              </a:rPr>
              <a:t>Agrícola Residencial (suelo)</a:t>
            </a:r>
            <a:endParaRPr lang="es-ES" sz="3600" b="0" cap="none" spc="0" dirty="0">
              <a:ln w="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08791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C00000"/>
              </a:solidFill>
            </a:endParaRPr>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02983"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342985" y="172391"/>
            <a:ext cx="8311955" cy="830997"/>
          </a:xfrm>
          <a:prstGeom prst="rect">
            <a:avLst/>
          </a:prstGeom>
          <a:noFill/>
        </p:spPr>
        <p:txBody>
          <a:bodyPr wrap="none" lIns="91440" tIns="45720" rIns="91440" bIns="45720">
            <a:spAutoFit/>
          </a:bodyPr>
          <a:lstStyle/>
          <a:p>
            <a:pPr algn="ctr"/>
            <a:r>
              <a:rPr lang="es-ES" sz="4800" b="0" cap="none" spc="0" dirty="0" smtClean="0">
                <a:ln w="0"/>
                <a:solidFill>
                  <a:srgbClr val="C00000"/>
                </a:solidFill>
                <a:effectLst>
                  <a:outerShdw blurRad="38100" dist="19050" dir="2700000" algn="tl" rotWithShape="0">
                    <a:schemeClr val="dk1">
                      <a:alpha val="40000"/>
                    </a:schemeClr>
                  </a:outerShdw>
                </a:effectLst>
              </a:rPr>
              <a:t>Factor Obsolescencia Funcional</a:t>
            </a:r>
            <a:endParaRPr lang="es-ES" sz="4800" b="0" cap="none" spc="0" dirty="0">
              <a:ln w="0"/>
              <a:solidFill>
                <a:srgbClr val="C00000"/>
              </a:solidFill>
              <a:effectLst>
                <a:outerShdw blurRad="38100" dist="19050" dir="2700000" algn="tl" rotWithShape="0">
                  <a:schemeClr val="dk1">
                    <a:alpha val="40000"/>
                  </a:schemeClr>
                </a:outerShdw>
              </a:effectLst>
            </a:endParaRPr>
          </a:p>
        </p:txBody>
      </p:sp>
      <p:sp>
        <p:nvSpPr>
          <p:cNvPr id="12" name="Marcador de contenido 2"/>
          <p:cNvSpPr txBox="1">
            <a:spLocks/>
          </p:cNvSpPr>
          <p:nvPr/>
        </p:nvSpPr>
        <p:spPr>
          <a:xfrm>
            <a:off x="228600" y="1181686"/>
            <a:ext cx="7653130" cy="53284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s-ES" sz="2000" dirty="0"/>
              <a:t>La Obsolescencia hace referencia a la pérdida de valor del inmueble generado por adecuaciones incorrectas en las construcciones</a:t>
            </a:r>
            <a:r>
              <a:rPr lang="es-ES" sz="2000" dirty="0" smtClean="0"/>
              <a:t>.</a:t>
            </a:r>
          </a:p>
          <a:p>
            <a:pPr algn="just"/>
            <a:endParaRPr lang="es-EC" sz="2000" dirty="0">
              <a:cs typeface="HELVETICA" panose="020B0604020202020204" pitchFamily="34" charset="0"/>
            </a:endParaRPr>
          </a:p>
          <a:p>
            <a:pPr algn="just"/>
            <a:r>
              <a:rPr lang="es-ES" sz="2000" dirty="0" smtClean="0"/>
              <a:t>Los </a:t>
            </a:r>
            <a:r>
              <a:rPr lang="es-ES" sz="2000" dirty="0"/>
              <a:t>sectores de la población con menores recursos económicos se ven en la necesidad de construir informalmente sin respetar las Normas de Arquitectura y Urbanismo que </a:t>
            </a:r>
            <a:r>
              <a:rPr lang="es-ES" sz="2000" dirty="0" smtClean="0"/>
              <a:t>no permite funcionalidad en </a:t>
            </a:r>
            <a:r>
              <a:rPr lang="es-ES" sz="2000" dirty="0"/>
              <a:t>las construcciones</a:t>
            </a:r>
            <a:r>
              <a:rPr lang="es-ES" sz="2000" dirty="0" smtClean="0"/>
              <a:t>.</a:t>
            </a:r>
          </a:p>
          <a:p>
            <a:pPr algn="just"/>
            <a:endParaRPr lang="es-ES" sz="2000" dirty="0"/>
          </a:p>
          <a:p>
            <a:pPr algn="just"/>
            <a:r>
              <a:rPr lang="es-ES" sz="2000" dirty="0" smtClean="0"/>
              <a:t>Existen </a:t>
            </a:r>
            <a:r>
              <a:rPr lang="es-ES" sz="2000" dirty="0"/>
              <a:t>bienes inmuebles en el DMQ que han cambiado la función, usos e instalaciones del diseño original, reduciendo dimensiones de ambientes por generar accesos improvisados, eliminando iluminación y ventilación natural</a:t>
            </a:r>
            <a:r>
              <a:rPr lang="es-ES" sz="2000" dirty="0" smtClean="0"/>
              <a:t>.</a:t>
            </a:r>
          </a:p>
          <a:p>
            <a:pPr algn="just"/>
            <a:endParaRPr lang="es-ES" sz="2000" dirty="0"/>
          </a:p>
          <a:p>
            <a:pPr algn="just"/>
            <a:r>
              <a:rPr lang="es-ES" sz="2000" dirty="0" smtClean="0"/>
              <a:t>En </a:t>
            </a:r>
            <a:r>
              <a:rPr lang="es-ES" sz="2000" dirty="0"/>
              <a:t>la actualidad</a:t>
            </a:r>
            <a:r>
              <a:rPr lang="es-EC" sz="2000" dirty="0"/>
              <a:t>, </a:t>
            </a:r>
            <a:r>
              <a:rPr lang="es-EC" sz="2000" dirty="0" smtClean="0"/>
              <a:t>la norma técnica de valoración no contempla </a:t>
            </a:r>
            <a:r>
              <a:rPr lang="es-EC" sz="2000" dirty="0"/>
              <a:t>un factor por obsolescencia funcional que </a:t>
            </a:r>
            <a:r>
              <a:rPr lang="es-EC" sz="2000" dirty="0" smtClean="0"/>
              <a:t>ajuste </a:t>
            </a:r>
            <a:r>
              <a:rPr lang="es-EC" sz="2000" dirty="0"/>
              <a:t>la </a:t>
            </a:r>
            <a:r>
              <a:rPr lang="es-ES" sz="2000" dirty="0"/>
              <a:t>valoración de la</a:t>
            </a:r>
            <a:r>
              <a:rPr lang="es-ES" sz="2000" b="1" dirty="0"/>
              <a:t> </a:t>
            </a:r>
            <a:r>
              <a:rPr lang="es-ES" sz="2000" dirty="0" smtClean="0"/>
              <a:t>construcción. </a:t>
            </a:r>
            <a:endParaRPr lang="es-ES" sz="2000" dirty="0"/>
          </a:p>
          <a:p>
            <a:pPr algn="just"/>
            <a:endParaRPr lang="es-ES" sz="1600" dirty="0">
              <a:solidFill>
                <a:schemeClr val="tx1">
                  <a:lumMod val="75000"/>
                  <a:lumOff val="25000"/>
                </a:schemeClr>
              </a:solidFill>
            </a:endParaRPr>
          </a:p>
        </p:txBody>
      </p:sp>
      <p:pic>
        <p:nvPicPr>
          <p:cNvPr id="13" name="Imagen 12">
            <a:extLst>
              <a:ext uri="{FF2B5EF4-FFF2-40B4-BE49-F238E27FC236}">
                <a16:creationId xmlns:a16="http://schemas.microsoft.com/office/drawing/2014/main" id="{84980534-D2E0-410C-83D2-7B9DFD1490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82298" y="1234215"/>
            <a:ext cx="1640041" cy="26904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FD15145D-E0D1-42CF-A319-D9C6D8E4440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927873" y="2537641"/>
            <a:ext cx="2078597" cy="2033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093773EA-D4AA-488D-9DEB-833AEF0340B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82298" y="4630683"/>
            <a:ext cx="1845575" cy="18813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42402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02983"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502014" y="172391"/>
            <a:ext cx="8311955" cy="830997"/>
          </a:xfrm>
          <a:prstGeom prst="rect">
            <a:avLst/>
          </a:prstGeom>
          <a:noFill/>
        </p:spPr>
        <p:txBody>
          <a:bodyPr wrap="none" lIns="91440" tIns="45720" rIns="91440" bIns="45720">
            <a:spAutoFit/>
          </a:bodyPr>
          <a:lstStyle/>
          <a:p>
            <a:pPr algn="ctr"/>
            <a:r>
              <a:rPr lang="es-ES" sz="4800" b="0" cap="none" spc="0" dirty="0" smtClean="0">
                <a:ln w="0"/>
                <a:solidFill>
                  <a:srgbClr val="C00000"/>
                </a:solidFill>
                <a:effectLst>
                  <a:outerShdw blurRad="38100" dist="19050" dir="2700000" algn="tl" rotWithShape="0">
                    <a:schemeClr val="dk1">
                      <a:alpha val="40000"/>
                    </a:schemeClr>
                  </a:outerShdw>
                </a:effectLst>
              </a:rPr>
              <a:t>Factor Obsolescencia Funcional</a:t>
            </a:r>
            <a:endParaRPr lang="es-ES" sz="4800" b="0" cap="none" spc="0" dirty="0">
              <a:ln w="0"/>
              <a:solidFill>
                <a:srgbClr val="C00000"/>
              </a:solidFill>
              <a:effectLst>
                <a:outerShdw blurRad="38100" dist="19050" dir="2700000" algn="tl" rotWithShape="0">
                  <a:schemeClr val="dk1">
                    <a:alpha val="40000"/>
                  </a:schemeClr>
                </a:outerShdw>
              </a:effectLst>
            </a:endParaRPr>
          </a:p>
        </p:txBody>
      </p:sp>
      <p:graphicFrame>
        <p:nvGraphicFramePr>
          <p:cNvPr id="2" name="Diagrama 1"/>
          <p:cNvGraphicFramePr/>
          <p:nvPr>
            <p:extLst>
              <p:ext uri="{D42A27DB-BD31-4B8C-83A1-F6EECF244321}">
                <p14:modId xmlns:p14="http://schemas.microsoft.com/office/powerpoint/2010/main" val="4149432221"/>
              </p:ext>
            </p:extLst>
          </p:nvPr>
        </p:nvGraphicFramePr>
        <p:xfrm>
          <a:off x="382384" y="1596045"/>
          <a:ext cx="11529754" cy="47299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90583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C00000"/>
              </a:solidFill>
            </a:endParaRPr>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02983"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599342" y="172391"/>
            <a:ext cx="6845079" cy="830997"/>
          </a:xfrm>
          <a:prstGeom prst="rect">
            <a:avLst/>
          </a:prstGeom>
          <a:noFill/>
        </p:spPr>
        <p:txBody>
          <a:bodyPr wrap="none" lIns="91440" tIns="45720" rIns="91440" bIns="45720">
            <a:spAutoFit/>
          </a:bodyPr>
          <a:lstStyle/>
          <a:p>
            <a:pPr algn="ctr"/>
            <a:r>
              <a:rPr lang="es-ES" sz="4800" b="0" cap="none" spc="0" dirty="0" smtClean="0">
                <a:ln w="0"/>
                <a:solidFill>
                  <a:srgbClr val="C00000"/>
                </a:solidFill>
                <a:effectLst>
                  <a:outerShdw blurRad="38100" dist="19050" dir="2700000" algn="tl" rotWithShape="0">
                    <a:schemeClr val="dk1">
                      <a:alpha val="40000"/>
                    </a:schemeClr>
                  </a:outerShdw>
                </a:effectLst>
              </a:rPr>
              <a:t>Factor Agrícola Residencial</a:t>
            </a:r>
            <a:endParaRPr lang="es-ES" sz="4800" b="0" cap="none" spc="0" dirty="0">
              <a:ln w="0"/>
              <a:solidFill>
                <a:srgbClr val="C00000"/>
              </a:solidFill>
              <a:effectLst>
                <a:outerShdw blurRad="38100" dist="19050" dir="2700000" algn="tl" rotWithShape="0">
                  <a:schemeClr val="dk1">
                    <a:alpha val="40000"/>
                  </a:schemeClr>
                </a:outerShdw>
              </a:effectLst>
            </a:endParaRPr>
          </a:p>
        </p:txBody>
      </p:sp>
      <p:sp>
        <p:nvSpPr>
          <p:cNvPr id="33" name="Forma libre 32"/>
          <p:cNvSpPr/>
          <p:nvPr/>
        </p:nvSpPr>
        <p:spPr>
          <a:xfrm>
            <a:off x="871595" y="1613786"/>
            <a:ext cx="2584810" cy="516168"/>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4" name="Forma libre 33"/>
          <p:cNvSpPr/>
          <p:nvPr/>
        </p:nvSpPr>
        <p:spPr>
          <a:xfrm>
            <a:off x="3945737" y="1624351"/>
            <a:ext cx="2289672" cy="495037"/>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5" name="Forma libre 34"/>
          <p:cNvSpPr/>
          <p:nvPr/>
        </p:nvSpPr>
        <p:spPr>
          <a:xfrm>
            <a:off x="6751443" y="1589960"/>
            <a:ext cx="2185049" cy="514606"/>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sz="1600" kern="1200" dirty="0"/>
          </a:p>
        </p:txBody>
      </p:sp>
      <p:sp>
        <p:nvSpPr>
          <p:cNvPr id="38" name="Forma libre 37"/>
          <p:cNvSpPr/>
          <p:nvPr/>
        </p:nvSpPr>
        <p:spPr>
          <a:xfrm>
            <a:off x="4367615" y="2084014"/>
            <a:ext cx="1185882" cy="384600"/>
          </a:xfrm>
          <a:custGeom>
            <a:avLst/>
            <a:gdLst>
              <a:gd name="connsiteX0" fmla="*/ 0 w 964406"/>
              <a:gd name="connsiteY0" fmla="*/ 0 h 642937"/>
              <a:gd name="connsiteX1" fmla="*/ 964406 w 964406"/>
              <a:gd name="connsiteY1" fmla="*/ 0 h 642937"/>
              <a:gd name="connsiteX2" fmla="*/ 964406 w 964406"/>
              <a:gd name="connsiteY2" fmla="*/ 642937 h 642937"/>
              <a:gd name="connsiteX3" fmla="*/ 0 w 964406"/>
              <a:gd name="connsiteY3" fmla="*/ 642937 h 642937"/>
              <a:gd name="connsiteX4" fmla="*/ 0 w 964406"/>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06" h="642937">
                <a:moveTo>
                  <a:pt x="0" y="0"/>
                </a:moveTo>
                <a:lnTo>
                  <a:pt x="964406" y="0"/>
                </a:lnTo>
                <a:lnTo>
                  <a:pt x="964406" y="642937"/>
                </a:lnTo>
                <a:lnTo>
                  <a:pt x="0" y="642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spcBef>
                <a:spcPct val="0"/>
              </a:spcBef>
              <a:spcAft>
                <a:spcPct val="35000"/>
              </a:spcAft>
            </a:pPr>
            <a:endParaRPr lang="es-ES" b="1" i="1" kern="1200" dirty="0"/>
          </a:p>
        </p:txBody>
      </p:sp>
      <p:sp>
        <p:nvSpPr>
          <p:cNvPr id="31" name="Rectángulo 30"/>
          <p:cNvSpPr/>
          <p:nvPr/>
        </p:nvSpPr>
        <p:spPr>
          <a:xfrm>
            <a:off x="81332" y="1113467"/>
            <a:ext cx="11945016" cy="5262979"/>
          </a:xfrm>
          <a:prstGeom prst="rect">
            <a:avLst/>
          </a:prstGeom>
        </p:spPr>
        <p:txBody>
          <a:bodyPr wrap="square">
            <a:spAutoFit/>
          </a:bodyPr>
          <a:lstStyle/>
          <a:p>
            <a:pPr algn="just">
              <a:lnSpc>
                <a:spcPct val="150000"/>
              </a:lnSpc>
            </a:pPr>
            <a:r>
              <a:rPr lang="es-MX" sz="2800" dirty="0"/>
              <a:t>La Disposición Transitoria </a:t>
            </a:r>
            <a:r>
              <a:rPr lang="es-MX" sz="2800" dirty="0" smtClean="0"/>
              <a:t>3era </a:t>
            </a:r>
            <a:r>
              <a:rPr lang="es-MX" sz="2800" dirty="0"/>
              <a:t>de la </a:t>
            </a:r>
            <a:r>
              <a:rPr lang="es-MX" sz="2800" dirty="0" smtClean="0"/>
              <a:t>Ord. </a:t>
            </a:r>
            <a:r>
              <a:rPr lang="es-MX" sz="2800" dirty="0"/>
              <a:t>Metropolitana No. 008-2019 determina</a:t>
            </a:r>
            <a:r>
              <a:rPr lang="es-MX" sz="2800" dirty="0" smtClean="0"/>
              <a:t>:</a:t>
            </a:r>
          </a:p>
          <a:p>
            <a:pPr algn="just">
              <a:lnSpc>
                <a:spcPct val="150000"/>
              </a:lnSpc>
            </a:pPr>
            <a:endParaRPr lang="es-MX" sz="2800" dirty="0"/>
          </a:p>
          <a:p>
            <a:pPr marL="180975" indent="0" algn="just">
              <a:lnSpc>
                <a:spcPct val="150000"/>
              </a:lnSpc>
              <a:buNone/>
            </a:pPr>
            <a:r>
              <a:rPr lang="es-MX" sz="2800" i="1" dirty="0">
                <a:solidFill>
                  <a:schemeClr val="tx1">
                    <a:lumMod val="85000"/>
                    <a:lumOff val="15000"/>
                  </a:schemeClr>
                </a:solidFill>
              </a:rPr>
              <a:t>“La Dirección Metropolitana de Catastro en el plazo de treinta días contados a partir de la sanción de la presente ordenanza </a:t>
            </a:r>
            <a:r>
              <a:rPr lang="es-MX" sz="2800" dirty="0"/>
              <a:t>desarrollará la metodología de cálculo del valor de suelo para los predios donde se desarrollen actividades agro productivas, </a:t>
            </a:r>
            <a:r>
              <a:rPr lang="es-MX" sz="2800" i="1" dirty="0">
                <a:solidFill>
                  <a:schemeClr val="tx1">
                    <a:lumMod val="85000"/>
                    <a:lumOff val="15000"/>
                  </a:schemeClr>
                </a:solidFill>
              </a:rPr>
              <a:t>cuya clasificación de suelo sea urbana. Esta metodología se aplicará únicamente hasta la aprobación de la ordenanza del Plan de Uso y Gestión de Suelo”.</a:t>
            </a:r>
            <a:endParaRPr lang="es-EC" sz="2800" i="1" dirty="0">
              <a:solidFill>
                <a:schemeClr val="tx1">
                  <a:lumMod val="85000"/>
                  <a:lumOff val="15000"/>
                </a:schemeClr>
              </a:solidFill>
            </a:endParaRPr>
          </a:p>
        </p:txBody>
      </p:sp>
    </p:spTree>
    <p:extLst>
      <p:ext uri="{BB962C8B-B14F-4D97-AF65-F5344CB8AC3E}">
        <p14:creationId xmlns:p14="http://schemas.microsoft.com/office/powerpoint/2010/main" val="1675178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41613"/>
            <a:ext cx="10153650" cy="923330"/>
          </a:xfrm>
          <a:prstGeom prst="rect">
            <a:avLst/>
          </a:prstGeom>
          <a:gradFill flip="none" rotWithShape="1">
            <a:gsLst>
              <a:gs pos="0">
                <a:schemeClr val="accent3">
                  <a:lumMod val="50000"/>
                </a:schemeClr>
              </a:gs>
              <a:gs pos="29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02983" y="141613"/>
            <a:ext cx="2348289" cy="1040073"/>
          </a:xfr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9111" t="-678" b="55177"/>
          <a:stretch/>
        </p:blipFill>
        <p:spPr>
          <a:xfrm flipV="1">
            <a:off x="0" y="6679403"/>
            <a:ext cx="9652518" cy="178597"/>
          </a:xfrm>
          <a:prstGeom prst="rect">
            <a:avLst/>
          </a:prstGeom>
        </p:spPr>
      </p:pic>
      <p:sp>
        <p:nvSpPr>
          <p:cNvPr id="7" name="Rectángulo 6"/>
          <p:cNvSpPr/>
          <p:nvPr/>
        </p:nvSpPr>
        <p:spPr>
          <a:xfrm>
            <a:off x="1235452" y="172391"/>
            <a:ext cx="6845079" cy="830997"/>
          </a:xfrm>
          <a:prstGeom prst="rect">
            <a:avLst/>
          </a:prstGeom>
          <a:noFill/>
        </p:spPr>
        <p:txBody>
          <a:bodyPr wrap="none" lIns="91440" tIns="45720" rIns="91440" bIns="45720">
            <a:spAutoFit/>
          </a:bodyPr>
          <a:lstStyle/>
          <a:p>
            <a:pPr algn="ctr"/>
            <a:r>
              <a:rPr lang="es-ES" sz="4800" dirty="0">
                <a:ln w="0"/>
                <a:solidFill>
                  <a:srgbClr val="C00000"/>
                </a:solidFill>
                <a:effectLst>
                  <a:outerShdw blurRad="38100" dist="19050" dir="2700000" algn="tl" rotWithShape="0">
                    <a:schemeClr val="dk1">
                      <a:alpha val="40000"/>
                    </a:schemeClr>
                  </a:outerShdw>
                </a:effectLst>
              </a:rPr>
              <a:t>Factor Agrícola Residencial</a:t>
            </a:r>
          </a:p>
        </p:txBody>
      </p:sp>
      <p:graphicFrame>
        <p:nvGraphicFramePr>
          <p:cNvPr id="2" name="Diagrama 1"/>
          <p:cNvGraphicFramePr/>
          <p:nvPr>
            <p:extLst>
              <p:ext uri="{D42A27DB-BD31-4B8C-83A1-F6EECF244321}">
                <p14:modId xmlns:p14="http://schemas.microsoft.com/office/powerpoint/2010/main" val="2993806084"/>
              </p:ext>
            </p:extLst>
          </p:nvPr>
        </p:nvGraphicFramePr>
        <p:xfrm>
          <a:off x="382384" y="1212464"/>
          <a:ext cx="11529754" cy="52880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4536736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779</TotalTime>
  <Words>1599</Words>
  <Application>Microsoft Office PowerPoint</Application>
  <PresentationFormat>Panorámica</PresentationFormat>
  <Paragraphs>318</Paragraphs>
  <Slides>25</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25</vt:i4>
      </vt:variant>
    </vt:vector>
  </HeadingPairs>
  <TitlesOfParts>
    <vt:vector size="32" baseType="lpstr">
      <vt:lpstr>Aharoni</vt:lpstr>
      <vt:lpstr>Arial</vt:lpstr>
      <vt:lpstr>Calibri</vt:lpstr>
      <vt:lpstr>Calibri Light</vt:lpstr>
      <vt:lpstr>HELVETICA</vt:lpstr>
      <vt:lpstr>HELVETICA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lpstr>Art. 525.- Sanciones por incumplimiento de responsabilidades relacionadas con la tributación municipal.- Las siguientes sanciones serán impuestas por el jefe de la dirección financiera: a) Los valuadores que por negligencia u otra causa dejaren de avaluar una propiedad o realizaren avalúos por debajo del justo valor del predio y no justificaren su conducta, serán sancionados con una multa que fluctúe entre el 25% y el 125% de la remuneración mínima unificada del trabajador privado en general. Serán destituidos en caso de dolo o negligencia grave, sin perjuicio de las responsabilidades civiles y penales a que hubiere lugar.  Art. 498.- Estímulos tributarios.- Con la finalidad de estimular el desarrollo del turismo, la construcción, la industria, el comercio u otras actividades productivas, culturales, educativas, deportivas, de beneficencia, así como las que protejan y defiendan el medio ambiente, los concejos cantonales o metropolitanos podrán, mediante ordenanza, disminuir hasta en un cincuenta por ciento los valores que corresponda cancelar a los diferentes sujetos pasivos de los tributos establecidos en el presente Código.                  Los estímulos establecidos en el presente artículo tendrán el carácter de general, es decir, serán aplicados en favor de todas las personas naturales o jurídicas que realicen nuevas inversiones en las actividades antes descritas, cuyo desarrollo se aspira estimular; beneficio que tendrá un plazo máximo de duración de diez años improrrogables, el mismo que será determinado en la respectiva ordenanza.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Hector Fernando Zamorano Cevallos</dc:creator>
  <cp:lastModifiedBy>Hector Fernando Zamorano Cevallos</cp:lastModifiedBy>
  <cp:revision>30</cp:revision>
  <cp:lastPrinted>2021-11-15T20:57:18Z</cp:lastPrinted>
  <dcterms:created xsi:type="dcterms:W3CDTF">2021-10-20T12:12:54Z</dcterms:created>
  <dcterms:modified xsi:type="dcterms:W3CDTF">2021-11-16T13:34:04Z</dcterms:modified>
</cp:coreProperties>
</file>