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87" r:id="rId3"/>
    <p:sldId id="303" r:id="rId4"/>
    <p:sldId id="301" r:id="rId5"/>
    <p:sldId id="272" r:id="rId6"/>
    <p:sldId id="291" r:id="rId7"/>
    <p:sldId id="297" r:id="rId8"/>
    <p:sldId id="304" r:id="rId9"/>
    <p:sldId id="271" r:id="rId10"/>
    <p:sldId id="258" r:id="rId11"/>
    <p:sldId id="267" r:id="rId12"/>
    <p:sldId id="277" r:id="rId13"/>
    <p:sldId id="283" r:id="rId14"/>
    <p:sldId id="259" r:id="rId15"/>
    <p:sldId id="284" r:id="rId16"/>
    <p:sldId id="260" r:id="rId17"/>
    <p:sldId id="261" r:id="rId18"/>
    <p:sldId id="262" r:id="rId19"/>
    <p:sldId id="275" r:id="rId20"/>
    <p:sldId id="278" r:id="rId21"/>
    <p:sldId id="279" r:id="rId22"/>
    <p:sldId id="280" r:id="rId23"/>
    <p:sldId id="285" r:id="rId24"/>
    <p:sldId id="281" r:id="rId25"/>
    <p:sldId id="263" r:id="rId26"/>
    <p:sldId id="265" r:id="rId27"/>
    <p:sldId id="282" r:id="rId28"/>
    <p:sldId id="268" r:id="rId29"/>
    <p:sldId id="264" r:id="rId30"/>
    <p:sldId id="269" r:id="rId31"/>
    <p:sldId id="270" r:id="rId32"/>
    <p:sldId id="302" r:id="rId33"/>
    <p:sldId id="286"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3" d="100"/>
          <a:sy n="163" d="100"/>
        </p:scale>
        <p:origin x="15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87DE6118-2437-4B30-8E3C-4D2BE6020583}" type="datetimeFigureOut">
              <a:rPr lang="en-US" smtClean="0"/>
              <a:pPr/>
              <a:t>11/16/2021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41184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11628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17303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409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7DE6118-2437-4B30-8E3C-4D2BE6020583}" type="datetimeFigureOut">
              <a:rPr lang="en-US" smtClean="0"/>
              <a:pPr/>
              <a:t>11/16/2021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25505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52863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1451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47699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DE6118-2437-4B30-8E3C-4D2BE6020583}" type="datetimeFigureOut">
              <a:rPr lang="en-US" smtClean="0"/>
              <a:t>11/16/2021</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96835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7DE6118-2437-4B30-8E3C-4D2BE6020583}" type="datetimeFigureOut">
              <a:rPr lang="en-US" smtClean="0"/>
              <a:pPr/>
              <a:t>11/16/2021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97299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7DE6118-2437-4B30-8E3C-4D2BE6020583}" type="datetimeFigureOut">
              <a:rPr lang="en-US" smtClean="0"/>
              <a:pPr/>
              <a:t>11/16/2021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6194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11/16/2021</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560301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63" y="3175"/>
            <a:ext cx="121967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950050" y="6200428"/>
            <a:ext cx="8287136" cy="473243"/>
          </a:xfrm>
        </p:spPr>
        <p:txBody>
          <a:bodyPr>
            <a:noAutofit/>
          </a:bodyPr>
          <a:lstStyle/>
          <a:p>
            <a:r>
              <a:rPr lang="es-EC" sz="3200" b="1" dirty="0" smtClean="0">
                <a:solidFill>
                  <a:srgbClr val="0070C0"/>
                </a:solidFill>
                <a:effectLst>
                  <a:outerShdw blurRad="38100" dist="38100" dir="2700000" algn="tl">
                    <a:srgbClr val="000000">
                      <a:alpha val="43137"/>
                    </a:srgbClr>
                  </a:outerShdw>
                </a:effectLst>
              </a:rPr>
              <a:t>2021</a:t>
            </a:r>
            <a:endParaRPr lang="es-EC" sz="3200" b="1" dirty="0">
              <a:solidFill>
                <a:srgbClr val="0070C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271979" y="4337322"/>
            <a:ext cx="9641304" cy="1363579"/>
          </a:xfrm>
        </p:spPr>
        <p:txBody>
          <a:bodyPr>
            <a:noAutofit/>
          </a:bodyPr>
          <a:lstStyle/>
          <a:p>
            <a:r>
              <a:rPr lang="es-EC" b="1" dirty="0"/>
              <a:t>ORDENANZA REFORMATORIA DEL LIBRO IV DEL EJE TERRITORIAL, LIBRO IV.1 DEL USO DEL SUELO, TITULO II DE LA REGULARIZACION DE EXCEDENTES O DIFERENCIAS DE SUPERFICIES DE TERRENO URBANO Y RURAL EN EL DISTRITO METROPOLITANO DE QUITO, PROVENIENTES DE ERRORES DE CÁLCULO O DE MEDIDAS</a:t>
            </a:r>
            <a:endParaRPr lang="es-EC" dirty="0"/>
          </a:p>
          <a:p>
            <a:endParaRPr lang="es-EC" sz="2000" b="1" dirty="0"/>
          </a:p>
        </p:txBody>
      </p:sp>
      <p:sp>
        <p:nvSpPr>
          <p:cNvPr id="7" name="Rectángulo 6"/>
          <p:cNvSpPr/>
          <p:nvPr/>
        </p:nvSpPr>
        <p:spPr>
          <a:xfrm>
            <a:off x="0" y="2470549"/>
            <a:ext cx="12196763" cy="148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b="33437"/>
          <a:stretch/>
        </p:blipFill>
        <p:spPr>
          <a:xfrm>
            <a:off x="7199073" y="2692716"/>
            <a:ext cx="3451736" cy="898382"/>
          </a:xfrm>
          <a:prstGeom prst="rect">
            <a:avLst/>
          </a:prstGeom>
        </p:spPr>
      </p:pic>
      <p:pic>
        <p:nvPicPr>
          <p:cNvPr id="10" name="Imagen 9"/>
          <p:cNvPicPr>
            <a:picLocks noChangeAspect="1"/>
          </p:cNvPicPr>
          <p:nvPr/>
        </p:nvPicPr>
        <p:blipFill>
          <a:blip r:embed="rId5"/>
          <a:stretch>
            <a:fillRect/>
          </a:stretch>
        </p:blipFill>
        <p:spPr>
          <a:xfrm>
            <a:off x="664103" y="2692716"/>
            <a:ext cx="3910022" cy="1032617"/>
          </a:xfrm>
          <a:prstGeom prst="rect">
            <a:avLst/>
          </a:prstGeom>
        </p:spPr>
      </p:pic>
    </p:spTree>
    <p:extLst>
      <p:ext uri="{BB962C8B-B14F-4D97-AF65-F5344CB8AC3E}">
        <p14:creationId xmlns:p14="http://schemas.microsoft.com/office/powerpoint/2010/main" val="278367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798596"/>
            <a:ext cx="12192000" cy="87349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33450" y="104775"/>
            <a:ext cx="3922295" cy="693821"/>
          </a:xfrm>
        </p:spPr>
        <p:txBody>
          <a:bodyPr>
            <a:normAutofit fontScale="90000"/>
          </a:bodyPr>
          <a:lstStyle/>
          <a:p>
            <a:pPr algn="ctr"/>
            <a:r>
              <a:rPr lang="es-EC" b="1" dirty="0">
                <a:solidFill>
                  <a:srgbClr val="0070C0"/>
                </a:solidFill>
              </a:rPr>
              <a:t>ARTÍCULO </a:t>
            </a:r>
            <a:r>
              <a:rPr lang="es-EC" b="1" dirty="0" smtClean="0">
                <a:solidFill>
                  <a:srgbClr val="0070C0"/>
                </a:solidFill>
              </a:rPr>
              <a:t>2243</a:t>
            </a:r>
            <a:endParaRPr lang="es-EC" dirty="0">
              <a:solidFill>
                <a:srgbClr val="0070C0"/>
              </a:solidFill>
            </a:endParaRPr>
          </a:p>
        </p:txBody>
      </p:sp>
      <p:sp>
        <p:nvSpPr>
          <p:cNvPr id="3" name="Marcador de texto 2"/>
          <p:cNvSpPr>
            <a:spLocks noGrp="1"/>
          </p:cNvSpPr>
          <p:nvPr>
            <p:ph type="body" idx="1"/>
          </p:nvPr>
        </p:nvSpPr>
        <p:spPr>
          <a:xfrm>
            <a:off x="672605" y="1653292"/>
            <a:ext cx="4443984" cy="577516"/>
          </a:xfrm>
        </p:spPr>
        <p:txBody>
          <a:bodyPr/>
          <a:lstStyle/>
          <a:p>
            <a:r>
              <a:rPr lang="es-EC" dirty="0"/>
              <a:t>TEXTO ACTUAL</a:t>
            </a:r>
          </a:p>
        </p:txBody>
      </p:sp>
      <p:sp>
        <p:nvSpPr>
          <p:cNvPr id="4" name="Marcador de contenido 3"/>
          <p:cNvSpPr>
            <a:spLocks noGrp="1"/>
          </p:cNvSpPr>
          <p:nvPr>
            <p:ph sz="half" idx="2"/>
          </p:nvPr>
        </p:nvSpPr>
        <p:spPr>
          <a:xfrm>
            <a:off x="672605" y="2302044"/>
            <a:ext cx="4443984" cy="4555956"/>
          </a:xfrm>
        </p:spPr>
        <p:txBody>
          <a:bodyPr>
            <a:normAutofit fontScale="62500" lnSpcReduction="20000"/>
          </a:bodyPr>
          <a:lstStyle/>
          <a:p>
            <a:pPr marL="0" indent="0" algn="just">
              <a:buNone/>
            </a:pPr>
            <a:r>
              <a:rPr lang="es-EC" dirty="0"/>
              <a:t>Art. </a:t>
            </a:r>
            <a:r>
              <a:rPr lang="es-EC" dirty="0" smtClean="0"/>
              <a:t>2243.- </a:t>
            </a:r>
            <a:r>
              <a:rPr lang="es-EC" dirty="0"/>
              <a:t>Error Técnico Aceptable de Medición - ETAM.- El </a:t>
            </a:r>
            <a:r>
              <a:rPr lang="es-EC" sz="2300" dirty="0"/>
              <a:t>Error Técnico Aceptable de Medición-ETAM estará dado en función de la superficie del lote de terreno proveniente de la medición realizada por el Municipio del Distrito Metropolitano de Quito y comparada con la superficie que consta en el título de dominio. </a:t>
            </a:r>
          </a:p>
          <a:p>
            <a:pPr marL="0" indent="0" algn="just">
              <a:buNone/>
            </a:pPr>
            <a:r>
              <a:rPr lang="es-EC" sz="2300" dirty="0"/>
              <a:t>Para predios ubicados en suelo urbano del Distrito Metropolitano de Quito, se considerará el Error Técnico Aceptable de Medición - ETAM, en un porcentaje de hasta el 10% en más del área original que conste en el respectivo título de dominio. </a:t>
            </a:r>
          </a:p>
          <a:p>
            <a:pPr marL="0" indent="0" algn="just">
              <a:buNone/>
            </a:pPr>
            <a:r>
              <a:rPr lang="es-EC" sz="2300" dirty="0"/>
              <a:t>Para predios ubicados en suelo rural, se aplicará un ETAM conforme al porcentaje establecido en la siguiente tabla: </a:t>
            </a:r>
          </a:p>
          <a:p>
            <a:pPr marL="0" indent="0" algn="just">
              <a:buNone/>
            </a:pPr>
            <a:r>
              <a:rPr lang="es-EC" sz="2300" dirty="0"/>
              <a:t>TABLA PARA CALCULO ETAM RURAL </a:t>
            </a:r>
          </a:p>
          <a:p>
            <a:pPr marL="0" indent="0" algn="just">
              <a:buNone/>
            </a:pPr>
            <a:r>
              <a:rPr lang="es-EC" sz="2300" dirty="0"/>
              <a:t>De (m2) Hasta (m2) Porcentaje (%) </a:t>
            </a:r>
          </a:p>
          <a:p>
            <a:pPr marL="0" indent="0" algn="just">
              <a:buNone/>
            </a:pPr>
            <a:r>
              <a:rPr lang="es-EC" sz="2300" dirty="0"/>
              <a:t>1 5.000 - 10% </a:t>
            </a:r>
          </a:p>
          <a:p>
            <a:pPr marL="0" indent="0" algn="just">
              <a:buNone/>
            </a:pPr>
            <a:r>
              <a:rPr lang="es-EC" sz="2300" dirty="0"/>
              <a:t>5.001 25.000 - 7.5% </a:t>
            </a:r>
          </a:p>
          <a:p>
            <a:pPr marL="0" indent="0" algn="just">
              <a:buNone/>
            </a:pPr>
            <a:r>
              <a:rPr lang="es-EC" sz="2300" dirty="0"/>
              <a:t>25.001 100.000 - 5% </a:t>
            </a:r>
          </a:p>
          <a:p>
            <a:pPr marL="0" indent="0" algn="just">
              <a:buNone/>
            </a:pPr>
            <a:r>
              <a:rPr lang="es-EC" sz="2300" dirty="0"/>
              <a:t>100.001 en adelante - 2%.</a:t>
            </a:r>
          </a:p>
        </p:txBody>
      </p:sp>
      <p:sp>
        <p:nvSpPr>
          <p:cNvPr id="5" name="Marcador de texto 4"/>
          <p:cNvSpPr>
            <a:spLocks noGrp="1"/>
          </p:cNvSpPr>
          <p:nvPr>
            <p:ph type="body" sz="quarter" idx="3"/>
          </p:nvPr>
        </p:nvSpPr>
        <p:spPr>
          <a:xfrm>
            <a:off x="6588973" y="1495715"/>
            <a:ext cx="4443984" cy="577517"/>
          </a:xfrm>
        </p:spPr>
        <p:txBody>
          <a:bodyPr/>
          <a:lstStyle/>
          <a:p>
            <a:r>
              <a:rPr lang="es-EC" dirty="0"/>
              <a:t>TEXTO PROPUESTO</a:t>
            </a:r>
          </a:p>
        </p:txBody>
      </p:sp>
      <p:sp>
        <p:nvSpPr>
          <p:cNvPr id="6" name="Marcador de contenido 5"/>
          <p:cNvSpPr>
            <a:spLocks noGrp="1"/>
          </p:cNvSpPr>
          <p:nvPr>
            <p:ph sz="quarter" idx="4"/>
          </p:nvPr>
        </p:nvSpPr>
        <p:spPr>
          <a:xfrm>
            <a:off x="6281796" y="2044261"/>
            <a:ext cx="4443984" cy="4555956"/>
          </a:xfrm>
        </p:spPr>
        <p:txBody>
          <a:bodyPr>
            <a:normAutofit fontScale="55000" lnSpcReduction="20000"/>
          </a:bodyPr>
          <a:lstStyle/>
          <a:p>
            <a:pPr algn="just"/>
            <a:r>
              <a:rPr lang="es-EC" b="1" dirty="0"/>
              <a:t>Artículo 2.- </a:t>
            </a:r>
            <a:r>
              <a:rPr lang="es-EC" dirty="0"/>
              <a:t>Sustitúyase el artículo </a:t>
            </a:r>
            <a:r>
              <a:rPr lang="es-EC" dirty="0" smtClean="0"/>
              <a:t>2243 </a:t>
            </a:r>
            <a:r>
              <a:rPr lang="es-EC" dirty="0"/>
              <a:t>del Código Municipal para el Distrito Metropolitano de Quito, por el siguiente texto: </a:t>
            </a:r>
          </a:p>
          <a:p>
            <a:pPr algn="just"/>
            <a:r>
              <a:rPr lang="es-EC" i="1" dirty="0" smtClean="0"/>
              <a:t>“2243</a:t>
            </a:r>
            <a:r>
              <a:rPr lang="es-EC" b="1" i="1" dirty="0" smtClean="0"/>
              <a:t>.- </a:t>
            </a:r>
            <a:r>
              <a:rPr lang="es-EC" b="1" i="1" dirty="0"/>
              <a:t>Error Técnico Aceptable de Medición</a:t>
            </a:r>
            <a:r>
              <a:rPr lang="es-EC" i="1" dirty="0"/>
              <a:t> - ETAM. - El Error Técnico Aceptable de Medición-ETAM estará dado en función de la superficie del lote de terreno proveniente de una nueva medición realizada por el Gobierno Autónomo Descentralizado del Distrito Metropolitano de Quito, </a:t>
            </a:r>
            <a:r>
              <a:rPr lang="es-EC" i="1" dirty="0">
                <a:solidFill>
                  <a:srgbClr val="FF0000"/>
                </a:solidFill>
              </a:rPr>
              <a:t>o por el propietario del bien inmueble</a:t>
            </a:r>
            <a:r>
              <a:rPr lang="es-EC" i="1" dirty="0"/>
              <a:t>, la misma que al ser comparada con la superficie que consta en el título de dominio se constate que existe un </a:t>
            </a:r>
            <a:r>
              <a:rPr lang="es-EC" i="1" dirty="0">
                <a:solidFill>
                  <a:srgbClr val="FF0000"/>
                </a:solidFill>
              </a:rPr>
              <a:t>excedente o diferencia </a:t>
            </a:r>
            <a:r>
              <a:rPr lang="es-EC" i="1" dirty="0"/>
              <a:t>de área de terreno. Para predios ubicados en suelo urbano del Distrito Metropolitano de Quito, se considerará el Error Técnico Aceptable de Medición-ETAM, en un porcentaje de hasta el 10% </a:t>
            </a:r>
            <a:r>
              <a:rPr lang="es-EC" i="1" dirty="0">
                <a:solidFill>
                  <a:srgbClr val="FF0000"/>
                </a:solidFill>
              </a:rPr>
              <a:t>en más o en menos </a:t>
            </a:r>
            <a:r>
              <a:rPr lang="es-EC" i="1" dirty="0"/>
              <a:t>del área original que conste en el respectivo título de dominio.”</a:t>
            </a:r>
            <a:endParaRPr lang="es-EC" dirty="0"/>
          </a:p>
          <a:p>
            <a:pPr algn="just"/>
            <a:r>
              <a:rPr lang="es-EC" i="1" dirty="0"/>
              <a:t>Para inmuebles ubicados en zona rural se tendrá en cuenta el siguiente cálculo para determinar el ETAM Rural:</a:t>
            </a:r>
            <a:endParaRPr lang="es-EC" dirty="0"/>
          </a:p>
          <a:p>
            <a:pPr algn="just"/>
            <a:r>
              <a:rPr lang="es-EC" i="1" dirty="0">
                <a:solidFill>
                  <a:srgbClr val="FF0000"/>
                </a:solidFill>
              </a:rPr>
              <a:t>De 1 m2. a 25.000 m2. el 10%</a:t>
            </a:r>
            <a:endParaRPr lang="es-EC" dirty="0">
              <a:solidFill>
                <a:srgbClr val="FF0000"/>
              </a:solidFill>
            </a:endParaRPr>
          </a:p>
          <a:p>
            <a:r>
              <a:rPr lang="es-EC" i="1" dirty="0">
                <a:solidFill>
                  <a:srgbClr val="FF0000"/>
                </a:solidFill>
              </a:rPr>
              <a:t>De 25.001 m2. en adelante el 5%</a:t>
            </a:r>
            <a:endParaRPr lang="es-EC" dirty="0">
              <a:solidFill>
                <a:srgbClr val="FF0000"/>
              </a:solidFill>
            </a:endParaRPr>
          </a:p>
          <a:p>
            <a:endParaRPr lang="es-EC" dirty="0"/>
          </a:p>
        </p:txBody>
      </p:sp>
      <p:cxnSp>
        <p:nvCxnSpPr>
          <p:cNvPr id="9" name="Conector recto 8">
            <a:extLst>
              <a:ext uri="{FF2B5EF4-FFF2-40B4-BE49-F238E27FC236}">
                <a16:creationId xmlns:a16="http://schemas.microsoft.com/office/drawing/2014/main" id="{95BBA9F9-0541-4EBF-9F24-EFAD0EC7D782}"/>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DC627653-B2BD-47E1-8A53-48C61DDFDE7C}"/>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1F28C9C7-0969-4898-9BE4-E3C3B5FC8A4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3" name="CuadroTexto 12">
            <a:extLst>
              <a:ext uri="{FF2B5EF4-FFF2-40B4-BE49-F238E27FC236}">
                <a16:creationId xmlns:a16="http://schemas.microsoft.com/office/drawing/2014/main" id="{F30F2B11-2252-452A-B39A-B3FE4E966754}"/>
              </a:ext>
            </a:extLst>
          </p:cNvPr>
          <p:cNvSpPr txBox="1"/>
          <p:nvPr/>
        </p:nvSpPr>
        <p:spPr>
          <a:xfrm>
            <a:off x="245673" y="798596"/>
            <a:ext cx="11942231" cy="830997"/>
          </a:xfrm>
          <a:prstGeom prst="rect">
            <a:avLst/>
          </a:prstGeom>
          <a:noFill/>
        </p:spPr>
        <p:txBody>
          <a:bodyPr wrap="square" rtlCol="0">
            <a:spAutoFit/>
          </a:bodyPr>
          <a:lstStyle/>
          <a:p>
            <a:r>
              <a:rPr lang="es-EC" sz="2400" dirty="0">
                <a:solidFill>
                  <a:schemeClr val="bg1"/>
                </a:solidFill>
              </a:rPr>
              <a:t>Se amplía el </a:t>
            </a:r>
            <a:r>
              <a:rPr lang="es-EC" sz="2400" dirty="0" smtClean="0">
                <a:solidFill>
                  <a:schemeClr val="bg1"/>
                </a:solidFill>
              </a:rPr>
              <a:t>rango </a:t>
            </a:r>
            <a:r>
              <a:rPr lang="es-EC" sz="2400" dirty="0">
                <a:solidFill>
                  <a:schemeClr val="bg1"/>
                </a:solidFill>
              </a:rPr>
              <a:t>de ETAM para inmuebles rurales, reduciendo las causalidades para ingresar trámites de excedentes por fuera del ETAM que son mucho más complejos y extendidos</a:t>
            </a:r>
          </a:p>
        </p:txBody>
      </p:sp>
      <p:pic>
        <p:nvPicPr>
          <p:cNvPr id="12" name="Imagen 11"/>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429424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931489"/>
            <a:ext cx="12192000" cy="784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762000" y="0"/>
            <a:ext cx="10515600" cy="931489"/>
          </a:xfrm>
        </p:spPr>
        <p:txBody>
          <a:bodyPr/>
          <a:lstStyle/>
          <a:p>
            <a:r>
              <a:rPr lang="es-EC" b="1" dirty="0">
                <a:solidFill>
                  <a:schemeClr val="accent1">
                    <a:lumMod val="75000"/>
                  </a:schemeClr>
                </a:solidFill>
              </a:rPr>
              <a:t>ARTÍCULO </a:t>
            </a:r>
            <a:r>
              <a:rPr lang="es-EC" b="1" dirty="0" smtClean="0">
                <a:solidFill>
                  <a:schemeClr val="accent1">
                    <a:lumMod val="75000"/>
                  </a:schemeClr>
                </a:solidFill>
              </a:rPr>
              <a:t>2245</a:t>
            </a:r>
            <a:endParaRPr lang="es-EC" b="1" dirty="0">
              <a:solidFill>
                <a:schemeClr val="accent1">
                  <a:lumMod val="75000"/>
                </a:schemeClr>
              </a:solidFill>
            </a:endParaRPr>
          </a:p>
        </p:txBody>
      </p:sp>
      <p:sp>
        <p:nvSpPr>
          <p:cNvPr id="3" name="2 Marcador de contenido"/>
          <p:cNvSpPr>
            <a:spLocks noGrp="1"/>
          </p:cNvSpPr>
          <p:nvPr>
            <p:ph sz="half" idx="1"/>
          </p:nvPr>
        </p:nvSpPr>
        <p:spPr>
          <a:xfrm>
            <a:off x="673147" y="2420371"/>
            <a:ext cx="5181600" cy="4351338"/>
          </a:xfrm>
        </p:spPr>
        <p:txBody>
          <a:bodyPr>
            <a:normAutofit fontScale="40000" lnSpcReduction="20000"/>
          </a:bodyPr>
          <a:lstStyle/>
          <a:p>
            <a:pPr algn="just"/>
            <a:endParaRPr lang="es-EC" sz="1800" dirty="0"/>
          </a:p>
          <a:p>
            <a:pPr algn="just"/>
            <a:r>
              <a:rPr lang="es-EC" sz="5100" dirty="0"/>
              <a:t>Art. </a:t>
            </a:r>
            <a:r>
              <a:rPr lang="es-EC" sz="5100" dirty="0" smtClean="0"/>
              <a:t>2245.- </a:t>
            </a:r>
            <a:r>
              <a:rPr lang="es-EC" sz="5100" dirty="0"/>
              <a:t>Determinación de linderos consolidados.- Para la determinación de los linderos consolidados se considerará tanto los elementos físicos permanentes existentes en el lote, como muros, cerramientos y similares; carreteras, caminos; así como los elementos naturales existentes, como ríos, quebradas, taludes, espejos de agua o cualquier otro accidente geográfico. </a:t>
            </a:r>
          </a:p>
        </p:txBody>
      </p:sp>
      <p:sp>
        <p:nvSpPr>
          <p:cNvPr id="4" name="3 Marcador de contenido"/>
          <p:cNvSpPr>
            <a:spLocks noGrp="1"/>
          </p:cNvSpPr>
          <p:nvPr>
            <p:ph sz="half" idx="2"/>
          </p:nvPr>
        </p:nvSpPr>
        <p:spPr>
          <a:xfrm>
            <a:off x="6409225" y="2506662"/>
            <a:ext cx="5181600" cy="4351338"/>
          </a:xfrm>
        </p:spPr>
        <p:txBody>
          <a:bodyPr>
            <a:normAutofit fontScale="40000" lnSpcReduction="20000"/>
          </a:bodyPr>
          <a:lstStyle/>
          <a:p>
            <a:pPr algn="just"/>
            <a:r>
              <a:rPr lang="es-EC" sz="4200" b="1" dirty="0"/>
              <a:t>Artículo 3.- </a:t>
            </a:r>
            <a:r>
              <a:rPr lang="es-EC" sz="4200" dirty="0"/>
              <a:t>Sustitúyase el artículo </a:t>
            </a:r>
            <a:r>
              <a:rPr lang="es-EC" sz="4200" dirty="0" smtClean="0"/>
              <a:t>2245 </a:t>
            </a:r>
            <a:r>
              <a:rPr lang="es-EC" sz="4200" dirty="0"/>
              <a:t>del Código Municipal para el Distrito Metropolitano de Quito, por el siguiente texto:</a:t>
            </a:r>
          </a:p>
          <a:p>
            <a:pPr algn="just"/>
            <a:r>
              <a:rPr lang="es-EC" sz="4200" b="1" i="1" dirty="0"/>
              <a:t>“Art. </a:t>
            </a:r>
            <a:r>
              <a:rPr lang="es-EC" sz="4200" b="1" i="1" dirty="0" smtClean="0"/>
              <a:t>2245.- </a:t>
            </a:r>
            <a:r>
              <a:rPr lang="es-EC" sz="4200" b="1" i="1" dirty="0"/>
              <a:t>Determinación de linderos consolidados.</a:t>
            </a:r>
            <a:r>
              <a:rPr lang="es-EC" sz="4200" i="1" dirty="0"/>
              <a:t>- Para la determinación de los linderos consolidados, se considerará tanto los elementos físicos permanentes existentes en el lote, como muros, cerramientos, </a:t>
            </a:r>
            <a:r>
              <a:rPr lang="es-EC" sz="4200" i="1" dirty="0">
                <a:solidFill>
                  <a:srgbClr val="FF0000"/>
                </a:solidFill>
              </a:rPr>
              <a:t>cercas, cercas vivas y otras </a:t>
            </a:r>
            <a:r>
              <a:rPr lang="es-EC" sz="4200" i="1" dirty="0"/>
              <a:t>similares; </a:t>
            </a:r>
            <a:r>
              <a:rPr lang="es-EC" sz="4200" i="1" dirty="0">
                <a:solidFill>
                  <a:srgbClr val="FF0000"/>
                </a:solidFill>
              </a:rPr>
              <a:t>calles, avenidas, </a:t>
            </a:r>
            <a:r>
              <a:rPr lang="es-EC" sz="4200" i="1" dirty="0"/>
              <a:t>carreteras, caminos; así como los elementos naturales existentes, como ríos, </a:t>
            </a:r>
            <a:r>
              <a:rPr lang="es-EC" sz="4200" i="1" dirty="0">
                <a:solidFill>
                  <a:srgbClr val="FF0000"/>
                </a:solidFill>
              </a:rPr>
              <a:t>riberas de ríos, esteros, quebradas y taludes determinados por el correspondiente borde superior,</a:t>
            </a:r>
            <a:r>
              <a:rPr lang="es-EC" sz="4200" i="1" dirty="0"/>
              <a:t> espejos de agua o cualquier otro accidente geográfico, </a:t>
            </a:r>
            <a:r>
              <a:rPr lang="es-EC" sz="4200" i="1" dirty="0">
                <a:solidFill>
                  <a:srgbClr val="FF0000"/>
                </a:solidFill>
              </a:rPr>
              <a:t>que permitan individualizar el lote que se requiere regularizar, respecto de otro u otros inmuebles; así como de la propiedad del GAD del Distrito Metropolitano de Quito.”</a:t>
            </a:r>
            <a:endParaRPr lang="es-EC" sz="4200" dirty="0">
              <a:solidFill>
                <a:srgbClr val="FF0000"/>
              </a:solidFill>
            </a:endParaRPr>
          </a:p>
          <a:p>
            <a:endParaRPr lang="es-EC" dirty="0"/>
          </a:p>
        </p:txBody>
      </p:sp>
      <p:cxnSp>
        <p:nvCxnSpPr>
          <p:cNvPr id="6" name="Conector recto 5">
            <a:extLst>
              <a:ext uri="{FF2B5EF4-FFF2-40B4-BE49-F238E27FC236}">
                <a16:creationId xmlns:a16="http://schemas.microsoft.com/office/drawing/2014/main" id="{083D27CA-BCF8-498B-BC28-988651AE75B2}"/>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087A0A82-0CB9-4F7B-AB28-C413FCEF1A71}"/>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F292386B-26D8-4BE5-B47A-FB8574FCF7C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0" name="CuadroTexto 9">
            <a:extLst>
              <a:ext uri="{FF2B5EF4-FFF2-40B4-BE49-F238E27FC236}">
                <a16:creationId xmlns:a16="http://schemas.microsoft.com/office/drawing/2014/main" id="{ACBE6649-4BCB-45C6-8DD3-BC834ACA0D07}"/>
              </a:ext>
            </a:extLst>
          </p:cNvPr>
          <p:cNvSpPr txBox="1"/>
          <p:nvPr/>
        </p:nvSpPr>
        <p:spPr>
          <a:xfrm>
            <a:off x="665133" y="897872"/>
            <a:ext cx="10861733" cy="830997"/>
          </a:xfrm>
          <a:prstGeom prst="rect">
            <a:avLst/>
          </a:prstGeom>
          <a:noFill/>
        </p:spPr>
        <p:txBody>
          <a:bodyPr wrap="square" rtlCol="0">
            <a:spAutoFit/>
          </a:bodyPr>
          <a:lstStyle/>
          <a:p>
            <a:r>
              <a:rPr lang="es-EC" sz="2400" dirty="0">
                <a:solidFill>
                  <a:schemeClr val="bg1"/>
                </a:solidFill>
              </a:rPr>
              <a:t>Se amplía la variedad de linderos consolidados, sobre todo considerando las particularidades rurales</a:t>
            </a:r>
          </a:p>
        </p:txBody>
      </p:sp>
      <p:sp>
        <p:nvSpPr>
          <p:cNvPr id="12" name="Marcador de texto 2"/>
          <p:cNvSpPr txBox="1">
            <a:spLocks/>
          </p:cNvSpPr>
          <p:nvPr/>
        </p:nvSpPr>
        <p:spPr>
          <a:xfrm>
            <a:off x="770014" y="2072199"/>
            <a:ext cx="4443984" cy="561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mtClean="0"/>
              <a:t>TEXTO ACTUAL</a:t>
            </a:r>
            <a:endParaRPr lang="es-EC" dirty="0"/>
          </a:p>
        </p:txBody>
      </p:sp>
      <p:sp>
        <p:nvSpPr>
          <p:cNvPr id="13" name="Marcador de texto 4"/>
          <p:cNvSpPr txBox="1">
            <a:spLocks/>
          </p:cNvSpPr>
          <p:nvPr/>
        </p:nvSpPr>
        <p:spPr>
          <a:xfrm>
            <a:off x="6500794" y="1945188"/>
            <a:ext cx="4443984" cy="561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smtClean="0"/>
              <a:t>TEXTO PROPUESTO</a:t>
            </a:r>
            <a:endParaRPr lang="es-EC" dirty="0"/>
          </a:p>
        </p:txBody>
      </p:sp>
      <p:pic>
        <p:nvPicPr>
          <p:cNvPr id="14" name="Imagen 13"/>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26235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4" name="Rectángulo 13"/>
          <p:cNvSpPr/>
          <p:nvPr/>
        </p:nvSpPr>
        <p:spPr>
          <a:xfrm>
            <a:off x="7367451" y="2330957"/>
            <a:ext cx="4525175" cy="1785104"/>
          </a:xfrm>
          <a:prstGeom prst="rect">
            <a:avLst/>
          </a:prstGeom>
        </p:spPr>
        <p:txBody>
          <a:bodyPr wrap="square">
            <a:spAutoFit/>
          </a:bodyPr>
          <a:lstStyle/>
          <a:p>
            <a:pPr algn="just"/>
            <a:r>
              <a:rPr lang="es-EC" sz="2200" b="1" dirty="0"/>
              <a:t>Incorporación de particularidades rurales:</a:t>
            </a:r>
          </a:p>
          <a:p>
            <a:pPr marL="342900" indent="-342900" algn="just">
              <a:buFont typeface="Arial" panose="020B0604020202020204" pitchFamily="34" charset="0"/>
              <a:buChar char="•"/>
            </a:pPr>
            <a:r>
              <a:rPr lang="es-EC" sz="2200" dirty="0"/>
              <a:t>Cercas vivas</a:t>
            </a:r>
          </a:p>
          <a:p>
            <a:pPr marL="342900" indent="-342900" algn="just">
              <a:buFont typeface="Arial" panose="020B0604020202020204" pitchFamily="34" charset="0"/>
              <a:buChar char="•"/>
            </a:pPr>
            <a:r>
              <a:rPr lang="es-EC" sz="2200" dirty="0"/>
              <a:t>Accidentes geográficos (ríos, quebradas)</a:t>
            </a:r>
          </a:p>
        </p:txBody>
      </p:sp>
      <p:sp>
        <p:nvSpPr>
          <p:cNvPr id="15" name="CuadroTexto 14">
            <a:extLst>
              <a:ext uri="{FF2B5EF4-FFF2-40B4-BE49-F238E27FC236}">
                <a16:creationId xmlns:a16="http://schemas.microsoft.com/office/drawing/2014/main" id="{DFAE9E5B-86C2-4E50-A96D-98B2FEE50C9C}"/>
              </a:ext>
            </a:extLst>
          </p:cNvPr>
          <p:cNvSpPr txBox="1"/>
          <p:nvPr/>
        </p:nvSpPr>
        <p:spPr>
          <a:xfrm>
            <a:off x="299374" y="127465"/>
            <a:ext cx="8254076" cy="480131"/>
          </a:xfrm>
          <a:prstGeom prst="rect">
            <a:avLst/>
          </a:prstGeom>
          <a:noFill/>
        </p:spPr>
        <p:txBody>
          <a:bodyPr wrap="square">
            <a:spAutoFit/>
          </a:bodyPr>
          <a:lstStyle/>
          <a:p>
            <a:pPr lvl="0">
              <a:lnSpc>
                <a:spcPct val="90000"/>
              </a:lnSpc>
              <a:spcBef>
                <a:spcPct val="0"/>
              </a:spcBef>
              <a:defRPr/>
            </a:pPr>
            <a:r>
              <a:rPr lang="es-ES" sz="2800" b="1" dirty="0" smtClean="0">
                <a:solidFill>
                  <a:schemeClr val="accent1">
                    <a:lumMod val="75000"/>
                  </a:schemeClr>
                </a:solidFill>
                <a:latin typeface="+mj-lt"/>
                <a:ea typeface="+mj-ea"/>
                <a:cs typeface="+mj-cs"/>
              </a:rPr>
              <a:t>2245.- </a:t>
            </a:r>
            <a:r>
              <a:rPr lang="es-ES" sz="2800" b="1" dirty="0">
                <a:solidFill>
                  <a:schemeClr val="accent1">
                    <a:lumMod val="75000"/>
                  </a:schemeClr>
                </a:solidFill>
                <a:latin typeface="+mj-lt"/>
                <a:ea typeface="+mj-ea"/>
                <a:cs typeface="+mj-cs"/>
              </a:rPr>
              <a:t>Determinación de linderos consolidados.-</a:t>
            </a:r>
            <a:endParaRPr lang="es-EC" sz="2800" b="1" dirty="0">
              <a:solidFill>
                <a:schemeClr val="accent1">
                  <a:lumMod val="75000"/>
                </a:schemeClr>
              </a:solidFill>
              <a:latin typeface="+mj-lt"/>
              <a:ea typeface="+mj-ea"/>
              <a:cs typeface="+mj-cs"/>
            </a:endParaRPr>
          </a:p>
        </p:txBody>
      </p:sp>
      <p:pic>
        <p:nvPicPr>
          <p:cNvPr id="16" name="Imagen 15">
            <a:extLst>
              <a:ext uri="{FF2B5EF4-FFF2-40B4-BE49-F238E27FC236}">
                <a16:creationId xmlns:a16="http://schemas.microsoft.com/office/drawing/2014/main" id="{39082D75-DBCE-4EFE-8205-270BF5F41E89}"/>
              </a:ext>
            </a:extLst>
          </p:cNvPr>
          <p:cNvPicPr>
            <a:picLocks noChangeAspect="1"/>
          </p:cNvPicPr>
          <p:nvPr/>
        </p:nvPicPr>
        <p:blipFill>
          <a:blip r:embed="rId2"/>
          <a:stretch>
            <a:fillRect/>
          </a:stretch>
        </p:blipFill>
        <p:spPr>
          <a:xfrm>
            <a:off x="134815" y="1112670"/>
            <a:ext cx="7267575" cy="4962525"/>
          </a:xfrm>
          <a:prstGeom prst="rect">
            <a:avLst/>
          </a:prstGeom>
        </p:spPr>
      </p:pic>
      <p:sp>
        <p:nvSpPr>
          <p:cNvPr id="17" name="CuadroTexto 16">
            <a:extLst>
              <a:ext uri="{FF2B5EF4-FFF2-40B4-BE49-F238E27FC236}">
                <a16:creationId xmlns:a16="http://schemas.microsoft.com/office/drawing/2014/main" id="{93C223F8-2494-4159-B06C-AB99F987D84E}"/>
              </a:ext>
            </a:extLst>
          </p:cNvPr>
          <p:cNvSpPr txBox="1"/>
          <p:nvPr/>
        </p:nvSpPr>
        <p:spPr>
          <a:xfrm>
            <a:off x="3592219" y="1395594"/>
            <a:ext cx="2867890" cy="584775"/>
          </a:xfrm>
          <a:prstGeom prst="rect">
            <a:avLst/>
          </a:prstGeom>
          <a:noFill/>
        </p:spPr>
        <p:txBody>
          <a:bodyPr wrap="square" rtlCol="0">
            <a:spAutoFit/>
          </a:bodyPr>
          <a:lstStyle/>
          <a:p>
            <a:r>
              <a:rPr lang="es-ES" sz="1600" b="1" dirty="0">
                <a:solidFill>
                  <a:schemeClr val="bg1"/>
                </a:solidFill>
                <a:effectLst>
                  <a:outerShdw blurRad="38100" dist="38100" dir="2700000" algn="tl">
                    <a:srgbClr val="000000">
                      <a:alpha val="43137"/>
                    </a:srgbClr>
                  </a:outerShdw>
                </a:effectLst>
              </a:rPr>
              <a:t>Linderos formados por cercas, cercas vivas</a:t>
            </a:r>
            <a:endParaRPr lang="es-EC" sz="1600" b="1" dirty="0">
              <a:solidFill>
                <a:schemeClr val="bg1"/>
              </a:solidFill>
              <a:effectLst>
                <a:outerShdw blurRad="38100" dist="38100" dir="2700000" algn="tl">
                  <a:srgbClr val="000000">
                    <a:alpha val="43137"/>
                  </a:srgbClr>
                </a:outerShdw>
              </a:effectLst>
            </a:endParaRPr>
          </a:p>
        </p:txBody>
      </p:sp>
      <p:cxnSp>
        <p:nvCxnSpPr>
          <p:cNvPr id="18" name="Conector recto de flecha 17">
            <a:extLst>
              <a:ext uri="{FF2B5EF4-FFF2-40B4-BE49-F238E27FC236}">
                <a16:creationId xmlns:a16="http://schemas.microsoft.com/office/drawing/2014/main" id="{677DB53E-6E1D-41A9-A719-DDF7566017A7}"/>
              </a:ext>
            </a:extLst>
          </p:cNvPr>
          <p:cNvCxnSpPr/>
          <p:nvPr/>
        </p:nvCxnSpPr>
        <p:spPr>
          <a:xfrm>
            <a:off x="4721796" y="2305769"/>
            <a:ext cx="116378" cy="569113"/>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169E0827-20ED-4469-AA4F-03D9E2CB32CC}"/>
              </a:ext>
            </a:extLst>
          </p:cNvPr>
          <p:cNvCxnSpPr/>
          <p:nvPr/>
        </p:nvCxnSpPr>
        <p:spPr>
          <a:xfrm flipH="1">
            <a:off x="3848959" y="2305769"/>
            <a:ext cx="881149" cy="2215033"/>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7E383B5F-742C-4252-B489-370F2156451E}"/>
              </a:ext>
            </a:extLst>
          </p:cNvPr>
          <p:cNvCxnSpPr/>
          <p:nvPr/>
        </p:nvCxnSpPr>
        <p:spPr>
          <a:xfrm flipH="1" flipV="1">
            <a:off x="1787403" y="2068548"/>
            <a:ext cx="2934393" cy="23722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3"/>
          <a:stretch>
            <a:fillRect/>
          </a:stretch>
        </p:blipFill>
        <p:spPr>
          <a:xfrm>
            <a:off x="9203267" y="86802"/>
            <a:ext cx="2797480" cy="738800"/>
          </a:xfrm>
          <a:prstGeom prst="rect">
            <a:avLst/>
          </a:prstGeom>
        </p:spPr>
      </p:pic>
    </p:spTree>
    <p:extLst>
      <p:ext uri="{BB962C8B-B14F-4D97-AF65-F5344CB8AC3E}">
        <p14:creationId xmlns:p14="http://schemas.microsoft.com/office/powerpoint/2010/main" val="6551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4" name="Rectángulo 13"/>
          <p:cNvSpPr/>
          <p:nvPr/>
        </p:nvSpPr>
        <p:spPr>
          <a:xfrm>
            <a:off x="7367451" y="2330957"/>
            <a:ext cx="4525175" cy="1446550"/>
          </a:xfrm>
          <a:prstGeom prst="rect">
            <a:avLst/>
          </a:prstGeom>
        </p:spPr>
        <p:txBody>
          <a:bodyPr wrap="square">
            <a:spAutoFit/>
          </a:bodyPr>
          <a:lstStyle/>
          <a:p>
            <a:pPr algn="just"/>
            <a:r>
              <a:rPr lang="es-EC" sz="2200" b="1" dirty="0"/>
              <a:t>Incorporación de particularidades rurales:</a:t>
            </a:r>
          </a:p>
          <a:p>
            <a:pPr marL="342900" indent="-342900" algn="just">
              <a:buFont typeface="Arial" panose="020B0604020202020204" pitchFamily="34" charset="0"/>
              <a:buChar char="•"/>
            </a:pPr>
            <a:r>
              <a:rPr lang="es-EC" sz="2200" dirty="0"/>
              <a:t>Accidentes geográficos (ríos, quebradas)</a:t>
            </a:r>
          </a:p>
        </p:txBody>
      </p:sp>
      <p:sp>
        <p:nvSpPr>
          <p:cNvPr id="15" name="CuadroTexto 14">
            <a:extLst>
              <a:ext uri="{FF2B5EF4-FFF2-40B4-BE49-F238E27FC236}">
                <a16:creationId xmlns:a16="http://schemas.microsoft.com/office/drawing/2014/main" id="{DFAE9E5B-86C2-4E50-A96D-98B2FEE50C9C}"/>
              </a:ext>
            </a:extLst>
          </p:cNvPr>
          <p:cNvSpPr txBox="1"/>
          <p:nvPr/>
        </p:nvSpPr>
        <p:spPr>
          <a:xfrm>
            <a:off x="299374" y="127465"/>
            <a:ext cx="8254076" cy="480131"/>
          </a:xfrm>
          <a:prstGeom prst="rect">
            <a:avLst/>
          </a:prstGeom>
          <a:noFill/>
        </p:spPr>
        <p:txBody>
          <a:bodyPr wrap="square">
            <a:spAutoFit/>
          </a:bodyPr>
          <a:lstStyle/>
          <a:p>
            <a:pPr lvl="0">
              <a:lnSpc>
                <a:spcPct val="90000"/>
              </a:lnSpc>
              <a:spcBef>
                <a:spcPct val="0"/>
              </a:spcBef>
              <a:defRPr/>
            </a:pPr>
            <a:r>
              <a:rPr lang="es-ES" sz="2800" b="1" dirty="0" smtClean="0">
                <a:solidFill>
                  <a:schemeClr val="accent1">
                    <a:lumMod val="75000"/>
                  </a:schemeClr>
                </a:solidFill>
                <a:latin typeface="+mj-lt"/>
                <a:ea typeface="+mj-ea"/>
                <a:cs typeface="+mj-cs"/>
              </a:rPr>
              <a:t>2245.- </a:t>
            </a:r>
            <a:r>
              <a:rPr lang="es-ES" sz="2800" b="1" dirty="0">
                <a:solidFill>
                  <a:schemeClr val="accent1">
                    <a:lumMod val="75000"/>
                  </a:schemeClr>
                </a:solidFill>
                <a:latin typeface="+mj-lt"/>
                <a:ea typeface="+mj-ea"/>
                <a:cs typeface="+mj-cs"/>
              </a:rPr>
              <a:t>Determinación de linderos consolidados.-</a:t>
            </a:r>
            <a:endParaRPr lang="es-EC" sz="2800" b="1" dirty="0">
              <a:solidFill>
                <a:schemeClr val="accent1">
                  <a:lumMod val="75000"/>
                </a:schemeClr>
              </a:solidFill>
              <a:latin typeface="+mj-lt"/>
              <a:ea typeface="+mj-ea"/>
              <a:cs typeface="+mj-cs"/>
            </a:endParaRPr>
          </a:p>
        </p:txBody>
      </p:sp>
      <p:pic>
        <p:nvPicPr>
          <p:cNvPr id="3" name="Imagen 2">
            <a:extLst>
              <a:ext uri="{FF2B5EF4-FFF2-40B4-BE49-F238E27FC236}">
                <a16:creationId xmlns:a16="http://schemas.microsoft.com/office/drawing/2014/main" id="{0BD0E853-A5BD-4B2A-8BFE-94A0A690110C}"/>
              </a:ext>
            </a:extLst>
          </p:cNvPr>
          <p:cNvPicPr>
            <a:picLocks noChangeAspect="1"/>
          </p:cNvPicPr>
          <p:nvPr/>
        </p:nvPicPr>
        <p:blipFill>
          <a:blip r:embed="rId2"/>
          <a:stretch>
            <a:fillRect/>
          </a:stretch>
        </p:blipFill>
        <p:spPr>
          <a:xfrm>
            <a:off x="590550" y="648802"/>
            <a:ext cx="6286500" cy="5731809"/>
          </a:xfrm>
          <a:prstGeom prst="rect">
            <a:avLst/>
          </a:prstGeom>
        </p:spPr>
      </p:pic>
      <p:sp>
        <p:nvSpPr>
          <p:cNvPr id="21" name="CuadroTexto 20">
            <a:extLst>
              <a:ext uri="{FF2B5EF4-FFF2-40B4-BE49-F238E27FC236}">
                <a16:creationId xmlns:a16="http://schemas.microsoft.com/office/drawing/2014/main" id="{8754BD26-FF3E-4864-9A9D-CB1192B1B8F1}"/>
              </a:ext>
            </a:extLst>
          </p:cNvPr>
          <p:cNvSpPr txBox="1"/>
          <p:nvPr/>
        </p:nvSpPr>
        <p:spPr>
          <a:xfrm>
            <a:off x="3973792" y="5477314"/>
            <a:ext cx="825354" cy="276999"/>
          </a:xfrm>
          <a:prstGeom prst="rect">
            <a:avLst/>
          </a:prstGeom>
          <a:noFill/>
          <a:ln>
            <a:noFill/>
          </a:ln>
        </p:spPr>
        <p:txBody>
          <a:bodyPr wrap="none" rtlCol="0">
            <a:spAutoFit/>
          </a:bodyPr>
          <a:lstStyle/>
          <a:p>
            <a:r>
              <a:rPr lang="es-ES" sz="1200" b="1" dirty="0">
                <a:solidFill>
                  <a:schemeClr val="bg1"/>
                </a:solidFill>
                <a:effectLst>
                  <a:outerShdw blurRad="38100" dist="38100" dir="2700000" algn="tl">
                    <a:srgbClr val="000000">
                      <a:alpha val="43137"/>
                    </a:srgbClr>
                  </a:outerShdw>
                </a:effectLst>
              </a:rPr>
              <a:t>Cerca viva</a:t>
            </a:r>
            <a:endParaRPr lang="es-EC" sz="1200" b="1" dirty="0">
              <a:solidFill>
                <a:schemeClr val="bg1"/>
              </a:solidFill>
              <a:effectLst>
                <a:outerShdw blurRad="38100" dist="38100" dir="2700000" algn="tl">
                  <a:srgbClr val="000000">
                    <a:alpha val="43137"/>
                  </a:srgbClr>
                </a:outerShdw>
              </a:effectLst>
            </a:endParaRPr>
          </a:p>
        </p:txBody>
      </p:sp>
      <p:cxnSp>
        <p:nvCxnSpPr>
          <p:cNvPr id="22" name="Conector recto de flecha 21">
            <a:extLst>
              <a:ext uri="{FF2B5EF4-FFF2-40B4-BE49-F238E27FC236}">
                <a16:creationId xmlns:a16="http://schemas.microsoft.com/office/drawing/2014/main" id="{90F1A27A-97BE-404C-8D84-076B111EDC9A}"/>
              </a:ext>
            </a:extLst>
          </p:cNvPr>
          <p:cNvCxnSpPr/>
          <p:nvPr/>
        </p:nvCxnSpPr>
        <p:spPr>
          <a:xfrm>
            <a:off x="4709506" y="5767976"/>
            <a:ext cx="205048" cy="338934"/>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9203267" y="86802"/>
            <a:ext cx="2797480" cy="738800"/>
          </a:xfrm>
          <a:prstGeom prst="rect">
            <a:avLst/>
          </a:prstGeom>
        </p:spPr>
      </p:pic>
    </p:spTree>
    <p:extLst>
      <p:ext uri="{BB962C8B-B14F-4D97-AF65-F5344CB8AC3E}">
        <p14:creationId xmlns:p14="http://schemas.microsoft.com/office/powerpoint/2010/main" val="74076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781739"/>
            <a:ext cx="12192000" cy="7874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13828" y="112502"/>
            <a:ext cx="4350404" cy="577515"/>
          </a:xfrm>
        </p:spPr>
        <p:txBody>
          <a:bodyPr>
            <a:normAutofit fontScale="90000"/>
          </a:bodyPr>
          <a:lstStyle/>
          <a:p>
            <a:pPr algn="ctr"/>
            <a:r>
              <a:rPr lang="es-EC" b="1" dirty="0">
                <a:solidFill>
                  <a:srgbClr val="0070C0"/>
                </a:solidFill>
              </a:rPr>
              <a:t>ARTÍCULO </a:t>
            </a:r>
            <a:r>
              <a:rPr lang="es-EC" b="1" dirty="0" smtClean="0">
                <a:solidFill>
                  <a:srgbClr val="0070C0"/>
                </a:solidFill>
              </a:rPr>
              <a:t>2247</a:t>
            </a:r>
            <a:endParaRPr lang="es-EC" b="1" dirty="0">
              <a:solidFill>
                <a:srgbClr val="0070C0"/>
              </a:solidFill>
            </a:endParaRPr>
          </a:p>
        </p:txBody>
      </p:sp>
      <p:sp>
        <p:nvSpPr>
          <p:cNvPr id="3" name="Marcador de texto 2"/>
          <p:cNvSpPr>
            <a:spLocks noGrp="1"/>
          </p:cNvSpPr>
          <p:nvPr>
            <p:ph type="body" idx="1"/>
          </p:nvPr>
        </p:nvSpPr>
        <p:spPr>
          <a:xfrm>
            <a:off x="1905263" y="1586695"/>
            <a:ext cx="4443984" cy="272716"/>
          </a:xfrm>
        </p:spPr>
        <p:txBody>
          <a:bodyPr>
            <a:normAutofit fontScale="77500" lnSpcReduction="20000"/>
          </a:bodyPr>
          <a:lstStyle/>
          <a:p>
            <a:r>
              <a:rPr lang="es-EC" sz="2000" dirty="0"/>
              <a:t>TEXTO ACTUAL</a:t>
            </a:r>
          </a:p>
        </p:txBody>
      </p:sp>
      <p:sp>
        <p:nvSpPr>
          <p:cNvPr id="4" name="Marcador de contenido 3"/>
          <p:cNvSpPr>
            <a:spLocks noGrp="1"/>
          </p:cNvSpPr>
          <p:nvPr>
            <p:ph sz="half" idx="2"/>
          </p:nvPr>
        </p:nvSpPr>
        <p:spPr>
          <a:xfrm>
            <a:off x="134815" y="1806743"/>
            <a:ext cx="5865935" cy="4755982"/>
          </a:xfrm>
        </p:spPr>
        <p:txBody>
          <a:bodyPr>
            <a:noAutofit/>
          </a:bodyPr>
          <a:lstStyle/>
          <a:p>
            <a:pPr marL="0" indent="0" algn="just">
              <a:buNone/>
            </a:pPr>
            <a:r>
              <a:rPr lang="es-EC" sz="1200" dirty="0" smtClean="0"/>
              <a:t>Art. 2247.- </a:t>
            </a:r>
            <a:r>
              <a:rPr lang="es-EC" sz="1200" dirty="0"/>
              <a:t>Iniciativa de la regularización.-</a:t>
            </a:r>
          </a:p>
          <a:p>
            <a:pPr marL="0" indent="0" algn="just">
              <a:buNone/>
            </a:pPr>
            <a:r>
              <a:rPr lang="es-EC" sz="1200" i="1" dirty="0"/>
              <a:t>1. </a:t>
            </a:r>
            <a:r>
              <a:rPr lang="es-EC" sz="1200" dirty="0"/>
              <a:t>Sin perjuicio de lo previsto en el artículo anterior, la iniciativa para la regularización de excedentes o diferencias objeto de este Título, podrá provenir directamente del administrado o de oficio, a través de la Autoridad Administrativa Competente del Municipio del Distrito Metropolitano de Quito. </a:t>
            </a:r>
          </a:p>
          <a:p>
            <a:pPr marL="0" indent="0" algn="just">
              <a:buNone/>
            </a:pPr>
            <a:r>
              <a:rPr lang="es-EC" sz="1200" dirty="0"/>
              <a:t>2. En el caso de que la iniciativa provenga del administrado, el trámite iniciará con la presentación de la solicitud ante el órgano administrativo competente, formulario que deberá contener la declaración juramentada efectuada por el propietario en la que se determine que la titularidad del lote no está en disputa; y, que la regularización que se solicita no afecte propiedad municipal ni de terceros. Cuando la petición sea para regularizar un excedente que supere el ETAM, la declaración juramentada debe realizarla el propietario o uno de los copropietarios del inmueble; tratándose de diferencias, la declaración la realizará el o los propietarios del mismo. A esta petición se acompañarán los requisitos que se detallan a continuación:</a:t>
            </a:r>
          </a:p>
          <a:p>
            <a:pPr marL="228600" indent="-228600" algn="just">
              <a:buAutoNum type="alphaLcPeriod"/>
            </a:pPr>
            <a:r>
              <a:rPr lang="es-EC" sz="1200" dirty="0"/>
              <a:t>Cédula y papeleta de votación del propietario(s) y/o copropietarios del inmueble, según sea el caso;</a:t>
            </a:r>
          </a:p>
          <a:p>
            <a:pPr marL="0" indent="0" algn="just">
              <a:buNone/>
            </a:pPr>
            <a:r>
              <a:rPr lang="es-EC" sz="1200" dirty="0"/>
              <a:t> b. Título que acredite la propiedad del inmueble que contenga la superficie del lote;</a:t>
            </a:r>
          </a:p>
          <a:p>
            <a:pPr marL="0" indent="0" algn="just">
              <a:buNone/>
            </a:pPr>
            <a:r>
              <a:rPr lang="es-EC" sz="1200" dirty="0"/>
              <a:t> c. Certificado de gravámenes emitido por el Registrador de la Propiedad;</a:t>
            </a:r>
          </a:p>
          <a:p>
            <a:pPr marL="0" indent="0" algn="just">
              <a:buNone/>
            </a:pPr>
            <a:r>
              <a:rPr lang="es-EC" sz="1200" dirty="0"/>
              <a:t> d. Levantamiento planimétrico georeferenciado del inmueble, que no afecte el derecho de terceros y que tenga relación con los linderos consolidados del lote, para los casos de lotes que superen el error técnico aceptable de medición; y,</a:t>
            </a:r>
          </a:p>
          <a:p>
            <a:pPr marL="0" indent="0" algn="just">
              <a:buNone/>
            </a:pPr>
            <a:r>
              <a:rPr lang="es-EC" sz="1200" dirty="0"/>
              <a:t> e. Pago de tasa por trámites y servicios municipales en los procedimientos de regularización de superficies que superan el ETAM y de diferencias de áreas de terreno. </a:t>
            </a:r>
          </a:p>
        </p:txBody>
      </p:sp>
      <p:sp>
        <p:nvSpPr>
          <p:cNvPr id="5" name="Marcador de texto 4"/>
          <p:cNvSpPr>
            <a:spLocks noGrp="1"/>
          </p:cNvSpPr>
          <p:nvPr>
            <p:ph type="body" sz="quarter" idx="3"/>
          </p:nvPr>
        </p:nvSpPr>
        <p:spPr>
          <a:xfrm>
            <a:off x="6361262" y="1604399"/>
            <a:ext cx="4443984" cy="272717"/>
          </a:xfrm>
        </p:spPr>
        <p:txBody>
          <a:bodyPr>
            <a:normAutofit fontScale="77500" lnSpcReduction="20000"/>
          </a:bodyPr>
          <a:lstStyle/>
          <a:p>
            <a:r>
              <a:rPr lang="es-EC" sz="2000" dirty="0"/>
              <a:t>TEXTO PROPUESTO</a:t>
            </a:r>
          </a:p>
        </p:txBody>
      </p:sp>
      <p:sp>
        <p:nvSpPr>
          <p:cNvPr id="6" name="Marcador de contenido 5"/>
          <p:cNvSpPr>
            <a:spLocks noGrp="1"/>
          </p:cNvSpPr>
          <p:nvPr>
            <p:ph sz="quarter" idx="4"/>
          </p:nvPr>
        </p:nvSpPr>
        <p:spPr>
          <a:xfrm>
            <a:off x="6048492" y="1815657"/>
            <a:ext cx="6016927" cy="5486399"/>
          </a:xfrm>
        </p:spPr>
        <p:txBody>
          <a:bodyPr>
            <a:normAutofit/>
          </a:bodyPr>
          <a:lstStyle/>
          <a:p>
            <a:r>
              <a:rPr lang="es-EC" sz="1100" b="1" dirty="0"/>
              <a:t>Artículo 4.-</a:t>
            </a:r>
            <a:r>
              <a:rPr lang="es-EC" sz="1100" dirty="0"/>
              <a:t> Sustitúyase el artículo </a:t>
            </a:r>
            <a:r>
              <a:rPr lang="es-EC" sz="1100" dirty="0" smtClean="0"/>
              <a:t>2247 </a:t>
            </a:r>
            <a:r>
              <a:rPr lang="es-EC" sz="1100" dirty="0"/>
              <a:t>del Código Municipal para el Distrito Metropolitano de Quito, por el siguiente texto:</a:t>
            </a:r>
          </a:p>
          <a:p>
            <a:r>
              <a:rPr lang="es-EC" sz="1100" b="1" i="1" dirty="0"/>
              <a:t>“Art. </a:t>
            </a:r>
            <a:r>
              <a:rPr lang="es-EC" sz="1100" b="1" i="1" dirty="0" smtClean="0"/>
              <a:t>2247.- </a:t>
            </a:r>
            <a:r>
              <a:rPr lang="es-EC" sz="1100" b="1" i="1" dirty="0"/>
              <a:t>Iniciativa de la regularización.</a:t>
            </a:r>
            <a:r>
              <a:rPr lang="es-EC" sz="1100" i="1" dirty="0"/>
              <a:t> -</a:t>
            </a:r>
            <a:r>
              <a:rPr lang="es-EC" sz="1100" dirty="0"/>
              <a:t> </a:t>
            </a:r>
            <a:r>
              <a:rPr lang="es-EC" sz="1100" i="1" dirty="0"/>
              <a:t>Considérese lo siguiente:</a:t>
            </a:r>
            <a:r>
              <a:rPr lang="es-EC" sz="1100" dirty="0"/>
              <a:t> </a:t>
            </a:r>
          </a:p>
          <a:p>
            <a:pPr algn="just"/>
            <a:r>
              <a:rPr lang="es-EC" sz="1100" i="1" dirty="0"/>
              <a:t>1.- Sin perjuicio de lo previsto en el artículo anterior, la iniciativa para la regularización de excedentes o diferencias objeto de este Título, podrá provenir directamente del administrado o de oficio, a través de la Autoridad Administrativa Competente del Municipio del Distrito Metropolitano de Quito. </a:t>
            </a:r>
            <a:endParaRPr lang="es-EC" sz="1100" dirty="0"/>
          </a:p>
          <a:p>
            <a:pPr algn="just"/>
            <a:r>
              <a:rPr lang="es-EC" sz="1100" i="1" dirty="0"/>
              <a:t>2.- En el caso de que la iniciativa provenga del administrado, el trámite iniciará con la presentación de la solicitud ante el órgano administrativo competente, formulario que deberá contener la declaración juramentada efectuada por el propietario en la que se determine que la titularidad del lote no está en disputa; y, que la regularización que se solicita no afecte propiedad municipal ni de terceros. Cuando la petición sea para regularizar un excedente o diferencia de área de terreno, la declaración juramentada debe realizarla el propietario o uno de los copropietarios del inmueble debidamente autorizado</a:t>
            </a:r>
            <a:r>
              <a:rPr lang="es-EC" sz="1100" i="1" dirty="0">
                <a:solidFill>
                  <a:srgbClr val="FF0000"/>
                </a:solidFill>
              </a:rPr>
              <a:t>. </a:t>
            </a:r>
            <a:r>
              <a:rPr lang="es-ES" sz="1100" i="1" dirty="0">
                <a:solidFill>
                  <a:srgbClr val="FF0000"/>
                </a:solidFill>
              </a:rPr>
              <a:t>. Cuando la propiedad del inmueble esté en derechos y acciones, el formulario lo firmarán los copropietarios o uno de ellos debidamente autorizado por lo menos por el cincuenta y uno por ciento de los copropietarios, dejando a salvo el derecho de terceros. Para el caso de Propiedades Horizontales la solicitud podrá ser firmada por todos los condóminos, o por el Presidente del Directorio o Administrador debidamente autorizados por la Junta General de Copropietarios. Tratándose de personas jurídicas la solicitud la firmará el Representante Legal debidamente facultado. A esta petición se acompañarán los requisitos que se detallan a continuación:</a:t>
            </a:r>
            <a:endParaRPr lang="es-EC" sz="1100" dirty="0">
              <a:solidFill>
                <a:srgbClr val="FF0000"/>
              </a:solidFill>
            </a:endParaRPr>
          </a:p>
          <a:p>
            <a:pPr algn="just"/>
            <a:r>
              <a:rPr lang="es-EC" sz="1100" i="1" dirty="0"/>
              <a:t>a) Título que acredite la propiedad del inmueble que contenga la superficie del lote; </a:t>
            </a:r>
            <a:endParaRPr lang="es-EC" sz="1100" dirty="0"/>
          </a:p>
          <a:p>
            <a:pPr algn="just"/>
            <a:r>
              <a:rPr lang="es-EC" sz="1100" i="1" dirty="0"/>
              <a:t>b) Levantamiento </a:t>
            </a:r>
            <a:r>
              <a:rPr lang="es-EC" sz="1100" i="1" dirty="0" err="1"/>
              <a:t>planimétrico</a:t>
            </a:r>
            <a:r>
              <a:rPr lang="es-EC" sz="1100" i="1" dirty="0"/>
              <a:t> georreferenciado del inmueble, que no afecte el derecho de terceros y </a:t>
            </a:r>
            <a:r>
              <a:rPr lang="es-EC" sz="1100" i="1" dirty="0" smtClean="0"/>
              <a:t>que sea conforme con </a:t>
            </a:r>
            <a:r>
              <a:rPr lang="es-EC" sz="1100" i="1" dirty="0"/>
              <a:t>los linderos consolidados del lote; y, </a:t>
            </a:r>
            <a:endParaRPr lang="es-EC" sz="1100" dirty="0"/>
          </a:p>
          <a:p>
            <a:pPr algn="just"/>
            <a:r>
              <a:rPr lang="es-EC" sz="1100" i="1" dirty="0">
                <a:solidFill>
                  <a:srgbClr val="FF0000"/>
                </a:solidFill>
              </a:rPr>
              <a:t>c) </a:t>
            </a:r>
            <a:r>
              <a:rPr lang="es-ES" sz="1100" i="1" dirty="0">
                <a:solidFill>
                  <a:srgbClr val="FF0000"/>
                </a:solidFill>
              </a:rPr>
              <a:t>Pago de tasa por trámites y servicios municipales en los procedimientos de regularización de superficies de terreno</a:t>
            </a:r>
            <a:r>
              <a:rPr lang="es-EC" sz="1100" i="1" dirty="0" smtClean="0"/>
              <a:t>. </a:t>
            </a:r>
            <a:endParaRPr lang="es-EC" sz="1100" dirty="0"/>
          </a:p>
          <a:p>
            <a:pPr marL="0" indent="0" algn="just">
              <a:buNone/>
            </a:pPr>
            <a:endParaRPr lang="es-EC" sz="1100" dirty="0"/>
          </a:p>
        </p:txBody>
      </p:sp>
      <p:cxnSp>
        <p:nvCxnSpPr>
          <p:cNvPr id="10" name="Conector recto 9">
            <a:extLst>
              <a:ext uri="{FF2B5EF4-FFF2-40B4-BE49-F238E27FC236}">
                <a16:creationId xmlns:a16="http://schemas.microsoft.com/office/drawing/2014/main" id="{99D8EDCF-F5E5-48A9-AD24-2BBD331955B9}"/>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91C1FCA5-4269-4FBC-AF08-663F477FD3A1}"/>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2" name="Conector recto 11">
            <a:extLst>
              <a:ext uri="{FF2B5EF4-FFF2-40B4-BE49-F238E27FC236}">
                <a16:creationId xmlns:a16="http://schemas.microsoft.com/office/drawing/2014/main" id="{C336086B-C540-47D3-A416-F19011ACBD90}"/>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7" name="CuadroTexto 6">
            <a:extLst>
              <a:ext uri="{FF2B5EF4-FFF2-40B4-BE49-F238E27FC236}">
                <a16:creationId xmlns:a16="http://schemas.microsoft.com/office/drawing/2014/main" id="{C42959FB-4241-4F05-8A4B-80C833FE18FA}"/>
              </a:ext>
            </a:extLst>
          </p:cNvPr>
          <p:cNvSpPr txBox="1"/>
          <p:nvPr/>
        </p:nvSpPr>
        <p:spPr>
          <a:xfrm>
            <a:off x="134815" y="797304"/>
            <a:ext cx="11865932" cy="830997"/>
          </a:xfrm>
          <a:prstGeom prst="rect">
            <a:avLst/>
          </a:prstGeom>
          <a:noFill/>
        </p:spPr>
        <p:txBody>
          <a:bodyPr wrap="square" rtlCol="0">
            <a:spAutoFit/>
          </a:bodyPr>
          <a:lstStyle/>
          <a:p>
            <a:r>
              <a:rPr lang="es-EC" sz="2400" dirty="0">
                <a:solidFill>
                  <a:schemeClr val="bg1"/>
                </a:solidFill>
              </a:rPr>
              <a:t>Se plantea la eliminación de requisitos (C. de Gravámenes) y se faculta a las directivas de los Predios Declarados en Propiedad Horizontal a presentar las solicitudes de regularización </a:t>
            </a:r>
          </a:p>
        </p:txBody>
      </p:sp>
      <p:pic>
        <p:nvPicPr>
          <p:cNvPr id="15" name="Imagen 14"/>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88734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834189"/>
            <a:ext cx="12192000" cy="881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62171" y="256674"/>
            <a:ext cx="4350404" cy="577515"/>
          </a:xfrm>
        </p:spPr>
        <p:txBody>
          <a:bodyPr>
            <a:normAutofit fontScale="90000"/>
          </a:bodyPr>
          <a:lstStyle/>
          <a:p>
            <a:pPr algn="ctr"/>
            <a:r>
              <a:rPr lang="es-EC" b="1" dirty="0">
                <a:solidFill>
                  <a:srgbClr val="0070C0"/>
                </a:solidFill>
              </a:rPr>
              <a:t>ARTÍCULO </a:t>
            </a:r>
            <a:r>
              <a:rPr lang="es-EC" b="1" dirty="0" smtClean="0">
                <a:solidFill>
                  <a:srgbClr val="0070C0"/>
                </a:solidFill>
              </a:rPr>
              <a:t>2247…</a:t>
            </a:r>
            <a:endParaRPr lang="es-EC" b="1" dirty="0">
              <a:solidFill>
                <a:srgbClr val="0070C0"/>
              </a:solidFill>
            </a:endParaRPr>
          </a:p>
        </p:txBody>
      </p:sp>
      <p:sp>
        <p:nvSpPr>
          <p:cNvPr id="3" name="Marcador de texto 2"/>
          <p:cNvSpPr>
            <a:spLocks noGrp="1"/>
          </p:cNvSpPr>
          <p:nvPr>
            <p:ph type="body" idx="1"/>
          </p:nvPr>
        </p:nvSpPr>
        <p:spPr>
          <a:xfrm>
            <a:off x="1223003" y="1693946"/>
            <a:ext cx="4443984" cy="272716"/>
          </a:xfrm>
        </p:spPr>
        <p:txBody>
          <a:bodyPr>
            <a:normAutofit fontScale="77500" lnSpcReduction="20000"/>
          </a:bodyPr>
          <a:lstStyle/>
          <a:p>
            <a:r>
              <a:rPr lang="es-EC" sz="2000" dirty="0"/>
              <a:t>TEXTO ACTUAL</a:t>
            </a:r>
          </a:p>
        </p:txBody>
      </p:sp>
      <p:sp>
        <p:nvSpPr>
          <p:cNvPr id="4" name="Marcador de contenido 3"/>
          <p:cNvSpPr>
            <a:spLocks noGrp="1"/>
          </p:cNvSpPr>
          <p:nvPr>
            <p:ph sz="half" idx="2"/>
          </p:nvPr>
        </p:nvSpPr>
        <p:spPr>
          <a:xfrm>
            <a:off x="134814" y="1952628"/>
            <a:ext cx="5599235" cy="4627642"/>
          </a:xfrm>
        </p:spPr>
        <p:txBody>
          <a:bodyPr>
            <a:noAutofit/>
          </a:bodyPr>
          <a:lstStyle/>
          <a:p>
            <a:pPr marL="0" indent="0" algn="just">
              <a:buNone/>
            </a:pPr>
            <a:r>
              <a:rPr lang="es-EC" sz="1300" dirty="0"/>
              <a:t>Art. </a:t>
            </a:r>
            <a:r>
              <a:rPr lang="es-EC" sz="1300" dirty="0" smtClean="0"/>
              <a:t>2247.- </a:t>
            </a:r>
            <a:r>
              <a:rPr lang="es-EC" sz="1300" dirty="0"/>
              <a:t>Iniciativa de la regularización.-</a:t>
            </a:r>
          </a:p>
          <a:p>
            <a:pPr marL="0" indent="0" algn="just">
              <a:buNone/>
            </a:pPr>
            <a:r>
              <a:rPr lang="es-EC" sz="1300" dirty="0"/>
              <a:t>3. Cuando en un trámite que se realice en instancia metropolitana, se requiera la regularización de excedentes o diferencias objeto de este Título, el organismo administrativo responsable, deberá notificar previamente al administrado de la forma más expedita para que sea éste quien inicie el proceso. En caso de negativa expresa o de ausencia de respuesta en el término de quince días; y, una vez que el organismo administrativo competente verifique la falta de comparecencia, notificará con el inicio del expediente de oficio; se requerirá al administrado la presentación de los requisitos señalados en esta normativa, de no hacerlo, se levantará la información catastral respectiva. </a:t>
            </a:r>
          </a:p>
          <a:p>
            <a:pPr marL="0" indent="0" algn="just">
              <a:buNone/>
            </a:pPr>
            <a:r>
              <a:rPr lang="es-EC" sz="1300" dirty="0"/>
              <a:t>Determinado el excedente o diferencia, el órgano competente, notificará al administrado con la obligación de iniciar el trámite de regularización aplicando este Título. </a:t>
            </a:r>
          </a:p>
          <a:p>
            <a:pPr marL="0" indent="0" algn="just">
              <a:buNone/>
            </a:pPr>
            <a:r>
              <a:rPr lang="es-EC" sz="1300" dirty="0"/>
              <a:t>Para efectos de notificación colectiva a los administrados y sin perjuicio de realizarse la misma en sus domicilios conocidos, podrá notificárseles en forma colectiva por la prensa, a través de una publicación en uno de los periódicos de amplia circulación del Distrito. </a:t>
            </a:r>
          </a:p>
          <a:p>
            <a:pPr marL="0" indent="0" algn="just">
              <a:buNone/>
            </a:pPr>
            <a:r>
              <a:rPr lang="es-EC" sz="1300" dirty="0"/>
              <a:t>4. Iniciado el procedimiento, la Autoridad Administrativa Competente o su delegado procederá de conformidad con el flujo de procedimientos determinado vía Resolución Administrativa, para el efecto dictará el correspondiente acto administrativo en mérito a los antecedentes del expediente.</a:t>
            </a:r>
          </a:p>
        </p:txBody>
      </p:sp>
      <p:sp>
        <p:nvSpPr>
          <p:cNvPr id="5" name="Marcador de texto 4"/>
          <p:cNvSpPr>
            <a:spLocks noGrp="1"/>
          </p:cNvSpPr>
          <p:nvPr>
            <p:ph type="body" sz="quarter" idx="3"/>
          </p:nvPr>
        </p:nvSpPr>
        <p:spPr>
          <a:xfrm>
            <a:off x="6216789" y="1681362"/>
            <a:ext cx="4443984" cy="272717"/>
          </a:xfrm>
        </p:spPr>
        <p:txBody>
          <a:bodyPr>
            <a:normAutofit fontScale="77500" lnSpcReduction="20000"/>
          </a:bodyPr>
          <a:lstStyle/>
          <a:p>
            <a:r>
              <a:rPr lang="es-EC" sz="2000" dirty="0"/>
              <a:t>TEXTO PROPUESTO</a:t>
            </a:r>
          </a:p>
        </p:txBody>
      </p:sp>
      <p:sp>
        <p:nvSpPr>
          <p:cNvPr id="6" name="Marcador de contenido 5"/>
          <p:cNvSpPr>
            <a:spLocks noGrp="1"/>
          </p:cNvSpPr>
          <p:nvPr>
            <p:ph sz="quarter" idx="4"/>
          </p:nvPr>
        </p:nvSpPr>
        <p:spPr>
          <a:xfrm>
            <a:off x="6068573" y="1870762"/>
            <a:ext cx="5988612" cy="4709508"/>
          </a:xfrm>
        </p:spPr>
        <p:txBody>
          <a:bodyPr>
            <a:normAutofit/>
          </a:bodyPr>
          <a:lstStyle/>
          <a:p>
            <a:r>
              <a:rPr lang="es-EC" sz="1300" b="1" dirty="0"/>
              <a:t>Artículo 4.-</a:t>
            </a:r>
            <a:r>
              <a:rPr lang="es-EC" sz="1300" dirty="0"/>
              <a:t> Sustitúyase el artículo </a:t>
            </a:r>
            <a:r>
              <a:rPr lang="es-EC" sz="1300" dirty="0" smtClean="0"/>
              <a:t>2247 </a:t>
            </a:r>
            <a:r>
              <a:rPr lang="es-EC" sz="1300" dirty="0"/>
              <a:t>del Código Municipal para el Distrito Metropolitano de Quito, por el siguiente texto:</a:t>
            </a:r>
          </a:p>
          <a:p>
            <a:r>
              <a:rPr lang="es-EC" sz="1300" b="1" i="1" dirty="0"/>
              <a:t>“Art. </a:t>
            </a:r>
            <a:r>
              <a:rPr lang="es-EC" sz="1300" b="1" i="1" dirty="0" smtClean="0"/>
              <a:t>2247.- </a:t>
            </a:r>
            <a:r>
              <a:rPr lang="es-EC" sz="1300" b="1" i="1" dirty="0"/>
              <a:t>Iniciativa de la regularización.</a:t>
            </a:r>
            <a:r>
              <a:rPr lang="es-EC" sz="1300" i="1" dirty="0"/>
              <a:t> -</a:t>
            </a:r>
            <a:r>
              <a:rPr lang="es-EC" sz="1300" dirty="0"/>
              <a:t> </a:t>
            </a:r>
            <a:r>
              <a:rPr lang="es-EC" sz="1300" i="1" dirty="0"/>
              <a:t>Considérese lo siguiente:</a:t>
            </a:r>
            <a:r>
              <a:rPr lang="es-EC" sz="1300" dirty="0"/>
              <a:t> </a:t>
            </a:r>
          </a:p>
          <a:p>
            <a:pPr algn="just"/>
            <a:r>
              <a:rPr lang="es-EC" sz="1300" i="1" dirty="0"/>
              <a:t>3.- Cuando en un trámite que se realice en instancia metropolitana, se requiera la regularización de excedentes o diferencias objeto de este Título, el organismo administrativo responsable, deberá notificar previamente al administrado de la forma más expedita para que sea éste quien inicie el proceso. En caso de negativa expresa o de ausencia de respuesta en el término de </a:t>
            </a:r>
            <a:r>
              <a:rPr lang="es-EC" sz="1300" i="1" dirty="0">
                <a:solidFill>
                  <a:srgbClr val="FF0000"/>
                </a:solidFill>
              </a:rPr>
              <a:t>cinco días</a:t>
            </a:r>
            <a:r>
              <a:rPr lang="es-EC" sz="1300" i="1" dirty="0"/>
              <a:t>; y, una vez que el organismo administrativo competente verifique la falta de comparecencia, notificará al administrado con el inicio del expediente de oficio; se requerirá al administrado la presentación de los requisitos señalados en esta ordenanza, de no hacerlo, se levantará la información catastral respectiva. </a:t>
            </a:r>
            <a:endParaRPr lang="es-EC" sz="1300" dirty="0"/>
          </a:p>
          <a:p>
            <a:pPr algn="just"/>
            <a:r>
              <a:rPr lang="es-EC" sz="1300" i="1" dirty="0"/>
              <a:t>Determinado el excedente o diferencia, el órgano competente, notificará al administrado haciéndole conocer la actualización catastral realizada.” </a:t>
            </a:r>
            <a:endParaRPr lang="es-EC" sz="1300" dirty="0"/>
          </a:p>
          <a:p>
            <a:pPr algn="just"/>
            <a:r>
              <a:rPr lang="es-EC" sz="1300" i="1" dirty="0"/>
              <a:t>Para efectos de notificación colectiva a los administrados y sin perjuicio de realizarse la misma en sus domicilios conocidos, podrá notificárseles en forma colectiva por la prensa, a través de una publicación en uno de los periódicos de amplia circulación del Distrito. </a:t>
            </a:r>
            <a:endParaRPr lang="es-EC" sz="1300" dirty="0"/>
          </a:p>
          <a:p>
            <a:pPr algn="just"/>
            <a:r>
              <a:rPr lang="es-EC" sz="1300" i="1" dirty="0"/>
              <a:t>4.- Iniciado el procedimiento, la Autoridad Administrativa Competente o su delegado procederá de conformidad con el flujo de procedimientos determinado vía Resolución Administrativa, para el efecto dictará el correspondiente acto administrativo en mérito a los antecedentes del expediente.”</a:t>
            </a:r>
            <a:endParaRPr lang="es-EC" sz="1300" dirty="0"/>
          </a:p>
          <a:p>
            <a:pPr marL="0" indent="0" algn="just">
              <a:buNone/>
            </a:pPr>
            <a:endParaRPr lang="es-EC" sz="1300" dirty="0"/>
          </a:p>
        </p:txBody>
      </p:sp>
      <p:cxnSp>
        <p:nvCxnSpPr>
          <p:cNvPr id="10" name="Conector recto 9">
            <a:extLst>
              <a:ext uri="{FF2B5EF4-FFF2-40B4-BE49-F238E27FC236}">
                <a16:creationId xmlns:a16="http://schemas.microsoft.com/office/drawing/2014/main" id="{99D8EDCF-F5E5-48A9-AD24-2BBD331955B9}"/>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91C1FCA5-4269-4FBC-AF08-663F477FD3A1}"/>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2" name="Conector recto 11">
            <a:extLst>
              <a:ext uri="{FF2B5EF4-FFF2-40B4-BE49-F238E27FC236}">
                <a16:creationId xmlns:a16="http://schemas.microsoft.com/office/drawing/2014/main" id="{C336086B-C540-47D3-A416-F19011ACBD90}"/>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7" name="CuadroTexto 6">
            <a:extLst>
              <a:ext uri="{FF2B5EF4-FFF2-40B4-BE49-F238E27FC236}">
                <a16:creationId xmlns:a16="http://schemas.microsoft.com/office/drawing/2014/main" id="{C42959FB-4241-4F05-8A4B-80C833FE18FA}"/>
              </a:ext>
            </a:extLst>
          </p:cNvPr>
          <p:cNvSpPr txBox="1"/>
          <p:nvPr/>
        </p:nvSpPr>
        <p:spPr>
          <a:xfrm>
            <a:off x="120789" y="897541"/>
            <a:ext cx="12192000" cy="707886"/>
          </a:xfrm>
          <a:prstGeom prst="rect">
            <a:avLst/>
          </a:prstGeom>
          <a:noFill/>
        </p:spPr>
        <p:txBody>
          <a:bodyPr wrap="square" rtlCol="0">
            <a:spAutoFit/>
          </a:bodyPr>
          <a:lstStyle/>
          <a:p>
            <a:r>
              <a:rPr lang="es-EC" sz="2000" dirty="0">
                <a:solidFill>
                  <a:schemeClr val="bg1"/>
                </a:solidFill>
              </a:rPr>
              <a:t>Para el caso de regularizaciones llevadas a cabo por instancias municipales (expropiaciones), se reduce el tiempo para el inicio de la actualización catastral en caso de negativa por parte de los administrados “afectados”</a:t>
            </a:r>
          </a:p>
        </p:txBody>
      </p:sp>
      <p:pic>
        <p:nvPicPr>
          <p:cNvPr id="15" name="Imagen 14"/>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08674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758595"/>
            <a:ext cx="12192000" cy="784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09718" y="80321"/>
            <a:ext cx="4380807" cy="577515"/>
          </a:xfrm>
        </p:spPr>
        <p:txBody>
          <a:bodyPr>
            <a:normAutofit fontScale="90000"/>
          </a:bodyPr>
          <a:lstStyle/>
          <a:p>
            <a:pPr algn="ctr"/>
            <a:r>
              <a:rPr lang="es-EC" b="1" dirty="0">
                <a:solidFill>
                  <a:srgbClr val="0070C0"/>
                </a:solidFill>
              </a:rPr>
              <a:t>ARTÍCULO. </a:t>
            </a:r>
            <a:r>
              <a:rPr lang="es-EC" b="1" dirty="0" smtClean="0">
                <a:solidFill>
                  <a:srgbClr val="0070C0"/>
                </a:solidFill>
              </a:rPr>
              <a:t>2254</a:t>
            </a:r>
            <a:endParaRPr lang="es-EC" b="1" dirty="0">
              <a:solidFill>
                <a:srgbClr val="0070C0"/>
              </a:solidFill>
            </a:endParaRPr>
          </a:p>
        </p:txBody>
      </p:sp>
      <p:sp>
        <p:nvSpPr>
          <p:cNvPr id="3" name="Marcador de texto 2"/>
          <p:cNvSpPr>
            <a:spLocks noGrp="1"/>
          </p:cNvSpPr>
          <p:nvPr>
            <p:ph type="body" idx="1"/>
          </p:nvPr>
        </p:nvSpPr>
        <p:spPr>
          <a:xfrm>
            <a:off x="565265" y="1593505"/>
            <a:ext cx="4443984" cy="417094"/>
          </a:xfrm>
        </p:spPr>
        <p:txBody>
          <a:bodyPr>
            <a:normAutofit lnSpcReduction="10000"/>
          </a:bodyPr>
          <a:lstStyle/>
          <a:p>
            <a:r>
              <a:rPr lang="es-EC" dirty="0"/>
              <a:t>TEXTO ACTUAL</a:t>
            </a:r>
          </a:p>
        </p:txBody>
      </p:sp>
      <p:sp>
        <p:nvSpPr>
          <p:cNvPr id="4" name="Marcador de contenido 3"/>
          <p:cNvSpPr>
            <a:spLocks noGrp="1"/>
          </p:cNvSpPr>
          <p:nvPr>
            <p:ph sz="half" idx="2"/>
          </p:nvPr>
        </p:nvSpPr>
        <p:spPr>
          <a:xfrm>
            <a:off x="565265" y="2061410"/>
            <a:ext cx="5250319" cy="4344401"/>
          </a:xfrm>
        </p:spPr>
        <p:txBody>
          <a:bodyPr>
            <a:normAutofit fontScale="62500" lnSpcReduction="20000"/>
          </a:bodyPr>
          <a:lstStyle/>
          <a:p>
            <a:pPr marL="0" indent="0" algn="just">
              <a:buNone/>
            </a:pPr>
            <a:r>
              <a:rPr lang="es-EC" dirty="0"/>
              <a:t>Art. </a:t>
            </a:r>
            <a:r>
              <a:rPr lang="es-EC" dirty="0" smtClean="0"/>
              <a:t>2254.- </a:t>
            </a:r>
            <a:r>
              <a:rPr lang="es-EC" dirty="0"/>
              <a:t>Casos especiales.- Para los casos que por su complejidad necesitan un mayor análisis, se conformará una comisión que estará integrada por el Secretario de Territorio, Hábitat y Vivienda, el Director Metropolitano de Catastro y el Director Metropolitano de Gestión de Bienes Inmuebles, o sus respectivos delegados. Esta comisión se reunirá cada quince días y en el mismo tiempo emitirá un informe sobre la procedencia o no de la petición de regularización de excedentes o diferencias solicitada por los administrados, en los siguientes casos:</a:t>
            </a:r>
          </a:p>
          <a:p>
            <a:pPr marL="0" indent="0" algn="just">
              <a:buNone/>
            </a:pPr>
            <a:r>
              <a:rPr lang="es-EC" dirty="0"/>
              <a:t> a. En los casos relacionados con propiedades horizontales; </a:t>
            </a:r>
          </a:p>
          <a:p>
            <a:pPr marL="0" indent="0" algn="just">
              <a:buNone/>
            </a:pPr>
            <a:r>
              <a:rPr lang="es-EC" dirty="0"/>
              <a:t>b. En los casos de asentamientos humanos de hecho y consolidados, inclusive aquellos casos sujetos a procesos de expropiación especial; y, </a:t>
            </a:r>
          </a:p>
          <a:p>
            <a:pPr marL="0" indent="0" algn="just">
              <a:buNone/>
            </a:pPr>
            <a:r>
              <a:rPr lang="es-EC" dirty="0"/>
              <a:t>c. Cuando la superficie a regularizarse supere el 50% que conste en el título de dominio en suelo urbano y el 30% que conste en el título de dominio en suelo rural.</a:t>
            </a:r>
          </a:p>
        </p:txBody>
      </p:sp>
      <p:sp>
        <p:nvSpPr>
          <p:cNvPr id="5" name="Marcador de texto 4"/>
          <p:cNvSpPr>
            <a:spLocks noGrp="1"/>
          </p:cNvSpPr>
          <p:nvPr>
            <p:ph type="body" sz="quarter" idx="3"/>
          </p:nvPr>
        </p:nvSpPr>
        <p:spPr>
          <a:xfrm>
            <a:off x="6505964" y="1618746"/>
            <a:ext cx="4443984" cy="388083"/>
          </a:xfrm>
        </p:spPr>
        <p:txBody>
          <a:bodyPr>
            <a:normAutofit fontScale="92500" lnSpcReduction="10000"/>
          </a:bodyPr>
          <a:lstStyle/>
          <a:p>
            <a:r>
              <a:rPr lang="es-EC" dirty="0"/>
              <a:t>TEXTO PROPUESTO</a:t>
            </a:r>
          </a:p>
        </p:txBody>
      </p:sp>
      <p:sp>
        <p:nvSpPr>
          <p:cNvPr id="6" name="Marcador de contenido 5"/>
          <p:cNvSpPr>
            <a:spLocks noGrp="1"/>
          </p:cNvSpPr>
          <p:nvPr>
            <p:ph sz="quarter" idx="4"/>
          </p:nvPr>
        </p:nvSpPr>
        <p:spPr>
          <a:xfrm>
            <a:off x="6505963" y="2035842"/>
            <a:ext cx="5420375" cy="4572996"/>
          </a:xfrm>
        </p:spPr>
        <p:txBody>
          <a:bodyPr>
            <a:normAutofit fontScale="70000" lnSpcReduction="20000"/>
          </a:bodyPr>
          <a:lstStyle/>
          <a:p>
            <a:pPr algn="just"/>
            <a:r>
              <a:rPr lang="es-EC" b="1" dirty="0"/>
              <a:t>Artículo 5.- </a:t>
            </a:r>
            <a:r>
              <a:rPr lang="es-EC" dirty="0"/>
              <a:t>Sustitúyase el artículo </a:t>
            </a:r>
            <a:r>
              <a:rPr lang="es-EC" dirty="0" smtClean="0"/>
              <a:t>2254 </a:t>
            </a:r>
            <a:r>
              <a:rPr lang="es-EC" dirty="0"/>
              <a:t>del Código Municipal para el Distrito Metropolitano de Quito, por el siguiente texto:</a:t>
            </a:r>
            <a:r>
              <a:rPr lang="es-EC" b="1" dirty="0"/>
              <a:t> </a:t>
            </a:r>
            <a:endParaRPr lang="es-EC" dirty="0"/>
          </a:p>
          <a:p>
            <a:pPr algn="just"/>
            <a:r>
              <a:rPr lang="es-EC" i="1" dirty="0"/>
              <a:t>“</a:t>
            </a:r>
            <a:r>
              <a:rPr lang="es-EC" b="1" i="1" dirty="0"/>
              <a:t>Art. </a:t>
            </a:r>
            <a:r>
              <a:rPr lang="es-EC" b="1" i="1" dirty="0" smtClean="0"/>
              <a:t>2254.- </a:t>
            </a:r>
            <a:r>
              <a:rPr lang="es-EC" b="1" i="1" dirty="0"/>
              <a:t>Casos especiales. - </a:t>
            </a:r>
            <a:r>
              <a:rPr lang="es-EC" i="1" dirty="0"/>
              <a:t>Para los casos que por su complejidad necesitan un mayor análisis, se conformará una comisión que estará integrada por el Secretario de Territorio, Hábitat y Vivienda, el Director Metropolitano de Catastro, el Director Metropolitano de Gestión de Bienes Inmuebles y </a:t>
            </a:r>
            <a:r>
              <a:rPr lang="es-EC" i="1" dirty="0">
                <a:solidFill>
                  <a:srgbClr val="FF0000"/>
                </a:solidFill>
              </a:rPr>
              <a:t>el Registrador de la Propiedad del Distrito Metropolitano de Quito</a:t>
            </a:r>
            <a:r>
              <a:rPr lang="es-EC" i="1" dirty="0"/>
              <a:t>, o sus respectivos delegados. Esta comisión se reunirá </a:t>
            </a:r>
            <a:r>
              <a:rPr lang="es-EC" i="1" dirty="0">
                <a:solidFill>
                  <a:srgbClr val="FF0000"/>
                </a:solidFill>
              </a:rPr>
              <a:t>cada diez días</a:t>
            </a:r>
            <a:r>
              <a:rPr lang="es-EC" i="1" dirty="0"/>
              <a:t> y en el mismo tiempo emitirá un informe sobre la procedencia o no de la petición de regularización de excedentes o diferencias solicitada por los administrados, y cuando la superficie a regularizarse supere el 50% que conste en el título de dominio en suelo urbano y el 30% que conste en el título de dominio en suelo rural.”</a:t>
            </a:r>
            <a:endParaRPr lang="es-EC" dirty="0"/>
          </a:p>
          <a:p>
            <a:pPr marL="0" indent="0" algn="just">
              <a:buNone/>
            </a:pPr>
            <a:endParaRPr lang="es-EC" dirty="0"/>
          </a:p>
        </p:txBody>
      </p:sp>
      <p:cxnSp>
        <p:nvCxnSpPr>
          <p:cNvPr id="9" name="Conector recto 8">
            <a:extLst>
              <a:ext uri="{FF2B5EF4-FFF2-40B4-BE49-F238E27FC236}">
                <a16:creationId xmlns:a16="http://schemas.microsoft.com/office/drawing/2014/main" id="{962826C3-ED8A-433A-BC48-38530928F161}"/>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9F089961-BF83-4AB3-B9B1-793DB5CC741A}"/>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5DAE4B0A-67A9-4D9C-A663-6226129F75B4}"/>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3" name="CuadroTexto 12">
            <a:extLst>
              <a:ext uri="{FF2B5EF4-FFF2-40B4-BE49-F238E27FC236}">
                <a16:creationId xmlns:a16="http://schemas.microsoft.com/office/drawing/2014/main" id="{21AA23C2-9696-48E1-99EA-79E40FAE5297}"/>
              </a:ext>
            </a:extLst>
          </p:cNvPr>
          <p:cNvSpPr txBox="1"/>
          <p:nvPr/>
        </p:nvSpPr>
        <p:spPr>
          <a:xfrm>
            <a:off x="134815" y="774159"/>
            <a:ext cx="11695235" cy="769441"/>
          </a:xfrm>
          <a:prstGeom prst="rect">
            <a:avLst/>
          </a:prstGeom>
          <a:noFill/>
        </p:spPr>
        <p:txBody>
          <a:bodyPr wrap="square" rtlCol="0">
            <a:spAutoFit/>
          </a:bodyPr>
          <a:lstStyle/>
          <a:p>
            <a:r>
              <a:rPr lang="es-EC" sz="2200" dirty="0">
                <a:solidFill>
                  <a:schemeClr val="bg1"/>
                </a:solidFill>
              </a:rPr>
              <a:t>Se reducen las casuísticas para ser tratadas en la Comisión de Casos Especiales, se incorpora al Registro de la Propiedad en la Comisión y se aumenta la frecuencia para las reuniones de la Comisión. </a:t>
            </a:r>
          </a:p>
        </p:txBody>
      </p:sp>
      <p:pic>
        <p:nvPicPr>
          <p:cNvPr id="15" name="Imagen 14"/>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402729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931489"/>
            <a:ext cx="12192000" cy="784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59116" y="105893"/>
            <a:ext cx="4056408" cy="632402"/>
          </a:xfrm>
        </p:spPr>
        <p:txBody>
          <a:bodyPr>
            <a:normAutofit fontScale="90000"/>
          </a:bodyPr>
          <a:lstStyle/>
          <a:p>
            <a:pPr algn="ctr"/>
            <a:r>
              <a:rPr lang="es-EC" b="1" dirty="0">
                <a:solidFill>
                  <a:srgbClr val="0070C0"/>
                </a:solidFill>
              </a:rPr>
              <a:t>ARTÍCULO </a:t>
            </a:r>
            <a:r>
              <a:rPr lang="es-EC" b="1" dirty="0" smtClean="0">
                <a:solidFill>
                  <a:srgbClr val="0070C0"/>
                </a:solidFill>
              </a:rPr>
              <a:t>2257</a:t>
            </a:r>
            <a:endParaRPr lang="es-EC" dirty="0">
              <a:solidFill>
                <a:srgbClr val="0070C0"/>
              </a:solidFill>
            </a:endParaRPr>
          </a:p>
        </p:txBody>
      </p:sp>
      <p:sp>
        <p:nvSpPr>
          <p:cNvPr id="3" name="Marcador de texto 2"/>
          <p:cNvSpPr>
            <a:spLocks noGrp="1"/>
          </p:cNvSpPr>
          <p:nvPr>
            <p:ph type="body" idx="1"/>
          </p:nvPr>
        </p:nvSpPr>
        <p:spPr>
          <a:xfrm>
            <a:off x="1186376" y="2173706"/>
            <a:ext cx="4443984" cy="449179"/>
          </a:xfrm>
        </p:spPr>
        <p:txBody>
          <a:bodyPr/>
          <a:lstStyle/>
          <a:p>
            <a:r>
              <a:rPr lang="es-EC" dirty="0"/>
              <a:t>TEXTO ACTUAL</a:t>
            </a:r>
          </a:p>
        </p:txBody>
      </p:sp>
      <p:sp>
        <p:nvSpPr>
          <p:cNvPr id="4" name="Marcador de contenido 3"/>
          <p:cNvSpPr>
            <a:spLocks noGrp="1"/>
          </p:cNvSpPr>
          <p:nvPr>
            <p:ph sz="half" idx="2"/>
          </p:nvPr>
        </p:nvSpPr>
        <p:spPr>
          <a:xfrm>
            <a:off x="513045" y="2622886"/>
            <a:ext cx="5117315" cy="4022558"/>
          </a:xfrm>
        </p:spPr>
        <p:txBody>
          <a:bodyPr>
            <a:normAutofit/>
          </a:bodyPr>
          <a:lstStyle/>
          <a:p>
            <a:pPr marL="0" indent="0" algn="just">
              <a:buNone/>
            </a:pPr>
            <a:r>
              <a:rPr lang="es-EC" sz="3200" spc="-150" dirty="0"/>
              <a:t>Art. </a:t>
            </a:r>
            <a:r>
              <a:rPr lang="es-EC" sz="3200" spc="-150" dirty="0" smtClean="0"/>
              <a:t>2257.- </a:t>
            </a:r>
            <a:r>
              <a:rPr lang="es-EC" sz="3200" spc="-150" dirty="0"/>
              <a:t>En casos de Propiedades Horizontales y en derechos y acciones, se considerará la petición cuando cuente con la autorización del 100% de los copropietarios.</a:t>
            </a:r>
          </a:p>
        </p:txBody>
      </p:sp>
      <p:sp>
        <p:nvSpPr>
          <p:cNvPr id="5" name="Marcador de texto 4"/>
          <p:cNvSpPr>
            <a:spLocks noGrp="1"/>
          </p:cNvSpPr>
          <p:nvPr>
            <p:ph type="body" sz="quarter" idx="3"/>
          </p:nvPr>
        </p:nvSpPr>
        <p:spPr>
          <a:xfrm>
            <a:off x="6339790" y="2173706"/>
            <a:ext cx="4443984" cy="449179"/>
          </a:xfrm>
        </p:spPr>
        <p:txBody>
          <a:bodyPr/>
          <a:lstStyle/>
          <a:p>
            <a:r>
              <a:rPr lang="es-EC" dirty="0"/>
              <a:t>TEXTO PROPUESTO</a:t>
            </a:r>
          </a:p>
        </p:txBody>
      </p:sp>
      <p:sp>
        <p:nvSpPr>
          <p:cNvPr id="6" name="Marcador de contenido 5"/>
          <p:cNvSpPr>
            <a:spLocks noGrp="1"/>
          </p:cNvSpPr>
          <p:nvPr>
            <p:ph sz="quarter" idx="4"/>
          </p:nvPr>
        </p:nvSpPr>
        <p:spPr>
          <a:xfrm>
            <a:off x="6339789" y="2622885"/>
            <a:ext cx="5395437" cy="4235115"/>
          </a:xfrm>
        </p:spPr>
        <p:txBody>
          <a:bodyPr>
            <a:noAutofit/>
          </a:bodyPr>
          <a:lstStyle/>
          <a:p>
            <a:pPr algn="just"/>
            <a:r>
              <a:rPr lang="es-EC" sz="2400" i="1" dirty="0"/>
              <a:t>“</a:t>
            </a:r>
            <a:r>
              <a:rPr lang="es-EC" sz="2400" b="1" i="1" dirty="0"/>
              <a:t>Art.- </a:t>
            </a:r>
            <a:r>
              <a:rPr lang="es-EC" sz="2400" b="1" i="1" dirty="0" smtClean="0"/>
              <a:t>2257.- </a:t>
            </a:r>
            <a:r>
              <a:rPr lang="es-EC" sz="2400" b="1" i="1" dirty="0"/>
              <a:t>Casos de Propiedades </a:t>
            </a:r>
            <a:r>
              <a:rPr lang="es-EC" sz="2000" b="1" i="1" dirty="0"/>
              <a:t>Horizontales. -</a:t>
            </a:r>
            <a:r>
              <a:rPr lang="es-EC" sz="2000" i="1" dirty="0"/>
              <a:t> En los casos de Propiedades Horizontales se considerará la petición cuando cuente con la autorización de la Asamblea General de Copropietarios, sea al Presidente del Directorio o al Administrador; y, en el caso que el inmueble esté en derechos y acciones, se considerará la petición con la autorización </a:t>
            </a:r>
            <a:r>
              <a:rPr lang="es-EC" sz="2000" i="1" dirty="0" smtClean="0"/>
              <a:t>de por lo menos el 51% de los copropietarios, dejando a salvo el derecho de terceros.</a:t>
            </a:r>
            <a:endParaRPr lang="es-EC" sz="2400" spc="-150" dirty="0"/>
          </a:p>
        </p:txBody>
      </p:sp>
      <p:cxnSp>
        <p:nvCxnSpPr>
          <p:cNvPr id="10" name="Conector recto 9">
            <a:extLst>
              <a:ext uri="{FF2B5EF4-FFF2-40B4-BE49-F238E27FC236}">
                <a16:creationId xmlns:a16="http://schemas.microsoft.com/office/drawing/2014/main" id="{3C23A15E-6EBA-4158-9C8F-22C29F103FD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B748E0AE-843C-426D-A776-E663F74C42D7}"/>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2" name="Conector recto 11">
            <a:extLst>
              <a:ext uri="{FF2B5EF4-FFF2-40B4-BE49-F238E27FC236}">
                <a16:creationId xmlns:a16="http://schemas.microsoft.com/office/drawing/2014/main" id="{75A6D9AA-E915-42B4-AA12-F59F0DE687E4}"/>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4" name="CuadroTexto 13">
            <a:extLst>
              <a:ext uri="{FF2B5EF4-FFF2-40B4-BE49-F238E27FC236}">
                <a16:creationId xmlns:a16="http://schemas.microsoft.com/office/drawing/2014/main" id="{19788548-2265-4644-BE0C-59FF6F3F5CF9}"/>
              </a:ext>
            </a:extLst>
          </p:cNvPr>
          <p:cNvSpPr txBox="1"/>
          <p:nvPr/>
        </p:nvSpPr>
        <p:spPr>
          <a:xfrm>
            <a:off x="259116" y="914387"/>
            <a:ext cx="11317005" cy="830997"/>
          </a:xfrm>
          <a:prstGeom prst="rect">
            <a:avLst/>
          </a:prstGeom>
          <a:noFill/>
        </p:spPr>
        <p:txBody>
          <a:bodyPr wrap="square" rtlCol="0">
            <a:spAutoFit/>
          </a:bodyPr>
          <a:lstStyle/>
          <a:p>
            <a:r>
              <a:rPr lang="es-EC" sz="2400" dirty="0">
                <a:solidFill>
                  <a:schemeClr val="bg1"/>
                </a:solidFill>
              </a:rPr>
              <a:t>Se amplía la potestad para que las Propiedades Horizontales puedan actuar a través de sus Directorios o Administraciones. </a:t>
            </a:r>
          </a:p>
        </p:txBody>
      </p:sp>
      <p:pic>
        <p:nvPicPr>
          <p:cNvPr id="13" name="Imagen 12"/>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44022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931489"/>
            <a:ext cx="12192000" cy="784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57895" y="1781985"/>
                <a:ext cx="11876210" cy="4236547"/>
              </a:xfrm>
            </p:spPr>
            <p:txBody>
              <a:bodyPr>
                <a:noAutofit/>
              </a:bodyPr>
              <a:lstStyle/>
              <a:p>
                <a:pPr marL="0" indent="0" algn="just">
                  <a:buNone/>
                </a:pPr>
                <a:r>
                  <a:rPr lang="es-EC" sz="1700" b="1" i="1" dirty="0">
                    <a:solidFill>
                      <a:srgbClr val="0070C0"/>
                    </a:solidFill>
                  </a:rPr>
                  <a:t>ARTÍCULO NUEVO </a:t>
                </a:r>
              </a:p>
              <a:p>
                <a:r>
                  <a:rPr lang="es-EC" sz="1700" b="1" dirty="0"/>
                  <a:t>Artículo 7.- </a:t>
                </a:r>
                <a:r>
                  <a:rPr lang="es-EC" sz="1700" dirty="0"/>
                  <a:t>A continuación del artículo Art. </a:t>
                </a:r>
                <a:r>
                  <a:rPr lang="es-EC" sz="1700" dirty="0" smtClean="0"/>
                  <a:t>2260 </a:t>
                </a:r>
                <a:r>
                  <a:rPr lang="es-EC" sz="1700" dirty="0"/>
                  <a:t>del Código Municipal para el Distrito Metropolitano de Quito, auméntense los siguientes artículos:</a:t>
                </a:r>
              </a:p>
              <a:p>
                <a:r>
                  <a:rPr lang="es-EC" sz="1700" b="1" i="1" dirty="0"/>
                  <a:t>“Art.- […].-</a:t>
                </a:r>
                <a:r>
                  <a:rPr lang="es-EC" sz="1700" i="1" dirty="0"/>
                  <a:t> </a:t>
                </a:r>
                <a:r>
                  <a:rPr lang="es-EC" sz="1700" b="1" i="1" dirty="0"/>
                  <a:t>Variaciones en la precisión de las  técnicas de medición o cartográficas.-</a:t>
                </a:r>
                <a:r>
                  <a:rPr lang="es-EC" sz="1700" i="1" dirty="0"/>
                  <a:t> Realizada una nueva medición a instancia del propietario de un inmueble urbano o rural, </a:t>
                </a:r>
                <a:r>
                  <a:rPr lang="es-EC" sz="1700" b="1" i="1" dirty="0">
                    <a:solidFill>
                      <a:srgbClr val="FF0000"/>
                    </a:solidFill>
                  </a:rPr>
                  <a:t>y si el promedio de las diferencias registradas entre los linderos del levantamiento y los linderos registrados en catastro, no superan los 0.33 metros para predios urbanos, y los 2 metros para predios rurales, de conformidad a las precisiones establecidas en la normativa nacional de catastro,  </a:t>
                </a:r>
                <a:r>
                  <a:rPr lang="es-EC" sz="1700" b="1" i="1" u="sng" dirty="0">
                    <a:solidFill>
                      <a:srgbClr val="FF0000"/>
                    </a:solidFill>
                  </a:rPr>
                  <a:t>el propietario o propietarios en la solicitud que el órgano competente emitirá para el efecto, manifestará su aceptación de la superficie </a:t>
                </a:r>
                <a:r>
                  <a:rPr lang="es-EC" sz="1700" i="1" dirty="0"/>
                  <a:t>que conste como área grafica en el catastro, deslindando de toda responsabilidad al GAD del Distrito Metropolitano de Quito, para lo cual, la Dirección Metropolitana de Catastro a través de los responsables desconcentrados de catastro de las Administraciones Zonales</a:t>
                </a:r>
                <a:r>
                  <a:rPr lang="es-EC" sz="1700" b="1" i="1" dirty="0">
                    <a:solidFill>
                      <a:srgbClr val="FF0000"/>
                    </a:solidFill>
                  </a:rPr>
                  <a:t>, emitirán las cédulas catastrales correspondientes, las mismas que serán inscritas en el Registro de la Propiedad del Distrito Metropolitano de Quito</a:t>
                </a:r>
                <a:r>
                  <a:rPr lang="es-EC" sz="1700" i="1" dirty="0"/>
                  <a:t>.</a:t>
                </a:r>
                <a:endParaRPr lang="es-EC" sz="1700" dirty="0"/>
              </a:p>
              <a:p>
                <a:r>
                  <a:rPr lang="es-EC" sz="1700" i="1" dirty="0"/>
                  <a:t>Para el efecto se aplicará la siguiente fórmula:</a:t>
                </a:r>
                <a:endParaRPr lang="es-EC" sz="1700" dirty="0"/>
              </a:p>
              <a:p>
                <a14:m>
                  <m:oMath xmlns:m="http://schemas.openxmlformats.org/officeDocument/2006/math">
                    <m:r>
                      <a:rPr lang="es-EC" sz="1700" i="1">
                        <a:latin typeface="Cambria Math" panose="02040503050406030204" pitchFamily="18" charset="0"/>
                      </a:rPr>
                      <m:t>𝐷𝑚</m:t>
                    </m:r>
                    <m:r>
                      <a:rPr lang="es-EC" sz="1700" i="1">
                        <a:latin typeface="Cambria Math" panose="02040503050406030204" pitchFamily="18" charset="0"/>
                      </a:rPr>
                      <m:t>=</m:t>
                    </m:r>
                    <m:f>
                      <m:fPr>
                        <m:ctrlPr>
                          <a:rPr lang="es-EC" sz="1700" i="1">
                            <a:latin typeface="Cambria Math" panose="02040503050406030204" pitchFamily="18" charset="0"/>
                          </a:rPr>
                        </m:ctrlPr>
                      </m:fPr>
                      <m:num>
                        <m:nary>
                          <m:naryPr>
                            <m:chr m:val="∑"/>
                            <m:limLoc m:val="undOvr"/>
                            <m:subHide m:val="on"/>
                            <m:supHide m:val="on"/>
                            <m:ctrlPr>
                              <a:rPr lang="es-EC" sz="1700" i="1">
                                <a:latin typeface="Cambria Math" panose="02040503050406030204" pitchFamily="18" charset="0"/>
                              </a:rPr>
                            </m:ctrlPr>
                          </m:naryPr>
                          <m:sub/>
                          <m:sup/>
                          <m:e>
                            <m:sSub>
                              <m:sSubPr>
                                <m:ctrlPr>
                                  <a:rPr lang="es-EC" sz="1700" i="1">
                                    <a:latin typeface="Cambria Math" panose="02040503050406030204" pitchFamily="18" charset="0"/>
                                  </a:rPr>
                                </m:ctrlPr>
                              </m:sSubPr>
                              <m:e>
                                <m:r>
                                  <a:rPr lang="es-EC" sz="1700" i="1">
                                    <a:latin typeface="Cambria Math" panose="02040503050406030204" pitchFamily="18" charset="0"/>
                                  </a:rPr>
                                  <m:t>𝐷</m:t>
                                </m:r>
                              </m:e>
                              <m:sub>
                                <m:r>
                                  <a:rPr lang="es-EC" sz="1700" i="1">
                                    <a:latin typeface="Cambria Math" panose="02040503050406030204" pitchFamily="18" charset="0"/>
                                  </a:rPr>
                                  <m:t>𝑖</m:t>
                                </m:r>
                              </m:sub>
                            </m:sSub>
                          </m:e>
                        </m:nary>
                      </m:num>
                      <m:den>
                        <m:r>
                          <a:rPr lang="es-EC" sz="1700" i="1">
                            <a:latin typeface="Cambria Math" panose="02040503050406030204" pitchFamily="18" charset="0"/>
                          </a:rPr>
                          <m:t>𝑛</m:t>
                        </m:r>
                      </m:den>
                    </m:f>
                  </m:oMath>
                </a14:m>
                <a:endParaRPr lang="es-EC" sz="1700" dirty="0"/>
              </a:p>
              <a:p>
                <a:r>
                  <a:rPr lang="es-EC" sz="1700" i="1" dirty="0"/>
                  <a:t>Dm: Promedio de diferencias entre linderos (levantamiento – catastro)</a:t>
                </a:r>
                <a:endParaRPr lang="es-EC" sz="1700" dirty="0"/>
              </a:p>
              <a:p>
                <a:r>
                  <a:rPr lang="es-EC" sz="1700" i="1" dirty="0"/>
                  <a:t>Di: Diferencia (distancia mínima) registrada entre linderos en el punto (i)</a:t>
                </a:r>
                <a:endParaRPr lang="es-EC" sz="1700" dirty="0"/>
              </a:p>
              <a:p>
                <a:r>
                  <a:rPr lang="es-EC" sz="1700" i="1" dirty="0"/>
                  <a:t>n: número total de puntos (i) en los cuales se evidenció diferencias entre linderos</a:t>
                </a:r>
                <a:endParaRPr lang="es-EC" sz="17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57895" y="1781985"/>
                <a:ext cx="11876210" cy="4236547"/>
              </a:xfrm>
              <a:blipFill>
                <a:blip r:embed="rId2"/>
                <a:stretch>
                  <a:fillRect l="-359" t="-1007" r="-411" b="-15827"/>
                </a:stretch>
              </a:blipFill>
            </p:spPr>
            <p:txBody>
              <a:bodyPr/>
              <a:lstStyle/>
              <a:p>
                <a:r>
                  <a:rPr lang="es-EC">
                    <a:noFill/>
                  </a:rPr>
                  <a:t> </a:t>
                </a:r>
              </a:p>
            </p:txBody>
          </p:sp>
        </mc:Fallback>
      </mc:AlternateContent>
      <p:cxnSp>
        <p:nvCxnSpPr>
          <p:cNvPr id="6" name="Conector recto 5">
            <a:extLst>
              <a:ext uri="{FF2B5EF4-FFF2-40B4-BE49-F238E27FC236}">
                <a16:creationId xmlns:a16="http://schemas.microsoft.com/office/drawing/2014/main" id="{E283546A-83D2-4DE9-B8E6-FAFA3A5A856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CDDECB9F-8D35-4214-8226-8259566309E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71D6732-1C63-499B-9419-1E80B22011F5}"/>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9" name="Título 1">
            <a:extLst>
              <a:ext uri="{FF2B5EF4-FFF2-40B4-BE49-F238E27FC236}">
                <a16:creationId xmlns:a16="http://schemas.microsoft.com/office/drawing/2014/main" id="{7E65049D-46F3-487F-AB75-3FCA92765068}"/>
              </a:ext>
            </a:extLst>
          </p:cNvPr>
          <p:cNvSpPr txBox="1">
            <a:spLocks/>
          </p:cNvSpPr>
          <p:nvPr/>
        </p:nvSpPr>
        <p:spPr>
          <a:xfrm>
            <a:off x="311090" y="63246"/>
            <a:ext cx="7880991" cy="897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solidFill>
                  <a:srgbClr val="0070C0"/>
                </a:solidFill>
              </a:rPr>
              <a:t>A CONTINUACIÓN DEL ARTÍCULO </a:t>
            </a:r>
            <a:r>
              <a:rPr lang="es-EC" sz="2800" b="1" dirty="0" smtClean="0">
                <a:solidFill>
                  <a:srgbClr val="0070C0"/>
                </a:solidFill>
              </a:rPr>
              <a:t>2260, </a:t>
            </a:r>
            <a:r>
              <a:rPr lang="es-EC" sz="2800" b="1" dirty="0">
                <a:solidFill>
                  <a:srgbClr val="0070C0"/>
                </a:solidFill>
              </a:rPr>
              <a:t>AUMENTAR LOS SIGUIENTES: </a:t>
            </a:r>
            <a:endParaRPr lang="es-EC" sz="2800" dirty="0">
              <a:solidFill>
                <a:srgbClr val="0070C0"/>
              </a:solidFill>
            </a:endParaRPr>
          </a:p>
        </p:txBody>
      </p:sp>
      <p:sp>
        <p:nvSpPr>
          <p:cNvPr id="11" name="CuadroTexto 10">
            <a:extLst>
              <a:ext uri="{FF2B5EF4-FFF2-40B4-BE49-F238E27FC236}">
                <a16:creationId xmlns:a16="http://schemas.microsoft.com/office/drawing/2014/main" id="{FB548A87-A063-4CC2-8911-C572DC76971D}"/>
              </a:ext>
            </a:extLst>
          </p:cNvPr>
          <p:cNvSpPr txBox="1"/>
          <p:nvPr/>
        </p:nvSpPr>
        <p:spPr>
          <a:xfrm>
            <a:off x="307855" y="884592"/>
            <a:ext cx="11480859" cy="830997"/>
          </a:xfrm>
          <a:prstGeom prst="rect">
            <a:avLst/>
          </a:prstGeom>
          <a:noFill/>
        </p:spPr>
        <p:txBody>
          <a:bodyPr wrap="square" rtlCol="0">
            <a:spAutoFit/>
          </a:bodyPr>
          <a:lstStyle/>
          <a:p>
            <a:r>
              <a:rPr lang="es-EC" sz="2400" dirty="0">
                <a:solidFill>
                  <a:schemeClr val="bg1"/>
                </a:solidFill>
              </a:rPr>
              <a:t>Se faculta el uso de la cartografía catastral cuando las diferencias existentes con los levantamientos se adecúen a las tolerancias previstas en la normativa nacional</a:t>
            </a:r>
          </a:p>
        </p:txBody>
      </p:sp>
      <p:pic>
        <p:nvPicPr>
          <p:cNvPr id="10" name="Imagen 9"/>
          <p:cNvPicPr>
            <a:picLocks noChangeAspect="1"/>
          </p:cNvPicPr>
          <p:nvPr/>
        </p:nvPicPr>
        <p:blipFill>
          <a:blip r:embed="rId3"/>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27220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2" name="Imagen 1"/>
          <p:cNvPicPr>
            <a:picLocks noChangeAspect="1"/>
          </p:cNvPicPr>
          <p:nvPr/>
        </p:nvPicPr>
        <p:blipFill>
          <a:blip r:embed="rId2"/>
          <a:stretch>
            <a:fillRect/>
          </a:stretch>
        </p:blipFill>
        <p:spPr>
          <a:xfrm>
            <a:off x="1992451" y="1377478"/>
            <a:ext cx="8448675" cy="4905375"/>
          </a:xfrm>
          <a:prstGeom prst="rect">
            <a:avLst/>
          </a:prstGeom>
        </p:spPr>
      </p:pic>
      <p:sp>
        <p:nvSpPr>
          <p:cNvPr id="11" name="Forma libre 10"/>
          <p:cNvSpPr/>
          <p:nvPr/>
        </p:nvSpPr>
        <p:spPr>
          <a:xfrm>
            <a:off x="4284617" y="2573383"/>
            <a:ext cx="3082834" cy="2429691"/>
          </a:xfrm>
          <a:custGeom>
            <a:avLst/>
            <a:gdLst>
              <a:gd name="connsiteX0" fmla="*/ 522514 w 3082834"/>
              <a:gd name="connsiteY0" fmla="*/ 0 h 2429691"/>
              <a:gd name="connsiteX1" fmla="*/ 0 w 3082834"/>
              <a:gd name="connsiteY1" fmla="*/ 1358537 h 2429691"/>
              <a:gd name="connsiteX2" fmla="*/ 0 w 3082834"/>
              <a:gd name="connsiteY2" fmla="*/ 1358537 h 2429691"/>
              <a:gd name="connsiteX3" fmla="*/ 2508069 w 3082834"/>
              <a:gd name="connsiteY3" fmla="*/ 2429691 h 2429691"/>
              <a:gd name="connsiteX4" fmla="*/ 2508069 w 3082834"/>
              <a:gd name="connsiteY4" fmla="*/ 2429691 h 2429691"/>
              <a:gd name="connsiteX5" fmla="*/ 3082834 w 3082834"/>
              <a:gd name="connsiteY5" fmla="*/ 1123406 h 2429691"/>
              <a:gd name="connsiteX6" fmla="*/ 3082834 w 3082834"/>
              <a:gd name="connsiteY6" fmla="*/ 1123406 h 2429691"/>
              <a:gd name="connsiteX7" fmla="*/ 522514 w 3082834"/>
              <a:gd name="connsiteY7" fmla="*/ 0 h 242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34" h="2429691">
                <a:moveTo>
                  <a:pt x="522514" y="0"/>
                </a:moveTo>
                <a:lnTo>
                  <a:pt x="0" y="1358537"/>
                </a:lnTo>
                <a:lnTo>
                  <a:pt x="0" y="1358537"/>
                </a:lnTo>
                <a:lnTo>
                  <a:pt x="2508069" y="2429691"/>
                </a:lnTo>
                <a:lnTo>
                  <a:pt x="2508069" y="2429691"/>
                </a:lnTo>
                <a:lnTo>
                  <a:pt x="3082834" y="1123406"/>
                </a:lnTo>
                <a:lnTo>
                  <a:pt x="3082834" y="1123406"/>
                </a:lnTo>
                <a:lnTo>
                  <a:pt x="522514" y="0"/>
                </a:ln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B557A51F-C226-4C84-AA91-9B9645A79D46}"/>
              </a:ext>
            </a:extLst>
          </p:cNvPr>
          <p:cNvSpPr txBox="1"/>
          <p:nvPr/>
        </p:nvSpPr>
        <p:spPr>
          <a:xfrm>
            <a:off x="0" y="173405"/>
            <a:ext cx="9364817" cy="923330"/>
          </a:xfrm>
          <a:prstGeom prst="rect">
            <a:avLst/>
          </a:prstGeom>
          <a:noFill/>
        </p:spPr>
        <p:txBody>
          <a:bodyPr wrap="square">
            <a:spAutoFit/>
          </a:bodyPr>
          <a:lstStyle/>
          <a:p>
            <a:pPr marL="0" marR="0" lvl="0" indent="0" fontAlgn="auto">
              <a:lnSpc>
                <a:spcPct val="90000"/>
              </a:lnSpc>
              <a:spcBef>
                <a:spcPct val="0"/>
              </a:spcBef>
              <a:spcAft>
                <a:spcPts val="0"/>
              </a:spcAft>
              <a:buClrTx/>
              <a:buSzTx/>
              <a:tabLst/>
              <a:defRPr/>
            </a:pPr>
            <a:r>
              <a:rPr lang="es-EC" sz="3000" b="1" dirty="0" smtClean="0">
                <a:solidFill>
                  <a:srgbClr val="0070C0"/>
                </a:solidFill>
                <a:latin typeface="+mj-lt"/>
                <a:ea typeface="+mj-ea"/>
                <a:cs typeface="+mj-cs"/>
              </a:rPr>
              <a:t>2261. </a:t>
            </a:r>
            <a:r>
              <a:rPr lang="es-EC" sz="3000" b="1" dirty="0">
                <a:solidFill>
                  <a:srgbClr val="0070C0"/>
                </a:solidFill>
                <a:latin typeface="+mj-lt"/>
                <a:ea typeface="+mj-ea"/>
                <a:cs typeface="+mj-cs"/>
              </a:rPr>
              <a:t>Variaciones en la precisión de las técnicas de medición o cartográficas</a:t>
            </a:r>
          </a:p>
        </p:txBody>
      </p:sp>
      <p:pic>
        <p:nvPicPr>
          <p:cNvPr id="9" name="Imagen 8"/>
          <p:cNvPicPr>
            <a:picLocks noChangeAspect="1"/>
          </p:cNvPicPr>
          <p:nvPr/>
        </p:nvPicPr>
        <p:blipFill>
          <a:blip r:embed="rId3"/>
          <a:stretch>
            <a:fillRect/>
          </a:stretch>
        </p:blipFill>
        <p:spPr>
          <a:xfrm>
            <a:off x="9203267" y="86802"/>
            <a:ext cx="2797480" cy="738800"/>
          </a:xfrm>
          <a:prstGeom prst="rect">
            <a:avLst/>
          </a:prstGeom>
        </p:spPr>
      </p:pic>
    </p:spTree>
    <p:extLst>
      <p:ext uri="{BB962C8B-B14F-4D97-AF65-F5344CB8AC3E}">
        <p14:creationId xmlns:p14="http://schemas.microsoft.com/office/powerpoint/2010/main" val="46831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8923" y="61165"/>
            <a:ext cx="9666871" cy="790074"/>
          </a:xfrm>
        </p:spPr>
        <p:txBody>
          <a:bodyPr>
            <a:normAutofit/>
          </a:bodyPr>
          <a:lstStyle/>
          <a:p>
            <a:pPr algn="ctr"/>
            <a:r>
              <a:rPr lang="es-EC" b="1" dirty="0" smtClean="0">
                <a:solidFill>
                  <a:srgbClr val="0070C0"/>
                </a:solidFill>
              </a:rPr>
              <a:t>Contenido de la presentación</a:t>
            </a:r>
            <a:endParaRPr lang="es-EC" b="1" dirty="0">
              <a:solidFill>
                <a:srgbClr val="0070C0"/>
              </a:solidFill>
            </a:endParaRPr>
          </a:p>
        </p:txBody>
      </p:sp>
      <p:sp>
        <p:nvSpPr>
          <p:cNvPr id="4" name="Marcador de contenido 3"/>
          <p:cNvSpPr>
            <a:spLocks noGrp="1"/>
          </p:cNvSpPr>
          <p:nvPr>
            <p:ph sz="half" idx="2"/>
          </p:nvPr>
        </p:nvSpPr>
        <p:spPr>
          <a:xfrm>
            <a:off x="2287320" y="1609994"/>
            <a:ext cx="10890453" cy="3601452"/>
          </a:xfrm>
        </p:spPr>
        <p:txBody>
          <a:bodyPr>
            <a:noAutofit/>
          </a:bodyPr>
          <a:lstStyle/>
          <a:p>
            <a:pPr algn="just"/>
            <a:r>
              <a:rPr lang="es-ES" sz="3200" b="0" i="0" u="none" strike="noStrike" baseline="0" dirty="0" smtClean="0">
                <a:latin typeface="CIDFont+F1"/>
              </a:rPr>
              <a:t>Antecedentes</a:t>
            </a:r>
          </a:p>
          <a:p>
            <a:pPr algn="just"/>
            <a:endParaRPr lang="es-ES" sz="3200" dirty="0">
              <a:latin typeface="CIDFont+F1"/>
            </a:endParaRPr>
          </a:p>
          <a:p>
            <a:pPr algn="just"/>
            <a:r>
              <a:rPr lang="es-ES" sz="3200" dirty="0" smtClean="0">
                <a:latin typeface="CIDFont+F1"/>
              </a:rPr>
              <a:t>Objetivos de la reformatoria</a:t>
            </a:r>
          </a:p>
          <a:p>
            <a:pPr algn="just"/>
            <a:endParaRPr lang="es-ES" sz="3200" b="0" i="0" u="none" strike="noStrike" baseline="0" dirty="0">
              <a:latin typeface="CIDFont+F1"/>
            </a:endParaRPr>
          </a:p>
          <a:p>
            <a:pPr algn="just"/>
            <a:r>
              <a:rPr lang="es-ES" sz="3200" dirty="0" smtClean="0">
                <a:latin typeface="CIDFont+F1"/>
              </a:rPr>
              <a:t>Detalle del articulado</a:t>
            </a:r>
          </a:p>
          <a:p>
            <a:pPr algn="just"/>
            <a:endParaRPr lang="es-ES" sz="3200" b="0" i="0" u="none" strike="noStrike" baseline="0" dirty="0">
              <a:latin typeface="CIDFont+F1"/>
            </a:endParaRPr>
          </a:p>
          <a:p>
            <a:pPr algn="just"/>
            <a:r>
              <a:rPr lang="es-ES" sz="3200" dirty="0" smtClean="0">
                <a:latin typeface="CIDFont+F1"/>
              </a:rPr>
              <a:t>Conclusiones</a:t>
            </a:r>
            <a:endParaRPr lang="es-ES" sz="3200" b="0" i="0" u="none" strike="noStrike" baseline="0" dirty="0">
              <a:latin typeface="CIDFont+F1"/>
            </a:endParaRPr>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7" name="Imagen 6"/>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862798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2" name="Imagen 1"/>
          <p:cNvPicPr>
            <a:picLocks noChangeAspect="1"/>
          </p:cNvPicPr>
          <p:nvPr/>
        </p:nvPicPr>
        <p:blipFill rotWithShape="1">
          <a:blip r:embed="rId2"/>
          <a:srcRect l="20791" t="16124" r="33134" b="18900"/>
          <a:stretch/>
        </p:blipFill>
        <p:spPr>
          <a:xfrm>
            <a:off x="2821576" y="1080062"/>
            <a:ext cx="6505303" cy="5326489"/>
          </a:xfrm>
          <a:prstGeom prst="rect">
            <a:avLst/>
          </a:prstGeom>
        </p:spPr>
      </p:pic>
      <p:sp>
        <p:nvSpPr>
          <p:cNvPr id="11" name="Forma libre 10"/>
          <p:cNvSpPr/>
          <p:nvPr/>
        </p:nvSpPr>
        <p:spPr>
          <a:xfrm>
            <a:off x="3722914" y="1763486"/>
            <a:ext cx="5188969" cy="4049485"/>
          </a:xfrm>
          <a:custGeom>
            <a:avLst/>
            <a:gdLst>
              <a:gd name="connsiteX0" fmla="*/ 522514 w 3082834"/>
              <a:gd name="connsiteY0" fmla="*/ 0 h 2429691"/>
              <a:gd name="connsiteX1" fmla="*/ 0 w 3082834"/>
              <a:gd name="connsiteY1" fmla="*/ 1358537 h 2429691"/>
              <a:gd name="connsiteX2" fmla="*/ 0 w 3082834"/>
              <a:gd name="connsiteY2" fmla="*/ 1358537 h 2429691"/>
              <a:gd name="connsiteX3" fmla="*/ 2508069 w 3082834"/>
              <a:gd name="connsiteY3" fmla="*/ 2429691 h 2429691"/>
              <a:gd name="connsiteX4" fmla="*/ 2508069 w 3082834"/>
              <a:gd name="connsiteY4" fmla="*/ 2429691 h 2429691"/>
              <a:gd name="connsiteX5" fmla="*/ 3082834 w 3082834"/>
              <a:gd name="connsiteY5" fmla="*/ 1123406 h 2429691"/>
              <a:gd name="connsiteX6" fmla="*/ 3082834 w 3082834"/>
              <a:gd name="connsiteY6" fmla="*/ 1123406 h 2429691"/>
              <a:gd name="connsiteX7" fmla="*/ 522514 w 3082834"/>
              <a:gd name="connsiteY7" fmla="*/ 0 h 242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34" h="2429691">
                <a:moveTo>
                  <a:pt x="522514" y="0"/>
                </a:moveTo>
                <a:lnTo>
                  <a:pt x="0" y="1358537"/>
                </a:lnTo>
                <a:lnTo>
                  <a:pt x="0" y="1358537"/>
                </a:lnTo>
                <a:lnTo>
                  <a:pt x="2508069" y="2429691"/>
                </a:lnTo>
                <a:lnTo>
                  <a:pt x="2508069" y="2429691"/>
                </a:lnTo>
                <a:lnTo>
                  <a:pt x="3082834" y="1123406"/>
                </a:lnTo>
                <a:lnTo>
                  <a:pt x="3082834" y="1123406"/>
                </a:lnTo>
                <a:lnTo>
                  <a:pt x="522514" y="0"/>
                </a:ln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3992921" y="1791972"/>
            <a:ext cx="4715692" cy="3892732"/>
          </a:xfrm>
          <a:custGeom>
            <a:avLst/>
            <a:gdLst>
              <a:gd name="connsiteX0" fmla="*/ 287383 w 4715692"/>
              <a:gd name="connsiteY0" fmla="*/ 0 h 3892732"/>
              <a:gd name="connsiteX1" fmla="*/ 0 w 4715692"/>
              <a:gd name="connsiteY1" fmla="*/ 2168435 h 3892732"/>
              <a:gd name="connsiteX2" fmla="*/ 0 w 4715692"/>
              <a:gd name="connsiteY2" fmla="*/ 2168435 h 3892732"/>
              <a:gd name="connsiteX3" fmla="*/ 4336869 w 4715692"/>
              <a:gd name="connsiteY3" fmla="*/ 3892732 h 3892732"/>
              <a:gd name="connsiteX4" fmla="*/ 4336869 w 4715692"/>
              <a:gd name="connsiteY4" fmla="*/ 3892732 h 3892732"/>
              <a:gd name="connsiteX5" fmla="*/ 4715692 w 4715692"/>
              <a:gd name="connsiteY5" fmla="*/ 1476103 h 3892732"/>
              <a:gd name="connsiteX6" fmla="*/ 4715692 w 4715692"/>
              <a:gd name="connsiteY6" fmla="*/ 1476103 h 3892732"/>
              <a:gd name="connsiteX7" fmla="*/ 287383 w 4715692"/>
              <a:gd name="connsiteY7" fmla="*/ 0 h 38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5692" h="3892732">
                <a:moveTo>
                  <a:pt x="287383" y="0"/>
                </a:moveTo>
                <a:lnTo>
                  <a:pt x="0" y="2168435"/>
                </a:lnTo>
                <a:lnTo>
                  <a:pt x="0" y="2168435"/>
                </a:lnTo>
                <a:lnTo>
                  <a:pt x="4336869" y="3892732"/>
                </a:lnTo>
                <a:lnTo>
                  <a:pt x="4336869" y="3892732"/>
                </a:lnTo>
                <a:lnTo>
                  <a:pt x="4715692" y="1476103"/>
                </a:lnTo>
                <a:lnTo>
                  <a:pt x="4715692" y="1476103"/>
                </a:lnTo>
                <a:lnTo>
                  <a:pt x="287383" y="0"/>
                </a:lnTo>
                <a:close/>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Conector recto de flecha 11"/>
          <p:cNvCxnSpPr>
            <a:stCxn id="9" idx="0"/>
            <a:endCxn id="11" idx="0"/>
          </p:cNvCxnSpPr>
          <p:nvPr/>
        </p:nvCxnSpPr>
        <p:spPr>
          <a:xfrm flipV="1">
            <a:off x="4280304" y="1763486"/>
            <a:ext cx="322096" cy="28486"/>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11" idx="1"/>
            <a:endCxn id="9" idx="1"/>
          </p:cNvCxnSpPr>
          <p:nvPr/>
        </p:nvCxnSpPr>
        <p:spPr>
          <a:xfrm flipV="1">
            <a:off x="3722914" y="3960407"/>
            <a:ext cx="270007" cy="67307"/>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9" idx="5"/>
            <a:endCxn id="11" idx="5"/>
          </p:cNvCxnSpPr>
          <p:nvPr/>
        </p:nvCxnSpPr>
        <p:spPr>
          <a:xfrm>
            <a:off x="8708613" y="3268075"/>
            <a:ext cx="203270" cy="36775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11" idx="3"/>
            <a:endCxn id="9" idx="3"/>
          </p:cNvCxnSpPr>
          <p:nvPr/>
        </p:nvCxnSpPr>
        <p:spPr>
          <a:xfrm flipV="1">
            <a:off x="7944449" y="5684704"/>
            <a:ext cx="385341" cy="128267"/>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4140925" y="1381092"/>
            <a:ext cx="605166" cy="369332"/>
          </a:xfrm>
          <a:prstGeom prst="rect">
            <a:avLst/>
          </a:prstGeom>
          <a:noFill/>
        </p:spPr>
        <p:txBody>
          <a:bodyPr wrap="square" rtlCol="0">
            <a:spAutoFit/>
          </a:bodyPr>
          <a:lstStyle/>
          <a:p>
            <a:r>
              <a:rPr lang="es-ES" dirty="0">
                <a:solidFill>
                  <a:schemeClr val="accent1">
                    <a:lumMod val="60000"/>
                    <a:lumOff val="40000"/>
                  </a:schemeClr>
                </a:solidFill>
                <a:effectLst>
                  <a:outerShdw blurRad="38100" dist="38100" dir="2700000" algn="tl">
                    <a:srgbClr val="000000">
                      <a:alpha val="43137"/>
                    </a:srgbClr>
                  </a:outerShdw>
                </a:effectLst>
              </a:rPr>
              <a:t>D1</a:t>
            </a:r>
            <a:endParaRPr lang="es-EC" dirty="0">
              <a:solidFill>
                <a:schemeClr val="accent1">
                  <a:lumMod val="60000"/>
                  <a:lumOff val="40000"/>
                </a:schemeClr>
              </a:solidFill>
              <a:effectLst>
                <a:outerShdw blurRad="38100" dist="38100" dir="2700000" algn="tl">
                  <a:srgbClr val="000000">
                    <a:alpha val="43137"/>
                  </a:srgbClr>
                </a:outerShdw>
              </a:effectLst>
            </a:endParaRPr>
          </a:p>
        </p:txBody>
      </p:sp>
      <p:sp>
        <p:nvSpPr>
          <p:cNvPr id="26" name="CuadroTexto 25"/>
          <p:cNvSpPr txBox="1"/>
          <p:nvPr/>
        </p:nvSpPr>
        <p:spPr>
          <a:xfrm>
            <a:off x="8685744" y="2994189"/>
            <a:ext cx="605166" cy="369332"/>
          </a:xfrm>
          <a:prstGeom prst="rect">
            <a:avLst/>
          </a:prstGeom>
          <a:noFill/>
        </p:spPr>
        <p:txBody>
          <a:bodyPr wrap="square" rtlCol="0">
            <a:spAutoFit/>
          </a:bodyPr>
          <a:lstStyle/>
          <a:p>
            <a:r>
              <a:rPr lang="es-ES" dirty="0">
                <a:solidFill>
                  <a:schemeClr val="accent1">
                    <a:lumMod val="60000"/>
                    <a:lumOff val="40000"/>
                  </a:schemeClr>
                </a:solidFill>
                <a:effectLst>
                  <a:outerShdw blurRad="38100" dist="38100" dir="2700000" algn="tl">
                    <a:srgbClr val="000000">
                      <a:alpha val="43137"/>
                    </a:srgbClr>
                  </a:outerShdw>
                </a:effectLst>
              </a:rPr>
              <a:t>D2</a:t>
            </a:r>
            <a:endParaRPr lang="es-EC" dirty="0">
              <a:solidFill>
                <a:schemeClr val="accent1">
                  <a:lumMod val="60000"/>
                  <a:lumOff val="40000"/>
                </a:schemeClr>
              </a:solidFill>
              <a:effectLst>
                <a:outerShdw blurRad="38100" dist="38100" dir="2700000" algn="tl">
                  <a:srgbClr val="000000">
                    <a:alpha val="43137"/>
                  </a:srgbClr>
                </a:outerShdw>
              </a:effectLst>
            </a:endParaRPr>
          </a:p>
        </p:txBody>
      </p:sp>
      <p:sp>
        <p:nvSpPr>
          <p:cNvPr id="27" name="CuadroTexto 26"/>
          <p:cNvSpPr txBox="1"/>
          <p:nvPr/>
        </p:nvSpPr>
        <p:spPr>
          <a:xfrm>
            <a:off x="8199080" y="5654430"/>
            <a:ext cx="605166" cy="369332"/>
          </a:xfrm>
          <a:prstGeom prst="rect">
            <a:avLst/>
          </a:prstGeom>
          <a:noFill/>
        </p:spPr>
        <p:txBody>
          <a:bodyPr wrap="square" rtlCol="0">
            <a:spAutoFit/>
          </a:bodyPr>
          <a:lstStyle/>
          <a:p>
            <a:r>
              <a:rPr lang="es-ES" dirty="0">
                <a:solidFill>
                  <a:schemeClr val="accent1">
                    <a:lumMod val="60000"/>
                    <a:lumOff val="40000"/>
                  </a:schemeClr>
                </a:solidFill>
                <a:effectLst>
                  <a:outerShdw blurRad="38100" dist="38100" dir="2700000" algn="tl">
                    <a:srgbClr val="000000">
                      <a:alpha val="43137"/>
                    </a:srgbClr>
                  </a:outerShdw>
                </a:effectLst>
              </a:rPr>
              <a:t>D3</a:t>
            </a:r>
            <a:endParaRPr lang="es-EC" dirty="0">
              <a:solidFill>
                <a:schemeClr val="accent1">
                  <a:lumMod val="60000"/>
                  <a:lumOff val="40000"/>
                </a:schemeClr>
              </a:solidFill>
              <a:effectLst>
                <a:outerShdw blurRad="38100" dist="38100" dir="2700000" algn="tl">
                  <a:srgbClr val="000000">
                    <a:alpha val="43137"/>
                  </a:srgbClr>
                </a:outerShdw>
              </a:effectLst>
            </a:endParaRPr>
          </a:p>
        </p:txBody>
      </p:sp>
      <p:sp>
        <p:nvSpPr>
          <p:cNvPr id="28" name="CuadroTexto 27"/>
          <p:cNvSpPr txBox="1"/>
          <p:nvPr/>
        </p:nvSpPr>
        <p:spPr>
          <a:xfrm>
            <a:off x="3392068" y="3599662"/>
            <a:ext cx="605166" cy="369332"/>
          </a:xfrm>
          <a:prstGeom prst="rect">
            <a:avLst/>
          </a:prstGeom>
          <a:noFill/>
        </p:spPr>
        <p:txBody>
          <a:bodyPr wrap="square" rtlCol="0">
            <a:spAutoFit/>
          </a:bodyPr>
          <a:lstStyle/>
          <a:p>
            <a:r>
              <a:rPr lang="es-ES" dirty="0">
                <a:solidFill>
                  <a:schemeClr val="accent1">
                    <a:lumMod val="60000"/>
                    <a:lumOff val="40000"/>
                  </a:schemeClr>
                </a:solidFill>
                <a:effectLst>
                  <a:outerShdw blurRad="38100" dist="38100" dir="2700000" algn="tl">
                    <a:srgbClr val="000000">
                      <a:alpha val="43137"/>
                    </a:srgbClr>
                  </a:outerShdw>
                </a:effectLst>
              </a:rPr>
              <a:t>D4</a:t>
            </a:r>
            <a:endParaRPr lang="es-EC" dirty="0">
              <a:solidFill>
                <a:schemeClr val="accent1">
                  <a:lumMod val="60000"/>
                  <a:lumOff val="4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4" name="CuadroTexto 33"/>
              <p:cNvSpPr txBox="1"/>
              <p:nvPr/>
            </p:nvSpPr>
            <p:spPr>
              <a:xfrm>
                <a:off x="143689" y="2988560"/>
                <a:ext cx="2170655" cy="6874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sz="2000" b="1" i="1" smtClean="0">
                          <a:solidFill>
                            <a:schemeClr val="tx1"/>
                          </a:solidFill>
                          <a:effectLst/>
                          <a:latin typeface="Cambria Math" panose="02040503050406030204" pitchFamily="18" charset="0"/>
                        </a:rPr>
                        <m:t>𝑫𝒎</m:t>
                      </m:r>
                      <m:r>
                        <a:rPr lang="es-EC" sz="2000" b="1" i="1" smtClean="0">
                          <a:solidFill>
                            <a:schemeClr val="tx1"/>
                          </a:solidFill>
                          <a:effectLst/>
                          <a:latin typeface="Cambria Math" panose="02040503050406030204" pitchFamily="18" charset="0"/>
                        </a:rPr>
                        <m:t>=</m:t>
                      </m:r>
                      <m:f>
                        <m:fPr>
                          <m:ctrlPr>
                            <a:rPr lang="es-EC" sz="2000" b="1" i="1">
                              <a:solidFill>
                                <a:schemeClr val="tx1"/>
                              </a:solidFill>
                              <a:effectLst/>
                              <a:latin typeface="Cambria Math" panose="02040503050406030204" pitchFamily="18" charset="0"/>
                            </a:rPr>
                          </m:ctrlPr>
                        </m:fPr>
                        <m:num>
                          <m:nary>
                            <m:naryPr>
                              <m:chr m:val="∑"/>
                              <m:limLoc m:val="undOvr"/>
                              <m:subHide m:val="on"/>
                              <m:supHide m:val="on"/>
                              <m:ctrlPr>
                                <a:rPr lang="es-EC" sz="2000" b="1" i="1">
                                  <a:solidFill>
                                    <a:schemeClr val="tx1"/>
                                  </a:solidFill>
                                  <a:effectLst/>
                                  <a:latin typeface="Cambria Math" panose="02040503050406030204" pitchFamily="18" charset="0"/>
                                </a:rPr>
                              </m:ctrlPr>
                            </m:naryPr>
                            <m:sub/>
                            <m:sup/>
                            <m:e>
                              <m:sSub>
                                <m:sSubPr>
                                  <m:ctrlPr>
                                    <a:rPr lang="es-EC" sz="2000" b="1" i="1">
                                      <a:solidFill>
                                        <a:schemeClr val="tx1"/>
                                      </a:solidFill>
                                      <a:effectLst/>
                                      <a:latin typeface="Cambria Math" panose="02040503050406030204" pitchFamily="18" charset="0"/>
                                    </a:rPr>
                                  </m:ctrlPr>
                                </m:sSubPr>
                                <m:e>
                                  <m:r>
                                    <a:rPr lang="es-EC" sz="2000" b="1" i="1">
                                      <a:solidFill>
                                        <a:schemeClr val="tx1"/>
                                      </a:solidFill>
                                      <a:effectLst/>
                                      <a:latin typeface="Cambria Math" panose="02040503050406030204" pitchFamily="18" charset="0"/>
                                    </a:rPr>
                                    <m:t>𝑫</m:t>
                                  </m:r>
                                </m:e>
                                <m:sub>
                                  <m:r>
                                    <a:rPr lang="es-EC" sz="2000" b="1" i="1">
                                      <a:solidFill>
                                        <a:schemeClr val="tx1"/>
                                      </a:solidFill>
                                      <a:effectLst/>
                                      <a:latin typeface="Cambria Math" panose="02040503050406030204" pitchFamily="18" charset="0"/>
                                    </a:rPr>
                                    <m:t>𝒊</m:t>
                                  </m:r>
                                </m:sub>
                              </m:sSub>
                            </m:e>
                          </m:nary>
                        </m:num>
                        <m:den>
                          <m:r>
                            <a:rPr lang="es-EC" sz="2000" b="1" i="1">
                              <a:solidFill>
                                <a:schemeClr val="tx1"/>
                              </a:solidFill>
                              <a:effectLst/>
                              <a:latin typeface="Cambria Math" panose="02040503050406030204" pitchFamily="18" charset="0"/>
                            </a:rPr>
                            <m:t>𝒏</m:t>
                          </m:r>
                        </m:den>
                      </m:f>
                    </m:oMath>
                  </m:oMathPara>
                </a14:m>
                <a:endParaRPr lang="es-EC" sz="2000" b="1" dirty="0">
                  <a:solidFill>
                    <a:schemeClr val="tx1"/>
                  </a:solidFill>
                  <a:effectLst/>
                </a:endParaRPr>
              </a:p>
            </p:txBody>
          </p:sp>
        </mc:Choice>
        <mc:Fallback xmlns="">
          <p:sp>
            <p:nvSpPr>
              <p:cNvPr id="34" name="CuadroTexto 33"/>
              <p:cNvSpPr txBox="1">
                <a:spLocks noRot="1" noChangeAspect="1" noMove="1" noResize="1" noEditPoints="1" noAdjustHandles="1" noChangeArrowheads="1" noChangeShapeType="1" noTextEdit="1"/>
              </p:cNvSpPr>
              <p:nvPr/>
            </p:nvSpPr>
            <p:spPr>
              <a:xfrm>
                <a:off x="143689" y="2988560"/>
                <a:ext cx="2170655" cy="687432"/>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5" name="CuadroTexto 34"/>
              <p:cNvSpPr txBox="1"/>
              <p:nvPr/>
            </p:nvSpPr>
            <p:spPr>
              <a:xfrm>
                <a:off x="-32449" y="3808214"/>
                <a:ext cx="3009521"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C" b="1" i="1" smtClean="0">
                          <a:solidFill>
                            <a:schemeClr val="tx1"/>
                          </a:solidFill>
                          <a:effectLst/>
                          <a:latin typeface="Cambria Math" panose="02040503050406030204" pitchFamily="18" charset="0"/>
                        </a:rPr>
                        <m:t>𝑫𝒎</m:t>
                      </m:r>
                      <m:r>
                        <a:rPr lang="es-EC" b="1" i="1" smtClean="0">
                          <a:solidFill>
                            <a:schemeClr val="tx1"/>
                          </a:solidFill>
                          <a:effectLst/>
                          <a:latin typeface="Cambria Math" panose="02040503050406030204" pitchFamily="18" charset="0"/>
                        </a:rPr>
                        <m:t>≤</m:t>
                      </m:r>
                      <m:r>
                        <a:rPr lang="es-ES" b="1" i="1" smtClean="0">
                          <a:solidFill>
                            <a:schemeClr val="tx1"/>
                          </a:solidFill>
                          <a:effectLst/>
                          <a:latin typeface="Cambria Math" panose="02040503050406030204" pitchFamily="18" charset="0"/>
                        </a:rPr>
                        <m:t>𝟎</m:t>
                      </m:r>
                      <m:r>
                        <a:rPr lang="es-ES" b="1" i="1" smtClean="0">
                          <a:solidFill>
                            <a:schemeClr val="tx1"/>
                          </a:solidFill>
                          <a:effectLst/>
                          <a:latin typeface="Cambria Math" panose="02040503050406030204" pitchFamily="18" charset="0"/>
                        </a:rPr>
                        <m:t>,</m:t>
                      </m:r>
                      <m:r>
                        <a:rPr lang="es-ES" b="1" i="1" smtClean="0">
                          <a:solidFill>
                            <a:schemeClr val="tx1"/>
                          </a:solidFill>
                          <a:effectLst/>
                          <a:latin typeface="Cambria Math" panose="02040503050406030204" pitchFamily="18" charset="0"/>
                        </a:rPr>
                        <m:t>𝟑𝟑</m:t>
                      </m:r>
                      <m:r>
                        <a:rPr lang="es-ES" b="1" i="1" smtClean="0">
                          <a:solidFill>
                            <a:schemeClr val="tx1"/>
                          </a:solidFill>
                          <a:effectLst/>
                          <a:latin typeface="Cambria Math" panose="02040503050406030204" pitchFamily="18" charset="0"/>
                        </a:rPr>
                        <m:t> </m:t>
                      </m:r>
                      <m:r>
                        <a:rPr lang="es-ES" b="1" i="1" smtClean="0">
                          <a:solidFill>
                            <a:schemeClr val="tx1"/>
                          </a:solidFill>
                          <a:effectLst/>
                          <a:latin typeface="Cambria Math" panose="02040503050406030204" pitchFamily="18" charset="0"/>
                        </a:rPr>
                        <m:t>𝒎</m:t>
                      </m:r>
                      <m:r>
                        <a:rPr lang="es-ES" b="1" i="1" smtClean="0">
                          <a:solidFill>
                            <a:schemeClr val="tx1"/>
                          </a:solidFill>
                          <a:effectLst/>
                          <a:latin typeface="Cambria Math" panose="02040503050406030204" pitchFamily="18" charset="0"/>
                        </a:rPr>
                        <m:t>  </m:t>
                      </m:r>
                      <m:d>
                        <m:dPr>
                          <m:ctrlPr>
                            <a:rPr lang="es-ES" b="1" i="1" smtClean="0">
                              <a:solidFill>
                                <a:schemeClr val="tx1"/>
                              </a:solidFill>
                              <a:effectLst/>
                              <a:latin typeface="Cambria Math" panose="02040503050406030204" pitchFamily="18" charset="0"/>
                            </a:rPr>
                          </m:ctrlPr>
                        </m:dPr>
                        <m:e>
                          <m:r>
                            <a:rPr lang="es-ES" b="1" i="1" smtClean="0">
                              <a:solidFill>
                                <a:schemeClr val="tx1"/>
                              </a:solidFill>
                              <a:effectLst/>
                              <a:latin typeface="Cambria Math" panose="02040503050406030204" pitchFamily="18" charset="0"/>
                            </a:rPr>
                            <m:t>𝑼𝑹𝑩𝑨𝑵𝑶</m:t>
                          </m:r>
                        </m:e>
                      </m:d>
                    </m:oMath>
                  </m:oMathPara>
                </a14:m>
                <a:endParaRPr lang="es-ES" b="1" dirty="0">
                  <a:solidFill>
                    <a:schemeClr val="tx1"/>
                  </a:solidFill>
                  <a:effectLst/>
                </a:endParaRPr>
              </a:p>
              <a:p>
                <a:pPr/>
                <a14:m>
                  <m:oMathPara xmlns:m="http://schemas.openxmlformats.org/officeDocument/2006/math">
                    <m:oMathParaPr>
                      <m:jc m:val="left"/>
                    </m:oMathParaPr>
                    <m:oMath xmlns:m="http://schemas.openxmlformats.org/officeDocument/2006/math">
                      <m:r>
                        <a:rPr lang="es-EC" b="1" i="1">
                          <a:solidFill>
                            <a:schemeClr val="tx1"/>
                          </a:solidFill>
                          <a:latin typeface="Cambria Math" panose="02040503050406030204" pitchFamily="18" charset="0"/>
                        </a:rPr>
                        <m:t>𝑫𝒎</m:t>
                      </m:r>
                      <m:r>
                        <a:rPr lang="es-EC" b="1" i="1">
                          <a:solidFill>
                            <a:schemeClr val="tx1"/>
                          </a:solidFill>
                          <a:latin typeface="Cambria Math" panose="02040503050406030204" pitchFamily="18" charset="0"/>
                        </a:rPr>
                        <m:t>≤</m:t>
                      </m:r>
                      <m:r>
                        <a:rPr lang="es-ES" b="1" i="1" smtClean="0">
                          <a:solidFill>
                            <a:schemeClr val="tx1"/>
                          </a:solidFill>
                          <a:latin typeface="Cambria Math" panose="02040503050406030204" pitchFamily="18" charset="0"/>
                        </a:rPr>
                        <m:t>𝟐</m:t>
                      </m:r>
                      <m:r>
                        <a:rPr lang="es-ES" b="1" i="1">
                          <a:solidFill>
                            <a:schemeClr val="tx1"/>
                          </a:solidFill>
                          <a:latin typeface="Cambria Math" panose="02040503050406030204" pitchFamily="18" charset="0"/>
                        </a:rPr>
                        <m:t>,</m:t>
                      </m:r>
                      <m:r>
                        <a:rPr lang="es-ES" b="1" i="1" smtClean="0">
                          <a:solidFill>
                            <a:schemeClr val="tx1"/>
                          </a:solidFill>
                          <a:latin typeface="Cambria Math" panose="02040503050406030204" pitchFamily="18" charset="0"/>
                        </a:rPr>
                        <m:t>𝟎𝟎</m:t>
                      </m:r>
                      <m:r>
                        <a:rPr lang="es-ES" b="1" i="1">
                          <a:solidFill>
                            <a:schemeClr val="tx1"/>
                          </a:solidFill>
                          <a:latin typeface="Cambria Math" panose="02040503050406030204" pitchFamily="18" charset="0"/>
                        </a:rPr>
                        <m:t> </m:t>
                      </m:r>
                      <m:r>
                        <a:rPr lang="es-ES" b="1" i="1">
                          <a:solidFill>
                            <a:schemeClr val="tx1"/>
                          </a:solidFill>
                          <a:latin typeface="Cambria Math" panose="02040503050406030204" pitchFamily="18" charset="0"/>
                        </a:rPr>
                        <m:t>𝒎</m:t>
                      </m:r>
                      <m:r>
                        <a:rPr lang="es-ES" b="1" i="1">
                          <a:solidFill>
                            <a:schemeClr val="tx1"/>
                          </a:solidFill>
                          <a:latin typeface="Cambria Math" panose="02040503050406030204" pitchFamily="18" charset="0"/>
                        </a:rPr>
                        <m:t>  </m:t>
                      </m:r>
                      <m:d>
                        <m:dPr>
                          <m:ctrlPr>
                            <a:rPr lang="es-ES" b="1" i="1">
                              <a:solidFill>
                                <a:schemeClr val="tx1"/>
                              </a:solidFill>
                              <a:latin typeface="Cambria Math" panose="02040503050406030204" pitchFamily="18" charset="0"/>
                            </a:rPr>
                          </m:ctrlPr>
                        </m:dPr>
                        <m:e>
                          <m:r>
                            <a:rPr lang="es-ES" b="1" i="1" smtClean="0">
                              <a:solidFill>
                                <a:schemeClr val="tx1"/>
                              </a:solidFill>
                              <a:latin typeface="Cambria Math" panose="02040503050406030204" pitchFamily="18" charset="0"/>
                            </a:rPr>
                            <m:t>𝑹𝑼𝑹𝑨𝑳</m:t>
                          </m:r>
                        </m:e>
                      </m:d>
                    </m:oMath>
                  </m:oMathPara>
                </a14:m>
                <a:endParaRPr lang="es-EC" b="1" dirty="0">
                  <a:solidFill>
                    <a:schemeClr val="tx1"/>
                  </a:solidFill>
                  <a:effectLst/>
                </a:endParaRPr>
              </a:p>
            </p:txBody>
          </p:sp>
        </mc:Choice>
        <mc:Fallback xmlns="">
          <p:sp>
            <p:nvSpPr>
              <p:cNvPr id="35" name="CuadroTexto 34"/>
              <p:cNvSpPr txBox="1">
                <a:spLocks noRot="1" noChangeAspect="1" noMove="1" noResize="1" noEditPoints="1" noAdjustHandles="1" noChangeArrowheads="1" noChangeShapeType="1" noTextEdit="1"/>
              </p:cNvSpPr>
              <p:nvPr/>
            </p:nvSpPr>
            <p:spPr>
              <a:xfrm>
                <a:off x="-32449" y="3808214"/>
                <a:ext cx="3009521" cy="646331"/>
              </a:xfrm>
              <a:prstGeom prst="rect">
                <a:avLst/>
              </a:prstGeom>
              <a:blipFill>
                <a:blip r:embed="rId4"/>
                <a:stretch>
                  <a:fillRect/>
                </a:stretch>
              </a:blipFill>
            </p:spPr>
            <p:txBody>
              <a:bodyPr/>
              <a:lstStyle/>
              <a:p>
                <a:r>
                  <a:rPr lang="es-EC">
                    <a:noFill/>
                  </a:rPr>
                  <a:t> </a:t>
                </a:r>
              </a:p>
            </p:txBody>
          </p:sp>
        </mc:Fallback>
      </mc:AlternateContent>
      <p:sp>
        <p:nvSpPr>
          <p:cNvPr id="3" name="Rectángulo 2"/>
          <p:cNvSpPr/>
          <p:nvPr/>
        </p:nvSpPr>
        <p:spPr>
          <a:xfrm>
            <a:off x="6573516" y="1196031"/>
            <a:ext cx="2646618" cy="806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0" name="Conector recto 29"/>
          <p:cNvCxnSpPr/>
          <p:nvPr/>
        </p:nvCxnSpPr>
        <p:spPr>
          <a:xfrm>
            <a:off x="6628937" y="1441850"/>
            <a:ext cx="48332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7140526" y="1258971"/>
            <a:ext cx="1771396" cy="338554"/>
          </a:xfrm>
          <a:prstGeom prst="rect">
            <a:avLst/>
          </a:prstGeom>
          <a:noFill/>
        </p:spPr>
        <p:txBody>
          <a:bodyPr wrap="square" rtlCol="0">
            <a:spAutoFit/>
          </a:bodyPr>
          <a:lstStyle/>
          <a:p>
            <a:r>
              <a:rPr lang="es-ES" sz="1600" dirty="0"/>
              <a:t>Lindero catastro</a:t>
            </a:r>
            <a:endParaRPr lang="es-EC" sz="1600" dirty="0"/>
          </a:p>
        </p:txBody>
      </p:sp>
      <p:cxnSp>
        <p:nvCxnSpPr>
          <p:cNvPr id="32" name="Conector recto 31"/>
          <p:cNvCxnSpPr/>
          <p:nvPr/>
        </p:nvCxnSpPr>
        <p:spPr>
          <a:xfrm>
            <a:off x="6573516" y="1672089"/>
            <a:ext cx="483326" cy="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7136169" y="1502812"/>
            <a:ext cx="2170655" cy="338554"/>
          </a:xfrm>
          <a:prstGeom prst="rect">
            <a:avLst/>
          </a:prstGeom>
          <a:noFill/>
        </p:spPr>
        <p:txBody>
          <a:bodyPr wrap="square" rtlCol="0">
            <a:spAutoFit/>
          </a:bodyPr>
          <a:lstStyle/>
          <a:p>
            <a:r>
              <a:rPr lang="es-ES" sz="1600" dirty="0"/>
              <a:t>Lindero levantamiento</a:t>
            </a:r>
            <a:endParaRPr lang="es-EC" sz="1600" dirty="0"/>
          </a:p>
        </p:txBody>
      </p:sp>
      <p:sp>
        <p:nvSpPr>
          <p:cNvPr id="29" name="CuadroTexto 28">
            <a:extLst>
              <a:ext uri="{FF2B5EF4-FFF2-40B4-BE49-F238E27FC236}">
                <a16:creationId xmlns:a16="http://schemas.microsoft.com/office/drawing/2014/main" id="{AA82149F-DD99-4A3C-844F-506CFF65DCAA}"/>
              </a:ext>
            </a:extLst>
          </p:cNvPr>
          <p:cNvSpPr txBox="1"/>
          <p:nvPr/>
        </p:nvSpPr>
        <p:spPr>
          <a:xfrm>
            <a:off x="0" y="173405"/>
            <a:ext cx="9575723" cy="923330"/>
          </a:xfrm>
          <a:prstGeom prst="rect">
            <a:avLst/>
          </a:prstGeom>
          <a:noFill/>
        </p:spPr>
        <p:txBody>
          <a:bodyPr wrap="square">
            <a:spAutoFit/>
          </a:bodyPr>
          <a:lstStyle/>
          <a:p>
            <a:pPr marL="0" marR="0" lvl="0" indent="0" fontAlgn="auto">
              <a:lnSpc>
                <a:spcPct val="90000"/>
              </a:lnSpc>
              <a:spcBef>
                <a:spcPct val="0"/>
              </a:spcBef>
              <a:spcAft>
                <a:spcPts val="0"/>
              </a:spcAft>
              <a:buClrTx/>
              <a:buSzTx/>
              <a:tabLst/>
              <a:defRPr/>
            </a:pPr>
            <a:r>
              <a:rPr lang="es-EC" sz="3000" b="1" dirty="0" smtClean="0">
                <a:solidFill>
                  <a:srgbClr val="0070C0"/>
                </a:solidFill>
                <a:latin typeface="+mj-lt"/>
                <a:ea typeface="+mj-ea"/>
                <a:cs typeface="+mj-cs"/>
              </a:rPr>
              <a:t>2261. </a:t>
            </a:r>
            <a:r>
              <a:rPr lang="es-EC" sz="3000" b="1" dirty="0">
                <a:solidFill>
                  <a:srgbClr val="0070C0"/>
                </a:solidFill>
                <a:latin typeface="+mj-lt"/>
                <a:ea typeface="+mj-ea"/>
                <a:cs typeface="+mj-cs"/>
              </a:rPr>
              <a:t>Variaciones en la precisión de las técnicas de medición o cartográficas</a:t>
            </a:r>
          </a:p>
        </p:txBody>
      </p:sp>
      <p:pic>
        <p:nvPicPr>
          <p:cNvPr id="37" name="Imagen 36"/>
          <p:cNvPicPr>
            <a:picLocks noChangeAspect="1"/>
          </p:cNvPicPr>
          <p:nvPr/>
        </p:nvPicPr>
        <p:blipFill>
          <a:blip r:embed="rId5"/>
          <a:stretch>
            <a:fillRect/>
          </a:stretch>
        </p:blipFill>
        <p:spPr>
          <a:xfrm>
            <a:off x="9203267" y="86802"/>
            <a:ext cx="2797480" cy="738800"/>
          </a:xfrm>
          <a:prstGeom prst="rect">
            <a:avLst/>
          </a:prstGeom>
        </p:spPr>
      </p:pic>
    </p:spTree>
    <p:extLst>
      <p:ext uri="{BB962C8B-B14F-4D97-AF65-F5344CB8AC3E}">
        <p14:creationId xmlns:p14="http://schemas.microsoft.com/office/powerpoint/2010/main" val="9971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25" grpId="0"/>
      <p:bldP spid="26" grpId="0"/>
      <p:bldP spid="27" grpId="0"/>
      <p:bldP spid="28" grpId="0"/>
      <p:bldP spid="34" grpId="0"/>
      <p:bldP spid="35" grpId="0"/>
      <p:bldP spid="31"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4" name="CuadroTexto 33"/>
              <p:cNvSpPr txBox="1"/>
              <p:nvPr/>
            </p:nvSpPr>
            <p:spPr>
              <a:xfrm>
                <a:off x="143689" y="2988560"/>
                <a:ext cx="2170655" cy="6874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sz="2000" b="1" i="1" smtClean="0">
                          <a:solidFill>
                            <a:schemeClr val="tx1"/>
                          </a:solidFill>
                          <a:effectLst/>
                          <a:latin typeface="Cambria Math" panose="02040503050406030204" pitchFamily="18" charset="0"/>
                        </a:rPr>
                        <m:t>𝑫𝒎</m:t>
                      </m:r>
                      <m:r>
                        <a:rPr lang="es-EC" sz="2000" b="1" i="1" smtClean="0">
                          <a:solidFill>
                            <a:schemeClr val="tx1"/>
                          </a:solidFill>
                          <a:effectLst/>
                          <a:latin typeface="Cambria Math" panose="02040503050406030204" pitchFamily="18" charset="0"/>
                        </a:rPr>
                        <m:t>=</m:t>
                      </m:r>
                      <m:f>
                        <m:fPr>
                          <m:ctrlPr>
                            <a:rPr lang="es-EC" sz="2000" b="1" i="1">
                              <a:solidFill>
                                <a:schemeClr val="tx1"/>
                              </a:solidFill>
                              <a:effectLst/>
                              <a:latin typeface="Cambria Math" panose="02040503050406030204" pitchFamily="18" charset="0"/>
                            </a:rPr>
                          </m:ctrlPr>
                        </m:fPr>
                        <m:num>
                          <m:nary>
                            <m:naryPr>
                              <m:chr m:val="∑"/>
                              <m:limLoc m:val="undOvr"/>
                              <m:subHide m:val="on"/>
                              <m:supHide m:val="on"/>
                              <m:ctrlPr>
                                <a:rPr lang="es-EC" sz="2000" b="1" i="1">
                                  <a:solidFill>
                                    <a:schemeClr val="tx1"/>
                                  </a:solidFill>
                                  <a:effectLst/>
                                  <a:latin typeface="Cambria Math" panose="02040503050406030204" pitchFamily="18" charset="0"/>
                                </a:rPr>
                              </m:ctrlPr>
                            </m:naryPr>
                            <m:sub/>
                            <m:sup/>
                            <m:e>
                              <m:sSub>
                                <m:sSubPr>
                                  <m:ctrlPr>
                                    <a:rPr lang="es-EC" sz="2000" b="1" i="1">
                                      <a:solidFill>
                                        <a:schemeClr val="tx1"/>
                                      </a:solidFill>
                                      <a:effectLst/>
                                      <a:latin typeface="Cambria Math" panose="02040503050406030204" pitchFamily="18" charset="0"/>
                                    </a:rPr>
                                  </m:ctrlPr>
                                </m:sSubPr>
                                <m:e>
                                  <m:r>
                                    <a:rPr lang="es-EC" sz="2000" b="1" i="1">
                                      <a:solidFill>
                                        <a:schemeClr val="tx1"/>
                                      </a:solidFill>
                                      <a:effectLst/>
                                      <a:latin typeface="Cambria Math" panose="02040503050406030204" pitchFamily="18" charset="0"/>
                                    </a:rPr>
                                    <m:t>𝑫</m:t>
                                  </m:r>
                                </m:e>
                                <m:sub>
                                  <m:r>
                                    <a:rPr lang="es-EC" sz="2000" b="1" i="1">
                                      <a:solidFill>
                                        <a:schemeClr val="tx1"/>
                                      </a:solidFill>
                                      <a:effectLst/>
                                      <a:latin typeface="Cambria Math" panose="02040503050406030204" pitchFamily="18" charset="0"/>
                                    </a:rPr>
                                    <m:t>𝒊</m:t>
                                  </m:r>
                                </m:sub>
                              </m:sSub>
                            </m:e>
                          </m:nary>
                        </m:num>
                        <m:den>
                          <m:r>
                            <a:rPr lang="es-EC" sz="2000" b="1" i="1">
                              <a:solidFill>
                                <a:schemeClr val="tx1"/>
                              </a:solidFill>
                              <a:effectLst/>
                              <a:latin typeface="Cambria Math" panose="02040503050406030204" pitchFamily="18" charset="0"/>
                            </a:rPr>
                            <m:t>𝒏</m:t>
                          </m:r>
                        </m:den>
                      </m:f>
                    </m:oMath>
                  </m:oMathPara>
                </a14:m>
                <a:endParaRPr lang="es-EC" sz="2000" b="1" dirty="0">
                  <a:solidFill>
                    <a:schemeClr val="tx1"/>
                  </a:solidFill>
                  <a:effectLst/>
                </a:endParaRPr>
              </a:p>
            </p:txBody>
          </p:sp>
        </mc:Choice>
        <mc:Fallback xmlns="">
          <p:sp>
            <p:nvSpPr>
              <p:cNvPr id="34" name="CuadroTexto 33"/>
              <p:cNvSpPr txBox="1">
                <a:spLocks noRot="1" noChangeAspect="1" noMove="1" noResize="1" noEditPoints="1" noAdjustHandles="1" noChangeArrowheads="1" noChangeShapeType="1" noTextEdit="1"/>
              </p:cNvSpPr>
              <p:nvPr/>
            </p:nvSpPr>
            <p:spPr>
              <a:xfrm>
                <a:off x="143689" y="2988560"/>
                <a:ext cx="2170655" cy="687432"/>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5" name="CuadroTexto 34"/>
              <p:cNvSpPr txBox="1"/>
              <p:nvPr/>
            </p:nvSpPr>
            <p:spPr>
              <a:xfrm>
                <a:off x="-32449" y="3808214"/>
                <a:ext cx="4452049" cy="17543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C" b="1" i="1" smtClean="0">
                          <a:solidFill>
                            <a:schemeClr val="tx1"/>
                          </a:solidFill>
                          <a:effectLst/>
                          <a:latin typeface="Cambria Math" panose="02040503050406030204" pitchFamily="18" charset="0"/>
                        </a:rPr>
                        <m:t>𝑫𝒎</m:t>
                      </m:r>
                      <m:r>
                        <a:rPr lang="es-EC" b="1" i="1" smtClean="0">
                          <a:solidFill>
                            <a:schemeClr val="tx1"/>
                          </a:solidFill>
                          <a:effectLst/>
                          <a:latin typeface="Cambria Math" panose="02040503050406030204" pitchFamily="18" charset="0"/>
                        </a:rPr>
                        <m:t>=</m:t>
                      </m:r>
                      <m:r>
                        <a:rPr lang="es-EC" b="1" i="1" smtClean="0">
                          <a:solidFill>
                            <a:schemeClr val="tx1"/>
                          </a:solidFill>
                          <a:effectLst/>
                          <a:latin typeface="Cambria Math" panose="02040503050406030204" pitchFamily="18" charset="0"/>
                        </a:rPr>
                        <m:t>𝑬𝑴𝑪</m:t>
                      </m:r>
                      <m:r>
                        <a:rPr lang="es-EC" b="1" i="1" smtClean="0">
                          <a:solidFill>
                            <a:schemeClr val="tx1"/>
                          </a:solidFill>
                          <a:effectLst/>
                          <a:latin typeface="Cambria Math" panose="02040503050406030204" pitchFamily="18" charset="0"/>
                        </a:rPr>
                        <m:t> </m:t>
                      </m:r>
                      <m:d>
                        <m:dPr>
                          <m:ctrlPr>
                            <a:rPr lang="es-EC" b="1" i="1" smtClean="0">
                              <a:solidFill>
                                <a:schemeClr val="tx1"/>
                              </a:solidFill>
                              <a:effectLst/>
                              <a:latin typeface="Cambria Math" panose="02040503050406030204" pitchFamily="18" charset="0"/>
                            </a:rPr>
                          </m:ctrlPr>
                        </m:dPr>
                        <m:e>
                          <m:r>
                            <a:rPr lang="es-EC" b="1" i="1" smtClean="0">
                              <a:solidFill>
                                <a:schemeClr val="tx1"/>
                              </a:solidFill>
                              <a:effectLst/>
                              <a:latin typeface="Cambria Math" panose="02040503050406030204" pitchFamily="18" charset="0"/>
                            </a:rPr>
                            <m:t>𝒆𝒓𝒓𝒐𝒓</m:t>
                          </m:r>
                          <m:r>
                            <a:rPr lang="es-EC" b="1" i="1" smtClean="0">
                              <a:solidFill>
                                <a:schemeClr val="tx1"/>
                              </a:solidFill>
                              <a:effectLst/>
                              <a:latin typeface="Cambria Math" panose="02040503050406030204" pitchFamily="18" charset="0"/>
                            </a:rPr>
                            <m:t> </m:t>
                          </m:r>
                          <m:r>
                            <a:rPr lang="es-EC" b="1" i="1" smtClean="0">
                              <a:solidFill>
                                <a:schemeClr val="tx1"/>
                              </a:solidFill>
                              <a:effectLst/>
                              <a:latin typeface="Cambria Math" panose="02040503050406030204" pitchFamily="18" charset="0"/>
                            </a:rPr>
                            <m:t>𝒎𝒆𝒅𝒊𝒐</m:t>
                          </m:r>
                          <m:r>
                            <a:rPr lang="es-EC" b="1" i="1" smtClean="0">
                              <a:solidFill>
                                <a:schemeClr val="tx1"/>
                              </a:solidFill>
                              <a:effectLst/>
                              <a:latin typeface="Cambria Math" panose="02040503050406030204" pitchFamily="18" charset="0"/>
                            </a:rPr>
                            <m:t> </m:t>
                          </m:r>
                          <m:r>
                            <a:rPr lang="es-EC" b="1" i="1" smtClean="0">
                              <a:solidFill>
                                <a:schemeClr val="tx1"/>
                              </a:solidFill>
                              <a:effectLst/>
                              <a:latin typeface="Cambria Math" panose="02040503050406030204" pitchFamily="18" charset="0"/>
                            </a:rPr>
                            <m:t>𝒄𝒖𝒂𝒅𝒓</m:t>
                          </m:r>
                          <m:r>
                            <a:rPr lang="es-EC" b="1" i="1" smtClean="0">
                              <a:solidFill>
                                <a:schemeClr val="tx1"/>
                              </a:solidFill>
                              <a:effectLst/>
                              <a:latin typeface="Cambria Math" panose="02040503050406030204" pitchFamily="18" charset="0"/>
                            </a:rPr>
                            <m:t>á</m:t>
                          </m:r>
                          <m:r>
                            <a:rPr lang="es-EC" b="1" i="1" smtClean="0">
                              <a:solidFill>
                                <a:schemeClr val="tx1"/>
                              </a:solidFill>
                              <a:effectLst/>
                              <a:latin typeface="Cambria Math" panose="02040503050406030204" pitchFamily="18" charset="0"/>
                            </a:rPr>
                            <m:t>𝒕𝒊𝒄𝒐</m:t>
                          </m:r>
                        </m:e>
                      </m:d>
                    </m:oMath>
                  </m:oMathPara>
                </a14:m>
                <a:endParaRPr lang="es-EC" b="1" dirty="0">
                  <a:solidFill>
                    <a:schemeClr val="tx1"/>
                  </a:solidFill>
                  <a:effectLst/>
                </a:endParaRPr>
              </a:p>
              <a:p>
                <a:endParaRPr lang="es-EC" b="1" dirty="0">
                  <a:solidFill>
                    <a:schemeClr val="tx1"/>
                  </a:solidFill>
                  <a:effectLst/>
                </a:endParaRPr>
              </a:p>
              <a:p>
                <a:r>
                  <a:rPr lang="es-EC" b="1" dirty="0">
                    <a:solidFill>
                      <a:schemeClr val="tx1"/>
                    </a:solidFill>
                  </a:rPr>
                  <a:t>Normativa Nacional e internacional</a:t>
                </a:r>
              </a:p>
              <a:p>
                <a:pPr marL="285750" indent="-285750">
                  <a:buFont typeface="Arial" panose="020B0604020202020204" pitchFamily="34" charset="0"/>
                  <a:buChar char="•"/>
                </a:pPr>
                <a:r>
                  <a:rPr lang="es-EC" b="1" dirty="0">
                    <a:solidFill>
                      <a:schemeClr val="tx1"/>
                    </a:solidFill>
                    <a:effectLst/>
                  </a:rPr>
                  <a:t>Acuerdo 017-20 MIDUVI (2021), art. 16</a:t>
                </a:r>
              </a:p>
              <a:p>
                <a:pPr marL="285750" indent="-285750">
                  <a:buFont typeface="Arial" panose="020B0604020202020204" pitchFamily="34" charset="0"/>
                  <a:buChar char="•"/>
                </a:pPr>
                <a:r>
                  <a:rPr lang="es-EC" b="1" dirty="0">
                    <a:solidFill>
                      <a:schemeClr val="tx1"/>
                    </a:solidFill>
                  </a:rPr>
                  <a:t>NMAS (EEUU, 1947)</a:t>
                </a:r>
              </a:p>
              <a:p>
                <a:pPr marL="285750" indent="-285750">
                  <a:buFont typeface="Arial" panose="020B0604020202020204" pitchFamily="34" charset="0"/>
                  <a:buChar char="•"/>
                </a:pPr>
                <a:r>
                  <a:rPr lang="es-EC" b="1" dirty="0">
                    <a:solidFill>
                      <a:schemeClr val="tx1"/>
                    </a:solidFill>
                    <a:effectLst/>
                  </a:rPr>
                  <a:t>ASPRS (EEUU, 1990)</a:t>
                </a:r>
              </a:p>
            </p:txBody>
          </p:sp>
        </mc:Choice>
        <mc:Fallback xmlns="">
          <p:sp>
            <p:nvSpPr>
              <p:cNvPr id="35" name="CuadroTexto 34"/>
              <p:cNvSpPr txBox="1">
                <a:spLocks noRot="1" noChangeAspect="1" noMove="1" noResize="1" noEditPoints="1" noAdjustHandles="1" noChangeArrowheads="1" noChangeShapeType="1" noTextEdit="1"/>
              </p:cNvSpPr>
              <p:nvPr/>
            </p:nvSpPr>
            <p:spPr>
              <a:xfrm>
                <a:off x="-32449" y="3808214"/>
                <a:ext cx="4452049" cy="1754326"/>
              </a:xfrm>
              <a:prstGeom prst="rect">
                <a:avLst/>
              </a:prstGeom>
              <a:blipFill>
                <a:blip r:embed="rId3"/>
                <a:stretch>
                  <a:fillRect l="-1233" b="-4878"/>
                </a:stretch>
              </a:blipFill>
            </p:spPr>
            <p:txBody>
              <a:bodyPr/>
              <a:lstStyle/>
              <a:p>
                <a:r>
                  <a:rPr lang="es-EC">
                    <a:noFill/>
                  </a:rPr>
                  <a:t> </a:t>
                </a:r>
              </a:p>
            </p:txBody>
          </p:sp>
        </mc:Fallback>
      </mc:AlternateContent>
      <p:pic>
        <p:nvPicPr>
          <p:cNvPr id="13" name="Imagen 12">
            <a:extLst>
              <a:ext uri="{FF2B5EF4-FFF2-40B4-BE49-F238E27FC236}">
                <a16:creationId xmlns:a16="http://schemas.microsoft.com/office/drawing/2014/main" id="{4F108BDD-9D32-4EA3-8BE1-3BF4D53E83C3}"/>
              </a:ext>
            </a:extLst>
          </p:cNvPr>
          <p:cNvPicPr>
            <a:picLocks noChangeAspect="1"/>
          </p:cNvPicPr>
          <p:nvPr/>
        </p:nvPicPr>
        <p:blipFill rotWithShape="1">
          <a:blip r:embed="rId4"/>
          <a:srcRect l="23863" b="7766"/>
          <a:stretch/>
        </p:blipFill>
        <p:spPr>
          <a:xfrm>
            <a:off x="4810126" y="1052534"/>
            <a:ext cx="4848224" cy="5296730"/>
          </a:xfrm>
          <a:prstGeom prst="rect">
            <a:avLst/>
          </a:prstGeom>
        </p:spPr>
      </p:pic>
      <p:sp>
        <p:nvSpPr>
          <p:cNvPr id="15" name="Elipse 14">
            <a:extLst>
              <a:ext uri="{FF2B5EF4-FFF2-40B4-BE49-F238E27FC236}">
                <a16:creationId xmlns:a16="http://schemas.microsoft.com/office/drawing/2014/main" id="{6B7C29B9-D9D4-4698-A38D-4838007CDB10}"/>
              </a:ext>
            </a:extLst>
          </p:cNvPr>
          <p:cNvSpPr/>
          <p:nvPr/>
        </p:nvSpPr>
        <p:spPr>
          <a:xfrm>
            <a:off x="7934325" y="1390650"/>
            <a:ext cx="552450" cy="405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Elipse 28">
            <a:extLst>
              <a:ext uri="{FF2B5EF4-FFF2-40B4-BE49-F238E27FC236}">
                <a16:creationId xmlns:a16="http://schemas.microsoft.com/office/drawing/2014/main" id="{90DF1B00-D594-4AA5-A420-C31DCB02648F}"/>
              </a:ext>
            </a:extLst>
          </p:cNvPr>
          <p:cNvSpPr/>
          <p:nvPr/>
        </p:nvSpPr>
        <p:spPr>
          <a:xfrm>
            <a:off x="6096000" y="2588510"/>
            <a:ext cx="552450" cy="405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Elipse 35">
            <a:extLst>
              <a:ext uri="{FF2B5EF4-FFF2-40B4-BE49-F238E27FC236}">
                <a16:creationId xmlns:a16="http://schemas.microsoft.com/office/drawing/2014/main" id="{C94C4B3C-7391-49E0-9104-99C43230EE65}"/>
              </a:ext>
            </a:extLst>
          </p:cNvPr>
          <p:cNvSpPr/>
          <p:nvPr/>
        </p:nvSpPr>
        <p:spPr>
          <a:xfrm>
            <a:off x="5010150" y="5245985"/>
            <a:ext cx="552450" cy="405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Elipse 36">
            <a:extLst>
              <a:ext uri="{FF2B5EF4-FFF2-40B4-BE49-F238E27FC236}">
                <a16:creationId xmlns:a16="http://schemas.microsoft.com/office/drawing/2014/main" id="{47042B4B-27C9-43EA-BBB1-F2552D99A0BB}"/>
              </a:ext>
            </a:extLst>
          </p:cNvPr>
          <p:cNvSpPr/>
          <p:nvPr/>
        </p:nvSpPr>
        <p:spPr>
          <a:xfrm>
            <a:off x="6515100" y="6036019"/>
            <a:ext cx="552450" cy="405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Elipse 37">
            <a:extLst>
              <a:ext uri="{FF2B5EF4-FFF2-40B4-BE49-F238E27FC236}">
                <a16:creationId xmlns:a16="http://schemas.microsoft.com/office/drawing/2014/main" id="{8F694021-9A43-4C2A-A242-F4AB75017EBB}"/>
              </a:ext>
            </a:extLst>
          </p:cNvPr>
          <p:cNvSpPr/>
          <p:nvPr/>
        </p:nvSpPr>
        <p:spPr>
          <a:xfrm>
            <a:off x="7562850" y="4252015"/>
            <a:ext cx="552450" cy="405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Elipse 38">
            <a:extLst>
              <a:ext uri="{FF2B5EF4-FFF2-40B4-BE49-F238E27FC236}">
                <a16:creationId xmlns:a16="http://schemas.microsoft.com/office/drawing/2014/main" id="{49030212-42D4-4A96-9504-C519FE2A12FF}"/>
              </a:ext>
            </a:extLst>
          </p:cNvPr>
          <p:cNvSpPr/>
          <p:nvPr/>
        </p:nvSpPr>
        <p:spPr>
          <a:xfrm>
            <a:off x="8705996" y="2188890"/>
            <a:ext cx="552450" cy="405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id="{4E89B561-7A77-4615-BF14-35B6683C6BC0}"/>
              </a:ext>
            </a:extLst>
          </p:cNvPr>
          <p:cNvSpPr txBox="1"/>
          <p:nvPr/>
        </p:nvSpPr>
        <p:spPr>
          <a:xfrm>
            <a:off x="0" y="173405"/>
            <a:ext cx="9575723" cy="923330"/>
          </a:xfrm>
          <a:prstGeom prst="rect">
            <a:avLst/>
          </a:prstGeom>
          <a:noFill/>
        </p:spPr>
        <p:txBody>
          <a:bodyPr wrap="square">
            <a:spAutoFit/>
          </a:bodyPr>
          <a:lstStyle/>
          <a:p>
            <a:pPr marL="0" marR="0" lvl="0" indent="0" fontAlgn="auto">
              <a:lnSpc>
                <a:spcPct val="90000"/>
              </a:lnSpc>
              <a:spcBef>
                <a:spcPct val="0"/>
              </a:spcBef>
              <a:spcAft>
                <a:spcPts val="0"/>
              </a:spcAft>
              <a:buClrTx/>
              <a:buSzTx/>
              <a:tabLst/>
              <a:defRPr/>
            </a:pPr>
            <a:r>
              <a:rPr lang="es-EC" sz="3000" b="1" dirty="0" smtClean="0">
                <a:solidFill>
                  <a:srgbClr val="0070C0"/>
                </a:solidFill>
                <a:latin typeface="+mj-lt"/>
                <a:ea typeface="+mj-ea"/>
                <a:cs typeface="+mj-cs"/>
              </a:rPr>
              <a:t>2261. </a:t>
            </a:r>
            <a:r>
              <a:rPr lang="es-EC" sz="3000" b="1" dirty="0">
                <a:solidFill>
                  <a:srgbClr val="0070C0"/>
                </a:solidFill>
                <a:latin typeface="+mj-lt"/>
                <a:ea typeface="+mj-ea"/>
                <a:cs typeface="+mj-cs"/>
              </a:rPr>
              <a:t>Variaciones en la precisión de las técnicas de medición o cartográficas</a:t>
            </a:r>
          </a:p>
        </p:txBody>
      </p:sp>
      <p:pic>
        <p:nvPicPr>
          <p:cNvPr id="18" name="Imagen 17"/>
          <p:cNvPicPr>
            <a:picLocks noChangeAspect="1"/>
          </p:cNvPicPr>
          <p:nvPr/>
        </p:nvPicPr>
        <p:blipFill>
          <a:blip r:embed="rId5"/>
          <a:stretch>
            <a:fillRect/>
          </a:stretch>
        </p:blipFill>
        <p:spPr>
          <a:xfrm>
            <a:off x="9203267" y="86802"/>
            <a:ext cx="2797480" cy="738800"/>
          </a:xfrm>
          <a:prstGeom prst="rect">
            <a:avLst/>
          </a:prstGeom>
        </p:spPr>
      </p:pic>
    </p:spTree>
    <p:extLst>
      <p:ext uri="{BB962C8B-B14F-4D97-AF65-F5344CB8AC3E}">
        <p14:creationId xmlns:p14="http://schemas.microsoft.com/office/powerpoint/2010/main" val="409949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2" name="Imagen 1"/>
          <p:cNvPicPr>
            <a:picLocks noChangeAspect="1"/>
          </p:cNvPicPr>
          <p:nvPr/>
        </p:nvPicPr>
        <p:blipFill rotWithShape="1">
          <a:blip r:embed="rId2"/>
          <a:srcRect l="12288" r="14580"/>
          <a:stretch/>
        </p:blipFill>
        <p:spPr>
          <a:xfrm>
            <a:off x="1175658" y="1317806"/>
            <a:ext cx="6178731" cy="4905375"/>
          </a:xfrm>
          <a:prstGeom prst="rect">
            <a:avLst/>
          </a:prstGeom>
        </p:spPr>
      </p:pic>
      <p:sp>
        <p:nvSpPr>
          <p:cNvPr id="11" name="Forma libre 10"/>
          <p:cNvSpPr/>
          <p:nvPr/>
        </p:nvSpPr>
        <p:spPr>
          <a:xfrm>
            <a:off x="2429692" y="2513711"/>
            <a:ext cx="3082834" cy="2429691"/>
          </a:xfrm>
          <a:custGeom>
            <a:avLst/>
            <a:gdLst>
              <a:gd name="connsiteX0" fmla="*/ 522514 w 3082834"/>
              <a:gd name="connsiteY0" fmla="*/ 0 h 2429691"/>
              <a:gd name="connsiteX1" fmla="*/ 0 w 3082834"/>
              <a:gd name="connsiteY1" fmla="*/ 1358537 h 2429691"/>
              <a:gd name="connsiteX2" fmla="*/ 0 w 3082834"/>
              <a:gd name="connsiteY2" fmla="*/ 1358537 h 2429691"/>
              <a:gd name="connsiteX3" fmla="*/ 2508069 w 3082834"/>
              <a:gd name="connsiteY3" fmla="*/ 2429691 h 2429691"/>
              <a:gd name="connsiteX4" fmla="*/ 2508069 w 3082834"/>
              <a:gd name="connsiteY4" fmla="*/ 2429691 h 2429691"/>
              <a:gd name="connsiteX5" fmla="*/ 3082834 w 3082834"/>
              <a:gd name="connsiteY5" fmla="*/ 1123406 h 2429691"/>
              <a:gd name="connsiteX6" fmla="*/ 3082834 w 3082834"/>
              <a:gd name="connsiteY6" fmla="*/ 1123406 h 2429691"/>
              <a:gd name="connsiteX7" fmla="*/ 522514 w 3082834"/>
              <a:gd name="connsiteY7" fmla="*/ 0 h 242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34" h="2429691">
                <a:moveTo>
                  <a:pt x="522514" y="0"/>
                </a:moveTo>
                <a:lnTo>
                  <a:pt x="0" y="1358537"/>
                </a:lnTo>
                <a:lnTo>
                  <a:pt x="0" y="1358537"/>
                </a:lnTo>
                <a:lnTo>
                  <a:pt x="2508069" y="2429691"/>
                </a:lnTo>
                <a:lnTo>
                  <a:pt x="2508069" y="2429691"/>
                </a:lnTo>
                <a:lnTo>
                  <a:pt x="3082834" y="1123406"/>
                </a:lnTo>
                <a:lnTo>
                  <a:pt x="3082834" y="1123406"/>
                </a:lnTo>
                <a:lnTo>
                  <a:pt x="522514" y="0"/>
                </a:ln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 name="Conector recto 8"/>
          <p:cNvCxnSpPr/>
          <p:nvPr/>
        </p:nvCxnSpPr>
        <p:spPr>
          <a:xfrm>
            <a:off x="7584934" y="1985554"/>
            <a:ext cx="48332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8096523" y="1802675"/>
            <a:ext cx="3137534" cy="400110"/>
          </a:xfrm>
          <a:prstGeom prst="rect">
            <a:avLst/>
          </a:prstGeom>
          <a:noFill/>
        </p:spPr>
        <p:txBody>
          <a:bodyPr wrap="square" rtlCol="0">
            <a:spAutoFit/>
          </a:bodyPr>
          <a:lstStyle/>
          <a:p>
            <a:r>
              <a:rPr lang="es-ES" sz="2000" dirty="0"/>
              <a:t>Lindero catastro aceptado</a:t>
            </a:r>
            <a:endParaRPr lang="es-EC" sz="2000" dirty="0"/>
          </a:p>
        </p:txBody>
      </p:sp>
      <p:sp>
        <p:nvSpPr>
          <p:cNvPr id="12" name="Forma libre 11"/>
          <p:cNvSpPr/>
          <p:nvPr/>
        </p:nvSpPr>
        <p:spPr>
          <a:xfrm>
            <a:off x="8339787" y="2909883"/>
            <a:ext cx="3670557" cy="1147049"/>
          </a:xfrm>
          <a:custGeom>
            <a:avLst/>
            <a:gdLst>
              <a:gd name="connsiteX0" fmla="*/ 0 w 3670557"/>
              <a:gd name="connsiteY0" fmla="*/ 0 h 1147049"/>
              <a:gd name="connsiteX1" fmla="*/ 3670557 w 3670557"/>
              <a:gd name="connsiteY1" fmla="*/ 0 h 1147049"/>
              <a:gd name="connsiteX2" fmla="*/ 3670557 w 3670557"/>
              <a:gd name="connsiteY2" fmla="*/ 1147049 h 1147049"/>
              <a:gd name="connsiteX3" fmla="*/ 0 w 3670557"/>
              <a:gd name="connsiteY3" fmla="*/ 1147049 h 1147049"/>
              <a:gd name="connsiteX4" fmla="*/ 0 w 3670557"/>
              <a:gd name="connsiteY4" fmla="*/ 0 h 114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557" h="1147049">
                <a:moveTo>
                  <a:pt x="0" y="0"/>
                </a:moveTo>
                <a:lnTo>
                  <a:pt x="3670557" y="0"/>
                </a:lnTo>
                <a:lnTo>
                  <a:pt x="3670557" y="1147049"/>
                </a:lnTo>
                <a:lnTo>
                  <a:pt x="0" y="114704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6935" tIns="53340" rIns="53340" bIns="53340" numCol="1" spcCol="1270" anchor="ctr" anchorCtr="0">
            <a:noAutofit/>
          </a:bodyPr>
          <a:lstStyle/>
          <a:p>
            <a:pPr lvl="0" algn="l" defTabSz="622300">
              <a:lnSpc>
                <a:spcPct val="90000"/>
              </a:lnSpc>
              <a:spcBef>
                <a:spcPct val="0"/>
              </a:spcBef>
              <a:spcAft>
                <a:spcPct val="35000"/>
              </a:spcAft>
            </a:pPr>
            <a:r>
              <a:rPr lang="es-ES" sz="2000" kern="1200" dirty="0"/>
              <a:t>EMISIÓN DE LA CÉDULA CATASTRAL PARA INSCRIPCIÓN</a:t>
            </a:r>
            <a:endParaRPr lang="es-EC" sz="2000" kern="1200" dirty="0"/>
          </a:p>
        </p:txBody>
      </p:sp>
      <p:pic>
        <p:nvPicPr>
          <p:cNvPr id="14" name="Imagen 13"/>
          <p:cNvPicPr>
            <a:picLocks noChangeAspect="1"/>
          </p:cNvPicPr>
          <p:nvPr/>
        </p:nvPicPr>
        <p:blipFill>
          <a:blip r:embed="rId3"/>
          <a:stretch>
            <a:fillRect/>
          </a:stretch>
        </p:blipFill>
        <p:spPr>
          <a:xfrm>
            <a:off x="7493299" y="2559873"/>
            <a:ext cx="1564043" cy="941063"/>
          </a:xfrm>
          <a:prstGeom prst="rect">
            <a:avLst/>
          </a:prstGeom>
        </p:spPr>
      </p:pic>
      <p:pic>
        <p:nvPicPr>
          <p:cNvPr id="3" name="Imagen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09850" y="3319416"/>
            <a:ext cx="992777" cy="992777"/>
          </a:xfrm>
          <a:prstGeom prst="rect">
            <a:avLst/>
          </a:prstGeom>
        </p:spPr>
      </p:pic>
      <p:pic>
        <p:nvPicPr>
          <p:cNvPr id="15" name="Imagen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83414" y="1430072"/>
            <a:ext cx="992777" cy="992777"/>
          </a:xfrm>
          <a:prstGeom prst="rect">
            <a:avLst/>
          </a:prstGeom>
        </p:spPr>
      </p:pic>
      <p:sp>
        <p:nvSpPr>
          <p:cNvPr id="16" name="CuadroTexto 15">
            <a:extLst>
              <a:ext uri="{FF2B5EF4-FFF2-40B4-BE49-F238E27FC236}">
                <a16:creationId xmlns:a16="http://schemas.microsoft.com/office/drawing/2014/main" id="{0B8CB3BC-1BAE-4D3A-BA62-8FC918DF7642}"/>
              </a:ext>
            </a:extLst>
          </p:cNvPr>
          <p:cNvSpPr txBox="1"/>
          <p:nvPr/>
        </p:nvSpPr>
        <p:spPr>
          <a:xfrm>
            <a:off x="0" y="173405"/>
            <a:ext cx="9575723" cy="923330"/>
          </a:xfrm>
          <a:prstGeom prst="rect">
            <a:avLst/>
          </a:prstGeom>
          <a:noFill/>
        </p:spPr>
        <p:txBody>
          <a:bodyPr wrap="square">
            <a:spAutoFit/>
          </a:bodyPr>
          <a:lstStyle/>
          <a:p>
            <a:pPr marL="0" marR="0" lvl="0" indent="0" fontAlgn="auto">
              <a:lnSpc>
                <a:spcPct val="90000"/>
              </a:lnSpc>
              <a:spcBef>
                <a:spcPct val="0"/>
              </a:spcBef>
              <a:spcAft>
                <a:spcPts val="0"/>
              </a:spcAft>
              <a:buClrTx/>
              <a:buSzTx/>
              <a:tabLst/>
              <a:defRPr/>
            </a:pPr>
            <a:r>
              <a:rPr lang="es-EC" sz="3000" b="1" dirty="0" smtClean="0">
                <a:solidFill>
                  <a:srgbClr val="0070C0"/>
                </a:solidFill>
                <a:latin typeface="+mj-lt"/>
                <a:ea typeface="+mj-ea"/>
                <a:cs typeface="+mj-cs"/>
              </a:rPr>
              <a:t>2261. </a:t>
            </a:r>
            <a:r>
              <a:rPr lang="es-EC" sz="3000" b="1" dirty="0">
                <a:solidFill>
                  <a:srgbClr val="0070C0"/>
                </a:solidFill>
                <a:latin typeface="+mj-lt"/>
                <a:ea typeface="+mj-ea"/>
                <a:cs typeface="+mj-cs"/>
              </a:rPr>
              <a:t>Variaciones en la precisión de las técnicas de medición o cartográficas</a:t>
            </a:r>
          </a:p>
        </p:txBody>
      </p:sp>
      <p:pic>
        <p:nvPicPr>
          <p:cNvPr id="18" name="Imagen 17"/>
          <p:cNvPicPr>
            <a:picLocks noChangeAspect="1"/>
          </p:cNvPicPr>
          <p:nvPr/>
        </p:nvPicPr>
        <p:blipFill>
          <a:blip r:embed="rId5"/>
          <a:stretch>
            <a:fillRect/>
          </a:stretch>
        </p:blipFill>
        <p:spPr>
          <a:xfrm>
            <a:off x="9203267" y="86802"/>
            <a:ext cx="2797480" cy="738800"/>
          </a:xfrm>
          <a:prstGeom prst="rect">
            <a:avLst/>
          </a:prstGeom>
        </p:spPr>
      </p:pic>
    </p:spTree>
    <p:extLst>
      <p:ext uri="{BB962C8B-B14F-4D97-AF65-F5344CB8AC3E}">
        <p14:creationId xmlns:p14="http://schemas.microsoft.com/office/powerpoint/2010/main" val="42706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931489"/>
            <a:ext cx="12192000" cy="8619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42936" y="30729"/>
            <a:ext cx="7880991" cy="897774"/>
          </a:xfrm>
        </p:spPr>
        <p:txBody>
          <a:bodyPr>
            <a:noAutofit/>
          </a:bodyPr>
          <a:lstStyle/>
          <a:p>
            <a:r>
              <a:rPr lang="es-EC" sz="2800" b="1" dirty="0">
                <a:solidFill>
                  <a:srgbClr val="0070C0"/>
                </a:solidFill>
              </a:rPr>
              <a:t>A CONTINUACIÓN DEL ARTÍCULO </a:t>
            </a:r>
            <a:r>
              <a:rPr lang="es-EC" sz="2800" b="1" dirty="0" smtClean="0">
                <a:solidFill>
                  <a:srgbClr val="0070C0"/>
                </a:solidFill>
              </a:rPr>
              <a:t>2260, </a:t>
            </a:r>
            <a:r>
              <a:rPr lang="es-EC" sz="2800" b="1" dirty="0">
                <a:solidFill>
                  <a:srgbClr val="0070C0"/>
                </a:solidFill>
              </a:rPr>
              <a:t>AUMENTAR LOS SIGUIENTES: </a:t>
            </a:r>
            <a:endParaRPr lang="es-EC" sz="2800" dirty="0">
              <a:solidFill>
                <a:srgbClr val="0070C0"/>
              </a:solidFill>
            </a:endParaRPr>
          </a:p>
        </p:txBody>
      </p:sp>
      <p:sp>
        <p:nvSpPr>
          <p:cNvPr id="3" name="Marcador de contenido 2"/>
          <p:cNvSpPr>
            <a:spLocks noGrp="1"/>
          </p:cNvSpPr>
          <p:nvPr>
            <p:ph idx="1"/>
          </p:nvPr>
        </p:nvSpPr>
        <p:spPr>
          <a:xfrm>
            <a:off x="529863" y="1810670"/>
            <a:ext cx="11373852" cy="4542505"/>
          </a:xfrm>
        </p:spPr>
        <p:txBody>
          <a:bodyPr>
            <a:normAutofit/>
          </a:bodyPr>
          <a:lstStyle/>
          <a:p>
            <a:pPr marL="0" indent="0" algn="just">
              <a:buNone/>
            </a:pPr>
            <a:r>
              <a:rPr lang="es-EC" sz="2100" b="1" i="1" dirty="0"/>
              <a:t>ARTÍCULO NUEVO </a:t>
            </a:r>
          </a:p>
          <a:p>
            <a:pPr marL="0" indent="0" algn="just">
              <a:buNone/>
            </a:pPr>
            <a:endParaRPr lang="es-EC" sz="2100" b="1" i="1" dirty="0"/>
          </a:p>
          <a:p>
            <a:r>
              <a:rPr lang="es-EC" sz="2000" b="1" i="1" dirty="0"/>
              <a:t>“Art.- […].-</a:t>
            </a:r>
            <a:r>
              <a:rPr lang="es-EC" sz="2000" i="1" dirty="0"/>
              <a:t> </a:t>
            </a:r>
            <a:r>
              <a:rPr lang="es-EC" sz="2000" b="1" i="1" dirty="0"/>
              <a:t>Variaciones en la precisión de las  técnicas de medición o cartográficas.- (…)</a:t>
            </a:r>
            <a:r>
              <a:rPr lang="es-EC" sz="2000" i="1" dirty="0"/>
              <a:t> </a:t>
            </a:r>
          </a:p>
          <a:p>
            <a:r>
              <a:rPr lang="es-EC" sz="2000" i="1" dirty="0"/>
              <a:t>Igualmente, </a:t>
            </a:r>
            <a:r>
              <a:rPr lang="es-EC" sz="2000" b="1" i="1" dirty="0">
                <a:solidFill>
                  <a:srgbClr val="FF0000"/>
                </a:solidFill>
              </a:rPr>
              <a:t>el propietario al verificar la información catastral disponible respecto a la información geográfica base existente (cartografía, ortofotografías u </a:t>
            </a:r>
            <a:r>
              <a:rPr lang="es-EC" sz="2000" b="1" i="1" dirty="0" err="1">
                <a:solidFill>
                  <a:srgbClr val="FF0000"/>
                </a:solidFill>
              </a:rPr>
              <a:t>ortoimágenes</a:t>
            </a:r>
            <a:r>
              <a:rPr lang="es-EC" sz="2000" b="1" i="1" dirty="0">
                <a:solidFill>
                  <a:srgbClr val="FF0000"/>
                </a:solidFill>
              </a:rPr>
              <a:t> disponibles), a través de los canales digitales del municipio o en las Administraciones Zonales, y en el caso de requerirlo, dentro de la solicitud que el órgano competente emitirá para el efecto,  </a:t>
            </a:r>
            <a:r>
              <a:rPr lang="es-EC" sz="2000" b="1" i="1" u="sng" dirty="0">
                <a:solidFill>
                  <a:srgbClr val="FF0000"/>
                </a:solidFill>
              </a:rPr>
              <a:t>podrá manifestar su aceptación de la superficie que conste como área grafica en el catastro</a:t>
            </a:r>
            <a:r>
              <a:rPr lang="es-EC" sz="2000" i="1" dirty="0"/>
              <a:t>, deslindando de toda responsabilidad al GAD del Distrito Metropolitano de Quito, para lo cual, la Dirección Metropolitana de Catastro, a través de los responsables desconcentrados de catastro de las Administraciones Zonales, </a:t>
            </a:r>
            <a:r>
              <a:rPr lang="es-EC" sz="2000" b="1" i="1" dirty="0">
                <a:solidFill>
                  <a:srgbClr val="FF0000"/>
                </a:solidFill>
              </a:rPr>
              <a:t>emitirán las cédulas catastrales correspondientes, las mismas que serán inscritas en el Registro de la Propiedad del Distrito Metropolitano de Quito</a:t>
            </a:r>
            <a:r>
              <a:rPr lang="es-EC" sz="2000" i="1" dirty="0"/>
              <a:t>.</a:t>
            </a:r>
            <a:endParaRPr lang="es-EC" sz="2000" dirty="0"/>
          </a:p>
          <a:p>
            <a:r>
              <a:rPr lang="es-EC" sz="2000" i="1" dirty="0"/>
              <a:t>En caso que el propietario o copropietarios no acepten el área gráfica que conste en el Catastro, se someterán al procedimiento regular establecido para estos casos.</a:t>
            </a:r>
            <a:endParaRPr lang="es-EC" sz="2000" dirty="0"/>
          </a:p>
          <a:p>
            <a:pPr marL="0" indent="0" algn="just">
              <a:buNone/>
            </a:pPr>
            <a:endParaRPr lang="es-EC" sz="1400" dirty="0"/>
          </a:p>
          <a:p>
            <a:pPr marL="0" indent="0" algn="just">
              <a:buNone/>
            </a:pPr>
            <a:endParaRPr lang="es-EC" sz="1400" dirty="0"/>
          </a:p>
        </p:txBody>
      </p:sp>
      <p:cxnSp>
        <p:nvCxnSpPr>
          <p:cNvPr id="6" name="Conector recto 5">
            <a:extLst>
              <a:ext uri="{FF2B5EF4-FFF2-40B4-BE49-F238E27FC236}">
                <a16:creationId xmlns:a16="http://schemas.microsoft.com/office/drawing/2014/main" id="{E283546A-83D2-4DE9-B8E6-FAFA3A5A856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CDDECB9F-8D35-4214-8226-8259566309E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71D6732-1C63-499B-9419-1E80B22011F5}"/>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9" name="CuadroTexto 8">
            <a:extLst>
              <a:ext uri="{FF2B5EF4-FFF2-40B4-BE49-F238E27FC236}">
                <a16:creationId xmlns:a16="http://schemas.microsoft.com/office/drawing/2014/main" id="{0658BFA0-8CF7-4037-ACA4-0F63CB8EFFF5}"/>
              </a:ext>
            </a:extLst>
          </p:cNvPr>
          <p:cNvSpPr txBox="1"/>
          <p:nvPr/>
        </p:nvSpPr>
        <p:spPr>
          <a:xfrm>
            <a:off x="256877" y="962448"/>
            <a:ext cx="11757885" cy="830997"/>
          </a:xfrm>
          <a:prstGeom prst="rect">
            <a:avLst/>
          </a:prstGeom>
          <a:noFill/>
        </p:spPr>
        <p:txBody>
          <a:bodyPr wrap="square" rtlCol="0">
            <a:spAutoFit/>
          </a:bodyPr>
          <a:lstStyle/>
          <a:p>
            <a:r>
              <a:rPr lang="es-EC" sz="2400" dirty="0">
                <a:solidFill>
                  <a:schemeClr val="bg1"/>
                </a:solidFill>
              </a:rPr>
              <a:t>Se faculta el uso de la cartografía catastral cuando exista plena coherencia con la cartografía base y a raíz de una aceptación por parte del administrado.</a:t>
            </a:r>
          </a:p>
        </p:txBody>
      </p:sp>
      <p:pic>
        <p:nvPicPr>
          <p:cNvPr id="10" name="Imagen 9"/>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56174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3" name="Imagen 2"/>
          <p:cNvPicPr>
            <a:picLocks noChangeAspect="1"/>
          </p:cNvPicPr>
          <p:nvPr/>
        </p:nvPicPr>
        <p:blipFill rotWithShape="1">
          <a:blip r:embed="rId2"/>
          <a:srcRect l="17036"/>
          <a:stretch/>
        </p:blipFill>
        <p:spPr>
          <a:xfrm>
            <a:off x="470256" y="1289231"/>
            <a:ext cx="6630080" cy="4962525"/>
          </a:xfrm>
          <a:prstGeom prst="rect">
            <a:avLst/>
          </a:prstGeom>
        </p:spPr>
      </p:pic>
      <p:sp>
        <p:nvSpPr>
          <p:cNvPr id="11" name="Forma libre 10"/>
          <p:cNvSpPr/>
          <p:nvPr/>
        </p:nvSpPr>
        <p:spPr>
          <a:xfrm>
            <a:off x="2011674" y="2586446"/>
            <a:ext cx="3082834" cy="2398893"/>
          </a:xfrm>
          <a:custGeom>
            <a:avLst/>
            <a:gdLst>
              <a:gd name="connsiteX0" fmla="*/ 522514 w 3082834"/>
              <a:gd name="connsiteY0" fmla="*/ 0 h 2429691"/>
              <a:gd name="connsiteX1" fmla="*/ 0 w 3082834"/>
              <a:gd name="connsiteY1" fmla="*/ 1358537 h 2429691"/>
              <a:gd name="connsiteX2" fmla="*/ 0 w 3082834"/>
              <a:gd name="connsiteY2" fmla="*/ 1358537 h 2429691"/>
              <a:gd name="connsiteX3" fmla="*/ 2508069 w 3082834"/>
              <a:gd name="connsiteY3" fmla="*/ 2429691 h 2429691"/>
              <a:gd name="connsiteX4" fmla="*/ 2508069 w 3082834"/>
              <a:gd name="connsiteY4" fmla="*/ 2429691 h 2429691"/>
              <a:gd name="connsiteX5" fmla="*/ 3082834 w 3082834"/>
              <a:gd name="connsiteY5" fmla="*/ 1123406 h 2429691"/>
              <a:gd name="connsiteX6" fmla="*/ 3082834 w 3082834"/>
              <a:gd name="connsiteY6" fmla="*/ 1123406 h 2429691"/>
              <a:gd name="connsiteX7" fmla="*/ 522514 w 3082834"/>
              <a:gd name="connsiteY7" fmla="*/ 0 h 242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834" h="2429691">
                <a:moveTo>
                  <a:pt x="522514" y="0"/>
                </a:moveTo>
                <a:lnTo>
                  <a:pt x="0" y="1358537"/>
                </a:lnTo>
                <a:lnTo>
                  <a:pt x="0" y="1358537"/>
                </a:lnTo>
                <a:lnTo>
                  <a:pt x="2508069" y="2429691"/>
                </a:lnTo>
                <a:lnTo>
                  <a:pt x="2508069" y="2429691"/>
                </a:lnTo>
                <a:lnTo>
                  <a:pt x="3082834" y="1123406"/>
                </a:lnTo>
                <a:lnTo>
                  <a:pt x="3082834" y="1123406"/>
                </a:lnTo>
                <a:lnTo>
                  <a:pt x="522514" y="0"/>
                </a:ln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7613197" y="4053600"/>
            <a:ext cx="48332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096523" y="3840482"/>
            <a:ext cx="3137534" cy="400110"/>
          </a:xfrm>
          <a:prstGeom prst="rect">
            <a:avLst/>
          </a:prstGeom>
          <a:noFill/>
        </p:spPr>
        <p:txBody>
          <a:bodyPr wrap="square" rtlCol="0">
            <a:spAutoFit/>
          </a:bodyPr>
          <a:lstStyle/>
          <a:p>
            <a:r>
              <a:rPr lang="es-ES" sz="2000" dirty="0"/>
              <a:t>Lindero catastro aceptado</a:t>
            </a:r>
            <a:endParaRPr lang="es-EC" sz="2000" dirty="0"/>
          </a:p>
        </p:txBody>
      </p:sp>
      <p:sp>
        <p:nvSpPr>
          <p:cNvPr id="13" name="Forma libre 12"/>
          <p:cNvSpPr/>
          <p:nvPr/>
        </p:nvSpPr>
        <p:spPr>
          <a:xfrm>
            <a:off x="8339787" y="5169761"/>
            <a:ext cx="3670557" cy="1147049"/>
          </a:xfrm>
          <a:custGeom>
            <a:avLst/>
            <a:gdLst>
              <a:gd name="connsiteX0" fmla="*/ 0 w 3670557"/>
              <a:gd name="connsiteY0" fmla="*/ 0 h 1147049"/>
              <a:gd name="connsiteX1" fmla="*/ 3670557 w 3670557"/>
              <a:gd name="connsiteY1" fmla="*/ 0 h 1147049"/>
              <a:gd name="connsiteX2" fmla="*/ 3670557 w 3670557"/>
              <a:gd name="connsiteY2" fmla="*/ 1147049 h 1147049"/>
              <a:gd name="connsiteX3" fmla="*/ 0 w 3670557"/>
              <a:gd name="connsiteY3" fmla="*/ 1147049 h 1147049"/>
              <a:gd name="connsiteX4" fmla="*/ 0 w 3670557"/>
              <a:gd name="connsiteY4" fmla="*/ 0 h 114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557" h="1147049">
                <a:moveTo>
                  <a:pt x="0" y="0"/>
                </a:moveTo>
                <a:lnTo>
                  <a:pt x="3670557" y="0"/>
                </a:lnTo>
                <a:lnTo>
                  <a:pt x="3670557" y="1147049"/>
                </a:lnTo>
                <a:lnTo>
                  <a:pt x="0" y="114704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6935" tIns="53340" rIns="53340" bIns="53340" numCol="1" spcCol="1270" anchor="ctr" anchorCtr="0">
            <a:noAutofit/>
          </a:bodyPr>
          <a:lstStyle/>
          <a:p>
            <a:pPr lvl="0" algn="l" defTabSz="622300">
              <a:lnSpc>
                <a:spcPct val="90000"/>
              </a:lnSpc>
              <a:spcBef>
                <a:spcPct val="0"/>
              </a:spcBef>
              <a:spcAft>
                <a:spcPct val="35000"/>
              </a:spcAft>
            </a:pPr>
            <a:r>
              <a:rPr lang="es-ES" sz="2000" kern="1200" dirty="0"/>
              <a:t>EMISIÓN DE LA CÉDULA CATASTRAL PARA INSCRIPCIÓN</a:t>
            </a:r>
            <a:endParaRPr lang="es-EC" sz="2000" kern="1200" dirty="0"/>
          </a:p>
        </p:txBody>
      </p:sp>
      <p:pic>
        <p:nvPicPr>
          <p:cNvPr id="14" name="Imagen 13"/>
          <p:cNvPicPr>
            <a:picLocks noChangeAspect="1"/>
          </p:cNvPicPr>
          <p:nvPr/>
        </p:nvPicPr>
        <p:blipFill>
          <a:blip r:embed="rId3"/>
          <a:stretch>
            <a:fillRect/>
          </a:stretch>
        </p:blipFill>
        <p:spPr>
          <a:xfrm>
            <a:off x="7477831" y="4783268"/>
            <a:ext cx="1564043" cy="941063"/>
          </a:xfrm>
          <a:prstGeom prst="rect">
            <a:avLst/>
          </a:prstGeom>
        </p:spPr>
      </p:pic>
      <p:pic>
        <p:nvPicPr>
          <p:cNvPr id="15" name="Imagen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83414" y="3467879"/>
            <a:ext cx="992777" cy="992777"/>
          </a:xfrm>
          <a:prstGeom prst="rect">
            <a:avLst/>
          </a:prstGeom>
        </p:spPr>
      </p:pic>
      <p:sp>
        <p:nvSpPr>
          <p:cNvPr id="16" name="Forma libre 15"/>
          <p:cNvSpPr/>
          <p:nvPr/>
        </p:nvSpPr>
        <p:spPr>
          <a:xfrm>
            <a:off x="8310979" y="1874340"/>
            <a:ext cx="3670557" cy="1147049"/>
          </a:xfrm>
          <a:custGeom>
            <a:avLst/>
            <a:gdLst>
              <a:gd name="connsiteX0" fmla="*/ 0 w 3670557"/>
              <a:gd name="connsiteY0" fmla="*/ 0 h 1147049"/>
              <a:gd name="connsiteX1" fmla="*/ 3670557 w 3670557"/>
              <a:gd name="connsiteY1" fmla="*/ 0 h 1147049"/>
              <a:gd name="connsiteX2" fmla="*/ 3670557 w 3670557"/>
              <a:gd name="connsiteY2" fmla="*/ 1147049 h 1147049"/>
              <a:gd name="connsiteX3" fmla="*/ 0 w 3670557"/>
              <a:gd name="connsiteY3" fmla="*/ 1147049 h 1147049"/>
              <a:gd name="connsiteX4" fmla="*/ 0 w 3670557"/>
              <a:gd name="connsiteY4" fmla="*/ 0 h 114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557" h="1147049">
                <a:moveTo>
                  <a:pt x="0" y="0"/>
                </a:moveTo>
                <a:lnTo>
                  <a:pt x="3670557" y="0"/>
                </a:lnTo>
                <a:lnTo>
                  <a:pt x="3670557" y="1147049"/>
                </a:lnTo>
                <a:lnTo>
                  <a:pt x="0" y="114704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76935" tIns="53340" rIns="53340" bIns="53340" numCol="1" spcCol="1270" anchor="ctr" anchorCtr="0">
            <a:noAutofit/>
          </a:bodyPr>
          <a:lstStyle/>
          <a:p>
            <a:pPr lvl="0" algn="l" defTabSz="622300">
              <a:lnSpc>
                <a:spcPct val="90000"/>
              </a:lnSpc>
              <a:spcBef>
                <a:spcPct val="0"/>
              </a:spcBef>
              <a:spcAft>
                <a:spcPct val="35000"/>
              </a:spcAft>
            </a:pPr>
            <a:r>
              <a:rPr lang="es-ES" sz="2000" kern="1200" dirty="0"/>
              <a:t>VERIFICACIÓN CATASTRAL EN CANALES DIGITALES O DESCONCENTRADOS</a:t>
            </a:r>
            <a:endParaRPr lang="es-EC" sz="2000" kern="1200" dirty="0"/>
          </a:p>
        </p:txBody>
      </p:sp>
      <p:pic>
        <p:nvPicPr>
          <p:cNvPr id="9" name="Imagen 8"/>
          <p:cNvPicPr>
            <a:picLocks noChangeAspect="1"/>
          </p:cNvPicPr>
          <p:nvPr/>
        </p:nvPicPr>
        <p:blipFill>
          <a:blip r:embed="rId5"/>
          <a:stretch>
            <a:fillRect/>
          </a:stretch>
        </p:blipFill>
        <p:spPr>
          <a:xfrm>
            <a:off x="7621709" y="1135955"/>
            <a:ext cx="1378540" cy="1674187"/>
          </a:xfrm>
          <a:prstGeom prst="rect">
            <a:avLst/>
          </a:prstGeom>
        </p:spPr>
      </p:pic>
      <p:pic>
        <p:nvPicPr>
          <p:cNvPr id="18" name="Imagen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1773" y="3557211"/>
            <a:ext cx="992777" cy="992777"/>
          </a:xfrm>
          <a:prstGeom prst="rect">
            <a:avLst/>
          </a:prstGeom>
        </p:spPr>
      </p:pic>
      <p:sp>
        <p:nvSpPr>
          <p:cNvPr id="17" name="CuadroTexto 16">
            <a:extLst>
              <a:ext uri="{FF2B5EF4-FFF2-40B4-BE49-F238E27FC236}">
                <a16:creationId xmlns:a16="http://schemas.microsoft.com/office/drawing/2014/main" id="{67F1B87B-21BE-4EFF-850F-10616D690EF6}"/>
              </a:ext>
            </a:extLst>
          </p:cNvPr>
          <p:cNvSpPr txBox="1"/>
          <p:nvPr/>
        </p:nvSpPr>
        <p:spPr>
          <a:xfrm>
            <a:off x="0" y="173405"/>
            <a:ext cx="9575723" cy="923330"/>
          </a:xfrm>
          <a:prstGeom prst="rect">
            <a:avLst/>
          </a:prstGeom>
          <a:noFill/>
        </p:spPr>
        <p:txBody>
          <a:bodyPr wrap="square">
            <a:spAutoFit/>
          </a:bodyPr>
          <a:lstStyle/>
          <a:p>
            <a:pPr marL="0" marR="0" lvl="0" indent="0" fontAlgn="auto">
              <a:lnSpc>
                <a:spcPct val="90000"/>
              </a:lnSpc>
              <a:spcBef>
                <a:spcPct val="0"/>
              </a:spcBef>
              <a:spcAft>
                <a:spcPts val="0"/>
              </a:spcAft>
              <a:buClrTx/>
              <a:buSzTx/>
              <a:tabLst/>
              <a:defRPr/>
            </a:pPr>
            <a:r>
              <a:rPr lang="es-EC" sz="3000" b="1" dirty="0" smtClean="0">
                <a:solidFill>
                  <a:srgbClr val="0070C0"/>
                </a:solidFill>
                <a:latin typeface="+mj-lt"/>
                <a:ea typeface="+mj-ea"/>
                <a:cs typeface="+mj-cs"/>
              </a:rPr>
              <a:t>2261. </a:t>
            </a:r>
            <a:r>
              <a:rPr lang="es-EC" sz="3000" b="1" dirty="0">
                <a:solidFill>
                  <a:srgbClr val="0070C0"/>
                </a:solidFill>
                <a:latin typeface="+mj-lt"/>
                <a:ea typeface="+mj-ea"/>
                <a:cs typeface="+mj-cs"/>
              </a:rPr>
              <a:t>Variaciones en la precisión de las técnicas de medición o cartográficas</a:t>
            </a:r>
          </a:p>
        </p:txBody>
      </p:sp>
      <p:pic>
        <p:nvPicPr>
          <p:cNvPr id="20" name="Imagen 19"/>
          <p:cNvPicPr>
            <a:picLocks noChangeAspect="1"/>
          </p:cNvPicPr>
          <p:nvPr/>
        </p:nvPicPr>
        <p:blipFill>
          <a:blip r:embed="rId6"/>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6982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931488"/>
            <a:ext cx="12192000" cy="83099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512457" y="1211078"/>
            <a:ext cx="9601200" cy="5873703"/>
          </a:xfrm>
        </p:spPr>
        <p:txBody>
          <a:bodyPr>
            <a:normAutofit/>
          </a:bodyPr>
          <a:lstStyle/>
          <a:p>
            <a:pPr algn="just"/>
            <a:r>
              <a:rPr lang="es-EC" b="1" i="1" dirty="0">
                <a:solidFill>
                  <a:srgbClr val="00B0F0"/>
                </a:solidFill>
              </a:rPr>
              <a:t/>
            </a:r>
            <a:br>
              <a:rPr lang="es-EC" b="1" i="1" dirty="0">
                <a:solidFill>
                  <a:srgbClr val="00B0F0"/>
                </a:solidFill>
              </a:rPr>
            </a:br>
            <a:r>
              <a:rPr lang="es-EC" sz="3200" b="1" i="1" dirty="0" smtClean="0"/>
              <a:t>Art.- </a:t>
            </a:r>
            <a:r>
              <a:rPr lang="es-EC" sz="3200" b="1" i="1" dirty="0"/>
              <a:t>[…].- Transferencia.-</a:t>
            </a:r>
            <a:r>
              <a:rPr lang="es-EC" sz="3200" i="1" dirty="0"/>
              <a:t> Para la transferencia de dominio de inmuebles urbanos o rurales del Distrito Metropolitano de Quito, no se requerirá que la superficie de terreno del predio materia de la transacción, esté regularizada</a:t>
            </a:r>
            <a:r>
              <a:rPr lang="es-EC" sz="3200" dirty="0"/>
              <a:t/>
            </a:r>
            <a:br>
              <a:rPr lang="es-EC" sz="3200" dirty="0"/>
            </a:br>
            <a:endParaRPr lang="es-EC" sz="3200" spc="-300" dirty="0"/>
          </a:p>
        </p:txBody>
      </p:sp>
      <p:cxnSp>
        <p:nvCxnSpPr>
          <p:cNvPr id="5" name="Conector recto 4">
            <a:extLst>
              <a:ext uri="{FF2B5EF4-FFF2-40B4-BE49-F238E27FC236}">
                <a16:creationId xmlns:a16="http://schemas.microsoft.com/office/drawing/2014/main" id="{248EB038-A376-456D-B508-F158DC8CF0DB}"/>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6" name="Conector recto 5">
            <a:extLst>
              <a:ext uri="{FF2B5EF4-FFF2-40B4-BE49-F238E27FC236}">
                <a16:creationId xmlns:a16="http://schemas.microsoft.com/office/drawing/2014/main" id="{408329B1-488C-4AA7-9525-C23058D68447}"/>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A68B54C0-194F-40B9-95D9-698798F4ACA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9" name="CuadroTexto 8">
            <a:extLst>
              <a:ext uri="{FF2B5EF4-FFF2-40B4-BE49-F238E27FC236}">
                <a16:creationId xmlns:a16="http://schemas.microsoft.com/office/drawing/2014/main" id="{E28A56C0-43CA-4C7F-9D8C-68EBAC9604BD}"/>
              </a:ext>
            </a:extLst>
          </p:cNvPr>
          <p:cNvSpPr txBox="1"/>
          <p:nvPr/>
        </p:nvSpPr>
        <p:spPr>
          <a:xfrm>
            <a:off x="217057" y="931489"/>
            <a:ext cx="11757885" cy="830997"/>
          </a:xfrm>
          <a:prstGeom prst="rect">
            <a:avLst/>
          </a:prstGeom>
          <a:noFill/>
        </p:spPr>
        <p:txBody>
          <a:bodyPr wrap="square" rtlCol="0">
            <a:spAutoFit/>
          </a:bodyPr>
          <a:lstStyle/>
          <a:p>
            <a:r>
              <a:rPr lang="es-EC" sz="2400" dirty="0">
                <a:solidFill>
                  <a:schemeClr val="bg1"/>
                </a:solidFill>
              </a:rPr>
              <a:t>Se aclara que los procesos de transferencia de dominio no requieren regularización de áreas, se trasfieren derechos.</a:t>
            </a:r>
          </a:p>
        </p:txBody>
      </p:sp>
      <p:sp>
        <p:nvSpPr>
          <p:cNvPr id="11" name="Título 2"/>
          <p:cNvSpPr txBox="1">
            <a:spLocks/>
          </p:cNvSpPr>
          <p:nvPr/>
        </p:nvSpPr>
        <p:spPr>
          <a:xfrm>
            <a:off x="637903" y="152969"/>
            <a:ext cx="4591050" cy="646331"/>
          </a:xfrm>
          <a:prstGeom prst="rect">
            <a:avLst/>
          </a:prstGeom>
          <a:ln>
            <a:solidFill>
              <a:schemeClr val="accent1"/>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smtClean="0">
                <a:solidFill>
                  <a:srgbClr val="00B0F0"/>
                </a:solidFill>
              </a:rPr>
              <a:t>ARTÍCULO NUEVO </a:t>
            </a:r>
            <a:endParaRPr lang="es-EC" b="1" dirty="0">
              <a:solidFill>
                <a:srgbClr val="00B0F0"/>
              </a:solidFill>
            </a:endParaRPr>
          </a:p>
        </p:txBody>
      </p:sp>
      <p:pic>
        <p:nvPicPr>
          <p:cNvPr id="12" name="Imagen 11"/>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2624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931489"/>
            <a:ext cx="12192000" cy="784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637903" y="152969"/>
            <a:ext cx="4591050" cy="646331"/>
          </a:xfrm>
          <a:ln>
            <a:solidFill>
              <a:schemeClr val="accent1"/>
            </a:solidFill>
          </a:ln>
        </p:spPr>
        <p:txBody>
          <a:bodyPr>
            <a:normAutofit fontScale="90000"/>
          </a:bodyPr>
          <a:lstStyle/>
          <a:p>
            <a:pPr algn="ctr"/>
            <a:r>
              <a:rPr lang="es-EC" b="1" dirty="0">
                <a:solidFill>
                  <a:srgbClr val="00B0F0"/>
                </a:solidFill>
              </a:rPr>
              <a:t>ARTÍCULO NUEVO </a:t>
            </a:r>
          </a:p>
        </p:txBody>
      </p:sp>
      <p:sp>
        <p:nvSpPr>
          <p:cNvPr id="4" name="Marcador de contenido 3"/>
          <p:cNvSpPr>
            <a:spLocks noGrp="1"/>
          </p:cNvSpPr>
          <p:nvPr>
            <p:ph idx="1"/>
          </p:nvPr>
        </p:nvSpPr>
        <p:spPr>
          <a:xfrm>
            <a:off x="838200" y="2141537"/>
            <a:ext cx="10515600" cy="4351338"/>
          </a:xfrm>
        </p:spPr>
        <p:txBody>
          <a:bodyPr>
            <a:normAutofit fontScale="77500" lnSpcReduction="20000"/>
          </a:bodyPr>
          <a:lstStyle/>
          <a:p>
            <a:pPr algn="just"/>
            <a:r>
              <a:rPr lang="es-EC" b="1" i="1" dirty="0"/>
              <a:t>Art.- […].-</a:t>
            </a:r>
            <a:r>
              <a:rPr lang="es-EC" i="1" dirty="0"/>
              <a:t> </a:t>
            </a:r>
            <a:r>
              <a:rPr lang="es-EC" b="1" i="1" dirty="0"/>
              <a:t>Rectificación.- </a:t>
            </a:r>
            <a:r>
              <a:rPr lang="es-EC" i="1" dirty="0"/>
              <a:t>cuando un inmueble sea sometido a un proceso de regularización de áreas de terreno, y siendo que el lote se encuentre afectado por uno o varios trazados viales, u otro tipo de  </a:t>
            </a:r>
            <a:r>
              <a:rPr lang="es-EC" i="1" dirty="0" smtClean="0"/>
              <a:t>afectaciones, </a:t>
            </a:r>
            <a:r>
              <a:rPr lang="es-EC" b="1" i="1" dirty="0"/>
              <a:t>sin que se hubiese terminado el proceso expropiatorio</a:t>
            </a:r>
            <a:r>
              <a:rPr lang="es-EC" i="1" dirty="0" smtClean="0"/>
              <a:t>; y, </a:t>
            </a:r>
            <a:r>
              <a:rPr lang="es-EC" i="1" dirty="0"/>
              <a:t>si la superficie materia de la afectación, no ha sido transferida legalmente al Gobierno Autónomo Descentralizado del Distrito Metropolitano de Quito mediante la correspondiente escritura pública debidamente inscrita en el Registro de la Propiedad del DMQ, la rectificación y regularización de superficies sea por excedente o diferencias, se realizará sin tomar en cuenta dichas afectaciones.</a:t>
            </a:r>
            <a:endParaRPr lang="es-EC" dirty="0"/>
          </a:p>
          <a:p>
            <a:pPr algn="just"/>
            <a:r>
              <a:rPr lang="es-EC" i="1" dirty="0"/>
              <a:t>El propietario o copropietarios de un bien inmueble que esté afectado conforme a lo determinado en el inciso anterior, podrán de ser su voluntad, donar dichas áreas afectadas al Gobierno Autónomo Descentralizado del Distrito Metropolitano de Quito, transferencia que se realizará a través de la correspondiente escritura pública, la misma que se deberá inscribir en el Registro de la Propiedad del Distrito Metropolitano de Quito, para lo cual, la Dirección Metropolitana de Gestión de Bienes Inmuebles en coordinación con las Administraciones Zonales generarán la documentación necesaria</a:t>
            </a:r>
            <a:r>
              <a:rPr lang="es-EC" i="1" dirty="0" smtClean="0"/>
              <a:t>.  </a:t>
            </a:r>
            <a:endParaRPr lang="es-EC" dirty="0"/>
          </a:p>
          <a:p>
            <a:pPr algn="just"/>
            <a:endParaRPr lang="es-EC" dirty="0"/>
          </a:p>
        </p:txBody>
      </p:sp>
      <p:cxnSp>
        <p:nvCxnSpPr>
          <p:cNvPr id="7" name="Conector recto 6">
            <a:extLst>
              <a:ext uri="{FF2B5EF4-FFF2-40B4-BE49-F238E27FC236}">
                <a16:creationId xmlns:a16="http://schemas.microsoft.com/office/drawing/2014/main" id="{744163B9-5B40-418E-94C7-D108A0EF63A8}"/>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A4C38F02-CA08-4B39-B44D-00FF14DADF76}"/>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9" name="Conector recto 8">
            <a:extLst>
              <a:ext uri="{FF2B5EF4-FFF2-40B4-BE49-F238E27FC236}">
                <a16:creationId xmlns:a16="http://schemas.microsoft.com/office/drawing/2014/main" id="{5BD67166-C916-4FA2-B620-05217E4881D6}"/>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1" name="CuadroTexto 10">
            <a:extLst>
              <a:ext uri="{FF2B5EF4-FFF2-40B4-BE49-F238E27FC236}">
                <a16:creationId xmlns:a16="http://schemas.microsoft.com/office/drawing/2014/main" id="{61350350-8C36-45A1-8829-40EC1826F1FC}"/>
              </a:ext>
            </a:extLst>
          </p:cNvPr>
          <p:cNvSpPr txBox="1"/>
          <p:nvPr/>
        </p:nvSpPr>
        <p:spPr>
          <a:xfrm>
            <a:off x="134815" y="912996"/>
            <a:ext cx="11757885" cy="830997"/>
          </a:xfrm>
          <a:prstGeom prst="rect">
            <a:avLst/>
          </a:prstGeom>
          <a:noFill/>
        </p:spPr>
        <p:txBody>
          <a:bodyPr wrap="square" rtlCol="0">
            <a:spAutoFit/>
          </a:bodyPr>
          <a:lstStyle/>
          <a:p>
            <a:r>
              <a:rPr lang="es-EC" sz="2400" dirty="0">
                <a:solidFill>
                  <a:schemeClr val="bg1"/>
                </a:solidFill>
              </a:rPr>
              <a:t>Se aclara que los procesos de regularización no deberán contemplar áreas de afectación (vial u otras), las afectaciones son limitaciones al uso y no al derecho.</a:t>
            </a:r>
          </a:p>
        </p:txBody>
      </p:sp>
      <p:pic>
        <p:nvPicPr>
          <p:cNvPr id="13" name="Imagen 12"/>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590036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68312B77-1583-4237-B4FD-53D13355AD1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D3D7C356-5806-4F3A-BC9C-A9877393526D}"/>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4" name="Conector recto 3">
            <a:extLst>
              <a:ext uri="{FF2B5EF4-FFF2-40B4-BE49-F238E27FC236}">
                <a16:creationId xmlns:a16="http://schemas.microsoft.com/office/drawing/2014/main" id="{263BF76F-0340-4FCB-A8E7-3862AB229959}"/>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4" name="Rectángulo 13"/>
          <p:cNvSpPr/>
          <p:nvPr/>
        </p:nvSpPr>
        <p:spPr>
          <a:xfrm>
            <a:off x="7367451" y="2330957"/>
            <a:ext cx="4525175" cy="1785104"/>
          </a:xfrm>
          <a:prstGeom prst="rect">
            <a:avLst/>
          </a:prstGeom>
        </p:spPr>
        <p:txBody>
          <a:bodyPr wrap="square">
            <a:spAutoFit/>
          </a:bodyPr>
          <a:lstStyle/>
          <a:p>
            <a:pPr algn="just"/>
            <a:r>
              <a:rPr lang="es-EC" sz="2200" b="1" dirty="0"/>
              <a:t>Regularización no aplicará:</a:t>
            </a:r>
          </a:p>
          <a:p>
            <a:pPr marL="342900" indent="-342900" algn="just">
              <a:buFont typeface="Arial" panose="020B0604020202020204" pitchFamily="34" charset="0"/>
              <a:buChar char="•"/>
            </a:pPr>
            <a:r>
              <a:rPr lang="es-EC" sz="2200" dirty="0"/>
              <a:t>Afectaciones viales u otras siempre y cuando no se haya efectuado la transferencia a nombre del GADDMQ.</a:t>
            </a:r>
          </a:p>
        </p:txBody>
      </p:sp>
      <p:pic>
        <p:nvPicPr>
          <p:cNvPr id="9" name="Imagen 8">
            <a:extLst>
              <a:ext uri="{FF2B5EF4-FFF2-40B4-BE49-F238E27FC236}">
                <a16:creationId xmlns:a16="http://schemas.microsoft.com/office/drawing/2014/main" id="{2E8EE479-1527-413D-849B-F92F91E7C1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374" y="1080061"/>
            <a:ext cx="6920576" cy="5330259"/>
          </a:xfrm>
          <a:prstGeom prst="rect">
            <a:avLst/>
          </a:prstGeom>
          <a:noFill/>
          <a:ln>
            <a:noFill/>
          </a:ln>
        </p:spPr>
      </p:pic>
      <p:sp>
        <p:nvSpPr>
          <p:cNvPr id="10" name="CuadroTexto 9">
            <a:extLst>
              <a:ext uri="{FF2B5EF4-FFF2-40B4-BE49-F238E27FC236}">
                <a16:creationId xmlns:a16="http://schemas.microsoft.com/office/drawing/2014/main" id="{B79AA1B3-EAFA-49C0-90AE-5ADB0C8426D1}"/>
              </a:ext>
            </a:extLst>
          </p:cNvPr>
          <p:cNvSpPr txBox="1"/>
          <p:nvPr/>
        </p:nvSpPr>
        <p:spPr>
          <a:xfrm>
            <a:off x="299374" y="96814"/>
            <a:ext cx="6153150" cy="701731"/>
          </a:xfrm>
          <a:prstGeom prst="rect">
            <a:avLst/>
          </a:prstGeom>
          <a:noFill/>
        </p:spPr>
        <p:txBody>
          <a:bodyPr wrap="square">
            <a:spAutoFit/>
          </a:bodyPr>
          <a:lstStyle/>
          <a:p>
            <a:pPr lvl="0">
              <a:lnSpc>
                <a:spcPct val="90000"/>
              </a:lnSpc>
              <a:spcBef>
                <a:spcPct val="0"/>
              </a:spcBef>
              <a:defRPr/>
            </a:pPr>
            <a:r>
              <a:rPr lang="es-ES" sz="4400" dirty="0">
                <a:solidFill>
                  <a:srgbClr val="00B0F0"/>
                </a:solidFill>
                <a:latin typeface="+mj-lt"/>
                <a:ea typeface="+mj-ea"/>
                <a:cs typeface="+mj-cs"/>
              </a:rPr>
              <a:t>Art.- […].- Rectificación.-.-</a:t>
            </a:r>
            <a:endParaRPr lang="es-EC" sz="4400" dirty="0">
              <a:solidFill>
                <a:srgbClr val="00B0F0"/>
              </a:solidFill>
              <a:latin typeface="+mj-lt"/>
              <a:ea typeface="+mj-ea"/>
              <a:cs typeface="+mj-cs"/>
            </a:endParaRPr>
          </a:p>
        </p:txBody>
      </p:sp>
      <p:pic>
        <p:nvPicPr>
          <p:cNvPr id="12" name="Imagen 11"/>
          <p:cNvPicPr>
            <a:picLocks noChangeAspect="1"/>
          </p:cNvPicPr>
          <p:nvPr/>
        </p:nvPicPr>
        <p:blipFill>
          <a:blip r:embed="rId3"/>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83372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897" y="138702"/>
            <a:ext cx="4343400" cy="636361"/>
          </a:xfrm>
        </p:spPr>
        <p:txBody>
          <a:bodyPr>
            <a:normAutofit fontScale="90000"/>
          </a:bodyPr>
          <a:lstStyle/>
          <a:p>
            <a:r>
              <a:rPr lang="es-EC" dirty="0">
                <a:solidFill>
                  <a:srgbClr val="00B0F0"/>
                </a:solidFill>
              </a:rPr>
              <a:t>ARTÍCULO NUEVO</a:t>
            </a:r>
          </a:p>
        </p:txBody>
      </p:sp>
      <p:sp>
        <p:nvSpPr>
          <p:cNvPr id="3" name="2 Marcador de contenido"/>
          <p:cNvSpPr>
            <a:spLocks noGrp="1"/>
          </p:cNvSpPr>
          <p:nvPr>
            <p:ph idx="1"/>
          </p:nvPr>
        </p:nvSpPr>
        <p:spPr/>
        <p:txBody>
          <a:bodyPr>
            <a:normAutofit lnSpcReduction="10000"/>
          </a:bodyPr>
          <a:lstStyle/>
          <a:p>
            <a:pPr algn="just"/>
            <a:r>
              <a:rPr lang="es-EC" b="1" i="1" dirty="0"/>
              <a:t>Art.- […].- Regularización.- </a:t>
            </a:r>
            <a:r>
              <a:rPr lang="es-EC" i="1" dirty="0"/>
              <a:t>En el proceso de regularización de superficies de terreno urbano y rural en el Distrito Metropolitano de Quito, el borde superior de quebrada y el límite de la ribera del río certificados por la Dirección Metropolitana de Catastro, son los que delimitan la propiedad privada respecto de los bienes de uso público, sea en zonas urbanas o rurales del Distrito Metropolitano de Quito; y, siempre que el accidente geográfico se encuentre descrito como lindero del lote en el respectivo título de dominio.</a:t>
            </a:r>
            <a:endParaRPr lang="es-EC" dirty="0"/>
          </a:p>
          <a:p>
            <a:pPr algn="just"/>
            <a:r>
              <a:rPr lang="es-EC" i="1" dirty="0"/>
              <a:t>En el caso de que en una escritura pública conste como lindero el eje, lecho o vértice de quebrada, se tomará en cuenta esta determinación para establecer los límites de un bien inmueble de propiedad privada, respecto de la propiedad municipal.”</a:t>
            </a:r>
            <a:endParaRPr lang="es-EC" dirty="0"/>
          </a:p>
          <a:p>
            <a:endParaRPr lang="es-EC" dirty="0"/>
          </a:p>
        </p:txBody>
      </p:sp>
      <p:cxnSp>
        <p:nvCxnSpPr>
          <p:cNvPr id="6" name="Conector recto 5">
            <a:extLst>
              <a:ext uri="{FF2B5EF4-FFF2-40B4-BE49-F238E27FC236}">
                <a16:creationId xmlns:a16="http://schemas.microsoft.com/office/drawing/2014/main" id="{46BBA293-6690-493E-BF8B-31577C1259FE}"/>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6D08470B-9753-4FCB-A955-E89CD6DFF0DA}"/>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B509CFCE-DD2F-434C-B273-454249388ECE}"/>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0" name="Rectángulo 9"/>
          <p:cNvSpPr/>
          <p:nvPr/>
        </p:nvSpPr>
        <p:spPr>
          <a:xfrm>
            <a:off x="0" y="931489"/>
            <a:ext cx="12192000" cy="7841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61350350-8C36-45A1-8829-40EC1826F1FC}"/>
              </a:ext>
            </a:extLst>
          </p:cNvPr>
          <p:cNvSpPr txBox="1"/>
          <p:nvPr/>
        </p:nvSpPr>
        <p:spPr>
          <a:xfrm>
            <a:off x="217057" y="946148"/>
            <a:ext cx="11757885" cy="830997"/>
          </a:xfrm>
          <a:prstGeom prst="rect">
            <a:avLst/>
          </a:prstGeom>
          <a:noFill/>
        </p:spPr>
        <p:txBody>
          <a:bodyPr wrap="square" rtlCol="0">
            <a:spAutoFit/>
          </a:bodyPr>
          <a:lstStyle/>
          <a:p>
            <a:r>
              <a:rPr lang="es-EC" sz="2400" dirty="0">
                <a:solidFill>
                  <a:schemeClr val="bg1"/>
                </a:solidFill>
              </a:rPr>
              <a:t>Se </a:t>
            </a:r>
            <a:r>
              <a:rPr lang="es-EC" sz="2400" dirty="0" smtClean="0">
                <a:solidFill>
                  <a:schemeClr val="bg1"/>
                </a:solidFill>
              </a:rPr>
              <a:t>posibilita al administrado regularizar su lindero con un accidente geográfico debidamente registrado y certificado en el sistema catastral </a:t>
            </a:r>
            <a:endParaRPr lang="es-EC" sz="2400" dirty="0">
              <a:solidFill>
                <a:schemeClr val="bg1"/>
              </a:solidFill>
            </a:endParaRPr>
          </a:p>
        </p:txBody>
      </p:sp>
      <p:pic>
        <p:nvPicPr>
          <p:cNvPr id="12" name="Imagen 11"/>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134087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352926"/>
            <a:ext cx="6026727" cy="1026695"/>
          </a:xfrm>
        </p:spPr>
        <p:txBody>
          <a:bodyPr>
            <a:normAutofit fontScale="90000"/>
          </a:bodyPr>
          <a:lstStyle/>
          <a:p>
            <a:pPr algn="ctr"/>
            <a:r>
              <a:rPr lang="es-EC" b="1" dirty="0">
                <a:solidFill>
                  <a:srgbClr val="0070C0"/>
                </a:solidFill>
              </a:rPr>
              <a:t>DISPOSICIONES GENERALES</a:t>
            </a:r>
          </a:p>
        </p:txBody>
      </p:sp>
      <p:sp>
        <p:nvSpPr>
          <p:cNvPr id="3" name="Marcador de contenido 2"/>
          <p:cNvSpPr>
            <a:spLocks noGrp="1"/>
          </p:cNvSpPr>
          <p:nvPr>
            <p:ph idx="1"/>
          </p:nvPr>
        </p:nvSpPr>
        <p:spPr>
          <a:xfrm>
            <a:off x="681645" y="1524000"/>
            <a:ext cx="10648602" cy="4940968"/>
          </a:xfrm>
        </p:spPr>
        <p:txBody>
          <a:bodyPr>
            <a:noAutofit/>
          </a:bodyPr>
          <a:lstStyle/>
          <a:p>
            <a:pPr algn="just"/>
            <a:r>
              <a:rPr lang="es-EC" b="1" dirty="0"/>
              <a:t>Disposiciones Generales:</a:t>
            </a:r>
            <a:endParaRPr lang="es-EC" dirty="0"/>
          </a:p>
          <a:p>
            <a:pPr algn="just"/>
            <a:r>
              <a:rPr lang="es-EC" b="1" dirty="0"/>
              <a:t>Primera.-</a:t>
            </a:r>
            <a:r>
              <a:rPr lang="es-EC" dirty="0"/>
              <a:t> La aplicación e implementación de la presente ordenanza encárguese </a:t>
            </a:r>
            <a:r>
              <a:rPr lang="es-EC" dirty="0" smtClean="0"/>
              <a:t>a la Secretaría de Territorio Hábitat y Vivienda, a través de la Dirección Metropolitana de Catastro. </a:t>
            </a:r>
            <a:endParaRPr lang="es-EC" dirty="0"/>
          </a:p>
          <a:p>
            <a:pPr algn="just"/>
            <a:r>
              <a:rPr lang="es-EC" b="1" dirty="0"/>
              <a:t>Segunda.-</a:t>
            </a:r>
            <a:r>
              <a:rPr lang="es-EC" dirty="0"/>
              <a:t> Encárguese a la Secretaría General del Concejo Metropolitano de Quito, la </a:t>
            </a:r>
            <a:r>
              <a:rPr lang="es-EC" dirty="0" err="1"/>
              <a:t>renumeración</a:t>
            </a:r>
            <a:r>
              <a:rPr lang="es-EC" dirty="0"/>
              <a:t> de todos los artículos del Código Municipal para el Distrito Metropolitano de Quito, observando la inclusión del presente Capítulo y otras anteriores</a:t>
            </a:r>
            <a:r>
              <a:rPr lang="es-EC" dirty="0" smtClean="0"/>
              <a:t>.</a:t>
            </a:r>
          </a:p>
          <a:p>
            <a:pPr algn="just"/>
            <a:r>
              <a:rPr lang="es-ES" b="1" dirty="0" smtClean="0"/>
              <a:t>Tercera</a:t>
            </a:r>
            <a:r>
              <a:rPr lang="es-ES" b="1" dirty="0"/>
              <a:t>.- </a:t>
            </a:r>
            <a:r>
              <a:rPr lang="es-ES" dirty="0"/>
              <a:t>La presente ordenanza se aprueba basándose en los informes que son de exclusiva responsabilidad de los funcionarios que lo suscriben y realizan.</a:t>
            </a:r>
            <a:endParaRPr lang="es-EC" dirty="0"/>
          </a:p>
        </p:txBody>
      </p:sp>
      <p:cxnSp>
        <p:nvCxnSpPr>
          <p:cNvPr id="6" name="Conector recto 5">
            <a:extLst>
              <a:ext uri="{FF2B5EF4-FFF2-40B4-BE49-F238E27FC236}">
                <a16:creationId xmlns:a16="http://schemas.microsoft.com/office/drawing/2014/main" id="{1B375B8F-5913-43D6-B8A7-0FDD307B256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307FB758-A5D3-421D-B2D9-822C7FEE1030}"/>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2A1C69F2-C6F0-477E-8F33-81F4166D2762}"/>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10" name="Imagen 9"/>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40751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3235" y="277059"/>
            <a:ext cx="9666871" cy="790074"/>
          </a:xfrm>
        </p:spPr>
        <p:txBody>
          <a:bodyPr>
            <a:normAutofit/>
          </a:bodyPr>
          <a:lstStyle/>
          <a:p>
            <a:pPr algn="ctr"/>
            <a:r>
              <a:rPr lang="es-EC" b="1" dirty="0">
                <a:solidFill>
                  <a:srgbClr val="0070C0"/>
                </a:solidFill>
              </a:rPr>
              <a:t>EXPOSICIÓN DE MOTIVOS</a:t>
            </a:r>
          </a:p>
        </p:txBody>
      </p:sp>
      <p:sp>
        <p:nvSpPr>
          <p:cNvPr id="4" name="Marcador de contenido 3"/>
          <p:cNvSpPr>
            <a:spLocks noGrp="1"/>
          </p:cNvSpPr>
          <p:nvPr>
            <p:ph sz="half" idx="2"/>
          </p:nvPr>
        </p:nvSpPr>
        <p:spPr>
          <a:xfrm>
            <a:off x="493660" y="1347869"/>
            <a:ext cx="10890453" cy="3601452"/>
          </a:xfrm>
        </p:spPr>
        <p:txBody>
          <a:bodyPr>
            <a:noAutofit/>
          </a:bodyPr>
          <a:lstStyle/>
          <a:p>
            <a:pPr algn="just"/>
            <a:r>
              <a:rPr lang="es-ES" sz="2700" b="0" i="0" u="none" strike="noStrike" baseline="0" dirty="0">
                <a:latin typeface="CIDFont+F1"/>
              </a:rPr>
              <a:t>La propuesta de Ordenanza busca establecer un régimen administrativo expedito para regularizar </a:t>
            </a:r>
            <a:r>
              <a:rPr lang="es-ES" sz="2700" b="0" i="0" u="sng" strike="noStrike" baseline="0" dirty="0">
                <a:latin typeface="CIDFont+F1"/>
              </a:rPr>
              <a:t>excedentes o diferencias de superficies de terreno urbano y rural de propiedad privada o pública en el Distrito Metropolitano de Quito</a:t>
            </a:r>
            <a:r>
              <a:rPr lang="es-ES" sz="2700" b="0" i="0" u="none" strike="noStrike" baseline="0" dirty="0">
                <a:latin typeface="CIDFont+F1"/>
              </a:rPr>
              <a:t>, reduciendo los pasos y los requisitos de la tramitología </a:t>
            </a:r>
            <a:r>
              <a:rPr lang="es-ES" sz="2700" b="0" i="0" u="none" strike="noStrike" baseline="0" dirty="0" smtClean="0">
                <a:latin typeface="CIDFont+F1"/>
              </a:rPr>
              <a:t>municipal.</a:t>
            </a:r>
          </a:p>
          <a:p>
            <a:pPr algn="just"/>
            <a:r>
              <a:rPr lang="es-ES" sz="2700" dirty="0" smtClean="0">
                <a:latin typeface="CIDFont+F1"/>
              </a:rPr>
              <a:t>La propuesta es exclusiva para superficies de los terrenos, </a:t>
            </a:r>
            <a:r>
              <a:rPr lang="es-ES" sz="2700" u="sng" dirty="0" smtClean="0">
                <a:latin typeface="CIDFont+F1"/>
              </a:rPr>
              <a:t>no tiene relación con la regularización de edificaciones informales</a:t>
            </a:r>
            <a:r>
              <a:rPr lang="es-ES" sz="2700" dirty="0" smtClean="0">
                <a:latin typeface="CIDFont+F1"/>
              </a:rPr>
              <a:t>.</a:t>
            </a:r>
            <a:endParaRPr lang="es-ES" sz="2700" b="0" i="0" u="none" strike="noStrike" baseline="0" dirty="0">
              <a:latin typeface="CIDFont+F1"/>
            </a:endParaRPr>
          </a:p>
          <a:p>
            <a:pPr algn="just"/>
            <a:r>
              <a:rPr lang="es-ES" sz="2700" b="0" i="0" u="none" strike="noStrike" baseline="0" dirty="0">
                <a:latin typeface="CIDFont+F1"/>
              </a:rPr>
              <a:t>Corresponde al Municipio del Distrito Metropolitano de Quito, contar con una administración pública que constituya un servicio a la colectividad regido por los principios de eficacia, eficiencia, calidad, desconcentración, coordinación, planificación, transparencia y evaluación.</a:t>
            </a:r>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7" name="Imagen 6"/>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882208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7067550" cy="1325563"/>
          </a:xfrm>
        </p:spPr>
        <p:txBody>
          <a:bodyPr/>
          <a:lstStyle/>
          <a:p>
            <a:r>
              <a:rPr lang="es-EC" dirty="0">
                <a:solidFill>
                  <a:schemeClr val="accent1">
                    <a:lumMod val="75000"/>
                  </a:schemeClr>
                </a:solidFill>
              </a:rPr>
              <a:t>DISPOSICIONES TRANSITORIAS</a:t>
            </a:r>
          </a:p>
        </p:txBody>
      </p:sp>
      <p:sp>
        <p:nvSpPr>
          <p:cNvPr id="3" name="2 Marcador de contenido"/>
          <p:cNvSpPr>
            <a:spLocks noGrp="1"/>
          </p:cNvSpPr>
          <p:nvPr>
            <p:ph idx="1"/>
          </p:nvPr>
        </p:nvSpPr>
        <p:spPr/>
        <p:txBody>
          <a:bodyPr>
            <a:normAutofit/>
          </a:bodyPr>
          <a:lstStyle/>
          <a:p>
            <a:pPr algn="just"/>
            <a:r>
              <a:rPr lang="es-EC" b="1" dirty="0"/>
              <a:t>Disposiciones Transitorias:</a:t>
            </a:r>
            <a:endParaRPr lang="es-EC" dirty="0"/>
          </a:p>
          <a:p>
            <a:pPr algn="just"/>
            <a:r>
              <a:rPr lang="es-EC" b="1" dirty="0" smtClean="0"/>
              <a:t>Única.-</a:t>
            </a:r>
            <a:r>
              <a:rPr lang="es-EC" dirty="0" smtClean="0"/>
              <a:t> </a:t>
            </a:r>
            <a:r>
              <a:rPr lang="es-EC" dirty="0"/>
              <a:t>Encárguese a la Secretaría General de Planificación en coordinación con la Secretaría de Territorio, Hábitat y Vivienda la implementación y elaboración de formularios; y, a la Dirección Metropolitana de Informática, el desarrollo de los aplicativos informáticos para la correcta aplicación de la presente ordenanza, en el término de XX días a partir de la sanción de esta Modificatoria.</a:t>
            </a:r>
          </a:p>
          <a:p>
            <a:pPr marL="0" indent="0">
              <a:buNone/>
            </a:pPr>
            <a:endParaRPr lang="es-EC" dirty="0"/>
          </a:p>
        </p:txBody>
      </p:sp>
      <p:cxnSp>
        <p:nvCxnSpPr>
          <p:cNvPr id="7" name="Conector recto 6">
            <a:extLst>
              <a:ext uri="{FF2B5EF4-FFF2-40B4-BE49-F238E27FC236}">
                <a16:creationId xmlns:a16="http://schemas.microsoft.com/office/drawing/2014/main" id="{6E555427-A691-43D7-84BC-24543E66C2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0509A194-470F-4891-AA8F-FB33B436990B}"/>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9" name="Conector recto 8">
            <a:extLst>
              <a:ext uri="{FF2B5EF4-FFF2-40B4-BE49-F238E27FC236}">
                <a16:creationId xmlns:a16="http://schemas.microsoft.com/office/drawing/2014/main" id="{621B9F90-52F6-4313-A914-66C3D544C197}"/>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11" name="Imagen 10"/>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297266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199" y="365125"/>
            <a:ext cx="7216833" cy="1325563"/>
          </a:xfrm>
        </p:spPr>
        <p:txBody>
          <a:bodyPr/>
          <a:lstStyle/>
          <a:p>
            <a:r>
              <a:rPr lang="es-EC" dirty="0">
                <a:solidFill>
                  <a:srgbClr val="00B0F0"/>
                </a:solidFill>
              </a:rPr>
              <a:t>DISPOSICIÓN </a:t>
            </a:r>
            <a:r>
              <a:rPr lang="es-EC" dirty="0" smtClean="0">
                <a:solidFill>
                  <a:srgbClr val="00B0F0"/>
                </a:solidFill>
              </a:rPr>
              <a:t>REFORMATORIA</a:t>
            </a:r>
            <a:endParaRPr lang="es-EC" dirty="0">
              <a:solidFill>
                <a:srgbClr val="00B0F0"/>
              </a:solidFill>
            </a:endParaRPr>
          </a:p>
        </p:txBody>
      </p:sp>
      <p:sp>
        <p:nvSpPr>
          <p:cNvPr id="3" name="2 Marcador de contenido"/>
          <p:cNvSpPr>
            <a:spLocks noGrp="1"/>
          </p:cNvSpPr>
          <p:nvPr>
            <p:ph idx="1"/>
          </p:nvPr>
        </p:nvSpPr>
        <p:spPr/>
        <p:txBody>
          <a:bodyPr>
            <a:normAutofit/>
          </a:bodyPr>
          <a:lstStyle/>
          <a:p>
            <a:pPr marL="0" indent="0">
              <a:buNone/>
            </a:pPr>
            <a:r>
              <a:rPr lang="es-EC" dirty="0"/>
              <a:t>Refórmese el texto del artículo 1533, numeral 15 de este Código, por el siguiente</a:t>
            </a:r>
          </a:p>
          <a:p>
            <a:pPr marL="0" indent="0">
              <a:buNone/>
            </a:pPr>
            <a:r>
              <a:rPr lang="es-EC" b="1" i="1" dirty="0" smtClean="0"/>
              <a:t>	“</a:t>
            </a:r>
            <a:r>
              <a:rPr lang="es-EC" b="1" i="1" dirty="0"/>
              <a:t>15.</a:t>
            </a:r>
            <a:r>
              <a:rPr lang="es-EC" i="1" dirty="0"/>
              <a:t> Para el pago de tasa por servicios de emisión de los actos </a:t>
            </a:r>
            <a:r>
              <a:rPr lang="es-EC" i="1" dirty="0" smtClean="0"/>
              <a:t>	administrativos </a:t>
            </a:r>
            <a:r>
              <a:rPr lang="es-EC" i="1" dirty="0"/>
              <a:t>de regularización de excedentes y diferencias de </a:t>
            </a:r>
            <a:r>
              <a:rPr lang="es-EC" i="1" dirty="0" smtClean="0"/>
              <a:t>	superficies </a:t>
            </a:r>
            <a:r>
              <a:rPr lang="es-EC" i="1" dirty="0"/>
              <a:t>de terreno, se considerará un valor equivalente al 6% </a:t>
            </a:r>
            <a:r>
              <a:rPr lang="es-EC" i="1" dirty="0" smtClean="0"/>
              <a:t>	de </a:t>
            </a:r>
            <a:r>
              <a:rPr lang="es-EC" i="1" dirty="0"/>
              <a:t>un salario básico unificado. “</a:t>
            </a:r>
            <a:r>
              <a:rPr lang="es-EC" sz="4000" dirty="0" smtClean="0"/>
              <a:t> </a:t>
            </a:r>
            <a:endParaRPr lang="es-EC" sz="4000" dirty="0"/>
          </a:p>
          <a:p>
            <a:pPr algn="just"/>
            <a:endParaRPr lang="es-EC" sz="4000" dirty="0"/>
          </a:p>
        </p:txBody>
      </p:sp>
      <p:cxnSp>
        <p:nvCxnSpPr>
          <p:cNvPr id="6" name="Conector recto 5">
            <a:extLst>
              <a:ext uri="{FF2B5EF4-FFF2-40B4-BE49-F238E27FC236}">
                <a16:creationId xmlns:a16="http://schemas.microsoft.com/office/drawing/2014/main" id="{E2203AEE-07B6-4FC0-B93D-2219F7A57DE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B210419E-0240-456C-A9A8-BA956A60BEB5}"/>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ED044B96-1C6E-47E8-A0D0-B8BBBA8C22FF}"/>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10" name="Imagen 9"/>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300219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4724400" cy="1325563"/>
          </a:xfrm>
        </p:spPr>
        <p:txBody>
          <a:bodyPr/>
          <a:lstStyle/>
          <a:p>
            <a:r>
              <a:rPr lang="es-EC" dirty="0">
                <a:solidFill>
                  <a:srgbClr val="00B0F0"/>
                </a:solidFill>
              </a:rPr>
              <a:t>DISPOSICIÓN FINAL</a:t>
            </a:r>
          </a:p>
        </p:txBody>
      </p:sp>
      <p:sp>
        <p:nvSpPr>
          <p:cNvPr id="3" name="2 Marcador de contenido"/>
          <p:cNvSpPr>
            <a:spLocks noGrp="1"/>
          </p:cNvSpPr>
          <p:nvPr>
            <p:ph idx="1"/>
          </p:nvPr>
        </p:nvSpPr>
        <p:spPr/>
        <p:txBody>
          <a:bodyPr>
            <a:normAutofit/>
          </a:bodyPr>
          <a:lstStyle/>
          <a:p>
            <a:pPr algn="just"/>
            <a:r>
              <a:rPr lang="es-EC" sz="4000" b="1" dirty="0"/>
              <a:t>Disposición Final. -</a:t>
            </a:r>
            <a:r>
              <a:rPr lang="es-EC" sz="4000" dirty="0"/>
              <a:t> La presente ordenanza entrará en vigor a partir de la fecha de su sanción, sin perjuicio de su publicación en el Registro Oficial, en la Gaceta Municipal y en la página web del Municipio del Distrito Metropolitano de Quito. </a:t>
            </a:r>
          </a:p>
          <a:p>
            <a:pPr algn="just"/>
            <a:endParaRPr lang="es-EC" sz="4000" dirty="0"/>
          </a:p>
        </p:txBody>
      </p:sp>
      <p:cxnSp>
        <p:nvCxnSpPr>
          <p:cNvPr id="6" name="Conector recto 5">
            <a:extLst>
              <a:ext uri="{FF2B5EF4-FFF2-40B4-BE49-F238E27FC236}">
                <a16:creationId xmlns:a16="http://schemas.microsoft.com/office/drawing/2014/main" id="{E2203AEE-07B6-4FC0-B93D-2219F7A57DE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B210419E-0240-456C-A9A8-BA956A60BEB5}"/>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ED044B96-1C6E-47E8-A0D0-B8BBBA8C22FF}"/>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10" name="Imagen 9"/>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4186945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199" y="365125"/>
            <a:ext cx="6924676" cy="1325563"/>
          </a:xfrm>
        </p:spPr>
        <p:txBody>
          <a:bodyPr/>
          <a:lstStyle/>
          <a:p>
            <a:r>
              <a:rPr lang="es-EC" dirty="0">
                <a:solidFill>
                  <a:srgbClr val="00B0F0"/>
                </a:solidFill>
              </a:rPr>
              <a:t>SOCIALIZACIÓN EFECTUADA</a:t>
            </a:r>
          </a:p>
        </p:txBody>
      </p:sp>
      <p:cxnSp>
        <p:nvCxnSpPr>
          <p:cNvPr id="6" name="Conector recto 5">
            <a:extLst>
              <a:ext uri="{FF2B5EF4-FFF2-40B4-BE49-F238E27FC236}">
                <a16:creationId xmlns:a16="http://schemas.microsoft.com/office/drawing/2014/main" id="{E2203AEE-07B6-4FC0-B93D-2219F7A57DE3}"/>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B210419E-0240-456C-A9A8-BA956A60BEB5}"/>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8" name="Conector recto 7">
            <a:extLst>
              <a:ext uri="{FF2B5EF4-FFF2-40B4-BE49-F238E27FC236}">
                <a16:creationId xmlns:a16="http://schemas.microsoft.com/office/drawing/2014/main" id="{ED044B96-1C6E-47E8-A0D0-B8BBBA8C22FF}"/>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graphicFrame>
        <p:nvGraphicFramePr>
          <p:cNvPr id="4" name="Tabla 4">
            <a:extLst>
              <a:ext uri="{FF2B5EF4-FFF2-40B4-BE49-F238E27FC236}">
                <a16:creationId xmlns:a16="http://schemas.microsoft.com/office/drawing/2014/main" id="{90DB381B-DE30-4633-BCF3-402BFDAA89EF}"/>
              </a:ext>
            </a:extLst>
          </p:cNvPr>
          <p:cNvGraphicFramePr>
            <a:graphicFrameLocks noGrp="1"/>
          </p:cNvGraphicFramePr>
          <p:nvPr>
            <p:extLst>
              <p:ext uri="{D42A27DB-BD31-4B8C-83A1-F6EECF244321}">
                <p14:modId xmlns:p14="http://schemas.microsoft.com/office/powerpoint/2010/main" val="1258215689"/>
              </p:ext>
            </p:extLst>
          </p:nvPr>
        </p:nvGraphicFramePr>
        <p:xfrm>
          <a:off x="1453051" y="1675171"/>
          <a:ext cx="8127999" cy="3688080"/>
        </p:xfrm>
        <a:graphic>
          <a:graphicData uri="http://schemas.openxmlformats.org/drawingml/2006/table">
            <a:tbl>
              <a:tblPr firstRow="1" bandRow="1">
                <a:tableStyleId>{5C22544A-7EE6-4342-B048-85BDC9FD1C3A}</a:tableStyleId>
              </a:tblPr>
              <a:tblGrid>
                <a:gridCol w="3206035">
                  <a:extLst>
                    <a:ext uri="{9D8B030D-6E8A-4147-A177-3AD203B41FA5}">
                      <a16:colId xmlns:a16="http://schemas.microsoft.com/office/drawing/2014/main" val="1600805595"/>
                    </a:ext>
                  </a:extLst>
                </a:gridCol>
                <a:gridCol w="2212631">
                  <a:extLst>
                    <a:ext uri="{9D8B030D-6E8A-4147-A177-3AD203B41FA5}">
                      <a16:colId xmlns:a16="http://schemas.microsoft.com/office/drawing/2014/main" val="803557659"/>
                    </a:ext>
                  </a:extLst>
                </a:gridCol>
                <a:gridCol w="2709333">
                  <a:extLst>
                    <a:ext uri="{9D8B030D-6E8A-4147-A177-3AD203B41FA5}">
                      <a16:colId xmlns:a16="http://schemas.microsoft.com/office/drawing/2014/main" val="185286523"/>
                    </a:ext>
                  </a:extLst>
                </a:gridCol>
              </a:tblGrid>
              <a:tr h="370840">
                <a:tc>
                  <a:txBody>
                    <a:bodyPr/>
                    <a:lstStyle/>
                    <a:p>
                      <a:pPr algn="ctr"/>
                      <a:r>
                        <a:rPr lang="es-EC" sz="2400" dirty="0"/>
                        <a:t>TALLERES DE SOCIALIZACIÓN</a:t>
                      </a:r>
                    </a:p>
                  </a:txBody>
                  <a:tcPr/>
                </a:tc>
                <a:tc>
                  <a:txBody>
                    <a:bodyPr/>
                    <a:lstStyle/>
                    <a:p>
                      <a:pPr algn="ctr"/>
                      <a:r>
                        <a:rPr lang="es-EC" sz="2400" dirty="0"/>
                        <a:t>FECHA</a:t>
                      </a:r>
                    </a:p>
                  </a:txBody>
                  <a:tcPr/>
                </a:tc>
                <a:tc>
                  <a:txBody>
                    <a:bodyPr/>
                    <a:lstStyle/>
                    <a:p>
                      <a:pPr algn="ctr"/>
                      <a:r>
                        <a:rPr lang="es-EC" sz="2400" dirty="0"/>
                        <a:t>LUGAR</a:t>
                      </a:r>
                    </a:p>
                  </a:txBody>
                  <a:tcPr/>
                </a:tc>
                <a:extLst>
                  <a:ext uri="{0D108BD9-81ED-4DB2-BD59-A6C34878D82A}">
                    <a16:rowId xmlns:a16="http://schemas.microsoft.com/office/drawing/2014/main" val="345617468"/>
                  </a:ext>
                </a:extLst>
              </a:tr>
              <a:tr h="370840">
                <a:tc>
                  <a:txBody>
                    <a:bodyPr/>
                    <a:lstStyle/>
                    <a:p>
                      <a:r>
                        <a:rPr lang="es-EC" sz="2200" dirty="0"/>
                        <a:t>Entidades Colaboradoras (CAE, DESINTECSA)</a:t>
                      </a:r>
                    </a:p>
                  </a:txBody>
                  <a:tcPr anchor="ctr"/>
                </a:tc>
                <a:tc>
                  <a:txBody>
                    <a:bodyPr/>
                    <a:lstStyle/>
                    <a:p>
                      <a:r>
                        <a:rPr lang="es-EC" sz="2200" dirty="0"/>
                        <a:t>17 de febrero de 2021</a:t>
                      </a:r>
                    </a:p>
                  </a:txBody>
                  <a:tcPr anchor="ctr"/>
                </a:tc>
                <a:tc>
                  <a:txBody>
                    <a:bodyPr/>
                    <a:lstStyle/>
                    <a:p>
                      <a:r>
                        <a:rPr lang="es-EC" sz="2200" dirty="0"/>
                        <a:t>Sala de Alcaldía</a:t>
                      </a:r>
                    </a:p>
                  </a:txBody>
                  <a:tcPr anchor="ctr"/>
                </a:tc>
                <a:extLst>
                  <a:ext uri="{0D108BD9-81ED-4DB2-BD59-A6C34878D82A}">
                    <a16:rowId xmlns:a16="http://schemas.microsoft.com/office/drawing/2014/main" val="3480870206"/>
                  </a:ext>
                </a:extLst>
              </a:tr>
              <a:tr h="370840">
                <a:tc>
                  <a:txBody>
                    <a:bodyPr/>
                    <a:lstStyle/>
                    <a:p>
                      <a:r>
                        <a:rPr lang="es-EC" sz="2200" dirty="0"/>
                        <a:t>Gremios de la construcción, Colegio de Arquitectos de Pichincha, Colegio de Ingenieros de Pichincha, Constructores Positivos, Academia</a:t>
                      </a:r>
                    </a:p>
                  </a:txBody>
                  <a:tcPr anchor="ctr"/>
                </a:tc>
                <a:tc>
                  <a:txBody>
                    <a:bodyPr/>
                    <a:lstStyle/>
                    <a:p>
                      <a:r>
                        <a:rPr lang="es-EC" sz="2200" dirty="0"/>
                        <a:t>19 de febrero de 2021</a:t>
                      </a:r>
                    </a:p>
                  </a:txBody>
                  <a:tcPr anchor="ctr"/>
                </a:tc>
                <a:tc>
                  <a:txBody>
                    <a:bodyPr/>
                    <a:lstStyle/>
                    <a:p>
                      <a:r>
                        <a:rPr lang="es-EC" sz="2200" dirty="0"/>
                        <a:t>Salón del Concejo</a:t>
                      </a:r>
                    </a:p>
                  </a:txBody>
                  <a:tcPr anchor="ctr"/>
                </a:tc>
                <a:extLst>
                  <a:ext uri="{0D108BD9-81ED-4DB2-BD59-A6C34878D82A}">
                    <a16:rowId xmlns:a16="http://schemas.microsoft.com/office/drawing/2014/main" val="683132635"/>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70155225"/>
              </p:ext>
            </p:extLst>
          </p:nvPr>
        </p:nvGraphicFramePr>
        <p:xfrm>
          <a:off x="1453050" y="5363251"/>
          <a:ext cx="8127999" cy="762000"/>
        </p:xfrm>
        <a:graphic>
          <a:graphicData uri="http://schemas.openxmlformats.org/drawingml/2006/table">
            <a:tbl>
              <a:tblPr firstRow="1" bandRow="1">
                <a:tableStyleId>{F5AB1C69-6EDB-4FF4-983F-18BD219EF322}</a:tableStyleId>
              </a:tblPr>
              <a:tblGrid>
                <a:gridCol w="3206035">
                  <a:extLst>
                    <a:ext uri="{9D8B030D-6E8A-4147-A177-3AD203B41FA5}">
                      <a16:colId xmlns:a16="http://schemas.microsoft.com/office/drawing/2014/main" val="1716240793"/>
                    </a:ext>
                  </a:extLst>
                </a:gridCol>
                <a:gridCol w="2212631">
                  <a:extLst>
                    <a:ext uri="{9D8B030D-6E8A-4147-A177-3AD203B41FA5}">
                      <a16:colId xmlns:a16="http://schemas.microsoft.com/office/drawing/2014/main" val="3331341256"/>
                    </a:ext>
                  </a:extLst>
                </a:gridCol>
                <a:gridCol w="2709333">
                  <a:extLst>
                    <a:ext uri="{9D8B030D-6E8A-4147-A177-3AD203B41FA5}">
                      <a16:colId xmlns:a16="http://schemas.microsoft.com/office/drawing/2014/main" val="2953952250"/>
                    </a:ext>
                  </a:extLst>
                </a:gridCol>
              </a:tblGrid>
              <a:tr h="370840">
                <a:tc>
                  <a:txBody>
                    <a:bodyPr/>
                    <a:lstStyle/>
                    <a:p>
                      <a:r>
                        <a:rPr lang="es-EC" sz="2200" b="0" dirty="0" smtClean="0">
                          <a:solidFill>
                            <a:schemeClr val="tx1"/>
                          </a:solidFill>
                        </a:rPr>
                        <a:t>Profesionales independientes</a:t>
                      </a:r>
                      <a:endParaRPr lang="es-EC" sz="2200" b="0" dirty="0">
                        <a:solidFill>
                          <a:schemeClr val="tx1"/>
                        </a:solidFill>
                      </a:endParaRPr>
                    </a:p>
                  </a:txBody>
                  <a:tcPr anchor="ctr"/>
                </a:tc>
                <a:tc>
                  <a:txBody>
                    <a:bodyPr/>
                    <a:lstStyle/>
                    <a:p>
                      <a:r>
                        <a:rPr lang="es-EC" sz="2200" b="0" dirty="0" smtClean="0">
                          <a:solidFill>
                            <a:schemeClr val="tx1"/>
                          </a:solidFill>
                        </a:rPr>
                        <a:t>3 </a:t>
                      </a:r>
                      <a:r>
                        <a:rPr lang="es-EC" sz="2200" b="0" dirty="0">
                          <a:solidFill>
                            <a:schemeClr val="tx1"/>
                          </a:solidFill>
                        </a:rPr>
                        <a:t>de </a:t>
                      </a:r>
                      <a:r>
                        <a:rPr lang="es-EC" sz="2200" b="0" dirty="0" smtClean="0">
                          <a:solidFill>
                            <a:schemeClr val="tx1"/>
                          </a:solidFill>
                        </a:rPr>
                        <a:t>marzo </a:t>
                      </a:r>
                      <a:r>
                        <a:rPr lang="es-EC" sz="2200" b="0" dirty="0">
                          <a:solidFill>
                            <a:schemeClr val="tx1"/>
                          </a:solidFill>
                        </a:rPr>
                        <a:t>de 2021</a:t>
                      </a:r>
                    </a:p>
                  </a:txBody>
                  <a:tcPr anchor="ctr"/>
                </a:tc>
                <a:tc>
                  <a:txBody>
                    <a:bodyPr/>
                    <a:lstStyle/>
                    <a:p>
                      <a:r>
                        <a:rPr lang="es-EC" sz="2200" b="0" dirty="0">
                          <a:solidFill>
                            <a:schemeClr val="tx1"/>
                          </a:solidFill>
                        </a:rPr>
                        <a:t>Sala de Alcaldía</a:t>
                      </a:r>
                    </a:p>
                  </a:txBody>
                  <a:tcPr anchor="ctr"/>
                </a:tc>
                <a:extLst>
                  <a:ext uri="{0D108BD9-81ED-4DB2-BD59-A6C34878D82A}">
                    <a16:rowId xmlns:a16="http://schemas.microsoft.com/office/drawing/2014/main" val="3302284897"/>
                  </a:ext>
                </a:extLst>
              </a:tr>
            </a:tbl>
          </a:graphicData>
        </a:graphic>
      </p:graphicFrame>
      <p:pic>
        <p:nvPicPr>
          <p:cNvPr id="10" name="Imagen 9"/>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104949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954" y="277059"/>
            <a:ext cx="7849682" cy="790074"/>
          </a:xfrm>
        </p:spPr>
        <p:txBody>
          <a:bodyPr>
            <a:normAutofit/>
          </a:bodyPr>
          <a:lstStyle/>
          <a:p>
            <a:r>
              <a:rPr lang="es-EC" b="1" dirty="0" smtClean="0">
                <a:solidFill>
                  <a:srgbClr val="0070C0"/>
                </a:solidFill>
              </a:rPr>
              <a:t>ANTECEDENTES</a:t>
            </a:r>
            <a:endParaRPr lang="es-EC" b="1" dirty="0">
              <a:solidFill>
                <a:srgbClr val="0070C0"/>
              </a:solidFill>
            </a:endParaRPr>
          </a:p>
        </p:txBody>
      </p:sp>
      <p:sp>
        <p:nvSpPr>
          <p:cNvPr id="6" name="Marcador de contenido 5"/>
          <p:cNvSpPr>
            <a:spLocks noGrp="1"/>
          </p:cNvSpPr>
          <p:nvPr>
            <p:ph sz="quarter" idx="4"/>
          </p:nvPr>
        </p:nvSpPr>
        <p:spPr>
          <a:xfrm>
            <a:off x="6525014" y="2265949"/>
            <a:ext cx="4443984" cy="3601451"/>
          </a:xfrm>
        </p:spPr>
        <p:txBody>
          <a:bodyPr>
            <a:normAutofit/>
          </a:bodyPr>
          <a:lstStyle/>
          <a:p>
            <a:pPr algn="just"/>
            <a:endParaRPr lang="es-EC" sz="2400" dirty="0"/>
          </a:p>
          <a:p>
            <a:endParaRPr lang="es-EC" dirty="0"/>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grpSp>
        <p:nvGrpSpPr>
          <p:cNvPr id="7" name="Grupo 6"/>
          <p:cNvGrpSpPr/>
          <p:nvPr/>
        </p:nvGrpSpPr>
        <p:grpSpPr>
          <a:xfrm>
            <a:off x="1070176" y="1057940"/>
            <a:ext cx="10293225" cy="5522329"/>
            <a:chOff x="2632892" y="928523"/>
            <a:chExt cx="9215120" cy="5756400"/>
          </a:xfrm>
        </p:grpSpPr>
        <p:sp>
          <p:nvSpPr>
            <p:cNvPr id="8" name="Rectángulo 7"/>
            <p:cNvSpPr/>
            <p:nvPr/>
          </p:nvSpPr>
          <p:spPr>
            <a:xfrm>
              <a:off x="2632892" y="1312283"/>
              <a:ext cx="9215120" cy="6552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orma libre 11"/>
            <p:cNvSpPr/>
            <p:nvPr/>
          </p:nvSpPr>
          <p:spPr>
            <a:xfrm>
              <a:off x="3093648" y="928523"/>
              <a:ext cx="6820481" cy="767520"/>
            </a:xfrm>
            <a:custGeom>
              <a:avLst/>
              <a:gdLst>
                <a:gd name="connsiteX0" fmla="*/ 0 w 6450584"/>
                <a:gd name="connsiteY0" fmla="*/ 127923 h 767520"/>
                <a:gd name="connsiteX1" fmla="*/ 127923 w 6450584"/>
                <a:gd name="connsiteY1" fmla="*/ 0 h 767520"/>
                <a:gd name="connsiteX2" fmla="*/ 6322661 w 6450584"/>
                <a:gd name="connsiteY2" fmla="*/ 0 h 767520"/>
                <a:gd name="connsiteX3" fmla="*/ 6450584 w 6450584"/>
                <a:gd name="connsiteY3" fmla="*/ 127923 h 767520"/>
                <a:gd name="connsiteX4" fmla="*/ 6450584 w 6450584"/>
                <a:gd name="connsiteY4" fmla="*/ 639597 h 767520"/>
                <a:gd name="connsiteX5" fmla="*/ 6322661 w 6450584"/>
                <a:gd name="connsiteY5" fmla="*/ 767520 h 767520"/>
                <a:gd name="connsiteX6" fmla="*/ 127923 w 6450584"/>
                <a:gd name="connsiteY6" fmla="*/ 767520 h 767520"/>
                <a:gd name="connsiteX7" fmla="*/ 0 w 6450584"/>
                <a:gd name="connsiteY7" fmla="*/ 639597 h 767520"/>
                <a:gd name="connsiteX8" fmla="*/ 0 w 6450584"/>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584" h="767520">
                  <a:moveTo>
                    <a:pt x="0" y="127923"/>
                  </a:moveTo>
                  <a:cubicBezTo>
                    <a:pt x="0" y="57273"/>
                    <a:pt x="57273" y="0"/>
                    <a:pt x="127923" y="0"/>
                  </a:cubicBezTo>
                  <a:lnTo>
                    <a:pt x="6322661" y="0"/>
                  </a:lnTo>
                  <a:cubicBezTo>
                    <a:pt x="6393311" y="0"/>
                    <a:pt x="6450584" y="57273"/>
                    <a:pt x="6450584" y="127923"/>
                  </a:cubicBezTo>
                  <a:lnTo>
                    <a:pt x="6450584" y="639597"/>
                  </a:lnTo>
                  <a:cubicBezTo>
                    <a:pt x="6450584" y="710247"/>
                    <a:pt x="6393311" y="767520"/>
                    <a:pt x="6322661"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81284" tIns="37467" rIns="281284" bIns="37467" numCol="1" spcCol="1270" anchor="ctr" anchorCtr="0">
              <a:noAutofit/>
            </a:bodyPr>
            <a:lstStyle/>
            <a:p>
              <a:pPr lvl="0" algn="l" defTabSz="666750">
                <a:lnSpc>
                  <a:spcPct val="90000"/>
                </a:lnSpc>
                <a:spcBef>
                  <a:spcPct val="0"/>
                </a:spcBef>
                <a:spcAft>
                  <a:spcPct val="35000"/>
                </a:spcAft>
              </a:pPr>
              <a:r>
                <a:rPr lang="es-ES" sz="2000" kern="1200" dirty="0" smtClean="0"/>
                <a:t>Ord. 231 – 2007 (Enajenación de Excedentes o Diferencias de Áreas)</a:t>
              </a:r>
              <a:endParaRPr lang="es-ES" sz="2000" kern="1200" dirty="0"/>
            </a:p>
          </p:txBody>
        </p:sp>
        <p:sp>
          <p:nvSpPr>
            <p:cNvPr id="13" name="Rectángulo 12"/>
            <p:cNvSpPr/>
            <p:nvPr/>
          </p:nvSpPr>
          <p:spPr>
            <a:xfrm>
              <a:off x="2632892" y="2491643"/>
              <a:ext cx="9215120" cy="655200"/>
            </a:xfrm>
            <a:prstGeom prst="rect">
              <a:avLst/>
            </a:prstGeom>
          </p:spPr>
          <p:style>
            <a:lnRef idx="2">
              <a:schemeClr val="accent3">
                <a:hueOff val="677650"/>
                <a:satOff val="25000"/>
                <a:lumOff val="-36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orma libre 13"/>
            <p:cNvSpPr/>
            <p:nvPr/>
          </p:nvSpPr>
          <p:spPr>
            <a:xfrm>
              <a:off x="3093648" y="2107883"/>
              <a:ext cx="6820481" cy="767520"/>
            </a:xfrm>
            <a:custGeom>
              <a:avLst/>
              <a:gdLst>
                <a:gd name="connsiteX0" fmla="*/ 0 w 6450584"/>
                <a:gd name="connsiteY0" fmla="*/ 127923 h 767520"/>
                <a:gd name="connsiteX1" fmla="*/ 127923 w 6450584"/>
                <a:gd name="connsiteY1" fmla="*/ 0 h 767520"/>
                <a:gd name="connsiteX2" fmla="*/ 6322661 w 6450584"/>
                <a:gd name="connsiteY2" fmla="*/ 0 h 767520"/>
                <a:gd name="connsiteX3" fmla="*/ 6450584 w 6450584"/>
                <a:gd name="connsiteY3" fmla="*/ 127923 h 767520"/>
                <a:gd name="connsiteX4" fmla="*/ 6450584 w 6450584"/>
                <a:gd name="connsiteY4" fmla="*/ 639597 h 767520"/>
                <a:gd name="connsiteX5" fmla="*/ 6322661 w 6450584"/>
                <a:gd name="connsiteY5" fmla="*/ 767520 h 767520"/>
                <a:gd name="connsiteX6" fmla="*/ 127923 w 6450584"/>
                <a:gd name="connsiteY6" fmla="*/ 767520 h 767520"/>
                <a:gd name="connsiteX7" fmla="*/ 0 w 6450584"/>
                <a:gd name="connsiteY7" fmla="*/ 639597 h 767520"/>
                <a:gd name="connsiteX8" fmla="*/ 0 w 6450584"/>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584" h="767520">
                  <a:moveTo>
                    <a:pt x="0" y="127923"/>
                  </a:moveTo>
                  <a:cubicBezTo>
                    <a:pt x="0" y="57273"/>
                    <a:pt x="57273" y="0"/>
                    <a:pt x="127923" y="0"/>
                  </a:cubicBezTo>
                  <a:lnTo>
                    <a:pt x="6322661" y="0"/>
                  </a:lnTo>
                  <a:cubicBezTo>
                    <a:pt x="6393311" y="0"/>
                    <a:pt x="6450584" y="57273"/>
                    <a:pt x="6450584" y="127923"/>
                  </a:cubicBezTo>
                  <a:lnTo>
                    <a:pt x="6450584" y="639597"/>
                  </a:lnTo>
                  <a:cubicBezTo>
                    <a:pt x="6450584" y="710247"/>
                    <a:pt x="6393311" y="767520"/>
                    <a:pt x="6322661"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281284" tIns="37467" rIns="281284" bIns="37467" numCol="1" spcCol="1270" anchor="ctr" anchorCtr="0">
              <a:noAutofit/>
            </a:bodyPr>
            <a:lstStyle/>
            <a:p>
              <a:pPr lvl="0" algn="l" defTabSz="666750">
                <a:lnSpc>
                  <a:spcPct val="90000"/>
                </a:lnSpc>
                <a:spcBef>
                  <a:spcPct val="0"/>
                </a:spcBef>
                <a:spcAft>
                  <a:spcPct val="35000"/>
                </a:spcAft>
              </a:pPr>
              <a:r>
                <a:rPr lang="es-ES" sz="2000" kern="1200" dirty="0" smtClean="0"/>
                <a:t>Ord. 261 – 2008 (Enajenación de Excedentes o Diferencias de Áreas)</a:t>
              </a:r>
              <a:endParaRPr lang="es-ES" sz="2000" kern="1200" dirty="0"/>
            </a:p>
          </p:txBody>
        </p:sp>
        <p:sp>
          <p:nvSpPr>
            <p:cNvPr id="15" name="Rectángulo 14"/>
            <p:cNvSpPr/>
            <p:nvPr/>
          </p:nvSpPr>
          <p:spPr>
            <a:xfrm>
              <a:off x="2632892" y="3671003"/>
              <a:ext cx="9215120" cy="655200"/>
            </a:xfrm>
            <a:prstGeom prst="rect">
              <a:avLst/>
            </a:prstGeom>
          </p:spPr>
          <p:style>
            <a:lnRef idx="2">
              <a:schemeClr val="accent3">
                <a:hueOff val="1355300"/>
                <a:satOff val="50000"/>
                <a:lumOff val="-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orma libre 15"/>
            <p:cNvSpPr/>
            <p:nvPr/>
          </p:nvSpPr>
          <p:spPr>
            <a:xfrm>
              <a:off x="3093648" y="3287243"/>
              <a:ext cx="6820481" cy="767520"/>
            </a:xfrm>
            <a:custGeom>
              <a:avLst/>
              <a:gdLst>
                <a:gd name="connsiteX0" fmla="*/ 0 w 6450584"/>
                <a:gd name="connsiteY0" fmla="*/ 127923 h 767520"/>
                <a:gd name="connsiteX1" fmla="*/ 127923 w 6450584"/>
                <a:gd name="connsiteY1" fmla="*/ 0 h 767520"/>
                <a:gd name="connsiteX2" fmla="*/ 6322661 w 6450584"/>
                <a:gd name="connsiteY2" fmla="*/ 0 h 767520"/>
                <a:gd name="connsiteX3" fmla="*/ 6450584 w 6450584"/>
                <a:gd name="connsiteY3" fmla="*/ 127923 h 767520"/>
                <a:gd name="connsiteX4" fmla="*/ 6450584 w 6450584"/>
                <a:gd name="connsiteY4" fmla="*/ 639597 h 767520"/>
                <a:gd name="connsiteX5" fmla="*/ 6322661 w 6450584"/>
                <a:gd name="connsiteY5" fmla="*/ 767520 h 767520"/>
                <a:gd name="connsiteX6" fmla="*/ 127923 w 6450584"/>
                <a:gd name="connsiteY6" fmla="*/ 767520 h 767520"/>
                <a:gd name="connsiteX7" fmla="*/ 0 w 6450584"/>
                <a:gd name="connsiteY7" fmla="*/ 639597 h 767520"/>
                <a:gd name="connsiteX8" fmla="*/ 0 w 6450584"/>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584" h="767520">
                  <a:moveTo>
                    <a:pt x="0" y="127923"/>
                  </a:moveTo>
                  <a:cubicBezTo>
                    <a:pt x="0" y="57273"/>
                    <a:pt x="57273" y="0"/>
                    <a:pt x="127923" y="0"/>
                  </a:cubicBezTo>
                  <a:lnTo>
                    <a:pt x="6322661" y="0"/>
                  </a:lnTo>
                  <a:cubicBezTo>
                    <a:pt x="6393311" y="0"/>
                    <a:pt x="6450584" y="57273"/>
                    <a:pt x="6450584" y="127923"/>
                  </a:cubicBezTo>
                  <a:lnTo>
                    <a:pt x="6450584" y="639597"/>
                  </a:lnTo>
                  <a:cubicBezTo>
                    <a:pt x="6450584" y="710247"/>
                    <a:pt x="6393311" y="767520"/>
                    <a:pt x="6322661"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281284" tIns="37467" rIns="281284" bIns="37467" numCol="1" spcCol="1270" anchor="ctr" anchorCtr="0">
              <a:noAutofit/>
            </a:bodyPr>
            <a:lstStyle/>
            <a:p>
              <a:pPr lvl="0" algn="l" defTabSz="666750">
                <a:lnSpc>
                  <a:spcPct val="90000"/>
                </a:lnSpc>
                <a:spcBef>
                  <a:spcPct val="0"/>
                </a:spcBef>
                <a:spcAft>
                  <a:spcPct val="35000"/>
                </a:spcAft>
              </a:pPr>
              <a:r>
                <a:rPr lang="es-ES" sz="2000" kern="1200" dirty="0" smtClean="0"/>
                <a:t>Ord. 163 – 2011 (Regularización de Excedentes o Diferencias de Áreas)</a:t>
              </a:r>
              <a:endParaRPr lang="es-ES" sz="2000" kern="1200" dirty="0"/>
            </a:p>
          </p:txBody>
        </p:sp>
        <p:sp>
          <p:nvSpPr>
            <p:cNvPr id="17" name="Rectángulo 16"/>
            <p:cNvSpPr/>
            <p:nvPr/>
          </p:nvSpPr>
          <p:spPr>
            <a:xfrm>
              <a:off x="2632892" y="4850363"/>
              <a:ext cx="9215120" cy="655200"/>
            </a:xfrm>
            <a:prstGeom prst="rect">
              <a:avLst/>
            </a:prstGeom>
          </p:spPr>
          <p:style>
            <a:lnRef idx="2">
              <a:schemeClr val="accent3">
                <a:hueOff val="2032949"/>
                <a:satOff val="75000"/>
                <a:lumOff val="-110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orma libre 17"/>
            <p:cNvSpPr/>
            <p:nvPr/>
          </p:nvSpPr>
          <p:spPr>
            <a:xfrm>
              <a:off x="3093648" y="4466603"/>
              <a:ext cx="6820481" cy="767520"/>
            </a:xfrm>
            <a:custGeom>
              <a:avLst/>
              <a:gdLst>
                <a:gd name="connsiteX0" fmla="*/ 0 w 6450584"/>
                <a:gd name="connsiteY0" fmla="*/ 127923 h 767520"/>
                <a:gd name="connsiteX1" fmla="*/ 127923 w 6450584"/>
                <a:gd name="connsiteY1" fmla="*/ 0 h 767520"/>
                <a:gd name="connsiteX2" fmla="*/ 6322661 w 6450584"/>
                <a:gd name="connsiteY2" fmla="*/ 0 h 767520"/>
                <a:gd name="connsiteX3" fmla="*/ 6450584 w 6450584"/>
                <a:gd name="connsiteY3" fmla="*/ 127923 h 767520"/>
                <a:gd name="connsiteX4" fmla="*/ 6450584 w 6450584"/>
                <a:gd name="connsiteY4" fmla="*/ 639597 h 767520"/>
                <a:gd name="connsiteX5" fmla="*/ 6322661 w 6450584"/>
                <a:gd name="connsiteY5" fmla="*/ 767520 h 767520"/>
                <a:gd name="connsiteX6" fmla="*/ 127923 w 6450584"/>
                <a:gd name="connsiteY6" fmla="*/ 767520 h 767520"/>
                <a:gd name="connsiteX7" fmla="*/ 0 w 6450584"/>
                <a:gd name="connsiteY7" fmla="*/ 639597 h 767520"/>
                <a:gd name="connsiteX8" fmla="*/ 0 w 6450584"/>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584" h="767520">
                  <a:moveTo>
                    <a:pt x="0" y="127923"/>
                  </a:moveTo>
                  <a:cubicBezTo>
                    <a:pt x="0" y="57273"/>
                    <a:pt x="57273" y="0"/>
                    <a:pt x="127923" y="0"/>
                  </a:cubicBezTo>
                  <a:lnTo>
                    <a:pt x="6322661" y="0"/>
                  </a:lnTo>
                  <a:cubicBezTo>
                    <a:pt x="6393311" y="0"/>
                    <a:pt x="6450584" y="57273"/>
                    <a:pt x="6450584" y="127923"/>
                  </a:cubicBezTo>
                  <a:lnTo>
                    <a:pt x="6450584" y="639597"/>
                  </a:lnTo>
                  <a:cubicBezTo>
                    <a:pt x="6450584" y="710247"/>
                    <a:pt x="6393311" y="767520"/>
                    <a:pt x="6322661"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281284" tIns="37467" rIns="281284" bIns="37467" numCol="1" spcCol="1270" anchor="ctr" anchorCtr="0">
              <a:noAutofit/>
            </a:bodyPr>
            <a:lstStyle/>
            <a:p>
              <a:pPr lvl="0" algn="l" defTabSz="666750">
                <a:lnSpc>
                  <a:spcPct val="90000"/>
                </a:lnSpc>
                <a:spcBef>
                  <a:spcPct val="0"/>
                </a:spcBef>
                <a:spcAft>
                  <a:spcPct val="35000"/>
                </a:spcAft>
              </a:pPr>
              <a:r>
                <a:rPr lang="es-ES" sz="2000" kern="1200" dirty="0" smtClean="0"/>
                <a:t>Ord. 269 – 2012 (Regularización de Excedentes o Diferencias de Áreas)</a:t>
              </a:r>
              <a:endParaRPr lang="es-ES" sz="2000" kern="1200" dirty="0"/>
            </a:p>
          </p:txBody>
        </p:sp>
        <p:sp>
          <p:nvSpPr>
            <p:cNvPr id="19" name="Rectángulo 18"/>
            <p:cNvSpPr/>
            <p:nvPr/>
          </p:nvSpPr>
          <p:spPr>
            <a:xfrm>
              <a:off x="2632892" y="6029723"/>
              <a:ext cx="9215120" cy="655200"/>
            </a:xfrm>
            <a:prstGeom prst="rect">
              <a:avLst/>
            </a:prstGeom>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orma libre 19"/>
            <p:cNvSpPr/>
            <p:nvPr/>
          </p:nvSpPr>
          <p:spPr>
            <a:xfrm>
              <a:off x="3093648" y="5645963"/>
              <a:ext cx="6820481" cy="767520"/>
            </a:xfrm>
            <a:custGeom>
              <a:avLst/>
              <a:gdLst>
                <a:gd name="connsiteX0" fmla="*/ 0 w 6450584"/>
                <a:gd name="connsiteY0" fmla="*/ 127923 h 767520"/>
                <a:gd name="connsiteX1" fmla="*/ 127923 w 6450584"/>
                <a:gd name="connsiteY1" fmla="*/ 0 h 767520"/>
                <a:gd name="connsiteX2" fmla="*/ 6322661 w 6450584"/>
                <a:gd name="connsiteY2" fmla="*/ 0 h 767520"/>
                <a:gd name="connsiteX3" fmla="*/ 6450584 w 6450584"/>
                <a:gd name="connsiteY3" fmla="*/ 127923 h 767520"/>
                <a:gd name="connsiteX4" fmla="*/ 6450584 w 6450584"/>
                <a:gd name="connsiteY4" fmla="*/ 639597 h 767520"/>
                <a:gd name="connsiteX5" fmla="*/ 6322661 w 6450584"/>
                <a:gd name="connsiteY5" fmla="*/ 767520 h 767520"/>
                <a:gd name="connsiteX6" fmla="*/ 127923 w 6450584"/>
                <a:gd name="connsiteY6" fmla="*/ 767520 h 767520"/>
                <a:gd name="connsiteX7" fmla="*/ 0 w 6450584"/>
                <a:gd name="connsiteY7" fmla="*/ 639597 h 767520"/>
                <a:gd name="connsiteX8" fmla="*/ 0 w 6450584"/>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584" h="767520">
                  <a:moveTo>
                    <a:pt x="0" y="127923"/>
                  </a:moveTo>
                  <a:cubicBezTo>
                    <a:pt x="0" y="57273"/>
                    <a:pt x="57273" y="0"/>
                    <a:pt x="127923" y="0"/>
                  </a:cubicBezTo>
                  <a:lnTo>
                    <a:pt x="6322661" y="0"/>
                  </a:lnTo>
                  <a:cubicBezTo>
                    <a:pt x="6393311" y="0"/>
                    <a:pt x="6450584" y="57273"/>
                    <a:pt x="6450584" y="127923"/>
                  </a:cubicBezTo>
                  <a:lnTo>
                    <a:pt x="6450584" y="639597"/>
                  </a:lnTo>
                  <a:cubicBezTo>
                    <a:pt x="6450584" y="710247"/>
                    <a:pt x="6393311" y="767520"/>
                    <a:pt x="6322661"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81284" tIns="37467" rIns="281284" bIns="37467" numCol="1" spcCol="1270" anchor="ctr" anchorCtr="0">
              <a:noAutofit/>
            </a:bodyPr>
            <a:lstStyle/>
            <a:p>
              <a:pPr lvl="0" algn="l" defTabSz="666750">
                <a:lnSpc>
                  <a:spcPct val="90000"/>
                </a:lnSpc>
                <a:spcBef>
                  <a:spcPct val="0"/>
                </a:spcBef>
                <a:spcAft>
                  <a:spcPct val="35000"/>
                </a:spcAft>
              </a:pPr>
              <a:r>
                <a:rPr lang="es-ES" sz="2000" kern="1200" dirty="0" smtClean="0"/>
                <a:t>Ord. 126 – 2016 (Regularización de Excedentes o Diferencias de Áreas) – Reformas COOTAD</a:t>
              </a:r>
              <a:endParaRPr lang="es-ES" sz="2000" kern="1200" dirty="0"/>
            </a:p>
          </p:txBody>
        </p:sp>
      </p:grpSp>
      <p:pic>
        <p:nvPicPr>
          <p:cNvPr id="21" name="Imagen 20"/>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145848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583" y="173430"/>
            <a:ext cx="9666871" cy="790074"/>
          </a:xfrm>
        </p:spPr>
        <p:txBody>
          <a:bodyPr>
            <a:normAutofit/>
          </a:bodyPr>
          <a:lstStyle/>
          <a:p>
            <a:pPr algn="ctr"/>
            <a:r>
              <a:rPr lang="es-EC" sz="3600" b="1" dirty="0">
                <a:solidFill>
                  <a:srgbClr val="0070C0"/>
                </a:solidFill>
              </a:rPr>
              <a:t>OBJETIVOS DE LA ORDENANZA REFORMATORIA</a:t>
            </a:r>
          </a:p>
        </p:txBody>
      </p:sp>
      <p:sp>
        <p:nvSpPr>
          <p:cNvPr id="4" name="Marcador de contenido 3"/>
          <p:cNvSpPr>
            <a:spLocks noGrp="1"/>
          </p:cNvSpPr>
          <p:nvPr>
            <p:ph sz="half" idx="2"/>
          </p:nvPr>
        </p:nvSpPr>
        <p:spPr>
          <a:xfrm>
            <a:off x="1005287" y="1391962"/>
            <a:ext cx="9391651" cy="3601452"/>
          </a:xfrm>
        </p:spPr>
        <p:txBody>
          <a:bodyPr>
            <a:noAutofit/>
          </a:bodyPr>
          <a:lstStyle/>
          <a:p>
            <a:pPr algn="just"/>
            <a:r>
              <a:rPr lang="es-ES" b="0" i="0" u="none" strike="noStrike" baseline="0" dirty="0">
                <a:latin typeface="CIDFont+F1"/>
              </a:rPr>
              <a:t>Mejorar los tiempos de atención a todo tipo de usuario dentro de los trámites catastrales.</a:t>
            </a:r>
          </a:p>
          <a:p>
            <a:pPr algn="just"/>
            <a:r>
              <a:rPr lang="es-ES" b="0" i="0" u="none" strike="noStrike" baseline="0" dirty="0">
                <a:latin typeface="CIDFont+F1"/>
              </a:rPr>
              <a:t>Reducir la discrecionalidad técnica de los funcionarios municipales al momento de </a:t>
            </a:r>
            <a:r>
              <a:rPr lang="es-EC" b="0" i="0" u="none" strike="noStrike" baseline="0" dirty="0">
                <a:latin typeface="CIDFont+F1"/>
              </a:rPr>
              <a:t>atender los trámites pertinentes.</a:t>
            </a:r>
          </a:p>
          <a:p>
            <a:pPr algn="just"/>
            <a:r>
              <a:rPr lang="es-ES" b="0" i="0" u="none" strike="noStrike" baseline="0" dirty="0">
                <a:latin typeface="CIDFont+F1"/>
              </a:rPr>
              <a:t>Fomentar el uso de la cartografía catastral liberada a efectos de reducir las eventuales observaciones técnicas que resulten de la revisión de trámites.</a:t>
            </a:r>
          </a:p>
          <a:p>
            <a:pPr algn="just"/>
            <a:r>
              <a:rPr lang="es-ES" b="0" i="0" u="none" strike="noStrike" baseline="0" dirty="0">
                <a:latin typeface="CIDFont+F1"/>
              </a:rPr>
              <a:t>Adecuar los criterios técnicos propuestos en el presente proyecto a parámetros técnicos de la normativa nacional de Catastro (Acuerdo MIDUVI 017-20).</a:t>
            </a:r>
            <a:endParaRPr lang="es-EC" dirty="0"/>
          </a:p>
        </p:txBody>
      </p:sp>
      <p:sp>
        <p:nvSpPr>
          <p:cNvPr id="6" name="Marcador de contenido 5"/>
          <p:cNvSpPr>
            <a:spLocks noGrp="1"/>
          </p:cNvSpPr>
          <p:nvPr>
            <p:ph sz="quarter" idx="4"/>
          </p:nvPr>
        </p:nvSpPr>
        <p:spPr>
          <a:xfrm>
            <a:off x="6525014" y="2265949"/>
            <a:ext cx="4443984" cy="3601451"/>
          </a:xfrm>
        </p:spPr>
        <p:txBody>
          <a:bodyPr>
            <a:normAutofit/>
          </a:bodyPr>
          <a:lstStyle/>
          <a:p>
            <a:pPr algn="just"/>
            <a:endParaRPr lang="es-EC" sz="2400" dirty="0"/>
          </a:p>
          <a:p>
            <a:endParaRPr lang="es-EC" dirty="0"/>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8" name="Imagen 7"/>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2550257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285" y="0"/>
            <a:ext cx="7273109" cy="790074"/>
          </a:xfrm>
        </p:spPr>
        <p:txBody>
          <a:bodyPr>
            <a:normAutofit/>
          </a:bodyPr>
          <a:lstStyle/>
          <a:p>
            <a:pPr algn="ctr"/>
            <a:r>
              <a:rPr lang="es-EC" b="1" dirty="0" smtClean="0">
                <a:solidFill>
                  <a:srgbClr val="0070C0"/>
                </a:solidFill>
              </a:rPr>
              <a:t>ANTECEDENTES</a:t>
            </a:r>
            <a:endParaRPr lang="es-EC" b="1" dirty="0">
              <a:solidFill>
                <a:srgbClr val="0070C0"/>
              </a:solidFill>
            </a:endParaRPr>
          </a:p>
        </p:txBody>
      </p:sp>
      <p:sp>
        <p:nvSpPr>
          <p:cNvPr id="6" name="Marcador de contenido 5"/>
          <p:cNvSpPr>
            <a:spLocks noGrp="1"/>
          </p:cNvSpPr>
          <p:nvPr>
            <p:ph sz="quarter" idx="4"/>
          </p:nvPr>
        </p:nvSpPr>
        <p:spPr>
          <a:xfrm>
            <a:off x="6525014" y="2265949"/>
            <a:ext cx="4443984" cy="3601451"/>
          </a:xfrm>
        </p:spPr>
        <p:txBody>
          <a:bodyPr>
            <a:normAutofit/>
          </a:bodyPr>
          <a:lstStyle/>
          <a:p>
            <a:pPr algn="just"/>
            <a:endParaRPr lang="es-EC" sz="2400" dirty="0"/>
          </a:p>
          <a:p>
            <a:endParaRPr lang="es-EC" dirty="0"/>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8" name="Imagen 7"/>
          <p:cNvPicPr>
            <a:picLocks noChangeAspect="1"/>
          </p:cNvPicPr>
          <p:nvPr/>
        </p:nvPicPr>
        <p:blipFill>
          <a:blip r:embed="rId2"/>
          <a:stretch>
            <a:fillRect/>
          </a:stretch>
        </p:blipFill>
        <p:spPr>
          <a:xfrm>
            <a:off x="9203267" y="86802"/>
            <a:ext cx="2797480" cy="738800"/>
          </a:xfrm>
          <a:prstGeom prst="rect">
            <a:avLst/>
          </a:prstGeom>
        </p:spPr>
      </p:pic>
      <p:sp>
        <p:nvSpPr>
          <p:cNvPr id="4" name="AutoShape 2" descr="blob:https://web.whatsapp.com/bb1309d9-deec-49fc-b2cc-aa799b5a1e3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0074"/>
            <a:ext cx="12192001" cy="6067925"/>
          </a:xfrm>
          <a:prstGeom prst="rect">
            <a:avLst/>
          </a:prstGeom>
        </p:spPr>
      </p:pic>
    </p:spTree>
    <p:extLst>
      <p:ext uri="{BB962C8B-B14F-4D97-AF65-F5344CB8AC3E}">
        <p14:creationId xmlns:p14="http://schemas.microsoft.com/office/powerpoint/2010/main" val="112332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4690" y="895126"/>
            <a:ext cx="13316690" cy="790074"/>
          </a:xfrm>
        </p:spPr>
        <p:txBody>
          <a:bodyPr>
            <a:normAutofit fontScale="90000"/>
          </a:bodyPr>
          <a:lstStyle/>
          <a:p>
            <a:pPr algn="ctr"/>
            <a:r>
              <a:rPr lang="es-ES" b="1" dirty="0" smtClean="0">
                <a:solidFill>
                  <a:srgbClr val="0070C0"/>
                </a:solidFill>
              </a:rPr>
              <a:t>Razones de las devoluciones y retrasos en la gestión de regularizaciones</a:t>
            </a:r>
            <a:endParaRPr lang="es-EC" b="1" dirty="0">
              <a:solidFill>
                <a:srgbClr val="0070C0"/>
              </a:solidFill>
            </a:endParaRPr>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7" name="Marcador de contenido 3"/>
          <p:cNvSpPr>
            <a:spLocks noGrp="1"/>
          </p:cNvSpPr>
          <p:nvPr>
            <p:ph sz="half" idx="2"/>
          </p:nvPr>
        </p:nvSpPr>
        <p:spPr>
          <a:xfrm>
            <a:off x="771562" y="2541449"/>
            <a:ext cx="10890453" cy="3601452"/>
          </a:xfrm>
        </p:spPr>
        <p:txBody>
          <a:bodyPr>
            <a:noAutofit/>
          </a:bodyPr>
          <a:lstStyle/>
          <a:p>
            <a:pPr algn="just"/>
            <a:r>
              <a:rPr lang="es-ES" sz="2700" b="0" i="0" u="none" strike="noStrike" baseline="0" dirty="0" smtClean="0">
                <a:latin typeface="CIDFont+F1"/>
              </a:rPr>
              <a:t>Discrecionalidad distinta de técnicos</a:t>
            </a:r>
          </a:p>
          <a:p>
            <a:pPr algn="just"/>
            <a:r>
              <a:rPr lang="es-ES" sz="2700" b="0" i="0" u="none" strike="noStrike" baseline="0" dirty="0" smtClean="0">
                <a:latin typeface="CIDFont+F1"/>
              </a:rPr>
              <a:t>Problemas de Georreferenciación</a:t>
            </a:r>
          </a:p>
          <a:p>
            <a:pPr algn="just"/>
            <a:r>
              <a:rPr lang="es-ES" sz="2700" b="0" i="0" u="none" strike="noStrike" baseline="0" dirty="0" smtClean="0">
                <a:latin typeface="CIDFont+F1"/>
              </a:rPr>
              <a:t>Casuística</a:t>
            </a:r>
            <a:r>
              <a:rPr lang="es-ES" sz="2700" b="0" i="0" u="none" strike="noStrike" dirty="0" smtClean="0">
                <a:latin typeface="CIDFont+F1"/>
              </a:rPr>
              <a:t> para casos especiales</a:t>
            </a:r>
          </a:p>
          <a:p>
            <a:pPr algn="just"/>
            <a:r>
              <a:rPr lang="es-ES" sz="2700" b="0" i="0" u="none" strike="noStrike" baseline="0" dirty="0" smtClean="0">
                <a:latin typeface="CIDFont+F1"/>
              </a:rPr>
              <a:t>Documentación (legal / técnica) incompleta y/o</a:t>
            </a:r>
            <a:r>
              <a:rPr lang="es-ES" sz="2700" b="0" i="0" u="none" strike="noStrike" dirty="0" smtClean="0">
                <a:latin typeface="CIDFont+F1"/>
              </a:rPr>
              <a:t> desactualizada</a:t>
            </a:r>
          </a:p>
          <a:p>
            <a:pPr algn="just"/>
            <a:r>
              <a:rPr lang="es-ES" sz="2700" baseline="0" dirty="0" smtClean="0">
                <a:latin typeface="CIDFont+F1"/>
              </a:rPr>
              <a:t>Linderos</a:t>
            </a:r>
            <a:r>
              <a:rPr lang="es-ES" sz="2700" dirty="0" smtClean="0">
                <a:latin typeface="CIDFont+F1"/>
              </a:rPr>
              <a:t> no consolidados de terrenos</a:t>
            </a:r>
          </a:p>
          <a:p>
            <a:pPr algn="just"/>
            <a:r>
              <a:rPr lang="es-ES" sz="2700" b="0" i="0" u="none" strike="noStrike" baseline="0" dirty="0" smtClean="0">
                <a:latin typeface="CIDFont+F1"/>
              </a:rPr>
              <a:t>Requerimientos</a:t>
            </a:r>
            <a:r>
              <a:rPr lang="es-ES" sz="2700" dirty="0">
                <a:latin typeface="CIDFont+F1"/>
              </a:rPr>
              <a:t> </a:t>
            </a:r>
            <a:r>
              <a:rPr lang="es-ES" sz="2700" dirty="0" smtClean="0">
                <a:latin typeface="CIDFont+F1"/>
              </a:rPr>
              <a:t>de información a otras dependencias municipales</a:t>
            </a:r>
            <a:endParaRPr lang="es-ES" sz="2700" b="0" i="0" u="none" strike="noStrike" baseline="0" dirty="0">
              <a:latin typeface="CIDFont+F1"/>
            </a:endParaRPr>
          </a:p>
        </p:txBody>
      </p:sp>
      <p:pic>
        <p:nvPicPr>
          <p:cNvPr id="8" name="Imagen 7"/>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29125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3353" y="2517824"/>
            <a:ext cx="9666871" cy="790074"/>
          </a:xfrm>
        </p:spPr>
        <p:txBody>
          <a:bodyPr>
            <a:normAutofit/>
          </a:bodyPr>
          <a:lstStyle/>
          <a:p>
            <a:pPr algn="ctr"/>
            <a:r>
              <a:rPr lang="es-EC" sz="4800" b="1" dirty="0" smtClean="0">
                <a:solidFill>
                  <a:srgbClr val="0070C0"/>
                </a:solidFill>
              </a:rPr>
              <a:t>Detalle del articulado</a:t>
            </a:r>
            <a:endParaRPr lang="es-EC" sz="4800" b="1" dirty="0">
              <a:solidFill>
                <a:srgbClr val="0070C0"/>
              </a:solidFill>
            </a:endParaRPr>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pic>
        <p:nvPicPr>
          <p:cNvPr id="7" name="Imagen 6"/>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3564984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31489"/>
            <a:ext cx="12192000" cy="91926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08869" y="176462"/>
            <a:ext cx="5514360" cy="790074"/>
          </a:xfrm>
        </p:spPr>
        <p:txBody>
          <a:bodyPr/>
          <a:lstStyle/>
          <a:p>
            <a:pPr algn="ctr"/>
            <a:r>
              <a:rPr lang="es-EC" b="1" dirty="0">
                <a:solidFill>
                  <a:srgbClr val="0070C0"/>
                </a:solidFill>
              </a:rPr>
              <a:t>ARTÍCULO </a:t>
            </a:r>
            <a:r>
              <a:rPr lang="es-EC" b="1" dirty="0" smtClean="0">
                <a:solidFill>
                  <a:srgbClr val="0070C0"/>
                </a:solidFill>
              </a:rPr>
              <a:t>2241</a:t>
            </a:r>
            <a:endParaRPr lang="es-EC" b="1" dirty="0">
              <a:solidFill>
                <a:srgbClr val="0070C0"/>
              </a:solidFill>
            </a:endParaRPr>
          </a:p>
        </p:txBody>
      </p:sp>
      <p:sp>
        <p:nvSpPr>
          <p:cNvPr id="3" name="Marcador de texto 2"/>
          <p:cNvSpPr>
            <a:spLocks noGrp="1"/>
          </p:cNvSpPr>
          <p:nvPr>
            <p:ph type="body" idx="1"/>
          </p:nvPr>
        </p:nvSpPr>
        <p:spPr>
          <a:xfrm>
            <a:off x="1044056" y="1850749"/>
            <a:ext cx="4443984" cy="561473"/>
          </a:xfrm>
        </p:spPr>
        <p:txBody>
          <a:bodyPr/>
          <a:lstStyle/>
          <a:p>
            <a:r>
              <a:rPr lang="es-EC" dirty="0"/>
              <a:t>TEXTO ACTUAL</a:t>
            </a:r>
          </a:p>
        </p:txBody>
      </p:sp>
      <p:sp>
        <p:nvSpPr>
          <p:cNvPr id="4" name="Marcador de contenido 3"/>
          <p:cNvSpPr>
            <a:spLocks noGrp="1"/>
          </p:cNvSpPr>
          <p:nvPr>
            <p:ph sz="half" idx="2"/>
          </p:nvPr>
        </p:nvSpPr>
        <p:spPr>
          <a:xfrm>
            <a:off x="783532" y="2581452"/>
            <a:ext cx="4965033" cy="3601452"/>
          </a:xfrm>
        </p:spPr>
        <p:txBody>
          <a:bodyPr>
            <a:normAutofit fontScale="70000" lnSpcReduction="20000"/>
          </a:bodyPr>
          <a:lstStyle/>
          <a:p>
            <a:pPr algn="just"/>
            <a:r>
              <a:rPr lang="es-EC" dirty="0"/>
              <a:t>Art. </a:t>
            </a:r>
            <a:r>
              <a:rPr lang="es-EC" dirty="0" smtClean="0"/>
              <a:t>2241.- </a:t>
            </a:r>
            <a:r>
              <a:rPr lang="es-EC" dirty="0"/>
              <a:t>Ámbito de aplicación y excepciones.- El presente Título establece el régimen administrativo de la regularización de excedentes o diferencias de superficies de terreno urbano y rural en el Distrito Metropolitano de Quito, provenientes de errores de cálculo o de medidas, con el fin de ordenar el territorio y otorgar seguridad jurídica a los propietarios de bienes inmuebles urbanos y rurales. </a:t>
            </a:r>
          </a:p>
          <a:p>
            <a:pPr algn="just"/>
            <a:r>
              <a:rPr lang="es-EC" dirty="0"/>
              <a:t>No se aplicará el presente Título: </a:t>
            </a:r>
          </a:p>
          <a:p>
            <a:pPr algn="just"/>
            <a:r>
              <a:rPr lang="es-EC" dirty="0"/>
              <a:t>“c. Cuando el título de dominio haya sido otorgado por el IERAC, INDA, Subsecretaría de Tierras y Reforma Agraria; o, Ministerio del Ambiente; “</a:t>
            </a:r>
          </a:p>
        </p:txBody>
      </p:sp>
      <p:sp>
        <p:nvSpPr>
          <p:cNvPr id="5" name="Marcador de texto 4"/>
          <p:cNvSpPr>
            <a:spLocks noGrp="1"/>
          </p:cNvSpPr>
          <p:nvPr>
            <p:ph type="body" sz="quarter" idx="3"/>
          </p:nvPr>
        </p:nvSpPr>
        <p:spPr>
          <a:xfrm>
            <a:off x="6648839" y="1975614"/>
            <a:ext cx="4443984" cy="561474"/>
          </a:xfrm>
        </p:spPr>
        <p:txBody>
          <a:bodyPr/>
          <a:lstStyle/>
          <a:p>
            <a:r>
              <a:rPr lang="es-EC" dirty="0"/>
              <a:t>TEXTO PROPUESTO</a:t>
            </a:r>
          </a:p>
        </p:txBody>
      </p:sp>
      <p:sp>
        <p:nvSpPr>
          <p:cNvPr id="6" name="Marcador de contenido 5"/>
          <p:cNvSpPr>
            <a:spLocks noGrp="1"/>
          </p:cNvSpPr>
          <p:nvPr>
            <p:ph sz="quarter" idx="4"/>
          </p:nvPr>
        </p:nvSpPr>
        <p:spPr>
          <a:xfrm>
            <a:off x="6648839" y="2765689"/>
            <a:ext cx="4443984" cy="3601451"/>
          </a:xfrm>
        </p:spPr>
        <p:txBody>
          <a:bodyPr>
            <a:normAutofit/>
          </a:bodyPr>
          <a:lstStyle/>
          <a:p>
            <a:pPr algn="just"/>
            <a:r>
              <a:rPr lang="es-EC" sz="2400" b="1" dirty="0"/>
              <a:t>Artículo. 1-</a:t>
            </a:r>
            <a:r>
              <a:rPr lang="es-EC" sz="2400" dirty="0"/>
              <a:t> Inclúyase en el art. </a:t>
            </a:r>
            <a:r>
              <a:rPr lang="es-EC" sz="2400" dirty="0" smtClean="0"/>
              <a:t>2241, </a:t>
            </a:r>
            <a:r>
              <a:rPr lang="es-EC" sz="2400" dirty="0"/>
              <a:t>letra c), del Código Municipal para el Distrito Metropolitano de Quito, a continuación de la frase: “Subsecretaría de Tierras y Reforma Agraria” el siguiente texto: </a:t>
            </a:r>
            <a:r>
              <a:rPr lang="es-EC" sz="2400" i="1" dirty="0"/>
              <a:t>“; </a:t>
            </a:r>
            <a:r>
              <a:rPr lang="es-EC" sz="2400" i="1" dirty="0">
                <a:solidFill>
                  <a:srgbClr val="FF0000"/>
                </a:solidFill>
              </a:rPr>
              <a:t>Autoridad Agraria Nacional”.</a:t>
            </a:r>
            <a:endParaRPr lang="es-EC" sz="2400" dirty="0">
              <a:solidFill>
                <a:srgbClr val="FF0000"/>
              </a:solidFill>
            </a:endParaRPr>
          </a:p>
          <a:p>
            <a:pPr algn="just"/>
            <a:endParaRPr lang="es-EC" sz="2400" dirty="0"/>
          </a:p>
          <a:p>
            <a:endParaRPr lang="es-EC" dirty="0"/>
          </a:p>
        </p:txBody>
      </p:sp>
      <p:cxnSp>
        <p:nvCxnSpPr>
          <p:cNvPr id="9" name="Conector recto 8">
            <a:extLst>
              <a:ext uri="{FF2B5EF4-FFF2-40B4-BE49-F238E27FC236}">
                <a16:creationId xmlns:a16="http://schemas.microsoft.com/office/drawing/2014/main" id="{3193C071-DED1-4C1E-BF51-E49A3C9796C5}"/>
              </a:ext>
            </a:extLst>
          </p:cNvPr>
          <p:cNvCxnSpPr/>
          <p:nvPr/>
        </p:nvCxnSpPr>
        <p:spPr>
          <a:xfrm>
            <a:off x="8982221"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0" name="Conector recto 9">
            <a:extLst>
              <a:ext uri="{FF2B5EF4-FFF2-40B4-BE49-F238E27FC236}">
                <a16:creationId xmlns:a16="http://schemas.microsoft.com/office/drawing/2014/main" id="{64A24AE1-4F77-45F4-8622-65B3F608F2FF}"/>
              </a:ext>
            </a:extLst>
          </p:cNvPr>
          <p:cNvCxnSpPr/>
          <p:nvPr/>
        </p:nvCxnSpPr>
        <p:spPr>
          <a:xfrm>
            <a:off x="134815" y="6580269"/>
            <a:ext cx="3131234" cy="0"/>
          </a:xfrm>
          <a:prstGeom prst="line">
            <a:avLst/>
          </a:prstGeom>
          <a:ln w="127000">
            <a:solidFill>
              <a:srgbClr val="1F497D"/>
            </a:solidFill>
          </a:ln>
        </p:spPr>
        <p:style>
          <a:lnRef idx="3">
            <a:schemeClr val="accent2"/>
          </a:lnRef>
          <a:fillRef idx="0">
            <a:schemeClr val="accent2"/>
          </a:fillRef>
          <a:effectRef idx="2">
            <a:schemeClr val="accent2"/>
          </a:effectRef>
          <a:fontRef idx="minor">
            <a:schemeClr val="tx1"/>
          </a:fontRef>
        </p:style>
      </p:cxnSp>
      <p:cxnSp>
        <p:nvCxnSpPr>
          <p:cNvPr id="11" name="Conector recto 10">
            <a:extLst>
              <a:ext uri="{FF2B5EF4-FFF2-40B4-BE49-F238E27FC236}">
                <a16:creationId xmlns:a16="http://schemas.microsoft.com/office/drawing/2014/main" id="{DDC2F2A7-9329-493A-816B-EA38EE5A2F8D}"/>
              </a:ext>
            </a:extLst>
          </p:cNvPr>
          <p:cNvCxnSpPr/>
          <p:nvPr/>
        </p:nvCxnSpPr>
        <p:spPr>
          <a:xfrm>
            <a:off x="2287320" y="6580269"/>
            <a:ext cx="7858938" cy="0"/>
          </a:xfrm>
          <a:prstGeom prst="line">
            <a:avLst/>
          </a:prstGeom>
          <a:ln w="127000">
            <a:solidFill>
              <a:srgbClr val="DA1921"/>
            </a:solidFill>
          </a:ln>
        </p:spPr>
        <p:style>
          <a:lnRef idx="3">
            <a:schemeClr val="accent2"/>
          </a:lnRef>
          <a:fillRef idx="0">
            <a:schemeClr val="accent2"/>
          </a:fillRef>
          <a:effectRef idx="2">
            <a:schemeClr val="accent2"/>
          </a:effectRef>
          <a:fontRef idx="minor">
            <a:schemeClr val="tx1"/>
          </a:fontRef>
        </p:style>
      </p:cxnSp>
      <p:sp>
        <p:nvSpPr>
          <p:cNvPr id="13" name="CuadroTexto 12">
            <a:extLst>
              <a:ext uri="{FF2B5EF4-FFF2-40B4-BE49-F238E27FC236}">
                <a16:creationId xmlns:a16="http://schemas.microsoft.com/office/drawing/2014/main" id="{72565DE1-F872-4A1F-BAA3-1B9D395C292E}"/>
              </a:ext>
            </a:extLst>
          </p:cNvPr>
          <p:cNvSpPr txBox="1"/>
          <p:nvPr/>
        </p:nvSpPr>
        <p:spPr>
          <a:xfrm>
            <a:off x="601175" y="931489"/>
            <a:ext cx="11399572" cy="954107"/>
          </a:xfrm>
          <a:prstGeom prst="rect">
            <a:avLst/>
          </a:prstGeom>
          <a:noFill/>
        </p:spPr>
        <p:txBody>
          <a:bodyPr wrap="square" rtlCol="0">
            <a:spAutoFit/>
          </a:bodyPr>
          <a:lstStyle/>
          <a:p>
            <a:r>
              <a:rPr lang="es-EC" sz="2800" dirty="0">
                <a:solidFill>
                  <a:schemeClr val="bg1"/>
                </a:solidFill>
              </a:rPr>
              <a:t>Se aclara la denominación de la Autoridad Agraria Nacional como rector de las adjudicaciones rurales.</a:t>
            </a:r>
          </a:p>
        </p:txBody>
      </p:sp>
      <p:pic>
        <p:nvPicPr>
          <p:cNvPr id="12" name="Imagen 11"/>
          <p:cNvPicPr>
            <a:picLocks noChangeAspect="1"/>
          </p:cNvPicPr>
          <p:nvPr/>
        </p:nvPicPr>
        <p:blipFill>
          <a:blip r:embed="rId2"/>
          <a:stretch>
            <a:fillRect/>
          </a:stretch>
        </p:blipFill>
        <p:spPr>
          <a:xfrm>
            <a:off x="9203267" y="86802"/>
            <a:ext cx="2797480" cy="738800"/>
          </a:xfrm>
          <a:prstGeom prst="rect">
            <a:avLst/>
          </a:prstGeom>
        </p:spPr>
      </p:pic>
    </p:spTree>
    <p:extLst>
      <p:ext uri="{BB962C8B-B14F-4D97-AF65-F5344CB8AC3E}">
        <p14:creationId xmlns:p14="http://schemas.microsoft.com/office/powerpoint/2010/main" val="28678731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TotalTime>
  <Words>4479</Words>
  <Application>Microsoft Office PowerPoint</Application>
  <PresentationFormat>Panorámica</PresentationFormat>
  <Paragraphs>210</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Calibri Light</vt:lpstr>
      <vt:lpstr>Cambria Math</vt:lpstr>
      <vt:lpstr>CIDFont+F1</vt:lpstr>
      <vt:lpstr>Tema de Office</vt:lpstr>
      <vt:lpstr>2021</vt:lpstr>
      <vt:lpstr>Contenido de la presentación</vt:lpstr>
      <vt:lpstr>EXPOSICIÓN DE MOTIVOS</vt:lpstr>
      <vt:lpstr>ANTECEDENTES</vt:lpstr>
      <vt:lpstr>OBJETIVOS DE LA ORDENANZA REFORMATORIA</vt:lpstr>
      <vt:lpstr>ANTECEDENTES</vt:lpstr>
      <vt:lpstr>Razones de las devoluciones y retrasos en la gestión de regularizaciones</vt:lpstr>
      <vt:lpstr>Detalle del articulado</vt:lpstr>
      <vt:lpstr>ARTÍCULO 2241</vt:lpstr>
      <vt:lpstr>ARTÍCULO 2243</vt:lpstr>
      <vt:lpstr>ARTÍCULO 2245</vt:lpstr>
      <vt:lpstr>Presentación de PowerPoint</vt:lpstr>
      <vt:lpstr>Presentación de PowerPoint</vt:lpstr>
      <vt:lpstr>ARTÍCULO 2247</vt:lpstr>
      <vt:lpstr>ARTÍCULO 2247…</vt:lpstr>
      <vt:lpstr>ARTÍCULO. 2254</vt:lpstr>
      <vt:lpstr>ARTÍCULO 2257</vt:lpstr>
      <vt:lpstr>Presentación de PowerPoint</vt:lpstr>
      <vt:lpstr>Presentación de PowerPoint</vt:lpstr>
      <vt:lpstr>Presentación de PowerPoint</vt:lpstr>
      <vt:lpstr>Presentación de PowerPoint</vt:lpstr>
      <vt:lpstr>Presentación de PowerPoint</vt:lpstr>
      <vt:lpstr>A CONTINUACIÓN DEL ARTÍCULO 2260, AUMENTAR LOS SIGUIENTES: </vt:lpstr>
      <vt:lpstr>Presentación de PowerPoint</vt:lpstr>
      <vt:lpstr> Art.- […].- Transferencia.- Para la transferencia de dominio de inmuebles urbanos o rurales del Distrito Metropolitano de Quito, no se requerirá que la superficie de terreno del predio materia de la transacción, esté regularizada </vt:lpstr>
      <vt:lpstr>ARTÍCULO NUEVO </vt:lpstr>
      <vt:lpstr>Presentación de PowerPoint</vt:lpstr>
      <vt:lpstr>ARTÍCULO NUEVO</vt:lpstr>
      <vt:lpstr>DISPOSICIONES GENERALES</vt:lpstr>
      <vt:lpstr>DISPOSICIONES TRANSITORIAS</vt:lpstr>
      <vt:lpstr>DISPOSICIÓN REFORMATORIA</vt:lpstr>
      <vt:lpstr>DISPOSICIÓN FINAL</vt:lpstr>
      <vt:lpstr>SOCIALIZACIÓN EFECTUADA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GAD DEL DISTRITO METROPOLITANO DE QUITO ALCALDÍA ADMINISTRACIÓN GENERAL  DIRECCIÓN METROPOLITANA DE CATASTRO  2020</dc:title>
  <dc:creator>Nelson Anibal Munoz Barrezueta</dc:creator>
  <cp:lastModifiedBy>Hector Fernando Zamorano Cevallos</cp:lastModifiedBy>
  <cp:revision>159</cp:revision>
  <dcterms:created xsi:type="dcterms:W3CDTF">2020-11-30T15:31:43Z</dcterms:created>
  <dcterms:modified xsi:type="dcterms:W3CDTF">2021-11-16T13:36:26Z</dcterms:modified>
</cp:coreProperties>
</file>