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349"/>
    <a:srgbClr val="F4C3C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ángulo 13"/>
          <p:cNvSpPr/>
          <p:nvPr userDrawn="1"/>
        </p:nvSpPr>
        <p:spPr>
          <a:xfrm>
            <a:off x="-1" y="278819"/>
            <a:ext cx="6327371" cy="397760"/>
          </a:xfrm>
          <a:custGeom>
            <a:avLst/>
            <a:gdLst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708478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50426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11157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8478" h="395612">
                <a:moveTo>
                  <a:pt x="0" y="0"/>
                </a:moveTo>
                <a:lnTo>
                  <a:pt x="4708478" y="0"/>
                </a:lnTo>
                <a:lnTo>
                  <a:pt x="4411157" y="395612"/>
                </a:lnTo>
                <a:lnTo>
                  <a:pt x="0" y="395612"/>
                </a:lnTo>
                <a:lnTo>
                  <a:pt x="0" y="0"/>
                </a:lnTo>
                <a:close/>
              </a:path>
            </a:pathLst>
          </a:custGeom>
          <a:solidFill>
            <a:srgbClr val="E943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/>
          <p:cNvSpPr/>
          <p:nvPr userDrawn="1"/>
        </p:nvSpPr>
        <p:spPr>
          <a:xfrm>
            <a:off x="5920983" y="278819"/>
            <a:ext cx="748237" cy="397760"/>
          </a:xfrm>
          <a:custGeom>
            <a:avLst/>
            <a:gdLst>
              <a:gd name="connsiteX0" fmla="*/ 0 w 351576"/>
              <a:gd name="connsiteY0" fmla="*/ 0 h 395612"/>
              <a:gd name="connsiteX1" fmla="*/ 351576 w 351576"/>
              <a:gd name="connsiteY1" fmla="*/ 0 h 395612"/>
              <a:gd name="connsiteX2" fmla="*/ 351576 w 351576"/>
              <a:gd name="connsiteY2" fmla="*/ 395612 h 395612"/>
              <a:gd name="connsiteX3" fmla="*/ 0 w 351576"/>
              <a:gd name="connsiteY3" fmla="*/ 395612 h 395612"/>
              <a:gd name="connsiteX4" fmla="*/ 0 w 351576"/>
              <a:gd name="connsiteY4" fmla="*/ 0 h 395612"/>
              <a:gd name="connsiteX0" fmla="*/ 299163 w 650739"/>
              <a:gd name="connsiteY0" fmla="*/ 0 h 400335"/>
              <a:gd name="connsiteX1" fmla="*/ 650739 w 650739"/>
              <a:gd name="connsiteY1" fmla="*/ 0 h 400335"/>
              <a:gd name="connsiteX2" fmla="*/ 650739 w 650739"/>
              <a:gd name="connsiteY2" fmla="*/ 395612 h 400335"/>
              <a:gd name="connsiteX3" fmla="*/ 0 w 650739"/>
              <a:gd name="connsiteY3" fmla="*/ 400335 h 400335"/>
              <a:gd name="connsiteX4" fmla="*/ 299163 w 650739"/>
              <a:gd name="connsiteY4" fmla="*/ 0 h 400335"/>
              <a:gd name="connsiteX0" fmla="*/ 299163 w 650739"/>
              <a:gd name="connsiteY0" fmla="*/ 0 h 405945"/>
              <a:gd name="connsiteX1" fmla="*/ 650739 w 650739"/>
              <a:gd name="connsiteY1" fmla="*/ 0 h 405945"/>
              <a:gd name="connsiteX2" fmla="*/ 381469 w 650739"/>
              <a:gd name="connsiteY2" fmla="*/ 405945 h 405945"/>
              <a:gd name="connsiteX3" fmla="*/ 0 w 650739"/>
              <a:gd name="connsiteY3" fmla="*/ 400335 h 405945"/>
              <a:gd name="connsiteX4" fmla="*/ 299163 w 650739"/>
              <a:gd name="connsiteY4" fmla="*/ 0 h 405945"/>
              <a:gd name="connsiteX0" fmla="*/ 299163 w 650739"/>
              <a:gd name="connsiteY0" fmla="*/ 0 h 417605"/>
              <a:gd name="connsiteX1" fmla="*/ 650739 w 650739"/>
              <a:gd name="connsiteY1" fmla="*/ 0 h 417605"/>
              <a:gd name="connsiteX2" fmla="*/ 381469 w 650739"/>
              <a:gd name="connsiteY2" fmla="*/ 405945 h 417605"/>
              <a:gd name="connsiteX3" fmla="*/ 0 w 650739"/>
              <a:gd name="connsiteY3" fmla="*/ 417605 h 417605"/>
              <a:gd name="connsiteX4" fmla="*/ 299163 w 650739"/>
              <a:gd name="connsiteY4" fmla="*/ 0 h 417605"/>
              <a:gd name="connsiteX0" fmla="*/ 304773 w 656349"/>
              <a:gd name="connsiteY0" fmla="*/ 0 h 405945"/>
              <a:gd name="connsiteX1" fmla="*/ 656349 w 656349"/>
              <a:gd name="connsiteY1" fmla="*/ 0 h 405945"/>
              <a:gd name="connsiteX2" fmla="*/ 387079 w 656349"/>
              <a:gd name="connsiteY2" fmla="*/ 405945 h 405945"/>
              <a:gd name="connsiteX3" fmla="*/ 0 w 656349"/>
              <a:gd name="connsiteY3" fmla="*/ 400336 h 405945"/>
              <a:gd name="connsiteX4" fmla="*/ 304773 w 656349"/>
              <a:gd name="connsiteY4" fmla="*/ 0 h 405945"/>
              <a:gd name="connsiteX0" fmla="*/ 304773 w 656349"/>
              <a:gd name="connsiteY0" fmla="*/ 0 h 406093"/>
              <a:gd name="connsiteX1" fmla="*/ 656349 w 656349"/>
              <a:gd name="connsiteY1" fmla="*/ 0 h 406093"/>
              <a:gd name="connsiteX2" fmla="*/ 387079 w 656349"/>
              <a:gd name="connsiteY2" fmla="*/ 405945 h 406093"/>
              <a:gd name="connsiteX3" fmla="*/ 0 w 656349"/>
              <a:gd name="connsiteY3" fmla="*/ 406093 h 406093"/>
              <a:gd name="connsiteX4" fmla="*/ 304773 w 656349"/>
              <a:gd name="connsiteY4" fmla="*/ 0 h 406093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31529 w 700799"/>
              <a:gd name="connsiteY2" fmla="*/ 405945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12479 w 700799"/>
              <a:gd name="connsiteY2" fmla="*/ 412461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30173 w 681749"/>
              <a:gd name="connsiteY0" fmla="*/ 0 h 412461"/>
              <a:gd name="connsiteX1" fmla="*/ 681749 w 681749"/>
              <a:gd name="connsiteY1" fmla="*/ 0 h 412461"/>
              <a:gd name="connsiteX2" fmla="*/ 393429 w 681749"/>
              <a:gd name="connsiteY2" fmla="*/ 412461 h 412461"/>
              <a:gd name="connsiteX3" fmla="*/ 0 w 681749"/>
              <a:gd name="connsiteY3" fmla="*/ 399577 h 412461"/>
              <a:gd name="connsiteX4" fmla="*/ 330173 w 6817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4061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807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6167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78732 w 730308"/>
              <a:gd name="connsiteY0" fmla="*/ 0 h 418488"/>
              <a:gd name="connsiteX1" fmla="*/ 730308 w 730308"/>
              <a:gd name="connsiteY1" fmla="*/ 0 h 418488"/>
              <a:gd name="connsiteX2" fmla="*/ 397538 w 730308"/>
              <a:gd name="connsiteY2" fmla="*/ 412461 h 418488"/>
              <a:gd name="connsiteX3" fmla="*/ 0 w 730308"/>
              <a:gd name="connsiteY3" fmla="*/ 418488 h 418488"/>
              <a:gd name="connsiteX4" fmla="*/ 378732 w 730308"/>
              <a:gd name="connsiteY4" fmla="*/ 0 h 418488"/>
              <a:gd name="connsiteX0" fmla="*/ 378732 w 730308"/>
              <a:gd name="connsiteY0" fmla="*/ 0 h 418658"/>
              <a:gd name="connsiteX1" fmla="*/ 730308 w 730308"/>
              <a:gd name="connsiteY1" fmla="*/ 0 h 418658"/>
              <a:gd name="connsiteX2" fmla="*/ 385585 w 730308"/>
              <a:gd name="connsiteY2" fmla="*/ 418658 h 418658"/>
              <a:gd name="connsiteX3" fmla="*/ 0 w 730308"/>
              <a:gd name="connsiteY3" fmla="*/ 418488 h 418658"/>
              <a:gd name="connsiteX4" fmla="*/ 378732 w 730308"/>
              <a:gd name="connsiteY4" fmla="*/ 0 h 418658"/>
              <a:gd name="connsiteX0" fmla="*/ 384708 w 736284"/>
              <a:gd name="connsiteY0" fmla="*/ 0 h 418658"/>
              <a:gd name="connsiteX1" fmla="*/ 736284 w 736284"/>
              <a:gd name="connsiteY1" fmla="*/ 0 h 418658"/>
              <a:gd name="connsiteX2" fmla="*/ 391561 w 736284"/>
              <a:gd name="connsiteY2" fmla="*/ 418658 h 418658"/>
              <a:gd name="connsiteX3" fmla="*/ 0 w 736284"/>
              <a:gd name="connsiteY3" fmla="*/ 418488 h 418658"/>
              <a:gd name="connsiteX4" fmla="*/ 384708 w 736284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8488 h 418658"/>
              <a:gd name="connsiteX4" fmla="*/ 396661 w 748237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2291 h 418658"/>
              <a:gd name="connsiteX4" fmla="*/ 396661 w 748237"/>
              <a:gd name="connsiteY4" fmla="*/ 0 h 418658"/>
              <a:gd name="connsiteX0" fmla="*/ 396661 w 748237"/>
              <a:gd name="connsiteY0" fmla="*/ 0 h 412461"/>
              <a:gd name="connsiteX1" fmla="*/ 748237 w 748237"/>
              <a:gd name="connsiteY1" fmla="*/ 0 h 412461"/>
              <a:gd name="connsiteX2" fmla="*/ 361679 w 748237"/>
              <a:gd name="connsiteY2" fmla="*/ 412461 h 412461"/>
              <a:gd name="connsiteX3" fmla="*/ 0 w 748237"/>
              <a:gd name="connsiteY3" fmla="*/ 412291 h 412461"/>
              <a:gd name="connsiteX4" fmla="*/ 396661 w 748237"/>
              <a:gd name="connsiteY4" fmla="*/ 0 h 412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237" h="412461">
                <a:moveTo>
                  <a:pt x="396661" y="0"/>
                </a:moveTo>
                <a:lnTo>
                  <a:pt x="748237" y="0"/>
                </a:lnTo>
                <a:lnTo>
                  <a:pt x="361679" y="412461"/>
                </a:lnTo>
                <a:lnTo>
                  <a:pt x="0" y="412291"/>
                </a:lnTo>
                <a:lnTo>
                  <a:pt x="396661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600" y="177476"/>
            <a:ext cx="3199223" cy="723276"/>
          </a:xfrm>
          <a:prstGeom prst="rect">
            <a:avLst/>
          </a:prstGeom>
        </p:spPr>
      </p:pic>
      <p:cxnSp>
        <p:nvCxnSpPr>
          <p:cNvPr id="31" name="Conector angular 30"/>
          <p:cNvCxnSpPr/>
          <p:nvPr userDrawn="1"/>
        </p:nvCxnSpPr>
        <p:spPr>
          <a:xfrm flipV="1">
            <a:off x="8779041" y="5213601"/>
            <a:ext cx="3199223" cy="1507875"/>
          </a:xfrm>
          <a:prstGeom prst="bentConnector3">
            <a:avLst>
              <a:gd name="adj1" fmla="val 99642"/>
            </a:avLst>
          </a:prstGeom>
          <a:ln w="28575">
            <a:solidFill>
              <a:srgbClr val="E943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01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1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92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4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ángulo 13"/>
          <p:cNvSpPr/>
          <p:nvPr userDrawn="1"/>
        </p:nvSpPr>
        <p:spPr>
          <a:xfrm>
            <a:off x="-1" y="278819"/>
            <a:ext cx="6327371" cy="397760"/>
          </a:xfrm>
          <a:custGeom>
            <a:avLst/>
            <a:gdLst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708478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50426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11157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8478" h="395612">
                <a:moveTo>
                  <a:pt x="0" y="0"/>
                </a:moveTo>
                <a:lnTo>
                  <a:pt x="4708478" y="0"/>
                </a:lnTo>
                <a:lnTo>
                  <a:pt x="4411157" y="395612"/>
                </a:lnTo>
                <a:lnTo>
                  <a:pt x="0" y="395612"/>
                </a:lnTo>
                <a:lnTo>
                  <a:pt x="0" y="0"/>
                </a:lnTo>
                <a:close/>
              </a:path>
            </a:pathLst>
          </a:custGeom>
          <a:solidFill>
            <a:srgbClr val="E943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/>
          <p:cNvSpPr/>
          <p:nvPr userDrawn="1"/>
        </p:nvSpPr>
        <p:spPr>
          <a:xfrm>
            <a:off x="5920983" y="278819"/>
            <a:ext cx="748237" cy="397760"/>
          </a:xfrm>
          <a:custGeom>
            <a:avLst/>
            <a:gdLst>
              <a:gd name="connsiteX0" fmla="*/ 0 w 351576"/>
              <a:gd name="connsiteY0" fmla="*/ 0 h 395612"/>
              <a:gd name="connsiteX1" fmla="*/ 351576 w 351576"/>
              <a:gd name="connsiteY1" fmla="*/ 0 h 395612"/>
              <a:gd name="connsiteX2" fmla="*/ 351576 w 351576"/>
              <a:gd name="connsiteY2" fmla="*/ 395612 h 395612"/>
              <a:gd name="connsiteX3" fmla="*/ 0 w 351576"/>
              <a:gd name="connsiteY3" fmla="*/ 395612 h 395612"/>
              <a:gd name="connsiteX4" fmla="*/ 0 w 351576"/>
              <a:gd name="connsiteY4" fmla="*/ 0 h 395612"/>
              <a:gd name="connsiteX0" fmla="*/ 299163 w 650739"/>
              <a:gd name="connsiteY0" fmla="*/ 0 h 400335"/>
              <a:gd name="connsiteX1" fmla="*/ 650739 w 650739"/>
              <a:gd name="connsiteY1" fmla="*/ 0 h 400335"/>
              <a:gd name="connsiteX2" fmla="*/ 650739 w 650739"/>
              <a:gd name="connsiteY2" fmla="*/ 395612 h 400335"/>
              <a:gd name="connsiteX3" fmla="*/ 0 w 650739"/>
              <a:gd name="connsiteY3" fmla="*/ 400335 h 400335"/>
              <a:gd name="connsiteX4" fmla="*/ 299163 w 650739"/>
              <a:gd name="connsiteY4" fmla="*/ 0 h 400335"/>
              <a:gd name="connsiteX0" fmla="*/ 299163 w 650739"/>
              <a:gd name="connsiteY0" fmla="*/ 0 h 405945"/>
              <a:gd name="connsiteX1" fmla="*/ 650739 w 650739"/>
              <a:gd name="connsiteY1" fmla="*/ 0 h 405945"/>
              <a:gd name="connsiteX2" fmla="*/ 381469 w 650739"/>
              <a:gd name="connsiteY2" fmla="*/ 405945 h 405945"/>
              <a:gd name="connsiteX3" fmla="*/ 0 w 650739"/>
              <a:gd name="connsiteY3" fmla="*/ 400335 h 405945"/>
              <a:gd name="connsiteX4" fmla="*/ 299163 w 650739"/>
              <a:gd name="connsiteY4" fmla="*/ 0 h 405945"/>
              <a:gd name="connsiteX0" fmla="*/ 299163 w 650739"/>
              <a:gd name="connsiteY0" fmla="*/ 0 h 417605"/>
              <a:gd name="connsiteX1" fmla="*/ 650739 w 650739"/>
              <a:gd name="connsiteY1" fmla="*/ 0 h 417605"/>
              <a:gd name="connsiteX2" fmla="*/ 381469 w 650739"/>
              <a:gd name="connsiteY2" fmla="*/ 405945 h 417605"/>
              <a:gd name="connsiteX3" fmla="*/ 0 w 650739"/>
              <a:gd name="connsiteY3" fmla="*/ 417605 h 417605"/>
              <a:gd name="connsiteX4" fmla="*/ 299163 w 650739"/>
              <a:gd name="connsiteY4" fmla="*/ 0 h 417605"/>
              <a:gd name="connsiteX0" fmla="*/ 304773 w 656349"/>
              <a:gd name="connsiteY0" fmla="*/ 0 h 405945"/>
              <a:gd name="connsiteX1" fmla="*/ 656349 w 656349"/>
              <a:gd name="connsiteY1" fmla="*/ 0 h 405945"/>
              <a:gd name="connsiteX2" fmla="*/ 387079 w 656349"/>
              <a:gd name="connsiteY2" fmla="*/ 405945 h 405945"/>
              <a:gd name="connsiteX3" fmla="*/ 0 w 656349"/>
              <a:gd name="connsiteY3" fmla="*/ 400336 h 405945"/>
              <a:gd name="connsiteX4" fmla="*/ 304773 w 656349"/>
              <a:gd name="connsiteY4" fmla="*/ 0 h 405945"/>
              <a:gd name="connsiteX0" fmla="*/ 304773 w 656349"/>
              <a:gd name="connsiteY0" fmla="*/ 0 h 406093"/>
              <a:gd name="connsiteX1" fmla="*/ 656349 w 656349"/>
              <a:gd name="connsiteY1" fmla="*/ 0 h 406093"/>
              <a:gd name="connsiteX2" fmla="*/ 387079 w 656349"/>
              <a:gd name="connsiteY2" fmla="*/ 405945 h 406093"/>
              <a:gd name="connsiteX3" fmla="*/ 0 w 656349"/>
              <a:gd name="connsiteY3" fmla="*/ 406093 h 406093"/>
              <a:gd name="connsiteX4" fmla="*/ 304773 w 656349"/>
              <a:gd name="connsiteY4" fmla="*/ 0 h 406093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31529 w 700799"/>
              <a:gd name="connsiteY2" fmla="*/ 405945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12479 w 700799"/>
              <a:gd name="connsiteY2" fmla="*/ 412461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30173 w 681749"/>
              <a:gd name="connsiteY0" fmla="*/ 0 h 412461"/>
              <a:gd name="connsiteX1" fmla="*/ 681749 w 681749"/>
              <a:gd name="connsiteY1" fmla="*/ 0 h 412461"/>
              <a:gd name="connsiteX2" fmla="*/ 393429 w 681749"/>
              <a:gd name="connsiteY2" fmla="*/ 412461 h 412461"/>
              <a:gd name="connsiteX3" fmla="*/ 0 w 681749"/>
              <a:gd name="connsiteY3" fmla="*/ 399577 h 412461"/>
              <a:gd name="connsiteX4" fmla="*/ 330173 w 6817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4061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807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6167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78732 w 730308"/>
              <a:gd name="connsiteY0" fmla="*/ 0 h 418488"/>
              <a:gd name="connsiteX1" fmla="*/ 730308 w 730308"/>
              <a:gd name="connsiteY1" fmla="*/ 0 h 418488"/>
              <a:gd name="connsiteX2" fmla="*/ 397538 w 730308"/>
              <a:gd name="connsiteY2" fmla="*/ 412461 h 418488"/>
              <a:gd name="connsiteX3" fmla="*/ 0 w 730308"/>
              <a:gd name="connsiteY3" fmla="*/ 418488 h 418488"/>
              <a:gd name="connsiteX4" fmla="*/ 378732 w 730308"/>
              <a:gd name="connsiteY4" fmla="*/ 0 h 418488"/>
              <a:gd name="connsiteX0" fmla="*/ 378732 w 730308"/>
              <a:gd name="connsiteY0" fmla="*/ 0 h 418658"/>
              <a:gd name="connsiteX1" fmla="*/ 730308 w 730308"/>
              <a:gd name="connsiteY1" fmla="*/ 0 h 418658"/>
              <a:gd name="connsiteX2" fmla="*/ 385585 w 730308"/>
              <a:gd name="connsiteY2" fmla="*/ 418658 h 418658"/>
              <a:gd name="connsiteX3" fmla="*/ 0 w 730308"/>
              <a:gd name="connsiteY3" fmla="*/ 418488 h 418658"/>
              <a:gd name="connsiteX4" fmla="*/ 378732 w 730308"/>
              <a:gd name="connsiteY4" fmla="*/ 0 h 418658"/>
              <a:gd name="connsiteX0" fmla="*/ 384708 w 736284"/>
              <a:gd name="connsiteY0" fmla="*/ 0 h 418658"/>
              <a:gd name="connsiteX1" fmla="*/ 736284 w 736284"/>
              <a:gd name="connsiteY1" fmla="*/ 0 h 418658"/>
              <a:gd name="connsiteX2" fmla="*/ 391561 w 736284"/>
              <a:gd name="connsiteY2" fmla="*/ 418658 h 418658"/>
              <a:gd name="connsiteX3" fmla="*/ 0 w 736284"/>
              <a:gd name="connsiteY3" fmla="*/ 418488 h 418658"/>
              <a:gd name="connsiteX4" fmla="*/ 384708 w 736284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8488 h 418658"/>
              <a:gd name="connsiteX4" fmla="*/ 396661 w 748237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2291 h 418658"/>
              <a:gd name="connsiteX4" fmla="*/ 396661 w 748237"/>
              <a:gd name="connsiteY4" fmla="*/ 0 h 418658"/>
              <a:gd name="connsiteX0" fmla="*/ 396661 w 748237"/>
              <a:gd name="connsiteY0" fmla="*/ 0 h 412461"/>
              <a:gd name="connsiteX1" fmla="*/ 748237 w 748237"/>
              <a:gd name="connsiteY1" fmla="*/ 0 h 412461"/>
              <a:gd name="connsiteX2" fmla="*/ 361679 w 748237"/>
              <a:gd name="connsiteY2" fmla="*/ 412461 h 412461"/>
              <a:gd name="connsiteX3" fmla="*/ 0 w 748237"/>
              <a:gd name="connsiteY3" fmla="*/ 412291 h 412461"/>
              <a:gd name="connsiteX4" fmla="*/ 396661 w 748237"/>
              <a:gd name="connsiteY4" fmla="*/ 0 h 412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237" h="412461">
                <a:moveTo>
                  <a:pt x="396661" y="0"/>
                </a:moveTo>
                <a:lnTo>
                  <a:pt x="748237" y="0"/>
                </a:lnTo>
                <a:lnTo>
                  <a:pt x="361679" y="412461"/>
                </a:lnTo>
                <a:lnTo>
                  <a:pt x="0" y="412291"/>
                </a:lnTo>
                <a:lnTo>
                  <a:pt x="396661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600" y="177476"/>
            <a:ext cx="3199223" cy="723276"/>
          </a:xfrm>
          <a:prstGeom prst="rect">
            <a:avLst/>
          </a:prstGeom>
        </p:spPr>
      </p:pic>
      <p:cxnSp>
        <p:nvCxnSpPr>
          <p:cNvPr id="31" name="Conector angular 30"/>
          <p:cNvCxnSpPr/>
          <p:nvPr userDrawn="1"/>
        </p:nvCxnSpPr>
        <p:spPr>
          <a:xfrm flipV="1">
            <a:off x="8779041" y="5213601"/>
            <a:ext cx="3199223" cy="1507875"/>
          </a:xfrm>
          <a:prstGeom prst="bentConnector3">
            <a:avLst>
              <a:gd name="adj1" fmla="val 99642"/>
            </a:avLst>
          </a:prstGeom>
          <a:ln w="28575">
            <a:solidFill>
              <a:srgbClr val="E943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22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8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9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8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9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8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8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553CE-ABEB-40D9-AA17-583EDCE31B3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5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555766" y="3047525"/>
            <a:ext cx="9273060" cy="1680665"/>
          </a:xfrm>
          <a:prstGeom prst="rect">
            <a:avLst/>
          </a:prstGeom>
        </p:spPr>
        <p:txBody>
          <a:bodyPr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/>
              </a:rPr>
              <a:t>TRASPASOS PRESUPUESTARIOS</a:t>
            </a:r>
          </a:p>
          <a:p>
            <a:pPr marL="18288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(sept - 2021)</a:t>
            </a:r>
            <a:r>
              <a:rPr kumimoji="0" lang="es-MX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/>
              </a:rPr>
              <a:t> </a:t>
            </a:r>
            <a:endParaRPr kumimoji="0" lang="es-EC" sz="4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0" y="2435611"/>
            <a:ext cx="12283014" cy="611914"/>
          </a:xfrm>
          <a:prstGeom prst="rect">
            <a:avLst/>
          </a:prstGeom>
        </p:spPr>
        <p:txBody>
          <a:bodyPr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kumimoji="0" lang="es-MX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ADMINISTRACIÓN GENERAL</a:t>
            </a:r>
            <a:endParaRPr kumimoji="0" lang="es-EC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5363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D8395838-F939-4FFB-B7B6-7EAFEA0777C3}"/>
              </a:ext>
            </a:extLst>
          </p:cNvPr>
          <p:cNvSpPr txBox="1">
            <a:spLocks/>
          </p:cNvSpPr>
          <p:nvPr/>
        </p:nvSpPr>
        <p:spPr>
          <a:xfrm>
            <a:off x="1815152" y="2402006"/>
            <a:ext cx="8745128" cy="286603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/>
          <a:lstStyle>
            <a:lvl1pPr marL="0" indent="0" algn="l" defTabSz="1632753" rtl="0" eaLnBrk="1" latinLnBrk="0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None/>
              <a:defRPr kumimoji="1" sz="2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326612" indent="-510235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5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2040941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857317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673693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490070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306446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122822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6939199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s-EC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Art. 256.- Traspasos.- El ejecutivo del gobierno autónomo descentralizado, de oficio o previo informe de la persona responsable de la unidad financiera, o a pedido de este funcionario, podrá autorizar traspasos de créditos disponibles dentro de una misma área, programa o subprograma, siempre que en el programa, subprograma o partida de que se tomen los fondos hayan disponibilidades suficientes, sea porque los respectivos gastos no se efectuaren en todo o en parte debido a causas imprevistas o porque se demuestre con el respectivo informe que existe excedente de disponibilidades. </a:t>
            </a:r>
          </a:p>
          <a:p>
            <a:pPr marL="0" marR="0" lvl="0" indent="0" algn="just" defTabSz="1632753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s-EC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Los traspasos de un área a otra deberán ser autorizados por el legislativo del gobierno autónomo descentralizado, a petición del ejecutivo local, previo informe de la persona responsable de la unidad financiera.</a:t>
            </a:r>
            <a:endParaRPr kumimoji="1" lang="es-EC" sz="1600" b="0" i="1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501596" y="1106526"/>
            <a:ext cx="324995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32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BASE LEGAL</a:t>
            </a:r>
          </a:p>
          <a:p>
            <a:pPr marL="182880" algn="ctr"/>
            <a:r>
              <a:rPr kumimoji="0" lang="es-EC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501596" y="1633235"/>
            <a:ext cx="324995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3200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COOTAD</a:t>
            </a:r>
            <a:endParaRPr kumimoji="0" lang="es-EC" sz="3200" b="1" dirty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  <a:p>
            <a:pPr marL="182880" algn="ctr"/>
            <a:r>
              <a:rPr kumimoji="0" lang="es-EC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9898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D8395838-F939-4FFB-B7B6-7EAFEA0777C3}"/>
              </a:ext>
            </a:extLst>
          </p:cNvPr>
          <p:cNvSpPr txBox="1">
            <a:spLocks/>
          </p:cNvSpPr>
          <p:nvPr/>
        </p:nvSpPr>
        <p:spPr>
          <a:xfrm>
            <a:off x="518615" y="2402005"/>
            <a:ext cx="11013743" cy="382137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/>
          <a:lstStyle>
            <a:lvl1pPr marL="0" indent="0" algn="l" defTabSz="1632753" rtl="0" eaLnBrk="1" latinLnBrk="0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None/>
              <a:defRPr kumimoji="1" sz="2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326612" indent="-510235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5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2040941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857317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673693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490070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306446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122822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6939199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es-EC" sz="1600" dirty="0">
                <a:solidFill>
                  <a:sysClr val="windowText" lastClr="000000"/>
                </a:solidFill>
              </a:rPr>
              <a:t>En cumplimiento a lo dispuesto en la Ordenanza PMU No. 004-2020, que  aprueba el Presupuesto General del Municipio del Distrito Metropolitano de Quito para el Ejercicio Presupuestario 2021, en el numeral 9.1 Modificaciones Presupuestarias (Traspasos y Reformas), señala: “El Alcalde Metropolitano o su delegado podrá disponer que los responsables de los Entes Desconcentrados y la Dirección Metropolitana Financiera, dependiendo de los Tipos de Gasto, autoricen los traspasos presupuestarios observando lo dispuesto en el Art. 256 del COOTAD dentro de una misma área, programa o subprograma, para lo cual expedirá un instructivo.” </a:t>
            </a:r>
          </a:p>
          <a:p>
            <a:pPr lvl="0" algn="just">
              <a:defRPr/>
            </a:pPr>
            <a:r>
              <a:rPr lang="es-EC" sz="1600" dirty="0">
                <a:solidFill>
                  <a:sysClr val="windowText" lastClr="000000"/>
                </a:solidFill>
              </a:rPr>
              <a:t>A efectos de cumplir con la disposición contenida en el artículo 256 del COOTAD, se procederá de la siguiente manera: </a:t>
            </a:r>
          </a:p>
          <a:p>
            <a:pPr lvl="0" algn="just" fontAlgn="base">
              <a:defRPr/>
            </a:pPr>
            <a:r>
              <a:rPr lang="es-EC" sz="1600" dirty="0">
                <a:solidFill>
                  <a:sysClr val="windowText" lastClr="000000"/>
                </a:solidFill>
              </a:rPr>
              <a:t>1.- Los delegados de los entes y unidades desconcentradas deberán remitir la resolución de traspaso con los documentos de sustento a la Dirección Metropolitana Financiera hasta el último día hábil del mes; </a:t>
            </a:r>
          </a:p>
          <a:p>
            <a:pPr lvl="0" algn="just" fontAlgn="base">
              <a:defRPr/>
            </a:pPr>
            <a:r>
              <a:rPr lang="es-EC" sz="1600" dirty="0">
                <a:solidFill>
                  <a:sysClr val="windowText" lastClr="000000"/>
                </a:solidFill>
              </a:rPr>
              <a:t>2.- Una vez consolidada la información, la Dirección Metropolitana Financiera remitirá al Administrador General quien a su vez enviará a la Secretaría General del Concejo, el detalle de los traspasos autorizados en el GAD DMQ, a efectos de que, previa disposición del señor Alcalde Metropolitano, sea puesto en conocimiento del Concejo Metropolitano de Quito.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245998" y="1106526"/>
            <a:ext cx="324995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32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BASE LEGAL</a:t>
            </a:r>
          </a:p>
          <a:p>
            <a:pPr marL="182880" algn="ctr"/>
            <a:r>
              <a:rPr kumimoji="0" lang="es-EC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45999" y="1633235"/>
            <a:ext cx="8597749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2800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Normas Técnicas de Ejecución y Traspasos Presupuestarios</a:t>
            </a:r>
            <a:endParaRPr kumimoji="0" lang="es-EC" sz="2800" b="1" dirty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  <a:p>
            <a:pPr marL="182880" algn="ctr"/>
            <a:r>
              <a:rPr kumimoji="0" lang="es-EC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6687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245998" y="1174766"/>
            <a:ext cx="526769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lang="es-EC" sz="3200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TRASPASOS SEPTIEMBRE</a:t>
            </a:r>
            <a:endParaRPr kumimoji="0" lang="es-EC" sz="3200" b="1" dirty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  <a:p>
            <a:pPr marL="182880" algn="ctr"/>
            <a:r>
              <a:rPr kumimoji="0" lang="es-EC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520338"/>
              </p:ext>
            </p:extLst>
          </p:nvPr>
        </p:nvGraphicFramePr>
        <p:xfrm>
          <a:off x="1025762" y="2448596"/>
          <a:ext cx="10238546" cy="266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Hoja de cálculo" r:id="rId3" imgW="9258128" imgH="2114642" progId="Excel.Sheet.12">
                  <p:embed/>
                </p:oleObj>
              </mc:Choice>
              <mc:Fallback>
                <p:oleObj name="Hoja de cálculo" r:id="rId3" imgW="9258128" imgH="21146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5762" y="2448596"/>
                        <a:ext cx="10238546" cy="2664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196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384</Words>
  <Application>Microsoft Office PowerPoint</Application>
  <PresentationFormat>Panorámica</PresentationFormat>
  <Paragraphs>19</Paragraphs>
  <Slides>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Hoja de cálculo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Quito</dc:creator>
  <cp:lastModifiedBy>Diana Vanesa Eras Herrera</cp:lastModifiedBy>
  <cp:revision>13</cp:revision>
  <dcterms:created xsi:type="dcterms:W3CDTF">2021-11-10T13:34:17Z</dcterms:created>
  <dcterms:modified xsi:type="dcterms:W3CDTF">2021-11-16T16:31:56Z</dcterms:modified>
</cp:coreProperties>
</file>