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647" r:id="rId2"/>
    <p:sldId id="469" r:id="rId3"/>
    <p:sldId id="606" r:id="rId4"/>
    <p:sldId id="593" r:id="rId5"/>
    <p:sldId id="610" r:id="rId6"/>
    <p:sldId id="594" r:id="rId7"/>
    <p:sldId id="592" r:id="rId8"/>
    <p:sldId id="611" r:id="rId9"/>
    <p:sldId id="612" r:id="rId10"/>
    <p:sldId id="613" r:id="rId11"/>
    <p:sldId id="614" r:id="rId12"/>
    <p:sldId id="615" r:id="rId13"/>
    <p:sldId id="616" r:id="rId14"/>
    <p:sldId id="617" r:id="rId15"/>
    <p:sldId id="618" r:id="rId16"/>
    <p:sldId id="619" r:id="rId17"/>
    <p:sldId id="620" r:id="rId18"/>
    <p:sldId id="621" r:id="rId19"/>
    <p:sldId id="622" r:id="rId20"/>
    <p:sldId id="623" r:id="rId21"/>
    <p:sldId id="624" r:id="rId22"/>
    <p:sldId id="625" r:id="rId23"/>
    <p:sldId id="626" r:id="rId24"/>
    <p:sldId id="627" r:id="rId25"/>
    <p:sldId id="628" r:id="rId26"/>
    <p:sldId id="629" r:id="rId27"/>
    <p:sldId id="630" r:id="rId28"/>
    <p:sldId id="631" r:id="rId29"/>
    <p:sldId id="632" r:id="rId30"/>
    <p:sldId id="633" r:id="rId31"/>
    <p:sldId id="643" r:id="rId32"/>
    <p:sldId id="645" r:id="rId33"/>
    <p:sldId id="644" r:id="rId34"/>
    <p:sldId id="646" r:id="rId35"/>
    <p:sldId id="634" r:id="rId36"/>
    <p:sldId id="636" r:id="rId37"/>
    <p:sldId id="635" r:id="rId38"/>
    <p:sldId id="637" r:id="rId39"/>
    <p:sldId id="608" r:id="rId40"/>
    <p:sldId id="638" r:id="rId41"/>
    <p:sldId id="639" r:id="rId42"/>
    <p:sldId id="640" r:id="rId43"/>
    <p:sldId id="641" r:id="rId44"/>
    <p:sldId id="642" r:id="rId45"/>
    <p:sldId id="604" r:id="rId46"/>
    <p:sldId id="648" r:id="rId47"/>
  </p:sldIdLst>
  <p:sldSz cx="12192000" cy="6858000"/>
  <p:notesSz cx="6858000" cy="9144000"/>
  <p:defaultTextStyle>
    <a:defPPr>
      <a:defRPr lang="en-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012"/>
  </p:normalViewPr>
  <p:slideViewPr>
    <p:cSldViewPr snapToGrid="0" snapToObjects="1">
      <p:cViewPr varScale="1">
        <p:scale>
          <a:sx n="73" d="100"/>
          <a:sy n="73" d="100"/>
        </p:scale>
        <p:origin x="5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B92C4B-5CCC-934D-A98D-A22A35117285}"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97D3BEB8-666D-2846-A9D1-10B9E510EA50}">
      <dgm:prSet phldrT="[Text]"/>
      <dgm:spPr/>
      <dgm:t>
        <a:bodyPr/>
        <a:lstStyle/>
        <a:p>
          <a:r>
            <a:rPr lang="en-US" dirty="0"/>
            <a:t>NO</a:t>
          </a:r>
        </a:p>
      </dgm:t>
    </dgm:pt>
    <dgm:pt modelId="{728254E9-EBA2-8743-9663-46C5DD06FDFD}" type="parTrans" cxnId="{33279406-EB7B-1248-AA42-60AB8028FEEF}">
      <dgm:prSet/>
      <dgm:spPr/>
      <dgm:t>
        <a:bodyPr/>
        <a:lstStyle/>
        <a:p>
          <a:endParaRPr lang="en-US"/>
        </a:p>
      </dgm:t>
    </dgm:pt>
    <dgm:pt modelId="{CF660C3C-5960-EB4C-88D1-3947A9CE6B12}" type="sibTrans" cxnId="{33279406-EB7B-1248-AA42-60AB8028FEEF}">
      <dgm:prSet/>
      <dgm:spPr/>
      <dgm:t>
        <a:bodyPr/>
        <a:lstStyle/>
        <a:p>
          <a:endParaRPr lang="en-US"/>
        </a:p>
      </dgm:t>
    </dgm:pt>
    <dgm:pt modelId="{8DD598DC-F1B8-3C47-8332-24D5B7E8D2B1}">
      <dgm:prSet phldrT="[Text]"/>
      <dgm:spPr/>
      <dgm:t>
        <a:bodyPr/>
        <a:lstStyle/>
        <a:p>
          <a:r>
            <a:rPr lang="en-US" dirty="0"/>
            <a:t>NO</a:t>
          </a:r>
        </a:p>
      </dgm:t>
    </dgm:pt>
    <dgm:pt modelId="{4CE51543-E636-B249-9FAA-DA9CFFC47135}" type="parTrans" cxnId="{8E3CF376-418F-6A46-A1F1-7F676BFF3FE9}">
      <dgm:prSet/>
      <dgm:spPr/>
      <dgm:t>
        <a:bodyPr/>
        <a:lstStyle/>
        <a:p>
          <a:endParaRPr lang="en-US"/>
        </a:p>
      </dgm:t>
    </dgm:pt>
    <dgm:pt modelId="{05F01807-31F2-ED4B-AF9A-C4B12FE42468}" type="sibTrans" cxnId="{8E3CF376-418F-6A46-A1F1-7F676BFF3FE9}">
      <dgm:prSet/>
      <dgm:spPr/>
      <dgm:t>
        <a:bodyPr/>
        <a:lstStyle/>
        <a:p>
          <a:endParaRPr lang="en-US"/>
        </a:p>
      </dgm:t>
    </dgm:pt>
    <dgm:pt modelId="{6AD40666-9BAA-F74B-B4F2-C05E26E20E0F}">
      <dgm:prSet phldrT="[Text]"/>
      <dgm:spPr/>
      <dgm:t>
        <a:bodyPr/>
        <a:lstStyle/>
        <a:p>
          <a:r>
            <a:rPr lang="en-US" dirty="0">
              <a:latin typeface="+mj-lt"/>
            </a:rPr>
            <a:t>Cambia </a:t>
          </a:r>
          <a:r>
            <a:rPr lang="en-US" dirty="0" err="1">
              <a:latin typeface="+mj-lt"/>
            </a:rPr>
            <a:t>asignación</a:t>
          </a:r>
          <a:r>
            <a:rPr lang="en-US" dirty="0">
              <a:latin typeface="+mj-lt"/>
            </a:rPr>
            <a:t> </a:t>
          </a:r>
          <a:r>
            <a:rPr lang="en-US" dirty="0" err="1">
              <a:latin typeface="+mj-lt"/>
            </a:rPr>
            <a:t>aprovechamiento</a:t>
          </a:r>
          <a:r>
            <a:rPr lang="en-US" dirty="0">
              <a:latin typeface="+mj-lt"/>
            </a:rPr>
            <a:t> </a:t>
          </a:r>
          <a:r>
            <a:rPr lang="en-US" dirty="0" err="1">
              <a:latin typeface="+mj-lt"/>
            </a:rPr>
            <a:t>urbanistico</a:t>
          </a:r>
          <a:endParaRPr lang="en-US" dirty="0">
            <a:latin typeface="+mj-lt"/>
          </a:endParaRPr>
        </a:p>
      </dgm:t>
    </dgm:pt>
    <dgm:pt modelId="{44AA54F8-FC23-E742-86FF-1A01C5ECF054}" type="parTrans" cxnId="{CE032E8A-0D17-EB4E-8BC2-A94358B49209}">
      <dgm:prSet/>
      <dgm:spPr/>
      <dgm:t>
        <a:bodyPr/>
        <a:lstStyle/>
        <a:p>
          <a:endParaRPr lang="en-US"/>
        </a:p>
      </dgm:t>
    </dgm:pt>
    <dgm:pt modelId="{A36AC2E4-C093-3E40-99AB-8E7D1034B3E1}" type="sibTrans" cxnId="{CE032E8A-0D17-EB4E-8BC2-A94358B49209}">
      <dgm:prSet/>
      <dgm:spPr/>
      <dgm:t>
        <a:bodyPr/>
        <a:lstStyle/>
        <a:p>
          <a:endParaRPr lang="en-US"/>
        </a:p>
      </dgm:t>
    </dgm:pt>
    <dgm:pt modelId="{7093E4BA-A51C-5C4B-A70C-8C8B021ECAB9}">
      <dgm:prSet phldrT="[Text]"/>
      <dgm:spPr/>
      <dgm:t>
        <a:bodyPr/>
        <a:lstStyle/>
        <a:p>
          <a:r>
            <a:rPr lang="en-US" dirty="0" err="1">
              <a:latin typeface="+mj-lt"/>
            </a:rPr>
            <a:t>Modifica</a:t>
          </a:r>
          <a:r>
            <a:rPr lang="en-US" dirty="0">
              <a:latin typeface="+mj-lt"/>
            </a:rPr>
            <a:t> </a:t>
          </a:r>
          <a:r>
            <a:rPr lang="en-US" dirty="0" err="1">
              <a:latin typeface="+mj-lt"/>
            </a:rPr>
            <a:t>porcentaje</a:t>
          </a:r>
          <a:r>
            <a:rPr lang="en-US" dirty="0">
              <a:latin typeface="+mj-lt"/>
            </a:rPr>
            <a:t> de </a:t>
          </a:r>
          <a:r>
            <a:rPr lang="en-US" dirty="0" err="1">
              <a:latin typeface="+mj-lt"/>
            </a:rPr>
            <a:t>áreas</a:t>
          </a:r>
          <a:r>
            <a:rPr lang="en-US" dirty="0">
              <a:latin typeface="+mj-lt"/>
            </a:rPr>
            <a:t> </a:t>
          </a:r>
          <a:r>
            <a:rPr lang="en-US" dirty="0" err="1">
              <a:latin typeface="+mj-lt"/>
            </a:rPr>
            <a:t>verdes</a:t>
          </a:r>
          <a:r>
            <a:rPr lang="en-US" dirty="0">
              <a:latin typeface="+mj-lt"/>
            </a:rPr>
            <a:t> </a:t>
          </a:r>
          <a:r>
            <a:rPr lang="en-US" dirty="0" err="1">
              <a:latin typeface="+mj-lt"/>
            </a:rPr>
            <a:t>entregadas</a:t>
          </a:r>
          <a:endParaRPr lang="en-US" dirty="0">
            <a:latin typeface="+mj-lt"/>
          </a:endParaRPr>
        </a:p>
      </dgm:t>
    </dgm:pt>
    <dgm:pt modelId="{A6A4DB80-7260-3846-B108-1F94BD16CC52}" type="parTrans" cxnId="{5570C70B-B1CC-3249-ABDA-1E5E54C26D70}">
      <dgm:prSet/>
      <dgm:spPr/>
      <dgm:t>
        <a:bodyPr/>
        <a:lstStyle/>
        <a:p>
          <a:endParaRPr lang="en-US"/>
        </a:p>
      </dgm:t>
    </dgm:pt>
    <dgm:pt modelId="{6FEE2282-50CB-7F49-9642-F65DE60965BF}" type="sibTrans" cxnId="{5570C70B-B1CC-3249-ABDA-1E5E54C26D70}">
      <dgm:prSet/>
      <dgm:spPr/>
      <dgm:t>
        <a:bodyPr/>
        <a:lstStyle/>
        <a:p>
          <a:endParaRPr lang="en-US"/>
        </a:p>
      </dgm:t>
    </dgm:pt>
    <dgm:pt modelId="{3370AA2E-1AED-6646-8CB7-186AC6856AA7}">
      <dgm:prSet phldrT="[Text]"/>
      <dgm:spPr/>
      <dgm:t>
        <a:bodyPr/>
        <a:lstStyle/>
        <a:p>
          <a:r>
            <a:rPr lang="en-US" dirty="0"/>
            <a:t>NO</a:t>
          </a:r>
        </a:p>
      </dgm:t>
    </dgm:pt>
    <dgm:pt modelId="{9A704495-E0D1-CB4B-8505-60C354CB3A55}" type="parTrans" cxnId="{C3107E6A-7A96-2443-B7B5-865BB3669B69}">
      <dgm:prSet/>
      <dgm:spPr/>
      <dgm:t>
        <a:bodyPr/>
        <a:lstStyle/>
        <a:p>
          <a:endParaRPr lang="en-US"/>
        </a:p>
      </dgm:t>
    </dgm:pt>
    <dgm:pt modelId="{220822DA-C169-9C41-A778-27AE013B3628}" type="sibTrans" cxnId="{C3107E6A-7A96-2443-B7B5-865BB3669B69}">
      <dgm:prSet/>
      <dgm:spPr/>
      <dgm:t>
        <a:bodyPr/>
        <a:lstStyle/>
        <a:p>
          <a:endParaRPr lang="en-US"/>
        </a:p>
      </dgm:t>
    </dgm:pt>
    <dgm:pt modelId="{3D380744-8612-1E45-9935-79C62330CB4F}">
      <dgm:prSet phldrT="[Text]"/>
      <dgm:spPr/>
      <dgm:t>
        <a:bodyPr/>
        <a:lstStyle/>
        <a:p>
          <a:r>
            <a:rPr lang="en-US" dirty="0">
              <a:latin typeface="+mj-lt"/>
            </a:rPr>
            <a:t>Cambia </a:t>
          </a:r>
          <a:r>
            <a:rPr lang="en-US" dirty="0" err="1">
              <a:latin typeface="+mj-lt"/>
            </a:rPr>
            <a:t>uso</a:t>
          </a:r>
          <a:r>
            <a:rPr lang="en-US" dirty="0">
              <a:latin typeface="+mj-lt"/>
            </a:rPr>
            <a:t> de </a:t>
          </a:r>
          <a:r>
            <a:rPr lang="en-US" dirty="0" err="1">
              <a:latin typeface="+mj-lt"/>
            </a:rPr>
            <a:t>suelo</a:t>
          </a:r>
          <a:endParaRPr lang="en-US" dirty="0">
            <a:latin typeface="+mj-lt"/>
          </a:endParaRPr>
        </a:p>
      </dgm:t>
    </dgm:pt>
    <dgm:pt modelId="{EF32AA4E-92A0-1D4B-85CF-E625A47F5286}" type="parTrans" cxnId="{1BAE9EA6-6337-F847-B1D9-35337B5F39F0}">
      <dgm:prSet/>
      <dgm:spPr/>
      <dgm:t>
        <a:bodyPr/>
        <a:lstStyle/>
        <a:p>
          <a:endParaRPr lang="en-US"/>
        </a:p>
      </dgm:t>
    </dgm:pt>
    <dgm:pt modelId="{D13D0F28-16AC-1946-B857-925E2016F8AE}" type="sibTrans" cxnId="{1BAE9EA6-6337-F847-B1D9-35337B5F39F0}">
      <dgm:prSet/>
      <dgm:spPr/>
      <dgm:t>
        <a:bodyPr/>
        <a:lstStyle/>
        <a:p>
          <a:endParaRPr lang="en-US"/>
        </a:p>
      </dgm:t>
    </dgm:pt>
    <dgm:pt modelId="{ECF3881E-EC80-5445-8852-E3B12B2B8664}">
      <dgm:prSet phldrT="[Text]"/>
      <dgm:spPr/>
      <dgm:t>
        <a:bodyPr/>
        <a:lstStyle/>
        <a:p>
          <a:r>
            <a:rPr lang="en-US" dirty="0">
              <a:latin typeface="+mj-lt"/>
            </a:rPr>
            <a:t>Cambia </a:t>
          </a:r>
          <a:r>
            <a:rPr lang="en-US" dirty="0" err="1">
              <a:latin typeface="+mj-lt"/>
            </a:rPr>
            <a:t>ocupación</a:t>
          </a:r>
          <a:r>
            <a:rPr lang="en-US" dirty="0">
              <a:latin typeface="+mj-lt"/>
            </a:rPr>
            <a:t> y </a:t>
          </a:r>
          <a:r>
            <a:rPr lang="en-US" dirty="0" err="1">
              <a:latin typeface="+mj-lt"/>
            </a:rPr>
            <a:t>edificabilidad</a:t>
          </a:r>
          <a:r>
            <a:rPr lang="en-US" dirty="0">
              <a:latin typeface="+mj-lt"/>
            </a:rPr>
            <a:t> del </a:t>
          </a:r>
          <a:r>
            <a:rPr lang="en-US" dirty="0" err="1">
              <a:latin typeface="+mj-lt"/>
            </a:rPr>
            <a:t>proyecto</a:t>
          </a:r>
          <a:endParaRPr lang="en-US" dirty="0">
            <a:latin typeface="+mj-lt"/>
          </a:endParaRPr>
        </a:p>
      </dgm:t>
    </dgm:pt>
    <dgm:pt modelId="{21D9E5E4-4EEF-2143-9B3D-09E4DA52CC28}" type="parTrans" cxnId="{865AAB69-B33F-B547-89FA-4C120FE0C891}">
      <dgm:prSet/>
      <dgm:spPr/>
      <dgm:t>
        <a:bodyPr/>
        <a:lstStyle/>
        <a:p>
          <a:endParaRPr lang="en-US"/>
        </a:p>
      </dgm:t>
    </dgm:pt>
    <dgm:pt modelId="{F7E73D27-83AC-B641-B6C7-8E4DF9B245B6}" type="sibTrans" cxnId="{865AAB69-B33F-B547-89FA-4C120FE0C891}">
      <dgm:prSet/>
      <dgm:spPr/>
      <dgm:t>
        <a:bodyPr/>
        <a:lstStyle/>
        <a:p>
          <a:endParaRPr lang="en-US"/>
        </a:p>
      </dgm:t>
    </dgm:pt>
    <dgm:pt modelId="{EB7E65EA-254D-8249-B2C8-59A59CE8164B}">
      <dgm:prSet phldrT="[Text]"/>
      <dgm:spPr/>
      <dgm:t>
        <a:bodyPr/>
        <a:lstStyle/>
        <a:p>
          <a:r>
            <a:rPr lang="en-US" dirty="0">
              <a:latin typeface="+mj-lt"/>
            </a:rPr>
            <a:t>Cambia </a:t>
          </a:r>
          <a:r>
            <a:rPr lang="en-US" dirty="0" err="1">
              <a:latin typeface="+mj-lt"/>
            </a:rPr>
            <a:t>aspectos</a:t>
          </a:r>
          <a:r>
            <a:rPr lang="en-US" dirty="0">
              <a:latin typeface="+mj-lt"/>
            </a:rPr>
            <a:t> </a:t>
          </a:r>
          <a:r>
            <a:rPr lang="en-US" dirty="0" err="1">
              <a:latin typeface="+mj-lt"/>
            </a:rPr>
            <a:t>medulares</a:t>
          </a:r>
          <a:endParaRPr lang="en-US" dirty="0">
            <a:latin typeface="+mj-lt"/>
          </a:endParaRPr>
        </a:p>
      </dgm:t>
    </dgm:pt>
    <dgm:pt modelId="{C1B34FEE-3C86-0F44-8F6F-B13F69E21D8A}" type="sibTrans" cxnId="{5D7F6244-9EBB-B14A-A735-46DA1BD694BC}">
      <dgm:prSet/>
      <dgm:spPr/>
      <dgm:t>
        <a:bodyPr/>
        <a:lstStyle/>
        <a:p>
          <a:endParaRPr lang="en-US"/>
        </a:p>
      </dgm:t>
    </dgm:pt>
    <dgm:pt modelId="{156A39F6-BB9A-5345-A013-A9ADE01C50BA}" type="parTrans" cxnId="{5D7F6244-9EBB-B14A-A735-46DA1BD694BC}">
      <dgm:prSet/>
      <dgm:spPr/>
      <dgm:t>
        <a:bodyPr/>
        <a:lstStyle/>
        <a:p>
          <a:endParaRPr lang="en-US"/>
        </a:p>
      </dgm:t>
    </dgm:pt>
    <dgm:pt modelId="{7E534DA9-CA88-5B48-B2F8-8083CE59E86B}">
      <dgm:prSet phldrT="[Text]"/>
      <dgm:spPr/>
      <dgm:t>
        <a:bodyPr/>
        <a:lstStyle/>
        <a:p>
          <a:r>
            <a:rPr lang="en-US" dirty="0" err="1">
              <a:latin typeface="+mj-lt"/>
            </a:rPr>
            <a:t>Modifica</a:t>
          </a:r>
          <a:r>
            <a:rPr lang="en-US" dirty="0">
              <a:latin typeface="+mj-lt"/>
            </a:rPr>
            <a:t> </a:t>
          </a:r>
          <a:r>
            <a:rPr lang="en-US" dirty="0" err="1">
              <a:latin typeface="+mj-lt"/>
            </a:rPr>
            <a:t>montos</a:t>
          </a:r>
          <a:r>
            <a:rPr lang="en-US" dirty="0">
              <a:latin typeface="+mj-lt"/>
            </a:rPr>
            <a:t> COD</a:t>
          </a:r>
        </a:p>
      </dgm:t>
    </dgm:pt>
    <dgm:pt modelId="{AD2B4E28-1C71-0244-92C1-8CE070016A83}" type="sibTrans" cxnId="{2330C0AA-D6EA-244F-9482-C94EA2F6232F}">
      <dgm:prSet/>
      <dgm:spPr/>
      <dgm:t>
        <a:bodyPr/>
        <a:lstStyle/>
        <a:p>
          <a:endParaRPr lang="en-US"/>
        </a:p>
      </dgm:t>
    </dgm:pt>
    <dgm:pt modelId="{E8FCCC3B-063A-144E-BAA2-8FE6D42F84EB}" type="parTrans" cxnId="{2330C0AA-D6EA-244F-9482-C94EA2F6232F}">
      <dgm:prSet/>
      <dgm:spPr/>
      <dgm:t>
        <a:bodyPr/>
        <a:lstStyle/>
        <a:p>
          <a:endParaRPr lang="en-US"/>
        </a:p>
      </dgm:t>
    </dgm:pt>
    <dgm:pt modelId="{9EE70858-3372-7E45-852E-F0280E67C939}" type="pres">
      <dgm:prSet presAssocID="{F5B92C4B-5CCC-934D-A98D-A22A35117285}" presName="linearFlow" presStyleCnt="0">
        <dgm:presLayoutVars>
          <dgm:dir/>
          <dgm:animLvl val="lvl"/>
          <dgm:resizeHandles val="exact"/>
        </dgm:presLayoutVars>
      </dgm:prSet>
      <dgm:spPr/>
      <dgm:t>
        <a:bodyPr/>
        <a:lstStyle/>
        <a:p>
          <a:endParaRPr lang="es-ES"/>
        </a:p>
      </dgm:t>
    </dgm:pt>
    <dgm:pt modelId="{F13B8ABF-4545-4A4A-83A7-3111C9800E3A}" type="pres">
      <dgm:prSet presAssocID="{97D3BEB8-666D-2846-A9D1-10B9E510EA50}" presName="composite" presStyleCnt="0"/>
      <dgm:spPr/>
    </dgm:pt>
    <dgm:pt modelId="{526E67E7-80BE-544F-A882-1AF1654D99CF}" type="pres">
      <dgm:prSet presAssocID="{97D3BEB8-666D-2846-A9D1-10B9E510EA50}" presName="parentText" presStyleLbl="alignNode1" presStyleIdx="0" presStyleCnt="3">
        <dgm:presLayoutVars>
          <dgm:chMax val="1"/>
          <dgm:bulletEnabled val="1"/>
        </dgm:presLayoutVars>
      </dgm:prSet>
      <dgm:spPr/>
      <dgm:t>
        <a:bodyPr/>
        <a:lstStyle/>
        <a:p>
          <a:endParaRPr lang="es-ES"/>
        </a:p>
      </dgm:t>
    </dgm:pt>
    <dgm:pt modelId="{DE06FD55-A90A-594A-9653-178CEED85376}" type="pres">
      <dgm:prSet presAssocID="{97D3BEB8-666D-2846-A9D1-10B9E510EA50}" presName="descendantText" presStyleLbl="alignAcc1" presStyleIdx="0" presStyleCnt="3" custLinFactNeighborX="2334" custLinFactNeighborY="-12192">
        <dgm:presLayoutVars>
          <dgm:bulletEnabled val="1"/>
        </dgm:presLayoutVars>
      </dgm:prSet>
      <dgm:spPr/>
      <dgm:t>
        <a:bodyPr/>
        <a:lstStyle/>
        <a:p>
          <a:endParaRPr lang="es-ES"/>
        </a:p>
      </dgm:t>
    </dgm:pt>
    <dgm:pt modelId="{851FB2EE-28B1-744D-A976-F1B2A82F4CBE}" type="pres">
      <dgm:prSet presAssocID="{CF660C3C-5960-EB4C-88D1-3947A9CE6B12}" presName="sp" presStyleCnt="0"/>
      <dgm:spPr/>
    </dgm:pt>
    <dgm:pt modelId="{945C1196-FC42-764E-930C-CEDB533AE153}" type="pres">
      <dgm:prSet presAssocID="{8DD598DC-F1B8-3C47-8332-24D5B7E8D2B1}" presName="composite" presStyleCnt="0"/>
      <dgm:spPr/>
    </dgm:pt>
    <dgm:pt modelId="{61D7EB5F-E2C3-0B43-9A0C-9F260C84C8A5}" type="pres">
      <dgm:prSet presAssocID="{8DD598DC-F1B8-3C47-8332-24D5B7E8D2B1}" presName="parentText" presStyleLbl="alignNode1" presStyleIdx="1" presStyleCnt="3">
        <dgm:presLayoutVars>
          <dgm:chMax val="1"/>
          <dgm:bulletEnabled val="1"/>
        </dgm:presLayoutVars>
      </dgm:prSet>
      <dgm:spPr/>
      <dgm:t>
        <a:bodyPr/>
        <a:lstStyle/>
        <a:p>
          <a:endParaRPr lang="es-ES"/>
        </a:p>
      </dgm:t>
    </dgm:pt>
    <dgm:pt modelId="{0EC10842-0FAC-2148-83EE-505DC55589DE}" type="pres">
      <dgm:prSet presAssocID="{8DD598DC-F1B8-3C47-8332-24D5B7E8D2B1}" presName="descendantText" presStyleLbl="alignAcc1" presStyleIdx="1" presStyleCnt="3">
        <dgm:presLayoutVars>
          <dgm:bulletEnabled val="1"/>
        </dgm:presLayoutVars>
      </dgm:prSet>
      <dgm:spPr/>
      <dgm:t>
        <a:bodyPr/>
        <a:lstStyle/>
        <a:p>
          <a:endParaRPr lang="es-ES"/>
        </a:p>
      </dgm:t>
    </dgm:pt>
    <dgm:pt modelId="{E2595EBE-943E-A643-A00A-1E6922A90FCF}" type="pres">
      <dgm:prSet presAssocID="{05F01807-31F2-ED4B-AF9A-C4B12FE42468}" presName="sp" presStyleCnt="0"/>
      <dgm:spPr/>
    </dgm:pt>
    <dgm:pt modelId="{367DD067-0C44-C848-914F-CC7C136839DB}" type="pres">
      <dgm:prSet presAssocID="{3370AA2E-1AED-6646-8CB7-186AC6856AA7}" presName="composite" presStyleCnt="0"/>
      <dgm:spPr/>
    </dgm:pt>
    <dgm:pt modelId="{3714B54D-2C11-B742-B311-7E3ACD2DDE26}" type="pres">
      <dgm:prSet presAssocID="{3370AA2E-1AED-6646-8CB7-186AC6856AA7}" presName="parentText" presStyleLbl="alignNode1" presStyleIdx="2" presStyleCnt="3">
        <dgm:presLayoutVars>
          <dgm:chMax val="1"/>
          <dgm:bulletEnabled val="1"/>
        </dgm:presLayoutVars>
      </dgm:prSet>
      <dgm:spPr/>
      <dgm:t>
        <a:bodyPr/>
        <a:lstStyle/>
        <a:p>
          <a:endParaRPr lang="es-ES"/>
        </a:p>
      </dgm:t>
    </dgm:pt>
    <dgm:pt modelId="{26A69AC6-E96C-344D-B3C6-08D490E41906}" type="pres">
      <dgm:prSet presAssocID="{3370AA2E-1AED-6646-8CB7-186AC6856AA7}" presName="descendantText" presStyleLbl="alignAcc1" presStyleIdx="2" presStyleCnt="3">
        <dgm:presLayoutVars>
          <dgm:bulletEnabled val="1"/>
        </dgm:presLayoutVars>
      </dgm:prSet>
      <dgm:spPr/>
      <dgm:t>
        <a:bodyPr/>
        <a:lstStyle/>
        <a:p>
          <a:endParaRPr lang="es-ES"/>
        </a:p>
      </dgm:t>
    </dgm:pt>
  </dgm:ptLst>
  <dgm:cxnLst>
    <dgm:cxn modelId="{CE032E8A-0D17-EB4E-8BC2-A94358B49209}" srcId="{8DD598DC-F1B8-3C47-8332-24D5B7E8D2B1}" destId="{6AD40666-9BAA-F74B-B4F2-C05E26E20E0F}" srcOrd="0" destOrd="0" parTransId="{44AA54F8-FC23-E742-86FF-1A01C5ECF054}" sibTransId="{A36AC2E4-C093-3E40-99AB-8E7D1034B3E1}"/>
    <dgm:cxn modelId="{62390968-4DE2-BC4C-8E4A-AE88B55549EB}" type="presOf" srcId="{8DD598DC-F1B8-3C47-8332-24D5B7E8D2B1}" destId="{61D7EB5F-E2C3-0B43-9A0C-9F260C84C8A5}" srcOrd="0" destOrd="0" presId="urn:microsoft.com/office/officeart/2005/8/layout/chevron2"/>
    <dgm:cxn modelId="{A5792085-98B1-0043-BE6F-C1B7610A4639}" type="presOf" srcId="{97D3BEB8-666D-2846-A9D1-10B9E510EA50}" destId="{526E67E7-80BE-544F-A882-1AF1654D99CF}" srcOrd="0" destOrd="0" presId="urn:microsoft.com/office/officeart/2005/8/layout/chevron2"/>
    <dgm:cxn modelId="{6339C717-97BD-114A-8168-AF604F0EF47D}" type="presOf" srcId="{7093E4BA-A51C-5C4B-A70C-8C8B021ECAB9}" destId="{0EC10842-0FAC-2148-83EE-505DC55589DE}" srcOrd="0" destOrd="1" presId="urn:microsoft.com/office/officeart/2005/8/layout/chevron2"/>
    <dgm:cxn modelId="{2259C8C5-5612-6B47-91F4-1D19DF1D7E45}" type="presOf" srcId="{EB7E65EA-254D-8249-B2C8-59A59CE8164B}" destId="{DE06FD55-A90A-594A-9653-178CEED85376}" srcOrd="0" destOrd="0" presId="urn:microsoft.com/office/officeart/2005/8/layout/chevron2"/>
    <dgm:cxn modelId="{98753D6B-0F84-DD4F-9CC0-F13B34D9282A}" type="presOf" srcId="{7E534DA9-CA88-5B48-B2F8-8083CE59E86B}" destId="{DE06FD55-A90A-594A-9653-178CEED85376}" srcOrd="0" destOrd="1" presId="urn:microsoft.com/office/officeart/2005/8/layout/chevron2"/>
    <dgm:cxn modelId="{D7DE2A19-70BA-BB49-9C87-BA026A811159}" type="presOf" srcId="{F5B92C4B-5CCC-934D-A98D-A22A35117285}" destId="{9EE70858-3372-7E45-852E-F0280E67C939}" srcOrd="0" destOrd="0" presId="urn:microsoft.com/office/officeart/2005/8/layout/chevron2"/>
    <dgm:cxn modelId="{7088FA31-2408-D043-A3BB-7AF88485A90C}" type="presOf" srcId="{6AD40666-9BAA-F74B-B4F2-C05E26E20E0F}" destId="{0EC10842-0FAC-2148-83EE-505DC55589DE}" srcOrd="0" destOrd="0" presId="urn:microsoft.com/office/officeart/2005/8/layout/chevron2"/>
    <dgm:cxn modelId="{33279406-EB7B-1248-AA42-60AB8028FEEF}" srcId="{F5B92C4B-5CCC-934D-A98D-A22A35117285}" destId="{97D3BEB8-666D-2846-A9D1-10B9E510EA50}" srcOrd="0" destOrd="0" parTransId="{728254E9-EBA2-8743-9663-46C5DD06FDFD}" sibTransId="{CF660C3C-5960-EB4C-88D1-3947A9CE6B12}"/>
    <dgm:cxn modelId="{F1660A8D-7AC7-0343-B0DD-B08ED57E627D}" type="presOf" srcId="{3D380744-8612-1E45-9935-79C62330CB4F}" destId="{26A69AC6-E96C-344D-B3C6-08D490E41906}" srcOrd="0" destOrd="0" presId="urn:microsoft.com/office/officeart/2005/8/layout/chevron2"/>
    <dgm:cxn modelId="{E92045AF-4A9C-C04B-AB27-FFE8CF93A78D}" type="presOf" srcId="{3370AA2E-1AED-6646-8CB7-186AC6856AA7}" destId="{3714B54D-2C11-B742-B311-7E3ACD2DDE26}" srcOrd="0" destOrd="0" presId="urn:microsoft.com/office/officeart/2005/8/layout/chevron2"/>
    <dgm:cxn modelId="{5D3DF13A-3023-6C48-808F-E939A4DE3AFC}" type="presOf" srcId="{ECF3881E-EC80-5445-8852-E3B12B2B8664}" destId="{26A69AC6-E96C-344D-B3C6-08D490E41906}" srcOrd="0" destOrd="1" presId="urn:microsoft.com/office/officeart/2005/8/layout/chevron2"/>
    <dgm:cxn modelId="{5D7F6244-9EBB-B14A-A735-46DA1BD694BC}" srcId="{97D3BEB8-666D-2846-A9D1-10B9E510EA50}" destId="{EB7E65EA-254D-8249-B2C8-59A59CE8164B}" srcOrd="0" destOrd="0" parTransId="{156A39F6-BB9A-5345-A013-A9ADE01C50BA}" sibTransId="{C1B34FEE-3C86-0F44-8F6F-B13F69E21D8A}"/>
    <dgm:cxn modelId="{5570C70B-B1CC-3249-ABDA-1E5E54C26D70}" srcId="{8DD598DC-F1B8-3C47-8332-24D5B7E8D2B1}" destId="{7093E4BA-A51C-5C4B-A70C-8C8B021ECAB9}" srcOrd="1" destOrd="0" parTransId="{A6A4DB80-7260-3846-B108-1F94BD16CC52}" sibTransId="{6FEE2282-50CB-7F49-9642-F65DE60965BF}"/>
    <dgm:cxn modelId="{8E3CF376-418F-6A46-A1F1-7F676BFF3FE9}" srcId="{F5B92C4B-5CCC-934D-A98D-A22A35117285}" destId="{8DD598DC-F1B8-3C47-8332-24D5B7E8D2B1}" srcOrd="1" destOrd="0" parTransId="{4CE51543-E636-B249-9FAA-DA9CFFC47135}" sibTransId="{05F01807-31F2-ED4B-AF9A-C4B12FE42468}"/>
    <dgm:cxn modelId="{1BAE9EA6-6337-F847-B1D9-35337B5F39F0}" srcId="{3370AA2E-1AED-6646-8CB7-186AC6856AA7}" destId="{3D380744-8612-1E45-9935-79C62330CB4F}" srcOrd="0" destOrd="0" parTransId="{EF32AA4E-92A0-1D4B-85CF-E625A47F5286}" sibTransId="{D13D0F28-16AC-1946-B857-925E2016F8AE}"/>
    <dgm:cxn modelId="{C3107E6A-7A96-2443-B7B5-865BB3669B69}" srcId="{F5B92C4B-5CCC-934D-A98D-A22A35117285}" destId="{3370AA2E-1AED-6646-8CB7-186AC6856AA7}" srcOrd="2" destOrd="0" parTransId="{9A704495-E0D1-CB4B-8505-60C354CB3A55}" sibTransId="{220822DA-C169-9C41-A778-27AE013B3628}"/>
    <dgm:cxn modelId="{865AAB69-B33F-B547-89FA-4C120FE0C891}" srcId="{3370AA2E-1AED-6646-8CB7-186AC6856AA7}" destId="{ECF3881E-EC80-5445-8852-E3B12B2B8664}" srcOrd="1" destOrd="0" parTransId="{21D9E5E4-4EEF-2143-9B3D-09E4DA52CC28}" sibTransId="{F7E73D27-83AC-B641-B6C7-8E4DF9B245B6}"/>
    <dgm:cxn modelId="{2330C0AA-D6EA-244F-9482-C94EA2F6232F}" srcId="{97D3BEB8-666D-2846-A9D1-10B9E510EA50}" destId="{7E534DA9-CA88-5B48-B2F8-8083CE59E86B}" srcOrd="1" destOrd="0" parTransId="{E8FCCC3B-063A-144E-BAA2-8FE6D42F84EB}" sibTransId="{AD2B4E28-1C71-0244-92C1-8CE070016A83}"/>
    <dgm:cxn modelId="{08185C98-9EDA-8841-892E-4305A56C872F}" type="presParOf" srcId="{9EE70858-3372-7E45-852E-F0280E67C939}" destId="{F13B8ABF-4545-4A4A-83A7-3111C9800E3A}" srcOrd="0" destOrd="0" presId="urn:microsoft.com/office/officeart/2005/8/layout/chevron2"/>
    <dgm:cxn modelId="{44254801-86D9-4F4A-AB47-604263A4C96A}" type="presParOf" srcId="{F13B8ABF-4545-4A4A-83A7-3111C9800E3A}" destId="{526E67E7-80BE-544F-A882-1AF1654D99CF}" srcOrd="0" destOrd="0" presId="urn:microsoft.com/office/officeart/2005/8/layout/chevron2"/>
    <dgm:cxn modelId="{6556EEC4-0B6F-2749-B3D3-D494F450CD2A}" type="presParOf" srcId="{F13B8ABF-4545-4A4A-83A7-3111C9800E3A}" destId="{DE06FD55-A90A-594A-9653-178CEED85376}" srcOrd="1" destOrd="0" presId="urn:microsoft.com/office/officeart/2005/8/layout/chevron2"/>
    <dgm:cxn modelId="{D15A8279-1BFF-E848-BCB7-4B2490144387}" type="presParOf" srcId="{9EE70858-3372-7E45-852E-F0280E67C939}" destId="{851FB2EE-28B1-744D-A976-F1B2A82F4CBE}" srcOrd="1" destOrd="0" presId="urn:microsoft.com/office/officeart/2005/8/layout/chevron2"/>
    <dgm:cxn modelId="{B0E85C68-A865-1347-BA00-B705BC80572B}" type="presParOf" srcId="{9EE70858-3372-7E45-852E-F0280E67C939}" destId="{945C1196-FC42-764E-930C-CEDB533AE153}" srcOrd="2" destOrd="0" presId="urn:microsoft.com/office/officeart/2005/8/layout/chevron2"/>
    <dgm:cxn modelId="{44DA61D2-5027-1044-AD96-46A4743C56F0}" type="presParOf" srcId="{945C1196-FC42-764E-930C-CEDB533AE153}" destId="{61D7EB5F-E2C3-0B43-9A0C-9F260C84C8A5}" srcOrd="0" destOrd="0" presId="urn:microsoft.com/office/officeart/2005/8/layout/chevron2"/>
    <dgm:cxn modelId="{1522FA09-1DEA-EC4F-8CEE-1AE4BD72CC0C}" type="presParOf" srcId="{945C1196-FC42-764E-930C-CEDB533AE153}" destId="{0EC10842-0FAC-2148-83EE-505DC55589DE}" srcOrd="1" destOrd="0" presId="urn:microsoft.com/office/officeart/2005/8/layout/chevron2"/>
    <dgm:cxn modelId="{C249CB6F-AD0B-694F-9EB5-180D1B16C74B}" type="presParOf" srcId="{9EE70858-3372-7E45-852E-F0280E67C939}" destId="{E2595EBE-943E-A643-A00A-1E6922A90FCF}" srcOrd="3" destOrd="0" presId="urn:microsoft.com/office/officeart/2005/8/layout/chevron2"/>
    <dgm:cxn modelId="{B8FF727A-97BB-004E-8CC7-809BB32EE6F9}" type="presParOf" srcId="{9EE70858-3372-7E45-852E-F0280E67C939}" destId="{367DD067-0C44-C848-914F-CC7C136839DB}" srcOrd="4" destOrd="0" presId="urn:microsoft.com/office/officeart/2005/8/layout/chevron2"/>
    <dgm:cxn modelId="{C42D079D-94CB-7F40-A22D-5C30539070DA}" type="presParOf" srcId="{367DD067-0C44-C848-914F-CC7C136839DB}" destId="{3714B54D-2C11-B742-B311-7E3ACD2DDE26}" srcOrd="0" destOrd="0" presId="urn:microsoft.com/office/officeart/2005/8/layout/chevron2"/>
    <dgm:cxn modelId="{DAB1DBB7-887F-464B-B417-867EA88A2684}" type="presParOf" srcId="{367DD067-0C44-C848-914F-CC7C136839DB}" destId="{26A69AC6-E96C-344D-B3C6-08D490E4190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E67E7-80BE-544F-A882-1AF1654D99CF}">
      <dsp:nvSpPr>
        <dsp:cNvPr id="0" name=""/>
        <dsp:cNvSpPr/>
      </dsp:nvSpPr>
      <dsp:spPr>
        <a:xfrm rot="5400000">
          <a:off x="-206041" y="206121"/>
          <a:ext cx="1373608" cy="96152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a:t>NO</a:t>
          </a:r>
        </a:p>
      </dsp:txBody>
      <dsp:txXfrm rot="-5400000">
        <a:off x="1" y="480843"/>
        <a:ext cx="961525" cy="412083"/>
      </dsp:txXfrm>
    </dsp:sp>
    <dsp:sp modelId="{DE06FD55-A90A-594A-9653-178CEED85376}">
      <dsp:nvSpPr>
        <dsp:cNvPr id="0" name=""/>
        <dsp:cNvSpPr/>
      </dsp:nvSpPr>
      <dsp:spPr>
        <a:xfrm rot="5400000">
          <a:off x="3313401" y="-2351875"/>
          <a:ext cx="892845" cy="55965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Cambia </a:t>
          </a:r>
          <a:r>
            <a:rPr lang="en-US" sz="2000" kern="1200" dirty="0" err="1">
              <a:latin typeface="+mj-lt"/>
            </a:rPr>
            <a:t>aspectos</a:t>
          </a:r>
          <a:r>
            <a:rPr lang="en-US" sz="2000" kern="1200" dirty="0">
              <a:latin typeface="+mj-lt"/>
            </a:rPr>
            <a:t> </a:t>
          </a:r>
          <a:r>
            <a:rPr lang="en-US" sz="2000" kern="1200" dirty="0" err="1">
              <a:latin typeface="+mj-lt"/>
            </a:rPr>
            <a:t>medulares</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err="1">
              <a:latin typeface="+mj-lt"/>
            </a:rPr>
            <a:t>Modifica</a:t>
          </a:r>
          <a:r>
            <a:rPr lang="en-US" sz="2000" kern="1200" dirty="0">
              <a:latin typeface="+mj-lt"/>
            </a:rPr>
            <a:t> </a:t>
          </a:r>
          <a:r>
            <a:rPr lang="en-US" sz="2000" kern="1200" dirty="0" err="1">
              <a:latin typeface="+mj-lt"/>
            </a:rPr>
            <a:t>montos</a:t>
          </a:r>
          <a:r>
            <a:rPr lang="en-US" sz="2000" kern="1200" dirty="0">
              <a:latin typeface="+mj-lt"/>
            </a:rPr>
            <a:t> COD</a:t>
          </a:r>
        </a:p>
      </dsp:txBody>
      <dsp:txXfrm rot="-5400000">
        <a:off x="961526" y="43585"/>
        <a:ext cx="5553011" cy="805675"/>
      </dsp:txXfrm>
    </dsp:sp>
    <dsp:sp modelId="{61D7EB5F-E2C3-0B43-9A0C-9F260C84C8A5}">
      <dsp:nvSpPr>
        <dsp:cNvPr id="0" name=""/>
        <dsp:cNvSpPr/>
      </dsp:nvSpPr>
      <dsp:spPr>
        <a:xfrm rot="5400000">
          <a:off x="-206041" y="1382250"/>
          <a:ext cx="1373608" cy="96152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a:t>NO</a:t>
          </a:r>
        </a:p>
      </dsp:txBody>
      <dsp:txXfrm rot="-5400000">
        <a:off x="1" y="1656972"/>
        <a:ext cx="961525" cy="412083"/>
      </dsp:txXfrm>
    </dsp:sp>
    <dsp:sp modelId="{0EC10842-0FAC-2148-83EE-505DC55589DE}">
      <dsp:nvSpPr>
        <dsp:cNvPr id="0" name=""/>
        <dsp:cNvSpPr/>
      </dsp:nvSpPr>
      <dsp:spPr>
        <a:xfrm rot="5400000">
          <a:off x="3313401" y="-1175666"/>
          <a:ext cx="892845" cy="55965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Cambia </a:t>
          </a:r>
          <a:r>
            <a:rPr lang="en-US" sz="2000" kern="1200" dirty="0" err="1">
              <a:latin typeface="+mj-lt"/>
            </a:rPr>
            <a:t>asignación</a:t>
          </a:r>
          <a:r>
            <a:rPr lang="en-US" sz="2000" kern="1200" dirty="0">
              <a:latin typeface="+mj-lt"/>
            </a:rPr>
            <a:t> </a:t>
          </a:r>
          <a:r>
            <a:rPr lang="en-US" sz="2000" kern="1200" dirty="0" err="1">
              <a:latin typeface="+mj-lt"/>
            </a:rPr>
            <a:t>aprovechamiento</a:t>
          </a:r>
          <a:r>
            <a:rPr lang="en-US" sz="2000" kern="1200" dirty="0">
              <a:latin typeface="+mj-lt"/>
            </a:rPr>
            <a:t> </a:t>
          </a:r>
          <a:r>
            <a:rPr lang="en-US" sz="2000" kern="1200" dirty="0" err="1">
              <a:latin typeface="+mj-lt"/>
            </a:rPr>
            <a:t>urbanistico</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err="1">
              <a:latin typeface="+mj-lt"/>
            </a:rPr>
            <a:t>Modifica</a:t>
          </a:r>
          <a:r>
            <a:rPr lang="en-US" sz="2000" kern="1200" dirty="0">
              <a:latin typeface="+mj-lt"/>
            </a:rPr>
            <a:t> </a:t>
          </a:r>
          <a:r>
            <a:rPr lang="en-US" sz="2000" kern="1200" dirty="0" err="1">
              <a:latin typeface="+mj-lt"/>
            </a:rPr>
            <a:t>porcentaje</a:t>
          </a:r>
          <a:r>
            <a:rPr lang="en-US" sz="2000" kern="1200" dirty="0">
              <a:latin typeface="+mj-lt"/>
            </a:rPr>
            <a:t> de </a:t>
          </a:r>
          <a:r>
            <a:rPr lang="en-US" sz="2000" kern="1200" dirty="0" err="1">
              <a:latin typeface="+mj-lt"/>
            </a:rPr>
            <a:t>áreas</a:t>
          </a:r>
          <a:r>
            <a:rPr lang="en-US" sz="2000" kern="1200" dirty="0">
              <a:latin typeface="+mj-lt"/>
            </a:rPr>
            <a:t> </a:t>
          </a:r>
          <a:r>
            <a:rPr lang="en-US" sz="2000" kern="1200" dirty="0" err="1">
              <a:latin typeface="+mj-lt"/>
            </a:rPr>
            <a:t>verdes</a:t>
          </a:r>
          <a:r>
            <a:rPr lang="en-US" sz="2000" kern="1200" dirty="0">
              <a:latin typeface="+mj-lt"/>
            </a:rPr>
            <a:t> </a:t>
          </a:r>
          <a:r>
            <a:rPr lang="en-US" sz="2000" kern="1200" dirty="0" err="1">
              <a:latin typeface="+mj-lt"/>
            </a:rPr>
            <a:t>entregadas</a:t>
          </a:r>
          <a:endParaRPr lang="en-US" sz="2000" kern="1200" dirty="0">
            <a:latin typeface="+mj-lt"/>
          </a:endParaRPr>
        </a:p>
      </dsp:txBody>
      <dsp:txXfrm rot="-5400000">
        <a:off x="961526" y="1219794"/>
        <a:ext cx="5553011" cy="805675"/>
      </dsp:txXfrm>
    </dsp:sp>
    <dsp:sp modelId="{3714B54D-2C11-B742-B311-7E3ACD2DDE26}">
      <dsp:nvSpPr>
        <dsp:cNvPr id="0" name=""/>
        <dsp:cNvSpPr/>
      </dsp:nvSpPr>
      <dsp:spPr>
        <a:xfrm rot="5400000">
          <a:off x="-206041" y="2558378"/>
          <a:ext cx="1373608" cy="96152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a:t>NO</a:t>
          </a:r>
        </a:p>
      </dsp:txBody>
      <dsp:txXfrm rot="-5400000">
        <a:off x="1" y="2833100"/>
        <a:ext cx="961525" cy="412083"/>
      </dsp:txXfrm>
    </dsp:sp>
    <dsp:sp modelId="{26A69AC6-E96C-344D-B3C6-08D490E41906}">
      <dsp:nvSpPr>
        <dsp:cNvPr id="0" name=""/>
        <dsp:cNvSpPr/>
      </dsp:nvSpPr>
      <dsp:spPr>
        <a:xfrm rot="5400000">
          <a:off x="3313401" y="461"/>
          <a:ext cx="892845" cy="55965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Cambia </a:t>
          </a:r>
          <a:r>
            <a:rPr lang="en-US" sz="2000" kern="1200" dirty="0" err="1">
              <a:latin typeface="+mj-lt"/>
            </a:rPr>
            <a:t>uso</a:t>
          </a:r>
          <a:r>
            <a:rPr lang="en-US" sz="2000" kern="1200" dirty="0">
              <a:latin typeface="+mj-lt"/>
            </a:rPr>
            <a:t> de </a:t>
          </a:r>
          <a:r>
            <a:rPr lang="en-US" sz="2000" kern="1200" dirty="0" err="1">
              <a:latin typeface="+mj-lt"/>
            </a:rPr>
            <a:t>suelo</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a:latin typeface="+mj-lt"/>
            </a:rPr>
            <a:t>Cambia </a:t>
          </a:r>
          <a:r>
            <a:rPr lang="en-US" sz="2000" kern="1200" dirty="0" err="1">
              <a:latin typeface="+mj-lt"/>
            </a:rPr>
            <a:t>ocupación</a:t>
          </a:r>
          <a:r>
            <a:rPr lang="en-US" sz="2000" kern="1200" dirty="0">
              <a:latin typeface="+mj-lt"/>
            </a:rPr>
            <a:t> y </a:t>
          </a:r>
          <a:r>
            <a:rPr lang="en-US" sz="2000" kern="1200" dirty="0" err="1">
              <a:latin typeface="+mj-lt"/>
            </a:rPr>
            <a:t>edificabilidad</a:t>
          </a:r>
          <a:r>
            <a:rPr lang="en-US" sz="2000" kern="1200" dirty="0">
              <a:latin typeface="+mj-lt"/>
            </a:rPr>
            <a:t> del </a:t>
          </a:r>
          <a:r>
            <a:rPr lang="en-US" sz="2000" kern="1200" dirty="0" err="1">
              <a:latin typeface="+mj-lt"/>
            </a:rPr>
            <a:t>proyecto</a:t>
          </a:r>
          <a:endParaRPr lang="en-US" sz="2000" kern="1200" dirty="0">
            <a:latin typeface="+mj-lt"/>
          </a:endParaRPr>
        </a:p>
      </dsp:txBody>
      <dsp:txXfrm rot="-5400000">
        <a:off x="961526" y="2395922"/>
        <a:ext cx="5553011" cy="8056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C"/>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67C374-DC81-E04F-9440-57DF328842F4}" type="datetimeFigureOut">
              <a:rPr lang="en-EC" smtClean="0"/>
              <a:t>11/09/2021</a:t>
            </a:fld>
            <a:endParaRPr lang="en-EC"/>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C"/>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C"/>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6923B1-89B8-F742-AB3E-A1C06BCEBFDF}" type="slidenum">
              <a:rPr lang="en-EC" smtClean="0"/>
              <a:t>‹Nº›</a:t>
            </a:fld>
            <a:endParaRPr lang="en-EC"/>
          </a:p>
        </p:txBody>
      </p:sp>
    </p:spTree>
    <p:extLst>
      <p:ext uri="{BB962C8B-B14F-4D97-AF65-F5344CB8AC3E}">
        <p14:creationId xmlns:p14="http://schemas.microsoft.com/office/powerpoint/2010/main" val="63522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477E8B1-6C87-49DD-8FDE-3AAC4896FEA7}" type="slidenum">
              <a:rPr lang="es-EC" smtClean="0"/>
              <a:t>1</a:t>
            </a:fld>
            <a:endParaRPr lang="es-EC"/>
          </a:p>
        </p:txBody>
      </p:sp>
    </p:spTree>
    <p:extLst>
      <p:ext uri="{BB962C8B-B14F-4D97-AF65-F5344CB8AC3E}">
        <p14:creationId xmlns:p14="http://schemas.microsoft.com/office/powerpoint/2010/main" val="3254727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10</a:t>
            </a:fld>
            <a:endParaRPr lang="es-EC"/>
          </a:p>
        </p:txBody>
      </p:sp>
    </p:spTree>
    <p:extLst>
      <p:ext uri="{BB962C8B-B14F-4D97-AF65-F5344CB8AC3E}">
        <p14:creationId xmlns:p14="http://schemas.microsoft.com/office/powerpoint/2010/main" val="1899938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11</a:t>
            </a:fld>
            <a:endParaRPr lang="es-EC"/>
          </a:p>
        </p:txBody>
      </p:sp>
    </p:spTree>
    <p:extLst>
      <p:ext uri="{BB962C8B-B14F-4D97-AF65-F5344CB8AC3E}">
        <p14:creationId xmlns:p14="http://schemas.microsoft.com/office/powerpoint/2010/main" val="1999920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12</a:t>
            </a:fld>
            <a:endParaRPr lang="es-EC"/>
          </a:p>
        </p:txBody>
      </p:sp>
    </p:spTree>
    <p:extLst>
      <p:ext uri="{BB962C8B-B14F-4D97-AF65-F5344CB8AC3E}">
        <p14:creationId xmlns:p14="http://schemas.microsoft.com/office/powerpoint/2010/main" val="2902252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13</a:t>
            </a:fld>
            <a:endParaRPr lang="es-EC"/>
          </a:p>
        </p:txBody>
      </p:sp>
    </p:spTree>
    <p:extLst>
      <p:ext uri="{BB962C8B-B14F-4D97-AF65-F5344CB8AC3E}">
        <p14:creationId xmlns:p14="http://schemas.microsoft.com/office/powerpoint/2010/main" val="718358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14</a:t>
            </a:fld>
            <a:endParaRPr lang="es-EC"/>
          </a:p>
        </p:txBody>
      </p:sp>
    </p:spTree>
    <p:extLst>
      <p:ext uri="{BB962C8B-B14F-4D97-AF65-F5344CB8AC3E}">
        <p14:creationId xmlns:p14="http://schemas.microsoft.com/office/powerpoint/2010/main" val="61956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15</a:t>
            </a:fld>
            <a:endParaRPr lang="es-EC"/>
          </a:p>
        </p:txBody>
      </p:sp>
    </p:spTree>
    <p:extLst>
      <p:ext uri="{BB962C8B-B14F-4D97-AF65-F5344CB8AC3E}">
        <p14:creationId xmlns:p14="http://schemas.microsoft.com/office/powerpoint/2010/main" val="1520891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16</a:t>
            </a:fld>
            <a:endParaRPr lang="es-EC"/>
          </a:p>
        </p:txBody>
      </p:sp>
    </p:spTree>
    <p:extLst>
      <p:ext uri="{BB962C8B-B14F-4D97-AF65-F5344CB8AC3E}">
        <p14:creationId xmlns:p14="http://schemas.microsoft.com/office/powerpoint/2010/main" val="1257582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17</a:t>
            </a:fld>
            <a:endParaRPr lang="es-EC"/>
          </a:p>
        </p:txBody>
      </p:sp>
    </p:spTree>
    <p:extLst>
      <p:ext uri="{BB962C8B-B14F-4D97-AF65-F5344CB8AC3E}">
        <p14:creationId xmlns:p14="http://schemas.microsoft.com/office/powerpoint/2010/main" val="2912018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18</a:t>
            </a:fld>
            <a:endParaRPr lang="es-EC"/>
          </a:p>
        </p:txBody>
      </p:sp>
    </p:spTree>
    <p:extLst>
      <p:ext uri="{BB962C8B-B14F-4D97-AF65-F5344CB8AC3E}">
        <p14:creationId xmlns:p14="http://schemas.microsoft.com/office/powerpoint/2010/main" val="413393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19</a:t>
            </a:fld>
            <a:endParaRPr lang="es-EC"/>
          </a:p>
        </p:txBody>
      </p:sp>
    </p:spTree>
    <p:extLst>
      <p:ext uri="{BB962C8B-B14F-4D97-AF65-F5344CB8AC3E}">
        <p14:creationId xmlns:p14="http://schemas.microsoft.com/office/powerpoint/2010/main" val="20892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a:t>
            </a:fld>
            <a:endParaRPr lang="es-EC"/>
          </a:p>
        </p:txBody>
      </p:sp>
    </p:spTree>
    <p:extLst>
      <p:ext uri="{BB962C8B-B14F-4D97-AF65-F5344CB8AC3E}">
        <p14:creationId xmlns:p14="http://schemas.microsoft.com/office/powerpoint/2010/main" val="1821352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20</a:t>
            </a:fld>
            <a:endParaRPr lang="es-EC"/>
          </a:p>
        </p:txBody>
      </p:sp>
    </p:spTree>
    <p:extLst>
      <p:ext uri="{BB962C8B-B14F-4D97-AF65-F5344CB8AC3E}">
        <p14:creationId xmlns:p14="http://schemas.microsoft.com/office/powerpoint/2010/main" val="2712166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21</a:t>
            </a:fld>
            <a:endParaRPr lang="es-EC"/>
          </a:p>
        </p:txBody>
      </p:sp>
    </p:spTree>
    <p:extLst>
      <p:ext uri="{BB962C8B-B14F-4D97-AF65-F5344CB8AC3E}">
        <p14:creationId xmlns:p14="http://schemas.microsoft.com/office/powerpoint/2010/main" val="1914759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22</a:t>
            </a:fld>
            <a:endParaRPr lang="es-EC"/>
          </a:p>
        </p:txBody>
      </p:sp>
    </p:spTree>
    <p:extLst>
      <p:ext uri="{BB962C8B-B14F-4D97-AF65-F5344CB8AC3E}">
        <p14:creationId xmlns:p14="http://schemas.microsoft.com/office/powerpoint/2010/main" val="1576109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23</a:t>
            </a:fld>
            <a:endParaRPr lang="es-EC"/>
          </a:p>
        </p:txBody>
      </p:sp>
    </p:spTree>
    <p:extLst>
      <p:ext uri="{BB962C8B-B14F-4D97-AF65-F5344CB8AC3E}">
        <p14:creationId xmlns:p14="http://schemas.microsoft.com/office/powerpoint/2010/main" val="2686044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24</a:t>
            </a:fld>
            <a:endParaRPr lang="es-EC"/>
          </a:p>
        </p:txBody>
      </p:sp>
    </p:spTree>
    <p:extLst>
      <p:ext uri="{BB962C8B-B14F-4D97-AF65-F5344CB8AC3E}">
        <p14:creationId xmlns:p14="http://schemas.microsoft.com/office/powerpoint/2010/main" val="1550361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25</a:t>
            </a:fld>
            <a:endParaRPr lang="es-EC"/>
          </a:p>
        </p:txBody>
      </p:sp>
    </p:spTree>
    <p:extLst>
      <p:ext uri="{BB962C8B-B14F-4D97-AF65-F5344CB8AC3E}">
        <p14:creationId xmlns:p14="http://schemas.microsoft.com/office/powerpoint/2010/main" val="1113665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26</a:t>
            </a:fld>
            <a:endParaRPr lang="es-EC"/>
          </a:p>
        </p:txBody>
      </p:sp>
    </p:spTree>
    <p:extLst>
      <p:ext uri="{BB962C8B-B14F-4D97-AF65-F5344CB8AC3E}">
        <p14:creationId xmlns:p14="http://schemas.microsoft.com/office/powerpoint/2010/main" val="1720366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27</a:t>
            </a:fld>
            <a:endParaRPr lang="es-EC"/>
          </a:p>
        </p:txBody>
      </p:sp>
    </p:spTree>
    <p:extLst>
      <p:ext uri="{BB962C8B-B14F-4D97-AF65-F5344CB8AC3E}">
        <p14:creationId xmlns:p14="http://schemas.microsoft.com/office/powerpoint/2010/main" val="1397509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28</a:t>
            </a:fld>
            <a:endParaRPr lang="es-EC"/>
          </a:p>
        </p:txBody>
      </p:sp>
    </p:spTree>
    <p:extLst>
      <p:ext uri="{BB962C8B-B14F-4D97-AF65-F5344CB8AC3E}">
        <p14:creationId xmlns:p14="http://schemas.microsoft.com/office/powerpoint/2010/main" val="980369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29</a:t>
            </a:fld>
            <a:endParaRPr lang="es-EC"/>
          </a:p>
        </p:txBody>
      </p:sp>
    </p:spTree>
    <p:extLst>
      <p:ext uri="{BB962C8B-B14F-4D97-AF65-F5344CB8AC3E}">
        <p14:creationId xmlns:p14="http://schemas.microsoft.com/office/powerpoint/2010/main" val="323560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a:t>
            </a:fld>
            <a:endParaRPr lang="es-EC"/>
          </a:p>
        </p:txBody>
      </p:sp>
    </p:spTree>
    <p:extLst>
      <p:ext uri="{BB962C8B-B14F-4D97-AF65-F5344CB8AC3E}">
        <p14:creationId xmlns:p14="http://schemas.microsoft.com/office/powerpoint/2010/main" val="2099592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30</a:t>
            </a:fld>
            <a:endParaRPr lang="es-EC"/>
          </a:p>
        </p:txBody>
      </p:sp>
    </p:spTree>
    <p:extLst>
      <p:ext uri="{BB962C8B-B14F-4D97-AF65-F5344CB8AC3E}">
        <p14:creationId xmlns:p14="http://schemas.microsoft.com/office/powerpoint/2010/main" val="2970469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31</a:t>
            </a:fld>
            <a:endParaRPr lang="es-EC"/>
          </a:p>
        </p:txBody>
      </p:sp>
    </p:spTree>
    <p:extLst>
      <p:ext uri="{BB962C8B-B14F-4D97-AF65-F5344CB8AC3E}">
        <p14:creationId xmlns:p14="http://schemas.microsoft.com/office/powerpoint/2010/main" val="2838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32</a:t>
            </a:fld>
            <a:endParaRPr lang="es-EC"/>
          </a:p>
        </p:txBody>
      </p:sp>
    </p:spTree>
    <p:extLst>
      <p:ext uri="{BB962C8B-B14F-4D97-AF65-F5344CB8AC3E}">
        <p14:creationId xmlns:p14="http://schemas.microsoft.com/office/powerpoint/2010/main" val="3009577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33</a:t>
            </a:fld>
            <a:endParaRPr lang="es-EC"/>
          </a:p>
        </p:txBody>
      </p:sp>
    </p:spTree>
    <p:extLst>
      <p:ext uri="{BB962C8B-B14F-4D97-AF65-F5344CB8AC3E}">
        <p14:creationId xmlns:p14="http://schemas.microsoft.com/office/powerpoint/2010/main" val="1007378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34</a:t>
            </a:fld>
            <a:endParaRPr lang="es-EC"/>
          </a:p>
        </p:txBody>
      </p:sp>
    </p:spTree>
    <p:extLst>
      <p:ext uri="{BB962C8B-B14F-4D97-AF65-F5344CB8AC3E}">
        <p14:creationId xmlns:p14="http://schemas.microsoft.com/office/powerpoint/2010/main" val="2632649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35</a:t>
            </a:fld>
            <a:endParaRPr lang="es-EC"/>
          </a:p>
        </p:txBody>
      </p:sp>
    </p:spTree>
    <p:extLst>
      <p:ext uri="{BB962C8B-B14F-4D97-AF65-F5344CB8AC3E}">
        <p14:creationId xmlns:p14="http://schemas.microsoft.com/office/powerpoint/2010/main" val="3529653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36</a:t>
            </a:fld>
            <a:endParaRPr lang="es-EC"/>
          </a:p>
        </p:txBody>
      </p:sp>
    </p:spTree>
    <p:extLst>
      <p:ext uri="{BB962C8B-B14F-4D97-AF65-F5344CB8AC3E}">
        <p14:creationId xmlns:p14="http://schemas.microsoft.com/office/powerpoint/2010/main" val="7985948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37</a:t>
            </a:fld>
            <a:endParaRPr lang="es-EC"/>
          </a:p>
        </p:txBody>
      </p:sp>
    </p:spTree>
    <p:extLst>
      <p:ext uri="{BB962C8B-B14F-4D97-AF65-F5344CB8AC3E}">
        <p14:creationId xmlns:p14="http://schemas.microsoft.com/office/powerpoint/2010/main" val="809047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38</a:t>
            </a:fld>
            <a:endParaRPr lang="es-EC"/>
          </a:p>
        </p:txBody>
      </p:sp>
    </p:spTree>
    <p:extLst>
      <p:ext uri="{BB962C8B-B14F-4D97-AF65-F5344CB8AC3E}">
        <p14:creationId xmlns:p14="http://schemas.microsoft.com/office/powerpoint/2010/main" val="1378089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39</a:t>
            </a:fld>
            <a:endParaRPr lang="es-EC"/>
          </a:p>
        </p:txBody>
      </p:sp>
    </p:spTree>
    <p:extLst>
      <p:ext uri="{BB962C8B-B14F-4D97-AF65-F5344CB8AC3E}">
        <p14:creationId xmlns:p14="http://schemas.microsoft.com/office/powerpoint/2010/main" val="1833069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a:t>
            </a:fld>
            <a:endParaRPr lang="es-EC"/>
          </a:p>
        </p:txBody>
      </p:sp>
    </p:spTree>
    <p:extLst>
      <p:ext uri="{BB962C8B-B14F-4D97-AF65-F5344CB8AC3E}">
        <p14:creationId xmlns:p14="http://schemas.microsoft.com/office/powerpoint/2010/main" val="3654507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40</a:t>
            </a:fld>
            <a:endParaRPr lang="es-EC"/>
          </a:p>
        </p:txBody>
      </p:sp>
    </p:spTree>
    <p:extLst>
      <p:ext uri="{BB962C8B-B14F-4D97-AF65-F5344CB8AC3E}">
        <p14:creationId xmlns:p14="http://schemas.microsoft.com/office/powerpoint/2010/main" val="2104534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41</a:t>
            </a:fld>
            <a:endParaRPr lang="es-EC"/>
          </a:p>
        </p:txBody>
      </p:sp>
    </p:spTree>
    <p:extLst>
      <p:ext uri="{BB962C8B-B14F-4D97-AF65-F5344CB8AC3E}">
        <p14:creationId xmlns:p14="http://schemas.microsoft.com/office/powerpoint/2010/main" val="2538756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42</a:t>
            </a:fld>
            <a:endParaRPr lang="es-EC"/>
          </a:p>
        </p:txBody>
      </p:sp>
    </p:spTree>
    <p:extLst>
      <p:ext uri="{BB962C8B-B14F-4D97-AF65-F5344CB8AC3E}">
        <p14:creationId xmlns:p14="http://schemas.microsoft.com/office/powerpoint/2010/main" val="218034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43</a:t>
            </a:fld>
            <a:endParaRPr lang="es-EC"/>
          </a:p>
        </p:txBody>
      </p:sp>
    </p:spTree>
    <p:extLst>
      <p:ext uri="{BB962C8B-B14F-4D97-AF65-F5344CB8AC3E}">
        <p14:creationId xmlns:p14="http://schemas.microsoft.com/office/powerpoint/2010/main" val="2262052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44</a:t>
            </a:fld>
            <a:endParaRPr lang="es-EC"/>
          </a:p>
        </p:txBody>
      </p:sp>
    </p:spTree>
    <p:extLst>
      <p:ext uri="{BB962C8B-B14F-4D97-AF65-F5344CB8AC3E}">
        <p14:creationId xmlns:p14="http://schemas.microsoft.com/office/powerpoint/2010/main" val="3653673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5</a:t>
            </a:fld>
            <a:endParaRPr lang="es-EC"/>
          </a:p>
        </p:txBody>
      </p:sp>
    </p:spTree>
    <p:extLst>
      <p:ext uri="{BB962C8B-B14F-4D97-AF65-F5344CB8AC3E}">
        <p14:creationId xmlns:p14="http://schemas.microsoft.com/office/powerpoint/2010/main" val="2011617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6</a:t>
            </a:fld>
            <a:endParaRPr lang="es-EC"/>
          </a:p>
        </p:txBody>
      </p:sp>
    </p:spTree>
    <p:extLst>
      <p:ext uri="{BB962C8B-B14F-4D97-AF65-F5344CB8AC3E}">
        <p14:creationId xmlns:p14="http://schemas.microsoft.com/office/powerpoint/2010/main" val="4200329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7</a:t>
            </a:fld>
            <a:endParaRPr lang="es-EC"/>
          </a:p>
        </p:txBody>
      </p:sp>
    </p:spTree>
    <p:extLst>
      <p:ext uri="{BB962C8B-B14F-4D97-AF65-F5344CB8AC3E}">
        <p14:creationId xmlns:p14="http://schemas.microsoft.com/office/powerpoint/2010/main" val="393292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8</a:t>
            </a:fld>
            <a:endParaRPr lang="es-EC"/>
          </a:p>
        </p:txBody>
      </p:sp>
    </p:spTree>
    <p:extLst>
      <p:ext uri="{BB962C8B-B14F-4D97-AF65-F5344CB8AC3E}">
        <p14:creationId xmlns:p14="http://schemas.microsoft.com/office/powerpoint/2010/main" val="3135040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9</a:t>
            </a:fld>
            <a:endParaRPr lang="es-EC"/>
          </a:p>
        </p:txBody>
      </p:sp>
    </p:spTree>
    <p:extLst>
      <p:ext uri="{BB962C8B-B14F-4D97-AF65-F5344CB8AC3E}">
        <p14:creationId xmlns:p14="http://schemas.microsoft.com/office/powerpoint/2010/main" val="179861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AC7CF-F5C6-6144-AF4F-50EF4CEF46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EC"/>
          </a:p>
        </p:txBody>
      </p:sp>
      <p:sp>
        <p:nvSpPr>
          <p:cNvPr id="3" name="Subtitle 2">
            <a:extLst>
              <a:ext uri="{FF2B5EF4-FFF2-40B4-BE49-F238E27FC236}">
                <a16:creationId xmlns:a16="http://schemas.microsoft.com/office/drawing/2014/main" id="{3B216D2E-CC2D-2842-B52B-A7A82F778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C"/>
          </a:p>
        </p:txBody>
      </p:sp>
      <p:sp>
        <p:nvSpPr>
          <p:cNvPr id="4" name="Date Placeholder 3">
            <a:extLst>
              <a:ext uri="{FF2B5EF4-FFF2-40B4-BE49-F238E27FC236}">
                <a16:creationId xmlns:a16="http://schemas.microsoft.com/office/drawing/2014/main" id="{1761BC94-6E82-D745-9421-7FF8E4C14B4C}"/>
              </a:ext>
            </a:extLst>
          </p:cNvPr>
          <p:cNvSpPr>
            <a:spLocks noGrp="1"/>
          </p:cNvSpPr>
          <p:nvPr>
            <p:ph type="dt" sz="half" idx="10"/>
          </p:nvPr>
        </p:nvSpPr>
        <p:spPr/>
        <p:txBody>
          <a:bodyPr/>
          <a:lstStyle/>
          <a:p>
            <a:fld id="{FFF79831-B0CB-CE49-AEA7-85A81B457A1F}" type="datetimeFigureOut">
              <a:rPr lang="en-EC" smtClean="0"/>
              <a:t>11/09/2021</a:t>
            </a:fld>
            <a:endParaRPr lang="en-EC"/>
          </a:p>
        </p:txBody>
      </p:sp>
      <p:sp>
        <p:nvSpPr>
          <p:cNvPr id="5" name="Footer Placeholder 4">
            <a:extLst>
              <a:ext uri="{FF2B5EF4-FFF2-40B4-BE49-F238E27FC236}">
                <a16:creationId xmlns:a16="http://schemas.microsoft.com/office/drawing/2014/main" id="{81E9FC91-0796-784E-8205-C3E34C7815CD}"/>
              </a:ext>
            </a:extLst>
          </p:cNvPr>
          <p:cNvSpPr>
            <a:spLocks noGrp="1"/>
          </p:cNvSpPr>
          <p:nvPr>
            <p:ph type="ftr" sz="quarter" idx="11"/>
          </p:nvPr>
        </p:nvSpPr>
        <p:spPr/>
        <p:txBody>
          <a:bodyPr/>
          <a:lstStyle/>
          <a:p>
            <a:endParaRPr lang="en-EC"/>
          </a:p>
        </p:txBody>
      </p:sp>
      <p:sp>
        <p:nvSpPr>
          <p:cNvPr id="6" name="Slide Number Placeholder 5">
            <a:extLst>
              <a:ext uri="{FF2B5EF4-FFF2-40B4-BE49-F238E27FC236}">
                <a16:creationId xmlns:a16="http://schemas.microsoft.com/office/drawing/2014/main" id="{0D4971DC-2157-9944-A59B-A817766F104B}"/>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43970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E9A52-97BC-1541-84EF-FB5EE7B375B5}"/>
              </a:ext>
            </a:extLst>
          </p:cNvPr>
          <p:cNvSpPr>
            <a:spLocks noGrp="1"/>
          </p:cNvSpPr>
          <p:nvPr>
            <p:ph type="title"/>
          </p:nvPr>
        </p:nvSpPr>
        <p:spPr/>
        <p:txBody>
          <a:bodyPr/>
          <a:lstStyle/>
          <a:p>
            <a:r>
              <a:rPr lang="en-US"/>
              <a:t>Click to edit Master title style</a:t>
            </a:r>
            <a:endParaRPr lang="en-EC"/>
          </a:p>
        </p:txBody>
      </p:sp>
      <p:sp>
        <p:nvSpPr>
          <p:cNvPr id="3" name="Vertical Text Placeholder 2">
            <a:extLst>
              <a:ext uri="{FF2B5EF4-FFF2-40B4-BE49-F238E27FC236}">
                <a16:creationId xmlns:a16="http://schemas.microsoft.com/office/drawing/2014/main" id="{6A800B38-92F2-C242-A6B3-1AD0158421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Date Placeholder 3">
            <a:extLst>
              <a:ext uri="{FF2B5EF4-FFF2-40B4-BE49-F238E27FC236}">
                <a16:creationId xmlns:a16="http://schemas.microsoft.com/office/drawing/2014/main" id="{1EF08360-9400-E844-9812-79C1099691A8}"/>
              </a:ext>
            </a:extLst>
          </p:cNvPr>
          <p:cNvSpPr>
            <a:spLocks noGrp="1"/>
          </p:cNvSpPr>
          <p:nvPr>
            <p:ph type="dt" sz="half" idx="10"/>
          </p:nvPr>
        </p:nvSpPr>
        <p:spPr/>
        <p:txBody>
          <a:bodyPr/>
          <a:lstStyle/>
          <a:p>
            <a:fld id="{FFF79831-B0CB-CE49-AEA7-85A81B457A1F}" type="datetimeFigureOut">
              <a:rPr lang="en-EC" smtClean="0"/>
              <a:t>11/09/2021</a:t>
            </a:fld>
            <a:endParaRPr lang="en-EC"/>
          </a:p>
        </p:txBody>
      </p:sp>
      <p:sp>
        <p:nvSpPr>
          <p:cNvPr id="5" name="Footer Placeholder 4">
            <a:extLst>
              <a:ext uri="{FF2B5EF4-FFF2-40B4-BE49-F238E27FC236}">
                <a16:creationId xmlns:a16="http://schemas.microsoft.com/office/drawing/2014/main" id="{1BE579FE-9836-674B-B99E-9D00C8E309B7}"/>
              </a:ext>
            </a:extLst>
          </p:cNvPr>
          <p:cNvSpPr>
            <a:spLocks noGrp="1"/>
          </p:cNvSpPr>
          <p:nvPr>
            <p:ph type="ftr" sz="quarter" idx="11"/>
          </p:nvPr>
        </p:nvSpPr>
        <p:spPr/>
        <p:txBody>
          <a:bodyPr/>
          <a:lstStyle/>
          <a:p>
            <a:endParaRPr lang="en-EC"/>
          </a:p>
        </p:txBody>
      </p:sp>
      <p:sp>
        <p:nvSpPr>
          <p:cNvPr id="6" name="Slide Number Placeholder 5">
            <a:extLst>
              <a:ext uri="{FF2B5EF4-FFF2-40B4-BE49-F238E27FC236}">
                <a16:creationId xmlns:a16="http://schemas.microsoft.com/office/drawing/2014/main" id="{56CCEF6E-5AFB-504F-942E-F10F5F0D83D1}"/>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3931483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16D55D-4A62-5A42-9510-A3AD774937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EC"/>
          </a:p>
        </p:txBody>
      </p:sp>
      <p:sp>
        <p:nvSpPr>
          <p:cNvPr id="3" name="Vertical Text Placeholder 2">
            <a:extLst>
              <a:ext uri="{FF2B5EF4-FFF2-40B4-BE49-F238E27FC236}">
                <a16:creationId xmlns:a16="http://schemas.microsoft.com/office/drawing/2014/main" id="{A7E93B80-6AEA-6545-8BA6-F62C6312D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Date Placeholder 3">
            <a:extLst>
              <a:ext uri="{FF2B5EF4-FFF2-40B4-BE49-F238E27FC236}">
                <a16:creationId xmlns:a16="http://schemas.microsoft.com/office/drawing/2014/main" id="{8059E12D-DD54-2D4E-B138-5C74CE331855}"/>
              </a:ext>
            </a:extLst>
          </p:cNvPr>
          <p:cNvSpPr>
            <a:spLocks noGrp="1"/>
          </p:cNvSpPr>
          <p:nvPr>
            <p:ph type="dt" sz="half" idx="10"/>
          </p:nvPr>
        </p:nvSpPr>
        <p:spPr/>
        <p:txBody>
          <a:bodyPr/>
          <a:lstStyle/>
          <a:p>
            <a:fld id="{FFF79831-B0CB-CE49-AEA7-85A81B457A1F}" type="datetimeFigureOut">
              <a:rPr lang="en-EC" smtClean="0"/>
              <a:t>11/09/2021</a:t>
            </a:fld>
            <a:endParaRPr lang="en-EC"/>
          </a:p>
        </p:txBody>
      </p:sp>
      <p:sp>
        <p:nvSpPr>
          <p:cNvPr id="5" name="Footer Placeholder 4">
            <a:extLst>
              <a:ext uri="{FF2B5EF4-FFF2-40B4-BE49-F238E27FC236}">
                <a16:creationId xmlns:a16="http://schemas.microsoft.com/office/drawing/2014/main" id="{E8061E61-31E7-E248-BCFA-CC5DD6150128}"/>
              </a:ext>
            </a:extLst>
          </p:cNvPr>
          <p:cNvSpPr>
            <a:spLocks noGrp="1"/>
          </p:cNvSpPr>
          <p:nvPr>
            <p:ph type="ftr" sz="quarter" idx="11"/>
          </p:nvPr>
        </p:nvSpPr>
        <p:spPr/>
        <p:txBody>
          <a:bodyPr/>
          <a:lstStyle/>
          <a:p>
            <a:endParaRPr lang="en-EC"/>
          </a:p>
        </p:txBody>
      </p:sp>
      <p:sp>
        <p:nvSpPr>
          <p:cNvPr id="6" name="Slide Number Placeholder 5">
            <a:extLst>
              <a:ext uri="{FF2B5EF4-FFF2-40B4-BE49-F238E27FC236}">
                <a16:creationId xmlns:a16="http://schemas.microsoft.com/office/drawing/2014/main" id="{E7AADEB6-EB60-CE4A-9A57-DC6C30AD1274}"/>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388637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6014-3054-8F48-AF8E-A3938B5383A1}"/>
              </a:ext>
            </a:extLst>
          </p:cNvPr>
          <p:cNvSpPr>
            <a:spLocks noGrp="1"/>
          </p:cNvSpPr>
          <p:nvPr>
            <p:ph type="title"/>
          </p:nvPr>
        </p:nvSpPr>
        <p:spPr/>
        <p:txBody>
          <a:bodyPr/>
          <a:lstStyle/>
          <a:p>
            <a:r>
              <a:rPr lang="en-US"/>
              <a:t>Click to edit Master title style</a:t>
            </a:r>
            <a:endParaRPr lang="en-EC"/>
          </a:p>
        </p:txBody>
      </p:sp>
      <p:sp>
        <p:nvSpPr>
          <p:cNvPr id="3" name="Content Placeholder 2">
            <a:extLst>
              <a:ext uri="{FF2B5EF4-FFF2-40B4-BE49-F238E27FC236}">
                <a16:creationId xmlns:a16="http://schemas.microsoft.com/office/drawing/2014/main" id="{50B888AF-E2BF-1F40-806C-FC9383D7B4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Date Placeholder 3">
            <a:extLst>
              <a:ext uri="{FF2B5EF4-FFF2-40B4-BE49-F238E27FC236}">
                <a16:creationId xmlns:a16="http://schemas.microsoft.com/office/drawing/2014/main" id="{31C920DC-7703-234B-B4A5-A44BBAFBEAFB}"/>
              </a:ext>
            </a:extLst>
          </p:cNvPr>
          <p:cNvSpPr>
            <a:spLocks noGrp="1"/>
          </p:cNvSpPr>
          <p:nvPr>
            <p:ph type="dt" sz="half" idx="10"/>
          </p:nvPr>
        </p:nvSpPr>
        <p:spPr/>
        <p:txBody>
          <a:bodyPr/>
          <a:lstStyle/>
          <a:p>
            <a:fld id="{FFF79831-B0CB-CE49-AEA7-85A81B457A1F}" type="datetimeFigureOut">
              <a:rPr lang="en-EC" smtClean="0"/>
              <a:t>11/09/2021</a:t>
            </a:fld>
            <a:endParaRPr lang="en-EC"/>
          </a:p>
        </p:txBody>
      </p:sp>
      <p:sp>
        <p:nvSpPr>
          <p:cNvPr id="5" name="Footer Placeholder 4">
            <a:extLst>
              <a:ext uri="{FF2B5EF4-FFF2-40B4-BE49-F238E27FC236}">
                <a16:creationId xmlns:a16="http://schemas.microsoft.com/office/drawing/2014/main" id="{85C825B9-72AB-0E43-ABC4-84058C84456C}"/>
              </a:ext>
            </a:extLst>
          </p:cNvPr>
          <p:cNvSpPr>
            <a:spLocks noGrp="1"/>
          </p:cNvSpPr>
          <p:nvPr>
            <p:ph type="ftr" sz="quarter" idx="11"/>
          </p:nvPr>
        </p:nvSpPr>
        <p:spPr/>
        <p:txBody>
          <a:bodyPr/>
          <a:lstStyle/>
          <a:p>
            <a:endParaRPr lang="en-EC"/>
          </a:p>
        </p:txBody>
      </p:sp>
      <p:sp>
        <p:nvSpPr>
          <p:cNvPr id="6" name="Slide Number Placeholder 5">
            <a:extLst>
              <a:ext uri="{FF2B5EF4-FFF2-40B4-BE49-F238E27FC236}">
                <a16:creationId xmlns:a16="http://schemas.microsoft.com/office/drawing/2014/main" id="{D2BDB7E4-7D13-B343-9419-FBA98D04A95D}"/>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234941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1A55-4204-CF47-94C4-2C18DE84C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EC"/>
          </a:p>
        </p:txBody>
      </p:sp>
      <p:sp>
        <p:nvSpPr>
          <p:cNvPr id="3" name="Text Placeholder 2">
            <a:extLst>
              <a:ext uri="{FF2B5EF4-FFF2-40B4-BE49-F238E27FC236}">
                <a16:creationId xmlns:a16="http://schemas.microsoft.com/office/drawing/2014/main" id="{EDD8CEC8-632E-CD41-85D1-7CC59C5C1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399522-A144-7F49-9219-2CA405AA5373}"/>
              </a:ext>
            </a:extLst>
          </p:cNvPr>
          <p:cNvSpPr>
            <a:spLocks noGrp="1"/>
          </p:cNvSpPr>
          <p:nvPr>
            <p:ph type="dt" sz="half" idx="10"/>
          </p:nvPr>
        </p:nvSpPr>
        <p:spPr/>
        <p:txBody>
          <a:bodyPr/>
          <a:lstStyle/>
          <a:p>
            <a:fld id="{FFF79831-B0CB-CE49-AEA7-85A81B457A1F}" type="datetimeFigureOut">
              <a:rPr lang="en-EC" smtClean="0"/>
              <a:t>11/09/2021</a:t>
            </a:fld>
            <a:endParaRPr lang="en-EC"/>
          </a:p>
        </p:txBody>
      </p:sp>
      <p:sp>
        <p:nvSpPr>
          <p:cNvPr id="5" name="Footer Placeholder 4">
            <a:extLst>
              <a:ext uri="{FF2B5EF4-FFF2-40B4-BE49-F238E27FC236}">
                <a16:creationId xmlns:a16="http://schemas.microsoft.com/office/drawing/2014/main" id="{C9B0E2D3-61B3-EF4E-A02F-DCC47160BC55}"/>
              </a:ext>
            </a:extLst>
          </p:cNvPr>
          <p:cNvSpPr>
            <a:spLocks noGrp="1"/>
          </p:cNvSpPr>
          <p:nvPr>
            <p:ph type="ftr" sz="quarter" idx="11"/>
          </p:nvPr>
        </p:nvSpPr>
        <p:spPr/>
        <p:txBody>
          <a:bodyPr/>
          <a:lstStyle/>
          <a:p>
            <a:endParaRPr lang="en-EC"/>
          </a:p>
        </p:txBody>
      </p:sp>
      <p:sp>
        <p:nvSpPr>
          <p:cNvPr id="6" name="Slide Number Placeholder 5">
            <a:extLst>
              <a:ext uri="{FF2B5EF4-FFF2-40B4-BE49-F238E27FC236}">
                <a16:creationId xmlns:a16="http://schemas.microsoft.com/office/drawing/2014/main" id="{F52476F3-91A5-F041-82BF-596772D17AB8}"/>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1096656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BAE71-0A8C-A742-AEAE-482AC5F91B11}"/>
              </a:ext>
            </a:extLst>
          </p:cNvPr>
          <p:cNvSpPr>
            <a:spLocks noGrp="1"/>
          </p:cNvSpPr>
          <p:nvPr>
            <p:ph type="title"/>
          </p:nvPr>
        </p:nvSpPr>
        <p:spPr/>
        <p:txBody>
          <a:bodyPr/>
          <a:lstStyle/>
          <a:p>
            <a:r>
              <a:rPr lang="en-US"/>
              <a:t>Click to edit Master title style</a:t>
            </a:r>
            <a:endParaRPr lang="en-EC"/>
          </a:p>
        </p:txBody>
      </p:sp>
      <p:sp>
        <p:nvSpPr>
          <p:cNvPr id="3" name="Content Placeholder 2">
            <a:extLst>
              <a:ext uri="{FF2B5EF4-FFF2-40B4-BE49-F238E27FC236}">
                <a16:creationId xmlns:a16="http://schemas.microsoft.com/office/drawing/2014/main" id="{F80F49CE-5561-9D40-91D8-30197A681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Content Placeholder 3">
            <a:extLst>
              <a:ext uri="{FF2B5EF4-FFF2-40B4-BE49-F238E27FC236}">
                <a16:creationId xmlns:a16="http://schemas.microsoft.com/office/drawing/2014/main" id="{10ECED87-DF33-9C4F-872D-DD27D3526E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5" name="Date Placeholder 4">
            <a:extLst>
              <a:ext uri="{FF2B5EF4-FFF2-40B4-BE49-F238E27FC236}">
                <a16:creationId xmlns:a16="http://schemas.microsoft.com/office/drawing/2014/main" id="{C0D44E68-0B51-5C42-B394-B3F6E1D39826}"/>
              </a:ext>
            </a:extLst>
          </p:cNvPr>
          <p:cNvSpPr>
            <a:spLocks noGrp="1"/>
          </p:cNvSpPr>
          <p:nvPr>
            <p:ph type="dt" sz="half" idx="10"/>
          </p:nvPr>
        </p:nvSpPr>
        <p:spPr/>
        <p:txBody>
          <a:bodyPr/>
          <a:lstStyle/>
          <a:p>
            <a:fld id="{FFF79831-B0CB-CE49-AEA7-85A81B457A1F}" type="datetimeFigureOut">
              <a:rPr lang="en-EC" smtClean="0"/>
              <a:t>11/09/2021</a:t>
            </a:fld>
            <a:endParaRPr lang="en-EC"/>
          </a:p>
        </p:txBody>
      </p:sp>
      <p:sp>
        <p:nvSpPr>
          <p:cNvPr id="6" name="Footer Placeholder 5">
            <a:extLst>
              <a:ext uri="{FF2B5EF4-FFF2-40B4-BE49-F238E27FC236}">
                <a16:creationId xmlns:a16="http://schemas.microsoft.com/office/drawing/2014/main" id="{6BCF6D69-9E39-C54D-90B5-54620CEB19C1}"/>
              </a:ext>
            </a:extLst>
          </p:cNvPr>
          <p:cNvSpPr>
            <a:spLocks noGrp="1"/>
          </p:cNvSpPr>
          <p:nvPr>
            <p:ph type="ftr" sz="quarter" idx="11"/>
          </p:nvPr>
        </p:nvSpPr>
        <p:spPr/>
        <p:txBody>
          <a:bodyPr/>
          <a:lstStyle/>
          <a:p>
            <a:endParaRPr lang="en-EC"/>
          </a:p>
        </p:txBody>
      </p:sp>
      <p:sp>
        <p:nvSpPr>
          <p:cNvPr id="7" name="Slide Number Placeholder 6">
            <a:extLst>
              <a:ext uri="{FF2B5EF4-FFF2-40B4-BE49-F238E27FC236}">
                <a16:creationId xmlns:a16="http://schemas.microsoft.com/office/drawing/2014/main" id="{63F44364-8BF4-0D43-B59A-95B9C5ABFADD}"/>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64402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EE7D-557C-F044-8DCB-5D7338093F1A}"/>
              </a:ext>
            </a:extLst>
          </p:cNvPr>
          <p:cNvSpPr>
            <a:spLocks noGrp="1"/>
          </p:cNvSpPr>
          <p:nvPr>
            <p:ph type="title"/>
          </p:nvPr>
        </p:nvSpPr>
        <p:spPr>
          <a:xfrm>
            <a:off x="839788" y="365125"/>
            <a:ext cx="10515600" cy="1325563"/>
          </a:xfrm>
        </p:spPr>
        <p:txBody>
          <a:bodyPr/>
          <a:lstStyle/>
          <a:p>
            <a:r>
              <a:rPr lang="en-US"/>
              <a:t>Click to edit Master title style</a:t>
            </a:r>
            <a:endParaRPr lang="en-EC"/>
          </a:p>
        </p:txBody>
      </p:sp>
      <p:sp>
        <p:nvSpPr>
          <p:cNvPr id="3" name="Text Placeholder 2">
            <a:extLst>
              <a:ext uri="{FF2B5EF4-FFF2-40B4-BE49-F238E27FC236}">
                <a16:creationId xmlns:a16="http://schemas.microsoft.com/office/drawing/2014/main" id="{63854ED4-76DC-2544-8425-B5F0FEA61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A6996E-DB1D-4E45-A8B5-6F1501C444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5" name="Text Placeholder 4">
            <a:extLst>
              <a:ext uri="{FF2B5EF4-FFF2-40B4-BE49-F238E27FC236}">
                <a16:creationId xmlns:a16="http://schemas.microsoft.com/office/drawing/2014/main" id="{B97B5836-8365-6F4E-A4C2-1F75472161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D7BE72-1CD8-9242-A12A-EE5E53B8B3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7" name="Date Placeholder 6">
            <a:extLst>
              <a:ext uri="{FF2B5EF4-FFF2-40B4-BE49-F238E27FC236}">
                <a16:creationId xmlns:a16="http://schemas.microsoft.com/office/drawing/2014/main" id="{D1C3624F-B030-3044-AC04-C50C584260F1}"/>
              </a:ext>
            </a:extLst>
          </p:cNvPr>
          <p:cNvSpPr>
            <a:spLocks noGrp="1"/>
          </p:cNvSpPr>
          <p:nvPr>
            <p:ph type="dt" sz="half" idx="10"/>
          </p:nvPr>
        </p:nvSpPr>
        <p:spPr/>
        <p:txBody>
          <a:bodyPr/>
          <a:lstStyle/>
          <a:p>
            <a:fld id="{FFF79831-B0CB-CE49-AEA7-85A81B457A1F}" type="datetimeFigureOut">
              <a:rPr lang="en-EC" smtClean="0"/>
              <a:t>11/09/2021</a:t>
            </a:fld>
            <a:endParaRPr lang="en-EC"/>
          </a:p>
        </p:txBody>
      </p:sp>
      <p:sp>
        <p:nvSpPr>
          <p:cNvPr id="8" name="Footer Placeholder 7">
            <a:extLst>
              <a:ext uri="{FF2B5EF4-FFF2-40B4-BE49-F238E27FC236}">
                <a16:creationId xmlns:a16="http://schemas.microsoft.com/office/drawing/2014/main" id="{079379A8-F81D-2F4C-A551-1150F8CBE22E}"/>
              </a:ext>
            </a:extLst>
          </p:cNvPr>
          <p:cNvSpPr>
            <a:spLocks noGrp="1"/>
          </p:cNvSpPr>
          <p:nvPr>
            <p:ph type="ftr" sz="quarter" idx="11"/>
          </p:nvPr>
        </p:nvSpPr>
        <p:spPr/>
        <p:txBody>
          <a:bodyPr/>
          <a:lstStyle/>
          <a:p>
            <a:endParaRPr lang="en-EC"/>
          </a:p>
        </p:txBody>
      </p:sp>
      <p:sp>
        <p:nvSpPr>
          <p:cNvPr id="9" name="Slide Number Placeholder 8">
            <a:extLst>
              <a:ext uri="{FF2B5EF4-FFF2-40B4-BE49-F238E27FC236}">
                <a16:creationId xmlns:a16="http://schemas.microsoft.com/office/drawing/2014/main" id="{F369F5BD-003C-0644-8BDA-1F4DF8AE2C5F}"/>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1334124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90523-7D1D-9C4C-B666-7774FA3F340D}"/>
              </a:ext>
            </a:extLst>
          </p:cNvPr>
          <p:cNvSpPr>
            <a:spLocks noGrp="1"/>
          </p:cNvSpPr>
          <p:nvPr>
            <p:ph type="title"/>
          </p:nvPr>
        </p:nvSpPr>
        <p:spPr/>
        <p:txBody>
          <a:bodyPr/>
          <a:lstStyle/>
          <a:p>
            <a:r>
              <a:rPr lang="en-US"/>
              <a:t>Click to edit Master title style</a:t>
            </a:r>
            <a:endParaRPr lang="en-EC"/>
          </a:p>
        </p:txBody>
      </p:sp>
      <p:sp>
        <p:nvSpPr>
          <p:cNvPr id="3" name="Date Placeholder 2">
            <a:extLst>
              <a:ext uri="{FF2B5EF4-FFF2-40B4-BE49-F238E27FC236}">
                <a16:creationId xmlns:a16="http://schemas.microsoft.com/office/drawing/2014/main" id="{04BCD5AE-03A7-F749-9273-9D8F496B76C4}"/>
              </a:ext>
            </a:extLst>
          </p:cNvPr>
          <p:cNvSpPr>
            <a:spLocks noGrp="1"/>
          </p:cNvSpPr>
          <p:nvPr>
            <p:ph type="dt" sz="half" idx="10"/>
          </p:nvPr>
        </p:nvSpPr>
        <p:spPr/>
        <p:txBody>
          <a:bodyPr/>
          <a:lstStyle/>
          <a:p>
            <a:fld id="{FFF79831-B0CB-CE49-AEA7-85A81B457A1F}" type="datetimeFigureOut">
              <a:rPr lang="en-EC" smtClean="0"/>
              <a:t>11/09/2021</a:t>
            </a:fld>
            <a:endParaRPr lang="en-EC"/>
          </a:p>
        </p:txBody>
      </p:sp>
      <p:sp>
        <p:nvSpPr>
          <p:cNvPr id="4" name="Footer Placeholder 3">
            <a:extLst>
              <a:ext uri="{FF2B5EF4-FFF2-40B4-BE49-F238E27FC236}">
                <a16:creationId xmlns:a16="http://schemas.microsoft.com/office/drawing/2014/main" id="{D3E656D9-22F6-8F42-AF24-977C83EE7BE9}"/>
              </a:ext>
            </a:extLst>
          </p:cNvPr>
          <p:cNvSpPr>
            <a:spLocks noGrp="1"/>
          </p:cNvSpPr>
          <p:nvPr>
            <p:ph type="ftr" sz="quarter" idx="11"/>
          </p:nvPr>
        </p:nvSpPr>
        <p:spPr/>
        <p:txBody>
          <a:bodyPr/>
          <a:lstStyle/>
          <a:p>
            <a:endParaRPr lang="en-EC"/>
          </a:p>
        </p:txBody>
      </p:sp>
      <p:sp>
        <p:nvSpPr>
          <p:cNvPr id="5" name="Slide Number Placeholder 4">
            <a:extLst>
              <a:ext uri="{FF2B5EF4-FFF2-40B4-BE49-F238E27FC236}">
                <a16:creationId xmlns:a16="http://schemas.microsoft.com/office/drawing/2014/main" id="{A4841FCB-19CE-1A47-8B1B-D0BECE282132}"/>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2415788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775AA0-1549-2246-AA6D-AFF5EF2F385B}"/>
              </a:ext>
            </a:extLst>
          </p:cNvPr>
          <p:cNvSpPr>
            <a:spLocks noGrp="1"/>
          </p:cNvSpPr>
          <p:nvPr>
            <p:ph type="dt" sz="half" idx="10"/>
          </p:nvPr>
        </p:nvSpPr>
        <p:spPr/>
        <p:txBody>
          <a:bodyPr/>
          <a:lstStyle/>
          <a:p>
            <a:fld id="{FFF79831-B0CB-CE49-AEA7-85A81B457A1F}" type="datetimeFigureOut">
              <a:rPr lang="en-EC" smtClean="0"/>
              <a:t>11/09/2021</a:t>
            </a:fld>
            <a:endParaRPr lang="en-EC"/>
          </a:p>
        </p:txBody>
      </p:sp>
      <p:sp>
        <p:nvSpPr>
          <p:cNvPr id="3" name="Footer Placeholder 2">
            <a:extLst>
              <a:ext uri="{FF2B5EF4-FFF2-40B4-BE49-F238E27FC236}">
                <a16:creationId xmlns:a16="http://schemas.microsoft.com/office/drawing/2014/main" id="{2906991B-C528-0946-B7FD-D8C4A040478A}"/>
              </a:ext>
            </a:extLst>
          </p:cNvPr>
          <p:cNvSpPr>
            <a:spLocks noGrp="1"/>
          </p:cNvSpPr>
          <p:nvPr>
            <p:ph type="ftr" sz="quarter" idx="11"/>
          </p:nvPr>
        </p:nvSpPr>
        <p:spPr/>
        <p:txBody>
          <a:bodyPr/>
          <a:lstStyle/>
          <a:p>
            <a:endParaRPr lang="en-EC"/>
          </a:p>
        </p:txBody>
      </p:sp>
      <p:sp>
        <p:nvSpPr>
          <p:cNvPr id="4" name="Slide Number Placeholder 3">
            <a:extLst>
              <a:ext uri="{FF2B5EF4-FFF2-40B4-BE49-F238E27FC236}">
                <a16:creationId xmlns:a16="http://schemas.microsoft.com/office/drawing/2014/main" id="{27148C73-B500-6E45-8132-FEB1A82688BA}"/>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1679971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0239D-EF21-9D42-961E-523078CBA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EC"/>
          </a:p>
        </p:txBody>
      </p:sp>
      <p:sp>
        <p:nvSpPr>
          <p:cNvPr id="3" name="Content Placeholder 2">
            <a:extLst>
              <a:ext uri="{FF2B5EF4-FFF2-40B4-BE49-F238E27FC236}">
                <a16:creationId xmlns:a16="http://schemas.microsoft.com/office/drawing/2014/main" id="{FB5B1CFD-4809-BE4A-B793-7AD98F3747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Text Placeholder 3">
            <a:extLst>
              <a:ext uri="{FF2B5EF4-FFF2-40B4-BE49-F238E27FC236}">
                <a16:creationId xmlns:a16="http://schemas.microsoft.com/office/drawing/2014/main" id="{F30A610F-1161-754C-8893-616B23F0D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37E9CE-E82A-8E44-B0CE-9F14EDF2F484}"/>
              </a:ext>
            </a:extLst>
          </p:cNvPr>
          <p:cNvSpPr>
            <a:spLocks noGrp="1"/>
          </p:cNvSpPr>
          <p:nvPr>
            <p:ph type="dt" sz="half" idx="10"/>
          </p:nvPr>
        </p:nvSpPr>
        <p:spPr/>
        <p:txBody>
          <a:bodyPr/>
          <a:lstStyle/>
          <a:p>
            <a:fld id="{FFF79831-B0CB-CE49-AEA7-85A81B457A1F}" type="datetimeFigureOut">
              <a:rPr lang="en-EC" smtClean="0"/>
              <a:t>11/09/2021</a:t>
            </a:fld>
            <a:endParaRPr lang="en-EC"/>
          </a:p>
        </p:txBody>
      </p:sp>
      <p:sp>
        <p:nvSpPr>
          <p:cNvPr id="6" name="Footer Placeholder 5">
            <a:extLst>
              <a:ext uri="{FF2B5EF4-FFF2-40B4-BE49-F238E27FC236}">
                <a16:creationId xmlns:a16="http://schemas.microsoft.com/office/drawing/2014/main" id="{5B0D24DE-38EC-3A4F-94C7-31750CB7FCD8}"/>
              </a:ext>
            </a:extLst>
          </p:cNvPr>
          <p:cNvSpPr>
            <a:spLocks noGrp="1"/>
          </p:cNvSpPr>
          <p:nvPr>
            <p:ph type="ftr" sz="quarter" idx="11"/>
          </p:nvPr>
        </p:nvSpPr>
        <p:spPr/>
        <p:txBody>
          <a:bodyPr/>
          <a:lstStyle/>
          <a:p>
            <a:endParaRPr lang="en-EC"/>
          </a:p>
        </p:txBody>
      </p:sp>
      <p:sp>
        <p:nvSpPr>
          <p:cNvPr id="7" name="Slide Number Placeholder 6">
            <a:extLst>
              <a:ext uri="{FF2B5EF4-FFF2-40B4-BE49-F238E27FC236}">
                <a16:creationId xmlns:a16="http://schemas.microsoft.com/office/drawing/2014/main" id="{ACFA24DB-93F2-514D-B517-53A0F576C5C8}"/>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420163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197B-411C-7145-B1C8-49EC4E5830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EC"/>
          </a:p>
        </p:txBody>
      </p:sp>
      <p:sp>
        <p:nvSpPr>
          <p:cNvPr id="3" name="Picture Placeholder 2">
            <a:extLst>
              <a:ext uri="{FF2B5EF4-FFF2-40B4-BE49-F238E27FC236}">
                <a16:creationId xmlns:a16="http://schemas.microsoft.com/office/drawing/2014/main" id="{FF573EE9-95BF-2848-BA5C-B3F067903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C"/>
          </a:p>
        </p:txBody>
      </p:sp>
      <p:sp>
        <p:nvSpPr>
          <p:cNvPr id="4" name="Text Placeholder 3">
            <a:extLst>
              <a:ext uri="{FF2B5EF4-FFF2-40B4-BE49-F238E27FC236}">
                <a16:creationId xmlns:a16="http://schemas.microsoft.com/office/drawing/2014/main" id="{3D8814B8-2D7C-9D43-BD56-53ED9533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94435-E360-8A47-AD64-762CB34795E2}"/>
              </a:ext>
            </a:extLst>
          </p:cNvPr>
          <p:cNvSpPr>
            <a:spLocks noGrp="1"/>
          </p:cNvSpPr>
          <p:nvPr>
            <p:ph type="dt" sz="half" idx="10"/>
          </p:nvPr>
        </p:nvSpPr>
        <p:spPr/>
        <p:txBody>
          <a:bodyPr/>
          <a:lstStyle/>
          <a:p>
            <a:fld id="{FFF79831-B0CB-CE49-AEA7-85A81B457A1F}" type="datetimeFigureOut">
              <a:rPr lang="en-EC" smtClean="0"/>
              <a:t>11/09/2021</a:t>
            </a:fld>
            <a:endParaRPr lang="en-EC"/>
          </a:p>
        </p:txBody>
      </p:sp>
      <p:sp>
        <p:nvSpPr>
          <p:cNvPr id="6" name="Footer Placeholder 5">
            <a:extLst>
              <a:ext uri="{FF2B5EF4-FFF2-40B4-BE49-F238E27FC236}">
                <a16:creationId xmlns:a16="http://schemas.microsoft.com/office/drawing/2014/main" id="{FED22E1F-7119-524E-919A-461EDEEF782D}"/>
              </a:ext>
            </a:extLst>
          </p:cNvPr>
          <p:cNvSpPr>
            <a:spLocks noGrp="1"/>
          </p:cNvSpPr>
          <p:nvPr>
            <p:ph type="ftr" sz="quarter" idx="11"/>
          </p:nvPr>
        </p:nvSpPr>
        <p:spPr/>
        <p:txBody>
          <a:bodyPr/>
          <a:lstStyle/>
          <a:p>
            <a:endParaRPr lang="en-EC"/>
          </a:p>
        </p:txBody>
      </p:sp>
      <p:sp>
        <p:nvSpPr>
          <p:cNvPr id="7" name="Slide Number Placeholder 6">
            <a:extLst>
              <a:ext uri="{FF2B5EF4-FFF2-40B4-BE49-F238E27FC236}">
                <a16:creationId xmlns:a16="http://schemas.microsoft.com/office/drawing/2014/main" id="{6CF9D531-D897-8C44-943E-3BD9923CF81F}"/>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287663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2EA0D3-29A9-9143-954D-71780F18ED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EC"/>
          </a:p>
        </p:txBody>
      </p:sp>
      <p:sp>
        <p:nvSpPr>
          <p:cNvPr id="3" name="Text Placeholder 2">
            <a:extLst>
              <a:ext uri="{FF2B5EF4-FFF2-40B4-BE49-F238E27FC236}">
                <a16:creationId xmlns:a16="http://schemas.microsoft.com/office/drawing/2014/main" id="{448E78FD-833C-234D-B199-864FD2BA91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Date Placeholder 3">
            <a:extLst>
              <a:ext uri="{FF2B5EF4-FFF2-40B4-BE49-F238E27FC236}">
                <a16:creationId xmlns:a16="http://schemas.microsoft.com/office/drawing/2014/main" id="{8AFC51C7-6403-0E44-ADFF-66597372C4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F79831-B0CB-CE49-AEA7-85A81B457A1F}" type="datetimeFigureOut">
              <a:rPr lang="en-EC" smtClean="0"/>
              <a:t>11/09/2021</a:t>
            </a:fld>
            <a:endParaRPr lang="en-EC"/>
          </a:p>
        </p:txBody>
      </p:sp>
      <p:sp>
        <p:nvSpPr>
          <p:cNvPr id="5" name="Footer Placeholder 4">
            <a:extLst>
              <a:ext uri="{FF2B5EF4-FFF2-40B4-BE49-F238E27FC236}">
                <a16:creationId xmlns:a16="http://schemas.microsoft.com/office/drawing/2014/main" id="{B085EBA7-25EA-DC42-89F5-E13DFCE82F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EC"/>
          </a:p>
        </p:txBody>
      </p:sp>
      <p:sp>
        <p:nvSpPr>
          <p:cNvPr id="6" name="Slide Number Placeholder 5">
            <a:extLst>
              <a:ext uri="{FF2B5EF4-FFF2-40B4-BE49-F238E27FC236}">
                <a16:creationId xmlns:a16="http://schemas.microsoft.com/office/drawing/2014/main" id="{5B0C5A9F-699B-6F45-8C96-B121BBAD87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DFFCD-D604-5445-82EB-DE65501DC3EE}" type="slidenum">
              <a:rPr lang="en-EC" smtClean="0"/>
              <a:t>‹Nº›</a:t>
            </a:fld>
            <a:endParaRPr lang="en-EC"/>
          </a:p>
        </p:txBody>
      </p:sp>
    </p:spTree>
    <p:extLst>
      <p:ext uri="{BB962C8B-B14F-4D97-AF65-F5344CB8AC3E}">
        <p14:creationId xmlns:p14="http://schemas.microsoft.com/office/powerpoint/2010/main" val="4112318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7.emf"/><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41.emf"/></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file:///C:\Users\dosmilcorp1\Desktop\INFORME%20DE%20SECRETARI&#769;A%20DE%20MOVILIDAD.pdf" TargetMode="External"/><Relationship Id="rId7"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hyperlink" Target="file:///C:\Users\dosmilcorp1\Desktop\APROBACIO&#769;N%20DISEN&#771;OS%20EPMMOP.pdf" TargetMode="External"/><Relationship Id="rId4" Type="http://schemas.openxmlformats.org/officeDocument/2006/relationships/hyperlink" Target="../../../Desktop/INFORME%20DE%20SECRETARI&#769;A%20DE%20MOVILIDAD.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Desktop/INFORME%20DE%20SECRETARI&#769;A%20DE%20MOVILIDAD.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2.em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035660" y="3905673"/>
            <a:ext cx="6264696" cy="1200329"/>
          </a:xfrm>
          <a:prstGeom prst="rect">
            <a:avLst/>
          </a:prstGeom>
          <a:noFill/>
        </p:spPr>
        <p:txBody>
          <a:bodyPr wrap="square" rtlCol="0">
            <a:spAutoFit/>
          </a:bodyPr>
          <a:lstStyle/>
          <a:p>
            <a:pPr algn="ctr"/>
            <a:r>
              <a:rPr lang="es-EC" dirty="0">
                <a:ln w="0"/>
                <a:effectLst>
                  <a:outerShdw blurRad="38100" dist="19050" dir="2700000" algn="tl" rotWithShape="0">
                    <a:schemeClr val="dk1">
                      <a:alpha val="40000"/>
                    </a:schemeClr>
                  </a:outerShdw>
                </a:effectLst>
              </a:rPr>
              <a:t>Proyecto Urbano Arquitectónico Especial </a:t>
            </a:r>
            <a:r>
              <a:rPr lang="es-EC" dirty="0" smtClean="0">
                <a:ln w="0"/>
                <a:effectLst>
                  <a:outerShdw blurRad="38100" dist="19050" dir="2700000" algn="tl" rotWithShape="0">
                    <a:schemeClr val="dk1">
                      <a:alpha val="40000"/>
                    </a:schemeClr>
                  </a:outerShdw>
                </a:effectLst>
              </a:rPr>
              <a:t>San Patricio</a:t>
            </a:r>
            <a:endParaRPr lang="es-EC" dirty="0">
              <a:ln w="0"/>
              <a:effectLst>
                <a:outerShdw blurRad="38100" dist="19050" dir="2700000" algn="tl" rotWithShape="0">
                  <a:schemeClr val="dk1">
                    <a:alpha val="40000"/>
                  </a:schemeClr>
                </a:outerShdw>
              </a:effectLst>
            </a:endParaRPr>
          </a:p>
          <a:p>
            <a:pPr algn="ctr"/>
            <a:endParaRPr lang="es-EC" dirty="0">
              <a:ln w="0"/>
              <a:effectLst>
                <a:outerShdw blurRad="38100" dist="19050" dir="2700000" algn="tl" rotWithShape="0">
                  <a:schemeClr val="dk1">
                    <a:alpha val="40000"/>
                  </a:schemeClr>
                </a:outerShdw>
              </a:effectLst>
            </a:endParaRPr>
          </a:p>
          <a:p>
            <a:pPr algn="ctr"/>
            <a:r>
              <a:rPr lang="es-EC" dirty="0" smtClean="0">
                <a:ln w="0"/>
                <a:effectLst>
                  <a:outerShdw blurRad="38100" dist="19050" dir="2700000" algn="tl" rotWithShape="0">
                    <a:schemeClr val="dk1">
                      <a:alpha val="40000"/>
                    </a:schemeClr>
                  </a:outerShdw>
                </a:effectLst>
              </a:rPr>
              <a:t>Noviembre, </a:t>
            </a:r>
            <a:r>
              <a:rPr lang="es-EC" dirty="0">
                <a:ln w="0"/>
                <a:effectLst>
                  <a:outerShdw blurRad="38100" dist="19050" dir="2700000" algn="tl" rotWithShape="0">
                    <a:schemeClr val="dk1">
                      <a:alpha val="40000"/>
                    </a:schemeClr>
                  </a:outerShdw>
                </a:effectLst>
              </a:rPr>
              <a:t>2021.</a:t>
            </a:r>
            <a:endParaRPr lang="es-ES" dirty="0">
              <a:ln w="0"/>
              <a:effectLst>
                <a:outerShdw blurRad="38100" dist="19050" dir="2700000" algn="tl" rotWithShape="0">
                  <a:schemeClr val="dk1">
                    <a:alpha val="40000"/>
                  </a:schemeClr>
                </a:outerShdw>
              </a:effectLst>
            </a:endParaRPr>
          </a:p>
          <a:p>
            <a:endParaRPr lang="es-EC" dirty="0"/>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t="11403"/>
          <a:stretch/>
        </p:blipFill>
        <p:spPr>
          <a:xfrm>
            <a:off x="3719736" y="764704"/>
            <a:ext cx="4896544" cy="2952328"/>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4938" y="5805265"/>
            <a:ext cx="4063062" cy="823783"/>
          </a:xfrm>
          <a:prstGeom prst="rect">
            <a:avLst/>
          </a:prstGeom>
        </p:spPr>
      </p:pic>
    </p:spTree>
    <p:extLst>
      <p:ext uri="{BB962C8B-B14F-4D97-AF65-F5344CB8AC3E}">
        <p14:creationId xmlns:p14="http://schemas.microsoft.com/office/powerpoint/2010/main" val="1093816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692040" y="696162"/>
            <a:ext cx="8481349" cy="2508379"/>
          </a:xfrm>
          <a:prstGeom prst="rect">
            <a:avLst/>
          </a:prstGeom>
          <a:noFill/>
        </p:spPr>
        <p:txBody>
          <a:bodyPr wrap="square" rtlCol="0">
            <a:spAutoFit/>
          </a:bodyPr>
          <a:lstStyle/>
          <a:p>
            <a:pPr marL="342900" indent="-342900" algn="just" defTabSz="457200">
              <a:spcBef>
                <a:spcPts val="1000"/>
              </a:spcBef>
              <a:buClr>
                <a:schemeClr val="accent1"/>
              </a:buClr>
              <a:buSzPct val="80000"/>
              <a:buFont typeface="Wingdings 3" charset="2"/>
              <a:buChar char=""/>
            </a:pPr>
            <a:endParaRPr lang="es-EC" sz="1600"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r>
              <a:rPr lang="es-ES" sz="1600" dirty="0">
                <a:latin typeface="+mj-lt"/>
              </a:rPr>
              <a:t>Para que exista coherencia técnica entre la información de la reforma y la información que reposa en la Dirección de Catastro, específicamente sobre las áreas verdes y equipamientos públicos entregados, el Promotor efectuó la actualización gráfica de los lotes y por ende se </a:t>
            </a:r>
            <a:r>
              <a:rPr lang="es-ES" sz="1600" b="1" dirty="0">
                <a:latin typeface="+mj-lt"/>
              </a:rPr>
              <a:t>cambio la información del Cuadro No. 02 de División General de Lotes.</a:t>
            </a:r>
          </a:p>
          <a:p>
            <a:pPr marL="342900" indent="-342900" algn="just" defTabSz="457200">
              <a:spcBef>
                <a:spcPts val="1000"/>
              </a:spcBef>
              <a:buClr>
                <a:schemeClr val="accent1"/>
              </a:buClr>
              <a:buSzPct val="80000"/>
              <a:buFont typeface="Wingdings 3" charset="2"/>
              <a:buChar char=""/>
            </a:pPr>
            <a:r>
              <a:rPr lang="es-EC" sz="1600" dirty="0">
                <a:solidFill>
                  <a:schemeClr val="tx1">
                    <a:lumMod val="75000"/>
                    <a:lumOff val="25000"/>
                  </a:schemeClr>
                </a:solidFill>
                <a:latin typeface="+mj-lt"/>
              </a:rPr>
              <a:t>Sobre el predio No. 3672119 se plantean los siguientes ajustes:</a:t>
            </a: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endParaRPr>
          </a:p>
          <a:p>
            <a:endParaRPr lang="en-EC" dirty="0"/>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30" name="Picture 29">
            <a:extLst>
              <a:ext uri="{FF2B5EF4-FFF2-40B4-BE49-F238E27FC236}">
                <a16:creationId xmlns:a16="http://schemas.microsoft.com/office/drawing/2014/main" id="{9F3429B4-5D6E-C740-9A08-0701A7348F57}"/>
              </a:ext>
            </a:extLst>
          </p:cNvPr>
          <p:cNvPicPr/>
          <p:nvPr/>
        </p:nvPicPr>
        <p:blipFill>
          <a:blip r:embed="rId3"/>
          <a:stretch>
            <a:fillRect/>
          </a:stretch>
        </p:blipFill>
        <p:spPr>
          <a:xfrm>
            <a:off x="2539983" y="2664942"/>
            <a:ext cx="7008810" cy="3423709"/>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613558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219649" y="2093686"/>
            <a:ext cx="8481349" cy="4734629"/>
          </a:xfrm>
          <a:prstGeom prst="rect">
            <a:avLst/>
          </a:prstGeom>
          <a:noFill/>
        </p:spPr>
        <p:txBody>
          <a:bodyPr wrap="square" rtlCol="0">
            <a:spAutoFit/>
          </a:bodyPr>
          <a:lstStyle/>
          <a:p>
            <a:pPr marL="342900" indent="-342900" algn="just" defTabSz="457200">
              <a:spcBef>
                <a:spcPts val="1000"/>
              </a:spcBef>
              <a:buClr>
                <a:schemeClr val="accent1"/>
              </a:buClr>
              <a:buSzPct val="80000"/>
              <a:buFont typeface="Wingdings 3" charset="2"/>
              <a:buChar char=""/>
            </a:pPr>
            <a:endParaRPr lang="es-EC" sz="1600"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r>
              <a:rPr lang="es-ES" sz="1600" dirty="0">
                <a:latin typeface="+mj-lt"/>
              </a:rPr>
              <a:t>El área bruta del predio No. 3672119 por efecto de la actualización alfanumérica y gráfica, específicamente por la entrega de las áreas verdes y equipamientos públicos, sumado a los ajustes de las vías, pasa de una superficie de 228.653,90 m</a:t>
            </a:r>
            <a:r>
              <a:rPr lang="es-ES" sz="1600" baseline="30000" dirty="0">
                <a:latin typeface="+mj-lt"/>
              </a:rPr>
              <a:t>2  </a:t>
            </a:r>
            <a:r>
              <a:rPr lang="es-ES" sz="1600" dirty="0">
                <a:latin typeface="+mj-lt"/>
              </a:rPr>
              <a:t>a una superficie de 210.991,37 m</a:t>
            </a:r>
            <a:r>
              <a:rPr lang="es-ES" sz="1600" baseline="30000" dirty="0">
                <a:latin typeface="+mj-lt"/>
              </a:rPr>
              <a:t>2</a:t>
            </a:r>
            <a:r>
              <a:rPr lang="es-ES" sz="1600" dirty="0">
                <a:latin typeface="+mj-lt"/>
              </a:rPr>
              <a:t>. </a:t>
            </a:r>
          </a:p>
          <a:p>
            <a:pPr marL="342900" indent="-342900" algn="just" defTabSz="457200">
              <a:spcBef>
                <a:spcPts val="1000"/>
              </a:spcBef>
              <a:buClr>
                <a:schemeClr val="accent1"/>
              </a:buClr>
              <a:buSzPct val="80000"/>
              <a:buFont typeface="Wingdings 3" charset="2"/>
              <a:buChar char=""/>
            </a:pPr>
            <a:r>
              <a:rPr lang="es-ES" sz="1600" dirty="0">
                <a:latin typeface="+mj-lt"/>
              </a:rPr>
              <a:t>La superficie del área bruta que figura en el actual cuadro No. 02 de División General de Lotes de la Ordenanza No. 284, es el correspondiente a la superficie de la escritura pública del predio del promotor (228.647,41m</a:t>
            </a:r>
            <a:r>
              <a:rPr lang="es-ES" sz="1600" baseline="30000" dirty="0">
                <a:latin typeface="+mj-lt"/>
              </a:rPr>
              <a:t>2</a:t>
            </a:r>
            <a:r>
              <a:rPr lang="es-ES" sz="1600" dirty="0">
                <a:latin typeface="+mj-lt"/>
              </a:rPr>
              <a:t>), que fue la superficie de la referencia inicial del proyecto, antes de que inicie su debida ejecución.</a:t>
            </a:r>
          </a:p>
          <a:p>
            <a:pPr marL="342900" indent="-342900" algn="just" defTabSz="457200">
              <a:spcBef>
                <a:spcPts val="1000"/>
              </a:spcBef>
              <a:buClr>
                <a:schemeClr val="accent1"/>
              </a:buClr>
              <a:buSzPct val="80000"/>
              <a:buFont typeface="Wingdings 3" charset="2"/>
              <a:buChar char=""/>
            </a:pPr>
            <a:r>
              <a:rPr lang="es-ES" sz="1600" dirty="0">
                <a:latin typeface="+mj-lt"/>
              </a:rPr>
              <a:t>Existía una diferencia de área de la superficie de escritura del lote vs. el área gráfica del predio No. 3672119 (diferencia de 6.49 m</a:t>
            </a:r>
            <a:r>
              <a:rPr lang="es-ES" sz="1600" baseline="30000" dirty="0">
                <a:latin typeface="+mj-lt"/>
              </a:rPr>
              <a:t>2</a:t>
            </a:r>
            <a:r>
              <a:rPr lang="es-ES" sz="1600" dirty="0">
                <a:latin typeface="+mj-lt"/>
              </a:rPr>
              <a:t> a favor del Promotor). Por tanto, con el levantamiento </a:t>
            </a:r>
            <a:r>
              <a:rPr lang="es-ES" sz="1600" dirty="0" err="1">
                <a:latin typeface="+mj-lt"/>
              </a:rPr>
              <a:t>planimetrico</a:t>
            </a:r>
            <a:r>
              <a:rPr lang="es-ES" sz="1600" dirty="0">
                <a:latin typeface="+mj-lt"/>
              </a:rPr>
              <a:t> geo-referenciado se confirmó que la superficie correcta es la correspondiente a la del área gráfica (228.653,90 m</a:t>
            </a:r>
            <a:r>
              <a:rPr lang="es-ES" sz="1600" baseline="30000" dirty="0">
                <a:latin typeface="+mj-lt"/>
              </a:rPr>
              <a:t>2</a:t>
            </a:r>
            <a:r>
              <a:rPr lang="es-ES" sz="1600" dirty="0">
                <a:latin typeface="+mj-lt"/>
              </a:rPr>
              <a:t>).</a:t>
            </a:r>
          </a:p>
          <a:p>
            <a:pPr marL="342900" indent="-342900" algn="just" defTabSz="457200">
              <a:spcBef>
                <a:spcPts val="1000"/>
              </a:spcBef>
              <a:buClr>
                <a:schemeClr val="accent1"/>
              </a:buClr>
              <a:buSzPct val="80000"/>
              <a:buFont typeface="Wingdings 3" charset="2"/>
              <a:buChar char=""/>
            </a:pPr>
            <a:r>
              <a:rPr lang="es-ES" sz="1600" dirty="0">
                <a:solidFill>
                  <a:schemeClr val="tx1">
                    <a:lumMod val="75000"/>
                    <a:lumOff val="25000"/>
                  </a:schemeClr>
                </a:solidFill>
                <a:latin typeface="+mj-lt"/>
              </a:rPr>
              <a:t>El área útil se modifica por los ajustes explicados y se cambio la nomenclatura  de “lotes de venta” a “área útil”.</a:t>
            </a:r>
            <a:endParaRPr lang="es-EC" sz="1600"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endParaRPr>
          </a:p>
          <a:p>
            <a:endParaRPr lang="en-EC" dirty="0"/>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D01F2A5C-D60A-E74D-8B31-A5BE729C2620}"/>
              </a:ext>
            </a:extLst>
          </p:cNvPr>
          <p:cNvPicPr>
            <a:picLocks noChangeAspect="1"/>
          </p:cNvPicPr>
          <p:nvPr/>
        </p:nvPicPr>
        <p:blipFill>
          <a:blip r:embed="rId3"/>
          <a:stretch>
            <a:fillRect/>
          </a:stretch>
        </p:blipFill>
        <p:spPr>
          <a:xfrm>
            <a:off x="691243" y="1115035"/>
            <a:ext cx="10809514" cy="677678"/>
          </a:xfrm>
          <a:prstGeom prst="rect">
            <a:avLst/>
          </a:prstGeom>
        </p:spPr>
      </p:pic>
      <p:pic>
        <p:nvPicPr>
          <p:cNvPr id="3" name="Picture 2">
            <a:extLst>
              <a:ext uri="{FF2B5EF4-FFF2-40B4-BE49-F238E27FC236}">
                <a16:creationId xmlns:a16="http://schemas.microsoft.com/office/drawing/2014/main" id="{3B3D1B69-09D7-F547-B6F1-38592B73BD66}"/>
              </a:ext>
            </a:extLst>
          </p:cNvPr>
          <p:cNvPicPr>
            <a:picLocks noChangeAspect="1"/>
          </p:cNvPicPr>
          <p:nvPr/>
        </p:nvPicPr>
        <p:blipFill>
          <a:blip r:embed="rId4"/>
          <a:stretch>
            <a:fillRect/>
          </a:stretch>
        </p:blipFill>
        <p:spPr>
          <a:xfrm>
            <a:off x="5257799" y="1896836"/>
            <a:ext cx="6242957" cy="39370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4229717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17807" y="2913222"/>
            <a:ext cx="9981752" cy="2062103"/>
          </a:xfrm>
          <a:prstGeom prst="rect">
            <a:avLst/>
          </a:prstGeom>
          <a:noFill/>
        </p:spPr>
        <p:txBody>
          <a:bodyPr wrap="square" rtlCol="0">
            <a:spAutoFit/>
          </a:bodyPr>
          <a:lstStyle/>
          <a:p>
            <a:pPr lvl="0" algn="just"/>
            <a:endParaRPr lang="es-ES" sz="1600" dirty="0">
              <a:latin typeface="+mj-lt"/>
            </a:endParaRPr>
          </a:p>
          <a:p>
            <a:pPr marL="285750" lvl="0" indent="-285750" algn="just">
              <a:buClr>
                <a:schemeClr val="accent1"/>
              </a:buClr>
              <a:buFont typeface="Wingdings" pitchFamily="2" charset="2"/>
              <a:buChar char="Ø"/>
            </a:pPr>
            <a:r>
              <a:rPr lang="es-ES" sz="1600" dirty="0">
                <a:latin typeface="+mj-lt"/>
              </a:rPr>
              <a:t>En el cuadro No. 02 propuesto para la Reforma de la Ordenanza, junto a cada área verde y equipamiento público entregado a favor del MDMQ, consta el número de predio respectivo, información que en el cuadro actual de la Ordenanza No. 284 no figuraba porque aún no se entregaba las áreas verdes y equipamientos. </a:t>
            </a:r>
          </a:p>
          <a:p>
            <a:pPr marL="285750" lvl="0" indent="-285750" algn="just">
              <a:buFont typeface="Wingdings" pitchFamily="2" charset="2"/>
              <a:buChar char="Ø"/>
            </a:pPr>
            <a:endParaRPr lang="es-ES" sz="1600" dirty="0">
              <a:latin typeface="+mj-lt"/>
            </a:endParaRPr>
          </a:p>
          <a:p>
            <a:pPr marL="285750" lvl="0" indent="-285750" algn="just">
              <a:buClr>
                <a:schemeClr val="accent1"/>
              </a:buClr>
              <a:buFont typeface="Wingdings" pitchFamily="2" charset="2"/>
              <a:buChar char="Ø"/>
            </a:pPr>
            <a:r>
              <a:rPr lang="es-ES" sz="1600" dirty="0">
                <a:latin typeface="+mj-lt"/>
              </a:rPr>
              <a:t>Así mismo, para mayor entendimiento y coherencia técnica del cuadro No. 02, a más de la superficie total del predio con áreas verdes y equipamientos; se agrega la superficie que figura actualmente en la información gráfica del sistema SIREQ, que corresponde al área bruta con la disminución de las áreas verdes y equipamientos.</a:t>
            </a:r>
            <a:endParaRPr lang="en-EC" sz="16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F2B956BE-9DE9-344F-B4B8-6323D3270A21}"/>
              </a:ext>
            </a:extLst>
          </p:cNvPr>
          <p:cNvPicPr>
            <a:picLocks noChangeAspect="1"/>
          </p:cNvPicPr>
          <p:nvPr/>
        </p:nvPicPr>
        <p:blipFill>
          <a:blip r:embed="rId3"/>
          <a:stretch>
            <a:fillRect/>
          </a:stretch>
        </p:blipFill>
        <p:spPr>
          <a:xfrm>
            <a:off x="566057" y="1716728"/>
            <a:ext cx="11509424" cy="1076421"/>
          </a:xfrm>
          <a:prstGeom prst="rect">
            <a:avLst/>
          </a:prstGeom>
        </p:spPr>
      </p:pic>
      <p:pic>
        <p:nvPicPr>
          <p:cNvPr id="9" name="Picture 8">
            <a:extLst>
              <a:ext uri="{FF2B5EF4-FFF2-40B4-BE49-F238E27FC236}">
                <a16:creationId xmlns:a16="http://schemas.microsoft.com/office/drawing/2014/main" id="{5775DAB6-15EE-3C44-B8BD-CA0DB251AA72}"/>
              </a:ext>
            </a:extLst>
          </p:cNvPr>
          <p:cNvPicPr>
            <a:picLocks noChangeAspect="1"/>
          </p:cNvPicPr>
          <p:nvPr/>
        </p:nvPicPr>
        <p:blipFill>
          <a:blip r:embed="rId4"/>
          <a:stretch>
            <a:fillRect/>
          </a:stretch>
        </p:blipFill>
        <p:spPr>
          <a:xfrm>
            <a:off x="566056" y="1229457"/>
            <a:ext cx="11509425" cy="366693"/>
          </a:xfrm>
          <a:prstGeom prst="rect">
            <a:avLst/>
          </a:prstGeom>
        </p:spPr>
      </p:pic>
      <p:pic>
        <p:nvPicPr>
          <p:cNvPr id="10" name="Picture 9">
            <a:extLst>
              <a:ext uri="{FF2B5EF4-FFF2-40B4-BE49-F238E27FC236}">
                <a16:creationId xmlns:a16="http://schemas.microsoft.com/office/drawing/2014/main" id="{1CF5E714-BECB-6B4A-BAC5-D070AAC956EC}"/>
              </a:ext>
            </a:extLst>
          </p:cNvPr>
          <p:cNvPicPr>
            <a:picLocks noChangeAspect="1"/>
          </p:cNvPicPr>
          <p:nvPr/>
        </p:nvPicPr>
        <p:blipFill>
          <a:blip r:embed="rId5"/>
          <a:stretch>
            <a:fillRect/>
          </a:stretch>
        </p:blipFill>
        <p:spPr>
          <a:xfrm>
            <a:off x="2563598" y="5075355"/>
            <a:ext cx="7137400" cy="965200"/>
          </a:xfrm>
          <a:prstGeom prst="rect">
            <a:avLst/>
          </a:prstGeom>
        </p:spPr>
      </p:pic>
      <p:pic>
        <p:nvPicPr>
          <p:cNvPr id="11" name="Picture 10">
            <a:extLst>
              <a:ext uri="{FF2B5EF4-FFF2-40B4-BE49-F238E27FC236}">
                <a16:creationId xmlns:a16="http://schemas.microsoft.com/office/drawing/2014/main" id="{9016F18B-5E48-E542-B30A-0A51DCA0215D}"/>
              </a:ext>
            </a:extLst>
          </p:cNvPr>
          <p:cNvPicPr>
            <a:picLocks noChangeAspect="1"/>
          </p:cNvPicPr>
          <p:nvPr/>
        </p:nvPicPr>
        <p:blipFill>
          <a:blip r:embed="rId6"/>
          <a:stretch>
            <a:fillRect/>
          </a:stretch>
        </p:blipFill>
        <p:spPr>
          <a:xfrm>
            <a:off x="566056" y="2893179"/>
            <a:ext cx="11509424" cy="189261"/>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817338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486164"/>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05124" y="2364413"/>
            <a:ext cx="9981752" cy="2554545"/>
          </a:xfrm>
          <a:prstGeom prst="rect">
            <a:avLst/>
          </a:prstGeom>
          <a:noFill/>
        </p:spPr>
        <p:txBody>
          <a:bodyPr wrap="square" rtlCol="0">
            <a:spAutoFit/>
          </a:bodyPr>
          <a:lstStyle/>
          <a:p>
            <a:pPr marL="285750" lvl="0" indent="-285750" algn="just">
              <a:buClr>
                <a:schemeClr val="accent1"/>
              </a:buClr>
              <a:buSzPct val="100000"/>
              <a:buFont typeface="Wingdings" pitchFamily="2" charset="2"/>
              <a:buChar char="Ø"/>
            </a:pPr>
            <a:endParaRPr lang="es-ES" sz="1600" dirty="0">
              <a:latin typeface="+mj-lt"/>
            </a:endParaRPr>
          </a:p>
          <a:p>
            <a:pPr marL="285750" indent="-285750" algn="just">
              <a:buClr>
                <a:schemeClr val="accent1"/>
              </a:buClr>
              <a:buSzPct val="100000"/>
              <a:buFont typeface="Wingdings" pitchFamily="2" charset="2"/>
              <a:buChar char="Ø"/>
            </a:pPr>
            <a:r>
              <a:rPr lang="es-ES" sz="1600" dirty="0">
                <a:latin typeface="+mj-lt"/>
              </a:rPr>
              <a:t>En el cuadro No. 2 de la Ordenanza No. 284, bajo la nomenclatura “Borde Superior de Quebrada- BSQ” constaba una superficie de 10.656,10 m</a:t>
            </a:r>
            <a:r>
              <a:rPr lang="es-ES" sz="1600" baseline="30000" dirty="0">
                <a:latin typeface="+mj-lt"/>
              </a:rPr>
              <a:t>2</a:t>
            </a:r>
            <a:r>
              <a:rPr lang="es-ES" sz="1600" dirty="0">
                <a:latin typeface="+mj-lt"/>
              </a:rPr>
              <a:t>. Esta superficie corresponde a un </a:t>
            </a:r>
            <a:r>
              <a:rPr lang="es-ES" sz="1600" b="1" dirty="0">
                <a:latin typeface="+mj-lt"/>
              </a:rPr>
              <a:t>área de protección</a:t>
            </a:r>
            <a:r>
              <a:rPr lang="es-ES" sz="1600" dirty="0">
                <a:latin typeface="+mj-lt"/>
              </a:rPr>
              <a:t> en el corredor de la quebrada el Auqui, que el Promotor cedió dentro de su predio. </a:t>
            </a:r>
          </a:p>
          <a:p>
            <a:pPr marL="285750" indent="-285750" algn="just">
              <a:buClr>
                <a:schemeClr val="accent1"/>
              </a:buClr>
              <a:buSzPct val="100000"/>
              <a:buFont typeface="Wingdings" pitchFamily="2" charset="2"/>
              <a:buChar char="Ø"/>
            </a:pPr>
            <a:endParaRPr lang="es-ES" sz="1600" dirty="0">
              <a:latin typeface="+mj-lt"/>
            </a:endParaRPr>
          </a:p>
          <a:p>
            <a:pPr marL="285750" indent="-285750" algn="just">
              <a:buClr>
                <a:schemeClr val="accent1"/>
              </a:buClr>
              <a:buSzPct val="100000"/>
              <a:buFont typeface="Wingdings" pitchFamily="2" charset="2"/>
              <a:buChar char="Ø"/>
            </a:pPr>
            <a:r>
              <a:rPr lang="es-ES" sz="1600" dirty="0">
                <a:latin typeface="+mj-lt"/>
              </a:rPr>
              <a:t>Esta área de conservación que el Promotor desde su inicio define como </a:t>
            </a:r>
            <a:r>
              <a:rPr lang="es-ES" sz="1600" b="1" dirty="0">
                <a:latin typeface="+mj-lt"/>
              </a:rPr>
              <a:t>protección de la quebrada</a:t>
            </a:r>
            <a:r>
              <a:rPr lang="es-ES" sz="1600" dirty="0">
                <a:latin typeface="+mj-lt"/>
              </a:rPr>
              <a:t> dentro del área útil de su predio, es una afectación por retiro de quebrada y no implica bajo ningún concepto técnico un Borde Superior de Quebrada, ya que los Bordes de Quebrada no determinan superficies, sino que únicamente, definen el límite de inicio o fin de un accidente geográfico, como el de una quebrada-dentro de un predio determinado. </a:t>
            </a:r>
            <a:endParaRPr lang="en-EC" sz="1600" dirty="0">
              <a:latin typeface="+mj-lt"/>
            </a:endParaRPr>
          </a:p>
          <a:p>
            <a:pPr marL="285750" lvl="0" indent="-285750" algn="just">
              <a:buClr>
                <a:schemeClr val="accent1"/>
              </a:buClr>
              <a:buSzPct val="100000"/>
              <a:buFont typeface="Wingdings" pitchFamily="2" charset="2"/>
              <a:buChar char="Ø"/>
            </a:pPr>
            <a:endParaRPr lang="en-EC" sz="16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5775DAB6-15EE-3C44-B8BD-CA0DB251AA72}"/>
              </a:ext>
            </a:extLst>
          </p:cNvPr>
          <p:cNvPicPr>
            <a:picLocks noChangeAspect="1"/>
          </p:cNvPicPr>
          <p:nvPr/>
        </p:nvPicPr>
        <p:blipFill>
          <a:blip r:embed="rId3"/>
          <a:stretch>
            <a:fillRect/>
          </a:stretch>
        </p:blipFill>
        <p:spPr>
          <a:xfrm>
            <a:off x="566054" y="1514144"/>
            <a:ext cx="11509425" cy="366693"/>
          </a:xfrm>
          <a:prstGeom prst="rect">
            <a:avLst/>
          </a:prstGeom>
        </p:spPr>
      </p:pic>
      <p:pic>
        <p:nvPicPr>
          <p:cNvPr id="2" name="Picture 1">
            <a:extLst>
              <a:ext uri="{FF2B5EF4-FFF2-40B4-BE49-F238E27FC236}">
                <a16:creationId xmlns:a16="http://schemas.microsoft.com/office/drawing/2014/main" id="{C34BDFD7-C6A0-594B-9CB2-8A330DFD02F9}"/>
              </a:ext>
            </a:extLst>
          </p:cNvPr>
          <p:cNvPicPr>
            <a:picLocks noChangeAspect="1"/>
          </p:cNvPicPr>
          <p:nvPr/>
        </p:nvPicPr>
        <p:blipFill>
          <a:blip r:embed="rId4"/>
          <a:stretch>
            <a:fillRect/>
          </a:stretch>
        </p:blipFill>
        <p:spPr>
          <a:xfrm>
            <a:off x="566055" y="2046183"/>
            <a:ext cx="11509425" cy="189261"/>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274761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486164"/>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05124" y="4534981"/>
            <a:ext cx="9981752" cy="1200329"/>
          </a:xfrm>
          <a:prstGeom prst="rect">
            <a:avLst/>
          </a:prstGeom>
          <a:noFill/>
        </p:spPr>
        <p:txBody>
          <a:bodyPr wrap="square" rtlCol="0">
            <a:spAutoFit/>
          </a:bodyPr>
          <a:lstStyle/>
          <a:p>
            <a:pPr lvl="0" algn="just"/>
            <a:r>
              <a:rPr lang="en-EC" dirty="0">
                <a:latin typeface="+mj-lt"/>
              </a:rPr>
              <a:t>El Promotor respeta el Borde Superior de Quebrada que fue determinado por la Dirección Metropolitana de Catastro (línea que figura en </a:t>
            </a:r>
            <a:r>
              <a:rPr lang="es-ES" dirty="0">
                <a:latin typeface="+mj-lt"/>
              </a:rPr>
              <a:t>el </a:t>
            </a:r>
            <a:r>
              <a:rPr lang="en-EC" dirty="0">
                <a:latin typeface="+mj-lt"/>
              </a:rPr>
              <a:t>límite del predio). Sin embargo, se constata que el área de conservación cedida por el Promotor, es en efecto un área de afectación por el retiro mismo de la quebrada, por tanto, el cambio de la nomenclatura y el ajuste en las dimensiones son totalmente viables y válidas.</a:t>
            </a:r>
            <a:r>
              <a:rPr lang="en-EC" sz="1600" dirty="0">
                <a:effectLst/>
                <a:latin typeface="+mj-lt"/>
              </a:rPr>
              <a:t> </a:t>
            </a:r>
            <a:endParaRPr lang="en-EC" sz="16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0DA7C922-B5C0-E94B-8483-EF362D7FDAB0}"/>
              </a:ext>
            </a:extLst>
          </p:cNvPr>
          <p:cNvPicPr/>
          <p:nvPr/>
        </p:nvPicPr>
        <p:blipFill>
          <a:blip r:embed="rId3"/>
          <a:stretch>
            <a:fillRect/>
          </a:stretch>
        </p:blipFill>
        <p:spPr>
          <a:xfrm>
            <a:off x="2880658" y="1437388"/>
            <a:ext cx="4999747" cy="2952677"/>
          </a:xfrm>
          <a:prstGeom prst="rect">
            <a:avLst/>
          </a:prstGeom>
        </p:spPr>
      </p:pic>
      <p:sp>
        <p:nvSpPr>
          <p:cNvPr id="11" name="Text Box 64">
            <a:extLst>
              <a:ext uri="{FF2B5EF4-FFF2-40B4-BE49-F238E27FC236}">
                <a16:creationId xmlns:a16="http://schemas.microsoft.com/office/drawing/2014/main" id="{6C85D923-3B68-724B-9735-6FBB9BF6FF6D}"/>
              </a:ext>
            </a:extLst>
          </p:cNvPr>
          <p:cNvSpPr txBox="1"/>
          <p:nvPr/>
        </p:nvSpPr>
        <p:spPr>
          <a:xfrm>
            <a:off x="5664018" y="2551777"/>
            <a:ext cx="668020" cy="3302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800">
                <a:effectLst/>
                <a:latin typeface="Times New Roman" panose="02020603050405020304" pitchFamily="18" charset="0"/>
                <a:ea typeface="Times New Roman" panose="02020603050405020304" pitchFamily="18" charset="0"/>
              </a:rPr>
              <a:t>Predio No. 3672119</a:t>
            </a:r>
            <a:endParaRPr lang="en-EC" sz="1200">
              <a:effectLst/>
              <a:latin typeface="Times New Roman" panose="02020603050405020304" pitchFamily="18" charset="0"/>
              <a:ea typeface="Times New Roman" panose="02020603050405020304" pitchFamily="18" charset="0"/>
            </a:endParaRPr>
          </a:p>
        </p:txBody>
      </p:sp>
      <p:sp>
        <p:nvSpPr>
          <p:cNvPr id="12" name="Text Box 66">
            <a:extLst>
              <a:ext uri="{FF2B5EF4-FFF2-40B4-BE49-F238E27FC236}">
                <a16:creationId xmlns:a16="http://schemas.microsoft.com/office/drawing/2014/main" id="{BD7EC5A1-2B85-7544-B437-B3CDBA1016E1}"/>
              </a:ext>
            </a:extLst>
          </p:cNvPr>
          <p:cNvSpPr txBox="1"/>
          <p:nvPr/>
        </p:nvSpPr>
        <p:spPr>
          <a:xfrm>
            <a:off x="6785066" y="3135780"/>
            <a:ext cx="929640" cy="40703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900">
                <a:effectLst/>
                <a:latin typeface="Times New Roman" panose="02020603050405020304" pitchFamily="18" charset="0"/>
                <a:ea typeface="Times New Roman" panose="02020603050405020304" pitchFamily="18" charset="0"/>
              </a:rPr>
              <a:t>Borde Superior Quebrada</a:t>
            </a:r>
            <a:endParaRPr lang="en-EC" sz="1200">
              <a:effectLst/>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ED80D2CF-C9BB-6749-9B56-A7C577AA1BA4}"/>
              </a:ext>
            </a:extLst>
          </p:cNvPr>
          <p:cNvCxnSpPr>
            <a:cxnSpLocks/>
          </p:cNvCxnSpPr>
          <p:nvPr/>
        </p:nvCxnSpPr>
        <p:spPr>
          <a:xfrm>
            <a:off x="6096000" y="3304191"/>
            <a:ext cx="5530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 Box 69">
            <a:extLst>
              <a:ext uri="{FF2B5EF4-FFF2-40B4-BE49-F238E27FC236}">
                <a16:creationId xmlns:a16="http://schemas.microsoft.com/office/drawing/2014/main" id="{27809764-F5AE-C947-ABC6-BD9D6EE83877}"/>
              </a:ext>
            </a:extLst>
          </p:cNvPr>
          <p:cNvSpPr txBox="1"/>
          <p:nvPr/>
        </p:nvSpPr>
        <p:spPr>
          <a:xfrm>
            <a:off x="8023044" y="1930601"/>
            <a:ext cx="1175385" cy="3683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900">
                <a:effectLst/>
                <a:latin typeface="Times New Roman" panose="02020603050405020304" pitchFamily="18" charset="0"/>
                <a:ea typeface="Times New Roman" panose="02020603050405020304" pitchFamily="18" charset="0"/>
              </a:rPr>
              <a:t>Afectación por retiro quebrada</a:t>
            </a:r>
            <a:endParaRPr lang="en-EC" sz="1200">
              <a:effectLst/>
              <a:latin typeface="Times New Roman" panose="02020603050405020304" pitchFamily="18" charset="0"/>
              <a:ea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F1D4B634-AB0C-D641-8D3E-3CADD143B00C}"/>
              </a:ext>
            </a:extLst>
          </p:cNvPr>
          <p:cNvCxnSpPr>
            <a:cxnSpLocks/>
          </p:cNvCxnSpPr>
          <p:nvPr/>
        </p:nvCxnSpPr>
        <p:spPr>
          <a:xfrm>
            <a:off x="7554686" y="2131457"/>
            <a:ext cx="4683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98369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546079"/>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007153" y="2950507"/>
            <a:ext cx="9981752" cy="2554545"/>
          </a:xfrm>
          <a:prstGeom prst="rect">
            <a:avLst/>
          </a:prstGeom>
          <a:noFill/>
        </p:spPr>
        <p:txBody>
          <a:bodyPr wrap="square" rtlCol="0">
            <a:spAutoFit/>
          </a:bodyPr>
          <a:lstStyle/>
          <a:p>
            <a:pPr marL="285750" lvl="0" indent="-285750">
              <a:buClr>
                <a:schemeClr val="accent1"/>
              </a:buClr>
              <a:buFont typeface="Wingdings" pitchFamily="2" charset="2"/>
              <a:buChar char="Ø"/>
            </a:pPr>
            <a:r>
              <a:rPr lang="es-ES_tradnl" sz="1600" dirty="0">
                <a:latin typeface="+mj-lt"/>
              </a:rPr>
              <a:t>La información de las vías se modifica por el efecto mismo de la rectificación del cuadro No. 10.</a:t>
            </a:r>
          </a:p>
          <a:p>
            <a:pPr lvl="0"/>
            <a:endParaRPr lang="en-EC" sz="1600" dirty="0">
              <a:latin typeface="+mj-lt"/>
            </a:endParaRPr>
          </a:p>
          <a:p>
            <a:pPr marL="285750" lvl="0" indent="-285750">
              <a:buClr>
                <a:schemeClr val="accent1"/>
              </a:buClr>
              <a:buFont typeface="Wingdings" pitchFamily="2" charset="2"/>
              <a:buChar char="Ø"/>
            </a:pPr>
            <a:r>
              <a:rPr lang="es-ES_tradnl" sz="1600" dirty="0">
                <a:latin typeface="+mj-lt"/>
              </a:rPr>
              <a:t>La información de la vía colectora que figura en el cuadro No. 2 de la Ordenanza No. 284, es desagregada en cada predio en el proyecto de reforma de Ordenanza. Por tanto, en el predio No. 3672119 únicamente se coloca la superficie respecto de la porción de la vía colectora del lote en lado este. </a:t>
            </a:r>
          </a:p>
          <a:p>
            <a:pPr marL="285750" lvl="0" indent="-285750">
              <a:buClr>
                <a:schemeClr val="accent1"/>
              </a:buClr>
              <a:buFont typeface="Wingdings" pitchFamily="2" charset="2"/>
              <a:buChar char="Ø"/>
            </a:pPr>
            <a:endParaRPr lang="es-ES_tradnl" sz="1600" dirty="0">
              <a:latin typeface="+mj-lt"/>
            </a:endParaRPr>
          </a:p>
          <a:p>
            <a:pPr marL="285750" lvl="0" indent="-285750">
              <a:buClr>
                <a:schemeClr val="accent1"/>
              </a:buClr>
              <a:buFont typeface="Wingdings" pitchFamily="2" charset="2"/>
              <a:buChar char="Ø"/>
            </a:pPr>
            <a:r>
              <a:rPr lang="es-ES_tradnl" sz="1600" dirty="0">
                <a:latin typeface="+mj-lt"/>
              </a:rPr>
              <a:t>En el cuadro No. 2 de la Ordenanza No. 284, se hace referencia a la vía existente, la cual técnicamente no es parte del predio No. 3672119. Por tanto, se elimina esa información y se la coloca en el predio No. 3672121, que es el predio en el que corresponde.</a:t>
            </a:r>
            <a:endParaRPr lang="en-EC" sz="1600" dirty="0">
              <a:latin typeface="+mj-lt"/>
            </a:endParaRPr>
          </a:p>
          <a:p>
            <a:pPr lvl="0" algn="just"/>
            <a:endParaRPr lang="en-EC" sz="16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86FFB2C3-1BD9-C34F-A9D6-C1464241BF69}"/>
              </a:ext>
            </a:extLst>
          </p:cNvPr>
          <p:cNvPicPr>
            <a:picLocks noChangeAspect="1"/>
          </p:cNvPicPr>
          <p:nvPr/>
        </p:nvPicPr>
        <p:blipFill>
          <a:blip r:embed="rId3"/>
          <a:stretch>
            <a:fillRect/>
          </a:stretch>
        </p:blipFill>
        <p:spPr>
          <a:xfrm>
            <a:off x="566054" y="1930790"/>
            <a:ext cx="4058554" cy="538022"/>
          </a:xfrm>
          <a:prstGeom prst="rect">
            <a:avLst/>
          </a:prstGeom>
        </p:spPr>
      </p:pic>
      <p:pic>
        <p:nvPicPr>
          <p:cNvPr id="17" name="Picture 16">
            <a:extLst>
              <a:ext uri="{FF2B5EF4-FFF2-40B4-BE49-F238E27FC236}">
                <a16:creationId xmlns:a16="http://schemas.microsoft.com/office/drawing/2014/main" id="{6AFF0B99-ED8D-114B-80AE-F6686460FBFF}"/>
              </a:ext>
            </a:extLst>
          </p:cNvPr>
          <p:cNvPicPr>
            <a:picLocks noChangeAspect="1"/>
          </p:cNvPicPr>
          <p:nvPr/>
        </p:nvPicPr>
        <p:blipFill>
          <a:blip r:embed="rId4"/>
          <a:stretch>
            <a:fillRect/>
          </a:stretch>
        </p:blipFill>
        <p:spPr>
          <a:xfrm>
            <a:off x="566054" y="1507647"/>
            <a:ext cx="11399932" cy="363205"/>
          </a:xfrm>
          <a:prstGeom prst="rect">
            <a:avLst/>
          </a:prstGeom>
        </p:spPr>
      </p:pic>
      <p:pic>
        <p:nvPicPr>
          <p:cNvPr id="3" name="Picture 2">
            <a:extLst>
              <a:ext uri="{FF2B5EF4-FFF2-40B4-BE49-F238E27FC236}">
                <a16:creationId xmlns:a16="http://schemas.microsoft.com/office/drawing/2014/main" id="{EA4AE7DA-DC46-084C-B35B-7A7ABEC027E1}"/>
              </a:ext>
            </a:extLst>
          </p:cNvPr>
          <p:cNvPicPr>
            <a:picLocks noChangeAspect="1"/>
          </p:cNvPicPr>
          <p:nvPr/>
        </p:nvPicPr>
        <p:blipFill>
          <a:blip r:embed="rId5"/>
          <a:stretch>
            <a:fillRect/>
          </a:stretch>
        </p:blipFill>
        <p:spPr>
          <a:xfrm>
            <a:off x="5392761" y="1926428"/>
            <a:ext cx="6573225" cy="538022"/>
          </a:xfrm>
          <a:prstGeom prst="rect">
            <a:avLst/>
          </a:prstGeom>
        </p:spPr>
      </p:pic>
      <p:pic>
        <p:nvPicPr>
          <p:cNvPr id="7" name="Picture 6">
            <a:extLst>
              <a:ext uri="{FF2B5EF4-FFF2-40B4-BE49-F238E27FC236}">
                <a16:creationId xmlns:a16="http://schemas.microsoft.com/office/drawing/2014/main" id="{397811AC-B5D4-A442-B9C5-08A933FAA0CC}"/>
              </a:ext>
            </a:extLst>
          </p:cNvPr>
          <p:cNvPicPr>
            <a:picLocks noChangeAspect="1"/>
          </p:cNvPicPr>
          <p:nvPr/>
        </p:nvPicPr>
        <p:blipFill>
          <a:blip r:embed="rId6"/>
          <a:stretch>
            <a:fillRect/>
          </a:stretch>
        </p:blipFill>
        <p:spPr>
          <a:xfrm>
            <a:off x="566053" y="2520027"/>
            <a:ext cx="4058555" cy="187138"/>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18839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996267" y="4602191"/>
            <a:ext cx="9981752" cy="1692771"/>
          </a:xfrm>
          <a:prstGeom prst="rect">
            <a:avLst/>
          </a:prstGeom>
          <a:noFill/>
        </p:spPr>
        <p:txBody>
          <a:bodyPr wrap="square" rtlCol="0">
            <a:spAutoFit/>
          </a:bodyPr>
          <a:lstStyle/>
          <a:p>
            <a:pPr marL="285750" lvl="0" indent="-285750">
              <a:buClr>
                <a:schemeClr val="accent1"/>
              </a:buClr>
              <a:buFont typeface="Wingdings" pitchFamily="2" charset="2"/>
              <a:buChar char="Ø"/>
            </a:pPr>
            <a:endParaRPr lang="es-ES_tradnl" sz="1600" dirty="0">
              <a:latin typeface="+mj-lt"/>
            </a:endParaRPr>
          </a:p>
          <a:p>
            <a:pPr marL="285750" indent="-285750">
              <a:buClr>
                <a:schemeClr val="accent1"/>
              </a:buClr>
              <a:buFont typeface="Wingdings" pitchFamily="2" charset="2"/>
              <a:buChar char="Ø"/>
            </a:pPr>
            <a:r>
              <a:rPr lang="es-ES_tradnl" dirty="0">
                <a:latin typeface="+mj-lt"/>
              </a:rPr>
              <a:t>Inicialmente, la superficie de la vía colectora en el Cuadro No. 02 de la Ordenanza No. 284 era de 13.452 m</a:t>
            </a:r>
            <a:r>
              <a:rPr lang="es-ES_tradnl" baseline="30000" dirty="0">
                <a:latin typeface="+mj-lt"/>
              </a:rPr>
              <a:t>2</a:t>
            </a:r>
            <a:r>
              <a:rPr lang="es-ES_tradnl" dirty="0">
                <a:latin typeface="+mj-lt"/>
              </a:rPr>
              <a:t>, la cual, por los efectos mismos del cambio de vías y la información correcta, respecto a la ampliación de la calle Alfonso </a:t>
            </a:r>
            <a:r>
              <a:rPr lang="es-ES_tradnl" dirty="0" err="1">
                <a:latin typeface="+mj-lt"/>
              </a:rPr>
              <a:t>Lamiña</a:t>
            </a:r>
            <a:r>
              <a:rPr lang="es-ES_tradnl" dirty="0">
                <a:latin typeface="+mj-lt"/>
              </a:rPr>
              <a:t>, en el proyecto de reforma de Ordenanza la superficie de la vía colectora es actualmente de 13.860,08 m</a:t>
            </a:r>
            <a:r>
              <a:rPr lang="es-ES_tradnl" baseline="30000" dirty="0">
                <a:latin typeface="+mj-lt"/>
              </a:rPr>
              <a:t>2 </a:t>
            </a:r>
            <a:r>
              <a:rPr lang="es-ES_tradnl" dirty="0">
                <a:latin typeface="+mj-lt"/>
              </a:rPr>
              <a:t>, en beneficio en sí para el sistema vial del territorio.</a:t>
            </a:r>
            <a:endParaRPr lang="en-EC" dirty="0">
              <a:latin typeface="+mj-lt"/>
            </a:endParaRPr>
          </a:p>
          <a:p>
            <a:pPr marL="285750" lvl="0" indent="-285750">
              <a:buClr>
                <a:schemeClr val="accent1"/>
              </a:buClr>
              <a:buFont typeface="Wingdings" pitchFamily="2" charset="2"/>
              <a:buChar char="Ø"/>
            </a:pPr>
            <a:endParaRPr lang="en-EC" sz="16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2" name="Imagen 3">
            <a:extLst>
              <a:ext uri="{FF2B5EF4-FFF2-40B4-BE49-F238E27FC236}">
                <a16:creationId xmlns:a16="http://schemas.microsoft.com/office/drawing/2014/main" id="{A78C0516-4FEB-D746-806D-467280065869}"/>
              </a:ext>
            </a:extLst>
          </p:cNvPr>
          <p:cNvPicPr/>
          <p:nvPr/>
        </p:nvPicPr>
        <p:blipFill>
          <a:blip r:embed="rId3"/>
          <a:stretch>
            <a:fillRect/>
          </a:stretch>
        </p:blipFill>
        <p:spPr>
          <a:xfrm>
            <a:off x="2971799" y="1124305"/>
            <a:ext cx="5766373" cy="3513009"/>
          </a:xfrm>
          <a:prstGeom prst="rect">
            <a:avLst/>
          </a:prstGeom>
        </p:spPr>
      </p:pic>
      <p:sp>
        <p:nvSpPr>
          <p:cNvPr id="14" name="Rectángulo 6">
            <a:extLst>
              <a:ext uri="{FF2B5EF4-FFF2-40B4-BE49-F238E27FC236}">
                <a16:creationId xmlns:a16="http://schemas.microsoft.com/office/drawing/2014/main" id="{8D3F49D1-FE8B-4D46-82D6-DD160A28A549}"/>
              </a:ext>
            </a:extLst>
          </p:cNvPr>
          <p:cNvSpPr/>
          <p:nvPr/>
        </p:nvSpPr>
        <p:spPr>
          <a:xfrm>
            <a:off x="3558813" y="2039484"/>
            <a:ext cx="3463290" cy="231775"/>
          </a:xfrm>
          <a:prstGeom prst="rect">
            <a:avLst/>
          </a:prstGeom>
        </p:spPr>
        <p:txBody>
          <a:bodyPr wrap="square">
            <a:spAutoFit/>
          </a:bodyPr>
          <a:lstStyle/>
          <a:p>
            <a:pPr algn="r"/>
            <a:r>
              <a:rPr lang="es-EC" sz="800" kern="1200" dirty="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Ampliación calle Alfonso Lamiña - Lado Oeste                                  5,820.57 </a:t>
            </a:r>
            <a:endParaRPr lang="en-EC" sz="1200" dirty="0">
              <a:effectLst/>
              <a:latin typeface="Times New Roman" panose="02020603050405020304" pitchFamily="18" charset="0"/>
              <a:ea typeface="Times New Roman" panose="02020603050405020304" pitchFamily="18" charset="0"/>
            </a:endParaRPr>
          </a:p>
        </p:txBody>
      </p:sp>
      <p:sp>
        <p:nvSpPr>
          <p:cNvPr id="15" name="Rectángulo 10">
            <a:extLst>
              <a:ext uri="{FF2B5EF4-FFF2-40B4-BE49-F238E27FC236}">
                <a16:creationId xmlns:a16="http://schemas.microsoft.com/office/drawing/2014/main" id="{44609511-8E4F-714E-A808-99A0FD9EB040}"/>
              </a:ext>
            </a:extLst>
          </p:cNvPr>
          <p:cNvSpPr/>
          <p:nvPr/>
        </p:nvSpPr>
        <p:spPr>
          <a:xfrm>
            <a:off x="2782570" y="2808605"/>
            <a:ext cx="3426460" cy="620395"/>
          </a:xfrm>
          <a:prstGeom prst="rect">
            <a:avLst/>
          </a:prstGeom>
        </p:spPr>
        <p:txBody>
          <a:bodyPr wrap="square">
            <a:noAutofit/>
          </a:bodyPr>
          <a:lstStyle/>
          <a:p>
            <a:pPr algn="ctr"/>
            <a:r>
              <a:rPr lang="es-EC" sz="1200" b="1" kern="1200">
                <a:solidFill>
                  <a:srgbClr val="000000"/>
                </a:solidFill>
                <a:effectLst/>
                <a:latin typeface="ArialNarrow" panose="020B0506020202030204" pitchFamily="34" charset="0"/>
                <a:ea typeface="Times New Roman" panose="02020603050405020304" pitchFamily="18" charset="0"/>
                <a:cs typeface="Times New Roman" panose="02020603050405020304" pitchFamily="18" charset="0"/>
              </a:rPr>
              <a:t>AMPLIACION ALFONSO LAMIÑA</a:t>
            </a:r>
            <a:endParaRPr lang="en-EC" sz="1200">
              <a:effectLst/>
              <a:latin typeface="Times New Roman" panose="02020603050405020304" pitchFamily="18" charset="0"/>
              <a:ea typeface="Times New Roman" panose="02020603050405020304" pitchFamily="18" charset="0"/>
            </a:endParaRPr>
          </a:p>
          <a:p>
            <a:pPr algn="ctr"/>
            <a:r>
              <a:rPr lang="es-EC" sz="1200" b="1" kern="1200">
                <a:solidFill>
                  <a:srgbClr val="000000"/>
                </a:solidFill>
                <a:effectLst/>
                <a:latin typeface="ArialNarrow" panose="020B0506020202030204" pitchFamily="34" charset="0"/>
                <a:ea typeface="Times New Roman" panose="02020603050405020304" pitchFamily="18" charset="0"/>
                <a:cs typeface="Times New Roman" panose="02020603050405020304" pitchFamily="18" charset="0"/>
              </a:rPr>
              <a:t>DESGLOSE</a:t>
            </a:r>
            <a:endParaRPr lang="en-EC" sz="1200">
              <a:effectLst/>
              <a:latin typeface="Times New Roman" panose="02020603050405020304" pitchFamily="18" charset="0"/>
              <a:ea typeface="Times New Roman" panose="02020603050405020304" pitchFamily="18" charset="0"/>
            </a:endParaRPr>
          </a:p>
        </p:txBody>
      </p:sp>
      <p:sp>
        <p:nvSpPr>
          <p:cNvPr id="16" name="Rectángulo 5">
            <a:extLst>
              <a:ext uri="{FF2B5EF4-FFF2-40B4-BE49-F238E27FC236}">
                <a16:creationId xmlns:a16="http://schemas.microsoft.com/office/drawing/2014/main" id="{E39F18E4-EED7-BE42-BB75-C9177D54510A}"/>
              </a:ext>
            </a:extLst>
          </p:cNvPr>
          <p:cNvSpPr/>
          <p:nvPr/>
        </p:nvSpPr>
        <p:spPr>
          <a:xfrm>
            <a:off x="5910943" y="3126229"/>
            <a:ext cx="3343910" cy="248920"/>
          </a:xfrm>
          <a:prstGeom prst="rect">
            <a:avLst/>
          </a:prstGeom>
        </p:spPr>
        <p:txBody>
          <a:bodyPr wrap="square">
            <a:spAutoFit/>
          </a:bodyPr>
          <a:lstStyle/>
          <a:p>
            <a:r>
              <a:rPr lang="es-EC" sz="900" kern="1200" dirty="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Ampliación calle Alfonso Lamiña - Lado Este    8,039.51 </a:t>
            </a:r>
            <a:endParaRPr lang="en-EC" sz="1200" dirty="0">
              <a:effectLst/>
              <a:latin typeface="Times New Roman" panose="02020603050405020304" pitchFamily="18" charset="0"/>
              <a:ea typeface="Times New Roman" panose="02020603050405020304" pitchFamily="18" charset="0"/>
            </a:endParaRPr>
          </a:p>
        </p:txBody>
      </p:sp>
      <p:sp>
        <p:nvSpPr>
          <p:cNvPr id="19" name="Rectángulo 12">
            <a:extLst>
              <a:ext uri="{FF2B5EF4-FFF2-40B4-BE49-F238E27FC236}">
                <a16:creationId xmlns:a16="http://schemas.microsoft.com/office/drawing/2014/main" id="{F8C187F3-D1D1-E741-9F96-68EAA1F0FE39}"/>
              </a:ext>
            </a:extLst>
          </p:cNvPr>
          <p:cNvSpPr/>
          <p:nvPr/>
        </p:nvSpPr>
        <p:spPr>
          <a:xfrm>
            <a:off x="6654331" y="2667000"/>
            <a:ext cx="1420495" cy="266700"/>
          </a:xfrm>
          <a:prstGeom prst="rect">
            <a:avLst/>
          </a:prstGeom>
        </p:spPr>
        <p:txBody>
          <a:bodyPr wrap="square">
            <a:noAutofit/>
          </a:bodyPr>
          <a:lstStyle/>
          <a:p>
            <a:r>
              <a:rPr lang="es-EC" sz="900" kern="1200" dirty="0">
                <a:solidFill>
                  <a:srgbClr val="000000"/>
                </a:solidFill>
                <a:effectLst/>
                <a:latin typeface="ArialNarrow" panose="020B0506020202030204" pitchFamily="34" charset="0"/>
                <a:ea typeface="Times New Roman" panose="02020603050405020304" pitchFamily="18" charset="0"/>
                <a:cs typeface="Times New Roman" panose="02020603050405020304" pitchFamily="18" charset="0"/>
              </a:rPr>
              <a:t>PREDIO Nº 3672119</a:t>
            </a:r>
            <a:endParaRPr lang="en-EC" sz="1200" dirty="0">
              <a:effectLst/>
              <a:latin typeface="Times New Roman" panose="02020603050405020304" pitchFamily="18" charset="0"/>
              <a:ea typeface="Times New Roman" panose="02020603050405020304" pitchFamily="18" charset="0"/>
            </a:endParaRPr>
          </a:p>
        </p:txBody>
      </p:sp>
      <p:sp>
        <p:nvSpPr>
          <p:cNvPr id="20" name="Rectángulo 12">
            <a:extLst>
              <a:ext uri="{FF2B5EF4-FFF2-40B4-BE49-F238E27FC236}">
                <a16:creationId xmlns:a16="http://schemas.microsoft.com/office/drawing/2014/main" id="{6FE94D64-735B-944C-9BF6-A9A70D582742}"/>
              </a:ext>
            </a:extLst>
          </p:cNvPr>
          <p:cNvSpPr/>
          <p:nvPr/>
        </p:nvSpPr>
        <p:spPr>
          <a:xfrm>
            <a:off x="6830080" y="3940278"/>
            <a:ext cx="1420495" cy="266700"/>
          </a:xfrm>
          <a:prstGeom prst="rect">
            <a:avLst/>
          </a:prstGeom>
        </p:spPr>
        <p:txBody>
          <a:bodyPr wrap="square">
            <a:noAutofit/>
          </a:bodyPr>
          <a:lstStyle/>
          <a:p>
            <a:r>
              <a:rPr lang="es-EC" sz="900" kern="1200" dirty="0">
                <a:solidFill>
                  <a:srgbClr val="000000"/>
                </a:solidFill>
                <a:effectLst/>
                <a:latin typeface="ArialNarrow" panose="020B0506020202030204" pitchFamily="34" charset="0"/>
                <a:ea typeface="Times New Roman" panose="02020603050405020304" pitchFamily="18" charset="0"/>
                <a:cs typeface="Times New Roman" panose="02020603050405020304" pitchFamily="18" charset="0"/>
              </a:rPr>
              <a:t>PREDIO Nº 3672119</a:t>
            </a:r>
            <a:endParaRPr lang="en-EC" sz="1200" dirty="0">
              <a:effectLst/>
              <a:latin typeface="Times New Roman" panose="02020603050405020304" pitchFamily="18" charset="0"/>
              <a:ea typeface="Times New Roman" panose="02020603050405020304" pitchFamily="18" charset="0"/>
            </a:endParaRPr>
          </a:p>
        </p:txBody>
      </p:sp>
      <p:sp>
        <p:nvSpPr>
          <p:cNvPr id="21" name="Rectángulo 11">
            <a:extLst>
              <a:ext uri="{FF2B5EF4-FFF2-40B4-BE49-F238E27FC236}">
                <a16:creationId xmlns:a16="http://schemas.microsoft.com/office/drawing/2014/main" id="{18D7F21B-479D-2A47-A170-A6F092423580}"/>
              </a:ext>
            </a:extLst>
          </p:cNvPr>
          <p:cNvSpPr/>
          <p:nvPr/>
        </p:nvSpPr>
        <p:spPr>
          <a:xfrm rot="1096635">
            <a:off x="5373019" y="3574898"/>
            <a:ext cx="963930" cy="208280"/>
          </a:xfrm>
          <a:prstGeom prst="rect">
            <a:avLst/>
          </a:prstGeom>
        </p:spPr>
        <p:txBody>
          <a:bodyPr wrap="none">
            <a:spAutoFit/>
          </a:bodyPr>
          <a:lstStyle/>
          <a:p>
            <a:r>
              <a:rPr lang="es-EC" sz="800" kern="1200" dirty="0">
                <a:solidFill>
                  <a:srgbClr val="000000"/>
                </a:solidFill>
                <a:effectLst/>
                <a:latin typeface="ArialNarrow" panose="020B0506020202030204" pitchFamily="34" charset="0"/>
                <a:ea typeface="Times New Roman" panose="02020603050405020304" pitchFamily="18" charset="0"/>
                <a:cs typeface="Times New Roman" panose="02020603050405020304" pitchFamily="18" charset="0"/>
              </a:rPr>
              <a:t>PREDIO Nº 3672121</a:t>
            </a:r>
            <a:endParaRPr lang="en-EC" sz="1200" dirty="0">
              <a:effectLst/>
              <a:latin typeface="Times New Roman" panose="02020603050405020304" pitchFamily="18" charset="0"/>
              <a:ea typeface="Times New Roman" panose="02020603050405020304" pitchFamily="18" charset="0"/>
            </a:endParaRPr>
          </a:p>
        </p:txBody>
      </p:sp>
      <p:sp>
        <p:nvSpPr>
          <p:cNvPr id="22" name="Rectángulo 11">
            <a:extLst>
              <a:ext uri="{FF2B5EF4-FFF2-40B4-BE49-F238E27FC236}">
                <a16:creationId xmlns:a16="http://schemas.microsoft.com/office/drawing/2014/main" id="{D9192E67-1A1E-5F47-8319-9A72DB68BE6D}"/>
              </a:ext>
            </a:extLst>
          </p:cNvPr>
          <p:cNvSpPr/>
          <p:nvPr/>
        </p:nvSpPr>
        <p:spPr>
          <a:xfrm rot="1096635">
            <a:off x="5123725" y="1453467"/>
            <a:ext cx="963930" cy="208280"/>
          </a:xfrm>
          <a:prstGeom prst="rect">
            <a:avLst/>
          </a:prstGeom>
        </p:spPr>
        <p:txBody>
          <a:bodyPr wrap="none">
            <a:spAutoFit/>
          </a:bodyPr>
          <a:lstStyle/>
          <a:p>
            <a:r>
              <a:rPr lang="es-EC" sz="800" kern="1200">
                <a:solidFill>
                  <a:srgbClr val="000000"/>
                </a:solidFill>
                <a:effectLst/>
                <a:latin typeface="ArialNarrow" panose="020B0506020202030204" pitchFamily="34" charset="0"/>
                <a:ea typeface="Times New Roman" panose="02020603050405020304" pitchFamily="18" charset="0"/>
                <a:cs typeface="Times New Roman" panose="02020603050405020304" pitchFamily="18" charset="0"/>
              </a:rPr>
              <a:t>PREDIO Nº 3672121</a:t>
            </a:r>
            <a:endParaRPr lang="en-EC" sz="1200">
              <a:effectLst/>
              <a:latin typeface="Times New Roman" panose="02020603050405020304" pitchFamily="18" charset="0"/>
              <a:ea typeface="Times New Roman" panose="02020603050405020304" pitchFamily="18" charset="0"/>
            </a:endParaRPr>
          </a:p>
        </p:txBody>
      </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29092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996268" y="1628851"/>
            <a:ext cx="9981752" cy="2769989"/>
          </a:xfrm>
          <a:prstGeom prst="rect">
            <a:avLst/>
          </a:prstGeom>
          <a:noFill/>
        </p:spPr>
        <p:txBody>
          <a:bodyPr wrap="square" rtlCol="0">
            <a:spAutoFit/>
          </a:bodyPr>
          <a:lstStyle/>
          <a:p>
            <a:pPr marL="285750" lvl="0" indent="-285750">
              <a:buClr>
                <a:schemeClr val="accent1"/>
              </a:buClr>
              <a:buFont typeface="Wingdings" pitchFamily="2" charset="2"/>
              <a:buChar char="Ø"/>
            </a:pPr>
            <a:endParaRPr lang="es-ES_tradnl" sz="1600" dirty="0">
              <a:latin typeface="+mj-lt"/>
            </a:endParaRPr>
          </a:p>
          <a:p>
            <a:pPr marL="285750" indent="-285750">
              <a:buClr>
                <a:schemeClr val="accent1"/>
              </a:buClr>
              <a:buFont typeface="Wingdings" pitchFamily="2" charset="2"/>
              <a:buChar char="Ø"/>
            </a:pPr>
            <a:r>
              <a:rPr lang="es-ES_tradnl" sz="1600" dirty="0">
                <a:latin typeface="+mj-lt"/>
              </a:rPr>
              <a:t>Se incorpora en el cuadro No. 2 de la reforma de la Ordenanza, la superficie que se encuentra dentro del predio del Promotor de 1.594,18 m</a:t>
            </a:r>
            <a:r>
              <a:rPr lang="es-ES_tradnl" sz="1600" baseline="30000" dirty="0">
                <a:latin typeface="+mj-lt"/>
              </a:rPr>
              <a:t>2</a:t>
            </a:r>
            <a:r>
              <a:rPr lang="es-ES_tradnl" sz="1600" dirty="0">
                <a:latin typeface="+mj-lt"/>
              </a:rPr>
              <a:t>, la cual es destinada para que se conforme una acera hacia la Ruta Viva. Esta superficie, es un espacio que no puede ser utilizado por el Promotor y que tampoco es parte de las vías proyectadas como nuevas, por tanto, no forma parte del cuadro de vías que se reforma.</a:t>
            </a:r>
          </a:p>
          <a:p>
            <a:pPr marL="285750" indent="-285750">
              <a:buClr>
                <a:schemeClr val="accent1"/>
              </a:buClr>
              <a:buFont typeface="Wingdings" pitchFamily="2" charset="2"/>
              <a:buChar char="Ø"/>
            </a:pPr>
            <a:r>
              <a:rPr lang="es-ES_tradnl" sz="1600" dirty="0">
                <a:latin typeface="+mj-lt"/>
              </a:rPr>
              <a:t>En el cuadro No. 02 propuesto en la reforma, figura también un espacio de 622,11 m</a:t>
            </a:r>
            <a:r>
              <a:rPr lang="es-ES_tradnl" sz="1600" baseline="30000" dirty="0">
                <a:latin typeface="+mj-lt"/>
              </a:rPr>
              <a:t>2</a:t>
            </a:r>
            <a:r>
              <a:rPr lang="es-ES_tradnl" sz="1600" dirty="0">
                <a:latin typeface="+mj-lt"/>
              </a:rPr>
              <a:t> de área útil del promotor, que en la reforma de la Ordenanza se está catalogando como un área privada afectada al uso público, que el promotor está destinando junto a la acera de la vía C4, en cada carril, para que exista mayor aprovechamiento de ese espacio, en favor de la comunidad.</a:t>
            </a:r>
            <a:endParaRPr lang="en-EC" sz="1600" dirty="0">
              <a:latin typeface="+mj-lt"/>
            </a:endParaRPr>
          </a:p>
          <a:p>
            <a:pPr marL="285750" indent="-285750">
              <a:buClr>
                <a:schemeClr val="accent1"/>
              </a:buClr>
              <a:buFont typeface="Wingdings" pitchFamily="2" charset="2"/>
              <a:buChar char="Ø"/>
            </a:pPr>
            <a:endParaRPr lang="es-ES_tradnl" sz="16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30E34842-FDAD-C741-A297-C95D4EF734A5}"/>
              </a:ext>
            </a:extLst>
          </p:cNvPr>
          <p:cNvPicPr>
            <a:picLocks noChangeAspect="1"/>
          </p:cNvPicPr>
          <p:nvPr/>
        </p:nvPicPr>
        <p:blipFill>
          <a:blip r:embed="rId3"/>
          <a:stretch>
            <a:fillRect/>
          </a:stretch>
        </p:blipFill>
        <p:spPr>
          <a:xfrm>
            <a:off x="5377542" y="1454468"/>
            <a:ext cx="6322785" cy="348766"/>
          </a:xfrm>
          <a:prstGeom prst="rect">
            <a:avLst/>
          </a:prstGeom>
        </p:spPr>
      </p:pic>
      <p:pic>
        <p:nvPicPr>
          <p:cNvPr id="17" name="Picture 16">
            <a:extLst>
              <a:ext uri="{FF2B5EF4-FFF2-40B4-BE49-F238E27FC236}">
                <a16:creationId xmlns:a16="http://schemas.microsoft.com/office/drawing/2014/main" id="{7987E816-BC93-2047-8D9E-03226B6EAF7C}"/>
              </a:ext>
            </a:extLst>
          </p:cNvPr>
          <p:cNvPicPr>
            <a:picLocks noChangeAspect="1"/>
          </p:cNvPicPr>
          <p:nvPr/>
        </p:nvPicPr>
        <p:blipFill>
          <a:blip r:embed="rId4"/>
          <a:stretch>
            <a:fillRect/>
          </a:stretch>
        </p:blipFill>
        <p:spPr>
          <a:xfrm>
            <a:off x="753579" y="988444"/>
            <a:ext cx="10946748" cy="348766"/>
          </a:xfrm>
          <a:prstGeom prst="rect">
            <a:avLst/>
          </a:prstGeom>
        </p:spPr>
      </p:pic>
      <p:pic>
        <p:nvPicPr>
          <p:cNvPr id="23" name="Picture 22">
            <a:extLst>
              <a:ext uri="{FF2B5EF4-FFF2-40B4-BE49-F238E27FC236}">
                <a16:creationId xmlns:a16="http://schemas.microsoft.com/office/drawing/2014/main" id="{0DD1FFDD-0F63-0243-A6FF-008150DEE34E}"/>
              </a:ext>
            </a:extLst>
          </p:cNvPr>
          <p:cNvPicPr/>
          <p:nvPr/>
        </p:nvPicPr>
        <p:blipFill>
          <a:blip r:embed="rId5"/>
          <a:stretch>
            <a:fillRect/>
          </a:stretch>
        </p:blipFill>
        <p:spPr>
          <a:xfrm>
            <a:off x="4170817" y="3690257"/>
            <a:ext cx="4475863" cy="2939144"/>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65698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985382" y="1424704"/>
            <a:ext cx="9981752" cy="800219"/>
          </a:xfrm>
          <a:prstGeom prst="rect">
            <a:avLst/>
          </a:prstGeom>
          <a:noFill/>
        </p:spPr>
        <p:txBody>
          <a:bodyPr wrap="square" rtlCol="0">
            <a:spAutoFit/>
          </a:bodyPr>
          <a:lstStyle/>
          <a:p>
            <a:pPr marL="285750" indent="-285750">
              <a:buClr>
                <a:schemeClr val="accent1"/>
              </a:buClr>
              <a:buFont typeface="Wingdings" pitchFamily="2" charset="2"/>
              <a:buChar char="Ø"/>
            </a:pPr>
            <a:r>
              <a:rPr lang="es-EC" sz="1600" dirty="0">
                <a:solidFill>
                  <a:schemeClr val="tx1">
                    <a:lumMod val="75000"/>
                    <a:lumOff val="25000"/>
                  </a:schemeClr>
                </a:solidFill>
              </a:rPr>
              <a:t>Sobre el predio No. 3672121 se plantean los siguientes ajustes:</a:t>
            </a:r>
          </a:p>
          <a:p>
            <a:pPr marL="285750" indent="-285750">
              <a:buClr>
                <a:schemeClr val="accent1"/>
              </a:buClr>
              <a:buFont typeface="Wingdings" pitchFamily="2" charset="2"/>
              <a:buChar char="Ø"/>
            </a:pPr>
            <a:endParaRPr lang="es-ES_tradnl" sz="16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E6CB7018-F7EA-9C47-8589-2EAA3E4F671F}"/>
              </a:ext>
            </a:extLst>
          </p:cNvPr>
          <p:cNvPicPr/>
          <p:nvPr/>
        </p:nvPicPr>
        <p:blipFill>
          <a:blip r:embed="rId3"/>
          <a:stretch>
            <a:fillRect/>
          </a:stretch>
        </p:blipFill>
        <p:spPr>
          <a:xfrm>
            <a:off x="1894115" y="1901824"/>
            <a:ext cx="7500256" cy="3549958"/>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928429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05123" y="2439882"/>
            <a:ext cx="9981752" cy="4001095"/>
          </a:xfrm>
          <a:prstGeom prst="rect">
            <a:avLst/>
          </a:prstGeom>
          <a:noFill/>
        </p:spPr>
        <p:txBody>
          <a:bodyPr wrap="square" rtlCol="0">
            <a:spAutoFit/>
          </a:bodyPr>
          <a:lstStyle/>
          <a:p>
            <a:pPr marL="285750" lvl="0" indent="-285750">
              <a:buClr>
                <a:schemeClr val="accent1"/>
              </a:buClr>
              <a:buFont typeface="Wingdings" pitchFamily="2" charset="2"/>
              <a:buChar char="Ø"/>
            </a:pPr>
            <a:r>
              <a:rPr lang="es-EC" sz="1600" dirty="0">
                <a:solidFill>
                  <a:schemeClr val="tx1">
                    <a:lumMod val="75000"/>
                    <a:lumOff val="25000"/>
                  </a:schemeClr>
                </a:solidFill>
              </a:rPr>
              <a:t> </a:t>
            </a:r>
            <a:r>
              <a:rPr lang="es-ES" sz="1600" dirty="0">
                <a:latin typeface="+mj-lt"/>
              </a:rPr>
              <a:t>El área bruta del predio No. 3672121 por efecto de la actualización alfanumérica y gráfica, específicamente por la entrega de las áreas verdes, sumado a los ajustes de las vías, pasa de una superficie de 302,838.42 m</a:t>
            </a:r>
            <a:r>
              <a:rPr lang="es-ES" sz="1600" baseline="30000" dirty="0">
                <a:latin typeface="+mj-lt"/>
              </a:rPr>
              <a:t>2</a:t>
            </a:r>
            <a:r>
              <a:rPr lang="es-ES" sz="1600" dirty="0">
                <a:latin typeface="+mj-lt"/>
              </a:rPr>
              <a:t> a una superficie de 243,574.43 m</a:t>
            </a:r>
            <a:r>
              <a:rPr lang="es-ES" sz="1600" baseline="30000" dirty="0">
                <a:latin typeface="+mj-lt"/>
              </a:rPr>
              <a:t>2</a:t>
            </a:r>
            <a:r>
              <a:rPr lang="es-ES" sz="1600" dirty="0">
                <a:latin typeface="+mj-lt"/>
              </a:rPr>
              <a:t>. </a:t>
            </a:r>
          </a:p>
          <a:p>
            <a:pPr lvl="0">
              <a:buClr>
                <a:schemeClr val="accent1"/>
              </a:buClr>
            </a:pPr>
            <a:endParaRPr lang="es-ES" sz="1600" dirty="0">
              <a:latin typeface="+mj-lt"/>
            </a:endParaRPr>
          </a:p>
          <a:p>
            <a:pPr marL="285750" lvl="0" indent="-285750">
              <a:buClr>
                <a:schemeClr val="accent1"/>
              </a:buClr>
              <a:buFont typeface="Wingdings" pitchFamily="2" charset="2"/>
              <a:buChar char="Ø"/>
            </a:pPr>
            <a:r>
              <a:rPr lang="es-ES" sz="1600" dirty="0">
                <a:latin typeface="+mj-lt"/>
              </a:rPr>
              <a:t>La superficie del área bruta que figura en el actual cuadro No. 02 de División General de Lotes de la Ordenanza No. 284, es la correspondiente a la superficie de la escritura pública del predio del promotor (302.952,37 m</a:t>
            </a:r>
            <a:r>
              <a:rPr lang="es-ES" sz="1600" baseline="30000" dirty="0">
                <a:latin typeface="+mj-lt"/>
              </a:rPr>
              <a:t>2</a:t>
            </a:r>
            <a:r>
              <a:rPr lang="es-ES" sz="1600" dirty="0">
                <a:latin typeface="+mj-lt"/>
              </a:rPr>
              <a:t>), que fue la superficie de la referencia inicial del proyecto, antes de que inicie su debida ejecución.</a:t>
            </a:r>
          </a:p>
          <a:p>
            <a:pPr lvl="0">
              <a:buClr>
                <a:schemeClr val="accent1"/>
              </a:buClr>
            </a:pPr>
            <a:endParaRPr lang="en-EC" sz="1600" dirty="0">
              <a:latin typeface="+mj-lt"/>
            </a:endParaRPr>
          </a:p>
          <a:p>
            <a:pPr marL="285750" lvl="0" indent="-285750">
              <a:buClr>
                <a:schemeClr val="accent1"/>
              </a:buClr>
              <a:buFont typeface="Wingdings" pitchFamily="2" charset="2"/>
              <a:buChar char="Ø"/>
            </a:pPr>
            <a:r>
              <a:rPr lang="es-ES" sz="1600" dirty="0">
                <a:latin typeface="+mj-lt"/>
              </a:rPr>
              <a:t>Existía una diferencia de área de la superficie de escritura del lote vs. el área gráfica del predio No. 3672121 (diferencia de 113,95 m</a:t>
            </a:r>
            <a:r>
              <a:rPr lang="es-ES" sz="1600" baseline="30000" dirty="0">
                <a:latin typeface="+mj-lt"/>
              </a:rPr>
              <a:t>2 </a:t>
            </a:r>
            <a:r>
              <a:rPr lang="es-ES" sz="1600" dirty="0">
                <a:latin typeface="+mj-lt"/>
              </a:rPr>
              <a:t>menos para el Promotor). De esta forma, con el levantamiento </a:t>
            </a:r>
            <a:r>
              <a:rPr lang="es-ES" sz="1600" dirty="0" err="1">
                <a:latin typeface="+mj-lt"/>
              </a:rPr>
              <a:t>planimetrico</a:t>
            </a:r>
            <a:r>
              <a:rPr lang="es-ES" sz="1600" dirty="0">
                <a:latin typeface="+mj-lt"/>
              </a:rPr>
              <a:t> geo-referenciado se confirmo que la superficie correcta es la correspondiente a la del área gráfica (302,838,42 m</a:t>
            </a:r>
            <a:r>
              <a:rPr lang="es-ES" sz="1600" baseline="30000" dirty="0">
                <a:latin typeface="+mj-lt"/>
              </a:rPr>
              <a:t>2</a:t>
            </a:r>
            <a:r>
              <a:rPr lang="es-ES" sz="1600" dirty="0">
                <a:latin typeface="+mj-lt"/>
              </a:rPr>
              <a:t>) es decir, aquella que descuenta los 113,95 m</a:t>
            </a:r>
            <a:r>
              <a:rPr lang="es-ES" sz="1600" baseline="30000" dirty="0">
                <a:latin typeface="+mj-lt"/>
              </a:rPr>
              <a:t>2</a:t>
            </a:r>
            <a:r>
              <a:rPr lang="es-ES" sz="1600" dirty="0">
                <a:latin typeface="+mj-lt"/>
              </a:rPr>
              <a:t> del predio. </a:t>
            </a:r>
          </a:p>
          <a:p>
            <a:pPr lvl="0">
              <a:buClr>
                <a:schemeClr val="accent1"/>
              </a:buClr>
            </a:pPr>
            <a:endParaRPr lang="es-ES" sz="1600" dirty="0">
              <a:latin typeface="+mj-lt"/>
            </a:endParaRPr>
          </a:p>
          <a:p>
            <a:pPr marL="285750" lvl="0" indent="-285750">
              <a:buClr>
                <a:schemeClr val="accent1"/>
              </a:buClr>
              <a:buFont typeface="Wingdings" pitchFamily="2" charset="2"/>
              <a:buChar char="Ø"/>
            </a:pPr>
            <a:r>
              <a:rPr lang="es-ES" sz="1600" dirty="0">
                <a:solidFill>
                  <a:schemeClr val="tx1">
                    <a:lumMod val="75000"/>
                    <a:lumOff val="25000"/>
                  </a:schemeClr>
                </a:solidFill>
                <a:latin typeface="+mj-lt"/>
              </a:rPr>
              <a:t>El área útil se modifica por los ajustes explicados y se cambio la nomenclatura  de “lotes de venta” a “área útil”.</a:t>
            </a:r>
            <a:endParaRPr lang="es-EC" sz="1600" dirty="0">
              <a:solidFill>
                <a:schemeClr val="tx1">
                  <a:lumMod val="75000"/>
                  <a:lumOff val="25000"/>
                </a:schemeClr>
              </a:solidFill>
              <a:latin typeface="+mj-lt"/>
            </a:endParaRPr>
          </a:p>
          <a:p>
            <a:pPr marL="285750" lvl="0" indent="-285750">
              <a:buClr>
                <a:schemeClr val="accent1"/>
              </a:buClr>
              <a:buFont typeface="Wingdings" pitchFamily="2" charset="2"/>
              <a:buChar char="Ø"/>
            </a:pPr>
            <a:endParaRPr lang="es-ES_tradnl" sz="16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D84FD49B-1525-0741-8127-2D3D564AD2CD}"/>
              </a:ext>
            </a:extLst>
          </p:cNvPr>
          <p:cNvPicPr>
            <a:picLocks noChangeAspect="1"/>
          </p:cNvPicPr>
          <p:nvPr/>
        </p:nvPicPr>
        <p:blipFill>
          <a:blip r:embed="rId3"/>
          <a:stretch>
            <a:fillRect/>
          </a:stretch>
        </p:blipFill>
        <p:spPr>
          <a:xfrm>
            <a:off x="429985" y="1141034"/>
            <a:ext cx="11332029" cy="711167"/>
          </a:xfrm>
          <a:prstGeom prst="rect">
            <a:avLst/>
          </a:prstGeom>
        </p:spPr>
      </p:pic>
      <p:pic>
        <p:nvPicPr>
          <p:cNvPr id="3" name="Picture 2">
            <a:extLst>
              <a:ext uri="{FF2B5EF4-FFF2-40B4-BE49-F238E27FC236}">
                <a16:creationId xmlns:a16="http://schemas.microsoft.com/office/drawing/2014/main" id="{D8BFE097-2BAE-E74C-AFAF-CC78F867279A}"/>
              </a:ext>
            </a:extLst>
          </p:cNvPr>
          <p:cNvPicPr>
            <a:picLocks noChangeAspect="1"/>
          </p:cNvPicPr>
          <p:nvPr/>
        </p:nvPicPr>
        <p:blipFill>
          <a:blip r:embed="rId4"/>
          <a:stretch>
            <a:fillRect/>
          </a:stretch>
        </p:blipFill>
        <p:spPr>
          <a:xfrm>
            <a:off x="5812971" y="1888381"/>
            <a:ext cx="5949043" cy="361608"/>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978627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ANTECEDENTES DEL PROCESO DE REFORMA</a:t>
              </a:r>
            </a:p>
          </p:txBody>
        </p:sp>
      </p:grpSp>
      <p:sp>
        <p:nvSpPr>
          <p:cNvPr id="3" name="TextBox 2">
            <a:extLst>
              <a:ext uri="{FF2B5EF4-FFF2-40B4-BE49-F238E27FC236}">
                <a16:creationId xmlns:a16="http://schemas.microsoft.com/office/drawing/2014/main" id="{F0B4DB61-E145-0240-B1C1-A2C25374DCF2}"/>
              </a:ext>
            </a:extLst>
          </p:cNvPr>
          <p:cNvSpPr txBox="1"/>
          <p:nvPr/>
        </p:nvSpPr>
        <p:spPr>
          <a:xfrm>
            <a:off x="1855326" y="1159004"/>
            <a:ext cx="8481349" cy="4888518"/>
          </a:xfrm>
          <a:prstGeom prst="rect">
            <a:avLst/>
          </a:prstGeom>
          <a:noFill/>
        </p:spPr>
        <p:txBody>
          <a:bodyPr wrap="square" rtlCol="0">
            <a:spAutoFit/>
          </a:bodyPr>
          <a:lstStyle/>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25 de enero de 2019, el Concejo Metropolitano aprobó por unanimidad el PUAE San Patricio mediante Ordenanza No.284.</a:t>
            </a:r>
          </a:p>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1 de julio de 2019, la Comisión de Uso de Suelo dispuso la reforma parcial a la Ordenanza por inconsistencia en cuadro vial No. 10 “Características y tipos de vías públicas”</a:t>
            </a:r>
          </a:p>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17 de diciembre de 2019, el Promotor solicitó formalmente a la Secretaria del Concejo Metropolitano, el inicio del proceso de reforma de la Ordenanza No.284.</a:t>
            </a:r>
          </a:p>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15 de enero del 2020, el Presidente de la Comisión de Uso de Suelo solicitó a la STHV el inicio de las gestiones administrativas para la reforma de la Ordenanza No. 284.</a:t>
            </a:r>
          </a:p>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En cumplimiento al procedimiento para la aprobación técnica de PUAE, la mesa técnica se reunión el 24 de enero de 2020, el 26 de febrero de 2020  y el 6 de marzo del mismo año, emitiendo criterio de VIABILIDAD para la reforma de la ordenanza.</a:t>
            </a:r>
          </a:p>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Mediante oficio GADDMQ-AM-2020-0324-OF del 16 de abril de 2020 el </a:t>
            </a:r>
            <a:r>
              <a:rPr lang="es-EC" dirty="0" smtClean="0">
                <a:solidFill>
                  <a:schemeClr val="tx1">
                    <a:lumMod val="75000"/>
                    <a:lumOff val="25000"/>
                  </a:schemeClr>
                </a:solidFill>
                <a:latin typeface="+mj-lt"/>
              </a:rPr>
              <a:t>Alcalde </a:t>
            </a:r>
            <a:r>
              <a:rPr lang="es-EC" dirty="0">
                <a:solidFill>
                  <a:schemeClr val="tx1">
                    <a:lumMod val="75000"/>
                    <a:lumOff val="25000"/>
                  </a:schemeClr>
                </a:solidFill>
                <a:latin typeface="+mj-lt"/>
              </a:rPr>
              <a:t>remite la iniciativa legislativa a la Secretaria del Concejo Metropolitano.</a:t>
            </a:r>
          </a:p>
          <a:p>
            <a:endParaRPr lang="en-EC" dirty="0"/>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455212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05123" y="2439882"/>
            <a:ext cx="9981752" cy="2523768"/>
          </a:xfrm>
          <a:prstGeom prst="rect">
            <a:avLst/>
          </a:prstGeom>
          <a:noFill/>
        </p:spPr>
        <p:txBody>
          <a:bodyPr wrap="square" rtlCol="0">
            <a:spAutoFit/>
          </a:bodyPr>
          <a:lstStyle/>
          <a:p>
            <a:pPr lvl="0">
              <a:buClr>
                <a:schemeClr val="accent1"/>
              </a:buClr>
            </a:pPr>
            <a:endParaRPr lang="es-ES" sz="1600" dirty="0">
              <a:latin typeface="+mj-lt"/>
            </a:endParaRPr>
          </a:p>
          <a:p>
            <a:pPr marL="285750" lvl="0" indent="-285750" algn="just">
              <a:buClr>
                <a:schemeClr val="accent1"/>
              </a:buClr>
              <a:buFont typeface="Wingdings" pitchFamily="2" charset="2"/>
              <a:buChar char="Ø"/>
            </a:pPr>
            <a:r>
              <a:rPr lang="es-ES" sz="1600" dirty="0">
                <a:latin typeface="+mj-lt"/>
              </a:rPr>
              <a:t>En el cuadro No. 02 propuesto para la Reforma de la Ordenanza, junto a cada área verde público entregado a favor del MDMQ, consta el número de predio respectivo, información que en el cuadro actual de la Ordenanza No. 284 no figuraba porque aún no se entregaba las áreas verdes y equipamientos. </a:t>
            </a:r>
          </a:p>
          <a:p>
            <a:pPr marL="285750" lvl="0" indent="-285750" algn="just">
              <a:buFont typeface="Wingdings" pitchFamily="2" charset="2"/>
              <a:buChar char="Ø"/>
            </a:pPr>
            <a:endParaRPr lang="es-ES" sz="1600" dirty="0">
              <a:latin typeface="+mj-lt"/>
            </a:endParaRPr>
          </a:p>
          <a:p>
            <a:pPr marL="285750" lvl="0" indent="-285750" algn="just">
              <a:buClr>
                <a:schemeClr val="accent1"/>
              </a:buClr>
              <a:buFont typeface="Wingdings" pitchFamily="2" charset="2"/>
              <a:buChar char="Ø"/>
            </a:pPr>
            <a:r>
              <a:rPr lang="es-ES" sz="1600" dirty="0">
                <a:latin typeface="+mj-lt"/>
              </a:rPr>
              <a:t>Así mismo, para mayor entendimiento y coherencia técnica del cuadro No. 02, a más de la superficie total del predio con áreas verdes y equipamientos; se agrega la superficie que figura actualmente en la información gráfica del sistema SIREQ, que corresponde al área bruta con la disminución de las áreas verdes y equipamientos.</a:t>
            </a:r>
            <a:endParaRPr lang="en-EC" sz="1600" dirty="0">
              <a:latin typeface="+mj-lt"/>
            </a:endParaRPr>
          </a:p>
          <a:p>
            <a:pPr marL="285750" lvl="0" indent="-285750">
              <a:buClr>
                <a:schemeClr val="accent1"/>
              </a:buClr>
              <a:buFont typeface="Wingdings" pitchFamily="2" charset="2"/>
              <a:buChar char="Ø"/>
            </a:pPr>
            <a:endParaRPr lang="es-ES_tradnl" sz="16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2645FE65-4A28-BA49-8919-33D0C5BB1B14}"/>
              </a:ext>
            </a:extLst>
          </p:cNvPr>
          <p:cNvPicPr>
            <a:picLocks noChangeAspect="1"/>
          </p:cNvPicPr>
          <p:nvPr/>
        </p:nvPicPr>
        <p:blipFill>
          <a:blip r:embed="rId3"/>
          <a:stretch>
            <a:fillRect/>
          </a:stretch>
        </p:blipFill>
        <p:spPr>
          <a:xfrm>
            <a:off x="1230085" y="1541378"/>
            <a:ext cx="10462672" cy="788165"/>
          </a:xfrm>
          <a:prstGeom prst="rect">
            <a:avLst/>
          </a:prstGeom>
        </p:spPr>
      </p:pic>
      <p:pic>
        <p:nvPicPr>
          <p:cNvPr id="9" name="Picture 8">
            <a:extLst>
              <a:ext uri="{FF2B5EF4-FFF2-40B4-BE49-F238E27FC236}">
                <a16:creationId xmlns:a16="http://schemas.microsoft.com/office/drawing/2014/main" id="{002986D2-8D3C-2547-8645-2290F5FFB861}"/>
              </a:ext>
            </a:extLst>
          </p:cNvPr>
          <p:cNvPicPr>
            <a:picLocks noChangeAspect="1"/>
          </p:cNvPicPr>
          <p:nvPr/>
        </p:nvPicPr>
        <p:blipFill>
          <a:blip r:embed="rId4"/>
          <a:stretch>
            <a:fillRect/>
          </a:stretch>
        </p:blipFill>
        <p:spPr>
          <a:xfrm>
            <a:off x="1159780" y="1099513"/>
            <a:ext cx="10570028" cy="337111"/>
          </a:xfrm>
          <a:prstGeom prst="rect">
            <a:avLst/>
          </a:prstGeom>
        </p:spPr>
      </p:pic>
      <p:pic>
        <p:nvPicPr>
          <p:cNvPr id="10" name="Picture 9">
            <a:extLst>
              <a:ext uri="{FF2B5EF4-FFF2-40B4-BE49-F238E27FC236}">
                <a16:creationId xmlns:a16="http://schemas.microsoft.com/office/drawing/2014/main" id="{5846174B-E0BE-0545-B0BD-11EAE1B65AF6}"/>
              </a:ext>
            </a:extLst>
          </p:cNvPr>
          <p:cNvPicPr>
            <a:picLocks noChangeAspect="1"/>
          </p:cNvPicPr>
          <p:nvPr/>
        </p:nvPicPr>
        <p:blipFill>
          <a:blip r:embed="rId5"/>
          <a:stretch>
            <a:fillRect/>
          </a:stretch>
        </p:blipFill>
        <p:spPr>
          <a:xfrm>
            <a:off x="3096985" y="4912689"/>
            <a:ext cx="6477000" cy="600783"/>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782948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05124" y="2056368"/>
            <a:ext cx="9981752" cy="1815882"/>
          </a:xfrm>
          <a:prstGeom prst="rect">
            <a:avLst/>
          </a:prstGeom>
          <a:noFill/>
        </p:spPr>
        <p:txBody>
          <a:bodyPr wrap="square" rtlCol="0">
            <a:spAutoFit/>
          </a:bodyPr>
          <a:lstStyle/>
          <a:p>
            <a:pPr marL="285750" lvl="0" indent="-285750" algn="just">
              <a:buClr>
                <a:schemeClr val="accent1"/>
              </a:buClr>
              <a:buFont typeface="Wingdings" pitchFamily="2" charset="2"/>
              <a:buChar char="Ø"/>
            </a:pPr>
            <a:r>
              <a:rPr lang="en-EC" sz="1400" dirty="0">
                <a:latin typeface="+mj-lt"/>
              </a:rPr>
              <a:t>Dentro del predio No. 3672121 existen dos quebradas naturales con una superficie de 12.751,71 m</a:t>
            </a:r>
            <a:r>
              <a:rPr lang="en-EC" sz="1400" baseline="30000" dirty="0">
                <a:latin typeface="+mj-lt"/>
              </a:rPr>
              <a:t>2</a:t>
            </a:r>
            <a:r>
              <a:rPr lang="en-EC" sz="1400" dirty="0">
                <a:latin typeface="+mj-lt"/>
              </a:rPr>
              <a:t>, la cuales se han respetado en su integralidad. Las quebradas no son consideradas áreas útiles, es por esta razón qué en el proceso de actualización gráfica, en concertación con la Dirección de Catastro, se dejo fuera de la superficie propiedad del promotor, una de las quebradas. No se excluyeron a las dos quebradas, porque de efectuarlo así, no iba a coincidir la conformación y cierre del polígono en el predio, por tanto, de los 12.751 m</a:t>
            </a:r>
            <a:r>
              <a:rPr lang="en-EC" sz="1400" baseline="30000" dirty="0">
                <a:latin typeface="+mj-lt"/>
              </a:rPr>
              <a:t>2 </a:t>
            </a:r>
            <a:r>
              <a:rPr lang="en-EC" sz="1400" dirty="0">
                <a:latin typeface="+mj-lt"/>
              </a:rPr>
              <a:t>de Quebrada Occidental que figuraba en el cuadro No. 2 de la Ordenanza No. 284, en el cuadro propuesto para la reforma de la Ordenanza No. 284, se mantiene únicamente la superficie de 5.419,84 m</a:t>
            </a:r>
            <a:r>
              <a:rPr lang="en-EC" sz="1400" baseline="30000" dirty="0">
                <a:latin typeface="+mj-lt"/>
              </a:rPr>
              <a:t>2 </a:t>
            </a:r>
            <a:r>
              <a:rPr lang="en-EC" sz="1400" dirty="0">
                <a:latin typeface="+mj-lt"/>
              </a:rPr>
              <a:t>de aquella quebrada que se mantuvo dentro del predio No. 3672121</a:t>
            </a:r>
            <a:r>
              <a:rPr lang="en-EC" sz="1200" dirty="0">
                <a:effectLst/>
                <a:latin typeface="+mj-lt"/>
              </a:rPr>
              <a:t> .</a:t>
            </a:r>
            <a:endParaRPr lang="es-ES_tradnl" sz="12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002986D2-8D3C-2547-8645-2290F5FFB861}"/>
              </a:ext>
            </a:extLst>
          </p:cNvPr>
          <p:cNvPicPr>
            <a:picLocks noChangeAspect="1"/>
          </p:cNvPicPr>
          <p:nvPr/>
        </p:nvPicPr>
        <p:blipFill>
          <a:blip r:embed="rId3"/>
          <a:stretch>
            <a:fillRect/>
          </a:stretch>
        </p:blipFill>
        <p:spPr>
          <a:xfrm>
            <a:off x="1159780" y="1099513"/>
            <a:ext cx="10570028" cy="337111"/>
          </a:xfrm>
          <a:prstGeom prst="rect">
            <a:avLst/>
          </a:prstGeom>
        </p:spPr>
      </p:pic>
      <p:pic>
        <p:nvPicPr>
          <p:cNvPr id="2" name="Picture 1">
            <a:extLst>
              <a:ext uri="{FF2B5EF4-FFF2-40B4-BE49-F238E27FC236}">
                <a16:creationId xmlns:a16="http://schemas.microsoft.com/office/drawing/2014/main" id="{DFFD4925-EB93-434A-B1DB-E608A2E08070}"/>
              </a:ext>
            </a:extLst>
          </p:cNvPr>
          <p:cNvPicPr>
            <a:picLocks noChangeAspect="1"/>
          </p:cNvPicPr>
          <p:nvPr/>
        </p:nvPicPr>
        <p:blipFill>
          <a:blip r:embed="rId4"/>
          <a:stretch>
            <a:fillRect/>
          </a:stretch>
        </p:blipFill>
        <p:spPr>
          <a:xfrm>
            <a:off x="1159780" y="1478465"/>
            <a:ext cx="10570028" cy="337111"/>
          </a:xfrm>
          <a:prstGeom prst="rect">
            <a:avLst/>
          </a:prstGeom>
        </p:spPr>
      </p:pic>
      <p:pic>
        <p:nvPicPr>
          <p:cNvPr id="3" name="Picture 2">
            <a:extLst>
              <a:ext uri="{FF2B5EF4-FFF2-40B4-BE49-F238E27FC236}">
                <a16:creationId xmlns:a16="http://schemas.microsoft.com/office/drawing/2014/main" id="{90889C56-659D-5C4C-B9B3-82F8ACF6E452}"/>
              </a:ext>
            </a:extLst>
          </p:cNvPr>
          <p:cNvPicPr>
            <a:picLocks noChangeAspect="1"/>
          </p:cNvPicPr>
          <p:nvPr/>
        </p:nvPicPr>
        <p:blipFill>
          <a:blip r:embed="rId5"/>
          <a:stretch>
            <a:fillRect/>
          </a:stretch>
        </p:blipFill>
        <p:spPr>
          <a:xfrm>
            <a:off x="6183086" y="1844552"/>
            <a:ext cx="5546722" cy="174014"/>
          </a:xfrm>
          <a:prstGeom prst="rect">
            <a:avLst/>
          </a:prstGeom>
        </p:spPr>
      </p:pic>
      <p:pic>
        <p:nvPicPr>
          <p:cNvPr id="14" name="Picture 13">
            <a:extLst>
              <a:ext uri="{FF2B5EF4-FFF2-40B4-BE49-F238E27FC236}">
                <a16:creationId xmlns:a16="http://schemas.microsoft.com/office/drawing/2014/main" id="{79FA9DB9-27C5-6A46-B8D6-82C33D63ED96}"/>
              </a:ext>
            </a:extLst>
          </p:cNvPr>
          <p:cNvPicPr/>
          <p:nvPr/>
        </p:nvPicPr>
        <p:blipFill>
          <a:blip r:embed="rId6"/>
          <a:stretch>
            <a:fillRect/>
          </a:stretch>
        </p:blipFill>
        <p:spPr>
          <a:xfrm>
            <a:off x="3886199" y="3612187"/>
            <a:ext cx="5556035" cy="2788613"/>
          </a:xfrm>
          <a:prstGeom prst="rect">
            <a:avLst/>
          </a:prstGeom>
        </p:spPr>
      </p:pic>
      <p:sp>
        <p:nvSpPr>
          <p:cNvPr id="15" name="Text Box 106">
            <a:extLst>
              <a:ext uri="{FF2B5EF4-FFF2-40B4-BE49-F238E27FC236}">
                <a16:creationId xmlns:a16="http://schemas.microsoft.com/office/drawing/2014/main" id="{35AE8E35-EAE4-084C-BEF8-D6979E1BCCD8}"/>
              </a:ext>
            </a:extLst>
          </p:cNvPr>
          <p:cNvSpPr txBox="1"/>
          <p:nvPr/>
        </p:nvSpPr>
        <p:spPr>
          <a:xfrm>
            <a:off x="4432209" y="5505439"/>
            <a:ext cx="1477010" cy="5060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900">
                <a:effectLst/>
                <a:latin typeface="Arial" panose="020B0604020202020204" pitchFamily="34" charset="0"/>
                <a:ea typeface="Times New Roman" panose="02020603050405020304" pitchFamily="18" charset="0"/>
              </a:rPr>
              <a:t>Quebrada que se mantiene en el predio (5.419,84 m</a:t>
            </a:r>
            <a:r>
              <a:rPr lang="es-ES" sz="900" baseline="30000">
                <a:effectLst/>
                <a:latin typeface="Arial" panose="020B0604020202020204" pitchFamily="34" charset="0"/>
                <a:ea typeface="Times New Roman" panose="02020603050405020304" pitchFamily="18" charset="0"/>
              </a:rPr>
              <a:t>2 </a:t>
            </a:r>
            <a:r>
              <a:rPr lang="es-ES" sz="900">
                <a:effectLst/>
                <a:latin typeface="Arial" panose="020B0604020202020204" pitchFamily="34" charset="0"/>
                <a:ea typeface="Times New Roman" panose="02020603050405020304" pitchFamily="18" charset="0"/>
              </a:rPr>
              <a:t>)</a:t>
            </a:r>
            <a:endParaRPr lang="en-EC" sz="1200">
              <a:effectLst/>
              <a:latin typeface="Times New Roman" panose="02020603050405020304" pitchFamily="18" charset="0"/>
              <a:ea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29D5CAC3-BA81-7046-BD39-6907A560BC37}"/>
              </a:ext>
            </a:extLst>
          </p:cNvPr>
          <p:cNvCxnSpPr>
            <a:cxnSpLocks/>
          </p:cNvCxnSpPr>
          <p:nvPr/>
        </p:nvCxnSpPr>
        <p:spPr>
          <a:xfrm flipH="1">
            <a:off x="4691743" y="4655617"/>
            <a:ext cx="121466" cy="772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 Box 104">
            <a:extLst>
              <a:ext uri="{FF2B5EF4-FFF2-40B4-BE49-F238E27FC236}">
                <a16:creationId xmlns:a16="http://schemas.microsoft.com/office/drawing/2014/main" id="{313AF078-D25F-2E44-ABE6-9F54E8D946B8}"/>
              </a:ext>
            </a:extLst>
          </p:cNvPr>
          <p:cNvSpPr txBox="1"/>
          <p:nvPr/>
        </p:nvSpPr>
        <p:spPr>
          <a:xfrm>
            <a:off x="5052239" y="3547721"/>
            <a:ext cx="1392555" cy="41465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900" dirty="0">
                <a:effectLst/>
                <a:latin typeface="Arial" panose="020B0604020202020204" pitchFamily="34" charset="0"/>
                <a:ea typeface="Times New Roman" panose="02020603050405020304" pitchFamily="18" charset="0"/>
              </a:rPr>
              <a:t>Quebrada que salió del predio (7.331,87 m</a:t>
            </a:r>
            <a:r>
              <a:rPr lang="es-ES" sz="900" baseline="30000" dirty="0">
                <a:effectLst/>
                <a:latin typeface="Arial" panose="020B0604020202020204" pitchFamily="34" charset="0"/>
                <a:ea typeface="Times New Roman" panose="02020603050405020304" pitchFamily="18" charset="0"/>
              </a:rPr>
              <a:t>2</a:t>
            </a:r>
            <a:r>
              <a:rPr lang="es-ES" sz="900" dirty="0">
                <a:effectLst/>
                <a:latin typeface="Arial" panose="020B0604020202020204" pitchFamily="34" charset="0"/>
                <a:ea typeface="Times New Roman" panose="02020603050405020304" pitchFamily="18" charset="0"/>
              </a:rPr>
              <a:t>)</a:t>
            </a:r>
            <a:endParaRPr lang="en-EC" sz="1200" dirty="0">
              <a:effectLst/>
              <a:latin typeface="Times New Roman" panose="02020603050405020304" pitchFamily="18" charset="0"/>
              <a:ea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F3D49241-8A47-D941-BAD6-02E7B6F86DFF}"/>
              </a:ext>
            </a:extLst>
          </p:cNvPr>
          <p:cNvCxnSpPr>
            <a:cxnSpLocks/>
            <a:endCxn id="17" idx="1"/>
          </p:cNvCxnSpPr>
          <p:nvPr/>
        </p:nvCxnSpPr>
        <p:spPr>
          <a:xfrm flipV="1">
            <a:off x="4691743" y="3755049"/>
            <a:ext cx="360496" cy="357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Imagen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481805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912237" y="1097190"/>
            <a:ext cx="9981752" cy="2339102"/>
          </a:xfrm>
          <a:prstGeom prst="rect">
            <a:avLst/>
          </a:prstGeom>
          <a:noFill/>
        </p:spPr>
        <p:txBody>
          <a:bodyPr wrap="square" rtlCol="0">
            <a:spAutoFit/>
          </a:bodyPr>
          <a:lstStyle/>
          <a:p>
            <a:pPr lvl="0" algn="just">
              <a:buClr>
                <a:schemeClr val="accent1"/>
              </a:buClr>
            </a:pPr>
            <a:endParaRPr lang="es-ES_tradnl" sz="1200" dirty="0">
              <a:latin typeface="+mj-lt"/>
            </a:endParaRPr>
          </a:p>
          <a:p>
            <a:pPr marL="285750" indent="-285750">
              <a:buClr>
                <a:schemeClr val="accent1"/>
              </a:buClr>
              <a:buFont typeface="Wingdings" pitchFamily="2" charset="2"/>
              <a:buChar char="Ø"/>
            </a:pPr>
            <a:r>
              <a:rPr lang="es-ES" sz="1600" dirty="0">
                <a:latin typeface="+mj-lt"/>
              </a:rPr>
              <a:t>Bajo la nomenclatura “Borde de Quebrada OCC” constaba una superficie de 4.108,58 m</a:t>
            </a:r>
            <a:r>
              <a:rPr lang="es-ES" sz="1600" baseline="30000" dirty="0">
                <a:latin typeface="+mj-lt"/>
              </a:rPr>
              <a:t>2</a:t>
            </a:r>
            <a:r>
              <a:rPr lang="es-ES" sz="1600" dirty="0">
                <a:latin typeface="+mj-lt"/>
              </a:rPr>
              <a:t> la cual no corresponde al Borde de Quebrada sino a un retiro de protección que dejo el Promotor en cumplimiento de la norma municipal.</a:t>
            </a:r>
            <a:r>
              <a:rPr lang="en-EC" sz="1600" dirty="0">
                <a:latin typeface="+mj-lt"/>
              </a:rPr>
              <a:t> </a:t>
            </a:r>
            <a:r>
              <a:rPr lang="es-ES" sz="1600" dirty="0">
                <a:latin typeface="+mj-lt"/>
              </a:rPr>
              <a:t>Por esta razón, se cambia la nomenclatura de “Borde de Quebrada OCC” a “Afectación por retiro de Quebrada” y se realiza el ajuste técnico de la superficie de la afectación.</a:t>
            </a:r>
          </a:p>
          <a:p>
            <a:endParaRPr lang="es-ES" sz="1600" dirty="0">
              <a:latin typeface="+mj-lt"/>
            </a:endParaRPr>
          </a:p>
          <a:p>
            <a:pPr marL="285750" lvl="0" indent="-285750">
              <a:buClr>
                <a:schemeClr val="accent1"/>
              </a:buClr>
              <a:buFont typeface="Wingdings" pitchFamily="2" charset="2"/>
              <a:buChar char="Ø"/>
            </a:pPr>
            <a:endParaRPr lang="es-ES_tradnl" sz="14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0" name="Picture 19">
            <a:extLst>
              <a:ext uri="{FF2B5EF4-FFF2-40B4-BE49-F238E27FC236}">
                <a16:creationId xmlns:a16="http://schemas.microsoft.com/office/drawing/2014/main" id="{E8DCCA7E-8019-6444-B51A-642B6F37D4E6}"/>
              </a:ext>
            </a:extLst>
          </p:cNvPr>
          <p:cNvPicPr/>
          <p:nvPr/>
        </p:nvPicPr>
        <p:blipFill>
          <a:blip r:embed="rId3"/>
          <a:stretch>
            <a:fillRect/>
          </a:stretch>
        </p:blipFill>
        <p:spPr>
          <a:xfrm>
            <a:off x="3041933" y="2601686"/>
            <a:ext cx="6141540" cy="3315115"/>
          </a:xfrm>
          <a:prstGeom prst="rect">
            <a:avLst/>
          </a:prstGeom>
        </p:spPr>
      </p:pic>
      <p:sp>
        <p:nvSpPr>
          <p:cNvPr id="21" name="Text Box 72">
            <a:extLst>
              <a:ext uri="{FF2B5EF4-FFF2-40B4-BE49-F238E27FC236}">
                <a16:creationId xmlns:a16="http://schemas.microsoft.com/office/drawing/2014/main" id="{A5669195-8B80-2B4B-A24A-E858AD1AE02E}"/>
              </a:ext>
            </a:extLst>
          </p:cNvPr>
          <p:cNvSpPr txBox="1"/>
          <p:nvPr/>
        </p:nvSpPr>
        <p:spPr>
          <a:xfrm>
            <a:off x="4699366" y="4717735"/>
            <a:ext cx="875665" cy="48387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900" dirty="0">
                <a:effectLst/>
                <a:latin typeface="Times New Roman" panose="02020603050405020304" pitchFamily="18" charset="0"/>
                <a:ea typeface="Times New Roman" panose="02020603050405020304" pitchFamily="18" charset="0"/>
              </a:rPr>
              <a:t>Borde Superior de Quebrada</a:t>
            </a:r>
            <a:endParaRPr lang="en-EC" sz="1200" dirty="0">
              <a:effectLst/>
              <a:latin typeface="Times New Roman" panose="02020603050405020304" pitchFamily="18" charset="0"/>
              <a:ea typeface="Times New Roman" panose="02020603050405020304" pitchFamily="18" charset="0"/>
            </a:endParaRPr>
          </a:p>
        </p:txBody>
      </p:sp>
      <p:sp>
        <p:nvSpPr>
          <p:cNvPr id="22" name="Text Box 44">
            <a:extLst>
              <a:ext uri="{FF2B5EF4-FFF2-40B4-BE49-F238E27FC236}">
                <a16:creationId xmlns:a16="http://schemas.microsoft.com/office/drawing/2014/main" id="{BF2F4BEB-07B2-C343-99D5-03A2309F7723}"/>
              </a:ext>
            </a:extLst>
          </p:cNvPr>
          <p:cNvSpPr txBox="1"/>
          <p:nvPr/>
        </p:nvSpPr>
        <p:spPr>
          <a:xfrm>
            <a:off x="2483782" y="4479590"/>
            <a:ext cx="1319122" cy="29239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800" dirty="0">
                <a:effectLst/>
                <a:latin typeface="Times New Roman" panose="02020603050405020304" pitchFamily="18" charset="0"/>
                <a:ea typeface="Times New Roman" panose="02020603050405020304" pitchFamily="18" charset="0"/>
              </a:rPr>
              <a:t>Retiro Afectación BSQ</a:t>
            </a:r>
            <a:endParaRPr lang="en-EC" sz="1200" dirty="0">
              <a:effectLst/>
              <a:latin typeface="Times New Roman" panose="02020603050405020304" pitchFamily="18" charset="0"/>
              <a:ea typeface="Times New Roman" panose="02020603050405020304" pitchFamily="18" charset="0"/>
            </a:endParaRPr>
          </a:p>
        </p:txBody>
      </p:sp>
      <p:sp>
        <p:nvSpPr>
          <p:cNvPr id="23" name="Text Box 75">
            <a:extLst>
              <a:ext uri="{FF2B5EF4-FFF2-40B4-BE49-F238E27FC236}">
                <a16:creationId xmlns:a16="http://schemas.microsoft.com/office/drawing/2014/main" id="{84185887-D77B-E249-8478-20A4C2BA9F27}"/>
              </a:ext>
            </a:extLst>
          </p:cNvPr>
          <p:cNvSpPr txBox="1"/>
          <p:nvPr/>
        </p:nvSpPr>
        <p:spPr>
          <a:xfrm rot="1766497">
            <a:off x="5373205" y="3850936"/>
            <a:ext cx="1059815" cy="2222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800">
                <a:effectLst/>
                <a:latin typeface="Times New Roman" panose="02020603050405020304" pitchFamily="18" charset="0"/>
                <a:ea typeface="Times New Roman" panose="02020603050405020304" pitchFamily="18" charset="0"/>
              </a:rPr>
              <a:t>Predio No. 3672121</a:t>
            </a:r>
            <a:endParaRPr lang="en-EC" sz="1200">
              <a:effectLst/>
              <a:latin typeface="Times New Roman" panose="02020603050405020304" pitchFamily="18" charset="0"/>
              <a:ea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78438FF2-9A0C-3746-9B98-3555BAC9FFC7}"/>
              </a:ext>
            </a:extLst>
          </p:cNvPr>
          <p:cNvCxnSpPr/>
          <p:nvPr/>
        </p:nvCxnSpPr>
        <p:spPr>
          <a:xfrm>
            <a:off x="4363001" y="4677314"/>
            <a:ext cx="345440" cy="222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AC9B3B3-356B-5748-8B70-D79AB73BAED6}"/>
              </a:ext>
            </a:extLst>
          </p:cNvPr>
          <p:cNvCxnSpPr>
            <a:cxnSpLocks/>
          </p:cNvCxnSpPr>
          <p:nvPr/>
        </p:nvCxnSpPr>
        <p:spPr>
          <a:xfrm flipH="1">
            <a:off x="3300110" y="4088531"/>
            <a:ext cx="88264" cy="292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4222022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789467" y="2399496"/>
            <a:ext cx="9981752" cy="2185214"/>
          </a:xfrm>
          <a:prstGeom prst="rect">
            <a:avLst/>
          </a:prstGeom>
          <a:noFill/>
        </p:spPr>
        <p:txBody>
          <a:bodyPr wrap="square" rtlCol="0">
            <a:spAutoFit/>
          </a:bodyPr>
          <a:lstStyle/>
          <a:p>
            <a:pPr marL="285750" lvl="0" indent="-285750">
              <a:buClr>
                <a:schemeClr val="accent1"/>
              </a:buClr>
              <a:buFont typeface="Wingdings" pitchFamily="2" charset="2"/>
              <a:buChar char="Ø"/>
            </a:pPr>
            <a:r>
              <a:rPr lang="es-ES_tradnl" sz="1600" dirty="0">
                <a:latin typeface="+mj-lt"/>
              </a:rPr>
              <a:t>En el predio No. 3672121 en el proyecto de reforma de ordenanza en el cuadro No. 2, se hace constar la vía existente que inicialmente figuraba en el predio No. 3672119, por error. Esta vía existente, es una vía que permite el acceso irrestricto a todos los predios vecinos y que actualmente figura en el predio que le corresponde.</a:t>
            </a:r>
            <a:endParaRPr lang="en-EC" sz="1600" dirty="0">
              <a:latin typeface="+mj-lt"/>
            </a:endParaRPr>
          </a:p>
          <a:p>
            <a:r>
              <a:rPr lang="es-ES" dirty="0"/>
              <a:t> </a:t>
            </a:r>
            <a:endParaRPr lang="en-EC" dirty="0"/>
          </a:p>
          <a:p>
            <a:endParaRPr lang="es-ES" sz="1600" dirty="0">
              <a:latin typeface="+mj-lt"/>
            </a:endParaRPr>
          </a:p>
          <a:p>
            <a:pPr marL="285750" lvl="0" indent="-285750">
              <a:buClr>
                <a:schemeClr val="accent1"/>
              </a:buClr>
              <a:buFont typeface="Wingdings" pitchFamily="2" charset="2"/>
              <a:buChar char="Ø"/>
            </a:pPr>
            <a:endParaRPr lang="es-ES_tradnl" sz="14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8563D656-4509-6F44-B8C3-9C0126B48084}"/>
              </a:ext>
            </a:extLst>
          </p:cNvPr>
          <p:cNvPicPr>
            <a:picLocks noChangeAspect="1"/>
          </p:cNvPicPr>
          <p:nvPr/>
        </p:nvPicPr>
        <p:blipFill>
          <a:blip r:embed="rId3"/>
          <a:stretch>
            <a:fillRect/>
          </a:stretch>
        </p:blipFill>
        <p:spPr>
          <a:xfrm>
            <a:off x="2621070" y="1639781"/>
            <a:ext cx="6477000" cy="393700"/>
          </a:xfrm>
          <a:prstGeom prst="rect">
            <a:avLst/>
          </a:prstGeom>
        </p:spPr>
      </p:pic>
      <p:pic>
        <p:nvPicPr>
          <p:cNvPr id="3" name="Picture 2">
            <a:extLst>
              <a:ext uri="{FF2B5EF4-FFF2-40B4-BE49-F238E27FC236}">
                <a16:creationId xmlns:a16="http://schemas.microsoft.com/office/drawing/2014/main" id="{74EDC25F-BCF4-6D4E-83C0-28FB15D219F6}"/>
              </a:ext>
            </a:extLst>
          </p:cNvPr>
          <p:cNvPicPr>
            <a:picLocks noChangeAspect="1"/>
          </p:cNvPicPr>
          <p:nvPr/>
        </p:nvPicPr>
        <p:blipFill>
          <a:blip r:embed="rId4"/>
          <a:stretch>
            <a:fillRect/>
          </a:stretch>
        </p:blipFill>
        <p:spPr>
          <a:xfrm>
            <a:off x="2621070" y="1176028"/>
            <a:ext cx="6477000" cy="393700"/>
          </a:xfrm>
          <a:prstGeom prst="rect">
            <a:avLst/>
          </a:prstGeom>
        </p:spPr>
      </p:pic>
      <p:pic>
        <p:nvPicPr>
          <p:cNvPr id="17" name="Imagen 3">
            <a:extLst>
              <a:ext uri="{FF2B5EF4-FFF2-40B4-BE49-F238E27FC236}">
                <a16:creationId xmlns:a16="http://schemas.microsoft.com/office/drawing/2014/main" id="{9AE8FA79-F216-AB45-AA02-C1DF347E4B2B}"/>
              </a:ext>
            </a:extLst>
          </p:cNvPr>
          <p:cNvPicPr/>
          <p:nvPr/>
        </p:nvPicPr>
        <p:blipFill rotWithShape="1">
          <a:blip r:embed="rId5"/>
          <a:srcRect t="397" b="500"/>
          <a:stretch/>
        </p:blipFill>
        <p:spPr>
          <a:xfrm>
            <a:off x="3427707" y="3381779"/>
            <a:ext cx="4681249" cy="2917650"/>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048851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789467" y="1243786"/>
            <a:ext cx="9981752" cy="2277547"/>
          </a:xfrm>
          <a:prstGeom prst="rect">
            <a:avLst/>
          </a:prstGeom>
          <a:noFill/>
        </p:spPr>
        <p:txBody>
          <a:bodyPr wrap="square" rtlCol="0">
            <a:spAutoFit/>
          </a:bodyPr>
          <a:lstStyle/>
          <a:p>
            <a:pPr marL="285750" lvl="0" indent="-285750" algn="just">
              <a:buClr>
                <a:schemeClr val="accent1"/>
              </a:buClr>
              <a:buFont typeface="Wingdings" pitchFamily="2" charset="2"/>
              <a:buChar char="Ø"/>
            </a:pPr>
            <a:r>
              <a:rPr lang="es-ES_tradnl" dirty="0">
                <a:latin typeface="+mj-lt"/>
              </a:rPr>
              <a:t>El Promotor identificó que junto al área verde 5 (AV5), existe una superficie de 449.85 m</a:t>
            </a:r>
            <a:r>
              <a:rPr lang="es-ES_tradnl" baseline="30000" dirty="0">
                <a:latin typeface="+mj-lt"/>
              </a:rPr>
              <a:t>2, </a:t>
            </a:r>
            <a:r>
              <a:rPr lang="es-ES_tradnl" dirty="0">
                <a:latin typeface="+mj-lt"/>
              </a:rPr>
              <a:t>propiedad del Promotor, la cuál, en concertación con la STHV, fue determinada como área de retiro hacia la vía pública y de esta forma, vincularla a través del uso irrestricto y público, al área verde cinco colindante (AV5). Por tanto, el Promotor cede esta superficie privada que estará afectada al uso público con acceso irrestricto en beneficio de la comunidad, superficie que se incorpora en el cuadro No. 2. </a:t>
            </a:r>
            <a:endParaRPr lang="es-ES" sz="1600" dirty="0">
              <a:latin typeface="+mj-lt"/>
            </a:endParaRPr>
          </a:p>
          <a:p>
            <a:pPr marL="285750" lvl="0" indent="-285750">
              <a:buClr>
                <a:schemeClr val="accent1"/>
              </a:buClr>
              <a:buFont typeface="Wingdings" pitchFamily="2" charset="2"/>
              <a:buChar char="Ø"/>
            </a:pPr>
            <a:endParaRPr lang="es-ES_tradnl" sz="14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0A02B970-F60D-7F46-BEA8-A4E065FD0578}"/>
              </a:ext>
            </a:extLst>
          </p:cNvPr>
          <p:cNvPicPr/>
          <p:nvPr/>
        </p:nvPicPr>
        <p:blipFill>
          <a:blip r:embed="rId3"/>
          <a:stretch>
            <a:fillRect/>
          </a:stretch>
        </p:blipFill>
        <p:spPr>
          <a:xfrm>
            <a:off x="4004876" y="3027489"/>
            <a:ext cx="3769995" cy="3369945"/>
          </a:xfrm>
          <a:prstGeom prst="rect">
            <a:avLst/>
          </a:prstGeom>
        </p:spPr>
      </p:pic>
      <p:sp>
        <p:nvSpPr>
          <p:cNvPr id="15" name="Text Box 59">
            <a:extLst>
              <a:ext uri="{FF2B5EF4-FFF2-40B4-BE49-F238E27FC236}">
                <a16:creationId xmlns:a16="http://schemas.microsoft.com/office/drawing/2014/main" id="{5F193CF3-D637-5F48-8C67-5559CB614F8C}"/>
              </a:ext>
            </a:extLst>
          </p:cNvPr>
          <p:cNvSpPr txBox="1"/>
          <p:nvPr/>
        </p:nvSpPr>
        <p:spPr>
          <a:xfrm>
            <a:off x="3520178" y="4118193"/>
            <a:ext cx="1160145" cy="44958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800" dirty="0">
                <a:effectLst/>
                <a:latin typeface="Times New Roman" panose="02020603050405020304" pitchFamily="18" charset="0"/>
                <a:ea typeface="Times New Roman" panose="02020603050405020304" pitchFamily="18" charset="0"/>
              </a:rPr>
              <a:t>449.85 m</a:t>
            </a:r>
            <a:r>
              <a:rPr lang="es-ES" sz="800" baseline="30000" dirty="0">
                <a:effectLst/>
                <a:latin typeface="Times New Roman" panose="02020603050405020304" pitchFamily="18" charset="0"/>
                <a:ea typeface="Times New Roman" panose="02020603050405020304" pitchFamily="18" charset="0"/>
              </a:rPr>
              <a:t>2 </a:t>
            </a:r>
            <a:r>
              <a:rPr lang="es-ES" sz="800" dirty="0">
                <a:effectLst/>
                <a:latin typeface="Times New Roman" panose="02020603050405020304" pitchFamily="18" charset="0"/>
                <a:ea typeface="Times New Roman" panose="02020603050405020304" pitchFamily="18" charset="0"/>
              </a:rPr>
              <a:t>Superficie privada cedida con uso irrestricto</a:t>
            </a:r>
            <a:endParaRPr lang="en-EC" sz="1200" dirty="0">
              <a:effectLst/>
              <a:latin typeface="Times New Roman" panose="02020603050405020304" pitchFamily="18" charset="0"/>
              <a:ea typeface="Times New Roman" panose="02020603050405020304" pitchFamily="18" charset="0"/>
            </a:endParaRPr>
          </a:p>
          <a:p>
            <a:r>
              <a:rPr lang="es-ES" sz="800" dirty="0">
                <a:effectLst/>
                <a:latin typeface="Times New Roman" panose="02020603050405020304" pitchFamily="18" charset="0"/>
                <a:ea typeface="Times New Roman" panose="02020603050405020304" pitchFamily="18" charset="0"/>
              </a:rPr>
              <a:t> </a:t>
            </a:r>
            <a:endParaRPr lang="en-EC" sz="1200" dirty="0">
              <a:effectLst/>
              <a:latin typeface="Times New Roman" panose="02020603050405020304" pitchFamily="18" charset="0"/>
              <a:ea typeface="Times New Roman" panose="02020603050405020304" pitchFamily="18" charset="0"/>
            </a:endParaRPr>
          </a:p>
        </p:txBody>
      </p:sp>
      <p:sp>
        <p:nvSpPr>
          <p:cNvPr id="16" name="Text Box 118">
            <a:extLst>
              <a:ext uri="{FF2B5EF4-FFF2-40B4-BE49-F238E27FC236}">
                <a16:creationId xmlns:a16="http://schemas.microsoft.com/office/drawing/2014/main" id="{82930D01-7E93-784E-9685-EBA97096C9DE}"/>
              </a:ext>
            </a:extLst>
          </p:cNvPr>
          <p:cNvSpPr txBox="1"/>
          <p:nvPr/>
        </p:nvSpPr>
        <p:spPr>
          <a:xfrm>
            <a:off x="5355771" y="3824696"/>
            <a:ext cx="846529" cy="44958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EC" sz="800" dirty="0">
                <a:effectLst/>
                <a:latin typeface="Arial" panose="020B0604020202020204" pitchFamily="34" charset="0"/>
                <a:ea typeface="Times New Roman" panose="02020603050405020304" pitchFamily="18" charset="0"/>
              </a:rPr>
              <a:t>Área Verde 5 entregado al MDMQ</a:t>
            </a:r>
            <a:endParaRPr lang="en-EC" sz="1200" dirty="0">
              <a:effectLst/>
              <a:latin typeface="Times New Roman" panose="02020603050405020304" pitchFamily="18" charset="0"/>
              <a:ea typeface="Times New Roman" panose="02020603050405020304" pitchFamily="18" charset="0"/>
            </a:endParaRPr>
          </a:p>
        </p:txBody>
      </p:sp>
      <p:sp>
        <p:nvSpPr>
          <p:cNvPr id="19" name="Text Box 119">
            <a:extLst>
              <a:ext uri="{FF2B5EF4-FFF2-40B4-BE49-F238E27FC236}">
                <a16:creationId xmlns:a16="http://schemas.microsoft.com/office/drawing/2014/main" id="{C905CD29-8D61-3B42-80B1-45FB3054E57D}"/>
              </a:ext>
            </a:extLst>
          </p:cNvPr>
          <p:cNvSpPr txBox="1"/>
          <p:nvPr/>
        </p:nvSpPr>
        <p:spPr>
          <a:xfrm>
            <a:off x="5142485" y="5614214"/>
            <a:ext cx="1059815" cy="2222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800">
                <a:effectLst/>
                <a:latin typeface="Times New Roman" panose="02020603050405020304" pitchFamily="18" charset="0"/>
                <a:ea typeface="Times New Roman" panose="02020603050405020304" pitchFamily="18" charset="0"/>
              </a:rPr>
              <a:t>Predio No. 3672121</a:t>
            </a:r>
            <a:endParaRPr lang="en-EC" sz="1200">
              <a:effectLst/>
              <a:latin typeface="Times New Roman" panose="02020603050405020304" pitchFamily="18" charset="0"/>
              <a:ea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2F55F48D-148A-664C-A12F-BE1CF6D60C9C}"/>
              </a:ext>
            </a:extLst>
          </p:cNvPr>
          <p:cNvCxnSpPr>
            <a:cxnSpLocks/>
          </p:cNvCxnSpPr>
          <p:nvPr/>
        </p:nvCxnSpPr>
        <p:spPr>
          <a:xfrm flipH="1">
            <a:off x="4700147" y="4090718"/>
            <a:ext cx="481569" cy="183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174160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930982" y="2984260"/>
            <a:ext cx="9981752" cy="3139321"/>
          </a:xfrm>
          <a:prstGeom prst="rect">
            <a:avLst/>
          </a:prstGeom>
          <a:noFill/>
        </p:spPr>
        <p:txBody>
          <a:bodyPr wrap="square" rtlCol="0">
            <a:spAutoFit/>
          </a:bodyPr>
          <a:lstStyle/>
          <a:p>
            <a:pPr marL="285750" lvl="0" indent="-285750" algn="just">
              <a:buClr>
                <a:schemeClr val="accent1"/>
              </a:buClr>
              <a:buFont typeface="Wingdings" pitchFamily="2" charset="2"/>
              <a:buChar char="Ø"/>
            </a:pPr>
            <a:r>
              <a:rPr lang="es-ES_tradnl" sz="1600" dirty="0">
                <a:latin typeface="+mj-lt"/>
              </a:rPr>
              <a:t>Las vías se modifican por el efecto mismo de los cambios generados en el cuadro No. 10 de vías. </a:t>
            </a:r>
          </a:p>
          <a:p>
            <a:pPr lvl="0" algn="just">
              <a:buClr>
                <a:schemeClr val="accent1"/>
              </a:buClr>
            </a:pPr>
            <a:endParaRPr lang="es-ES_tradnl" sz="1600" dirty="0">
              <a:latin typeface="+mj-lt"/>
            </a:endParaRPr>
          </a:p>
          <a:p>
            <a:pPr marL="285750" lvl="0" indent="-285750" algn="just">
              <a:buClr>
                <a:schemeClr val="accent1"/>
              </a:buClr>
              <a:buFont typeface="Wingdings" pitchFamily="2" charset="2"/>
              <a:buChar char="Ø"/>
            </a:pPr>
            <a:r>
              <a:rPr lang="es-ES_tradnl" sz="1600" dirty="0">
                <a:latin typeface="+mj-lt"/>
              </a:rPr>
              <a:t>Se específica la superficie respecto de la ampliación de carriles que se realizará en la calle Alfonso </a:t>
            </a:r>
            <a:r>
              <a:rPr lang="es-ES_tradnl" sz="1600" dirty="0" err="1">
                <a:latin typeface="+mj-lt"/>
              </a:rPr>
              <a:t>Lamiña</a:t>
            </a:r>
            <a:r>
              <a:rPr lang="es-ES_tradnl" sz="1600" dirty="0">
                <a:latin typeface="+mj-lt"/>
              </a:rPr>
              <a:t>, que figura en el informe técnico de movilidad No. SM-DMPPM-2015-2019 del 17 de octubre de 2019.</a:t>
            </a:r>
          </a:p>
          <a:p>
            <a:pPr marL="285750" lvl="0" indent="-285750" algn="just">
              <a:buClr>
                <a:schemeClr val="accent1"/>
              </a:buClr>
              <a:buFont typeface="Wingdings" pitchFamily="2" charset="2"/>
              <a:buChar char="Ø"/>
            </a:pPr>
            <a:endParaRPr lang="es-ES_tradnl" sz="1600" dirty="0">
              <a:latin typeface="+mj-lt"/>
            </a:endParaRPr>
          </a:p>
          <a:p>
            <a:pPr marL="285750" lvl="0" indent="-285750" algn="just">
              <a:buClr>
                <a:schemeClr val="accent1"/>
              </a:buClr>
              <a:buFont typeface="Wingdings" pitchFamily="2" charset="2"/>
              <a:buChar char="Ø"/>
            </a:pPr>
            <a:r>
              <a:rPr lang="es-ES_tradnl" sz="1600" dirty="0">
                <a:latin typeface="+mj-lt"/>
              </a:rPr>
              <a:t>Conforme consta de la explicación de la desagregación de la vía colectora en el predio No. 3672121 se hace referencia a la vía que corresponde al lote del lado oeste. Inicialmente, la superficie de la vía colectora en el Cuadro No. 02 de la Ordenanza No. 284 era de 13.452 m</a:t>
            </a:r>
            <a:r>
              <a:rPr lang="es-ES_tradnl" sz="1600" baseline="30000" dirty="0">
                <a:latin typeface="+mj-lt"/>
              </a:rPr>
              <a:t>2</a:t>
            </a:r>
            <a:r>
              <a:rPr lang="es-ES_tradnl" sz="1600" dirty="0">
                <a:latin typeface="+mj-lt"/>
              </a:rPr>
              <a:t>, la cual, por los efectos mismos del cambio de vías y la actualización gráfica de los predios del PUAE San Patricio, en el proyecto de reforma de Ordenanza es actualmente de 13.860,08 m</a:t>
            </a:r>
            <a:r>
              <a:rPr lang="es-ES_tradnl" sz="1600" baseline="30000" dirty="0">
                <a:latin typeface="+mj-lt"/>
              </a:rPr>
              <a:t>2 </a:t>
            </a:r>
            <a:r>
              <a:rPr lang="es-ES_tradnl" sz="1600" dirty="0">
                <a:latin typeface="+mj-lt"/>
              </a:rPr>
              <a:t>.</a:t>
            </a:r>
            <a:endParaRPr lang="en-EC" sz="16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BE5197AB-E1CA-FF47-8192-4E8B9C766D38}"/>
              </a:ext>
            </a:extLst>
          </p:cNvPr>
          <p:cNvPicPr>
            <a:picLocks noChangeAspect="1"/>
          </p:cNvPicPr>
          <p:nvPr/>
        </p:nvPicPr>
        <p:blipFill>
          <a:blip r:embed="rId3"/>
          <a:stretch>
            <a:fillRect/>
          </a:stretch>
        </p:blipFill>
        <p:spPr>
          <a:xfrm>
            <a:off x="1159780" y="1562219"/>
            <a:ext cx="4328070" cy="337111"/>
          </a:xfrm>
          <a:prstGeom prst="rect">
            <a:avLst/>
          </a:prstGeom>
        </p:spPr>
      </p:pic>
      <p:pic>
        <p:nvPicPr>
          <p:cNvPr id="15" name="Picture 14">
            <a:extLst>
              <a:ext uri="{FF2B5EF4-FFF2-40B4-BE49-F238E27FC236}">
                <a16:creationId xmlns:a16="http://schemas.microsoft.com/office/drawing/2014/main" id="{94C08517-1A2E-0242-B253-1F73B252E2DB}"/>
              </a:ext>
            </a:extLst>
          </p:cNvPr>
          <p:cNvPicPr>
            <a:picLocks noChangeAspect="1"/>
          </p:cNvPicPr>
          <p:nvPr/>
        </p:nvPicPr>
        <p:blipFill>
          <a:blip r:embed="rId4"/>
          <a:stretch>
            <a:fillRect/>
          </a:stretch>
        </p:blipFill>
        <p:spPr>
          <a:xfrm>
            <a:off x="1159780" y="1099513"/>
            <a:ext cx="10570028" cy="337111"/>
          </a:xfrm>
          <a:prstGeom prst="rect">
            <a:avLst/>
          </a:prstGeom>
        </p:spPr>
      </p:pic>
      <p:pic>
        <p:nvPicPr>
          <p:cNvPr id="3" name="Picture 2">
            <a:extLst>
              <a:ext uri="{FF2B5EF4-FFF2-40B4-BE49-F238E27FC236}">
                <a16:creationId xmlns:a16="http://schemas.microsoft.com/office/drawing/2014/main" id="{457FDC95-67EB-1147-997A-01FDED2DE517}"/>
              </a:ext>
            </a:extLst>
          </p:cNvPr>
          <p:cNvPicPr>
            <a:picLocks noChangeAspect="1"/>
          </p:cNvPicPr>
          <p:nvPr/>
        </p:nvPicPr>
        <p:blipFill>
          <a:blip r:embed="rId5"/>
          <a:stretch>
            <a:fillRect/>
          </a:stretch>
        </p:blipFill>
        <p:spPr>
          <a:xfrm>
            <a:off x="6193423" y="1558490"/>
            <a:ext cx="5536385" cy="662195"/>
          </a:xfrm>
          <a:prstGeom prst="rect">
            <a:avLst/>
          </a:prstGeom>
        </p:spPr>
      </p:pic>
      <p:pic>
        <p:nvPicPr>
          <p:cNvPr id="7" name="Picture 6">
            <a:extLst>
              <a:ext uri="{FF2B5EF4-FFF2-40B4-BE49-F238E27FC236}">
                <a16:creationId xmlns:a16="http://schemas.microsoft.com/office/drawing/2014/main" id="{EFC2514B-5053-C649-BAC4-D5F9F1CB1EE2}"/>
              </a:ext>
            </a:extLst>
          </p:cNvPr>
          <p:cNvPicPr>
            <a:picLocks noChangeAspect="1"/>
          </p:cNvPicPr>
          <p:nvPr/>
        </p:nvPicPr>
        <p:blipFill>
          <a:blip r:embed="rId6"/>
          <a:stretch>
            <a:fillRect/>
          </a:stretch>
        </p:blipFill>
        <p:spPr>
          <a:xfrm>
            <a:off x="1159780" y="1943502"/>
            <a:ext cx="4328070" cy="173993"/>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929929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860513" y="1770097"/>
            <a:ext cx="4919830" cy="3949799"/>
          </a:xfrm>
          <a:prstGeom prst="rect">
            <a:avLst/>
          </a:prstGeom>
          <a:noFill/>
        </p:spPr>
        <p:txBody>
          <a:bodyPr wrap="square" rtlCol="0">
            <a:spAutoFit/>
          </a:bodyPr>
          <a:lstStyle/>
          <a:p>
            <a:pPr lvl="0" algn="just">
              <a:buClr>
                <a:schemeClr val="accent1"/>
              </a:buClr>
            </a:pPr>
            <a:endParaRPr lang="es-ES_tradnl" sz="1600" dirty="0">
              <a:latin typeface="+mj-lt"/>
            </a:endParaRPr>
          </a:p>
          <a:p>
            <a:pPr marL="285750" lvl="0" indent="-285750" algn="just">
              <a:buClr>
                <a:schemeClr val="accent1"/>
              </a:buClr>
              <a:buFont typeface="Wingdings" pitchFamily="2" charset="2"/>
              <a:buChar char="Ø"/>
            </a:pPr>
            <a:r>
              <a:rPr lang="es-ES" sz="1600" dirty="0">
                <a:latin typeface="+mj-lt"/>
              </a:rPr>
              <a:t>La vía existente siempre ha sido parte del predio del promotor, no obstante en el proceso de actualización gráfica que se efectúo con la Dirección de Catastro, se verificó que 948,70 m</a:t>
            </a:r>
            <a:r>
              <a:rPr lang="es-ES" sz="1600" baseline="30000" dirty="0">
                <a:latin typeface="+mj-lt"/>
              </a:rPr>
              <a:t>2 </a:t>
            </a:r>
            <a:r>
              <a:rPr lang="es-ES" sz="1600" dirty="0">
                <a:latin typeface="+mj-lt"/>
              </a:rPr>
              <a:t>de una parte de la vía existente del predio No. 3672121, se eliminó de los registros de la Dirección de Catastro como propiedad del promotor del PUAE San Patricio, por efectos de fraccionamiento de un vecino quien incorporó como de su propiedad, la superficie de 948,70 m</a:t>
            </a:r>
            <a:r>
              <a:rPr lang="es-ES" sz="1600" baseline="30000" dirty="0">
                <a:latin typeface="+mj-lt"/>
              </a:rPr>
              <a:t>2. </a:t>
            </a:r>
          </a:p>
          <a:p>
            <a:pPr marL="285750" lvl="0" indent="-285750" algn="just">
              <a:buClr>
                <a:schemeClr val="accent1"/>
              </a:buClr>
              <a:buFont typeface="Wingdings" pitchFamily="2" charset="2"/>
              <a:buChar char="Ø"/>
            </a:pPr>
            <a:endParaRPr lang="es-ES" sz="1600" baseline="30000" dirty="0">
              <a:latin typeface="+mj-lt"/>
            </a:endParaRPr>
          </a:p>
          <a:p>
            <a:pPr marL="285750" lvl="0" indent="-285750" algn="just">
              <a:buClr>
                <a:schemeClr val="accent1"/>
              </a:buClr>
              <a:buFont typeface="Wingdings" pitchFamily="2" charset="2"/>
              <a:buChar char="Ø"/>
            </a:pPr>
            <a:r>
              <a:rPr lang="es-ES" sz="1600" dirty="0">
                <a:latin typeface="+mj-lt"/>
              </a:rPr>
              <a:t>Para que exista coherencia entre la información que reposa en el SIREQ, la Dirección de Catastro requirió que se disminuya esta superficie (948,70 m</a:t>
            </a:r>
            <a:r>
              <a:rPr lang="es-ES" sz="1600" baseline="30000" dirty="0">
                <a:latin typeface="+mj-lt"/>
              </a:rPr>
              <a:t>2 </a:t>
            </a:r>
            <a:r>
              <a:rPr lang="es-ES" sz="1600" dirty="0">
                <a:latin typeface="+mj-lt"/>
              </a:rPr>
              <a:t>) del total de la vía existente que figura en las escrituras del Promotor y consta la reducción en el cuadro No. 02</a:t>
            </a: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CF9AC9CF-F6C7-9541-8647-A698D0FE0E93}"/>
              </a:ext>
            </a:extLst>
          </p:cNvPr>
          <p:cNvPicPr>
            <a:picLocks noChangeAspect="1"/>
          </p:cNvPicPr>
          <p:nvPr/>
        </p:nvPicPr>
        <p:blipFill>
          <a:blip r:embed="rId3"/>
          <a:stretch>
            <a:fillRect/>
          </a:stretch>
        </p:blipFill>
        <p:spPr>
          <a:xfrm>
            <a:off x="2857499" y="1644439"/>
            <a:ext cx="6477000" cy="203200"/>
          </a:xfrm>
          <a:prstGeom prst="rect">
            <a:avLst/>
          </a:prstGeom>
        </p:spPr>
      </p:pic>
      <p:pic>
        <p:nvPicPr>
          <p:cNvPr id="9" name="Picture 8">
            <a:extLst>
              <a:ext uri="{FF2B5EF4-FFF2-40B4-BE49-F238E27FC236}">
                <a16:creationId xmlns:a16="http://schemas.microsoft.com/office/drawing/2014/main" id="{035964DB-EB6A-7A43-85B3-0E315FE3A20F}"/>
              </a:ext>
            </a:extLst>
          </p:cNvPr>
          <p:cNvPicPr>
            <a:picLocks noChangeAspect="1"/>
          </p:cNvPicPr>
          <p:nvPr/>
        </p:nvPicPr>
        <p:blipFill>
          <a:blip r:embed="rId4"/>
          <a:stretch>
            <a:fillRect/>
          </a:stretch>
        </p:blipFill>
        <p:spPr>
          <a:xfrm>
            <a:off x="2857499" y="1180206"/>
            <a:ext cx="6477000" cy="393700"/>
          </a:xfrm>
          <a:prstGeom prst="rect">
            <a:avLst/>
          </a:prstGeom>
        </p:spPr>
      </p:pic>
      <p:pic>
        <p:nvPicPr>
          <p:cNvPr id="14" name="Imagen 1">
            <a:extLst>
              <a:ext uri="{FF2B5EF4-FFF2-40B4-BE49-F238E27FC236}">
                <a16:creationId xmlns:a16="http://schemas.microsoft.com/office/drawing/2014/main" id="{44DE51E5-F080-2442-BEC0-D4E40C5C484A}"/>
              </a:ext>
            </a:extLst>
          </p:cNvPr>
          <p:cNvPicPr/>
          <p:nvPr/>
        </p:nvPicPr>
        <p:blipFill rotWithShape="1">
          <a:blip r:embed="rId5"/>
          <a:srcRect t="218"/>
          <a:stretch/>
        </p:blipFill>
        <p:spPr>
          <a:xfrm>
            <a:off x="6095999" y="1918172"/>
            <a:ext cx="4541703" cy="3759622"/>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675230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871398" y="1252687"/>
            <a:ext cx="9339401" cy="584775"/>
          </a:xfrm>
          <a:prstGeom prst="rect">
            <a:avLst/>
          </a:prstGeom>
          <a:noFill/>
        </p:spPr>
        <p:txBody>
          <a:bodyPr wrap="square" rtlCol="0">
            <a:spAutoFit/>
          </a:bodyPr>
          <a:lstStyle/>
          <a:p>
            <a:pPr lvl="0" algn="just">
              <a:buClr>
                <a:schemeClr val="accent1"/>
              </a:buClr>
            </a:pPr>
            <a:endParaRPr lang="es-ES_tradnl" sz="1600" dirty="0">
              <a:latin typeface="+mj-lt"/>
            </a:endParaRPr>
          </a:p>
          <a:p>
            <a:pPr marL="285750" lvl="0" indent="-285750" algn="just">
              <a:buClr>
                <a:schemeClr val="accent1"/>
              </a:buClr>
              <a:buFont typeface="Wingdings" pitchFamily="2" charset="2"/>
              <a:buChar char="Ø"/>
            </a:pPr>
            <a:r>
              <a:rPr lang="es-ES" sz="1600" dirty="0">
                <a:latin typeface="+mj-lt"/>
              </a:rPr>
              <a:t>Del predio No. 3672120 se plantean los siguientes ajustes:</a:t>
            </a: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A79D88B1-7A6B-BB44-829B-07212F5C43A3}"/>
              </a:ext>
            </a:extLst>
          </p:cNvPr>
          <p:cNvPicPr/>
          <p:nvPr/>
        </p:nvPicPr>
        <p:blipFill>
          <a:blip r:embed="rId3"/>
          <a:stretch>
            <a:fillRect/>
          </a:stretch>
        </p:blipFill>
        <p:spPr>
          <a:xfrm>
            <a:off x="1993111" y="2351480"/>
            <a:ext cx="6771183" cy="1537304"/>
          </a:xfrm>
          <a:prstGeom prst="rect">
            <a:avLst/>
          </a:prstGeom>
        </p:spPr>
      </p:pic>
      <p:sp>
        <p:nvSpPr>
          <p:cNvPr id="2" name="TextBox 1">
            <a:extLst>
              <a:ext uri="{FF2B5EF4-FFF2-40B4-BE49-F238E27FC236}">
                <a16:creationId xmlns:a16="http://schemas.microsoft.com/office/drawing/2014/main" id="{5ADB1FE2-DA0D-734D-A0BA-D832D76D96AE}"/>
              </a:ext>
            </a:extLst>
          </p:cNvPr>
          <p:cNvSpPr txBox="1"/>
          <p:nvPr/>
        </p:nvSpPr>
        <p:spPr>
          <a:xfrm>
            <a:off x="772885" y="4402803"/>
            <a:ext cx="9601201" cy="861774"/>
          </a:xfrm>
          <a:prstGeom prst="rect">
            <a:avLst/>
          </a:prstGeom>
          <a:noFill/>
        </p:spPr>
        <p:txBody>
          <a:bodyPr wrap="square" rtlCol="0">
            <a:spAutoFit/>
          </a:bodyPr>
          <a:lstStyle/>
          <a:p>
            <a:r>
              <a:rPr lang="es-ES" sz="1600" dirty="0">
                <a:latin typeface="+mj-lt"/>
              </a:rPr>
              <a:t>En este predio, </a:t>
            </a:r>
            <a:r>
              <a:rPr lang="en-EC" sz="1600" dirty="0">
                <a:latin typeface="+mj-lt"/>
              </a:rPr>
              <a:t>por efectos de la actualización gráfica, se resta del área bruta el área verde 1 </a:t>
            </a:r>
            <a:r>
              <a:rPr lang="es-ES" sz="1600" dirty="0">
                <a:latin typeface="+mj-lt"/>
              </a:rPr>
              <a:t>(AV1) </a:t>
            </a:r>
            <a:r>
              <a:rPr lang="en-EC" sz="1600" dirty="0">
                <a:latin typeface="+mj-lt"/>
              </a:rPr>
              <a:t>que ya fue entregado al MDMQ y por tanto, el predio No. 3672120 únicamente queda con la superficie de 997. 51m</a:t>
            </a:r>
            <a:r>
              <a:rPr lang="en-EC" sz="1600" baseline="30000" dirty="0">
                <a:latin typeface="+mj-lt"/>
              </a:rPr>
              <a:t>2.</a:t>
            </a:r>
            <a:endParaRPr lang="en-EC" sz="1600" dirty="0">
              <a:latin typeface="+mj-lt"/>
            </a:endParaRPr>
          </a:p>
          <a:p>
            <a:endParaRPr lang="en-EC" dirty="0"/>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685555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5366657" y="1884058"/>
            <a:ext cx="5627913" cy="2831544"/>
          </a:xfrm>
          <a:prstGeom prst="rect">
            <a:avLst/>
          </a:prstGeom>
          <a:noFill/>
        </p:spPr>
        <p:txBody>
          <a:bodyPr wrap="square" rtlCol="0">
            <a:spAutoFit/>
          </a:bodyPr>
          <a:lstStyle/>
          <a:p>
            <a:pPr lvl="0" algn="just">
              <a:buClr>
                <a:schemeClr val="accent1"/>
              </a:buClr>
            </a:pPr>
            <a:endParaRPr lang="es-ES" sz="1600" dirty="0">
              <a:latin typeface="+mj-lt"/>
            </a:endParaRPr>
          </a:p>
          <a:p>
            <a:pPr marL="285750" lvl="0" indent="-285750" algn="just">
              <a:buClr>
                <a:schemeClr val="accent1"/>
              </a:buClr>
              <a:buFont typeface="Wingdings" pitchFamily="2" charset="2"/>
              <a:buChar char="Ø"/>
            </a:pPr>
            <a:r>
              <a:rPr lang="en-EC" dirty="0">
                <a:latin typeface="+mj-lt"/>
              </a:rPr>
              <a:t>Se evidencia que todos los cambios de nomenclatura y ajustes realizados en el cuadro No. 2 “División General de los Lotes Originales”, son producto de la actualización de la información que proviene principalmente de la actualización gráfica de los predios por la entrega de las áreas verdes y equipamientos, de los ajustes del cuadro de vías, así como de los ajustes técnicos que se derivan de esto y de la coherencia técnica en sí del proyecto</a:t>
            </a:r>
            <a:r>
              <a:rPr lang="en-EC" sz="1400" dirty="0">
                <a:effectLst/>
                <a:latin typeface="+mj-lt"/>
              </a:rPr>
              <a:t> .</a:t>
            </a: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373BEB3C-6EC5-994B-B0CC-B2C2165EA921}"/>
              </a:ext>
            </a:extLst>
          </p:cNvPr>
          <p:cNvPicPr>
            <a:picLocks noChangeAspect="1"/>
          </p:cNvPicPr>
          <p:nvPr/>
        </p:nvPicPr>
        <p:blipFill>
          <a:blip r:embed="rId3"/>
          <a:stretch>
            <a:fillRect/>
          </a:stretch>
        </p:blipFill>
        <p:spPr>
          <a:xfrm>
            <a:off x="694129" y="1001486"/>
            <a:ext cx="4446484" cy="5649686"/>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67594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03 Superficies y linderos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86543" y="1253492"/>
            <a:ext cx="9818914" cy="2123658"/>
          </a:xfrm>
          <a:prstGeom prst="rect">
            <a:avLst/>
          </a:prstGeom>
          <a:noFill/>
        </p:spPr>
        <p:txBody>
          <a:bodyPr wrap="square" rtlCol="0">
            <a:spAutoFit/>
          </a:bodyPr>
          <a:lstStyle/>
          <a:p>
            <a:pPr lvl="0" algn="just">
              <a:buClr>
                <a:schemeClr val="accent1"/>
              </a:buClr>
            </a:pPr>
            <a:endParaRPr lang="es-ES" sz="1600" dirty="0">
              <a:latin typeface="+mj-lt"/>
            </a:endParaRPr>
          </a:p>
          <a:p>
            <a:pPr marL="285750" lvl="0" indent="-285750" algn="just">
              <a:buClr>
                <a:schemeClr val="accent1"/>
              </a:buClr>
              <a:buFont typeface="Wingdings" pitchFamily="2" charset="2"/>
              <a:buChar char="Ø"/>
            </a:pPr>
            <a:r>
              <a:rPr lang="en-EC" sz="1600" dirty="0">
                <a:latin typeface="+mj-lt"/>
              </a:rPr>
              <a:t>Tomando en consideración que las vías son el cambio medular de la presente reforma, las adecuaciones que se realizaron en el cuadro No. 10 de la Ordenanza No. 284, incide directamente en los linderos de los lotes, ya q ue en algunos casos, colindan con las vías del proyecto.</a:t>
            </a:r>
          </a:p>
          <a:p>
            <a:pPr lvl="0" algn="just">
              <a:buClr>
                <a:schemeClr val="accent1"/>
              </a:buClr>
            </a:pPr>
            <a:endParaRPr lang="en-EC" sz="1600" dirty="0">
              <a:latin typeface="+mj-lt"/>
            </a:endParaRPr>
          </a:p>
          <a:p>
            <a:pPr marL="285750" lvl="0" indent="-285750" algn="just">
              <a:buClr>
                <a:schemeClr val="accent1"/>
              </a:buClr>
              <a:buFont typeface="Wingdings" pitchFamily="2" charset="2"/>
              <a:buChar char="Ø"/>
            </a:pPr>
            <a:r>
              <a:rPr lang="en-EC" sz="1600" dirty="0">
                <a:latin typeface="+mj-lt"/>
              </a:rPr>
              <a:t>Los linderos de los lotes que cambiaron son los siguientes: </a:t>
            </a:r>
          </a:p>
          <a:p>
            <a:pPr lvl="0" algn="just">
              <a:buClr>
                <a:schemeClr val="accent1"/>
              </a:buClr>
            </a:pPr>
            <a:endParaRPr lang="en-EC" sz="1600" dirty="0">
              <a:latin typeface="+mj-lt"/>
            </a:endParaRPr>
          </a:p>
          <a:p>
            <a:pPr lvl="0" algn="just">
              <a:buClr>
                <a:schemeClr val="accent1"/>
              </a:buClr>
            </a:pPr>
            <a:endParaRPr lang="en-EC" sz="20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graphicFrame>
        <p:nvGraphicFramePr>
          <p:cNvPr id="2" name="Table 6">
            <a:extLst>
              <a:ext uri="{FF2B5EF4-FFF2-40B4-BE49-F238E27FC236}">
                <a16:creationId xmlns:a16="http://schemas.microsoft.com/office/drawing/2014/main" id="{F8A44065-B9B0-CF4F-BD44-EBC564859844}"/>
              </a:ext>
            </a:extLst>
          </p:cNvPr>
          <p:cNvGraphicFramePr>
            <a:graphicFrameLocks noGrp="1"/>
          </p:cNvGraphicFramePr>
          <p:nvPr>
            <p:extLst>
              <p:ext uri="{D42A27DB-BD31-4B8C-83A1-F6EECF244321}">
                <p14:modId xmlns:p14="http://schemas.microsoft.com/office/powerpoint/2010/main" val="3385138865"/>
              </p:ext>
            </p:extLst>
          </p:nvPr>
        </p:nvGraphicFramePr>
        <p:xfrm>
          <a:off x="2108200" y="2997304"/>
          <a:ext cx="8128000" cy="2926080"/>
        </p:xfrm>
        <a:graphic>
          <a:graphicData uri="http://schemas.openxmlformats.org/drawingml/2006/table">
            <a:tbl>
              <a:tblPr firstRow="1" bandRow="1">
                <a:tableStyleId>{16D9F66E-5EB9-4882-86FB-DCBF35E3C3E4}</a:tableStyleId>
              </a:tblPr>
              <a:tblGrid>
                <a:gridCol w="1625600">
                  <a:extLst>
                    <a:ext uri="{9D8B030D-6E8A-4147-A177-3AD203B41FA5}">
                      <a16:colId xmlns:a16="http://schemas.microsoft.com/office/drawing/2014/main" val="1046972046"/>
                    </a:ext>
                  </a:extLst>
                </a:gridCol>
                <a:gridCol w="1625600">
                  <a:extLst>
                    <a:ext uri="{9D8B030D-6E8A-4147-A177-3AD203B41FA5}">
                      <a16:colId xmlns:a16="http://schemas.microsoft.com/office/drawing/2014/main" val="1785155420"/>
                    </a:ext>
                  </a:extLst>
                </a:gridCol>
                <a:gridCol w="1625600">
                  <a:extLst>
                    <a:ext uri="{9D8B030D-6E8A-4147-A177-3AD203B41FA5}">
                      <a16:colId xmlns:a16="http://schemas.microsoft.com/office/drawing/2014/main" val="1283067004"/>
                    </a:ext>
                  </a:extLst>
                </a:gridCol>
                <a:gridCol w="1625600">
                  <a:extLst>
                    <a:ext uri="{9D8B030D-6E8A-4147-A177-3AD203B41FA5}">
                      <a16:colId xmlns:a16="http://schemas.microsoft.com/office/drawing/2014/main" val="3516465878"/>
                    </a:ext>
                  </a:extLst>
                </a:gridCol>
                <a:gridCol w="1625600">
                  <a:extLst>
                    <a:ext uri="{9D8B030D-6E8A-4147-A177-3AD203B41FA5}">
                      <a16:colId xmlns:a16="http://schemas.microsoft.com/office/drawing/2014/main" val="3842554241"/>
                    </a:ext>
                  </a:extLst>
                </a:gridCol>
              </a:tblGrid>
              <a:tr h="349057">
                <a:tc>
                  <a:txBody>
                    <a:bodyPr/>
                    <a:lstStyle/>
                    <a:p>
                      <a:r>
                        <a:rPr lang="en-EC" b="0" dirty="0"/>
                        <a:t>LOTE C14-C15</a:t>
                      </a:r>
                    </a:p>
                  </a:txBody>
                  <a:tcPr/>
                </a:tc>
                <a:tc>
                  <a:txBody>
                    <a:bodyPr/>
                    <a:lstStyle/>
                    <a:p>
                      <a:r>
                        <a:rPr lang="en-EC" b="0" dirty="0"/>
                        <a:t>LOTE C28</a:t>
                      </a:r>
                    </a:p>
                  </a:txBody>
                  <a:tcPr/>
                </a:tc>
                <a:tc>
                  <a:txBody>
                    <a:bodyPr/>
                    <a:lstStyle/>
                    <a:p>
                      <a:r>
                        <a:rPr lang="en-EC" b="0" dirty="0"/>
                        <a:t>LOTE F29</a:t>
                      </a:r>
                    </a:p>
                  </a:txBody>
                  <a:tcPr/>
                </a:tc>
                <a:tc>
                  <a:txBody>
                    <a:bodyPr/>
                    <a:lstStyle/>
                    <a:p>
                      <a:r>
                        <a:rPr lang="en-EC" b="0" dirty="0"/>
                        <a:t>LOTE F37</a:t>
                      </a:r>
                    </a:p>
                  </a:txBody>
                  <a:tcPr/>
                </a:tc>
                <a:tc>
                  <a:txBody>
                    <a:bodyPr/>
                    <a:lstStyle/>
                    <a:p>
                      <a:r>
                        <a:rPr lang="en-EC" b="0" dirty="0"/>
                        <a:t>LOTE G16</a:t>
                      </a:r>
                    </a:p>
                  </a:txBody>
                  <a:tcPr/>
                </a:tc>
                <a:extLst>
                  <a:ext uri="{0D108BD9-81ED-4DB2-BD59-A6C34878D82A}">
                    <a16:rowId xmlns:a16="http://schemas.microsoft.com/office/drawing/2014/main" val="220499337"/>
                  </a:ext>
                </a:extLst>
              </a:tr>
              <a:tr h="349057">
                <a:tc>
                  <a:txBody>
                    <a:bodyPr/>
                    <a:lstStyle/>
                    <a:p>
                      <a:r>
                        <a:rPr lang="en-EC" dirty="0"/>
                        <a:t>LOTE C16-C17</a:t>
                      </a:r>
                    </a:p>
                  </a:txBody>
                  <a:tcPr/>
                </a:tc>
                <a:tc>
                  <a:txBody>
                    <a:bodyPr/>
                    <a:lstStyle/>
                    <a:p>
                      <a:r>
                        <a:rPr lang="en-EC" dirty="0"/>
                        <a:t>LOTE D1-A</a:t>
                      </a:r>
                    </a:p>
                  </a:txBody>
                  <a:tcPr/>
                </a:tc>
                <a:tc>
                  <a:txBody>
                    <a:bodyPr/>
                    <a:lstStyle/>
                    <a:p>
                      <a:r>
                        <a:rPr lang="en-EC" dirty="0"/>
                        <a:t>LOTE F30</a:t>
                      </a:r>
                    </a:p>
                  </a:txBody>
                  <a:tcPr/>
                </a:tc>
                <a:tc>
                  <a:txBody>
                    <a:bodyPr/>
                    <a:lstStyle/>
                    <a:p>
                      <a:r>
                        <a:rPr lang="en-EC" dirty="0"/>
                        <a:t>LOTE F38</a:t>
                      </a:r>
                    </a:p>
                  </a:txBody>
                  <a:tcPr/>
                </a:tc>
                <a:tc>
                  <a:txBody>
                    <a:bodyPr/>
                    <a:lstStyle/>
                    <a:p>
                      <a:r>
                        <a:rPr lang="en-EC" dirty="0"/>
                        <a:t>LOTE G17</a:t>
                      </a:r>
                    </a:p>
                  </a:txBody>
                  <a:tcPr/>
                </a:tc>
                <a:extLst>
                  <a:ext uri="{0D108BD9-81ED-4DB2-BD59-A6C34878D82A}">
                    <a16:rowId xmlns:a16="http://schemas.microsoft.com/office/drawing/2014/main" val="3506647220"/>
                  </a:ext>
                </a:extLst>
              </a:tr>
              <a:tr h="349057">
                <a:tc>
                  <a:txBody>
                    <a:bodyPr/>
                    <a:lstStyle/>
                    <a:p>
                      <a:r>
                        <a:rPr lang="en-EC" dirty="0"/>
                        <a:t>LOTE C18</a:t>
                      </a:r>
                    </a:p>
                  </a:txBody>
                  <a:tcPr/>
                </a:tc>
                <a:tc>
                  <a:txBody>
                    <a:bodyPr/>
                    <a:lstStyle/>
                    <a:p>
                      <a:r>
                        <a:rPr lang="en-EC" dirty="0"/>
                        <a:t>LOTE D1-B</a:t>
                      </a:r>
                    </a:p>
                  </a:txBody>
                  <a:tcPr/>
                </a:tc>
                <a:tc>
                  <a:txBody>
                    <a:bodyPr/>
                    <a:lstStyle/>
                    <a:p>
                      <a:r>
                        <a:rPr lang="en-EC" dirty="0"/>
                        <a:t>LOTE F31</a:t>
                      </a:r>
                    </a:p>
                  </a:txBody>
                  <a:tcPr/>
                </a:tc>
                <a:tc>
                  <a:txBody>
                    <a:bodyPr/>
                    <a:lstStyle/>
                    <a:p>
                      <a:r>
                        <a:rPr lang="en-EC" dirty="0"/>
                        <a:t>LOTE G10</a:t>
                      </a:r>
                    </a:p>
                  </a:txBody>
                  <a:tcPr/>
                </a:tc>
                <a:tc>
                  <a:txBody>
                    <a:bodyPr/>
                    <a:lstStyle/>
                    <a:p>
                      <a:r>
                        <a:rPr lang="en-EC" dirty="0"/>
                        <a:t>LOTE G18</a:t>
                      </a:r>
                    </a:p>
                  </a:txBody>
                  <a:tcPr/>
                </a:tc>
                <a:extLst>
                  <a:ext uri="{0D108BD9-81ED-4DB2-BD59-A6C34878D82A}">
                    <a16:rowId xmlns:a16="http://schemas.microsoft.com/office/drawing/2014/main" val="1784548420"/>
                  </a:ext>
                </a:extLst>
              </a:tr>
              <a:tr h="349057">
                <a:tc>
                  <a:txBody>
                    <a:bodyPr/>
                    <a:lstStyle/>
                    <a:p>
                      <a:r>
                        <a:rPr lang="en-EC" dirty="0"/>
                        <a:t>LOTE C19</a:t>
                      </a:r>
                    </a:p>
                  </a:txBody>
                  <a:tcPr/>
                </a:tc>
                <a:tc>
                  <a:txBody>
                    <a:bodyPr/>
                    <a:lstStyle/>
                    <a:p>
                      <a:r>
                        <a:rPr lang="en-EC" dirty="0"/>
                        <a:t>LOTE D1-C</a:t>
                      </a:r>
                    </a:p>
                  </a:txBody>
                  <a:tcPr/>
                </a:tc>
                <a:tc>
                  <a:txBody>
                    <a:bodyPr/>
                    <a:lstStyle/>
                    <a:p>
                      <a:r>
                        <a:rPr lang="en-EC" dirty="0"/>
                        <a:t>LOTE F32</a:t>
                      </a:r>
                    </a:p>
                  </a:txBody>
                  <a:tcPr/>
                </a:tc>
                <a:tc>
                  <a:txBody>
                    <a:bodyPr/>
                    <a:lstStyle/>
                    <a:p>
                      <a:r>
                        <a:rPr lang="en-EC" dirty="0"/>
                        <a:t>LOTE G11</a:t>
                      </a:r>
                    </a:p>
                  </a:txBody>
                  <a:tcPr/>
                </a:tc>
                <a:tc>
                  <a:txBody>
                    <a:bodyPr/>
                    <a:lstStyle/>
                    <a:p>
                      <a:r>
                        <a:rPr lang="en-EC" dirty="0"/>
                        <a:t>LOTE G19</a:t>
                      </a:r>
                    </a:p>
                  </a:txBody>
                  <a:tcPr/>
                </a:tc>
                <a:extLst>
                  <a:ext uri="{0D108BD9-81ED-4DB2-BD59-A6C34878D82A}">
                    <a16:rowId xmlns:a16="http://schemas.microsoft.com/office/drawing/2014/main" val="515525364"/>
                  </a:ext>
                </a:extLst>
              </a:tr>
              <a:tr h="349057">
                <a:tc>
                  <a:txBody>
                    <a:bodyPr/>
                    <a:lstStyle/>
                    <a:p>
                      <a:r>
                        <a:rPr lang="en-EC" dirty="0"/>
                        <a:t>LOTE C20</a:t>
                      </a:r>
                    </a:p>
                  </a:txBody>
                  <a:tcPr/>
                </a:tc>
                <a:tc>
                  <a:txBody>
                    <a:bodyPr/>
                    <a:lstStyle/>
                    <a:p>
                      <a:r>
                        <a:rPr lang="en-EC" dirty="0"/>
                        <a:t>LOTE F4</a:t>
                      </a:r>
                    </a:p>
                  </a:txBody>
                  <a:tcPr/>
                </a:tc>
                <a:tc>
                  <a:txBody>
                    <a:bodyPr/>
                    <a:lstStyle/>
                    <a:p>
                      <a:r>
                        <a:rPr lang="en-EC" dirty="0"/>
                        <a:t>LOTE F33</a:t>
                      </a:r>
                    </a:p>
                  </a:txBody>
                  <a:tcPr/>
                </a:tc>
                <a:tc>
                  <a:txBody>
                    <a:bodyPr/>
                    <a:lstStyle/>
                    <a:p>
                      <a:r>
                        <a:rPr lang="en-EC" dirty="0"/>
                        <a:t>LOTE G12</a:t>
                      </a:r>
                    </a:p>
                  </a:txBody>
                  <a:tcPr/>
                </a:tc>
                <a:tc>
                  <a:txBody>
                    <a:bodyPr/>
                    <a:lstStyle/>
                    <a:p>
                      <a:r>
                        <a:rPr lang="en-EC" dirty="0"/>
                        <a:t>LOTE H1</a:t>
                      </a:r>
                    </a:p>
                  </a:txBody>
                  <a:tcPr/>
                </a:tc>
                <a:extLst>
                  <a:ext uri="{0D108BD9-81ED-4DB2-BD59-A6C34878D82A}">
                    <a16:rowId xmlns:a16="http://schemas.microsoft.com/office/drawing/2014/main" val="415316326"/>
                  </a:ext>
                </a:extLst>
              </a:tr>
              <a:tr h="349057">
                <a:tc>
                  <a:txBody>
                    <a:bodyPr/>
                    <a:lstStyle/>
                    <a:p>
                      <a:r>
                        <a:rPr lang="en-EC" dirty="0"/>
                        <a:t>LOTE C21</a:t>
                      </a:r>
                    </a:p>
                  </a:txBody>
                  <a:tcPr/>
                </a:tc>
                <a:tc>
                  <a:txBody>
                    <a:bodyPr/>
                    <a:lstStyle/>
                    <a:p>
                      <a:r>
                        <a:rPr lang="en-EC" dirty="0"/>
                        <a:t>LOTE F26</a:t>
                      </a:r>
                    </a:p>
                  </a:txBody>
                  <a:tcPr/>
                </a:tc>
                <a:tc>
                  <a:txBody>
                    <a:bodyPr/>
                    <a:lstStyle/>
                    <a:p>
                      <a:r>
                        <a:rPr lang="en-EC" dirty="0"/>
                        <a:t>LOTE F34</a:t>
                      </a:r>
                    </a:p>
                  </a:txBody>
                  <a:tcPr/>
                </a:tc>
                <a:tc>
                  <a:txBody>
                    <a:bodyPr/>
                    <a:lstStyle/>
                    <a:p>
                      <a:r>
                        <a:rPr lang="en-EC" dirty="0"/>
                        <a:t>LOTE G13</a:t>
                      </a:r>
                    </a:p>
                  </a:txBody>
                  <a:tcPr/>
                </a:tc>
                <a:tc>
                  <a:txBody>
                    <a:bodyPr/>
                    <a:lstStyle/>
                    <a:p>
                      <a:endParaRPr lang="en-EC" dirty="0"/>
                    </a:p>
                  </a:txBody>
                  <a:tcPr/>
                </a:tc>
                <a:extLst>
                  <a:ext uri="{0D108BD9-81ED-4DB2-BD59-A6C34878D82A}">
                    <a16:rowId xmlns:a16="http://schemas.microsoft.com/office/drawing/2014/main" val="1123824028"/>
                  </a:ext>
                </a:extLst>
              </a:tr>
              <a:tr h="349057">
                <a:tc>
                  <a:txBody>
                    <a:bodyPr/>
                    <a:lstStyle/>
                    <a:p>
                      <a:r>
                        <a:rPr lang="en-EC" dirty="0"/>
                        <a:t>LOTE C22</a:t>
                      </a:r>
                    </a:p>
                  </a:txBody>
                  <a:tcPr/>
                </a:tc>
                <a:tc>
                  <a:txBody>
                    <a:bodyPr/>
                    <a:lstStyle/>
                    <a:p>
                      <a:r>
                        <a:rPr lang="en-EC" dirty="0"/>
                        <a:t>LOTE F27</a:t>
                      </a:r>
                    </a:p>
                  </a:txBody>
                  <a:tcPr/>
                </a:tc>
                <a:tc>
                  <a:txBody>
                    <a:bodyPr/>
                    <a:lstStyle/>
                    <a:p>
                      <a:r>
                        <a:rPr lang="en-EC" dirty="0"/>
                        <a:t>LOTE F35</a:t>
                      </a:r>
                    </a:p>
                  </a:txBody>
                  <a:tcPr/>
                </a:tc>
                <a:tc>
                  <a:txBody>
                    <a:bodyPr/>
                    <a:lstStyle/>
                    <a:p>
                      <a:r>
                        <a:rPr lang="en-EC" dirty="0"/>
                        <a:t>LOTE G14</a:t>
                      </a:r>
                    </a:p>
                  </a:txBody>
                  <a:tcPr/>
                </a:tc>
                <a:tc>
                  <a:txBody>
                    <a:bodyPr/>
                    <a:lstStyle/>
                    <a:p>
                      <a:endParaRPr lang="en-EC" dirty="0"/>
                    </a:p>
                  </a:txBody>
                  <a:tcPr/>
                </a:tc>
                <a:extLst>
                  <a:ext uri="{0D108BD9-81ED-4DB2-BD59-A6C34878D82A}">
                    <a16:rowId xmlns:a16="http://schemas.microsoft.com/office/drawing/2014/main" val="1483091266"/>
                  </a:ext>
                </a:extLst>
              </a:tr>
              <a:tr h="349057">
                <a:tc>
                  <a:txBody>
                    <a:bodyPr/>
                    <a:lstStyle/>
                    <a:p>
                      <a:r>
                        <a:rPr lang="en-EC" dirty="0"/>
                        <a:t>LOTE C27</a:t>
                      </a:r>
                    </a:p>
                  </a:txBody>
                  <a:tcPr/>
                </a:tc>
                <a:tc>
                  <a:txBody>
                    <a:bodyPr/>
                    <a:lstStyle/>
                    <a:p>
                      <a:r>
                        <a:rPr lang="en-EC" dirty="0"/>
                        <a:t>LOTE F28</a:t>
                      </a:r>
                    </a:p>
                  </a:txBody>
                  <a:tcPr/>
                </a:tc>
                <a:tc>
                  <a:txBody>
                    <a:bodyPr/>
                    <a:lstStyle/>
                    <a:p>
                      <a:r>
                        <a:rPr lang="en-EC" dirty="0"/>
                        <a:t>LOTE F36</a:t>
                      </a:r>
                    </a:p>
                  </a:txBody>
                  <a:tcPr/>
                </a:tc>
                <a:tc>
                  <a:txBody>
                    <a:bodyPr/>
                    <a:lstStyle/>
                    <a:p>
                      <a:r>
                        <a:rPr lang="en-EC" dirty="0"/>
                        <a:t>LOTE G15</a:t>
                      </a:r>
                    </a:p>
                  </a:txBody>
                  <a:tcPr/>
                </a:tc>
                <a:tc>
                  <a:txBody>
                    <a:bodyPr/>
                    <a:lstStyle/>
                    <a:p>
                      <a:endParaRPr lang="en-EC" dirty="0"/>
                    </a:p>
                  </a:txBody>
                  <a:tcPr/>
                </a:tc>
                <a:extLst>
                  <a:ext uri="{0D108BD9-81ED-4DB2-BD59-A6C34878D82A}">
                    <a16:rowId xmlns:a16="http://schemas.microsoft.com/office/drawing/2014/main" val="3682881729"/>
                  </a:ext>
                </a:extLst>
              </a:tr>
            </a:tbl>
          </a:graphicData>
        </a:graphic>
      </p:graphicFrame>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956119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ANTECEDENTES DEL PROCESO DE REFORMA</a:t>
              </a:r>
            </a:p>
          </p:txBody>
        </p:sp>
      </p:grpSp>
      <p:sp>
        <p:nvSpPr>
          <p:cNvPr id="3" name="TextBox 2">
            <a:extLst>
              <a:ext uri="{FF2B5EF4-FFF2-40B4-BE49-F238E27FC236}">
                <a16:creationId xmlns:a16="http://schemas.microsoft.com/office/drawing/2014/main" id="{F0B4DB61-E145-0240-B1C1-A2C25374DCF2}"/>
              </a:ext>
            </a:extLst>
          </p:cNvPr>
          <p:cNvSpPr txBox="1"/>
          <p:nvPr/>
        </p:nvSpPr>
        <p:spPr>
          <a:xfrm>
            <a:off x="1692040" y="669146"/>
            <a:ext cx="8481349" cy="6935232"/>
          </a:xfrm>
          <a:prstGeom prst="rect">
            <a:avLst/>
          </a:prstGeom>
          <a:noFill/>
        </p:spPr>
        <p:txBody>
          <a:bodyPr wrap="square" rtlCol="0">
            <a:spAutoFit/>
          </a:bodyPr>
          <a:lstStyle/>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El 4 de mayo de 2020, se recibe en Comisión General de la Comisión de Uso de Suelo al Promotor del PUAE San Patricio.</a:t>
            </a:r>
          </a:p>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El 17 de agosto de 2020, en Sesión Ordinaria No.052 la Comisión de Uso de Suelo, emitió la resolución No.0093-CUS-2020 en la que se solicita a la STHV y a la Procuraduría la absolución de algunas inquietudes de la reforma del Puae San Patricio. </a:t>
            </a:r>
          </a:p>
          <a:p>
            <a:pPr marL="342900" indent="-342900" algn="just" defTabSz="457200">
              <a:spcBef>
                <a:spcPts val="1000"/>
              </a:spcBef>
              <a:buClr>
                <a:schemeClr val="accent1"/>
              </a:buClr>
              <a:buSzPct val="80000"/>
              <a:buFont typeface="Wingdings 3" charset="2"/>
              <a:buChar char=""/>
            </a:pPr>
            <a:r>
              <a:rPr lang="es-ES" dirty="0">
                <a:solidFill>
                  <a:schemeClr val="tx1">
                    <a:lumMod val="65000"/>
                    <a:lumOff val="35000"/>
                  </a:schemeClr>
                </a:solidFill>
                <a:latin typeface="+mj-lt"/>
              </a:rPr>
              <a:t>La Procuraduría Metropolitana con oficio No. GADDMQ-PM-SAUOS-2020-0269-O del 19 de octubre de 2020, dio contestación al requerimiento de la Comisión de Uso de Suelo.</a:t>
            </a:r>
          </a:p>
          <a:p>
            <a:pPr marL="342900" indent="-342900" algn="just" defTabSz="457200">
              <a:spcBef>
                <a:spcPts val="1000"/>
              </a:spcBef>
              <a:buClr>
                <a:schemeClr val="accent1"/>
              </a:buClr>
              <a:buSzPct val="80000"/>
              <a:buFont typeface="Wingdings 3" charset="2"/>
              <a:buChar char=""/>
            </a:pPr>
            <a:r>
              <a:rPr lang="es-ES" dirty="0">
                <a:solidFill>
                  <a:schemeClr val="tx1">
                    <a:lumMod val="65000"/>
                    <a:lumOff val="35000"/>
                  </a:schemeClr>
                </a:solidFill>
                <a:latin typeface="+mj-lt"/>
              </a:rPr>
              <a:t>Mediante oficio No. STHV-2020-0884-O del 28 de octubre de 2020, la Secretaría de Territorio, Hábitat y Vivienda, dio contestación a las inquietudes de la Comisión de Uso de Suelo sobre la Reforma de la Ordenanza No. 284-PUAE San Patricio.</a:t>
            </a:r>
          </a:p>
          <a:p>
            <a:pPr marL="342900" indent="-342900" algn="just" defTabSz="457200">
              <a:spcBef>
                <a:spcPts val="1000"/>
              </a:spcBef>
              <a:buClr>
                <a:schemeClr val="accent1"/>
              </a:buClr>
              <a:buSzPct val="80000"/>
              <a:buFont typeface="Wingdings 3" charset="2"/>
              <a:buChar char=""/>
            </a:pPr>
            <a:r>
              <a:rPr lang="es-ES" dirty="0">
                <a:solidFill>
                  <a:schemeClr val="tx1">
                    <a:lumMod val="65000"/>
                    <a:lumOff val="35000"/>
                  </a:schemeClr>
                </a:solidFill>
                <a:latin typeface="+mj-lt"/>
              </a:rPr>
              <a:t>El 21 de diciembre de 2020, se conoció en la Comisión de Uso de Suelo el Proyecto de Reforma de la Ordenanza No. 284 y se dispuso a la STHV, realice los ajustes discutidos en la referida sesión.</a:t>
            </a:r>
          </a:p>
          <a:p>
            <a:pPr marL="342900" indent="-342900" algn="just" defTabSz="457200">
              <a:spcBef>
                <a:spcPts val="1000"/>
              </a:spcBef>
              <a:buClr>
                <a:schemeClr val="accent1"/>
              </a:buClr>
              <a:buSzPct val="80000"/>
              <a:buFont typeface="Wingdings 3" charset="2"/>
              <a:buChar char=""/>
            </a:pPr>
            <a:r>
              <a:rPr lang="es-ES" dirty="0">
                <a:solidFill>
                  <a:schemeClr val="tx1">
                    <a:lumMod val="65000"/>
                    <a:lumOff val="35000"/>
                  </a:schemeClr>
                </a:solidFill>
                <a:latin typeface="+mj-lt"/>
              </a:rPr>
              <a:t>Mediante oficio No. STHV-2021-0716-O del 7 de julio de 2021, la STHV envío a la Comisión de Uso de Suelo el informe final y el proyecto definitivo de la reforma de la Ordenanza No. 284.</a:t>
            </a:r>
            <a:endParaRPr lang="en-EC" dirty="0">
              <a:solidFill>
                <a:schemeClr val="tx1">
                  <a:lumMod val="65000"/>
                  <a:lumOff val="35000"/>
                </a:schemeClr>
              </a:solidFill>
              <a:latin typeface="+mj-lt"/>
            </a:endParaRP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endParaRPr>
          </a:p>
          <a:p>
            <a:endParaRPr lang="en-EC" dirty="0"/>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49903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03 Superficies y linderos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86543" y="894264"/>
            <a:ext cx="9818914" cy="6678751"/>
          </a:xfrm>
          <a:prstGeom prst="rect">
            <a:avLst/>
          </a:prstGeom>
          <a:noFill/>
        </p:spPr>
        <p:txBody>
          <a:bodyPr wrap="square" rtlCol="0">
            <a:spAutoFit/>
          </a:bodyPr>
          <a:lstStyle/>
          <a:p>
            <a:pPr lvl="0" algn="just">
              <a:buClr>
                <a:schemeClr val="accent1"/>
              </a:buClr>
            </a:pPr>
            <a:endParaRPr lang="es-ES" sz="1600" dirty="0">
              <a:latin typeface="+mj-lt"/>
            </a:endParaRPr>
          </a:p>
          <a:p>
            <a:pPr marL="285750" lvl="0" indent="-285750" algn="just">
              <a:buClr>
                <a:schemeClr val="accent1"/>
              </a:buClr>
              <a:buFont typeface="Wingdings" pitchFamily="2" charset="2"/>
              <a:buChar char="Ø"/>
            </a:pPr>
            <a:r>
              <a:rPr lang="en-EC" sz="1600" dirty="0">
                <a:latin typeface="+mj-lt"/>
              </a:rPr>
              <a:t>Conforme el artículo 9 de la Ordenanza No. 284, </a:t>
            </a:r>
            <a:r>
              <a:rPr lang="es-ES" sz="1600" dirty="0">
                <a:latin typeface="+mj-lt"/>
              </a:rPr>
              <a:t>E</a:t>
            </a:r>
            <a:r>
              <a:rPr lang="es-ES" dirty="0">
                <a:latin typeface="+mj-lt"/>
              </a:rPr>
              <a:t>n cada sector del PUAE, se configuran lotes individuales produciéndose de esta forma un número determinado de lotes resultantes del proyecto. </a:t>
            </a:r>
          </a:p>
          <a:p>
            <a:pPr lvl="0" algn="just">
              <a:buClr>
                <a:schemeClr val="accent1"/>
              </a:buClr>
            </a:pPr>
            <a:endParaRPr lang="es-ES" dirty="0">
              <a:latin typeface="+mj-lt"/>
            </a:endParaRPr>
          </a:p>
          <a:p>
            <a:pPr marL="285750" lvl="0" indent="-285750" algn="just">
              <a:buClr>
                <a:schemeClr val="accent1"/>
              </a:buClr>
              <a:buFont typeface="Wingdings" pitchFamily="2" charset="2"/>
              <a:buChar char="Ø"/>
            </a:pPr>
            <a:r>
              <a:rPr lang="es-ES" dirty="0">
                <a:latin typeface="+mj-lt"/>
              </a:rPr>
              <a:t>Inicialmente, conforme consta el artículo 11 de la Ordenanza Metropolitana No. 284, el PUAE San Patricio genera 106 lotes individuales, los cuales cambian por el ajuste en el cuadro No.10 de vías públicas, ya que figura una vía que no existe y que debe eliminarse del cuadro de vías del proyecto.</a:t>
            </a:r>
          </a:p>
          <a:p>
            <a:pPr lvl="0" algn="just">
              <a:buClr>
                <a:schemeClr val="accent1"/>
              </a:buClr>
            </a:pPr>
            <a:endParaRPr lang="es-ES" dirty="0">
              <a:latin typeface="+mj-lt"/>
            </a:endParaRPr>
          </a:p>
          <a:p>
            <a:pPr marL="285750" lvl="0" indent="-285750" algn="just">
              <a:buClr>
                <a:schemeClr val="accent1"/>
              </a:buClr>
              <a:buFont typeface="Wingdings" pitchFamily="2" charset="2"/>
              <a:buChar char="Ø"/>
            </a:pPr>
            <a:r>
              <a:rPr lang="es-ES" dirty="0">
                <a:latin typeface="+mj-lt"/>
              </a:rPr>
              <a:t>Este ajuste vial se produce en el sector H, por tanto, en el proyecto de reforma de la Ordenanza, se reduce el número de lotes resultantes toda vez que se unifican 5 lotes en un solo macro-lote (Sector H) para que tenga acceso a la vía conforme la normativa vigente.</a:t>
            </a:r>
          </a:p>
          <a:p>
            <a:pPr lvl="0" algn="just">
              <a:buClr>
                <a:schemeClr val="accent1"/>
              </a:buClr>
            </a:pPr>
            <a:endParaRPr lang="es-ES" dirty="0">
              <a:latin typeface="+mj-lt"/>
            </a:endParaRPr>
          </a:p>
          <a:p>
            <a:pPr marL="285750" lvl="0" indent="-285750" algn="just">
              <a:buClr>
                <a:schemeClr val="accent1"/>
              </a:buClr>
              <a:buFont typeface="Wingdings" pitchFamily="2" charset="2"/>
              <a:buChar char="Ø"/>
            </a:pPr>
            <a:r>
              <a:rPr lang="es-ES" dirty="0">
                <a:latin typeface="+mj-lt"/>
              </a:rPr>
              <a:t>Así mismo, en el sector D inicialmente figuran cuatro lotes, de los cuáles en la reforma, los lotes D1B y D1C se unifican y quedan únicamente tres lotes en el sector D. </a:t>
            </a:r>
          </a:p>
          <a:p>
            <a:pPr marL="285750" lvl="0" indent="-285750" algn="just">
              <a:buClr>
                <a:schemeClr val="accent1"/>
              </a:buClr>
              <a:buFont typeface="Wingdings" pitchFamily="2" charset="2"/>
              <a:buChar char="Ø"/>
            </a:pPr>
            <a:endParaRPr lang="es-ES" dirty="0">
              <a:latin typeface="+mj-lt"/>
            </a:endParaRPr>
          </a:p>
          <a:p>
            <a:pPr marL="285750" lvl="0" indent="-285750" algn="just">
              <a:buClr>
                <a:schemeClr val="accent1"/>
              </a:buClr>
              <a:buFont typeface="Wingdings" pitchFamily="2" charset="2"/>
              <a:buChar char="Ø"/>
            </a:pPr>
            <a:r>
              <a:rPr lang="es-ES" dirty="0">
                <a:latin typeface="+mj-lt"/>
              </a:rPr>
              <a:t>Estas unificaciones tienen como objetivo contar con la distribución correcta de los lotes, para que el diseño arquitectónico planificado en el sector H y D contemple correlación con el diseño vial; y de esta forma, resolver los desniveles y accesos a cada lote, sus acometidas de servicios y accesibilidad.</a:t>
            </a:r>
          </a:p>
          <a:p>
            <a:pPr lvl="0" algn="just">
              <a:buClr>
                <a:schemeClr val="accent1"/>
              </a:buClr>
            </a:pPr>
            <a:endParaRPr lang="es-ES" dirty="0">
              <a:latin typeface="+mj-lt"/>
            </a:endParaRPr>
          </a:p>
          <a:p>
            <a:pPr marL="285750" lvl="0" indent="-285750" algn="just">
              <a:buClr>
                <a:schemeClr val="accent1"/>
              </a:buClr>
              <a:buFont typeface="Wingdings" pitchFamily="2" charset="2"/>
              <a:buChar char="Ø"/>
            </a:pPr>
            <a:r>
              <a:rPr lang="es-ES" dirty="0">
                <a:latin typeface="+mj-lt"/>
              </a:rPr>
              <a:t>En la reforma se plantea que el PUAE tenga 100 lotes resultantes.</a:t>
            </a:r>
            <a:endParaRPr lang="en-EC" dirty="0">
              <a:latin typeface="+mj-lt"/>
            </a:endParaRPr>
          </a:p>
          <a:p>
            <a:pPr algn="just"/>
            <a:r>
              <a:rPr lang="es-ES" dirty="0">
                <a:latin typeface="+mj-lt"/>
              </a:rPr>
              <a:t> </a:t>
            </a:r>
            <a:r>
              <a:rPr lang="en-EC" i="1" dirty="0">
                <a:latin typeface="+mj-lt"/>
              </a:rPr>
              <a:t> </a:t>
            </a:r>
            <a:endParaRPr lang="en-EC" dirty="0">
              <a:latin typeface="+mj-lt"/>
            </a:endParaRPr>
          </a:p>
          <a:p>
            <a:pPr marL="285750" lvl="0" indent="-285750" algn="just">
              <a:buClr>
                <a:schemeClr val="accent1"/>
              </a:buClr>
              <a:buFont typeface="Wingdings" pitchFamily="2" charset="2"/>
              <a:buChar char="Ø"/>
            </a:pPr>
            <a:endParaRPr lang="en-EC" sz="1600" dirty="0">
              <a:latin typeface="+mj-lt"/>
            </a:endParaRPr>
          </a:p>
          <a:p>
            <a:pPr lvl="0" algn="just">
              <a:buClr>
                <a:schemeClr val="accent1"/>
              </a:buClr>
            </a:pPr>
            <a:endParaRPr lang="en-EC" sz="1600" dirty="0">
              <a:latin typeface="+mj-lt"/>
            </a:endParaRPr>
          </a:p>
          <a:p>
            <a:pPr lvl="0" algn="just">
              <a:buClr>
                <a:schemeClr val="accent1"/>
              </a:buClr>
            </a:pPr>
            <a:endParaRPr lang="en-EC" sz="20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994203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03 Superficies y linderos lotes</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2" name="Imagen 3">
            <a:extLst>
              <a:ext uri="{FF2B5EF4-FFF2-40B4-BE49-F238E27FC236}">
                <a16:creationId xmlns:a16="http://schemas.microsoft.com/office/drawing/2014/main" id="{D5757E93-BED1-F244-9732-91B3CCBE87CB}"/>
              </a:ext>
            </a:extLst>
          </p:cNvPr>
          <p:cNvPicPr>
            <a:picLocks noChangeAspect="1"/>
          </p:cNvPicPr>
          <p:nvPr/>
        </p:nvPicPr>
        <p:blipFill rotWithShape="1">
          <a:blip r:embed="rId3"/>
          <a:srcRect l="7717" t="18387" r="73906" b="46344"/>
          <a:stretch/>
        </p:blipFill>
        <p:spPr>
          <a:xfrm>
            <a:off x="763042" y="1380220"/>
            <a:ext cx="6975833" cy="4400140"/>
          </a:xfrm>
          <a:prstGeom prst="rect">
            <a:avLst/>
          </a:prstGeom>
        </p:spPr>
      </p:pic>
      <p:cxnSp>
        <p:nvCxnSpPr>
          <p:cNvPr id="14" name="Conector recto de flecha 6">
            <a:extLst>
              <a:ext uri="{FF2B5EF4-FFF2-40B4-BE49-F238E27FC236}">
                <a16:creationId xmlns:a16="http://schemas.microsoft.com/office/drawing/2014/main" id="{0E8A73AE-6951-464D-B3A2-628C34AA0CFD}"/>
              </a:ext>
            </a:extLst>
          </p:cNvPr>
          <p:cNvCxnSpPr/>
          <p:nvPr/>
        </p:nvCxnSpPr>
        <p:spPr>
          <a:xfrm flipH="1">
            <a:off x="5038725" y="3219450"/>
            <a:ext cx="40290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uadroTexto 4">
            <a:extLst>
              <a:ext uri="{FF2B5EF4-FFF2-40B4-BE49-F238E27FC236}">
                <a16:creationId xmlns:a16="http://schemas.microsoft.com/office/drawing/2014/main" id="{DBD7C614-4156-8B44-A56D-4A21D83871CB}"/>
              </a:ext>
            </a:extLst>
          </p:cNvPr>
          <p:cNvSpPr txBox="1"/>
          <p:nvPr/>
        </p:nvSpPr>
        <p:spPr>
          <a:xfrm>
            <a:off x="9067800" y="3014180"/>
            <a:ext cx="2905125" cy="461665"/>
          </a:xfrm>
          <a:prstGeom prst="rect">
            <a:avLst/>
          </a:prstGeom>
          <a:noFill/>
        </p:spPr>
        <p:txBody>
          <a:bodyPr wrap="square" rtlCol="0">
            <a:spAutoFit/>
          </a:bodyPr>
          <a:lstStyle/>
          <a:p>
            <a:r>
              <a:rPr lang="es-EC" sz="2400" dirty="0"/>
              <a:t>5 LOTES </a:t>
            </a:r>
          </a:p>
        </p:txBody>
      </p:sp>
      <p:cxnSp>
        <p:nvCxnSpPr>
          <p:cNvPr id="16" name="Conector recto de flecha 8">
            <a:extLst>
              <a:ext uri="{FF2B5EF4-FFF2-40B4-BE49-F238E27FC236}">
                <a16:creationId xmlns:a16="http://schemas.microsoft.com/office/drawing/2014/main" id="{114B4B9F-707B-6F40-AF6F-68570CAE0D5D}"/>
              </a:ext>
            </a:extLst>
          </p:cNvPr>
          <p:cNvCxnSpPr/>
          <p:nvPr/>
        </p:nvCxnSpPr>
        <p:spPr>
          <a:xfrm flipH="1">
            <a:off x="5038725" y="4207309"/>
            <a:ext cx="40290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uadroTexto 9">
            <a:extLst>
              <a:ext uri="{FF2B5EF4-FFF2-40B4-BE49-F238E27FC236}">
                <a16:creationId xmlns:a16="http://schemas.microsoft.com/office/drawing/2014/main" id="{7174642C-85A1-3549-92F1-B3193C8E4355}"/>
              </a:ext>
            </a:extLst>
          </p:cNvPr>
          <p:cNvSpPr txBox="1"/>
          <p:nvPr/>
        </p:nvSpPr>
        <p:spPr>
          <a:xfrm>
            <a:off x="9067800" y="3976476"/>
            <a:ext cx="2905125" cy="461665"/>
          </a:xfrm>
          <a:prstGeom prst="rect">
            <a:avLst/>
          </a:prstGeom>
          <a:noFill/>
        </p:spPr>
        <p:txBody>
          <a:bodyPr wrap="square" rtlCol="0">
            <a:spAutoFit/>
          </a:bodyPr>
          <a:lstStyle/>
          <a:p>
            <a:r>
              <a:rPr lang="es-EC" sz="2400" dirty="0"/>
              <a:t>VIA DE ACCESO</a:t>
            </a:r>
          </a:p>
        </p:txBody>
      </p:sp>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4266814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03 Superficies y linderos lotes</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cxnSp>
        <p:nvCxnSpPr>
          <p:cNvPr id="14" name="Conector recto de flecha 6">
            <a:extLst>
              <a:ext uri="{FF2B5EF4-FFF2-40B4-BE49-F238E27FC236}">
                <a16:creationId xmlns:a16="http://schemas.microsoft.com/office/drawing/2014/main" id="{0E8A73AE-6951-464D-B3A2-628C34AA0CFD}"/>
              </a:ext>
            </a:extLst>
          </p:cNvPr>
          <p:cNvCxnSpPr/>
          <p:nvPr/>
        </p:nvCxnSpPr>
        <p:spPr>
          <a:xfrm flipH="1">
            <a:off x="5038725" y="3219450"/>
            <a:ext cx="40290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8">
            <a:extLst>
              <a:ext uri="{FF2B5EF4-FFF2-40B4-BE49-F238E27FC236}">
                <a16:creationId xmlns:a16="http://schemas.microsoft.com/office/drawing/2014/main" id="{114B4B9F-707B-6F40-AF6F-68570CAE0D5D}"/>
              </a:ext>
            </a:extLst>
          </p:cNvPr>
          <p:cNvCxnSpPr/>
          <p:nvPr/>
        </p:nvCxnSpPr>
        <p:spPr>
          <a:xfrm flipH="1">
            <a:off x="5038725" y="4207309"/>
            <a:ext cx="40290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upo 7">
            <a:extLst>
              <a:ext uri="{FF2B5EF4-FFF2-40B4-BE49-F238E27FC236}">
                <a16:creationId xmlns:a16="http://schemas.microsoft.com/office/drawing/2014/main" id="{18284144-3E41-9D4A-83FF-3E554EB510F3}"/>
              </a:ext>
            </a:extLst>
          </p:cNvPr>
          <p:cNvGrpSpPr/>
          <p:nvPr/>
        </p:nvGrpSpPr>
        <p:grpSpPr>
          <a:xfrm>
            <a:off x="1356852" y="1379856"/>
            <a:ext cx="7710948" cy="4860698"/>
            <a:chOff x="174171" y="632012"/>
            <a:chExt cx="4505405" cy="3845859"/>
          </a:xfrm>
        </p:grpSpPr>
        <p:pic>
          <p:nvPicPr>
            <p:cNvPr id="19" name="Imagen 3">
              <a:extLst>
                <a:ext uri="{FF2B5EF4-FFF2-40B4-BE49-F238E27FC236}">
                  <a16:creationId xmlns:a16="http://schemas.microsoft.com/office/drawing/2014/main" id="{1160EDAC-21BD-884A-A644-B61AC3A7144A}"/>
                </a:ext>
              </a:extLst>
            </p:cNvPr>
            <p:cNvPicPr>
              <a:picLocks noChangeAspect="1"/>
            </p:cNvPicPr>
            <p:nvPr/>
          </p:nvPicPr>
          <p:blipFill rotWithShape="1">
            <a:blip r:embed="rId3"/>
            <a:srcRect l="3976" t="11082" r="83579" b="56598"/>
            <a:stretch/>
          </p:blipFill>
          <p:spPr>
            <a:xfrm>
              <a:off x="174171" y="632012"/>
              <a:ext cx="4505405" cy="3845859"/>
            </a:xfrm>
            <a:prstGeom prst="rect">
              <a:avLst/>
            </a:prstGeom>
          </p:spPr>
        </p:pic>
        <p:sp>
          <p:nvSpPr>
            <p:cNvPr id="20" name="Forma libre 5">
              <a:extLst>
                <a:ext uri="{FF2B5EF4-FFF2-40B4-BE49-F238E27FC236}">
                  <a16:creationId xmlns:a16="http://schemas.microsoft.com/office/drawing/2014/main" id="{CE2A9808-EED9-FC45-97DA-3792C808F41A}"/>
                </a:ext>
              </a:extLst>
            </p:cNvPr>
            <p:cNvSpPr/>
            <p:nvPr/>
          </p:nvSpPr>
          <p:spPr>
            <a:xfrm>
              <a:off x="209550" y="2019300"/>
              <a:ext cx="2190750" cy="1231900"/>
            </a:xfrm>
            <a:custGeom>
              <a:avLst/>
              <a:gdLst>
                <a:gd name="connsiteX0" fmla="*/ 0 w 2190750"/>
                <a:gd name="connsiteY0" fmla="*/ 698500 h 1231900"/>
                <a:gd name="connsiteX1" fmla="*/ 285750 w 2190750"/>
                <a:gd name="connsiteY1" fmla="*/ 635000 h 1231900"/>
                <a:gd name="connsiteX2" fmla="*/ 571500 w 2190750"/>
                <a:gd name="connsiteY2" fmla="*/ 482600 h 1231900"/>
                <a:gd name="connsiteX3" fmla="*/ 654050 w 2190750"/>
                <a:gd name="connsiteY3" fmla="*/ 381000 h 1231900"/>
                <a:gd name="connsiteX4" fmla="*/ 730250 w 2190750"/>
                <a:gd name="connsiteY4" fmla="*/ 234950 h 1231900"/>
                <a:gd name="connsiteX5" fmla="*/ 762000 w 2190750"/>
                <a:gd name="connsiteY5" fmla="*/ 69850 h 1231900"/>
                <a:gd name="connsiteX6" fmla="*/ 768350 w 2190750"/>
                <a:gd name="connsiteY6" fmla="*/ 12700 h 1231900"/>
                <a:gd name="connsiteX7" fmla="*/ 990600 w 2190750"/>
                <a:gd name="connsiteY7" fmla="*/ 31750 h 1231900"/>
                <a:gd name="connsiteX8" fmla="*/ 1009650 w 2190750"/>
                <a:gd name="connsiteY8" fmla="*/ 88900 h 1231900"/>
                <a:gd name="connsiteX9" fmla="*/ 1104900 w 2190750"/>
                <a:gd name="connsiteY9" fmla="*/ 69850 h 1231900"/>
                <a:gd name="connsiteX10" fmla="*/ 1181100 w 2190750"/>
                <a:gd name="connsiteY10" fmla="*/ 0 h 1231900"/>
                <a:gd name="connsiteX11" fmla="*/ 1555750 w 2190750"/>
                <a:gd name="connsiteY11" fmla="*/ 0 h 1231900"/>
                <a:gd name="connsiteX12" fmla="*/ 1612900 w 2190750"/>
                <a:gd name="connsiteY12" fmla="*/ 31750 h 1231900"/>
                <a:gd name="connsiteX13" fmla="*/ 1682750 w 2190750"/>
                <a:gd name="connsiteY13" fmla="*/ 57150 h 1231900"/>
                <a:gd name="connsiteX14" fmla="*/ 1758950 w 2190750"/>
                <a:gd name="connsiteY14" fmla="*/ 114300 h 1231900"/>
                <a:gd name="connsiteX15" fmla="*/ 1771650 w 2190750"/>
                <a:gd name="connsiteY15" fmla="*/ 203200 h 1231900"/>
                <a:gd name="connsiteX16" fmla="*/ 1816100 w 2190750"/>
                <a:gd name="connsiteY16" fmla="*/ 304800 h 1231900"/>
                <a:gd name="connsiteX17" fmla="*/ 1854200 w 2190750"/>
                <a:gd name="connsiteY17" fmla="*/ 412750 h 1231900"/>
                <a:gd name="connsiteX18" fmla="*/ 1898650 w 2190750"/>
                <a:gd name="connsiteY18" fmla="*/ 457200 h 1231900"/>
                <a:gd name="connsiteX19" fmla="*/ 1911350 w 2190750"/>
                <a:gd name="connsiteY19" fmla="*/ 539750 h 1231900"/>
                <a:gd name="connsiteX20" fmla="*/ 1917700 w 2190750"/>
                <a:gd name="connsiteY20" fmla="*/ 565150 h 1231900"/>
                <a:gd name="connsiteX21" fmla="*/ 2000250 w 2190750"/>
                <a:gd name="connsiteY21" fmla="*/ 552450 h 1231900"/>
                <a:gd name="connsiteX22" fmla="*/ 2108200 w 2190750"/>
                <a:gd name="connsiteY22" fmla="*/ 717550 h 1231900"/>
                <a:gd name="connsiteX23" fmla="*/ 2190750 w 2190750"/>
                <a:gd name="connsiteY23" fmla="*/ 812800 h 1231900"/>
                <a:gd name="connsiteX24" fmla="*/ 1860550 w 2190750"/>
                <a:gd name="connsiteY24" fmla="*/ 1231900 h 1231900"/>
                <a:gd name="connsiteX25" fmla="*/ 1746250 w 2190750"/>
                <a:gd name="connsiteY25" fmla="*/ 1117600 h 1231900"/>
                <a:gd name="connsiteX26" fmla="*/ 1568450 w 2190750"/>
                <a:gd name="connsiteY26" fmla="*/ 1060450 h 1231900"/>
                <a:gd name="connsiteX27" fmla="*/ 1428750 w 2190750"/>
                <a:gd name="connsiteY27" fmla="*/ 1047750 h 1231900"/>
                <a:gd name="connsiteX28" fmla="*/ 1333500 w 2190750"/>
                <a:gd name="connsiteY28" fmla="*/ 1041400 h 1231900"/>
                <a:gd name="connsiteX29" fmla="*/ 1314450 w 2190750"/>
                <a:gd name="connsiteY29" fmla="*/ 1009650 h 1231900"/>
                <a:gd name="connsiteX30" fmla="*/ 1187450 w 2190750"/>
                <a:gd name="connsiteY30" fmla="*/ 1035050 h 1231900"/>
                <a:gd name="connsiteX31" fmla="*/ 1117600 w 2190750"/>
                <a:gd name="connsiteY31" fmla="*/ 1009650 h 1231900"/>
                <a:gd name="connsiteX32" fmla="*/ 863600 w 2190750"/>
                <a:gd name="connsiteY32" fmla="*/ 1016000 h 1231900"/>
                <a:gd name="connsiteX33" fmla="*/ 762000 w 2190750"/>
                <a:gd name="connsiteY33" fmla="*/ 1028700 h 1231900"/>
                <a:gd name="connsiteX34" fmla="*/ 768350 w 2190750"/>
                <a:gd name="connsiteY34" fmla="*/ 984250 h 1231900"/>
                <a:gd name="connsiteX35" fmla="*/ 768350 w 2190750"/>
                <a:gd name="connsiteY35" fmla="*/ 984250 h 1231900"/>
                <a:gd name="connsiteX36" fmla="*/ 755650 w 2190750"/>
                <a:gd name="connsiteY36" fmla="*/ 920750 h 1231900"/>
                <a:gd name="connsiteX37" fmla="*/ 660400 w 2190750"/>
                <a:gd name="connsiteY37" fmla="*/ 895350 h 1231900"/>
                <a:gd name="connsiteX38" fmla="*/ 635000 w 2190750"/>
                <a:gd name="connsiteY38" fmla="*/ 939800 h 1231900"/>
                <a:gd name="connsiteX39" fmla="*/ 508000 w 2190750"/>
                <a:gd name="connsiteY39" fmla="*/ 889000 h 1231900"/>
                <a:gd name="connsiteX40" fmla="*/ 431800 w 2190750"/>
                <a:gd name="connsiteY40" fmla="*/ 920750 h 1231900"/>
                <a:gd name="connsiteX41" fmla="*/ 361950 w 2190750"/>
                <a:gd name="connsiteY41" fmla="*/ 819150 h 1231900"/>
                <a:gd name="connsiteX42" fmla="*/ 285750 w 2190750"/>
                <a:gd name="connsiteY42" fmla="*/ 812800 h 1231900"/>
                <a:gd name="connsiteX43" fmla="*/ 215900 w 2190750"/>
                <a:gd name="connsiteY43" fmla="*/ 774700 h 1231900"/>
                <a:gd name="connsiteX44" fmla="*/ 152400 w 2190750"/>
                <a:gd name="connsiteY44" fmla="*/ 749300 h 1231900"/>
                <a:gd name="connsiteX45" fmla="*/ 69850 w 2190750"/>
                <a:gd name="connsiteY45" fmla="*/ 755650 h 1231900"/>
                <a:gd name="connsiteX46" fmla="*/ 0 w 2190750"/>
                <a:gd name="connsiteY46" fmla="*/ 698500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190750" h="1231900">
                  <a:moveTo>
                    <a:pt x="0" y="698500"/>
                  </a:moveTo>
                  <a:lnTo>
                    <a:pt x="285750" y="635000"/>
                  </a:lnTo>
                  <a:lnTo>
                    <a:pt x="571500" y="482600"/>
                  </a:lnTo>
                  <a:lnTo>
                    <a:pt x="654050" y="381000"/>
                  </a:lnTo>
                  <a:lnTo>
                    <a:pt x="730250" y="234950"/>
                  </a:lnTo>
                  <a:lnTo>
                    <a:pt x="762000" y="69850"/>
                  </a:lnTo>
                  <a:lnTo>
                    <a:pt x="768350" y="12700"/>
                  </a:lnTo>
                  <a:lnTo>
                    <a:pt x="990600" y="31750"/>
                  </a:lnTo>
                  <a:lnTo>
                    <a:pt x="1009650" y="88900"/>
                  </a:lnTo>
                  <a:lnTo>
                    <a:pt x="1104900" y="69850"/>
                  </a:lnTo>
                  <a:lnTo>
                    <a:pt x="1181100" y="0"/>
                  </a:lnTo>
                  <a:lnTo>
                    <a:pt x="1555750" y="0"/>
                  </a:lnTo>
                  <a:lnTo>
                    <a:pt x="1612900" y="31750"/>
                  </a:lnTo>
                  <a:lnTo>
                    <a:pt x="1682750" y="57150"/>
                  </a:lnTo>
                  <a:lnTo>
                    <a:pt x="1758950" y="114300"/>
                  </a:lnTo>
                  <a:lnTo>
                    <a:pt x="1771650" y="203200"/>
                  </a:lnTo>
                  <a:lnTo>
                    <a:pt x="1816100" y="304800"/>
                  </a:lnTo>
                  <a:lnTo>
                    <a:pt x="1854200" y="412750"/>
                  </a:lnTo>
                  <a:lnTo>
                    <a:pt x="1898650" y="457200"/>
                  </a:lnTo>
                  <a:lnTo>
                    <a:pt x="1911350" y="539750"/>
                  </a:lnTo>
                  <a:lnTo>
                    <a:pt x="1917700" y="565150"/>
                  </a:lnTo>
                  <a:lnTo>
                    <a:pt x="2000250" y="552450"/>
                  </a:lnTo>
                  <a:lnTo>
                    <a:pt x="2108200" y="717550"/>
                  </a:lnTo>
                  <a:lnTo>
                    <a:pt x="2190750" y="812800"/>
                  </a:lnTo>
                  <a:lnTo>
                    <a:pt x="1860550" y="1231900"/>
                  </a:lnTo>
                  <a:lnTo>
                    <a:pt x="1746250" y="1117600"/>
                  </a:lnTo>
                  <a:lnTo>
                    <a:pt x="1568450" y="1060450"/>
                  </a:lnTo>
                  <a:lnTo>
                    <a:pt x="1428750" y="1047750"/>
                  </a:lnTo>
                  <a:lnTo>
                    <a:pt x="1333500" y="1041400"/>
                  </a:lnTo>
                  <a:lnTo>
                    <a:pt x="1314450" y="1009650"/>
                  </a:lnTo>
                  <a:lnTo>
                    <a:pt x="1187450" y="1035050"/>
                  </a:lnTo>
                  <a:lnTo>
                    <a:pt x="1117600" y="1009650"/>
                  </a:lnTo>
                  <a:lnTo>
                    <a:pt x="863600" y="1016000"/>
                  </a:lnTo>
                  <a:lnTo>
                    <a:pt x="762000" y="1028700"/>
                  </a:lnTo>
                  <a:lnTo>
                    <a:pt x="768350" y="984250"/>
                  </a:lnTo>
                  <a:lnTo>
                    <a:pt x="768350" y="984250"/>
                  </a:lnTo>
                  <a:lnTo>
                    <a:pt x="755650" y="920750"/>
                  </a:lnTo>
                  <a:lnTo>
                    <a:pt x="660400" y="895350"/>
                  </a:lnTo>
                  <a:lnTo>
                    <a:pt x="635000" y="939800"/>
                  </a:lnTo>
                  <a:lnTo>
                    <a:pt x="508000" y="889000"/>
                  </a:lnTo>
                  <a:lnTo>
                    <a:pt x="431800" y="920750"/>
                  </a:lnTo>
                  <a:lnTo>
                    <a:pt x="361950" y="819150"/>
                  </a:lnTo>
                  <a:lnTo>
                    <a:pt x="285750" y="812800"/>
                  </a:lnTo>
                  <a:lnTo>
                    <a:pt x="215900" y="774700"/>
                  </a:lnTo>
                  <a:lnTo>
                    <a:pt x="152400" y="749300"/>
                  </a:lnTo>
                  <a:lnTo>
                    <a:pt x="69850" y="755650"/>
                  </a:lnTo>
                  <a:lnTo>
                    <a:pt x="0" y="69850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CuadroTexto 6">
              <a:extLst>
                <a:ext uri="{FF2B5EF4-FFF2-40B4-BE49-F238E27FC236}">
                  <a16:creationId xmlns:a16="http://schemas.microsoft.com/office/drawing/2014/main" id="{88ACAF44-FCE6-EC47-A27F-339A2FCC0256}"/>
                </a:ext>
              </a:extLst>
            </p:cNvPr>
            <p:cNvSpPr txBox="1"/>
            <p:nvPr/>
          </p:nvSpPr>
          <p:spPr>
            <a:xfrm>
              <a:off x="1005841" y="2450584"/>
              <a:ext cx="940525" cy="369332"/>
            </a:xfrm>
            <a:prstGeom prst="rect">
              <a:avLst/>
            </a:prstGeom>
            <a:noFill/>
          </p:spPr>
          <p:txBody>
            <a:bodyPr wrap="square" rtlCol="0">
              <a:spAutoFit/>
            </a:bodyPr>
            <a:lstStyle/>
            <a:p>
              <a:r>
                <a:rPr lang="es-EC" dirty="0"/>
                <a:t>LOTE H</a:t>
              </a:r>
            </a:p>
          </p:txBody>
        </p:sp>
      </p:gr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841773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03 Superficies y linderos lotes</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025" name="Picture 1" descr="page96image34687216">
            <a:extLst>
              <a:ext uri="{FF2B5EF4-FFF2-40B4-BE49-F238E27FC236}">
                <a16:creationId xmlns:a16="http://schemas.microsoft.com/office/drawing/2014/main" id="{CE803418-4F55-6840-97EE-C7296CD46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098" y="1543390"/>
            <a:ext cx="5785076" cy="377121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B3FD3AC4-9EA2-F94A-9039-2088E3BFB2DF}"/>
              </a:ext>
            </a:extLst>
          </p:cNvPr>
          <p:cNvCxnSpPr>
            <a:cxnSpLocks/>
          </p:cNvCxnSpPr>
          <p:nvPr/>
        </p:nvCxnSpPr>
        <p:spPr>
          <a:xfrm flipH="1">
            <a:off x="947057" y="3189514"/>
            <a:ext cx="1066800" cy="751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2545295-5DFF-5B40-9FDF-3DB2F46DE069}"/>
              </a:ext>
            </a:extLst>
          </p:cNvPr>
          <p:cNvSpPr txBox="1"/>
          <p:nvPr/>
        </p:nvSpPr>
        <p:spPr>
          <a:xfrm>
            <a:off x="141423" y="4071257"/>
            <a:ext cx="1676492" cy="646331"/>
          </a:xfrm>
          <a:prstGeom prst="rect">
            <a:avLst/>
          </a:prstGeom>
          <a:noFill/>
        </p:spPr>
        <p:txBody>
          <a:bodyPr wrap="square" rtlCol="0">
            <a:spAutoFit/>
          </a:bodyPr>
          <a:lstStyle/>
          <a:p>
            <a:r>
              <a:rPr lang="en-EC" dirty="0"/>
              <a:t>5 LOTES SECTOR H</a:t>
            </a:r>
          </a:p>
        </p:txBody>
      </p:sp>
      <p:cxnSp>
        <p:nvCxnSpPr>
          <p:cNvPr id="14" name="Straight Arrow Connector 13">
            <a:extLst>
              <a:ext uri="{FF2B5EF4-FFF2-40B4-BE49-F238E27FC236}">
                <a16:creationId xmlns:a16="http://schemas.microsoft.com/office/drawing/2014/main" id="{7B894989-59C3-A541-9376-31BA7AFE8E7A}"/>
              </a:ext>
            </a:extLst>
          </p:cNvPr>
          <p:cNvCxnSpPr>
            <a:cxnSpLocks/>
          </p:cNvCxnSpPr>
          <p:nvPr/>
        </p:nvCxnSpPr>
        <p:spPr>
          <a:xfrm>
            <a:off x="3698059" y="3948788"/>
            <a:ext cx="1240971" cy="1687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73AE902-ADD8-7743-8E86-4B7A0FE954C6}"/>
              </a:ext>
            </a:extLst>
          </p:cNvPr>
          <p:cNvSpPr txBox="1"/>
          <p:nvPr/>
        </p:nvSpPr>
        <p:spPr>
          <a:xfrm>
            <a:off x="4932753" y="5636073"/>
            <a:ext cx="1892698" cy="369332"/>
          </a:xfrm>
          <a:prstGeom prst="rect">
            <a:avLst/>
          </a:prstGeom>
          <a:noFill/>
        </p:spPr>
        <p:txBody>
          <a:bodyPr wrap="none" rtlCol="0">
            <a:spAutoFit/>
          </a:bodyPr>
          <a:lstStyle/>
          <a:p>
            <a:r>
              <a:rPr lang="en-EC" dirty="0"/>
              <a:t>4 LOTES SECTOR D</a:t>
            </a:r>
          </a:p>
        </p:txBody>
      </p:sp>
      <p:pic>
        <p:nvPicPr>
          <p:cNvPr id="19" name="Imagen 3">
            <a:extLst>
              <a:ext uri="{FF2B5EF4-FFF2-40B4-BE49-F238E27FC236}">
                <a16:creationId xmlns:a16="http://schemas.microsoft.com/office/drawing/2014/main" id="{E249A5A8-622E-D849-AF87-9CFAF55F840A}"/>
              </a:ext>
            </a:extLst>
          </p:cNvPr>
          <p:cNvPicPr>
            <a:picLocks noChangeAspect="1"/>
          </p:cNvPicPr>
          <p:nvPr/>
        </p:nvPicPr>
        <p:blipFill rotWithShape="1">
          <a:blip r:embed="rId4"/>
          <a:srcRect l="5267" t="8064" r="63634" b="37169"/>
          <a:stretch/>
        </p:blipFill>
        <p:spPr>
          <a:xfrm>
            <a:off x="6646928" y="1467704"/>
            <a:ext cx="5403649" cy="3514726"/>
          </a:xfrm>
          <a:prstGeom prst="rect">
            <a:avLst/>
          </a:prstGeom>
        </p:spPr>
      </p:pic>
      <p:cxnSp>
        <p:nvCxnSpPr>
          <p:cNvPr id="20" name="Straight Arrow Connector 19">
            <a:extLst>
              <a:ext uri="{FF2B5EF4-FFF2-40B4-BE49-F238E27FC236}">
                <a16:creationId xmlns:a16="http://schemas.microsoft.com/office/drawing/2014/main" id="{96C93834-DB4D-4E4A-8A2B-03691AA10552}"/>
              </a:ext>
            </a:extLst>
          </p:cNvPr>
          <p:cNvCxnSpPr/>
          <p:nvPr/>
        </p:nvCxnSpPr>
        <p:spPr>
          <a:xfrm>
            <a:off x="7586663" y="2913727"/>
            <a:ext cx="0" cy="1157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88FEE71-77CF-4C4D-8F80-02D913F7C498}"/>
              </a:ext>
            </a:extLst>
          </p:cNvPr>
          <p:cNvSpPr txBox="1"/>
          <p:nvPr/>
        </p:nvSpPr>
        <p:spPr>
          <a:xfrm>
            <a:off x="6625571" y="4431253"/>
            <a:ext cx="2723181" cy="369332"/>
          </a:xfrm>
          <a:prstGeom prst="rect">
            <a:avLst/>
          </a:prstGeom>
          <a:noFill/>
        </p:spPr>
        <p:txBody>
          <a:bodyPr wrap="none" rtlCol="0">
            <a:spAutoFit/>
          </a:bodyPr>
          <a:lstStyle/>
          <a:p>
            <a:r>
              <a:rPr lang="en-EC" dirty="0"/>
              <a:t>Vía que se elimina sector H</a:t>
            </a:r>
          </a:p>
        </p:txBody>
      </p:sp>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990511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03 Superficies y linderos lotes</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C204D265-8A33-BF4F-8124-38EFAC939DFC}"/>
              </a:ext>
            </a:extLst>
          </p:cNvPr>
          <p:cNvPicPr>
            <a:picLocks noChangeAspect="1"/>
          </p:cNvPicPr>
          <p:nvPr/>
        </p:nvPicPr>
        <p:blipFill>
          <a:blip r:embed="rId3"/>
          <a:stretch>
            <a:fillRect/>
          </a:stretch>
        </p:blipFill>
        <p:spPr>
          <a:xfrm>
            <a:off x="1426029" y="1611085"/>
            <a:ext cx="8741228" cy="4556697"/>
          </a:xfrm>
          <a:prstGeom prst="rect">
            <a:avLst/>
          </a:prstGeom>
        </p:spPr>
      </p:pic>
      <p:sp>
        <p:nvSpPr>
          <p:cNvPr id="3" name="TextBox 2">
            <a:extLst>
              <a:ext uri="{FF2B5EF4-FFF2-40B4-BE49-F238E27FC236}">
                <a16:creationId xmlns:a16="http://schemas.microsoft.com/office/drawing/2014/main" id="{D640E743-2635-D845-9300-8E28A274C09E}"/>
              </a:ext>
            </a:extLst>
          </p:cNvPr>
          <p:cNvSpPr txBox="1"/>
          <p:nvPr/>
        </p:nvSpPr>
        <p:spPr>
          <a:xfrm>
            <a:off x="4582886" y="1037498"/>
            <a:ext cx="2630848" cy="369332"/>
          </a:xfrm>
          <a:prstGeom prst="rect">
            <a:avLst/>
          </a:prstGeom>
          <a:noFill/>
        </p:spPr>
        <p:txBody>
          <a:bodyPr wrap="none" rtlCol="0">
            <a:spAutoFit/>
          </a:bodyPr>
          <a:lstStyle/>
          <a:p>
            <a:r>
              <a:rPr lang="en-EC" dirty="0"/>
              <a:t>PLANO ACTUAL REFORMA</a:t>
            </a:r>
          </a:p>
        </p:txBody>
      </p:sp>
      <p:cxnSp>
        <p:nvCxnSpPr>
          <p:cNvPr id="9" name="Straight Arrow Connector 8">
            <a:extLst>
              <a:ext uri="{FF2B5EF4-FFF2-40B4-BE49-F238E27FC236}">
                <a16:creationId xmlns:a16="http://schemas.microsoft.com/office/drawing/2014/main" id="{6CF9DB32-3939-104E-93F8-CBB5B225C42E}"/>
              </a:ext>
            </a:extLst>
          </p:cNvPr>
          <p:cNvCxnSpPr/>
          <p:nvPr/>
        </p:nvCxnSpPr>
        <p:spPr>
          <a:xfrm flipH="1">
            <a:off x="1164771" y="3570514"/>
            <a:ext cx="1164772"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23D15D7-B094-D24D-A2C2-C1BBD6D8F890}"/>
              </a:ext>
            </a:extLst>
          </p:cNvPr>
          <p:cNvSpPr txBox="1"/>
          <p:nvPr/>
        </p:nvSpPr>
        <p:spPr>
          <a:xfrm>
            <a:off x="304800" y="4114800"/>
            <a:ext cx="957943" cy="1477328"/>
          </a:xfrm>
          <a:prstGeom prst="rect">
            <a:avLst/>
          </a:prstGeom>
          <a:noFill/>
        </p:spPr>
        <p:txBody>
          <a:bodyPr wrap="square" rtlCol="0">
            <a:spAutoFit/>
          </a:bodyPr>
          <a:lstStyle/>
          <a:p>
            <a:r>
              <a:rPr lang="en-EC" dirty="0"/>
              <a:t>1 SOLO MACRO LOTE SECTOR “H”</a:t>
            </a:r>
          </a:p>
        </p:txBody>
      </p:sp>
      <p:cxnSp>
        <p:nvCxnSpPr>
          <p:cNvPr id="16" name="Straight Arrow Connector 15">
            <a:extLst>
              <a:ext uri="{FF2B5EF4-FFF2-40B4-BE49-F238E27FC236}">
                <a16:creationId xmlns:a16="http://schemas.microsoft.com/office/drawing/2014/main" id="{2EAA29E3-9283-2F43-8E03-2DCCAB07B7F9}"/>
              </a:ext>
            </a:extLst>
          </p:cNvPr>
          <p:cNvCxnSpPr>
            <a:cxnSpLocks/>
          </p:cNvCxnSpPr>
          <p:nvPr/>
        </p:nvCxnSpPr>
        <p:spPr>
          <a:xfrm>
            <a:off x="7032172" y="5875156"/>
            <a:ext cx="33745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C831A3-9E49-C349-B16B-FBDF522A619A}"/>
              </a:ext>
            </a:extLst>
          </p:cNvPr>
          <p:cNvSpPr txBox="1"/>
          <p:nvPr/>
        </p:nvSpPr>
        <p:spPr>
          <a:xfrm>
            <a:off x="10452971" y="5690490"/>
            <a:ext cx="1307730" cy="369332"/>
          </a:xfrm>
          <a:prstGeom prst="rect">
            <a:avLst/>
          </a:prstGeom>
          <a:noFill/>
        </p:spPr>
        <p:txBody>
          <a:bodyPr wrap="none" rtlCol="0">
            <a:spAutoFit/>
          </a:bodyPr>
          <a:lstStyle/>
          <a:p>
            <a:r>
              <a:rPr lang="en-US" dirty="0"/>
              <a:t>V</a:t>
            </a:r>
            <a:r>
              <a:rPr lang="en-EC" dirty="0"/>
              <a:t>ia sector D</a:t>
            </a:r>
          </a:p>
        </p:txBody>
      </p:sp>
      <p:cxnSp>
        <p:nvCxnSpPr>
          <p:cNvPr id="24" name="Straight Arrow Connector 23">
            <a:extLst>
              <a:ext uri="{FF2B5EF4-FFF2-40B4-BE49-F238E27FC236}">
                <a16:creationId xmlns:a16="http://schemas.microsoft.com/office/drawing/2014/main" id="{DF218841-D7FC-3B43-9AC1-B388EE16E3CE}"/>
              </a:ext>
            </a:extLst>
          </p:cNvPr>
          <p:cNvCxnSpPr/>
          <p:nvPr/>
        </p:nvCxnSpPr>
        <p:spPr>
          <a:xfrm flipV="1">
            <a:off x="7213734" y="5290457"/>
            <a:ext cx="3239237" cy="97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56DCE2E-2F71-EE43-B395-B0C30125ABC1}"/>
              </a:ext>
            </a:extLst>
          </p:cNvPr>
          <p:cNvSpPr txBox="1"/>
          <p:nvPr/>
        </p:nvSpPr>
        <p:spPr>
          <a:xfrm>
            <a:off x="10581240" y="5105791"/>
            <a:ext cx="1637051" cy="369332"/>
          </a:xfrm>
          <a:prstGeom prst="rect">
            <a:avLst/>
          </a:prstGeom>
          <a:noFill/>
        </p:spPr>
        <p:txBody>
          <a:bodyPr wrap="none" rtlCol="0">
            <a:spAutoFit/>
          </a:bodyPr>
          <a:lstStyle/>
          <a:p>
            <a:r>
              <a:rPr lang="en-EC" dirty="0"/>
              <a:t>3 lotes sector D</a:t>
            </a:r>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905693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10 Características y tipos de vías públicas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86543" y="894264"/>
            <a:ext cx="3341914" cy="6555641"/>
          </a:xfrm>
          <a:prstGeom prst="rect">
            <a:avLst/>
          </a:prstGeom>
          <a:noFill/>
        </p:spPr>
        <p:txBody>
          <a:bodyPr wrap="square" rtlCol="0">
            <a:spAutoFit/>
          </a:bodyPr>
          <a:lstStyle/>
          <a:p>
            <a:pPr lvl="0" algn="just">
              <a:buClr>
                <a:schemeClr val="accent1"/>
              </a:buClr>
            </a:pPr>
            <a:endParaRPr lang="es-ES" sz="1600" dirty="0">
              <a:latin typeface="+mj-lt"/>
            </a:endParaRPr>
          </a:p>
          <a:p>
            <a:r>
              <a:rPr lang="en-EC" sz="1600" dirty="0">
                <a:latin typeface="+mj-lt"/>
              </a:rPr>
              <a:t>Los ajuste que se  hicieron en el Cuadro No. 10 son los siguientes:</a:t>
            </a:r>
          </a:p>
          <a:p>
            <a:pPr marL="285750" indent="-285750">
              <a:buClr>
                <a:schemeClr val="accent1"/>
              </a:buClr>
              <a:buFont typeface="Wingdings" pitchFamily="2" charset="2"/>
              <a:buChar char="Ø"/>
            </a:pPr>
            <a:r>
              <a:rPr lang="es-EC" sz="1600" dirty="0">
                <a:latin typeface="+mj-lt"/>
              </a:rPr>
              <a:t>Eliminación de las vías C3 y E3</a:t>
            </a:r>
          </a:p>
          <a:p>
            <a:pPr marL="285750" indent="-285750">
              <a:buClr>
                <a:schemeClr val="accent1"/>
              </a:buClr>
              <a:buFont typeface="Wingdings" pitchFamily="2" charset="2"/>
              <a:buChar char="Ø"/>
            </a:pPr>
            <a:r>
              <a:rPr lang="es-EC" sz="1600" dirty="0">
                <a:latin typeface="+mj-lt"/>
              </a:rPr>
              <a:t>La vía E1 pasa a ser de servicio</a:t>
            </a:r>
            <a:endParaRPr lang="en-EC" sz="1600" dirty="0">
              <a:latin typeface="+mj-lt"/>
            </a:endParaRPr>
          </a:p>
          <a:p>
            <a:pPr marL="285750" indent="-285750">
              <a:buClr>
                <a:schemeClr val="accent1"/>
              </a:buClr>
              <a:buFont typeface="Wingdings" pitchFamily="2" charset="2"/>
              <a:buChar char="Ø"/>
            </a:pPr>
            <a:r>
              <a:rPr lang="es-EC" sz="1600" dirty="0">
                <a:latin typeface="+mj-lt"/>
              </a:rPr>
              <a:t>Se incluyen todas las secciones de la calle Río Santiago</a:t>
            </a:r>
            <a:endParaRPr lang="en-EC" sz="1600" dirty="0">
              <a:latin typeface="+mj-lt"/>
            </a:endParaRPr>
          </a:p>
          <a:p>
            <a:pPr marL="285750" indent="-285750">
              <a:buClr>
                <a:schemeClr val="accent1"/>
              </a:buClr>
              <a:buFont typeface="Wingdings" pitchFamily="2" charset="2"/>
              <a:buChar char="Ø"/>
            </a:pPr>
            <a:r>
              <a:rPr lang="es-EC" sz="1600" dirty="0">
                <a:latin typeface="+mj-lt"/>
              </a:rPr>
              <a:t>Se incluye una columna que refleja las áreas de señalización horizontal.</a:t>
            </a:r>
            <a:endParaRPr lang="en-EC" sz="1600" dirty="0">
              <a:latin typeface="+mj-lt"/>
            </a:endParaRPr>
          </a:p>
          <a:p>
            <a:pPr marL="285750" indent="-285750">
              <a:buClr>
                <a:schemeClr val="accent1"/>
              </a:buClr>
              <a:buFont typeface="Wingdings" pitchFamily="2" charset="2"/>
              <a:buChar char="Ø"/>
            </a:pPr>
            <a:r>
              <a:rPr lang="es-EC" sz="1600" dirty="0">
                <a:latin typeface="+mj-lt"/>
              </a:rPr>
              <a:t>Se incluye una columna que vincula cada vía al respectivo corte</a:t>
            </a:r>
            <a:endParaRPr lang="en-EC" sz="1600" dirty="0">
              <a:latin typeface="+mj-lt"/>
            </a:endParaRPr>
          </a:p>
          <a:p>
            <a:pPr marL="285750" indent="-285750">
              <a:buClr>
                <a:schemeClr val="accent1"/>
              </a:buClr>
              <a:buFont typeface="Wingdings" pitchFamily="2" charset="2"/>
              <a:buChar char="Ø"/>
            </a:pPr>
            <a:r>
              <a:rPr lang="es-EC" sz="1600" dirty="0">
                <a:latin typeface="+mj-lt"/>
              </a:rPr>
              <a:t>Se incluye una nota explicativa que aclara los casos en los que se promedia las medidas de los espaldones.</a:t>
            </a:r>
            <a:endParaRPr lang="en-EC" sz="1600" dirty="0">
              <a:latin typeface="+mj-lt"/>
            </a:endParaRPr>
          </a:p>
          <a:p>
            <a:pPr marL="285750" indent="-285750">
              <a:buClr>
                <a:schemeClr val="accent1"/>
              </a:buClr>
              <a:buFont typeface="Wingdings" pitchFamily="2" charset="2"/>
              <a:buChar char="Ø"/>
            </a:pPr>
            <a:r>
              <a:rPr lang="es-EC" sz="1600" dirty="0">
                <a:latin typeface="+mj-lt"/>
              </a:rPr>
              <a:t>Incluye nota explicativa que aclara que el área de las vías se obtiene de multiplicar la sección por la longitud y sumar el área de las rotondas.</a:t>
            </a:r>
            <a:endParaRPr lang="en-EC" sz="1600" dirty="0">
              <a:latin typeface="+mj-lt"/>
            </a:endParaRPr>
          </a:p>
          <a:p>
            <a:pPr marL="285750" indent="-285750">
              <a:buClr>
                <a:schemeClr val="accent1"/>
              </a:buClr>
              <a:buFont typeface="Wingdings" pitchFamily="2" charset="2"/>
              <a:buChar char="Ø"/>
            </a:pPr>
            <a:r>
              <a:rPr lang="es-EC" sz="1600" dirty="0">
                <a:latin typeface="+mj-lt"/>
              </a:rPr>
              <a:t>Cambio de longitud de las vías E1 y F2 </a:t>
            </a:r>
            <a:endParaRPr lang="en-EC" sz="1600" dirty="0">
              <a:latin typeface="+mj-lt"/>
            </a:endParaRPr>
          </a:p>
          <a:p>
            <a:pPr marL="285750" lvl="0" indent="-285750" algn="just">
              <a:buClr>
                <a:schemeClr val="accent1"/>
              </a:buClr>
              <a:buFont typeface="Wingdings" pitchFamily="2" charset="2"/>
              <a:buChar char="Ø"/>
            </a:pPr>
            <a:endParaRPr lang="en-EC" sz="1600" dirty="0">
              <a:latin typeface="+mj-lt"/>
            </a:endParaRPr>
          </a:p>
          <a:p>
            <a:pPr lvl="0" algn="just">
              <a:buClr>
                <a:schemeClr val="accent1"/>
              </a:buClr>
            </a:pPr>
            <a:endParaRPr lang="en-EC" sz="1600" dirty="0">
              <a:latin typeface="+mj-lt"/>
            </a:endParaRPr>
          </a:p>
          <a:p>
            <a:pPr lvl="0" algn="just">
              <a:buClr>
                <a:schemeClr val="accent1"/>
              </a:buClr>
            </a:pPr>
            <a:endParaRPr lang="en-EC" sz="20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03072EDA-0E9F-094B-A7BC-31256D7DBDC9}"/>
              </a:ext>
            </a:extLst>
          </p:cNvPr>
          <p:cNvPicPr/>
          <p:nvPr/>
        </p:nvPicPr>
        <p:blipFill>
          <a:blip r:embed="rId3"/>
          <a:stretch>
            <a:fillRect/>
          </a:stretch>
        </p:blipFill>
        <p:spPr>
          <a:xfrm>
            <a:off x="4820649" y="1284514"/>
            <a:ext cx="6184807" cy="4299857"/>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376475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10 Características y tipos de vías públicas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64770" y="814061"/>
            <a:ext cx="9644743" cy="5570756"/>
          </a:xfrm>
          <a:prstGeom prst="rect">
            <a:avLst/>
          </a:prstGeom>
          <a:noFill/>
        </p:spPr>
        <p:txBody>
          <a:bodyPr wrap="square" rtlCol="0">
            <a:spAutoFit/>
          </a:bodyPr>
          <a:lstStyle/>
          <a:p>
            <a:pPr marL="285750" lvl="0" indent="-285750">
              <a:buClr>
                <a:schemeClr val="accent1"/>
              </a:buClr>
              <a:buFont typeface="Wingdings" pitchFamily="2" charset="2"/>
              <a:buChar char="Ø"/>
            </a:pPr>
            <a:r>
              <a:rPr lang="es-ES_tradnl" sz="1600" dirty="0">
                <a:latin typeface="+mj-lt"/>
              </a:rPr>
              <a:t>Se dio un fraccionamiento de hecho por la obra vial existente, el cual aisló en predio denominado como Parcela “A”, el cual fue eliminado del PUAE, y las calles internas que originalmente estaban proyectadas para este lote fueron eliminadas de igual manera.</a:t>
            </a:r>
          </a:p>
          <a:p>
            <a:pPr marL="285750" lvl="0" indent="-285750">
              <a:buClr>
                <a:schemeClr val="accent1"/>
              </a:buClr>
              <a:buFont typeface="Wingdings" pitchFamily="2" charset="2"/>
              <a:buChar char="Ø"/>
            </a:pPr>
            <a:r>
              <a:rPr lang="es-ES_tradnl" sz="1600" dirty="0">
                <a:latin typeface="+mj-lt"/>
              </a:rPr>
              <a:t>Se generó un cambio en la propuesta de uso y ocupación en la Parcela “B”, correspondiente al Sector de Planificación B del PUAE, cambiando de una propuesta inicial de edificios de oficinas, a la implantación de un centro comercial. En vista de ello, las calles B1 y B2 que estaban proyectadas en la propuesta inicial fueron eliminadas del proyecto. </a:t>
            </a:r>
          </a:p>
          <a:p>
            <a:pPr marL="285750" lvl="0" indent="-285750">
              <a:buClr>
                <a:schemeClr val="accent1"/>
              </a:buClr>
              <a:buFont typeface="Wingdings" pitchFamily="2" charset="2"/>
              <a:buChar char="Ø"/>
            </a:pPr>
            <a:r>
              <a:rPr lang="es-ES_tradnl" sz="1600" dirty="0">
                <a:latin typeface="+mj-lt"/>
              </a:rPr>
              <a:t>Se incluyó por error como vía pública dentro de la Parcela “C”, correspondiente al Sector de Planificación C del PUAE, a la vía C3, que está prevista como un acceso privado afectado al uso público, por tanto, se elimino esta vía del cuadro. </a:t>
            </a:r>
          </a:p>
          <a:p>
            <a:pPr marL="285750" lvl="0" indent="-285750">
              <a:buClr>
                <a:schemeClr val="accent1"/>
              </a:buClr>
              <a:buFont typeface="Wingdings" pitchFamily="2" charset="2"/>
              <a:buChar char="Ø"/>
            </a:pPr>
            <a:r>
              <a:rPr lang="en-EC" sz="1600" dirty="0">
                <a:latin typeface="+mj-lt"/>
              </a:rPr>
              <a:t>La segunda vía de la Parcela “E” consta erróneamente identificada como E2 cuando su nomenclatura correcta, de acuerdo a todo el contenido de la Ordenanza, es E3. </a:t>
            </a:r>
          </a:p>
          <a:p>
            <a:pPr marL="285750" lvl="0" indent="-285750">
              <a:buClr>
                <a:schemeClr val="accent1"/>
              </a:buClr>
              <a:buFont typeface="Wingdings" pitchFamily="2" charset="2"/>
              <a:buChar char="Ø"/>
            </a:pPr>
            <a:r>
              <a:rPr lang="en-EC" sz="1600" dirty="0">
                <a:latin typeface="+mj-lt"/>
              </a:rPr>
              <a:t>El cuadro No. 10 vigente no considera que se aumentó un carril por sentido en la Avenida Colectora “Alfonso Lamiña” que constituye la medida de mitigación dispuesta por la Secretaría de Movilidad en su respectivo informe incluido como Anexo 4 de la Ordenanza Metropolitana No. 284</a:t>
            </a:r>
            <a:r>
              <a:rPr lang="en-EC" sz="1600" dirty="0">
                <a:effectLst/>
                <a:latin typeface="+mj-lt"/>
              </a:rPr>
              <a:t> </a:t>
            </a:r>
          </a:p>
          <a:p>
            <a:pPr marL="285750" lvl="0" indent="-285750">
              <a:buClr>
                <a:schemeClr val="accent1"/>
              </a:buClr>
              <a:buFont typeface="Wingdings" pitchFamily="2" charset="2"/>
              <a:buChar char="Ø"/>
            </a:pPr>
            <a:r>
              <a:rPr lang="en-EC" sz="1600" dirty="0">
                <a:latin typeface="+mj-lt"/>
              </a:rPr>
              <a:t>El cuadro No. 10 vigente no considera que se produjo una variación en el número de carriles por sentido en cada sección de la calle Río Santiago en virtud del Informe de Movilidad emitido por la Secretaría de Movilidad.</a:t>
            </a:r>
          </a:p>
          <a:p>
            <a:pPr marL="285750" lvl="0" indent="-285750">
              <a:buClr>
                <a:schemeClr val="accent1"/>
              </a:buClr>
              <a:buFont typeface="Wingdings" pitchFamily="2" charset="2"/>
              <a:buChar char="Ø"/>
            </a:pPr>
            <a:r>
              <a:rPr lang="es-ES_tradnl" sz="1600" dirty="0">
                <a:latin typeface="+mj-lt"/>
              </a:rPr>
              <a:t>El cuadro No. 10 vigente no considera variaciones en longitudes y anchos de algunas de las vías en relación a la incorporación de las franjas de la señalización horizontal, ancho de espaldones e incluye errores involuntarios de </a:t>
            </a:r>
            <a:r>
              <a:rPr lang="es-ES_tradnl" sz="1600" dirty="0" err="1">
                <a:latin typeface="+mj-lt"/>
              </a:rPr>
              <a:t>tipeo</a:t>
            </a:r>
            <a:r>
              <a:rPr lang="es-ES_tradnl" sz="1600" dirty="0">
                <a:latin typeface="+mj-lt"/>
              </a:rPr>
              <a:t>. </a:t>
            </a:r>
            <a:endParaRPr lang="en-EC" sz="1600" dirty="0">
              <a:latin typeface="+mj-lt"/>
            </a:endParaRPr>
          </a:p>
          <a:p>
            <a:pPr marL="285750" lvl="0" indent="-285750">
              <a:buClr>
                <a:schemeClr val="accent1"/>
              </a:buClr>
              <a:buFont typeface="Wingdings" pitchFamily="2" charset="2"/>
              <a:buChar char="Ø"/>
            </a:pPr>
            <a:r>
              <a:rPr lang="en-EC" sz="1600" dirty="0">
                <a:latin typeface="+mj-lt"/>
              </a:rPr>
              <a:t>Se incluye una nota explicativa que hace referencia a la vía existente con acceso irrestricto a los vecinos, que en el mapa inicial figuraba como derecho de vía privado</a:t>
            </a:r>
            <a:endParaRPr lang="en-EC" sz="1400" dirty="0">
              <a:effectLst/>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862178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10 Características y tipos de vías públicas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53886" y="1460321"/>
            <a:ext cx="3341914" cy="3539430"/>
          </a:xfrm>
          <a:prstGeom prst="rect">
            <a:avLst/>
          </a:prstGeom>
          <a:noFill/>
        </p:spPr>
        <p:txBody>
          <a:bodyPr wrap="square" rtlCol="0">
            <a:spAutoFit/>
          </a:bodyPr>
          <a:lstStyle/>
          <a:p>
            <a:pPr algn="just"/>
            <a:r>
              <a:rPr lang="es-EC" sz="1600" dirty="0">
                <a:latin typeface="+mj-lt"/>
              </a:rPr>
              <a:t>El 18 de octubre de 2019 la Secretaría de Movilidad del Distrito Metropolitano de Quito emite pronunciamiento favorable </a:t>
            </a:r>
            <a:r>
              <a:rPr lang="es-ES" sz="1600" dirty="0">
                <a:latin typeface="+mj-lt"/>
              </a:rPr>
              <a:t>en función del cuadro de vías corregido del PUAE San Patricio mediante </a:t>
            </a:r>
            <a:r>
              <a:rPr lang="es-EC" sz="1600" b="1" dirty="0">
                <a:latin typeface="+mj-lt"/>
                <a:hlinkClick r:id="rId3" action="ppaction://hlinkfile"/>
              </a:rPr>
              <a:t>Oficio Nro. SM-2019-2736</a:t>
            </a:r>
            <a:endParaRPr lang="es-EC" sz="1600" b="1" dirty="0">
              <a:latin typeface="+mj-lt"/>
              <a:hlinkClick r:id="rId4" action="ppaction://hlinkfile"/>
            </a:endParaRPr>
          </a:p>
          <a:p>
            <a:pPr algn="just"/>
            <a:endParaRPr lang="es-ES" sz="1600" b="1" dirty="0">
              <a:latin typeface="+mj-lt"/>
              <a:hlinkClick r:id="rId4" action="ppaction://hlinkfile"/>
            </a:endParaRPr>
          </a:p>
          <a:p>
            <a:pPr algn="just"/>
            <a:r>
              <a:rPr lang="es-ES" sz="1600" dirty="0">
                <a:latin typeface="+mj-lt"/>
              </a:rPr>
              <a:t>El 23 de diciembre de 2019 la Empresa Pública Metropolitana de Movilidad y Obras Públicas EPMMOP emite informe de aprobación de diseños definitivos de las vías mediante </a:t>
            </a:r>
            <a:r>
              <a:rPr lang="es-ES" sz="1600" dirty="0">
                <a:latin typeface="+mj-lt"/>
                <a:hlinkClick r:id="rId5" action="ppaction://hlinkfile"/>
              </a:rPr>
              <a:t>Oficio 3078-GG-GEF-SG</a:t>
            </a:r>
            <a:endParaRPr lang="es-ES" sz="16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DA3C01BC-F7CC-504B-A913-AA1B0B591524}"/>
              </a:ext>
            </a:extLst>
          </p:cNvPr>
          <p:cNvPicPr/>
          <p:nvPr/>
        </p:nvPicPr>
        <p:blipFill>
          <a:blip r:embed="rId6">
            <a:extLst>
              <a:ext uri="{28A0092B-C50C-407E-A947-70E740481C1C}">
                <a14:useLocalDpi xmlns:a14="http://schemas.microsoft.com/office/drawing/2010/main" val="0"/>
              </a:ext>
            </a:extLst>
          </a:blip>
          <a:stretch>
            <a:fillRect/>
          </a:stretch>
        </p:blipFill>
        <p:spPr>
          <a:xfrm>
            <a:off x="4722042" y="1143317"/>
            <a:ext cx="5915660" cy="4571365"/>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229114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11 Características y tipos de ciclovías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844865" y="1201391"/>
            <a:ext cx="3341914" cy="3600986"/>
          </a:xfrm>
          <a:prstGeom prst="rect">
            <a:avLst/>
          </a:prstGeom>
          <a:noFill/>
        </p:spPr>
        <p:txBody>
          <a:bodyPr wrap="square" rtlCol="0">
            <a:spAutoFit/>
          </a:bodyPr>
          <a:lstStyle/>
          <a:p>
            <a:pPr algn="just"/>
            <a:endParaRPr lang="es-ES" sz="1600" b="1" dirty="0">
              <a:latin typeface="+mj-lt"/>
              <a:hlinkClick r:id="rId3" action="ppaction://hlinkfile"/>
            </a:endParaRPr>
          </a:p>
          <a:p>
            <a:pPr algn="just"/>
            <a:r>
              <a:rPr lang="en-US" dirty="0">
                <a:latin typeface="+mj-lt"/>
              </a:rPr>
              <a:t>Por la </a:t>
            </a:r>
            <a:r>
              <a:rPr lang="en-EC" dirty="0">
                <a:latin typeface="+mj-lt"/>
              </a:rPr>
              <a:t>modificación de las vías al cuadro de ciclovía se le incluyo mayor información técnica que permite mejor claridad para su implementación.</a:t>
            </a:r>
            <a:r>
              <a:rPr lang="en-EC" sz="1600" dirty="0">
                <a:effectLst/>
                <a:latin typeface="+mj-lt"/>
              </a:rPr>
              <a:t> </a:t>
            </a:r>
          </a:p>
          <a:p>
            <a:pPr algn="just"/>
            <a:endParaRPr lang="en-EC" sz="1600" b="1" dirty="0">
              <a:latin typeface="+mj-lt"/>
              <a:hlinkClick r:id="rId3" action="ppaction://hlinkfile"/>
            </a:endParaRPr>
          </a:p>
          <a:p>
            <a:pPr algn="just"/>
            <a:r>
              <a:rPr lang="es-ES" dirty="0">
                <a:latin typeface="+mj-lt"/>
              </a:rPr>
              <a:t>Se corrige el número del plano, que en la Ordenanza No. 284 en el artículo 22 figura como plano No. 12 cuando en realidad es el plano No. 13. </a:t>
            </a:r>
            <a:endParaRPr lang="en-EC" dirty="0">
              <a:latin typeface="+mj-lt"/>
            </a:endParaRPr>
          </a:p>
          <a:p>
            <a:pPr algn="just"/>
            <a:endParaRPr lang="es-ES" sz="1600" b="1" dirty="0">
              <a:latin typeface="+mj-lt"/>
              <a:hlinkClick r:id="rId3" action="ppaction://hlinkfile"/>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450C64A4-CAF6-D546-852D-C5942E6DD8D0}"/>
              </a:ext>
            </a:extLst>
          </p:cNvPr>
          <p:cNvPicPr/>
          <p:nvPr/>
        </p:nvPicPr>
        <p:blipFill>
          <a:blip r:embed="rId4"/>
          <a:stretch>
            <a:fillRect/>
          </a:stretch>
        </p:blipFill>
        <p:spPr>
          <a:xfrm>
            <a:off x="4738372" y="1460321"/>
            <a:ext cx="6397714" cy="3342056"/>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303676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14 y Cuadro No. 17</a:t>
              </a:r>
            </a:p>
            <a:p>
              <a:pPr algn="just"/>
              <a:endParaRPr lang="es-EC" sz="2000" b="1" dirty="0">
                <a:solidFill>
                  <a:schemeClr val="bg1"/>
                </a:solidFill>
                <a:latin typeface="Candara" panose="020E0502030303020204" pitchFamily="34" charset="0"/>
              </a:endParaRPr>
            </a:p>
          </p:txBody>
        </p:sp>
      </p:grpSp>
      <p:sp>
        <p:nvSpPr>
          <p:cNvPr id="10" name="Diagrama de flujo: proceso alternativo 47">
            <a:extLst>
              <a:ext uri="{FF2B5EF4-FFF2-40B4-BE49-F238E27FC236}">
                <a16:creationId xmlns:a16="http://schemas.microsoft.com/office/drawing/2014/main" id="{6F8B7E6E-18BB-4DB6-8920-1B72D5EB02EC}"/>
              </a:ext>
            </a:extLst>
          </p:cNvPr>
          <p:cNvSpPr/>
          <p:nvPr/>
        </p:nvSpPr>
        <p:spPr>
          <a:xfrm>
            <a:off x="1599641" y="1211559"/>
            <a:ext cx="4496360" cy="924281"/>
          </a:xfrm>
          <a:prstGeom prst="flowChartAlternate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a:solidFill>
                  <a:schemeClr val="tx2"/>
                </a:solidFill>
                <a:latin typeface="Candara" panose="020E0502030303020204" pitchFamily="34" charset="0"/>
              </a:rPr>
              <a:t>Modificación Equipamiento Social y Cultural</a:t>
            </a:r>
          </a:p>
        </p:txBody>
      </p:sp>
      <p:sp>
        <p:nvSpPr>
          <p:cNvPr id="64" name="TextBox 63">
            <a:extLst>
              <a:ext uri="{FF2B5EF4-FFF2-40B4-BE49-F238E27FC236}">
                <a16:creationId xmlns:a16="http://schemas.microsoft.com/office/drawing/2014/main" id="{399FCD5C-7D02-4B5A-AA98-19233B3B14F5}"/>
              </a:ext>
            </a:extLst>
          </p:cNvPr>
          <p:cNvSpPr txBox="1"/>
          <p:nvPr/>
        </p:nvSpPr>
        <p:spPr>
          <a:xfrm>
            <a:off x="1567664" y="2150933"/>
            <a:ext cx="5004543" cy="4278094"/>
          </a:xfrm>
          <a:prstGeom prst="rect">
            <a:avLst/>
          </a:prstGeom>
          <a:noFill/>
        </p:spPr>
        <p:txBody>
          <a:bodyPr wrap="square" rtlCol="0">
            <a:spAutoFit/>
          </a:bodyPr>
          <a:lstStyle/>
          <a:p>
            <a:pPr marL="285750" indent="-285750" algn="just">
              <a:buClr>
                <a:schemeClr val="tx2"/>
              </a:buClr>
              <a:buFont typeface="Arial" panose="020B0604020202020204" pitchFamily="34" charset="0"/>
              <a:buChar char="•"/>
            </a:pPr>
            <a:endParaRPr lang="es-EC" sz="1600" dirty="0"/>
          </a:p>
          <a:p>
            <a:pPr marL="285750" indent="-285750" algn="just">
              <a:buClr>
                <a:schemeClr val="tx2"/>
              </a:buClr>
              <a:buFont typeface="Arial" panose="020B0604020202020204" pitchFamily="34" charset="0"/>
              <a:buChar char="•"/>
            </a:pPr>
            <a:r>
              <a:rPr lang="en-US" sz="1600" dirty="0"/>
              <a:t>Se </a:t>
            </a:r>
            <a:r>
              <a:rPr lang="es-ES_tradnl" sz="1600" dirty="0"/>
              <a:t>consideró a las terrazas del </a:t>
            </a:r>
            <a:r>
              <a:rPr lang="es-ES_tradnl" sz="1600" dirty="0" err="1"/>
              <a:t>diseño</a:t>
            </a:r>
            <a:r>
              <a:rPr lang="es-ES_tradnl" sz="1600" dirty="0"/>
              <a:t> de los equipamientos social y cultural,  como parte de las </a:t>
            </a:r>
            <a:r>
              <a:rPr lang="es-ES_tradnl" sz="1600" dirty="0" err="1"/>
              <a:t>áreas</a:t>
            </a:r>
            <a:r>
              <a:rPr lang="es-ES_tradnl" sz="1600" dirty="0"/>
              <a:t> exteriores, lo cual generó un desfase en las superficies constantes en el cuadro No. 14 y No. 17 de los Arts. 32 y 33 de la Ordenanza.</a:t>
            </a:r>
            <a:r>
              <a:rPr lang="en-US" sz="1600" dirty="0"/>
              <a:t> </a:t>
            </a:r>
            <a:endParaRPr lang="en-US" sz="1400" dirty="0"/>
          </a:p>
          <a:p>
            <a:pPr algn="just">
              <a:buClr>
                <a:schemeClr val="tx2"/>
              </a:buClr>
            </a:pPr>
            <a:endParaRPr lang="es-EC" sz="1600" dirty="0"/>
          </a:p>
          <a:p>
            <a:pPr marL="285750" indent="-285750" algn="just">
              <a:buClr>
                <a:schemeClr val="tx2"/>
              </a:buClr>
              <a:buFont typeface="Arial" panose="020B0604020202020204" pitchFamily="34" charset="0"/>
              <a:buChar char="•"/>
            </a:pPr>
            <a:r>
              <a:rPr lang="es-EC" sz="1600" dirty="0"/>
              <a:t>En reforma se aumentan las áreas de cielo abierto del Cuadro No. 14 “Pago en equipamientos públicos de servicios sociales o servicios públicos”, y del Cuadro No. 17 “Detalle de pago en especie en obras de infraestructura” especificamente de los equipamientos sociales y culturales, con el fin de ajustar los proyectos presentados a la AZT y entregar a la comuniad los equipamientos.</a:t>
            </a:r>
          </a:p>
          <a:p>
            <a:pPr marL="285750" indent="-285750" algn="just">
              <a:buClr>
                <a:schemeClr val="tx2"/>
              </a:buClr>
              <a:buFont typeface="Arial" panose="020B0604020202020204" pitchFamily="34" charset="0"/>
              <a:buChar char="•"/>
            </a:pPr>
            <a:endParaRPr lang="es-EC" sz="1600" dirty="0"/>
          </a:p>
          <a:p>
            <a:pPr algn="just">
              <a:buClr>
                <a:schemeClr val="tx2"/>
              </a:buClr>
            </a:pPr>
            <a:endParaRPr lang="es-EC" sz="1600" dirty="0"/>
          </a:p>
        </p:txBody>
      </p:sp>
      <p:sp>
        <p:nvSpPr>
          <p:cNvPr id="38" name="Hexagon 37">
            <a:extLst>
              <a:ext uri="{FF2B5EF4-FFF2-40B4-BE49-F238E27FC236}">
                <a16:creationId xmlns:a16="http://schemas.microsoft.com/office/drawing/2014/main" id="{3DFEB4DD-A485-442A-8B35-6ABF7A677E3A}"/>
              </a:ext>
            </a:extLst>
          </p:cNvPr>
          <p:cNvSpPr/>
          <p:nvPr/>
        </p:nvSpPr>
        <p:spPr>
          <a:xfrm>
            <a:off x="7465651" y="2154351"/>
            <a:ext cx="2737987" cy="2549299"/>
          </a:xfrm>
          <a:prstGeom prst="hexagon">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a:extLst>
              <a:ext uri="{FF2B5EF4-FFF2-40B4-BE49-F238E27FC236}">
                <a16:creationId xmlns:a16="http://schemas.microsoft.com/office/drawing/2014/main" id="{50C590C1-9E22-4E73-8AA9-AD5D0815E92B}"/>
              </a:ext>
            </a:extLst>
          </p:cNvPr>
          <p:cNvSpPr/>
          <p:nvPr/>
        </p:nvSpPr>
        <p:spPr>
          <a:xfrm>
            <a:off x="7608169" y="2492896"/>
            <a:ext cx="2520279" cy="1872207"/>
          </a:xfrm>
          <a:prstGeom prst="hexagon">
            <a:avLst/>
          </a:prstGeom>
          <a:noFill/>
          <a:ln w="9525">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rgbClr val="1F497D"/>
                </a:solidFill>
              </a:rPr>
              <a:t>Superfice cielo abierto Equipamiento Social y Cultural (Art. 32 y 33)</a:t>
            </a:r>
          </a:p>
        </p:txBody>
      </p:sp>
      <p:cxnSp>
        <p:nvCxnSpPr>
          <p:cNvPr id="40" name="Conector recto de flecha 38">
            <a:extLst>
              <a:ext uri="{FF2B5EF4-FFF2-40B4-BE49-F238E27FC236}">
                <a16:creationId xmlns:a16="http://schemas.microsoft.com/office/drawing/2014/main" id="{5F1E7C65-C6C9-44A9-8CDE-E8AA40709825}"/>
              </a:ext>
            </a:extLst>
          </p:cNvPr>
          <p:cNvCxnSpPr>
            <a:cxnSpLocks/>
          </p:cNvCxnSpPr>
          <p:nvPr/>
        </p:nvCxnSpPr>
        <p:spPr>
          <a:xfrm flipH="1">
            <a:off x="7040435" y="3419469"/>
            <a:ext cx="291226" cy="0"/>
          </a:xfrm>
          <a:prstGeom prst="straightConnector1">
            <a:avLst/>
          </a:prstGeom>
          <a:ln w="38100" cap="flat" cmpd="sng" algn="ctr">
            <a:solidFill>
              <a:schemeClr val="accent3">
                <a:lumMod val="75000"/>
              </a:schemeClr>
            </a:solidFill>
            <a:prstDash val="sysDot"/>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21" name="Conector recto de flecha 38">
            <a:extLst>
              <a:ext uri="{FF2B5EF4-FFF2-40B4-BE49-F238E27FC236}">
                <a16:creationId xmlns:a16="http://schemas.microsoft.com/office/drawing/2014/main" id="{5F1E7C65-C6C9-44A9-8CDE-E8AA40709825}"/>
              </a:ext>
            </a:extLst>
          </p:cNvPr>
          <p:cNvCxnSpPr>
            <a:cxnSpLocks/>
          </p:cNvCxnSpPr>
          <p:nvPr/>
        </p:nvCxnSpPr>
        <p:spPr>
          <a:xfrm flipV="1">
            <a:off x="6960096" y="1792309"/>
            <a:ext cx="0" cy="1627160"/>
          </a:xfrm>
          <a:prstGeom prst="straightConnector1">
            <a:avLst/>
          </a:prstGeom>
          <a:ln w="38100" cap="flat" cmpd="sng" algn="ctr">
            <a:solidFill>
              <a:schemeClr val="accent3">
                <a:lumMod val="75000"/>
              </a:schemeClr>
            </a:solidFill>
            <a:prstDash val="sysDot"/>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24" name="Conector recto de flecha 38">
            <a:extLst>
              <a:ext uri="{FF2B5EF4-FFF2-40B4-BE49-F238E27FC236}">
                <a16:creationId xmlns:a16="http://schemas.microsoft.com/office/drawing/2014/main" id="{5F1E7C65-C6C9-44A9-8CDE-E8AA40709825}"/>
              </a:ext>
            </a:extLst>
          </p:cNvPr>
          <p:cNvCxnSpPr>
            <a:cxnSpLocks/>
          </p:cNvCxnSpPr>
          <p:nvPr/>
        </p:nvCxnSpPr>
        <p:spPr>
          <a:xfrm>
            <a:off x="6096000" y="1795609"/>
            <a:ext cx="864096" cy="0"/>
          </a:xfrm>
          <a:prstGeom prst="straightConnector1">
            <a:avLst/>
          </a:prstGeom>
          <a:ln w="38100" cap="flat" cmpd="sng" algn="ctr">
            <a:solidFill>
              <a:schemeClr val="accent3">
                <a:lumMod val="75000"/>
              </a:schemeClr>
            </a:solidFill>
            <a:prstDash val="sysDot"/>
            <a:round/>
            <a:headEnd type="none" w="med" len="med"/>
            <a:tailEnd type="oval" w="med" len="med"/>
          </a:ln>
        </p:spPr>
        <p:style>
          <a:lnRef idx="0">
            <a:scrgbClr r="0" g="0" b="0"/>
          </a:lnRef>
          <a:fillRef idx="0">
            <a:scrgbClr r="0" g="0" b="0"/>
          </a:fillRef>
          <a:effectRef idx="0">
            <a:scrgbClr r="0" g="0" b="0"/>
          </a:effectRef>
          <a:fontRef idx="minor">
            <a:schemeClr val="tx1"/>
          </a:fontRef>
        </p:style>
      </p:cxn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947151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PUAE SAN PATRICIO EN EJECUCIÓN </a:t>
              </a:r>
            </a:p>
          </p:txBody>
        </p:sp>
      </p:grpSp>
      <p:sp>
        <p:nvSpPr>
          <p:cNvPr id="3" name="TextBox 2">
            <a:extLst>
              <a:ext uri="{FF2B5EF4-FFF2-40B4-BE49-F238E27FC236}">
                <a16:creationId xmlns:a16="http://schemas.microsoft.com/office/drawing/2014/main" id="{F0B4DB61-E145-0240-B1C1-A2C25374DCF2}"/>
              </a:ext>
            </a:extLst>
          </p:cNvPr>
          <p:cNvSpPr txBox="1"/>
          <p:nvPr/>
        </p:nvSpPr>
        <p:spPr>
          <a:xfrm>
            <a:off x="1855325" y="782121"/>
            <a:ext cx="8481349" cy="5293757"/>
          </a:xfrm>
          <a:prstGeom prst="rect">
            <a:avLst/>
          </a:prstGeom>
          <a:noFill/>
        </p:spPr>
        <p:txBody>
          <a:bodyPr wrap="square" rtlCol="0">
            <a:spAutoFit/>
          </a:bodyPr>
          <a:lstStyle/>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endParaRPr>
          </a:p>
          <a:p>
            <a:pPr marL="285750" indent="-285750" algn="just" defTabSz="457200">
              <a:spcBef>
                <a:spcPts val="1000"/>
              </a:spcBef>
              <a:buClr>
                <a:schemeClr val="accent1"/>
              </a:buClr>
              <a:buSzPct val="80000"/>
              <a:buFont typeface="Wingdings" pitchFamily="2" charset="2"/>
              <a:buChar char="ü"/>
            </a:pPr>
            <a:r>
              <a:rPr lang="es-EC" dirty="0">
                <a:latin typeface="+mj-lt"/>
              </a:rPr>
              <a:t>El PUAE San Patricio se encuentra </a:t>
            </a:r>
            <a:r>
              <a:rPr lang="es-EC" dirty="0" smtClean="0">
                <a:latin typeface="+mj-lt"/>
              </a:rPr>
              <a:t>más de dos </a:t>
            </a:r>
            <a:r>
              <a:rPr lang="es-EC" dirty="0">
                <a:latin typeface="+mj-lt"/>
              </a:rPr>
              <a:t>años y medio en ejecución desde la promulgación de su ordenanza.</a:t>
            </a:r>
          </a:p>
          <a:p>
            <a:pPr marL="285750" indent="-285750" algn="just" defTabSz="457200">
              <a:spcBef>
                <a:spcPts val="1000"/>
              </a:spcBef>
              <a:buClr>
                <a:schemeClr val="accent1"/>
              </a:buClr>
              <a:buSzPct val="80000"/>
              <a:buFont typeface="Wingdings" pitchFamily="2" charset="2"/>
              <a:buChar char="ü"/>
            </a:pPr>
            <a:r>
              <a:rPr lang="es-EC" dirty="0">
                <a:latin typeface="+mj-lt"/>
              </a:rPr>
              <a:t>Se suscribió el Convenio de Pago en especie de la Concesión Onerosa de Derechos COD el 22 de marzo de 2019.</a:t>
            </a:r>
          </a:p>
          <a:p>
            <a:pPr marL="285750" indent="-285750" algn="just" defTabSz="457200">
              <a:spcBef>
                <a:spcPts val="1000"/>
              </a:spcBef>
              <a:buClr>
                <a:schemeClr val="accent1"/>
              </a:buClr>
              <a:buSzPct val="80000"/>
              <a:buFont typeface="Wingdings" pitchFamily="2" charset="2"/>
              <a:buChar char="ü"/>
            </a:pPr>
            <a:r>
              <a:rPr lang="es-EC" dirty="0">
                <a:latin typeface="+mj-lt"/>
              </a:rPr>
              <a:t>Se otorgó a favor del MDMQ una póliza por 6,4 millones de dólares para garantizar el convenio de pago en especie de la COD.</a:t>
            </a:r>
          </a:p>
          <a:p>
            <a:pPr marL="285750" indent="-285750" algn="just" defTabSz="457200">
              <a:spcBef>
                <a:spcPts val="1000"/>
              </a:spcBef>
              <a:buClr>
                <a:schemeClr val="accent1"/>
              </a:buClr>
              <a:buSzPct val="80000"/>
              <a:buFont typeface="Wingdings" pitchFamily="2" charset="2"/>
              <a:buChar char="ü"/>
            </a:pPr>
            <a:r>
              <a:rPr lang="es-EC" dirty="0">
                <a:latin typeface="+mj-lt"/>
              </a:rPr>
              <a:t>Conforme el numeral 1 del Art. 32 de la Ordenanza 284, el Promotor canceló a la Administración Zonal Tumbaco, el 6 de septiembre de 2019, el 10% del pago en monetario de la COD. (USD$37.014,79)</a:t>
            </a:r>
          </a:p>
          <a:p>
            <a:pPr marL="285750" indent="-285750" algn="just" defTabSz="457200">
              <a:spcBef>
                <a:spcPts val="1000"/>
              </a:spcBef>
              <a:buClr>
                <a:schemeClr val="accent1"/>
              </a:buClr>
              <a:buSzPct val="80000"/>
              <a:buFont typeface="Wingdings" pitchFamily="2" charset="2"/>
              <a:buChar char="ü"/>
            </a:pPr>
            <a:r>
              <a:rPr lang="es-EC" dirty="0">
                <a:latin typeface="+mj-lt"/>
              </a:rPr>
              <a:t>El 6 de septiembre de 2019, el PUAE San Patricio obtuvo la </a:t>
            </a:r>
            <a:r>
              <a:rPr lang="es-EC" dirty="0" smtClean="0">
                <a:latin typeface="+mj-lt"/>
              </a:rPr>
              <a:t>LMU20, </a:t>
            </a:r>
            <a:r>
              <a:rPr lang="es-EC" dirty="0">
                <a:latin typeface="+mj-lt"/>
              </a:rPr>
              <a:t>la cual fue renovada en el 2020  y se encuentra vigente.</a:t>
            </a:r>
          </a:p>
          <a:p>
            <a:pPr marL="285750" indent="-285750" algn="just" defTabSz="457200">
              <a:spcBef>
                <a:spcPts val="1000"/>
              </a:spcBef>
              <a:buClr>
                <a:schemeClr val="accent1"/>
              </a:buClr>
              <a:buSzPct val="80000"/>
              <a:buFont typeface="Wingdings" pitchFamily="2" charset="2"/>
              <a:buChar char="ü"/>
            </a:pPr>
            <a:r>
              <a:rPr lang="es-ES" dirty="0">
                <a:latin typeface="+mj-lt"/>
              </a:rPr>
              <a:t>Con fecha 23 de diciembre de 2019 mediante oficio No. 3079-GG-GEF  la EPMMOP emitió el Informe de Valoración Favorable No. 001-PUAESP-DE2019 del 12 de diciembre de 2019 de la infraestructura vial que el promotor construirá y entregará al Municipio de Quito como parte del pago en especie de la COD</a:t>
            </a:r>
            <a:r>
              <a:rPr lang="en-EC" dirty="0">
                <a:latin typeface="+mj-lt"/>
              </a:rPr>
              <a:t>.</a:t>
            </a: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271828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14 Pago en equipamientos públicos</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D4796F70-1835-7A42-A4A7-47BF4EFD7CC9}"/>
              </a:ext>
            </a:extLst>
          </p:cNvPr>
          <p:cNvPicPr/>
          <p:nvPr/>
        </p:nvPicPr>
        <p:blipFill>
          <a:blip r:embed="rId3"/>
          <a:stretch>
            <a:fillRect/>
          </a:stretch>
        </p:blipFill>
        <p:spPr>
          <a:xfrm>
            <a:off x="2264232" y="3744686"/>
            <a:ext cx="6065701" cy="2554545"/>
          </a:xfrm>
          <a:prstGeom prst="rect">
            <a:avLst/>
          </a:prstGeom>
        </p:spPr>
      </p:pic>
      <p:sp>
        <p:nvSpPr>
          <p:cNvPr id="2" name="TextBox 1">
            <a:extLst>
              <a:ext uri="{FF2B5EF4-FFF2-40B4-BE49-F238E27FC236}">
                <a16:creationId xmlns:a16="http://schemas.microsoft.com/office/drawing/2014/main" id="{462EA112-E6E2-5D43-A018-64E54391B74B}"/>
              </a:ext>
            </a:extLst>
          </p:cNvPr>
          <p:cNvSpPr txBox="1"/>
          <p:nvPr/>
        </p:nvSpPr>
        <p:spPr>
          <a:xfrm>
            <a:off x="1012371" y="1414046"/>
            <a:ext cx="3396343" cy="2554545"/>
          </a:xfrm>
          <a:prstGeom prst="rect">
            <a:avLst/>
          </a:prstGeom>
          <a:noFill/>
        </p:spPr>
        <p:txBody>
          <a:bodyPr wrap="square" rtlCol="0">
            <a:spAutoFit/>
          </a:bodyPr>
          <a:lstStyle/>
          <a:p>
            <a:pPr marL="285750" indent="-285750">
              <a:buClr>
                <a:schemeClr val="accent1"/>
              </a:buClr>
              <a:buFont typeface="Wingdings" pitchFamily="2" charset="2"/>
              <a:buChar char="Ø"/>
            </a:pPr>
            <a:r>
              <a:rPr lang="en-EC" sz="1600" dirty="0">
                <a:latin typeface="+mj-lt"/>
              </a:rPr>
              <a:t>Se identificó que el área de cielo abierto no guardaba coherencia con el diseño entregado para el Equipamiento Social y Cultural, por tanto, la Administración Zonal Tumbaco solicitó se realice el justo de los metros cuadrados.</a:t>
            </a:r>
          </a:p>
          <a:p>
            <a:pPr marL="285750" indent="-285750">
              <a:buClr>
                <a:schemeClr val="accent1"/>
              </a:buClr>
              <a:buFont typeface="Wingdings" pitchFamily="2" charset="2"/>
              <a:buChar char="Ø"/>
            </a:pPr>
            <a:r>
              <a:rPr lang="en-EC" sz="1600" dirty="0">
                <a:latin typeface="+mj-lt"/>
              </a:rPr>
              <a:t>El cambio de metraje no afecta el cálculo de la concesión onerosa.</a:t>
            </a:r>
          </a:p>
          <a:p>
            <a:pPr marL="285750" indent="-285750">
              <a:buClr>
                <a:schemeClr val="accent1"/>
              </a:buClr>
              <a:buFont typeface="Wingdings" pitchFamily="2" charset="2"/>
              <a:buChar char="Ø"/>
            </a:pPr>
            <a:endParaRPr lang="en-EC" sz="1600" dirty="0">
              <a:latin typeface="+mj-lt"/>
            </a:endParaRPr>
          </a:p>
        </p:txBody>
      </p:sp>
      <p:pic>
        <p:nvPicPr>
          <p:cNvPr id="11" name="Imagen 4">
            <a:extLst>
              <a:ext uri="{FF2B5EF4-FFF2-40B4-BE49-F238E27FC236}">
                <a16:creationId xmlns:a16="http://schemas.microsoft.com/office/drawing/2014/main" id="{AD73EFC5-E81E-284F-9A70-9D9143595388}"/>
              </a:ext>
            </a:extLst>
          </p:cNvPr>
          <p:cNvPicPr>
            <a:picLocks noChangeAspect="1"/>
          </p:cNvPicPr>
          <p:nvPr/>
        </p:nvPicPr>
        <p:blipFill>
          <a:blip r:embed="rId4"/>
          <a:stretch>
            <a:fillRect/>
          </a:stretch>
        </p:blipFill>
        <p:spPr>
          <a:xfrm>
            <a:off x="5377333" y="1002101"/>
            <a:ext cx="4064902" cy="2554545"/>
          </a:xfrm>
          <a:prstGeom prst="rect">
            <a:avLst/>
          </a:prstGeom>
        </p:spPr>
      </p:pic>
      <p:cxnSp>
        <p:nvCxnSpPr>
          <p:cNvPr id="7" name="Straight Arrow Connector 6">
            <a:extLst>
              <a:ext uri="{FF2B5EF4-FFF2-40B4-BE49-F238E27FC236}">
                <a16:creationId xmlns:a16="http://schemas.microsoft.com/office/drawing/2014/main" id="{C8491436-D32C-BA47-99E2-96F100E11A4C}"/>
              </a:ext>
            </a:extLst>
          </p:cNvPr>
          <p:cNvCxnSpPr>
            <a:stCxn id="11" idx="3"/>
          </p:cNvCxnSpPr>
          <p:nvPr/>
        </p:nvCxnSpPr>
        <p:spPr>
          <a:xfrm>
            <a:off x="9442235" y="2279374"/>
            <a:ext cx="507308" cy="6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366223F-B252-534E-864B-2DF4796CB3EA}"/>
              </a:ext>
            </a:extLst>
          </p:cNvPr>
          <p:cNvSpPr txBox="1"/>
          <p:nvPr/>
        </p:nvSpPr>
        <p:spPr>
          <a:xfrm>
            <a:off x="9949543" y="2101334"/>
            <a:ext cx="1849609" cy="369332"/>
          </a:xfrm>
          <a:prstGeom prst="rect">
            <a:avLst/>
          </a:prstGeom>
          <a:noFill/>
        </p:spPr>
        <p:txBody>
          <a:bodyPr wrap="none" rtlCol="0">
            <a:spAutoFit/>
          </a:bodyPr>
          <a:lstStyle/>
          <a:p>
            <a:r>
              <a:rPr lang="en-EC" dirty="0"/>
              <a:t>Ordenanza Actual</a:t>
            </a:r>
          </a:p>
        </p:txBody>
      </p:sp>
      <p:cxnSp>
        <p:nvCxnSpPr>
          <p:cNvPr id="15" name="Straight Arrow Connector 14">
            <a:extLst>
              <a:ext uri="{FF2B5EF4-FFF2-40B4-BE49-F238E27FC236}">
                <a16:creationId xmlns:a16="http://schemas.microsoft.com/office/drawing/2014/main" id="{0AD3D7B8-B16D-8A48-B268-1C126EAE03FF}"/>
              </a:ext>
            </a:extLst>
          </p:cNvPr>
          <p:cNvCxnSpPr/>
          <p:nvPr/>
        </p:nvCxnSpPr>
        <p:spPr>
          <a:xfrm>
            <a:off x="8329933" y="5323114"/>
            <a:ext cx="4343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CCFB4A5-249A-2943-BE71-7975B3B98EDF}"/>
              </a:ext>
            </a:extLst>
          </p:cNvPr>
          <p:cNvSpPr txBox="1"/>
          <p:nvPr/>
        </p:nvSpPr>
        <p:spPr>
          <a:xfrm>
            <a:off x="8817928" y="5143527"/>
            <a:ext cx="2107565" cy="369332"/>
          </a:xfrm>
          <a:prstGeom prst="rect">
            <a:avLst/>
          </a:prstGeom>
          <a:noFill/>
        </p:spPr>
        <p:txBody>
          <a:bodyPr wrap="none" rtlCol="0">
            <a:spAutoFit/>
          </a:bodyPr>
          <a:lstStyle/>
          <a:p>
            <a:r>
              <a:rPr lang="en-EC" dirty="0"/>
              <a:t>Proyecto de reforma</a:t>
            </a:r>
          </a:p>
        </p:txBody>
      </p:sp>
      <p:cxnSp>
        <p:nvCxnSpPr>
          <p:cNvPr id="20" name="Straight Connector 19">
            <a:extLst>
              <a:ext uri="{FF2B5EF4-FFF2-40B4-BE49-F238E27FC236}">
                <a16:creationId xmlns:a16="http://schemas.microsoft.com/office/drawing/2014/main" id="{EE8A0823-5419-1D43-85FA-0AA57FE38B82}"/>
              </a:ext>
            </a:extLst>
          </p:cNvPr>
          <p:cNvCxnSpPr/>
          <p:nvPr/>
        </p:nvCxnSpPr>
        <p:spPr>
          <a:xfrm>
            <a:off x="6455229" y="2716877"/>
            <a:ext cx="838200" cy="0"/>
          </a:xfrm>
          <a:prstGeom prst="line">
            <a:avLst/>
          </a:prstGeom>
          <a:ln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B16115-DCF6-194A-BE18-4FF0BB75FC49}"/>
              </a:ext>
            </a:extLst>
          </p:cNvPr>
          <p:cNvCxnSpPr/>
          <p:nvPr/>
        </p:nvCxnSpPr>
        <p:spPr>
          <a:xfrm>
            <a:off x="6455229" y="3135086"/>
            <a:ext cx="838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70D67D-671E-0048-B4FF-AB7EBEBA2565}"/>
              </a:ext>
            </a:extLst>
          </p:cNvPr>
          <p:cNvCxnSpPr/>
          <p:nvPr/>
        </p:nvCxnSpPr>
        <p:spPr>
          <a:xfrm>
            <a:off x="8547113" y="3429000"/>
            <a:ext cx="63636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A45BC21-040A-B14D-B3A2-CE1CF2010BDE}"/>
              </a:ext>
            </a:extLst>
          </p:cNvPr>
          <p:cNvCxnSpPr/>
          <p:nvPr/>
        </p:nvCxnSpPr>
        <p:spPr>
          <a:xfrm>
            <a:off x="3857625" y="5643563"/>
            <a:ext cx="151970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D1D87C-9509-7B45-ACF4-3C8B52E120BB}"/>
              </a:ext>
            </a:extLst>
          </p:cNvPr>
          <p:cNvCxnSpPr/>
          <p:nvPr/>
        </p:nvCxnSpPr>
        <p:spPr>
          <a:xfrm>
            <a:off x="3857625" y="6000750"/>
            <a:ext cx="151970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936A5DC-5031-E94D-8D8C-9E22070A142D}"/>
              </a:ext>
            </a:extLst>
          </p:cNvPr>
          <p:cNvCxnSpPr/>
          <p:nvPr/>
        </p:nvCxnSpPr>
        <p:spPr>
          <a:xfrm>
            <a:off x="7043738" y="6140586"/>
            <a:ext cx="3660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Imagen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53556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17 Detalle de pago en especie</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62EA112-E6E2-5D43-A018-64E54391B74B}"/>
              </a:ext>
            </a:extLst>
          </p:cNvPr>
          <p:cNvSpPr txBox="1"/>
          <p:nvPr/>
        </p:nvSpPr>
        <p:spPr>
          <a:xfrm>
            <a:off x="1012371" y="1414046"/>
            <a:ext cx="3396343" cy="4031873"/>
          </a:xfrm>
          <a:prstGeom prst="rect">
            <a:avLst/>
          </a:prstGeom>
          <a:noFill/>
        </p:spPr>
        <p:txBody>
          <a:bodyPr wrap="square" rtlCol="0">
            <a:spAutoFit/>
          </a:bodyPr>
          <a:lstStyle/>
          <a:p>
            <a:pPr marL="285750" indent="-285750">
              <a:buClr>
                <a:schemeClr val="accent1"/>
              </a:buClr>
              <a:buFont typeface="Wingdings" pitchFamily="2" charset="2"/>
              <a:buChar char="Ø"/>
            </a:pPr>
            <a:r>
              <a:rPr lang="en-EC" sz="1600" dirty="0">
                <a:latin typeface="+mj-lt"/>
              </a:rPr>
              <a:t>La modificación del cuadro No. 17 tiene relación con el cuadro No. 14 unicamente sobre las superficies del equipamiento social y cultural.</a:t>
            </a:r>
          </a:p>
          <a:p>
            <a:pPr>
              <a:buClr>
                <a:schemeClr val="accent1"/>
              </a:buClr>
            </a:pPr>
            <a:endParaRPr lang="en-EC" sz="1600" dirty="0">
              <a:latin typeface="+mj-lt"/>
            </a:endParaRPr>
          </a:p>
          <a:p>
            <a:pPr marL="285750" indent="-285750">
              <a:buClr>
                <a:schemeClr val="accent1"/>
              </a:buClr>
              <a:buFont typeface="Wingdings" pitchFamily="2" charset="2"/>
              <a:buChar char="Ø"/>
            </a:pPr>
            <a:r>
              <a:rPr lang="en-EC" sz="1600" dirty="0">
                <a:latin typeface="+mj-lt"/>
              </a:rPr>
              <a:t>Se corrige las superficies de constucción y exteriores (cielo abierto) y se coloca la columna del valor de esas áreas.</a:t>
            </a:r>
          </a:p>
          <a:p>
            <a:pPr>
              <a:buClr>
                <a:schemeClr val="accent1"/>
              </a:buClr>
            </a:pPr>
            <a:endParaRPr lang="en-EC" sz="1600" dirty="0">
              <a:latin typeface="+mj-lt"/>
            </a:endParaRPr>
          </a:p>
          <a:p>
            <a:pPr marL="285750" indent="-285750">
              <a:buClr>
                <a:schemeClr val="accent1"/>
              </a:buClr>
              <a:buFont typeface="Wingdings" pitchFamily="2" charset="2"/>
              <a:buChar char="Ø"/>
            </a:pPr>
            <a:r>
              <a:rPr lang="en-US" sz="1600" dirty="0">
                <a:latin typeface="+mj-lt"/>
              </a:rPr>
              <a:t>La </a:t>
            </a:r>
            <a:r>
              <a:rPr lang="en-US" sz="1600" dirty="0" err="1">
                <a:latin typeface="+mj-lt"/>
              </a:rPr>
              <a:t>información</a:t>
            </a:r>
            <a:r>
              <a:rPr lang="en-US" sz="1600" dirty="0">
                <a:latin typeface="+mj-lt"/>
              </a:rPr>
              <a:t> del </a:t>
            </a:r>
            <a:r>
              <a:rPr lang="en-US" sz="1600" dirty="0" err="1">
                <a:latin typeface="+mj-lt"/>
              </a:rPr>
              <a:t>cuadro</a:t>
            </a:r>
            <a:r>
              <a:rPr lang="en-US" sz="1600" dirty="0">
                <a:latin typeface="+mj-lt"/>
              </a:rPr>
              <a:t> No. 14 se </a:t>
            </a:r>
            <a:r>
              <a:rPr lang="en-US" sz="1600" dirty="0" err="1">
                <a:latin typeface="+mj-lt"/>
              </a:rPr>
              <a:t>coloca</a:t>
            </a:r>
            <a:r>
              <a:rPr lang="en-US" sz="1600" dirty="0">
                <a:latin typeface="+mj-lt"/>
              </a:rPr>
              <a:t> </a:t>
            </a:r>
            <a:r>
              <a:rPr lang="en-US" sz="1600" dirty="0" err="1">
                <a:latin typeface="+mj-lt"/>
              </a:rPr>
              <a:t>en</a:t>
            </a:r>
            <a:r>
              <a:rPr lang="en-US" sz="1600" dirty="0">
                <a:latin typeface="+mj-lt"/>
              </a:rPr>
              <a:t> la </a:t>
            </a:r>
            <a:r>
              <a:rPr lang="en-US" sz="1600" dirty="0" err="1">
                <a:latin typeface="+mj-lt"/>
              </a:rPr>
              <a:t>parte</a:t>
            </a:r>
            <a:r>
              <a:rPr lang="en-US" sz="1600" dirty="0">
                <a:latin typeface="+mj-lt"/>
              </a:rPr>
              <a:t> final del </a:t>
            </a:r>
            <a:r>
              <a:rPr lang="en-US" sz="1600" dirty="0" err="1">
                <a:latin typeface="+mj-lt"/>
              </a:rPr>
              <a:t>cuadro</a:t>
            </a:r>
            <a:r>
              <a:rPr lang="en-US" sz="1600" dirty="0">
                <a:latin typeface="+mj-lt"/>
              </a:rPr>
              <a:t> No. 17.</a:t>
            </a:r>
          </a:p>
          <a:p>
            <a:pPr>
              <a:buClr>
                <a:schemeClr val="accent1"/>
              </a:buClr>
            </a:pPr>
            <a:endParaRPr lang="en-US" sz="1600" dirty="0">
              <a:latin typeface="+mj-lt"/>
            </a:endParaRPr>
          </a:p>
          <a:p>
            <a:pPr marL="285750" indent="-285750">
              <a:buClr>
                <a:schemeClr val="accent1"/>
              </a:buClr>
              <a:buFont typeface="Wingdings" pitchFamily="2" charset="2"/>
              <a:buChar char="Ø"/>
            </a:pPr>
            <a:r>
              <a:rPr lang="en-US" sz="1600" dirty="0">
                <a:latin typeface="+mj-lt"/>
              </a:rPr>
              <a:t>No se genera </a:t>
            </a:r>
            <a:r>
              <a:rPr lang="en-US" sz="1600" dirty="0" err="1">
                <a:latin typeface="+mj-lt"/>
              </a:rPr>
              <a:t>alteración</a:t>
            </a:r>
            <a:r>
              <a:rPr lang="en-US" sz="1600" dirty="0">
                <a:latin typeface="+mj-lt"/>
              </a:rPr>
              <a:t> den la COD.</a:t>
            </a:r>
            <a:endParaRPr lang="en-EC" sz="1600" dirty="0">
              <a:latin typeface="+mj-lt"/>
            </a:endParaRPr>
          </a:p>
          <a:p>
            <a:pPr marL="285750" indent="-285750">
              <a:buClr>
                <a:schemeClr val="accent1"/>
              </a:buClr>
              <a:buFont typeface="Wingdings" pitchFamily="2" charset="2"/>
              <a:buChar char="Ø"/>
            </a:pPr>
            <a:endParaRPr lang="en-EC" sz="1600" dirty="0">
              <a:latin typeface="+mj-lt"/>
            </a:endParaRPr>
          </a:p>
        </p:txBody>
      </p:sp>
      <p:pic>
        <p:nvPicPr>
          <p:cNvPr id="21" name="Picture 20">
            <a:extLst>
              <a:ext uri="{FF2B5EF4-FFF2-40B4-BE49-F238E27FC236}">
                <a16:creationId xmlns:a16="http://schemas.microsoft.com/office/drawing/2014/main" id="{A01C098B-9F1E-A44C-A1B5-0605530E82CE}"/>
              </a:ext>
            </a:extLst>
          </p:cNvPr>
          <p:cNvPicPr/>
          <p:nvPr/>
        </p:nvPicPr>
        <p:blipFill>
          <a:blip r:embed="rId3"/>
          <a:stretch>
            <a:fillRect/>
          </a:stretch>
        </p:blipFill>
        <p:spPr>
          <a:xfrm>
            <a:off x="5064944" y="1132119"/>
            <a:ext cx="5915660" cy="4528452"/>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4130430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Incorporación Artículo 36</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62EA112-E6E2-5D43-A018-64E54391B74B}"/>
              </a:ext>
            </a:extLst>
          </p:cNvPr>
          <p:cNvSpPr txBox="1"/>
          <p:nvPr/>
        </p:nvSpPr>
        <p:spPr>
          <a:xfrm>
            <a:off x="979714" y="1092951"/>
            <a:ext cx="9209315" cy="2923877"/>
          </a:xfrm>
          <a:prstGeom prst="rect">
            <a:avLst/>
          </a:prstGeom>
          <a:noFill/>
        </p:spPr>
        <p:txBody>
          <a:bodyPr wrap="square" rtlCol="0">
            <a:spAutoFit/>
          </a:bodyPr>
          <a:lstStyle/>
          <a:p>
            <a:pPr algn="just"/>
            <a:r>
              <a:rPr lang="en-EC" sz="1600" dirty="0">
                <a:latin typeface="+mj-lt"/>
              </a:rPr>
              <a:t>Tomando en cuenta </a:t>
            </a:r>
            <a:r>
              <a:rPr lang="es-ES" sz="1600" dirty="0">
                <a:latin typeface="+mj-lt"/>
              </a:rPr>
              <a:t>existe una</a:t>
            </a:r>
            <a:r>
              <a:rPr lang="en-EC" sz="1600" dirty="0">
                <a:latin typeface="+mj-lt"/>
              </a:rPr>
              <a:t> superficie de 449.85 m</a:t>
            </a:r>
            <a:r>
              <a:rPr lang="en-EC" sz="1600" baseline="30000" dirty="0">
                <a:latin typeface="+mj-lt"/>
              </a:rPr>
              <a:t>2</a:t>
            </a:r>
            <a:r>
              <a:rPr lang="en-EC" sz="1600" dirty="0">
                <a:latin typeface="+mj-lt"/>
              </a:rPr>
              <a:t> que se encuentra junto al área verde 5 </a:t>
            </a:r>
            <a:r>
              <a:rPr lang="es-ES" sz="1600" dirty="0">
                <a:latin typeface="+mj-lt"/>
              </a:rPr>
              <a:t>(área verde entregada al MDMQ)</a:t>
            </a:r>
            <a:r>
              <a:rPr lang="en-EC" sz="1600" dirty="0">
                <a:latin typeface="+mj-lt"/>
              </a:rPr>
              <a:t>, que el Promotor lo destinará al uso público con acceso irrestricto </a:t>
            </a:r>
            <a:r>
              <a:rPr lang="es-ES" sz="1600" dirty="0">
                <a:latin typeface="+mj-lt"/>
              </a:rPr>
              <a:t>junto al área verde 5, en el proyecto de reforma</a:t>
            </a:r>
            <a:r>
              <a:rPr lang="en-EC" sz="1600" dirty="0">
                <a:latin typeface="+mj-lt"/>
              </a:rPr>
              <a:t> se vio la necesidad de plasmar la voluntad del Promotor, a través de mandato normativo</a:t>
            </a:r>
            <a:r>
              <a:rPr lang="es-ES" sz="1600" dirty="0">
                <a:latin typeface="+mj-lt"/>
              </a:rPr>
              <a:t> de que la superficie de propiedad privada junto al VA5 tenga acceso irrestricto</a:t>
            </a:r>
            <a:r>
              <a:rPr lang="en-EC" sz="1600" dirty="0">
                <a:latin typeface="+mj-lt"/>
              </a:rPr>
              <a:t>, por lo que se incorpora el siguiente texto:</a:t>
            </a:r>
          </a:p>
          <a:p>
            <a:pPr algn="just"/>
            <a:r>
              <a:rPr lang="es-ES_tradnl" sz="1600" dirty="0">
                <a:latin typeface="+mj-lt"/>
              </a:rPr>
              <a:t> </a:t>
            </a:r>
          </a:p>
          <a:p>
            <a:pPr algn="just"/>
            <a:endParaRPr lang="en-EC" sz="1600" dirty="0">
              <a:latin typeface="+mj-lt"/>
            </a:endParaRPr>
          </a:p>
          <a:p>
            <a:pPr algn="just"/>
            <a:r>
              <a:rPr lang="es-ES_tradnl" b="1" dirty="0">
                <a:latin typeface="+mj-lt"/>
              </a:rPr>
              <a:t>“Artículo 36.- Área adicional.- El Promotor implementará una superficie de 449.85 m</a:t>
            </a:r>
            <a:r>
              <a:rPr lang="es-ES_tradnl" b="1" baseline="30000" dirty="0">
                <a:latin typeface="+mj-lt"/>
              </a:rPr>
              <a:t>2 </a:t>
            </a:r>
            <a:r>
              <a:rPr lang="es-ES_tradnl" b="1" dirty="0">
                <a:latin typeface="+mj-lt"/>
              </a:rPr>
              <a:t>destinada a área verde recreacional, localizada junto al área verde 5 (AV5), la cual será de propiedad privada afectada al uso público con acceso irrestricto en favor de la comunidad.”</a:t>
            </a:r>
            <a:endParaRPr lang="en-EC" b="1" dirty="0">
              <a:latin typeface="+mj-lt"/>
            </a:endParaRPr>
          </a:p>
          <a:p>
            <a:pPr marL="285750" indent="-285750">
              <a:buClr>
                <a:schemeClr val="accent1"/>
              </a:buClr>
              <a:buFont typeface="Wingdings" pitchFamily="2" charset="2"/>
              <a:buChar char="Ø"/>
            </a:pPr>
            <a:endParaRPr lang="en-EC" sz="1600" dirty="0">
              <a:latin typeface="+mj-lt"/>
            </a:endParaRPr>
          </a:p>
        </p:txBody>
      </p:sp>
      <p:pic>
        <p:nvPicPr>
          <p:cNvPr id="9" name="Picture 8">
            <a:extLst>
              <a:ext uri="{FF2B5EF4-FFF2-40B4-BE49-F238E27FC236}">
                <a16:creationId xmlns:a16="http://schemas.microsoft.com/office/drawing/2014/main" id="{44A2DE63-C9E7-414B-B651-2CC7624C655D}"/>
              </a:ext>
            </a:extLst>
          </p:cNvPr>
          <p:cNvPicPr/>
          <p:nvPr/>
        </p:nvPicPr>
        <p:blipFill>
          <a:blip r:embed="rId3"/>
          <a:stretch>
            <a:fillRect/>
          </a:stretch>
        </p:blipFill>
        <p:spPr>
          <a:xfrm>
            <a:off x="4380966" y="3888405"/>
            <a:ext cx="3430067" cy="2380605"/>
          </a:xfrm>
          <a:prstGeom prst="rect">
            <a:avLst/>
          </a:prstGeom>
        </p:spPr>
      </p:pic>
      <p:sp>
        <p:nvSpPr>
          <p:cNvPr id="10" name="Text Box 59">
            <a:extLst>
              <a:ext uri="{FF2B5EF4-FFF2-40B4-BE49-F238E27FC236}">
                <a16:creationId xmlns:a16="http://schemas.microsoft.com/office/drawing/2014/main" id="{476E555A-B800-1D48-8A70-D2B9CB7BE0F2}"/>
              </a:ext>
            </a:extLst>
          </p:cNvPr>
          <p:cNvSpPr txBox="1"/>
          <p:nvPr/>
        </p:nvSpPr>
        <p:spPr>
          <a:xfrm>
            <a:off x="3800893" y="4629127"/>
            <a:ext cx="1160145" cy="44958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800" dirty="0">
                <a:effectLst/>
                <a:latin typeface="Times New Roman" panose="02020603050405020304" pitchFamily="18" charset="0"/>
                <a:ea typeface="Times New Roman" panose="02020603050405020304" pitchFamily="18" charset="0"/>
              </a:rPr>
              <a:t>449.85 m</a:t>
            </a:r>
            <a:r>
              <a:rPr lang="es-ES" sz="800" baseline="30000" dirty="0">
                <a:effectLst/>
                <a:latin typeface="Times New Roman" panose="02020603050405020304" pitchFamily="18" charset="0"/>
                <a:ea typeface="Times New Roman" panose="02020603050405020304" pitchFamily="18" charset="0"/>
              </a:rPr>
              <a:t>2 </a:t>
            </a:r>
            <a:r>
              <a:rPr lang="es-ES" sz="800" dirty="0">
                <a:effectLst/>
                <a:latin typeface="Times New Roman" panose="02020603050405020304" pitchFamily="18" charset="0"/>
                <a:ea typeface="Times New Roman" panose="02020603050405020304" pitchFamily="18" charset="0"/>
              </a:rPr>
              <a:t>Superficie privada cedida con uso irrestricto</a:t>
            </a:r>
            <a:endParaRPr lang="en-EC" sz="1200" dirty="0">
              <a:effectLst/>
              <a:latin typeface="Times New Roman" panose="02020603050405020304" pitchFamily="18" charset="0"/>
              <a:ea typeface="Times New Roman" panose="02020603050405020304" pitchFamily="18" charset="0"/>
            </a:endParaRPr>
          </a:p>
          <a:p>
            <a:r>
              <a:rPr lang="es-ES" sz="800" dirty="0">
                <a:effectLst/>
                <a:latin typeface="Times New Roman" panose="02020603050405020304" pitchFamily="18" charset="0"/>
                <a:ea typeface="Times New Roman" panose="02020603050405020304" pitchFamily="18" charset="0"/>
              </a:rPr>
              <a:t> </a:t>
            </a:r>
            <a:endParaRPr lang="en-EC" sz="1200" dirty="0">
              <a:effectLst/>
              <a:latin typeface="Times New Roman" panose="02020603050405020304" pitchFamily="18" charset="0"/>
              <a:ea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713585FD-98EA-0E48-9725-694EED51B0C4}"/>
              </a:ext>
            </a:extLst>
          </p:cNvPr>
          <p:cNvCxnSpPr/>
          <p:nvPr/>
        </p:nvCxnSpPr>
        <p:spPr>
          <a:xfrm flipH="1">
            <a:off x="4961038" y="4853917"/>
            <a:ext cx="4382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 Box 118">
            <a:extLst>
              <a:ext uri="{FF2B5EF4-FFF2-40B4-BE49-F238E27FC236}">
                <a16:creationId xmlns:a16="http://schemas.microsoft.com/office/drawing/2014/main" id="{12235E2F-9E3F-AC48-95AC-959DC7023426}"/>
              </a:ext>
            </a:extLst>
          </p:cNvPr>
          <p:cNvSpPr txBox="1"/>
          <p:nvPr/>
        </p:nvSpPr>
        <p:spPr>
          <a:xfrm>
            <a:off x="5584371" y="4468549"/>
            <a:ext cx="846529" cy="44958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EC" sz="800" dirty="0">
                <a:effectLst/>
                <a:latin typeface="Arial" panose="020B0604020202020204" pitchFamily="34" charset="0"/>
                <a:ea typeface="Times New Roman" panose="02020603050405020304" pitchFamily="18" charset="0"/>
              </a:rPr>
              <a:t>Área Verde 5 entregado al MDMQ</a:t>
            </a:r>
            <a:endParaRPr lang="en-EC" sz="1200" dirty="0">
              <a:effectLst/>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111357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Cambio planos ordenanza</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62EA112-E6E2-5D43-A018-64E54391B74B}"/>
              </a:ext>
            </a:extLst>
          </p:cNvPr>
          <p:cNvSpPr txBox="1"/>
          <p:nvPr/>
        </p:nvSpPr>
        <p:spPr>
          <a:xfrm>
            <a:off x="1023256" y="1941833"/>
            <a:ext cx="9209315" cy="2831544"/>
          </a:xfrm>
          <a:prstGeom prst="rect">
            <a:avLst/>
          </a:prstGeom>
          <a:noFill/>
        </p:spPr>
        <p:txBody>
          <a:bodyPr wrap="square" rtlCol="0">
            <a:spAutoFit/>
          </a:bodyPr>
          <a:lstStyle/>
          <a:p>
            <a:pPr algn="just"/>
            <a:r>
              <a:rPr lang="es-ES_tradnl" sz="1600" dirty="0">
                <a:latin typeface="+mj-lt"/>
              </a:rPr>
              <a:t> </a:t>
            </a:r>
            <a:r>
              <a:rPr lang="es-ES" sz="1600" dirty="0">
                <a:latin typeface="+mj-lt"/>
              </a:rPr>
              <a:t>Se modifican todos los planos de la Ordenanza Metropolitana No. 284 por el cambio del cuadro No.10 “Características y Tipos de Vías Públicas”, y por la actualización alfanumérica y gráfica de los lotes, debido a la entrega de las áreas verdes y equipamientos publicas ya entregados al MDMQ. </a:t>
            </a:r>
          </a:p>
          <a:p>
            <a:pPr algn="just"/>
            <a:endParaRPr lang="es-ES" sz="1600" dirty="0">
              <a:latin typeface="+mj-lt"/>
            </a:endParaRPr>
          </a:p>
          <a:p>
            <a:pPr algn="just"/>
            <a:endParaRPr lang="es-ES" sz="1600" dirty="0">
              <a:latin typeface="+mj-lt"/>
            </a:endParaRPr>
          </a:p>
          <a:p>
            <a:pPr algn="just"/>
            <a:r>
              <a:rPr lang="es-ES" sz="1600" dirty="0">
                <a:latin typeface="+mj-lt"/>
              </a:rPr>
              <a:t>Técnicamente, la superficie de cada lote y sus vías, son la base referencial para la correcta implementación del proyecto, por tanto, si hay cambios en las características y en los tipos de vías públicas del proyecto, para que exista coherencia técnica en la Ordenanza, se deben cambiar todos los planos, ya que de no hacerlo, la información del articulado no guardaría lógica legislativa y técnica con la información de la reforma.</a:t>
            </a:r>
          </a:p>
          <a:p>
            <a:endParaRPr lang="en-EC" dirty="0"/>
          </a:p>
          <a:p>
            <a:pPr marL="285750" indent="-285750">
              <a:buClr>
                <a:schemeClr val="accent1"/>
              </a:buClr>
              <a:buFont typeface="Wingdings" pitchFamily="2" charset="2"/>
              <a:buChar char="Ø"/>
            </a:pPr>
            <a:endParaRPr lang="en-EC" sz="1600" dirty="0">
              <a:latin typeface="+mj-lt"/>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013315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Disposiciones Generales que se incorpora</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62EA112-E6E2-5D43-A018-64E54391B74B}"/>
              </a:ext>
            </a:extLst>
          </p:cNvPr>
          <p:cNvSpPr txBox="1"/>
          <p:nvPr/>
        </p:nvSpPr>
        <p:spPr>
          <a:xfrm>
            <a:off x="1001485" y="1370048"/>
            <a:ext cx="9209315" cy="3816429"/>
          </a:xfrm>
          <a:prstGeom prst="rect">
            <a:avLst/>
          </a:prstGeom>
          <a:noFill/>
        </p:spPr>
        <p:txBody>
          <a:bodyPr wrap="square" rtlCol="0">
            <a:spAutoFit/>
          </a:bodyPr>
          <a:lstStyle/>
          <a:p>
            <a:endParaRPr lang="en-EC" sz="1600" dirty="0">
              <a:latin typeface="+mj-lt"/>
            </a:endParaRPr>
          </a:p>
          <a:p>
            <a:endParaRPr lang="en-EC" sz="1600" dirty="0">
              <a:latin typeface="+mj-lt"/>
            </a:endParaRPr>
          </a:p>
          <a:p>
            <a:r>
              <a:rPr lang="en-EC" sz="1600" dirty="0">
                <a:latin typeface="+mj-lt"/>
              </a:rPr>
              <a:t>Disposición General Quinta : En el caso que las valoraciones de las especies que forman parte de pago de la Concesión Onerosa de Derechos COD del proyecto, sean rubros menores a lo constante en los cuadros del  pago de la Concesión Onerosa de Derechos de la Ordenanza 284, la Municipalidad a través de las entidades competentes, podrá suscribir las Actas Definitivas de Valores y ordenar que la diferencia en el valor final de las especies con respecto al pago debido por el Promotor sea cancelado en monetario.</a:t>
            </a:r>
          </a:p>
          <a:p>
            <a:r>
              <a:rPr lang="en-EC" sz="1600" b="1" dirty="0">
                <a:latin typeface="+mj-lt"/>
              </a:rPr>
              <a:t> </a:t>
            </a:r>
            <a:endParaRPr lang="en-EC" sz="1600" dirty="0">
              <a:latin typeface="+mj-lt"/>
            </a:endParaRPr>
          </a:p>
          <a:p>
            <a:r>
              <a:rPr lang="en-EC" sz="1600" dirty="0">
                <a:latin typeface="+mj-lt"/>
              </a:rPr>
              <a:t>Disposición General Sexta: La Secretaría de Territorio, Hábitat y Vivienda, emitirá la resolución que determine el procedimiento especial para la obtención y emisión de la Licencia Metropolitana de Habilitación LMU10.</a:t>
            </a:r>
          </a:p>
          <a:p>
            <a:r>
              <a:rPr lang="en-EC" sz="1600" dirty="0">
                <a:latin typeface="+mj-lt"/>
              </a:rPr>
              <a:t> </a:t>
            </a:r>
          </a:p>
          <a:p>
            <a:r>
              <a:rPr lang="en-EC" sz="1600" dirty="0">
                <a:latin typeface="+mj-lt"/>
              </a:rPr>
              <a:t>Disposición General Séptima: Sustitúyase las referencias de las Ordenanzas Metropolitanas por los artículos correspondientes del Código Municipal para el Distrito Metropolitano de Quito.</a:t>
            </a:r>
          </a:p>
          <a:p>
            <a:endParaRPr lang="en-EC" dirty="0"/>
          </a:p>
          <a:p>
            <a:pPr marL="285750" indent="-285750">
              <a:buClr>
                <a:schemeClr val="accent1"/>
              </a:buClr>
              <a:buFont typeface="Wingdings" pitchFamily="2" charset="2"/>
              <a:buChar char="Ø"/>
            </a:pPr>
            <a:endParaRPr lang="en-EC" sz="1600" dirty="0">
              <a:latin typeface="+mj-lt"/>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983288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7AD037-B3F9-E44E-8129-A6FFA054476F}"/>
              </a:ext>
            </a:extLst>
          </p:cNvPr>
          <p:cNvPicPr>
            <a:picLocks noChangeAspect="1"/>
          </p:cNvPicPr>
          <p:nvPr/>
        </p:nvPicPr>
        <p:blipFill>
          <a:blip r:embed="rId2"/>
          <a:stretch>
            <a:fillRect/>
          </a:stretch>
        </p:blipFill>
        <p:spPr>
          <a:xfrm>
            <a:off x="1600200" y="1123950"/>
            <a:ext cx="8991600" cy="46101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9555942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544" y="1988840"/>
            <a:ext cx="8168630" cy="1656184"/>
          </a:xfrm>
          <a:prstGeom prst="rect">
            <a:avLst/>
          </a:prstGeom>
        </p:spPr>
      </p:pic>
    </p:spTree>
    <p:extLst>
      <p:ext uri="{BB962C8B-B14F-4D97-AF65-F5344CB8AC3E}">
        <p14:creationId xmlns:p14="http://schemas.microsoft.com/office/powerpoint/2010/main" val="283450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PUAE SAN PATRICIO EN EJECUCIÓN </a:t>
              </a:r>
            </a:p>
          </p:txBody>
        </p:sp>
      </p:grpSp>
      <p:sp>
        <p:nvSpPr>
          <p:cNvPr id="3" name="TextBox 2">
            <a:extLst>
              <a:ext uri="{FF2B5EF4-FFF2-40B4-BE49-F238E27FC236}">
                <a16:creationId xmlns:a16="http://schemas.microsoft.com/office/drawing/2014/main" id="{F0B4DB61-E145-0240-B1C1-A2C25374DCF2}"/>
              </a:ext>
            </a:extLst>
          </p:cNvPr>
          <p:cNvSpPr txBox="1"/>
          <p:nvPr/>
        </p:nvSpPr>
        <p:spPr>
          <a:xfrm>
            <a:off x="1637639" y="1400826"/>
            <a:ext cx="8481349" cy="4739759"/>
          </a:xfrm>
          <a:prstGeom prst="rect">
            <a:avLst/>
          </a:prstGeom>
          <a:noFill/>
        </p:spPr>
        <p:txBody>
          <a:bodyPr wrap="square" rtlCol="0">
            <a:spAutoFit/>
          </a:bodyPr>
          <a:lstStyle/>
          <a:p>
            <a:pPr marL="285750" indent="-285750" algn="just" defTabSz="457200">
              <a:spcBef>
                <a:spcPts val="1000"/>
              </a:spcBef>
              <a:buClr>
                <a:schemeClr val="accent1"/>
              </a:buClr>
              <a:buSzPct val="80000"/>
              <a:buFont typeface="Wingdings" pitchFamily="2" charset="2"/>
              <a:buChar char="ü"/>
            </a:pPr>
            <a:r>
              <a:rPr lang="es-EC" dirty="0">
                <a:latin typeface="+mj-lt"/>
              </a:rPr>
              <a:t>Se obtuvieron los Certificados Ambientales para Obras Viales y Áreas Verdes.</a:t>
            </a:r>
          </a:p>
          <a:p>
            <a:pPr marL="285750" indent="-285750" algn="just" defTabSz="457200">
              <a:spcBef>
                <a:spcPts val="1000"/>
              </a:spcBef>
              <a:buClr>
                <a:schemeClr val="accent1"/>
              </a:buClr>
              <a:buSzPct val="80000"/>
              <a:buFont typeface="Wingdings" pitchFamily="2" charset="2"/>
              <a:buChar char="ü"/>
            </a:pPr>
            <a:r>
              <a:rPr lang="es-EC" dirty="0">
                <a:latin typeface="+mj-lt"/>
              </a:rPr>
              <a:t>Se mantienen vigentes contratos para desalojo de escombros con EMGIRS</a:t>
            </a:r>
            <a:endParaRPr lang="es-EC" dirty="0">
              <a:solidFill>
                <a:schemeClr val="tx1">
                  <a:lumMod val="75000"/>
                  <a:lumOff val="25000"/>
                </a:schemeClr>
              </a:solidFill>
              <a:latin typeface="+mj-lt"/>
            </a:endParaRPr>
          </a:p>
          <a:p>
            <a:pPr marL="285750" indent="-285750" algn="just" defTabSz="457200">
              <a:spcBef>
                <a:spcPts val="1000"/>
              </a:spcBef>
              <a:buClr>
                <a:schemeClr val="accent1"/>
              </a:buClr>
              <a:buSzPct val="80000"/>
              <a:buFont typeface="Wingdings" pitchFamily="2" charset="2"/>
              <a:buChar char="ü"/>
            </a:pPr>
            <a:r>
              <a:rPr lang="es-EC" dirty="0">
                <a:latin typeface="+mj-lt"/>
              </a:rPr>
              <a:t>En cumplimiento del Art. 414 del COOTAD y el Art. IV.1.77 del Código del DMQ, el 12 de noviembre del 2019, el PUAE San Patricio transfirió a favor del MDMQ 69.519,45 m</a:t>
            </a:r>
            <a:r>
              <a:rPr lang="es-EC" baseline="30000" dirty="0">
                <a:latin typeface="+mj-lt"/>
              </a:rPr>
              <a:t>2 </a:t>
            </a:r>
            <a:r>
              <a:rPr lang="es-EC" dirty="0">
                <a:latin typeface="+mj-lt"/>
              </a:rPr>
              <a:t>de áreas verdes y 10.125,37 m</a:t>
            </a:r>
            <a:r>
              <a:rPr lang="es-EC" baseline="30000" dirty="0">
                <a:latin typeface="+mj-lt"/>
              </a:rPr>
              <a:t>2 </a:t>
            </a:r>
            <a:r>
              <a:rPr lang="es-EC" dirty="0">
                <a:latin typeface="+mj-lt"/>
              </a:rPr>
              <a:t> de equipamientos públicos del proyecto. </a:t>
            </a:r>
          </a:p>
          <a:p>
            <a:pPr marL="285750" indent="-285750" algn="just" defTabSz="457200">
              <a:spcBef>
                <a:spcPts val="1000"/>
              </a:spcBef>
              <a:buClr>
                <a:schemeClr val="accent1"/>
              </a:buClr>
              <a:buSzPct val="80000"/>
              <a:buFont typeface="Wingdings" pitchFamily="2" charset="2"/>
              <a:buChar char="ü"/>
            </a:pPr>
            <a:r>
              <a:rPr lang="es-EC" dirty="0">
                <a:latin typeface="+mj-lt"/>
              </a:rPr>
              <a:t>Mediante oficio No. GADDMQ-DMC-GCE-2019-1462-O del 28 de noviembre de 2019, la Dirección Metropoitana de Catastro indica que </a:t>
            </a:r>
            <a:r>
              <a:rPr lang="es-ES" dirty="0">
                <a:latin typeface="+mj-lt"/>
              </a:rPr>
              <a:t>las áreas verdes y equipamientos públicos del PUAE-San Patricio se encuentra actualizado y en el sistema catastral constan como propiedad del Municipio del Distrito Metropolitano de Quito.</a:t>
            </a:r>
          </a:p>
          <a:p>
            <a:pPr marL="285750" indent="-285750" algn="just" defTabSz="457200">
              <a:spcBef>
                <a:spcPts val="1000"/>
              </a:spcBef>
              <a:buClr>
                <a:schemeClr val="accent1"/>
              </a:buClr>
              <a:buSzPct val="80000"/>
              <a:buFont typeface="Wingdings" pitchFamily="2" charset="2"/>
              <a:buChar char="ü"/>
            </a:pPr>
            <a:r>
              <a:rPr lang="es-ES" dirty="0">
                <a:latin typeface="+mj-lt"/>
              </a:rPr>
              <a:t>Mediante oficio No. EPMMOP-GG-0769-2021-OF del 26 de marzo de 2021 la EPMMOP notifico el informe de valoración favorable No. 026-DCR-2021 de las áreas verdes y equipamientos públicos que forman parte del pago de concesión onerosa de derechos.</a:t>
            </a:r>
          </a:p>
          <a:p>
            <a:pPr marL="285750" indent="-285750" algn="just" defTabSz="457200">
              <a:spcBef>
                <a:spcPts val="1000"/>
              </a:spcBef>
              <a:buClr>
                <a:schemeClr val="accent1"/>
              </a:buClr>
              <a:buSzPct val="80000"/>
              <a:buFont typeface="Wingdings" pitchFamily="2" charset="2"/>
              <a:buChar char="ü"/>
            </a:pPr>
            <a:endParaRPr lang="es-ES" dirty="0">
              <a:latin typeface="+mj-lt"/>
            </a:endParaRPr>
          </a:p>
          <a:p>
            <a:pPr marL="285750" indent="-285750" algn="just" defTabSz="457200">
              <a:spcBef>
                <a:spcPts val="1000"/>
              </a:spcBef>
              <a:buClr>
                <a:schemeClr val="accent1"/>
              </a:buClr>
              <a:buSzPct val="80000"/>
              <a:buFont typeface="Wingdings" pitchFamily="2" charset="2"/>
              <a:buChar char="ü"/>
            </a:pPr>
            <a:endParaRPr lang="es-EC" dirty="0">
              <a:latin typeface="+mj-lt"/>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869476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REFORMA DE LA ORDENANZA No. 284</a:t>
              </a:r>
            </a:p>
          </p:txBody>
        </p:sp>
      </p:grpSp>
      <p:sp>
        <p:nvSpPr>
          <p:cNvPr id="2" name="TextBox 1">
            <a:extLst>
              <a:ext uri="{FF2B5EF4-FFF2-40B4-BE49-F238E27FC236}">
                <a16:creationId xmlns:a16="http://schemas.microsoft.com/office/drawing/2014/main" id="{CBB65121-B03D-104A-AF8E-656E701F2664}"/>
              </a:ext>
            </a:extLst>
          </p:cNvPr>
          <p:cNvSpPr txBox="1"/>
          <p:nvPr/>
        </p:nvSpPr>
        <p:spPr>
          <a:xfrm>
            <a:off x="1088600" y="410627"/>
            <a:ext cx="9383485" cy="2031325"/>
          </a:xfrm>
          <a:prstGeom prst="rect">
            <a:avLst/>
          </a:prstGeom>
          <a:noFill/>
        </p:spPr>
        <p:txBody>
          <a:bodyPr wrap="square" rtlCol="0">
            <a:spAutoFit/>
          </a:bodyPr>
          <a:lstStyle/>
          <a:p>
            <a:endParaRPr lang="en-EC" dirty="0">
              <a:latin typeface="+mj-lt"/>
            </a:endParaRPr>
          </a:p>
          <a:p>
            <a:endParaRPr lang="en-EC" dirty="0">
              <a:latin typeface="+mj-lt"/>
            </a:endParaRPr>
          </a:p>
          <a:p>
            <a:r>
              <a:rPr lang="en-EC" dirty="0">
                <a:latin typeface="+mj-lt"/>
              </a:rPr>
              <a:t>Al momento que se estaba realizando el análisis técnico para la aprobación del trazado vial del PUAE San Patricio, la Administración Zonal Tumbaco identifico que la información que reposa en el Cuadro No. 10 “Características y Tipo de Vías Públicas” que figura en el artículo 20 de la Ordenanza No. 284 no es congruente con el mapa de vías anexo a la referida ordenanza, debiédonse reformar el cuadro de vías.</a:t>
            </a:r>
          </a:p>
        </p:txBody>
      </p:sp>
      <p:graphicFrame>
        <p:nvGraphicFramePr>
          <p:cNvPr id="7" name="Diagram 6">
            <a:extLst>
              <a:ext uri="{FF2B5EF4-FFF2-40B4-BE49-F238E27FC236}">
                <a16:creationId xmlns:a16="http://schemas.microsoft.com/office/drawing/2014/main" id="{ED6B339D-823D-3E42-919B-FF52F8F9365D}"/>
              </a:ext>
            </a:extLst>
          </p:cNvPr>
          <p:cNvGraphicFramePr/>
          <p:nvPr>
            <p:extLst>
              <p:ext uri="{D42A27DB-BD31-4B8C-83A1-F6EECF244321}">
                <p14:modId xmlns:p14="http://schemas.microsoft.com/office/powerpoint/2010/main" val="1012686320"/>
              </p:ext>
            </p:extLst>
          </p:nvPr>
        </p:nvGraphicFramePr>
        <p:xfrm>
          <a:off x="2539983" y="2649682"/>
          <a:ext cx="6558122" cy="3726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17073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REFORMA DE LA ORDENANZA No. 284</a:t>
              </a:r>
            </a:p>
          </p:txBody>
        </p:sp>
      </p:grpSp>
      <p:sp>
        <p:nvSpPr>
          <p:cNvPr id="10" name="Diagrama de flujo: proceso alternativo 47">
            <a:extLst>
              <a:ext uri="{FF2B5EF4-FFF2-40B4-BE49-F238E27FC236}">
                <a16:creationId xmlns:a16="http://schemas.microsoft.com/office/drawing/2014/main" id="{6F8B7E6E-18BB-4DB6-8920-1B72D5EB02EC}"/>
              </a:ext>
            </a:extLst>
          </p:cNvPr>
          <p:cNvSpPr/>
          <p:nvPr/>
        </p:nvSpPr>
        <p:spPr>
          <a:xfrm>
            <a:off x="1599641" y="1211559"/>
            <a:ext cx="4496360" cy="924281"/>
          </a:xfrm>
          <a:prstGeom prst="flowChartAlternate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a:solidFill>
                  <a:schemeClr val="tx2"/>
                </a:solidFill>
                <a:latin typeface="Candara" panose="020E0502030303020204" pitchFamily="34" charset="0"/>
              </a:rPr>
              <a:t>Modificaciones derivadas del cuadro No. 10</a:t>
            </a:r>
          </a:p>
        </p:txBody>
      </p:sp>
      <p:sp>
        <p:nvSpPr>
          <p:cNvPr id="64" name="TextBox 63">
            <a:extLst>
              <a:ext uri="{FF2B5EF4-FFF2-40B4-BE49-F238E27FC236}">
                <a16:creationId xmlns:a16="http://schemas.microsoft.com/office/drawing/2014/main" id="{399FCD5C-7D02-4B5A-AA98-19233B3B14F5}"/>
              </a:ext>
            </a:extLst>
          </p:cNvPr>
          <p:cNvSpPr txBox="1"/>
          <p:nvPr/>
        </p:nvSpPr>
        <p:spPr>
          <a:xfrm>
            <a:off x="1599642" y="2118935"/>
            <a:ext cx="5004543" cy="4524315"/>
          </a:xfrm>
          <a:prstGeom prst="rect">
            <a:avLst/>
          </a:prstGeom>
          <a:noFill/>
        </p:spPr>
        <p:txBody>
          <a:bodyPr wrap="square" rtlCol="0">
            <a:spAutoFit/>
          </a:bodyPr>
          <a:lstStyle/>
          <a:p>
            <a:pPr marL="285750" indent="-285750" algn="just">
              <a:buClr>
                <a:schemeClr val="tx2"/>
              </a:buClr>
              <a:buFont typeface="Arial" panose="020B0604020202020204" pitchFamily="34" charset="0"/>
              <a:buChar char="•"/>
            </a:pPr>
            <a:endParaRPr lang="es-EC" sz="1600" dirty="0"/>
          </a:p>
          <a:p>
            <a:pPr marL="285750" indent="-285750" algn="just">
              <a:buClr>
                <a:schemeClr val="tx2"/>
              </a:buClr>
              <a:buFont typeface="Arial" panose="020B0604020202020204" pitchFamily="34" charset="0"/>
              <a:buChar char="•"/>
            </a:pPr>
            <a:r>
              <a:rPr lang="es-EC" sz="1600" dirty="0">
                <a:latin typeface="+mj-lt"/>
              </a:rPr>
              <a:t>Se modifica algunas dimensiones de anchos de acera, espaldón y anchos de carril de ciertas vías.  </a:t>
            </a:r>
          </a:p>
          <a:p>
            <a:pPr algn="just">
              <a:buClr>
                <a:schemeClr val="tx2"/>
              </a:buClr>
            </a:pPr>
            <a:endParaRPr lang="es-EC" sz="1600" dirty="0">
              <a:latin typeface="+mj-lt"/>
            </a:endParaRPr>
          </a:p>
          <a:p>
            <a:pPr marL="285750" indent="-285750" algn="just">
              <a:buClr>
                <a:schemeClr val="tx2"/>
              </a:buClr>
              <a:buFont typeface="Arial" panose="020B0604020202020204" pitchFamily="34" charset="0"/>
              <a:buChar char="•"/>
            </a:pPr>
            <a:r>
              <a:rPr lang="es-EC" sz="1600" dirty="0">
                <a:latin typeface="+mj-lt"/>
              </a:rPr>
              <a:t>Se corrige algunos errores de tipeo en la nomenclatura de las calles.</a:t>
            </a:r>
          </a:p>
          <a:p>
            <a:pPr marL="285750" indent="-285750" algn="just">
              <a:buClr>
                <a:schemeClr val="tx2"/>
              </a:buClr>
              <a:buFont typeface="Arial" panose="020B0604020202020204" pitchFamily="34" charset="0"/>
              <a:buChar char="•"/>
            </a:pPr>
            <a:endParaRPr lang="es-EC" sz="1600" dirty="0">
              <a:latin typeface="+mj-lt"/>
            </a:endParaRPr>
          </a:p>
          <a:p>
            <a:pPr marL="285750" indent="-285750" algn="just">
              <a:buClr>
                <a:schemeClr val="tx2"/>
              </a:buClr>
              <a:buFont typeface="Arial" panose="020B0604020202020204" pitchFamily="34" charset="0"/>
              <a:buChar char="•"/>
            </a:pPr>
            <a:r>
              <a:rPr lang="es-EC" sz="1600" dirty="0">
                <a:latin typeface="+mj-lt"/>
              </a:rPr>
              <a:t>Se incorpora la variación en el número de carriles por sentido en cada sección al Río Santiago, conforme el informe de movilidad.</a:t>
            </a:r>
          </a:p>
          <a:p>
            <a:pPr algn="just">
              <a:buClr>
                <a:schemeClr val="tx2"/>
              </a:buClr>
            </a:pPr>
            <a:endParaRPr lang="es-EC" sz="1600" dirty="0">
              <a:latin typeface="+mj-lt"/>
            </a:endParaRPr>
          </a:p>
          <a:p>
            <a:pPr marL="285750" indent="-285750" algn="just">
              <a:buClr>
                <a:schemeClr val="tx2"/>
              </a:buClr>
              <a:buFont typeface="Arial" panose="020B0604020202020204" pitchFamily="34" charset="0"/>
              <a:buChar char="•"/>
            </a:pPr>
            <a:r>
              <a:rPr lang="es-EC" sz="1600" dirty="0">
                <a:latin typeface="+mj-lt"/>
              </a:rPr>
              <a:t>Cuadro. No. 11. “Sistema de aceras y ciclo vías”(Art. 22.- Red de Ciclovias)</a:t>
            </a:r>
          </a:p>
          <a:p>
            <a:pPr marL="285750" indent="-285750" algn="just">
              <a:buClr>
                <a:schemeClr val="tx2"/>
              </a:buClr>
              <a:buFont typeface="Arial" panose="020B0604020202020204" pitchFamily="34" charset="0"/>
              <a:buChar char="•"/>
            </a:pPr>
            <a:endParaRPr lang="es-EC" sz="1600" dirty="0">
              <a:latin typeface="+mj-lt"/>
            </a:endParaRPr>
          </a:p>
          <a:p>
            <a:pPr marL="285750" indent="-285750" algn="just">
              <a:buClr>
                <a:schemeClr val="tx2"/>
              </a:buClr>
              <a:buFont typeface="Arial" panose="020B0604020202020204" pitchFamily="34" charset="0"/>
              <a:buChar char="•"/>
            </a:pPr>
            <a:r>
              <a:rPr lang="es-EC" sz="1600" dirty="0">
                <a:latin typeface="+mj-lt"/>
              </a:rPr>
              <a:t>Se actualiza lo correspondiente en el Cuadro No. 3. “Superficies y linderos de lotes” y se modifica el número de lotes resultantes. (Art. 11.- Fraccionamiento de lotes) </a:t>
            </a:r>
          </a:p>
        </p:txBody>
      </p:sp>
      <p:sp>
        <p:nvSpPr>
          <p:cNvPr id="38" name="Hexagon 37">
            <a:extLst>
              <a:ext uri="{FF2B5EF4-FFF2-40B4-BE49-F238E27FC236}">
                <a16:creationId xmlns:a16="http://schemas.microsoft.com/office/drawing/2014/main" id="{3DFEB4DD-A485-442A-8B35-6ABF7A677E3A}"/>
              </a:ext>
            </a:extLst>
          </p:cNvPr>
          <p:cNvSpPr/>
          <p:nvPr/>
        </p:nvSpPr>
        <p:spPr>
          <a:xfrm>
            <a:off x="7465651" y="2154351"/>
            <a:ext cx="2737987" cy="2549299"/>
          </a:xfrm>
          <a:prstGeom prst="hexagon">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exagon 38">
            <a:extLst>
              <a:ext uri="{FF2B5EF4-FFF2-40B4-BE49-F238E27FC236}">
                <a16:creationId xmlns:a16="http://schemas.microsoft.com/office/drawing/2014/main" id="{50C590C1-9E22-4E73-8AA9-AD5D0815E92B}"/>
              </a:ext>
            </a:extLst>
          </p:cNvPr>
          <p:cNvSpPr/>
          <p:nvPr/>
        </p:nvSpPr>
        <p:spPr>
          <a:xfrm>
            <a:off x="7608169" y="2492896"/>
            <a:ext cx="2520279" cy="1872207"/>
          </a:xfrm>
          <a:prstGeom prst="hexagon">
            <a:avLst/>
          </a:prstGeom>
          <a:noFill/>
          <a:ln w="9525">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a:solidFill>
                  <a:srgbClr val="1F497D"/>
                </a:solidFill>
              </a:rPr>
              <a:t>Cuadro no. 10 “Características  y tipos de vías públicas” (Art. 20 Ordenanza 284)</a:t>
            </a:r>
          </a:p>
        </p:txBody>
      </p:sp>
      <p:cxnSp>
        <p:nvCxnSpPr>
          <p:cNvPr id="40" name="Conector recto de flecha 38">
            <a:extLst>
              <a:ext uri="{FF2B5EF4-FFF2-40B4-BE49-F238E27FC236}">
                <a16:creationId xmlns:a16="http://schemas.microsoft.com/office/drawing/2014/main" id="{5F1E7C65-C6C9-44A9-8CDE-E8AA40709825}"/>
              </a:ext>
            </a:extLst>
          </p:cNvPr>
          <p:cNvCxnSpPr>
            <a:cxnSpLocks/>
          </p:cNvCxnSpPr>
          <p:nvPr/>
        </p:nvCxnSpPr>
        <p:spPr>
          <a:xfrm flipH="1">
            <a:off x="7040435" y="3419469"/>
            <a:ext cx="291226" cy="0"/>
          </a:xfrm>
          <a:prstGeom prst="straightConnector1">
            <a:avLst/>
          </a:prstGeom>
          <a:ln w="38100" cap="flat" cmpd="sng" algn="ctr">
            <a:solidFill>
              <a:schemeClr val="accent3">
                <a:lumMod val="75000"/>
              </a:schemeClr>
            </a:solidFill>
            <a:prstDash val="sysDot"/>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21" name="Conector recto de flecha 38">
            <a:extLst>
              <a:ext uri="{FF2B5EF4-FFF2-40B4-BE49-F238E27FC236}">
                <a16:creationId xmlns:a16="http://schemas.microsoft.com/office/drawing/2014/main" id="{5F1E7C65-C6C9-44A9-8CDE-E8AA40709825}"/>
              </a:ext>
            </a:extLst>
          </p:cNvPr>
          <p:cNvCxnSpPr>
            <a:cxnSpLocks/>
          </p:cNvCxnSpPr>
          <p:nvPr/>
        </p:nvCxnSpPr>
        <p:spPr>
          <a:xfrm flipV="1">
            <a:off x="6960096" y="1792309"/>
            <a:ext cx="0" cy="1627160"/>
          </a:xfrm>
          <a:prstGeom prst="straightConnector1">
            <a:avLst/>
          </a:prstGeom>
          <a:ln w="38100" cap="flat" cmpd="sng" algn="ctr">
            <a:solidFill>
              <a:schemeClr val="accent3">
                <a:lumMod val="75000"/>
              </a:schemeClr>
            </a:solidFill>
            <a:prstDash val="sysDot"/>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24" name="Conector recto de flecha 38">
            <a:extLst>
              <a:ext uri="{FF2B5EF4-FFF2-40B4-BE49-F238E27FC236}">
                <a16:creationId xmlns:a16="http://schemas.microsoft.com/office/drawing/2014/main" id="{5F1E7C65-C6C9-44A9-8CDE-E8AA40709825}"/>
              </a:ext>
            </a:extLst>
          </p:cNvPr>
          <p:cNvCxnSpPr>
            <a:cxnSpLocks/>
          </p:cNvCxnSpPr>
          <p:nvPr/>
        </p:nvCxnSpPr>
        <p:spPr>
          <a:xfrm>
            <a:off x="6096000" y="1795609"/>
            <a:ext cx="864096" cy="0"/>
          </a:xfrm>
          <a:prstGeom prst="straightConnector1">
            <a:avLst/>
          </a:prstGeom>
          <a:ln w="38100" cap="flat" cmpd="sng" algn="ctr">
            <a:solidFill>
              <a:schemeClr val="accent3">
                <a:lumMod val="75000"/>
              </a:schemeClr>
            </a:solidFill>
            <a:prstDash val="sysDot"/>
            <a:round/>
            <a:headEnd type="none" w="med" len="med"/>
            <a:tailEnd type="oval" w="med" len="med"/>
          </a:ln>
        </p:spPr>
        <p:style>
          <a:lnRef idx="0">
            <a:scrgbClr r="0" g="0" b="0"/>
          </a:lnRef>
          <a:fillRef idx="0">
            <a:scrgbClr r="0" g="0" b="0"/>
          </a:fillRef>
          <a:effectRef idx="0">
            <a:scrgbClr r="0" g="0" b="0"/>
          </a:effectRef>
          <a:fontRef idx="minor">
            <a:schemeClr val="tx1"/>
          </a:fontRef>
        </p:style>
      </p:cxn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4746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692040" y="669146"/>
            <a:ext cx="8481349" cy="3247043"/>
          </a:xfrm>
          <a:prstGeom prst="rect">
            <a:avLst/>
          </a:prstGeom>
          <a:noFill/>
        </p:spPr>
        <p:txBody>
          <a:bodyPr wrap="square" rtlCol="0">
            <a:spAutoFit/>
          </a:bodyPr>
          <a:lstStyle/>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r>
              <a:rPr lang="en-EC" dirty="0">
                <a:latin typeface="+mj-lt"/>
              </a:rPr>
              <a:t>La gráfica de los </a:t>
            </a:r>
            <a:r>
              <a:rPr lang="es-ES" dirty="0">
                <a:latin typeface="+mj-lt"/>
              </a:rPr>
              <a:t>lotes de implementación de</a:t>
            </a:r>
            <a:r>
              <a:rPr lang="en-EC" dirty="0">
                <a:latin typeface="+mj-lt"/>
              </a:rPr>
              <a:t>l PUAE San Patricio, corresponde a la información inicial</a:t>
            </a:r>
            <a:r>
              <a:rPr lang="es-ES" dirty="0">
                <a:latin typeface="+mj-lt"/>
              </a:rPr>
              <a:t> del proyecto, al momento de su promulgación. A</a:t>
            </a:r>
            <a:r>
              <a:rPr lang="en-EC" dirty="0">
                <a:latin typeface="+mj-lt"/>
              </a:rPr>
              <a:t>ctualmente, las superficies han cambiado, porque el PUAE San Patricio</a:t>
            </a:r>
            <a:r>
              <a:rPr lang="es-ES" dirty="0">
                <a:latin typeface="+mj-lt"/>
              </a:rPr>
              <a:t>: 1)</a:t>
            </a:r>
            <a:r>
              <a:rPr lang="en-EC" dirty="0">
                <a:latin typeface="+mj-lt"/>
              </a:rPr>
              <a:t> se encuentra en ejecución dos años y medio</a:t>
            </a:r>
            <a:r>
              <a:rPr lang="es-ES" dirty="0">
                <a:latin typeface="+mj-lt"/>
              </a:rPr>
              <a:t>; 2) </a:t>
            </a:r>
            <a:r>
              <a:rPr lang="en-EC" dirty="0">
                <a:latin typeface="+mj-lt"/>
              </a:rPr>
              <a:t>ha entregado las áreas verdes y equipamientos públicos al MDMQ; y,</a:t>
            </a:r>
            <a:r>
              <a:rPr lang="es-ES" dirty="0">
                <a:latin typeface="+mj-lt"/>
              </a:rPr>
              <a:t> 3)</a:t>
            </a:r>
            <a:r>
              <a:rPr lang="en-EC" dirty="0">
                <a:latin typeface="+mj-lt"/>
              </a:rPr>
              <a:t> por la modificación misma del cuadro No. 10 de vías, objeto de la reforma actual.</a:t>
            </a: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endParaRPr>
          </a:p>
          <a:p>
            <a:endParaRPr lang="en-EC" dirty="0"/>
          </a:p>
        </p:txBody>
      </p:sp>
      <p:pic>
        <p:nvPicPr>
          <p:cNvPr id="14" name="Imagen 3">
            <a:extLst>
              <a:ext uri="{FF2B5EF4-FFF2-40B4-BE49-F238E27FC236}">
                <a16:creationId xmlns:a16="http://schemas.microsoft.com/office/drawing/2014/main" id="{37B46D19-A2F8-D848-ACDD-7D8826ADDA9D}"/>
              </a:ext>
            </a:extLst>
          </p:cNvPr>
          <p:cNvPicPr/>
          <p:nvPr/>
        </p:nvPicPr>
        <p:blipFill rotWithShape="1">
          <a:blip r:embed="rId3"/>
          <a:srcRect t="8633"/>
          <a:stretch/>
        </p:blipFill>
        <p:spPr>
          <a:xfrm>
            <a:off x="2848634" y="2858279"/>
            <a:ext cx="5915660" cy="3330575"/>
          </a:xfrm>
          <a:prstGeom prst="rect">
            <a:avLst/>
          </a:prstGeom>
        </p:spPr>
      </p:pic>
      <p:sp>
        <p:nvSpPr>
          <p:cNvPr id="15" name="Text Box 27">
            <a:extLst>
              <a:ext uri="{FF2B5EF4-FFF2-40B4-BE49-F238E27FC236}">
                <a16:creationId xmlns:a16="http://schemas.microsoft.com/office/drawing/2014/main" id="{53EBEB33-D2A0-254E-9CB4-4C036BA028D7}"/>
              </a:ext>
            </a:extLst>
          </p:cNvPr>
          <p:cNvSpPr txBox="1"/>
          <p:nvPr/>
        </p:nvSpPr>
        <p:spPr>
          <a:xfrm>
            <a:off x="7334034" y="2739216"/>
            <a:ext cx="1282700" cy="3905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1000">
                <a:effectLst/>
                <a:latin typeface="Times New Roman" panose="02020603050405020304" pitchFamily="18" charset="0"/>
                <a:ea typeface="Times New Roman" panose="02020603050405020304" pitchFamily="18" charset="0"/>
              </a:rPr>
              <a:t>Predio No. 3672120</a:t>
            </a:r>
            <a:endParaRPr lang="en-EC" sz="1200">
              <a:effectLst/>
              <a:latin typeface="Times New Roman" panose="02020603050405020304" pitchFamily="18" charset="0"/>
              <a:ea typeface="Times New Roman" panose="02020603050405020304" pitchFamily="18" charset="0"/>
            </a:endParaRPr>
          </a:p>
          <a:p>
            <a:r>
              <a:rPr lang="es-ES" sz="1000">
                <a:effectLst/>
                <a:latin typeface="Times New Roman" panose="02020603050405020304" pitchFamily="18" charset="0"/>
                <a:ea typeface="Times New Roman" panose="02020603050405020304" pitchFamily="18" charset="0"/>
              </a:rPr>
              <a:t>A= 11.549.45</a:t>
            </a:r>
            <a:endParaRPr lang="en-EC" sz="1200">
              <a:effectLst/>
              <a:latin typeface="Times New Roman" panose="02020603050405020304" pitchFamily="18" charset="0"/>
              <a:ea typeface="Times New Roman" panose="02020603050405020304" pitchFamily="18" charset="0"/>
            </a:endParaRPr>
          </a:p>
        </p:txBody>
      </p:sp>
      <p:sp>
        <p:nvSpPr>
          <p:cNvPr id="16" name="Text Box 24">
            <a:extLst>
              <a:ext uri="{FF2B5EF4-FFF2-40B4-BE49-F238E27FC236}">
                <a16:creationId xmlns:a16="http://schemas.microsoft.com/office/drawing/2014/main" id="{8DAECD2B-2938-3A41-A34A-CC2740E3269A}"/>
              </a:ext>
            </a:extLst>
          </p:cNvPr>
          <p:cNvSpPr txBox="1"/>
          <p:nvPr/>
        </p:nvSpPr>
        <p:spPr>
          <a:xfrm>
            <a:off x="4159250" y="4295963"/>
            <a:ext cx="1282700" cy="3905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1000">
                <a:effectLst/>
                <a:latin typeface="Times New Roman" panose="02020603050405020304" pitchFamily="18" charset="0"/>
                <a:ea typeface="Times New Roman" panose="02020603050405020304" pitchFamily="18" charset="0"/>
              </a:rPr>
              <a:t>Predio No. 3672121</a:t>
            </a:r>
            <a:endParaRPr lang="en-EC" sz="1200">
              <a:effectLst/>
              <a:latin typeface="Times New Roman" panose="02020603050405020304" pitchFamily="18" charset="0"/>
              <a:ea typeface="Times New Roman" panose="02020603050405020304" pitchFamily="18" charset="0"/>
            </a:endParaRPr>
          </a:p>
          <a:p>
            <a:r>
              <a:rPr lang="es-ES" sz="1000">
                <a:effectLst/>
                <a:latin typeface="Times New Roman" panose="02020603050405020304" pitchFamily="18" charset="0"/>
                <a:ea typeface="Times New Roman" panose="02020603050405020304" pitchFamily="18" charset="0"/>
              </a:rPr>
              <a:t>A= 302.838, 42 m</a:t>
            </a:r>
            <a:r>
              <a:rPr lang="es-ES" sz="1000" baseline="30000">
                <a:effectLst/>
                <a:latin typeface="Times New Roman" panose="02020603050405020304" pitchFamily="18" charset="0"/>
                <a:ea typeface="Times New Roman" panose="02020603050405020304" pitchFamily="18" charset="0"/>
              </a:rPr>
              <a:t>2</a:t>
            </a:r>
            <a:endParaRPr lang="en-EC" sz="1200">
              <a:effectLst/>
              <a:latin typeface="Times New Roman" panose="02020603050405020304" pitchFamily="18" charset="0"/>
              <a:ea typeface="Times New Roman" panose="02020603050405020304" pitchFamily="18" charset="0"/>
            </a:endParaRPr>
          </a:p>
        </p:txBody>
      </p:sp>
      <p:sp>
        <p:nvSpPr>
          <p:cNvPr id="17" name="Text Box 29">
            <a:extLst>
              <a:ext uri="{FF2B5EF4-FFF2-40B4-BE49-F238E27FC236}">
                <a16:creationId xmlns:a16="http://schemas.microsoft.com/office/drawing/2014/main" id="{1EEB53E3-19D8-F44F-AE83-C26BFF217506}"/>
              </a:ext>
            </a:extLst>
          </p:cNvPr>
          <p:cNvSpPr txBox="1"/>
          <p:nvPr/>
        </p:nvSpPr>
        <p:spPr>
          <a:xfrm>
            <a:off x="8469173" y="4718759"/>
            <a:ext cx="1282700" cy="3905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1000">
                <a:effectLst/>
                <a:latin typeface="Times New Roman" panose="02020603050405020304" pitchFamily="18" charset="0"/>
                <a:ea typeface="Times New Roman" panose="02020603050405020304" pitchFamily="18" charset="0"/>
              </a:rPr>
              <a:t>Predio No. 3672119</a:t>
            </a:r>
            <a:endParaRPr lang="en-EC" sz="1200">
              <a:effectLst/>
              <a:latin typeface="Times New Roman" panose="02020603050405020304" pitchFamily="18" charset="0"/>
              <a:ea typeface="Times New Roman" panose="02020603050405020304" pitchFamily="18" charset="0"/>
            </a:endParaRPr>
          </a:p>
          <a:p>
            <a:r>
              <a:rPr lang="es-ES" sz="1000">
                <a:effectLst/>
                <a:latin typeface="Times New Roman" panose="02020603050405020304" pitchFamily="18" charset="0"/>
                <a:ea typeface="Times New Roman" panose="02020603050405020304" pitchFamily="18" charset="0"/>
              </a:rPr>
              <a:t>A= 228.653,90</a:t>
            </a:r>
            <a:endParaRPr lang="en-EC" sz="1200">
              <a:effectLst/>
              <a:latin typeface="Times New Roman" panose="02020603050405020304" pitchFamily="18" charset="0"/>
              <a:ea typeface="Times New Roman" panose="02020603050405020304" pitchFamily="18" charset="0"/>
            </a:endParaRPr>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292786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692040" y="669146"/>
            <a:ext cx="8481349" cy="2539157"/>
          </a:xfrm>
          <a:prstGeom prst="rect">
            <a:avLst/>
          </a:prstGeom>
          <a:noFill/>
        </p:spPr>
        <p:txBody>
          <a:bodyPr wrap="square" rtlCol="0">
            <a:spAutoFit/>
          </a:bodyPr>
          <a:lstStyle/>
          <a:p>
            <a:pPr marL="342900" indent="-342900" algn="just" defTabSz="457200">
              <a:spcBef>
                <a:spcPts val="1000"/>
              </a:spcBef>
              <a:buClr>
                <a:schemeClr val="accent1"/>
              </a:buClr>
              <a:buSzPct val="80000"/>
              <a:buFont typeface="Wingdings 3" charset="2"/>
              <a:buChar char=""/>
            </a:pPr>
            <a:endParaRPr lang="es-EC" sz="1600"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r>
              <a:rPr lang="es-ES" sz="1600" dirty="0">
                <a:latin typeface="+mj-lt"/>
              </a:rPr>
              <a:t>Las áreas totales de los predios del promotor han cambiado por la misma ejecución del PUAE, específicamente por la entrega de las áreas verdes y equipamientos públicos que se realizo el 19 de noviembre de 2019, las cuales están entregadas, individualizadas y catastradas a favor del MDMQ.</a:t>
            </a:r>
            <a:endParaRPr lang="en-EC" sz="1600" dirty="0">
              <a:latin typeface="+mj-lt"/>
            </a:endParaRP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endParaRPr>
          </a:p>
          <a:p>
            <a:endParaRPr lang="en-EC" dirty="0"/>
          </a:p>
        </p:txBody>
      </p:sp>
      <p:pic>
        <p:nvPicPr>
          <p:cNvPr id="11" name="Picture 10">
            <a:extLst>
              <a:ext uri="{FF2B5EF4-FFF2-40B4-BE49-F238E27FC236}">
                <a16:creationId xmlns:a16="http://schemas.microsoft.com/office/drawing/2014/main" id="{51F6346A-BBA1-0E49-88FF-E84AF1A61531}"/>
              </a:ext>
            </a:extLst>
          </p:cNvPr>
          <p:cNvPicPr/>
          <p:nvPr/>
        </p:nvPicPr>
        <p:blipFill>
          <a:blip r:embed="rId3"/>
          <a:stretch>
            <a:fillRect/>
          </a:stretch>
        </p:blipFill>
        <p:spPr>
          <a:xfrm>
            <a:off x="673517" y="2533895"/>
            <a:ext cx="4044315" cy="2930734"/>
          </a:xfrm>
          <a:prstGeom prst="rect">
            <a:avLst/>
          </a:prstGeom>
        </p:spPr>
      </p:pic>
      <p:pic>
        <p:nvPicPr>
          <p:cNvPr id="12" name="Picture 11">
            <a:extLst>
              <a:ext uri="{FF2B5EF4-FFF2-40B4-BE49-F238E27FC236}">
                <a16:creationId xmlns:a16="http://schemas.microsoft.com/office/drawing/2014/main" id="{3D67A9F9-99A9-264C-A4F8-E4E4738A568A}"/>
              </a:ext>
            </a:extLst>
          </p:cNvPr>
          <p:cNvPicPr/>
          <p:nvPr/>
        </p:nvPicPr>
        <p:blipFill>
          <a:blip r:embed="rId4"/>
          <a:stretch>
            <a:fillRect/>
          </a:stretch>
        </p:blipFill>
        <p:spPr>
          <a:xfrm>
            <a:off x="5246915" y="2356527"/>
            <a:ext cx="5944998" cy="3380244"/>
          </a:xfrm>
          <a:prstGeom prst="rect">
            <a:avLst/>
          </a:prstGeom>
        </p:spPr>
      </p:pic>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r>
              <a:rPr lang="es-EC" sz="105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AV1</a:t>
            </a:r>
            <a:endParaRPr lang="en-EC" sz="1200">
              <a:effectLst/>
              <a:latin typeface="Times New Roman" panose="02020603050405020304" pitchFamily="18" charset="0"/>
              <a:ea typeface="Times New Roman" panose="02020603050405020304" pitchFamily="18" charset="0"/>
            </a:endParaRPr>
          </a:p>
        </p:txBody>
      </p:sp>
      <p:sp>
        <p:nvSpPr>
          <p:cNvPr id="19" name="Rectángulo 23">
            <a:extLst>
              <a:ext uri="{FF2B5EF4-FFF2-40B4-BE49-F238E27FC236}">
                <a16:creationId xmlns:a16="http://schemas.microsoft.com/office/drawing/2014/main" id="{98FFAD96-204E-364E-AE7D-9F50E2581095}"/>
              </a:ext>
            </a:extLst>
          </p:cNvPr>
          <p:cNvSpPr/>
          <p:nvPr/>
        </p:nvSpPr>
        <p:spPr>
          <a:xfrm>
            <a:off x="8487751" y="4032848"/>
            <a:ext cx="553085" cy="273050"/>
          </a:xfrm>
          <a:prstGeom prst="rect">
            <a:avLst/>
          </a:prstGeom>
        </p:spPr>
        <p:txBody>
          <a:bodyPr wrap="square">
            <a:spAutoFit/>
          </a:bodyPr>
          <a:lstStyle/>
          <a:p>
            <a:pPr algn="r"/>
            <a:r>
              <a:rPr lang="es-EC" sz="105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AV6</a:t>
            </a:r>
            <a:endParaRPr lang="en-EC" sz="1200">
              <a:effectLst/>
              <a:latin typeface="Times New Roman" panose="02020603050405020304" pitchFamily="18" charset="0"/>
              <a:ea typeface="Times New Roman" panose="02020603050405020304" pitchFamily="18" charset="0"/>
            </a:endParaRPr>
          </a:p>
        </p:txBody>
      </p:sp>
      <p:sp>
        <p:nvSpPr>
          <p:cNvPr id="20" name="Rectángulo 20">
            <a:extLst>
              <a:ext uri="{FF2B5EF4-FFF2-40B4-BE49-F238E27FC236}">
                <a16:creationId xmlns:a16="http://schemas.microsoft.com/office/drawing/2014/main" id="{544E311E-E9EF-8149-8185-FC538F011BA9}"/>
              </a:ext>
            </a:extLst>
          </p:cNvPr>
          <p:cNvSpPr/>
          <p:nvPr/>
        </p:nvSpPr>
        <p:spPr>
          <a:xfrm>
            <a:off x="9700998" y="4599372"/>
            <a:ext cx="553085" cy="248920"/>
          </a:xfrm>
          <a:prstGeom prst="rect">
            <a:avLst/>
          </a:prstGeom>
        </p:spPr>
        <p:txBody>
          <a:bodyPr wrap="square">
            <a:spAutoFit/>
          </a:bodyPr>
          <a:lstStyle/>
          <a:p>
            <a:pPr algn="r"/>
            <a:r>
              <a:rPr lang="es-EC" sz="9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EQ3</a:t>
            </a:r>
            <a:endParaRPr lang="en-EC" sz="1200">
              <a:effectLst/>
              <a:latin typeface="Times New Roman" panose="02020603050405020304" pitchFamily="18" charset="0"/>
              <a:ea typeface="Times New Roman" panose="02020603050405020304" pitchFamily="18" charset="0"/>
            </a:endParaRPr>
          </a:p>
        </p:txBody>
      </p:sp>
      <p:sp>
        <p:nvSpPr>
          <p:cNvPr id="21" name="Rectángulo 20">
            <a:extLst>
              <a:ext uri="{FF2B5EF4-FFF2-40B4-BE49-F238E27FC236}">
                <a16:creationId xmlns:a16="http://schemas.microsoft.com/office/drawing/2014/main" id="{A108C357-94D7-AA41-B016-20FFD8507695}"/>
              </a:ext>
            </a:extLst>
          </p:cNvPr>
          <p:cNvSpPr/>
          <p:nvPr/>
        </p:nvSpPr>
        <p:spPr>
          <a:xfrm>
            <a:off x="9620304" y="4801279"/>
            <a:ext cx="553085" cy="248920"/>
          </a:xfrm>
          <a:prstGeom prst="rect">
            <a:avLst/>
          </a:prstGeom>
        </p:spPr>
        <p:txBody>
          <a:bodyPr wrap="square">
            <a:spAutoFit/>
          </a:bodyPr>
          <a:lstStyle/>
          <a:p>
            <a:pPr algn="r"/>
            <a:r>
              <a:rPr lang="es-EC" sz="9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AV4</a:t>
            </a:r>
            <a:endParaRPr lang="en-EC" sz="1200">
              <a:effectLst/>
              <a:latin typeface="Times New Roman" panose="02020603050405020304" pitchFamily="18" charset="0"/>
              <a:ea typeface="Times New Roman" panose="02020603050405020304" pitchFamily="18" charset="0"/>
            </a:endParaRPr>
          </a:p>
        </p:txBody>
      </p:sp>
      <p:sp>
        <p:nvSpPr>
          <p:cNvPr id="22" name="Rectángulo 20">
            <a:extLst>
              <a:ext uri="{FF2B5EF4-FFF2-40B4-BE49-F238E27FC236}">
                <a16:creationId xmlns:a16="http://schemas.microsoft.com/office/drawing/2014/main" id="{EBDA0CAB-162F-8643-9903-9A5D11F2195E}"/>
              </a:ext>
            </a:extLst>
          </p:cNvPr>
          <p:cNvSpPr/>
          <p:nvPr/>
        </p:nvSpPr>
        <p:spPr>
          <a:xfrm>
            <a:off x="9977540" y="4359602"/>
            <a:ext cx="553085" cy="248920"/>
          </a:xfrm>
          <a:prstGeom prst="rect">
            <a:avLst/>
          </a:prstGeom>
        </p:spPr>
        <p:txBody>
          <a:bodyPr wrap="square">
            <a:spAutoFit/>
          </a:bodyPr>
          <a:lstStyle/>
          <a:p>
            <a:pPr algn="r"/>
            <a:r>
              <a:rPr lang="es-EC" sz="9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EQ1</a:t>
            </a:r>
            <a:endParaRPr lang="en-EC" sz="1200">
              <a:effectLst/>
              <a:latin typeface="Times New Roman" panose="02020603050405020304" pitchFamily="18" charset="0"/>
              <a:ea typeface="Times New Roman" panose="02020603050405020304" pitchFamily="18" charset="0"/>
            </a:endParaRPr>
          </a:p>
        </p:txBody>
      </p:sp>
      <p:sp>
        <p:nvSpPr>
          <p:cNvPr id="23" name="Rectángulo 20">
            <a:extLst>
              <a:ext uri="{FF2B5EF4-FFF2-40B4-BE49-F238E27FC236}">
                <a16:creationId xmlns:a16="http://schemas.microsoft.com/office/drawing/2014/main" id="{226FFC12-1242-ED4A-B7D2-96DD118BA920}"/>
              </a:ext>
            </a:extLst>
          </p:cNvPr>
          <p:cNvSpPr/>
          <p:nvPr/>
        </p:nvSpPr>
        <p:spPr>
          <a:xfrm>
            <a:off x="10254082" y="4033235"/>
            <a:ext cx="553085" cy="248920"/>
          </a:xfrm>
          <a:prstGeom prst="rect">
            <a:avLst/>
          </a:prstGeom>
        </p:spPr>
        <p:txBody>
          <a:bodyPr wrap="square">
            <a:spAutoFit/>
          </a:bodyPr>
          <a:lstStyle/>
          <a:p>
            <a:pPr algn="r"/>
            <a:r>
              <a:rPr lang="es-EC" sz="9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AV7</a:t>
            </a:r>
            <a:endParaRPr lang="en-EC" sz="1200">
              <a:effectLst/>
              <a:latin typeface="Times New Roman" panose="02020603050405020304" pitchFamily="18" charset="0"/>
              <a:ea typeface="Times New Roman" panose="02020603050405020304" pitchFamily="18" charset="0"/>
            </a:endParaRPr>
          </a:p>
        </p:txBody>
      </p:sp>
      <p:sp>
        <p:nvSpPr>
          <p:cNvPr id="24" name="Rectángulo 20">
            <a:extLst>
              <a:ext uri="{FF2B5EF4-FFF2-40B4-BE49-F238E27FC236}">
                <a16:creationId xmlns:a16="http://schemas.microsoft.com/office/drawing/2014/main" id="{383ABA05-02A9-354C-A4A7-FD69B9B21483}"/>
              </a:ext>
            </a:extLst>
          </p:cNvPr>
          <p:cNvSpPr/>
          <p:nvPr/>
        </p:nvSpPr>
        <p:spPr>
          <a:xfrm>
            <a:off x="9885960" y="3621132"/>
            <a:ext cx="553085" cy="248920"/>
          </a:xfrm>
          <a:prstGeom prst="rect">
            <a:avLst/>
          </a:prstGeom>
        </p:spPr>
        <p:txBody>
          <a:bodyPr wrap="square">
            <a:spAutoFit/>
          </a:bodyPr>
          <a:lstStyle/>
          <a:p>
            <a:pPr algn="r"/>
            <a:r>
              <a:rPr lang="es-EC" sz="9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EQ4</a:t>
            </a:r>
            <a:endParaRPr lang="en-EC" sz="1200">
              <a:effectLst/>
              <a:latin typeface="Times New Roman" panose="02020603050405020304" pitchFamily="18" charset="0"/>
              <a:ea typeface="Times New Roman" panose="02020603050405020304" pitchFamily="18" charset="0"/>
            </a:endParaRPr>
          </a:p>
        </p:txBody>
      </p:sp>
      <p:sp>
        <p:nvSpPr>
          <p:cNvPr id="25" name="Rectángulo 20">
            <a:extLst>
              <a:ext uri="{FF2B5EF4-FFF2-40B4-BE49-F238E27FC236}">
                <a16:creationId xmlns:a16="http://schemas.microsoft.com/office/drawing/2014/main" id="{F8981973-89F6-3442-9DD1-AC590CCD3FD1}"/>
              </a:ext>
            </a:extLst>
          </p:cNvPr>
          <p:cNvSpPr/>
          <p:nvPr/>
        </p:nvSpPr>
        <p:spPr>
          <a:xfrm>
            <a:off x="8630388" y="5224859"/>
            <a:ext cx="553085" cy="248920"/>
          </a:xfrm>
          <a:prstGeom prst="rect">
            <a:avLst/>
          </a:prstGeom>
        </p:spPr>
        <p:txBody>
          <a:bodyPr wrap="square">
            <a:spAutoFit/>
          </a:bodyPr>
          <a:lstStyle/>
          <a:p>
            <a:pPr algn="r"/>
            <a:r>
              <a:rPr lang="es-EC" sz="9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EQ2</a:t>
            </a:r>
            <a:endParaRPr lang="en-EC" sz="1200">
              <a:effectLst/>
              <a:latin typeface="Times New Roman" panose="02020603050405020304" pitchFamily="18" charset="0"/>
              <a:ea typeface="Times New Roman" panose="02020603050405020304" pitchFamily="18" charset="0"/>
            </a:endParaRPr>
          </a:p>
        </p:txBody>
      </p:sp>
      <p:sp>
        <p:nvSpPr>
          <p:cNvPr id="26" name="Rectángulo 20">
            <a:extLst>
              <a:ext uri="{FF2B5EF4-FFF2-40B4-BE49-F238E27FC236}">
                <a16:creationId xmlns:a16="http://schemas.microsoft.com/office/drawing/2014/main" id="{98BE95AC-85F2-D648-BE8D-392B61F79C18}"/>
              </a:ext>
            </a:extLst>
          </p:cNvPr>
          <p:cNvSpPr/>
          <p:nvPr/>
        </p:nvSpPr>
        <p:spPr>
          <a:xfrm>
            <a:off x="6157228" y="3999262"/>
            <a:ext cx="553085" cy="282575"/>
          </a:xfrm>
          <a:prstGeom prst="rect">
            <a:avLst/>
          </a:prstGeom>
        </p:spPr>
        <p:txBody>
          <a:bodyPr wrap="square">
            <a:spAutoFit/>
          </a:bodyPr>
          <a:lstStyle/>
          <a:p>
            <a:pPr algn="r"/>
            <a:r>
              <a:rPr lang="es-EC" sz="11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AV3</a:t>
            </a:r>
            <a:endParaRPr lang="en-EC" sz="1200">
              <a:effectLst/>
              <a:latin typeface="Times New Roman" panose="02020603050405020304" pitchFamily="18" charset="0"/>
              <a:ea typeface="Times New Roman" panose="02020603050405020304" pitchFamily="18" charset="0"/>
            </a:endParaRPr>
          </a:p>
        </p:txBody>
      </p:sp>
      <p:sp>
        <p:nvSpPr>
          <p:cNvPr id="27" name="Rectángulo 20">
            <a:extLst>
              <a:ext uri="{FF2B5EF4-FFF2-40B4-BE49-F238E27FC236}">
                <a16:creationId xmlns:a16="http://schemas.microsoft.com/office/drawing/2014/main" id="{D167DF9E-5394-C045-BA8D-92AB645C1790}"/>
              </a:ext>
            </a:extLst>
          </p:cNvPr>
          <p:cNvSpPr/>
          <p:nvPr/>
        </p:nvSpPr>
        <p:spPr>
          <a:xfrm>
            <a:off x="6157228" y="3261246"/>
            <a:ext cx="553085" cy="282575"/>
          </a:xfrm>
          <a:prstGeom prst="rect">
            <a:avLst/>
          </a:prstGeom>
        </p:spPr>
        <p:txBody>
          <a:bodyPr wrap="square">
            <a:spAutoFit/>
          </a:bodyPr>
          <a:lstStyle/>
          <a:p>
            <a:pPr algn="r"/>
            <a:r>
              <a:rPr lang="es-EC" sz="11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AV2</a:t>
            </a:r>
            <a:endParaRPr lang="en-EC" sz="1200">
              <a:effectLst/>
              <a:latin typeface="Times New Roman" panose="02020603050405020304" pitchFamily="18" charset="0"/>
              <a:ea typeface="Times New Roman" panose="02020603050405020304" pitchFamily="18" charset="0"/>
            </a:endParaRPr>
          </a:p>
        </p:txBody>
      </p:sp>
      <p:sp>
        <p:nvSpPr>
          <p:cNvPr id="28" name="Rectángulo 20">
            <a:extLst>
              <a:ext uri="{FF2B5EF4-FFF2-40B4-BE49-F238E27FC236}">
                <a16:creationId xmlns:a16="http://schemas.microsoft.com/office/drawing/2014/main" id="{32B72795-ECA0-4141-8A33-ACAE6C3E06C4}"/>
              </a:ext>
            </a:extLst>
          </p:cNvPr>
          <p:cNvSpPr/>
          <p:nvPr/>
        </p:nvSpPr>
        <p:spPr>
          <a:xfrm>
            <a:off x="5519732" y="3146425"/>
            <a:ext cx="553085" cy="282575"/>
          </a:xfrm>
          <a:prstGeom prst="rect">
            <a:avLst/>
          </a:prstGeom>
        </p:spPr>
        <p:txBody>
          <a:bodyPr wrap="square">
            <a:spAutoFit/>
          </a:bodyPr>
          <a:lstStyle/>
          <a:p>
            <a:pPr algn="r"/>
            <a:r>
              <a:rPr lang="es-EC" sz="11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AV5</a:t>
            </a:r>
            <a:endParaRPr lang="en-EC" sz="1200">
              <a:effectLst/>
              <a:latin typeface="Times New Roman" panose="02020603050405020304" pitchFamily="18" charset="0"/>
              <a:ea typeface="Times New Roman" panose="02020603050405020304" pitchFamily="18" charset="0"/>
            </a:endParaRPr>
          </a:p>
        </p:txBody>
      </p:sp>
      <p:sp>
        <p:nvSpPr>
          <p:cNvPr id="29" name="Forma libre 7">
            <a:extLst>
              <a:ext uri="{FF2B5EF4-FFF2-40B4-BE49-F238E27FC236}">
                <a16:creationId xmlns:a16="http://schemas.microsoft.com/office/drawing/2014/main" id="{E937CD72-9660-5340-B1BE-21DDF89055B8}"/>
              </a:ext>
            </a:extLst>
          </p:cNvPr>
          <p:cNvSpPr/>
          <p:nvPr/>
        </p:nvSpPr>
        <p:spPr>
          <a:xfrm>
            <a:off x="9885960" y="5305855"/>
            <a:ext cx="502285" cy="175260"/>
          </a:xfrm>
          <a:custGeom>
            <a:avLst/>
            <a:gdLst>
              <a:gd name="connsiteX0" fmla="*/ 0 w 740979"/>
              <a:gd name="connsiteY0" fmla="*/ 0 h 275897"/>
              <a:gd name="connsiteX1" fmla="*/ 252248 w 740979"/>
              <a:gd name="connsiteY1" fmla="*/ 275897 h 275897"/>
              <a:gd name="connsiteX2" fmla="*/ 740979 w 740979"/>
              <a:gd name="connsiteY2" fmla="*/ 275897 h 275897"/>
            </a:gdLst>
            <a:ahLst/>
            <a:cxnLst>
              <a:cxn ang="0">
                <a:pos x="connsiteX0" y="connsiteY0"/>
              </a:cxn>
              <a:cxn ang="0">
                <a:pos x="connsiteX1" y="connsiteY1"/>
              </a:cxn>
              <a:cxn ang="0">
                <a:pos x="connsiteX2" y="connsiteY2"/>
              </a:cxn>
            </a:cxnLst>
            <a:rect l="l" t="t" r="r" b="b"/>
            <a:pathLst>
              <a:path w="740979" h="275897">
                <a:moveTo>
                  <a:pt x="0" y="0"/>
                </a:moveTo>
                <a:lnTo>
                  <a:pt x="252248" y="275897"/>
                </a:lnTo>
                <a:lnTo>
                  <a:pt x="740979" y="27589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Rectangle 1">
            <a:extLst>
              <a:ext uri="{FF2B5EF4-FFF2-40B4-BE49-F238E27FC236}">
                <a16:creationId xmlns:a16="http://schemas.microsoft.com/office/drawing/2014/main" id="{F38B8561-FF2D-DE41-9C29-C15F1A53B5C6}"/>
              </a:ext>
            </a:extLst>
          </p:cNvPr>
          <p:cNvSpPr/>
          <p:nvPr/>
        </p:nvSpPr>
        <p:spPr>
          <a:xfrm>
            <a:off x="10003813" y="5350310"/>
            <a:ext cx="1053622" cy="261610"/>
          </a:xfrm>
          <a:prstGeom prst="rect">
            <a:avLst/>
          </a:prstGeom>
        </p:spPr>
        <p:txBody>
          <a:bodyPr wrap="square">
            <a:spAutoFit/>
          </a:bodyPr>
          <a:lstStyle/>
          <a:p>
            <a:pPr algn="r"/>
            <a:r>
              <a:rPr lang="es-EC" sz="1100" dirty="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CICLOVIA</a:t>
            </a:r>
            <a:endParaRPr lang="en-EC" dirty="0">
              <a:effectLst/>
              <a:latin typeface="Times New Roman" panose="02020603050405020304" pitchFamily="18" charset="0"/>
              <a:ea typeface="Times New Roman" panose="02020603050405020304" pitchFamily="18" charset="0"/>
            </a:endParaRPr>
          </a:p>
        </p:txBody>
      </p:sp>
      <p:pic>
        <p:nvPicPr>
          <p:cNvPr id="30" name="Imagen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610093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5730</Words>
  <Application>Microsoft Office PowerPoint</Application>
  <PresentationFormat>Panorámica</PresentationFormat>
  <Paragraphs>378</Paragraphs>
  <Slides>46</Slides>
  <Notes>44</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46</vt:i4>
      </vt:variant>
    </vt:vector>
  </HeadingPairs>
  <TitlesOfParts>
    <vt:vector size="55" baseType="lpstr">
      <vt:lpstr>Arial</vt:lpstr>
      <vt:lpstr>ArialNarrow</vt:lpstr>
      <vt:lpstr>Calibri</vt:lpstr>
      <vt:lpstr>Calibri Light</vt:lpstr>
      <vt:lpstr>Candara</vt:lpstr>
      <vt:lpstr>Times New Roman</vt:lpstr>
      <vt:lpstr>Wingdings</vt:lpstr>
      <vt:lpstr>Wingdings 3</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Mauricio Ernesto Marin Echeverria</cp:lastModifiedBy>
  <cp:revision>20</cp:revision>
  <dcterms:created xsi:type="dcterms:W3CDTF">2021-08-22T19:22:58Z</dcterms:created>
  <dcterms:modified xsi:type="dcterms:W3CDTF">2021-11-09T05:46:28Z</dcterms:modified>
</cp:coreProperties>
</file>