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58" r:id="rId8"/>
    <p:sldId id="259" r:id="rId9"/>
    <p:sldId id="260" r:id="rId10"/>
  </p:sldIdLst>
  <p:sldSz cx="12192000" cy="6858000"/>
  <p:notesSz cx="6858000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3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2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8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0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2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4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67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16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4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4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8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75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7FA3-71E6-4A4B-98E2-49943B80C016}" type="datetimeFigureOut">
              <a:rPr lang="es-ES" smtClean="0"/>
              <a:t>08/11/2021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2464-ED93-4CE4-B123-A97393B3CC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5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811529" y="935842"/>
            <a:ext cx="4943651" cy="4358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PRIMER DEBATE</a:t>
            </a:r>
          </a:p>
          <a:p>
            <a:pPr algn="ctr">
              <a:lnSpc>
                <a:spcPct val="90000"/>
              </a:lnSpc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PROCESO DE REGULARIZACIÓN DEL </a:t>
            </a:r>
            <a:r>
              <a:rPr lang="es-ES" altLang="es-EC" sz="24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EC" sz="2400" b="1" dirty="0">
                <a:solidFill>
                  <a:srgbClr val="0070C0"/>
                </a:solidFill>
              </a:rPr>
              <a:t>“COOPERATIVA DE VIVIENDA SAN BLAS”, A FAVOR DE LA COOPERATIVA DE VIVIENDA SAN BLAS</a:t>
            </a:r>
          </a:p>
          <a:p>
            <a:pPr algn="ctr">
              <a:buFont typeface="Arial" panose="020B0604020202020204" pitchFamily="34" charset="0"/>
              <a:buNone/>
            </a:pPr>
            <a:endParaRPr lang="es-ES" altLang="es-EC" sz="2400" b="1" dirty="0">
              <a:solidFill>
                <a:srgbClr val="FF0000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s-ES" altLang="es-EC" sz="2400" dirty="0">
                <a:solidFill>
                  <a:srgbClr val="FF0000"/>
                </a:solidFill>
              </a:rPr>
              <a:t>REFORMA DE ORDENANZA 0349, SANCIONADA EL 25 DE ENERO 2013</a:t>
            </a: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3289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graphicFrame>
        <p:nvGraphicFramePr>
          <p:cNvPr id="8" name="14 Tabla">
            <a:extLst>
              <a:ext uri="{FF2B5EF4-FFF2-40B4-BE49-F238E27FC236}">
                <a16:creationId xmlns:a16="http://schemas.microsoft.com/office/drawing/2014/main" id="{2CA2F6DC-CCA1-4AB9-BDDE-A2210DE75CFA}"/>
              </a:ext>
            </a:extLst>
          </p:cNvPr>
          <p:cNvGraphicFramePr>
            <a:graphicFrameLocks noGrp="1"/>
          </p:cNvGraphicFramePr>
          <p:nvPr/>
        </p:nvGraphicFramePr>
        <p:xfrm>
          <a:off x="541338" y="1431925"/>
          <a:ext cx="5638800" cy="180657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1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8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: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Años</a:t>
                      </a:r>
                    </a:p>
                  </a:txBody>
                  <a:tcPr marL="91416" marR="91416" marT="45694" marB="4569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78,08%</a:t>
                      </a:r>
                    </a:p>
                  </a:txBody>
                  <a:tcPr marL="91416" marR="91416" marT="45694" marB="4569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2" marR="68562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2" marR="68562" marT="0" marB="0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 m2 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 Sobre línea de fábrica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 Urbano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18 Tabla">
            <a:extLst>
              <a:ext uri="{FF2B5EF4-FFF2-40B4-BE49-F238E27FC236}">
                <a16:creationId xmlns:a16="http://schemas.microsoft.com/office/drawing/2014/main" id="{2F5C7C0E-ADFE-4E24-BFF0-14E3C0243B3E}"/>
              </a:ext>
            </a:extLst>
          </p:cNvPr>
          <p:cNvGraphicFramePr>
            <a:graphicFrameLocks noGrp="1"/>
          </p:cNvGraphicFramePr>
          <p:nvPr/>
        </p:nvGraphicFramePr>
        <p:xfrm>
          <a:off x="565150" y="5216525"/>
          <a:ext cx="2587626" cy="90011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09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93" marB="45793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54" marR="91454" marT="45793" marB="45793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100%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1454" marR="91454" marT="45793" marB="457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 </a:t>
                      </a: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1454" marR="91454" marT="45793" marB="457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40">
                <a:tc>
                  <a:txBody>
                    <a:bodyPr/>
                    <a:lstStyle/>
                    <a:p>
                      <a:pPr algn="l"/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100%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54" marR="91454" marT="45793" marB="4579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1454" marR="91454" marT="45793" marB="457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uadroTexto 24">
            <a:extLst>
              <a:ext uri="{FF2B5EF4-FFF2-40B4-BE49-F238E27FC236}">
                <a16:creationId xmlns:a16="http://schemas.microsoft.com/office/drawing/2014/main" id="{6093334F-2AB9-4CAC-B7FA-4526A79A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955675"/>
            <a:ext cx="398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2000" b="1">
                <a:solidFill>
                  <a:srgbClr val="C00000"/>
                </a:solidFill>
              </a:rPr>
              <a:t>INFORMACIÓN DEL ASENTAMIENTO</a:t>
            </a:r>
            <a:endParaRPr lang="es-ES_tradnl" altLang="es-EC" sz="1600" b="1">
              <a:solidFill>
                <a:srgbClr val="C00000"/>
              </a:solidFill>
            </a:endParaRP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E6E5D0A7-371D-41F0-B3C6-DE399B6BB3AF}"/>
              </a:ext>
            </a:extLst>
          </p:cNvPr>
          <p:cNvSpPr txBox="1">
            <a:spLocks noChangeArrowheads="1"/>
          </p:cNvSpPr>
          <p:nvPr/>
        </p:nvSpPr>
        <p:spPr bwMode="auto">
          <a:xfrm rot="18824501">
            <a:off x="10248900" y="4427538"/>
            <a:ext cx="4524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400">
                <a:solidFill>
                  <a:schemeClr val="bg1"/>
                </a:solidFill>
              </a:rPr>
              <a:t>CALLE  Oe8F 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1EDBDC8-AA80-437C-9E54-DF9A98F91102}"/>
              </a:ext>
            </a:extLst>
          </p:cNvPr>
          <p:cNvGraphicFramePr>
            <a:graphicFrameLocks noGrp="1"/>
          </p:cNvGraphicFramePr>
          <p:nvPr/>
        </p:nvGraphicFramePr>
        <p:xfrm>
          <a:off x="541338" y="3429000"/>
          <a:ext cx="5638800" cy="1575285"/>
        </p:xfrm>
        <a:graphic>
          <a:graphicData uri="http://schemas.openxmlformats.org/drawingml/2006/table">
            <a:tbl>
              <a:tblPr/>
              <a:tblGrid>
                <a:gridCol w="262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INFORME</a:t>
                      </a:r>
                      <a:r>
                        <a:rPr lang="es-EC" sz="8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 RIESGOS:</a:t>
                      </a:r>
                    </a:p>
                  </a:txBody>
                  <a:tcPr marL="50208" marR="5579" marT="556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GADDMQ-SGSG-2021-0391-OF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fecha 18 de febrero de 2021  se emite el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I-0009-EAH-AT-DMGR-2021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con fecha 17 de febrero de 2021 el cual indica que: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“San Blas No. 1” en general presenta un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procesos de deslizamientos, sin embargo, se debe considerar que frente a procesos de subsidencia existe un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 del AHHYC “San Blas No. 1” debido a las características del subsuelo.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endParaRPr lang="es-E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79" marR="5579" marT="556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2 Conector recto">
            <a:extLst>
              <a:ext uri="{FF2B5EF4-FFF2-40B4-BE49-F238E27FC236}">
                <a16:creationId xmlns:a16="http://schemas.microsoft.com/office/drawing/2014/main" id="{D169BFED-83EA-4510-832D-941A41B262E3}"/>
              </a:ext>
            </a:extLst>
          </p:cNvPr>
          <p:cNvCxnSpPr/>
          <p:nvPr/>
        </p:nvCxnSpPr>
        <p:spPr>
          <a:xfrm>
            <a:off x="536575" y="5003800"/>
            <a:ext cx="564356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7B8F178E-C1BD-408B-AE6D-EC167D65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2" t="33257" r="14981" b="19997"/>
          <a:stretch>
            <a:fillRect/>
          </a:stretch>
        </p:blipFill>
        <p:spPr bwMode="auto">
          <a:xfrm>
            <a:off x="6313488" y="1428750"/>
            <a:ext cx="278923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CA87FB2-D614-436D-B4D6-F07C96369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423988"/>
            <a:ext cx="29083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BB8DEF48-D52C-406D-B9FB-D09D8812D87D}"/>
              </a:ext>
            </a:extLst>
          </p:cNvPr>
          <p:cNvGraphicFramePr>
            <a:graphicFrameLocks noGrp="1"/>
          </p:cNvGraphicFramePr>
          <p:nvPr/>
        </p:nvGraphicFramePr>
        <p:xfrm>
          <a:off x="6334125" y="3252788"/>
          <a:ext cx="5775324" cy="24860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 A REGULARIZAR: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8" marB="45718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12.411,92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54,18 %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Unipropiedad </a:t>
                      </a:r>
                    </a:p>
                  </a:txBody>
                  <a:tcPr marL="91419" marR="91419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A REGULARIZAR: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8" marB="45718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8.003,50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34,94 %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9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EN LOTES A REGULARIZAR: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8" marB="45718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1.370,81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5,98 %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9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QUEBRADA RELLENA EN LOTES A REGULARIZAR: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8" marB="45718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1.122,76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4,90 %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22.908,99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100,00 % </a:t>
                      </a:r>
                    </a:p>
                  </a:txBody>
                  <a:tcPr marL="91419" marR="91419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UERB-Q</a:t>
                      </a:r>
                    </a:p>
                  </a:txBody>
                  <a:tcPr marL="91419" marR="91419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5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7F54F8F3-72A2-40AD-8746-A0A997342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"/>
          <a:stretch>
            <a:fillRect/>
          </a:stretch>
        </p:blipFill>
        <p:spPr bwMode="auto">
          <a:xfrm>
            <a:off x="6059488" y="1111250"/>
            <a:ext cx="6132512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DED058FA-DD0D-4CCF-9892-2C57D8F63D49}"/>
              </a:ext>
            </a:extLst>
          </p:cNvPr>
          <p:cNvSpPr/>
          <p:nvPr/>
        </p:nvSpPr>
        <p:spPr>
          <a:xfrm>
            <a:off x="6451600" y="1727200"/>
            <a:ext cx="876300" cy="3848100"/>
          </a:xfrm>
          <a:custGeom>
            <a:avLst/>
            <a:gdLst>
              <a:gd name="connsiteX0" fmla="*/ 520700 w 876300"/>
              <a:gd name="connsiteY0" fmla="*/ 0 h 3848100"/>
              <a:gd name="connsiteX1" fmla="*/ 0 w 876300"/>
              <a:gd name="connsiteY1" fmla="*/ 228600 h 3848100"/>
              <a:gd name="connsiteX2" fmla="*/ 12700 w 876300"/>
              <a:gd name="connsiteY2" fmla="*/ 3733800 h 3848100"/>
              <a:gd name="connsiteX3" fmla="*/ 622300 w 876300"/>
              <a:gd name="connsiteY3" fmla="*/ 3848100 h 3848100"/>
              <a:gd name="connsiteX4" fmla="*/ 635000 w 876300"/>
              <a:gd name="connsiteY4" fmla="*/ 3619500 h 3848100"/>
              <a:gd name="connsiteX5" fmla="*/ 698500 w 876300"/>
              <a:gd name="connsiteY5" fmla="*/ 3390900 h 3848100"/>
              <a:gd name="connsiteX6" fmla="*/ 762000 w 876300"/>
              <a:gd name="connsiteY6" fmla="*/ 3302000 h 3848100"/>
              <a:gd name="connsiteX7" fmla="*/ 825500 w 876300"/>
              <a:gd name="connsiteY7" fmla="*/ 3035300 h 3848100"/>
              <a:gd name="connsiteX8" fmla="*/ 876300 w 876300"/>
              <a:gd name="connsiteY8" fmla="*/ 2908300 h 3848100"/>
              <a:gd name="connsiteX9" fmla="*/ 876300 w 876300"/>
              <a:gd name="connsiteY9" fmla="*/ 2755900 h 3848100"/>
              <a:gd name="connsiteX10" fmla="*/ 812800 w 876300"/>
              <a:gd name="connsiteY10" fmla="*/ 2654300 h 3848100"/>
              <a:gd name="connsiteX11" fmla="*/ 812800 w 876300"/>
              <a:gd name="connsiteY11" fmla="*/ 2590800 h 3848100"/>
              <a:gd name="connsiteX12" fmla="*/ 863600 w 876300"/>
              <a:gd name="connsiteY12" fmla="*/ 2362200 h 3848100"/>
              <a:gd name="connsiteX13" fmla="*/ 876300 w 876300"/>
              <a:gd name="connsiteY13" fmla="*/ 2146300 h 3848100"/>
              <a:gd name="connsiteX14" fmla="*/ 838200 w 876300"/>
              <a:gd name="connsiteY14" fmla="*/ 2044700 h 3848100"/>
              <a:gd name="connsiteX15" fmla="*/ 812800 w 876300"/>
              <a:gd name="connsiteY15" fmla="*/ 1333500 h 3848100"/>
              <a:gd name="connsiteX16" fmla="*/ 863600 w 876300"/>
              <a:gd name="connsiteY16" fmla="*/ 1333500 h 3848100"/>
              <a:gd name="connsiteX17" fmla="*/ 876300 w 876300"/>
              <a:gd name="connsiteY17" fmla="*/ 812800 h 3848100"/>
              <a:gd name="connsiteX18" fmla="*/ 812800 w 876300"/>
              <a:gd name="connsiteY18" fmla="*/ 850900 h 3848100"/>
              <a:gd name="connsiteX19" fmla="*/ 787400 w 876300"/>
              <a:gd name="connsiteY19" fmla="*/ 558800 h 3848100"/>
              <a:gd name="connsiteX20" fmla="*/ 622300 w 876300"/>
              <a:gd name="connsiteY20" fmla="*/ 558800 h 3848100"/>
              <a:gd name="connsiteX21" fmla="*/ 571500 w 876300"/>
              <a:gd name="connsiteY21" fmla="*/ 533400 h 3848100"/>
              <a:gd name="connsiteX22" fmla="*/ 546100 w 876300"/>
              <a:gd name="connsiteY22" fmla="*/ 190500 h 3848100"/>
              <a:gd name="connsiteX23" fmla="*/ 520700 w 876300"/>
              <a:gd name="connsiteY23" fmla="*/ 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6300" h="3848100">
                <a:moveTo>
                  <a:pt x="520700" y="0"/>
                </a:moveTo>
                <a:lnTo>
                  <a:pt x="0" y="228600"/>
                </a:lnTo>
                <a:cubicBezTo>
                  <a:pt x="4233" y="1397000"/>
                  <a:pt x="8467" y="2565400"/>
                  <a:pt x="12700" y="3733800"/>
                </a:cubicBezTo>
                <a:lnTo>
                  <a:pt x="622300" y="3848100"/>
                </a:lnTo>
                <a:lnTo>
                  <a:pt x="635000" y="3619500"/>
                </a:lnTo>
                <a:lnTo>
                  <a:pt x="698500" y="3390900"/>
                </a:lnTo>
                <a:lnTo>
                  <a:pt x="762000" y="3302000"/>
                </a:lnTo>
                <a:lnTo>
                  <a:pt x="825500" y="3035300"/>
                </a:lnTo>
                <a:lnTo>
                  <a:pt x="876300" y="2908300"/>
                </a:lnTo>
                <a:lnTo>
                  <a:pt x="876300" y="2755900"/>
                </a:lnTo>
                <a:lnTo>
                  <a:pt x="812800" y="2654300"/>
                </a:lnTo>
                <a:lnTo>
                  <a:pt x="812800" y="2590800"/>
                </a:lnTo>
                <a:lnTo>
                  <a:pt x="863600" y="2362200"/>
                </a:lnTo>
                <a:lnTo>
                  <a:pt x="876300" y="2146300"/>
                </a:lnTo>
                <a:lnTo>
                  <a:pt x="838200" y="2044700"/>
                </a:lnTo>
                <a:lnTo>
                  <a:pt x="812800" y="1333500"/>
                </a:lnTo>
                <a:lnTo>
                  <a:pt x="863600" y="1333500"/>
                </a:lnTo>
                <a:lnTo>
                  <a:pt x="876300" y="812800"/>
                </a:lnTo>
                <a:lnTo>
                  <a:pt x="812800" y="850900"/>
                </a:lnTo>
                <a:lnTo>
                  <a:pt x="787400" y="558800"/>
                </a:lnTo>
                <a:lnTo>
                  <a:pt x="622300" y="558800"/>
                </a:lnTo>
                <a:lnTo>
                  <a:pt x="571500" y="533400"/>
                </a:lnTo>
                <a:lnTo>
                  <a:pt x="546100" y="190500"/>
                </a:lnTo>
                <a:lnTo>
                  <a:pt x="520700" y="0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F434C56D-0555-48C5-9678-F00356599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946150"/>
            <a:ext cx="391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2400" b="1">
                <a:solidFill>
                  <a:srgbClr val="C00000"/>
                </a:solidFill>
              </a:rPr>
              <a:t>CAMBIO DE  ZONIFICACIÓN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C07106F-88CB-4276-899D-3612D06EDDFE}"/>
              </a:ext>
            </a:extLst>
          </p:cNvPr>
          <p:cNvSpPr/>
          <p:nvPr/>
        </p:nvSpPr>
        <p:spPr>
          <a:xfrm>
            <a:off x="7177088" y="5453063"/>
            <a:ext cx="282575" cy="3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37DE1C-49C2-4AD6-BB69-64055F3AA820}"/>
              </a:ext>
            </a:extLst>
          </p:cNvPr>
          <p:cNvSpPr/>
          <p:nvPr/>
        </p:nvSpPr>
        <p:spPr>
          <a:xfrm>
            <a:off x="11676063" y="5046663"/>
            <a:ext cx="465137" cy="38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4C49653B-B9A0-410F-9533-623451590688}"/>
              </a:ext>
            </a:extLst>
          </p:cNvPr>
          <p:cNvGraphicFramePr>
            <a:graphicFrameLocks noGrp="1"/>
          </p:cNvGraphicFramePr>
          <p:nvPr/>
        </p:nvGraphicFramePr>
        <p:xfrm>
          <a:off x="350838" y="1446213"/>
          <a:ext cx="5640387" cy="4262435"/>
        </p:xfrm>
        <a:graphic>
          <a:graphicData uri="http://schemas.openxmlformats.org/drawingml/2006/table">
            <a:tbl>
              <a:tblPr firstRow="1" firstCol="1" bandRow="1"/>
              <a:tblGrid>
                <a:gridCol w="147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Nº de Predio: </a:t>
                      </a:r>
                      <a:endParaRPr lang="es-EC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3556341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Clave Catastral:</a:t>
                      </a:r>
                      <a:endParaRPr lang="es-EC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32806 14 001   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3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REGULACION SEGÚN IRM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Zonificación: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D3(D203-80) </a:t>
                      </a:r>
                      <a:endParaRPr lang="es-EC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Lote mínimo: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 m2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 de Ocupación del suelo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(D) Sobre línea de fábrica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Uso principal del suelo:</a:t>
                      </a:r>
                      <a:endParaRPr lang="es-EC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(RU1) Residencial Urbano 1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Clasificación del suelo: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(SU) Suelo Urbano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19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Cambio de Zonificación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APLICA 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(SI – NO)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Zonificación:                     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Lote mínimo:                    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Formas de Ocupación:    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Uso principal del suelo: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3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Clasificación del suelo:</a:t>
                      </a:r>
                      <a:endParaRPr lang="es-EC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CuadroTexto 1">
            <a:extLst>
              <a:ext uri="{FF2B5EF4-FFF2-40B4-BE49-F238E27FC236}">
                <a16:creationId xmlns:a16="http://schemas.microsoft.com/office/drawing/2014/main" id="{B34D8420-279B-41E3-8D05-2B0668675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5507038"/>
            <a:ext cx="2967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/>
              <a:t>IMPLANTACIÓN GENERAL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59DEDA1-E386-4E3A-AB81-E450BBE55205}"/>
              </a:ext>
            </a:extLst>
          </p:cNvPr>
          <p:cNvSpPr/>
          <p:nvPr/>
        </p:nvSpPr>
        <p:spPr>
          <a:xfrm>
            <a:off x="6492875" y="1676400"/>
            <a:ext cx="5335588" cy="3994150"/>
          </a:xfrm>
          <a:custGeom>
            <a:avLst/>
            <a:gdLst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062514 w 4862285"/>
              <a:gd name="connsiteY16" fmla="*/ 972457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781411 w 4862285"/>
              <a:gd name="connsiteY2" fmla="*/ 442444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018030 w 4862285"/>
              <a:gd name="connsiteY1" fmla="*/ 131921 h 2307771"/>
              <a:gd name="connsiteX2" fmla="*/ 1781411 w 4862285"/>
              <a:gd name="connsiteY2" fmla="*/ 442444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018030 w 4862285"/>
              <a:gd name="connsiteY1" fmla="*/ 131921 h 2307771"/>
              <a:gd name="connsiteX2" fmla="*/ 1781411 w 4862285"/>
              <a:gd name="connsiteY2" fmla="*/ 442444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018030 w 4862285"/>
              <a:gd name="connsiteY1" fmla="*/ 131921 h 2307771"/>
              <a:gd name="connsiteX2" fmla="*/ 1781411 w 4862285"/>
              <a:gd name="connsiteY2" fmla="*/ 442444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018030 w 4862285"/>
              <a:gd name="connsiteY1" fmla="*/ 131921 h 2307771"/>
              <a:gd name="connsiteX2" fmla="*/ 1781411 w 4862285"/>
              <a:gd name="connsiteY2" fmla="*/ 442444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2 w 4862285"/>
              <a:gd name="connsiteY18" fmla="*/ 941975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285" h="2307771">
                <a:moveTo>
                  <a:pt x="4557485" y="43543"/>
                </a:moveTo>
                <a:cubicBezTo>
                  <a:pt x="3711000" y="73002"/>
                  <a:pt x="3489573" y="-44296"/>
                  <a:pt x="2018030" y="131921"/>
                </a:cubicBezTo>
                <a:lnTo>
                  <a:pt x="1781411" y="442444"/>
                </a:lnTo>
                <a:lnTo>
                  <a:pt x="725714" y="493486"/>
                </a:lnTo>
                <a:lnTo>
                  <a:pt x="711200" y="304800"/>
                </a:lnTo>
                <a:lnTo>
                  <a:pt x="566057" y="304800"/>
                </a:lnTo>
                <a:lnTo>
                  <a:pt x="406400" y="0"/>
                </a:lnTo>
                <a:lnTo>
                  <a:pt x="0" y="101600"/>
                </a:lnTo>
                <a:lnTo>
                  <a:pt x="0" y="2206171"/>
                </a:lnTo>
                <a:lnTo>
                  <a:pt x="508000" y="2307771"/>
                </a:lnTo>
                <a:lnTo>
                  <a:pt x="609600" y="2206171"/>
                </a:lnTo>
                <a:lnTo>
                  <a:pt x="624114" y="1988457"/>
                </a:lnTo>
                <a:lnTo>
                  <a:pt x="769257" y="1785257"/>
                </a:lnTo>
                <a:lnTo>
                  <a:pt x="769257" y="1291771"/>
                </a:lnTo>
                <a:lnTo>
                  <a:pt x="1103085" y="1233714"/>
                </a:lnTo>
                <a:lnTo>
                  <a:pt x="3077028" y="1146628"/>
                </a:lnTo>
                <a:lnTo>
                  <a:pt x="3392769" y="1118210"/>
                </a:lnTo>
                <a:lnTo>
                  <a:pt x="3759200" y="1016000"/>
                </a:lnTo>
                <a:lnTo>
                  <a:pt x="4136572" y="941975"/>
                </a:lnTo>
                <a:lnTo>
                  <a:pt x="4862285" y="856343"/>
                </a:lnTo>
                <a:lnTo>
                  <a:pt x="4789714" y="638628"/>
                </a:lnTo>
                <a:lnTo>
                  <a:pt x="4702628" y="391886"/>
                </a:lnTo>
                <a:lnTo>
                  <a:pt x="4586514" y="217714"/>
                </a:lnTo>
                <a:lnTo>
                  <a:pt x="4557485" y="4354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03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pic>
        <p:nvPicPr>
          <p:cNvPr id="8" name="Imagen 22">
            <a:extLst>
              <a:ext uri="{FF2B5EF4-FFF2-40B4-BE49-F238E27FC236}">
                <a16:creationId xmlns:a16="http://schemas.microsoft.com/office/drawing/2014/main" id="{6DE8D843-5179-4AA6-9A33-D61D01C70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887413"/>
            <a:ext cx="8853488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Rectángulo">
            <a:extLst>
              <a:ext uri="{FF2B5EF4-FFF2-40B4-BE49-F238E27FC236}">
                <a16:creationId xmlns:a16="http://schemas.microsoft.com/office/drawing/2014/main" id="{38D6330F-FA38-471B-A9B6-F6B5CD78D22F}"/>
              </a:ext>
            </a:extLst>
          </p:cNvPr>
          <p:cNvSpPr/>
          <p:nvPr/>
        </p:nvSpPr>
        <p:spPr>
          <a:xfrm>
            <a:off x="4176713" y="4403725"/>
            <a:ext cx="266700" cy="169863"/>
          </a:xfrm>
          <a:prstGeom prst="rect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C"/>
          </a:p>
        </p:txBody>
      </p:sp>
      <p:sp>
        <p:nvSpPr>
          <p:cNvPr id="12" name="CuadroTexto 24">
            <a:extLst>
              <a:ext uri="{FF2B5EF4-FFF2-40B4-BE49-F238E27FC236}">
                <a16:creationId xmlns:a16="http://schemas.microsoft.com/office/drawing/2014/main" id="{09D3E356-AD2C-431D-B974-CABF3076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34181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/>
              <a:t>MACROLOTE</a:t>
            </a:r>
          </a:p>
        </p:txBody>
      </p:sp>
      <p:sp>
        <p:nvSpPr>
          <p:cNvPr id="14" name="CuadroTexto 25">
            <a:extLst>
              <a:ext uri="{FF2B5EF4-FFF2-40B4-BE49-F238E27FC236}">
                <a16:creationId xmlns:a16="http://schemas.microsoft.com/office/drawing/2014/main" id="{C6C3A9DF-886D-4729-936E-63F77BBE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4391025"/>
            <a:ext cx="147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/>
              <a:t>VIAS Y PASAJES        </a:t>
            </a:r>
          </a:p>
        </p:txBody>
      </p:sp>
      <p:sp>
        <p:nvSpPr>
          <p:cNvPr id="15" name="CuadroTexto 1054">
            <a:extLst>
              <a:ext uri="{FF2B5EF4-FFF2-40B4-BE49-F238E27FC236}">
                <a16:creationId xmlns:a16="http://schemas.microsoft.com/office/drawing/2014/main" id="{0EEE38AE-F94F-4AD5-A400-0616A819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4816475"/>
            <a:ext cx="174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/>
              <a:t>ÁREA DE DEPRESIÓN RELLENA EN LOTES </a:t>
            </a:r>
          </a:p>
        </p:txBody>
      </p:sp>
      <p:sp>
        <p:nvSpPr>
          <p:cNvPr id="16" name="6 Rectángulo">
            <a:extLst>
              <a:ext uri="{FF2B5EF4-FFF2-40B4-BE49-F238E27FC236}">
                <a16:creationId xmlns:a16="http://schemas.microsoft.com/office/drawing/2014/main" id="{288BE58F-4158-45FF-A61D-E102E5F56D4B}"/>
              </a:ext>
            </a:extLst>
          </p:cNvPr>
          <p:cNvSpPr/>
          <p:nvPr/>
        </p:nvSpPr>
        <p:spPr>
          <a:xfrm>
            <a:off x="6596063" y="4462463"/>
            <a:ext cx="268287" cy="171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C"/>
          </a:p>
        </p:txBody>
      </p:sp>
      <p:sp>
        <p:nvSpPr>
          <p:cNvPr id="17" name="6 Rectángulo">
            <a:extLst>
              <a:ext uri="{FF2B5EF4-FFF2-40B4-BE49-F238E27FC236}">
                <a16:creationId xmlns:a16="http://schemas.microsoft.com/office/drawing/2014/main" id="{72240D9A-DDA4-478B-BC96-E528F1732920}"/>
              </a:ext>
            </a:extLst>
          </p:cNvPr>
          <p:cNvSpPr/>
          <p:nvPr/>
        </p:nvSpPr>
        <p:spPr>
          <a:xfrm>
            <a:off x="6596063" y="4933950"/>
            <a:ext cx="266700" cy="171450"/>
          </a:xfrm>
          <a:prstGeom prst="rect">
            <a:avLst/>
          </a:prstGeom>
          <a:solidFill>
            <a:srgbClr val="E6268B"/>
          </a:solidFill>
          <a:ln>
            <a:solidFill>
              <a:srgbClr val="E6268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C"/>
          </a:p>
        </p:txBody>
      </p:sp>
      <p:sp>
        <p:nvSpPr>
          <p:cNvPr id="18" name="6 Rectángulo">
            <a:extLst>
              <a:ext uri="{FF2B5EF4-FFF2-40B4-BE49-F238E27FC236}">
                <a16:creationId xmlns:a16="http://schemas.microsoft.com/office/drawing/2014/main" id="{59175115-DAFD-47AA-BDA1-19AA23836797}"/>
              </a:ext>
            </a:extLst>
          </p:cNvPr>
          <p:cNvSpPr/>
          <p:nvPr/>
        </p:nvSpPr>
        <p:spPr>
          <a:xfrm>
            <a:off x="4152900" y="4897438"/>
            <a:ext cx="266700" cy="16986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9" name="CuadroTexto 1054">
            <a:extLst>
              <a:ext uri="{FF2B5EF4-FFF2-40B4-BE49-F238E27FC236}">
                <a16:creationId xmlns:a16="http://schemas.microsoft.com/office/drawing/2014/main" id="{22BED8B4-7673-4448-815A-08460959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757738"/>
            <a:ext cx="190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/>
              <a:t>ÁREA DE AFECTACIÓN VIAL EN LOTES</a:t>
            </a:r>
          </a:p>
        </p:txBody>
      </p:sp>
      <p:sp>
        <p:nvSpPr>
          <p:cNvPr id="20" name="6 Rectángulo">
            <a:extLst>
              <a:ext uri="{FF2B5EF4-FFF2-40B4-BE49-F238E27FC236}">
                <a16:creationId xmlns:a16="http://schemas.microsoft.com/office/drawing/2014/main" id="{AE6D8667-DC78-447D-B26C-8D11F65A0134}"/>
              </a:ext>
            </a:extLst>
          </p:cNvPr>
          <p:cNvSpPr/>
          <p:nvPr/>
        </p:nvSpPr>
        <p:spPr>
          <a:xfrm>
            <a:off x="4133850" y="5467350"/>
            <a:ext cx="268288" cy="171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C"/>
          </a:p>
        </p:txBody>
      </p:sp>
      <p:sp>
        <p:nvSpPr>
          <p:cNvPr id="21" name="CuadroTexto 1054">
            <a:extLst>
              <a:ext uri="{FF2B5EF4-FFF2-40B4-BE49-F238E27FC236}">
                <a16:creationId xmlns:a16="http://schemas.microsoft.com/office/drawing/2014/main" id="{5EE09F6C-12AE-4DFB-8782-C1EA3E88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99075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/>
              <a:t>ÁREA DE QUEBRADA RELLENA EN LOTES </a:t>
            </a:r>
          </a:p>
        </p:txBody>
      </p:sp>
      <p:sp>
        <p:nvSpPr>
          <p:cNvPr id="22" name="Forma libre 39">
            <a:extLst>
              <a:ext uri="{FF2B5EF4-FFF2-40B4-BE49-F238E27FC236}">
                <a16:creationId xmlns:a16="http://schemas.microsoft.com/office/drawing/2014/main" id="{63DD16BC-8F35-4970-9D4B-7623FD800AA8}"/>
              </a:ext>
            </a:extLst>
          </p:cNvPr>
          <p:cNvSpPr/>
          <p:nvPr/>
        </p:nvSpPr>
        <p:spPr>
          <a:xfrm>
            <a:off x="2428875" y="1444625"/>
            <a:ext cx="90488" cy="376238"/>
          </a:xfrm>
          <a:custGeom>
            <a:avLst/>
            <a:gdLst>
              <a:gd name="connsiteX0" fmla="*/ 89647 w 89647"/>
              <a:gd name="connsiteY0" fmla="*/ 0 h 376517"/>
              <a:gd name="connsiteX1" fmla="*/ 83671 w 89647"/>
              <a:gd name="connsiteY1" fmla="*/ 376517 h 376517"/>
              <a:gd name="connsiteX2" fmla="*/ 41836 w 89647"/>
              <a:gd name="connsiteY2" fmla="*/ 376517 h 376517"/>
              <a:gd name="connsiteX3" fmla="*/ 11953 w 89647"/>
              <a:gd name="connsiteY3" fmla="*/ 364564 h 376517"/>
              <a:gd name="connsiteX4" fmla="*/ 0 w 89647"/>
              <a:gd name="connsiteY4" fmla="*/ 358588 h 376517"/>
              <a:gd name="connsiteX5" fmla="*/ 23906 w 89647"/>
              <a:gd name="connsiteY5" fmla="*/ 17929 h 376517"/>
              <a:gd name="connsiteX6" fmla="*/ 89647 w 89647"/>
              <a:gd name="connsiteY6" fmla="*/ 0 h 37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47" h="376517">
                <a:moveTo>
                  <a:pt x="89647" y="0"/>
                </a:moveTo>
                <a:lnTo>
                  <a:pt x="83671" y="376517"/>
                </a:lnTo>
                <a:lnTo>
                  <a:pt x="41836" y="376517"/>
                </a:lnTo>
                <a:lnTo>
                  <a:pt x="11953" y="364564"/>
                </a:lnTo>
                <a:lnTo>
                  <a:pt x="0" y="358588"/>
                </a:lnTo>
                <a:lnTo>
                  <a:pt x="23906" y="17929"/>
                </a:lnTo>
                <a:lnTo>
                  <a:pt x="89647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3" name="Forma libre 40">
            <a:extLst>
              <a:ext uri="{FF2B5EF4-FFF2-40B4-BE49-F238E27FC236}">
                <a16:creationId xmlns:a16="http://schemas.microsoft.com/office/drawing/2014/main" id="{16FB548A-D21E-4954-B444-9452078D99F9}"/>
              </a:ext>
            </a:extLst>
          </p:cNvPr>
          <p:cNvSpPr/>
          <p:nvPr/>
        </p:nvSpPr>
        <p:spPr>
          <a:xfrm>
            <a:off x="2417763" y="1965325"/>
            <a:ext cx="101600" cy="590550"/>
          </a:xfrm>
          <a:custGeom>
            <a:avLst/>
            <a:gdLst>
              <a:gd name="connsiteX0" fmla="*/ 101600 w 101600"/>
              <a:gd name="connsiteY0" fmla="*/ 5976 h 591670"/>
              <a:gd name="connsiteX1" fmla="*/ 89647 w 101600"/>
              <a:gd name="connsiteY1" fmla="*/ 591670 h 591670"/>
              <a:gd name="connsiteX2" fmla="*/ 41836 w 101600"/>
              <a:gd name="connsiteY2" fmla="*/ 585694 h 591670"/>
              <a:gd name="connsiteX3" fmla="*/ 0 w 101600"/>
              <a:gd name="connsiteY3" fmla="*/ 573741 h 591670"/>
              <a:gd name="connsiteX4" fmla="*/ 11953 w 101600"/>
              <a:gd name="connsiteY4" fmla="*/ 47811 h 591670"/>
              <a:gd name="connsiteX5" fmla="*/ 29883 w 101600"/>
              <a:gd name="connsiteY5" fmla="*/ 0 h 591670"/>
              <a:gd name="connsiteX6" fmla="*/ 101600 w 101600"/>
              <a:gd name="connsiteY6" fmla="*/ 5976 h 59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0" h="591670">
                <a:moveTo>
                  <a:pt x="101600" y="5976"/>
                </a:moveTo>
                <a:lnTo>
                  <a:pt x="89647" y="591670"/>
                </a:lnTo>
                <a:lnTo>
                  <a:pt x="41836" y="585694"/>
                </a:lnTo>
                <a:lnTo>
                  <a:pt x="0" y="573741"/>
                </a:lnTo>
                <a:lnTo>
                  <a:pt x="11953" y="47811"/>
                </a:lnTo>
                <a:lnTo>
                  <a:pt x="29883" y="0"/>
                </a:lnTo>
                <a:lnTo>
                  <a:pt x="101600" y="5976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Forma libre 41">
            <a:extLst>
              <a:ext uri="{FF2B5EF4-FFF2-40B4-BE49-F238E27FC236}">
                <a16:creationId xmlns:a16="http://schemas.microsoft.com/office/drawing/2014/main" id="{C6571D30-9173-4A94-A88F-A9C2CC1CE855}"/>
              </a:ext>
            </a:extLst>
          </p:cNvPr>
          <p:cNvSpPr/>
          <p:nvPr/>
        </p:nvSpPr>
        <p:spPr>
          <a:xfrm>
            <a:off x="2381250" y="2801938"/>
            <a:ext cx="120650" cy="1619250"/>
          </a:xfrm>
          <a:custGeom>
            <a:avLst/>
            <a:gdLst>
              <a:gd name="connsiteX0" fmla="*/ 119529 w 119529"/>
              <a:gd name="connsiteY0" fmla="*/ 0 h 1619623"/>
              <a:gd name="connsiteX1" fmla="*/ 101600 w 119529"/>
              <a:gd name="connsiteY1" fmla="*/ 1619623 h 1619623"/>
              <a:gd name="connsiteX2" fmla="*/ 53788 w 119529"/>
              <a:gd name="connsiteY2" fmla="*/ 1613647 h 1619623"/>
              <a:gd name="connsiteX3" fmla="*/ 0 w 119529"/>
              <a:gd name="connsiteY3" fmla="*/ 1607670 h 1619623"/>
              <a:gd name="connsiteX4" fmla="*/ 29882 w 119529"/>
              <a:gd name="connsiteY4" fmla="*/ 29882 h 1619623"/>
              <a:gd name="connsiteX5" fmla="*/ 59764 w 119529"/>
              <a:gd name="connsiteY5" fmla="*/ 5976 h 1619623"/>
              <a:gd name="connsiteX6" fmla="*/ 119529 w 119529"/>
              <a:gd name="connsiteY6" fmla="*/ 0 h 16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29" h="1619623">
                <a:moveTo>
                  <a:pt x="119529" y="0"/>
                </a:moveTo>
                <a:lnTo>
                  <a:pt x="101600" y="1619623"/>
                </a:lnTo>
                <a:lnTo>
                  <a:pt x="53788" y="1613647"/>
                </a:lnTo>
                <a:lnTo>
                  <a:pt x="0" y="1607670"/>
                </a:lnTo>
                <a:lnTo>
                  <a:pt x="29882" y="29882"/>
                </a:lnTo>
                <a:lnTo>
                  <a:pt x="59764" y="5976"/>
                </a:lnTo>
                <a:lnTo>
                  <a:pt x="119529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Forma libre 42">
            <a:extLst>
              <a:ext uri="{FF2B5EF4-FFF2-40B4-BE49-F238E27FC236}">
                <a16:creationId xmlns:a16="http://schemas.microsoft.com/office/drawing/2014/main" id="{8D8C7D68-5AC0-432C-8340-7C2276CA9687}"/>
              </a:ext>
            </a:extLst>
          </p:cNvPr>
          <p:cNvSpPr/>
          <p:nvPr/>
        </p:nvSpPr>
        <p:spPr>
          <a:xfrm>
            <a:off x="2374900" y="4552950"/>
            <a:ext cx="101600" cy="525463"/>
          </a:xfrm>
          <a:custGeom>
            <a:avLst/>
            <a:gdLst>
              <a:gd name="connsiteX0" fmla="*/ 101600 w 101600"/>
              <a:gd name="connsiteY0" fmla="*/ 0 h 525930"/>
              <a:gd name="connsiteX1" fmla="*/ 89647 w 101600"/>
              <a:gd name="connsiteY1" fmla="*/ 525930 h 525930"/>
              <a:gd name="connsiteX2" fmla="*/ 35859 w 101600"/>
              <a:gd name="connsiteY2" fmla="*/ 525930 h 525930"/>
              <a:gd name="connsiteX3" fmla="*/ 0 w 101600"/>
              <a:gd name="connsiteY3" fmla="*/ 490071 h 525930"/>
              <a:gd name="connsiteX4" fmla="*/ 5977 w 101600"/>
              <a:gd name="connsiteY4" fmla="*/ 59765 h 525930"/>
              <a:gd name="connsiteX5" fmla="*/ 41835 w 101600"/>
              <a:gd name="connsiteY5" fmla="*/ 11953 h 525930"/>
              <a:gd name="connsiteX6" fmla="*/ 101600 w 101600"/>
              <a:gd name="connsiteY6" fmla="*/ 0 h 5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0" h="525930">
                <a:moveTo>
                  <a:pt x="101600" y="0"/>
                </a:moveTo>
                <a:lnTo>
                  <a:pt x="89647" y="525930"/>
                </a:lnTo>
                <a:lnTo>
                  <a:pt x="35859" y="525930"/>
                </a:lnTo>
                <a:lnTo>
                  <a:pt x="0" y="490071"/>
                </a:lnTo>
                <a:cubicBezTo>
                  <a:pt x="1992" y="346636"/>
                  <a:pt x="3985" y="203200"/>
                  <a:pt x="5977" y="59765"/>
                </a:cubicBezTo>
                <a:lnTo>
                  <a:pt x="41835" y="11953"/>
                </a:lnTo>
                <a:lnTo>
                  <a:pt x="10160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Forma libre 43">
            <a:extLst>
              <a:ext uri="{FF2B5EF4-FFF2-40B4-BE49-F238E27FC236}">
                <a16:creationId xmlns:a16="http://schemas.microsoft.com/office/drawing/2014/main" id="{E91CDA1D-25AE-4CC5-88A7-C8F46499A29B}"/>
              </a:ext>
            </a:extLst>
          </p:cNvPr>
          <p:cNvSpPr/>
          <p:nvPr/>
        </p:nvSpPr>
        <p:spPr>
          <a:xfrm>
            <a:off x="2363788" y="5216525"/>
            <a:ext cx="88900" cy="525463"/>
          </a:xfrm>
          <a:custGeom>
            <a:avLst/>
            <a:gdLst>
              <a:gd name="connsiteX0" fmla="*/ 83671 w 89647"/>
              <a:gd name="connsiteY0" fmla="*/ 0 h 525929"/>
              <a:gd name="connsiteX1" fmla="*/ 89647 w 89647"/>
              <a:gd name="connsiteY1" fmla="*/ 519953 h 525929"/>
              <a:gd name="connsiteX2" fmla="*/ 23906 w 89647"/>
              <a:gd name="connsiteY2" fmla="*/ 525929 h 525929"/>
              <a:gd name="connsiteX3" fmla="*/ 5977 w 89647"/>
              <a:gd name="connsiteY3" fmla="*/ 478117 h 525929"/>
              <a:gd name="connsiteX4" fmla="*/ 0 w 89647"/>
              <a:gd name="connsiteY4" fmla="*/ 53788 h 525929"/>
              <a:gd name="connsiteX5" fmla="*/ 23906 w 89647"/>
              <a:gd name="connsiteY5" fmla="*/ 11953 h 525929"/>
              <a:gd name="connsiteX6" fmla="*/ 83671 w 89647"/>
              <a:gd name="connsiteY6" fmla="*/ 0 h 52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47" h="525929">
                <a:moveTo>
                  <a:pt x="83671" y="0"/>
                </a:moveTo>
                <a:lnTo>
                  <a:pt x="89647" y="519953"/>
                </a:lnTo>
                <a:lnTo>
                  <a:pt x="23906" y="525929"/>
                </a:lnTo>
                <a:lnTo>
                  <a:pt x="5977" y="478117"/>
                </a:lnTo>
                <a:cubicBezTo>
                  <a:pt x="3985" y="336674"/>
                  <a:pt x="1992" y="195231"/>
                  <a:pt x="0" y="53788"/>
                </a:cubicBezTo>
                <a:lnTo>
                  <a:pt x="23906" y="11953"/>
                </a:lnTo>
                <a:lnTo>
                  <a:pt x="83671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7" name="Forma libre 44">
            <a:extLst>
              <a:ext uri="{FF2B5EF4-FFF2-40B4-BE49-F238E27FC236}">
                <a16:creationId xmlns:a16="http://schemas.microsoft.com/office/drawing/2014/main" id="{74C05468-1AC3-4098-A571-39F8550F49AF}"/>
              </a:ext>
            </a:extLst>
          </p:cNvPr>
          <p:cNvSpPr/>
          <p:nvPr/>
        </p:nvSpPr>
        <p:spPr>
          <a:xfrm>
            <a:off x="2363788" y="5880100"/>
            <a:ext cx="88900" cy="231775"/>
          </a:xfrm>
          <a:custGeom>
            <a:avLst/>
            <a:gdLst>
              <a:gd name="connsiteX0" fmla="*/ 77694 w 89647"/>
              <a:gd name="connsiteY0" fmla="*/ 5976 h 233082"/>
              <a:gd name="connsiteX1" fmla="*/ 89647 w 89647"/>
              <a:gd name="connsiteY1" fmla="*/ 233082 h 233082"/>
              <a:gd name="connsiteX2" fmla="*/ 17930 w 89647"/>
              <a:gd name="connsiteY2" fmla="*/ 209176 h 233082"/>
              <a:gd name="connsiteX3" fmla="*/ 0 w 89647"/>
              <a:gd name="connsiteY3" fmla="*/ 41835 h 233082"/>
              <a:gd name="connsiteX4" fmla="*/ 23906 w 89647"/>
              <a:gd name="connsiteY4" fmla="*/ 0 h 233082"/>
              <a:gd name="connsiteX5" fmla="*/ 77694 w 89647"/>
              <a:gd name="connsiteY5" fmla="*/ 5976 h 23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7" h="233082">
                <a:moveTo>
                  <a:pt x="77694" y="5976"/>
                </a:moveTo>
                <a:lnTo>
                  <a:pt x="89647" y="233082"/>
                </a:lnTo>
                <a:lnTo>
                  <a:pt x="17930" y="209176"/>
                </a:lnTo>
                <a:lnTo>
                  <a:pt x="0" y="41835"/>
                </a:lnTo>
                <a:lnTo>
                  <a:pt x="23906" y="0"/>
                </a:lnTo>
                <a:lnTo>
                  <a:pt x="77694" y="5976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8E5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8" name="Forma libre 45">
            <a:extLst>
              <a:ext uri="{FF2B5EF4-FFF2-40B4-BE49-F238E27FC236}">
                <a16:creationId xmlns:a16="http://schemas.microsoft.com/office/drawing/2014/main" id="{1AA67C0C-A794-4694-9A54-85EA244BC6DD}"/>
              </a:ext>
            </a:extLst>
          </p:cNvPr>
          <p:cNvSpPr/>
          <p:nvPr/>
        </p:nvSpPr>
        <p:spPr>
          <a:xfrm>
            <a:off x="2335213" y="1298575"/>
            <a:ext cx="1143000" cy="4895850"/>
          </a:xfrm>
          <a:custGeom>
            <a:avLst/>
            <a:gdLst>
              <a:gd name="connsiteX0" fmla="*/ 96253 w 1143000"/>
              <a:gd name="connsiteY0" fmla="*/ 156410 h 4896852"/>
              <a:gd name="connsiteX1" fmla="*/ 625642 w 1143000"/>
              <a:gd name="connsiteY1" fmla="*/ 0 h 4896852"/>
              <a:gd name="connsiteX2" fmla="*/ 661737 w 1143000"/>
              <a:gd name="connsiteY2" fmla="*/ 409073 h 4896852"/>
              <a:gd name="connsiteX3" fmla="*/ 721895 w 1143000"/>
              <a:gd name="connsiteY3" fmla="*/ 709863 h 4896852"/>
              <a:gd name="connsiteX4" fmla="*/ 1034716 w 1143000"/>
              <a:gd name="connsiteY4" fmla="*/ 721894 h 4896852"/>
              <a:gd name="connsiteX5" fmla="*/ 1034716 w 1143000"/>
              <a:gd name="connsiteY5" fmla="*/ 1022684 h 4896852"/>
              <a:gd name="connsiteX6" fmla="*/ 1118937 w 1143000"/>
              <a:gd name="connsiteY6" fmla="*/ 1022684 h 4896852"/>
              <a:gd name="connsiteX7" fmla="*/ 1143000 w 1143000"/>
              <a:gd name="connsiteY7" fmla="*/ 1696452 h 4896852"/>
              <a:gd name="connsiteX8" fmla="*/ 1034716 w 1143000"/>
              <a:gd name="connsiteY8" fmla="*/ 1708484 h 4896852"/>
              <a:gd name="connsiteX9" fmla="*/ 1010653 w 1143000"/>
              <a:gd name="connsiteY9" fmla="*/ 2586789 h 4896852"/>
              <a:gd name="connsiteX10" fmla="*/ 1106905 w 1143000"/>
              <a:gd name="connsiteY10" fmla="*/ 2610852 h 4896852"/>
              <a:gd name="connsiteX11" fmla="*/ 1106905 w 1143000"/>
              <a:gd name="connsiteY11" fmla="*/ 3152273 h 4896852"/>
              <a:gd name="connsiteX12" fmla="*/ 1058779 w 1143000"/>
              <a:gd name="connsiteY12" fmla="*/ 3272589 h 4896852"/>
              <a:gd name="connsiteX13" fmla="*/ 1034716 w 1143000"/>
              <a:gd name="connsiteY13" fmla="*/ 3477126 h 4896852"/>
              <a:gd name="connsiteX14" fmla="*/ 1046748 w 1143000"/>
              <a:gd name="connsiteY14" fmla="*/ 3814010 h 4896852"/>
              <a:gd name="connsiteX15" fmla="*/ 998621 w 1143000"/>
              <a:gd name="connsiteY15" fmla="*/ 3922294 h 4896852"/>
              <a:gd name="connsiteX16" fmla="*/ 998621 w 1143000"/>
              <a:gd name="connsiteY16" fmla="*/ 4174958 h 4896852"/>
              <a:gd name="connsiteX17" fmla="*/ 818148 w 1143000"/>
              <a:gd name="connsiteY17" fmla="*/ 4439652 h 4896852"/>
              <a:gd name="connsiteX18" fmla="*/ 770021 w 1143000"/>
              <a:gd name="connsiteY18" fmla="*/ 4584031 h 4896852"/>
              <a:gd name="connsiteX19" fmla="*/ 721895 w 1143000"/>
              <a:gd name="connsiteY19" fmla="*/ 4896852 h 4896852"/>
              <a:gd name="connsiteX20" fmla="*/ 36095 w 1143000"/>
              <a:gd name="connsiteY20" fmla="*/ 4776537 h 4896852"/>
              <a:gd name="connsiteX21" fmla="*/ 0 w 1143000"/>
              <a:gd name="connsiteY21" fmla="*/ 4752473 h 48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3000" h="4896852">
                <a:moveTo>
                  <a:pt x="96253" y="156410"/>
                </a:moveTo>
                <a:lnTo>
                  <a:pt x="625642" y="0"/>
                </a:lnTo>
                <a:lnTo>
                  <a:pt x="661737" y="409073"/>
                </a:lnTo>
                <a:lnTo>
                  <a:pt x="721895" y="709863"/>
                </a:lnTo>
                <a:lnTo>
                  <a:pt x="1034716" y="721894"/>
                </a:lnTo>
                <a:lnTo>
                  <a:pt x="1034716" y="1022684"/>
                </a:lnTo>
                <a:lnTo>
                  <a:pt x="1118937" y="1022684"/>
                </a:lnTo>
                <a:lnTo>
                  <a:pt x="1143000" y="1696452"/>
                </a:lnTo>
                <a:lnTo>
                  <a:pt x="1034716" y="1708484"/>
                </a:lnTo>
                <a:lnTo>
                  <a:pt x="1010653" y="2586789"/>
                </a:lnTo>
                <a:lnTo>
                  <a:pt x="1106905" y="2610852"/>
                </a:lnTo>
                <a:lnTo>
                  <a:pt x="1106905" y="3152273"/>
                </a:lnTo>
                <a:lnTo>
                  <a:pt x="1058779" y="3272589"/>
                </a:lnTo>
                <a:lnTo>
                  <a:pt x="1034716" y="3477126"/>
                </a:lnTo>
                <a:lnTo>
                  <a:pt x="1046748" y="3814010"/>
                </a:lnTo>
                <a:lnTo>
                  <a:pt x="998621" y="3922294"/>
                </a:lnTo>
                <a:lnTo>
                  <a:pt x="998621" y="4174958"/>
                </a:lnTo>
                <a:lnTo>
                  <a:pt x="818148" y="4439652"/>
                </a:lnTo>
                <a:lnTo>
                  <a:pt x="770021" y="4584031"/>
                </a:lnTo>
                <a:lnTo>
                  <a:pt x="721895" y="4896852"/>
                </a:lnTo>
                <a:lnTo>
                  <a:pt x="36095" y="4776537"/>
                </a:lnTo>
                <a:lnTo>
                  <a:pt x="0" y="4752473"/>
                </a:lnTo>
              </a:path>
            </a:pathLst>
          </a:custGeom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9" name="CuadroTexto 25">
            <a:extLst>
              <a:ext uri="{FF2B5EF4-FFF2-40B4-BE49-F238E27FC236}">
                <a16:creationId xmlns:a16="http://schemas.microsoft.com/office/drawing/2014/main" id="{A3CF277C-9280-485F-9D34-5D6423BAC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488" y="1895475"/>
            <a:ext cx="1801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/>
              <a:t>IMPLANTACIÓN GENERAL</a:t>
            </a:r>
          </a:p>
        </p:txBody>
      </p:sp>
      <p:sp>
        <p:nvSpPr>
          <p:cNvPr id="30" name="CuadroTexto 7">
            <a:extLst>
              <a:ext uri="{FF2B5EF4-FFF2-40B4-BE49-F238E27FC236}">
                <a16:creationId xmlns:a16="http://schemas.microsoft.com/office/drawing/2014/main" id="{DC9A637D-23DA-43B6-867F-A73070BD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0" y="538163"/>
            <a:ext cx="4541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</p:spTree>
    <p:extLst>
      <p:ext uri="{BB962C8B-B14F-4D97-AF65-F5344CB8AC3E}">
        <p14:creationId xmlns:p14="http://schemas.microsoft.com/office/powerpoint/2010/main" val="41511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>
            <a:extLst>
              <a:ext uri="{FF2B5EF4-FFF2-40B4-BE49-F238E27FC236}">
                <a16:creationId xmlns:a16="http://schemas.microsoft.com/office/drawing/2014/main" id="{179F2998-1BA9-45C0-825B-E56B7AC65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"/>
          <a:stretch>
            <a:fillRect/>
          </a:stretch>
        </p:blipFill>
        <p:spPr bwMode="auto">
          <a:xfrm>
            <a:off x="5573713" y="909638"/>
            <a:ext cx="613251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sp>
        <p:nvSpPr>
          <p:cNvPr id="8" name="CuadroTexto 24">
            <a:extLst>
              <a:ext uri="{FF2B5EF4-FFF2-40B4-BE49-F238E27FC236}">
                <a16:creationId xmlns:a16="http://schemas.microsoft.com/office/drawing/2014/main" id="{A993322F-885C-4FD1-AAEA-A44D57389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39738"/>
            <a:ext cx="584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2000" b="1">
                <a:solidFill>
                  <a:srgbClr val="C00000"/>
                </a:solidFill>
              </a:rPr>
              <a:t>LOTES POR EXCEPCIÒN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D9ECA1C9-71DF-4790-AE3A-BAF5428934CC}"/>
              </a:ext>
            </a:extLst>
          </p:cNvPr>
          <p:cNvGraphicFramePr>
            <a:graphicFrameLocks noGrp="1"/>
          </p:cNvGraphicFramePr>
          <p:nvPr/>
        </p:nvGraphicFramePr>
        <p:xfrm>
          <a:off x="3916363" y="3757613"/>
          <a:ext cx="1419225" cy="74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74" marR="896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74" marR="896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74" marR="896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n 2">
            <a:extLst>
              <a:ext uri="{FF2B5EF4-FFF2-40B4-BE49-F238E27FC236}">
                <a16:creationId xmlns:a16="http://schemas.microsoft.com/office/drawing/2014/main" id="{64C192A1-B5B1-485B-9AE0-DA05AE618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2975"/>
            <a:ext cx="14732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4">
            <a:extLst>
              <a:ext uri="{FF2B5EF4-FFF2-40B4-BE49-F238E27FC236}">
                <a16:creationId xmlns:a16="http://schemas.microsoft.com/office/drawing/2014/main" id="{063888E1-EC7C-4E2B-BD44-7C5848763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922338"/>
            <a:ext cx="1473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to 9">
            <a:extLst>
              <a:ext uri="{FF2B5EF4-FFF2-40B4-BE49-F238E27FC236}">
                <a16:creationId xmlns:a16="http://schemas.microsoft.com/office/drawing/2014/main" id="{FC2BA843-6FC6-45BB-BC2D-56B5C0C97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6363" y="922338"/>
          <a:ext cx="1423987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8" imgW="1533349" imgH="2676681" progId="Excel.Sheet.12">
                  <p:embed/>
                </p:oleObj>
              </mc:Choice>
              <mc:Fallback>
                <p:oleObj name="Hoja de cálculo" r:id="rId8" imgW="1533349" imgH="2676681" progId="Excel.Sheet.12">
                  <p:embed/>
                  <p:pic>
                    <p:nvPicPr>
                      <p:cNvPr id="16404" name="Objeto 9">
                        <a:extLst>
                          <a:ext uri="{FF2B5EF4-FFF2-40B4-BE49-F238E27FC236}">
                            <a16:creationId xmlns:a16="http://schemas.microsoft.com/office/drawing/2014/main" id="{F54AFC1A-94EA-4050-AF51-A75957F02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922338"/>
                        <a:ext cx="1423987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2 CuadroTexto">
            <a:extLst>
              <a:ext uri="{FF2B5EF4-FFF2-40B4-BE49-F238E27FC236}">
                <a16:creationId xmlns:a16="http://schemas.microsoft.com/office/drawing/2014/main" id="{0FA944D8-F4D6-4B77-A275-D7951B96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4035425"/>
            <a:ext cx="48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800" b="1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18457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pic>
        <p:nvPicPr>
          <p:cNvPr id="8" name="Imagen 11">
            <a:extLst>
              <a:ext uri="{FF2B5EF4-FFF2-40B4-BE49-F238E27FC236}">
                <a16:creationId xmlns:a16="http://schemas.microsoft.com/office/drawing/2014/main" id="{F02D654C-F9E4-471A-9BF6-7952AA17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29243" r="29703" b="18393"/>
          <a:stretch>
            <a:fillRect/>
          </a:stretch>
        </p:blipFill>
        <p:spPr bwMode="auto">
          <a:xfrm>
            <a:off x="390525" y="1452563"/>
            <a:ext cx="69929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C2477672-B1D6-4D88-AE23-75766D2CA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2188"/>
            <a:ext cx="678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8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12" name="19 CuadroTexto">
            <a:extLst>
              <a:ext uri="{FF2B5EF4-FFF2-40B4-BE49-F238E27FC236}">
                <a16:creationId xmlns:a16="http://schemas.microsoft.com/office/drawing/2014/main" id="{42FFF890-B9AE-4055-B6FE-8CF334ED1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1531938"/>
            <a:ext cx="266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/>
              <a:t>Residencial Urbano 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604820-0C31-45EF-81E7-FE4304FD816D}"/>
              </a:ext>
            </a:extLst>
          </p:cNvPr>
          <p:cNvSpPr/>
          <p:nvPr/>
        </p:nvSpPr>
        <p:spPr>
          <a:xfrm>
            <a:off x="10966450" y="4876800"/>
            <a:ext cx="465138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15" name="8 CuadroTexto">
            <a:extLst>
              <a:ext uri="{FF2B5EF4-FFF2-40B4-BE49-F238E27FC236}">
                <a16:creationId xmlns:a16="http://schemas.microsoft.com/office/drawing/2014/main" id="{781352AB-EC52-4D72-ADB0-E340AFAA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4594225"/>
            <a:ext cx="2824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800" b="1">
                <a:cs typeface="Arial" panose="020B0604020202020204" pitchFamily="34" charset="0"/>
              </a:rPr>
              <a:t>AHHYC DENOMINADO: “COOPERATIVA DE VIVIENDA SAN BLAS”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C" sz="1800" b="1">
              <a:cs typeface="Arial" panose="020B0604020202020204" pitchFamily="34" charset="0"/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7F20E8E1-3DBE-46A0-A2CE-6E5B2DD026AD}"/>
              </a:ext>
            </a:extLst>
          </p:cNvPr>
          <p:cNvSpPr/>
          <p:nvPr/>
        </p:nvSpPr>
        <p:spPr>
          <a:xfrm>
            <a:off x="7778750" y="1530350"/>
            <a:ext cx="446088" cy="32385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7" name="4 Conector recto de flecha">
            <a:extLst>
              <a:ext uri="{FF2B5EF4-FFF2-40B4-BE49-F238E27FC236}">
                <a16:creationId xmlns:a16="http://schemas.microsoft.com/office/drawing/2014/main" id="{A20C5F76-01DE-44D3-BD6D-F9E46A61C389}"/>
              </a:ext>
            </a:extLst>
          </p:cNvPr>
          <p:cNvCxnSpPr/>
          <p:nvPr/>
        </p:nvCxnSpPr>
        <p:spPr>
          <a:xfrm flipH="1" flipV="1">
            <a:off x="5649913" y="4157663"/>
            <a:ext cx="2722562" cy="72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pic>
        <p:nvPicPr>
          <p:cNvPr id="14" name="Imagen 5">
            <a:extLst>
              <a:ext uri="{FF2B5EF4-FFF2-40B4-BE49-F238E27FC236}">
                <a16:creationId xmlns:a16="http://schemas.microsoft.com/office/drawing/2014/main" id="{6DDE9831-9BF7-454B-8B2C-D7F1B691B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131888"/>
            <a:ext cx="928687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rma libre 2">
            <a:extLst>
              <a:ext uri="{FF2B5EF4-FFF2-40B4-BE49-F238E27FC236}">
                <a16:creationId xmlns:a16="http://schemas.microsoft.com/office/drawing/2014/main" id="{D0AEA47B-02F5-463C-B040-7F77281A206B}"/>
              </a:ext>
            </a:extLst>
          </p:cNvPr>
          <p:cNvSpPr/>
          <p:nvPr/>
        </p:nvSpPr>
        <p:spPr>
          <a:xfrm>
            <a:off x="7197725" y="3711575"/>
            <a:ext cx="2470150" cy="1555750"/>
          </a:xfrm>
          <a:custGeom>
            <a:avLst/>
            <a:gdLst>
              <a:gd name="connsiteX0" fmla="*/ 191068 w 2470244"/>
              <a:gd name="connsiteY0" fmla="*/ 286603 h 1555845"/>
              <a:gd name="connsiteX1" fmla="*/ 0 w 2470244"/>
              <a:gd name="connsiteY1" fmla="*/ 1446663 h 1555845"/>
              <a:gd name="connsiteX2" fmla="*/ 1583140 w 2470244"/>
              <a:gd name="connsiteY2" fmla="*/ 1487606 h 1555845"/>
              <a:gd name="connsiteX3" fmla="*/ 1869743 w 2470244"/>
              <a:gd name="connsiteY3" fmla="*/ 1555845 h 1555845"/>
              <a:gd name="connsiteX4" fmla="*/ 2033516 w 2470244"/>
              <a:gd name="connsiteY4" fmla="*/ 1419367 h 1555845"/>
              <a:gd name="connsiteX5" fmla="*/ 2183641 w 2470244"/>
              <a:gd name="connsiteY5" fmla="*/ 1146412 h 1555845"/>
              <a:gd name="connsiteX6" fmla="*/ 2183641 w 2470244"/>
              <a:gd name="connsiteY6" fmla="*/ 996287 h 1555845"/>
              <a:gd name="connsiteX7" fmla="*/ 2279176 w 2470244"/>
              <a:gd name="connsiteY7" fmla="*/ 832514 h 1555845"/>
              <a:gd name="connsiteX8" fmla="*/ 2456597 w 2470244"/>
              <a:gd name="connsiteY8" fmla="*/ 477672 h 1555845"/>
              <a:gd name="connsiteX9" fmla="*/ 2470244 w 2470244"/>
              <a:gd name="connsiteY9" fmla="*/ 136478 h 1555845"/>
              <a:gd name="connsiteX10" fmla="*/ 2306471 w 2470244"/>
              <a:gd name="connsiteY10" fmla="*/ 0 h 1555845"/>
              <a:gd name="connsiteX11" fmla="*/ 1842447 w 2470244"/>
              <a:gd name="connsiteY11" fmla="*/ 136478 h 1555845"/>
              <a:gd name="connsiteX12" fmla="*/ 1719618 w 2470244"/>
              <a:gd name="connsiteY12" fmla="*/ 191069 h 1555845"/>
              <a:gd name="connsiteX13" fmla="*/ 1228298 w 2470244"/>
              <a:gd name="connsiteY13" fmla="*/ 109182 h 1555845"/>
              <a:gd name="connsiteX14" fmla="*/ 887104 w 2470244"/>
              <a:gd name="connsiteY14" fmla="*/ 109182 h 1555845"/>
              <a:gd name="connsiteX15" fmla="*/ 668740 w 2470244"/>
              <a:gd name="connsiteY15" fmla="*/ 95535 h 1555845"/>
              <a:gd name="connsiteX16" fmla="*/ 641444 w 2470244"/>
              <a:gd name="connsiteY16" fmla="*/ 232012 h 1555845"/>
              <a:gd name="connsiteX17" fmla="*/ 191068 w 2470244"/>
              <a:gd name="connsiteY17" fmla="*/ 286603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70244" h="1555845">
                <a:moveTo>
                  <a:pt x="191068" y="286603"/>
                </a:moveTo>
                <a:lnTo>
                  <a:pt x="0" y="1446663"/>
                </a:lnTo>
                <a:lnTo>
                  <a:pt x="1583140" y="1487606"/>
                </a:lnTo>
                <a:lnTo>
                  <a:pt x="1869743" y="1555845"/>
                </a:lnTo>
                <a:lnTo>
                  <a:pt x="2033516" y="1419367"/>
                </a:lnTo>
                <a:lnTo>
                  <a:pt x="2183641" y="1146412"/>
                </a:lnTo>
                <a:lnTo>
                  <a:pt x="2183641" y="996287"/>
                </a:lnTo>
                <a:lnTo>
                  <a:pt x="2279176" y="832514"/>
                </a:lnTo>
                <a:lnTo>
                  <a:pt x="2456597" y="477672"/>
                </a:lnTo>
                <a:lnTo>
                  <a:pt x="2470244" y="136478"/>
                </a:lnTo>
                <a:lnTo>
                  <a:pt x="2306471" y="0"/>
                </a:lnTo>
                <a:lnTo>
                  <a:pt x="1842447" y="136478"/>
                </a:lnTo>
                <a:lnTo>
                  <a:pt x="1719618" y="191069"/>
                </a:lnTo>
                <a:lnTo>
                  <a:pt x="1228298" y="109182"/>
                </a:lnTo>
                <a:lnTo>
                  <a:pt x="887104" y="109182"/>
                </a:lnTo>
                <a:lnTo>
                  <a:pt x="668740" y="95535"/>
                </a:lnTo>
                <a:lnTo>
                  <a:pt x="641444" y="232012"/>
                </a:lnTo>
                <a:lnTo>
                  <a:pt x="191068" y="286603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6" name="12 CuadroTexto">
            <a:extLst>
              <a:ext uri="{FF2B5EF4-FFF2-40B4-BE49-F238E27FC236}">
                <a16:creationId xmlns:a16="http://schemas.microsoft.com/office/drawing/2014/main" id="{1216AE60-CDBD-403A-814B-6E1BBFF4E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4075113"/>
            <a:ext cx="1222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>
                <a:solidFill>
                  <a:schemeClr val="bg1"/>
                </a:solidFill>
              </a:rPr>
              <a:t>PARQUE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>
                <a:solidFill>
                  <a:schemeClr val="bg1"/>
                </a:solidFill>
              </a:rPr>
              <a:t>DE CAUPICHO</a:t>
            </a:r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6E257239-CEF5-4500-A3CC-28552E3DD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25" y="1239838"/>
            <a:ext cx="1328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POLÍGONO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MACROLOTE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/>
              <a:t>ORDENANZA 349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25/ENE/2013 </a:t>
            </a:r>
          </a:p>
        </p:txBody>
      </p:sp>
      <p:sp>
        <p:nvSpPr>
          <p:cNvPr id="18" name="CuadroTexto 57">
            <a:extLst>
              <a:ext uri="{FF2B5EF4-FFF2-40B4-BE49-F238E27FC236}">
                <a16:creationId xmlns:a16="http://schemas.microsoft.com/office/drawing/2014/main" id="{A1FB78B0-4B8B-463F-A4CD-4F38E885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363" y="4741863"/>
            <a:ext cx="1328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ÁREAS VERDES / EQUIPAMIENTOS</a:t>
            </a:r>
          </a:p>
        </p:txBody>
      </p:sp>
      <p:sp>
        <p:nvSpPr>
          <p:cNvPr id="19" name="Forma libre 59">
            <a:extLst>
              <a:ext uri="{FF2B5EF4-FFF2-40B4-BE49-F238E27FC236}">
                <a16:creationId xmlns:a16="http://schemas.microsoft.com/office/drawing/2014/main" id="{BD9BEB65-E086-4603-8494-CB57F29F6D7C}"/>
              </a:ext>
            </a:extLst>
          </p:cNvPr>
          <p:cNvSpPr/>
          <p:nvPr/>
        </p:nvSpPr>
        <p:spPr>
          <a:xfrm>
            <a:off x="4659313" y="2740025"/>
            <a:ext cx="836612" cy="2325688"/>
          </a:xfrm>
          <a:custGeom>
            <a:avLst/>
            <a:gdLst>
              <a:gd name="connsiteX0" fmla="*/ 0 w 805218"/>
              <a:gd name="connsiteY0" fmla="*/ 68238 h 2156346"/>
              <a:gd name="connsiteX1" fmla="*/ 423081 w 805218"/>
              <a:gd name="connsiteY1" fmla="*/ 0 h 2156346"/>
              <a:gd name="connsiteX2" fmla="*/ 491320 w 805218"/>
              <a:gd name="connsiteY2" fmla="*/ 259307 h 2156346"/>
              <a:gd name="connsiteX3" fmla="*/ 655093 w 805218"/>
              <a:gd name="connsiteY3" fmla="*/ 286603 h 2156346"/>
              <a:gd name="connsiteX4" fmla="*/ 668740 w 805218"/>
              <a:gd name="connsiteY4" fmla="*/ 477671 h 2156346"/>
              <a:gd name="connsiteX5" fmla="*/ 668740 w 805218"/>
              <a:gd name="connsiteY5" fmla="*/ 477671 h 2156346"/>
              <a:gd name="connsiteX6" fmla="*/ 668740 w 805218"/>
              <a:gd name="connsiteY6" fmla="*/ 450376 h 2156346"/>
              <a:gd name="connsiteX7" fmla="*/ 777923 w 805218"/>
              <a:gd name="connsiteY7" fmla="*/ 450376 h 2156346"/>
              <a:gd name="connsiteX8" fmla="*/ 805218 w 805218"/>
              <a:gd name="connsiteY8" fmla="*/ 736979 h 2156346"/>
              <a:gd name="connsiteX9" fmla="*/ 696036 w 805218"/>
              <a:gd name="connsiteY9" fmla="*/ 723331 h 2156346"/>
              <a:gd name="connsiteX10" fmla="*/ 696036 w 805218"/>
              <a:gd name="connsiteY10" fmla="*/ 1542197 h 2156346"/>
              <a:gd name="connsiteX11" fmla="*/ 723331 w 805218"/>
              <a:gd name="connsiteY11" fmla="*/ 1665026 h 2156346"/>
              <a:gd name="connsiteX12" fmla="*/ 586854 w 805218"/>
              <a:gd name="connsiteY12" fmla="*/ 1815152 h 2156346"/>
              <a:gd name="connsiteX13" fmla="*/ 559558 w 805218"/>
              <a:gd name="connsiteY13" fmla="*/ 2060811 h 2156346"/>
              <a:gd name="connsiteX14" fmla="*/ 464024 w 805218"/>
              <a:gd name="connsiteY14" fmla="*/ 2156346 h 2156346"/>
              <a:gd name="connsiteX15" fmla="*/ 0 w 805218"/>
              <a:gd name="connsiteY15" fmla="*/ 2074459 h 2156346"/>
              <a:gd name="connsiteX16" fmla="*/ 40943 w 805218"/>
              <a:gd name="connsiteY16" fmla="*/ 191068 h 2156346"/>
              <a:gd name="connsiteX17" fmla="*/ 0 w 805218"/>
              <a:gd name="connsiteY17" fmla="*/ 68238 h 2156346"/>
              <a:gd name="connsiteX0" fmla="*/ 0 w 777923"/>
              <a:gd name="connsiteY0" fmla="*/ 68238 h 2156346"/>
              <a:gd name="connsiteX1" fmla="*/ 423081 w 777923"/>
              <a:gd name="connsiteY1" fmla="*/ 0 h 2156346"/>
              <a:gd name="connsiteX2" fmla="*/ 491320 w 777923"/>
              <a:gd name="connsiteY2" fmla="*/ 259307 h 2156346"/>
              <a:gd name="connsiteX3" fmla="*/ 655093 w 777923"/>
              <a:gd name="connsiteY3" fmla="*/ 286603 h 2156346"/>
              <a:gd name="connsiteX4" fmla="*/ 668740 w 777923"/>
              <a:gd name="connsiteY4" fmla="*/ 477671 h 2156346"/>
              <a:gd name="connsiteX5" fmla="*/ 668740 w 777923"/>
              <a:gd name="connsiteY5" fmla="*/ 477671 h 2156346"/>
              <a:gd name="connsiteX6" fmla="*/ 668740 w 777923"/>
              <a:gd name="connsiteY6" fmla="*/ 450376 h 2156346"/>
              <a:gd name="connsiteX7" fmla="*/ 777923 w 777923"/>
              <a:gd name="connsiteY7" fmla="*/ 450376 h 2156346"/>
              <a:gd name="connsiteX8" fmla="*/ 771373 w 777923"/>
              <a:gd name="connsiteY8" fmla="*/ 736979 h 2156346"/>
              <a:gd name="connsiteX9" fmla="*/ 696036 w 777923"/>
              <a:gd name="connsiteY9" fmla="*/ 723331 h 2156346"/>
              <a:gd name="connsiteX10" fmla="*/ 696036 w 777923"/>
              <a:gd name="connsiteY10" fmla="*/ 1542197 h 2156346"/>
              <a:gd name="connsiteX11" fmla="*/ 723331 w 777923"/>
              <a:gd name="connsiteY11" fmla="*/ 1665026 h 2156346"/>
              <a:gd name="connsiteX12" fmla="*/ 586854 w 777923"/>
              <a:gd name="connsiteY12" fmla="*/ 1815152 h 2156346"/>
              <a:gd name="connsiteX13" fmla="*/ 559558 w 777923"/>
              <a:gd name="connsiteY13" fmla="*/ 2060811 h 2156346"/>
              <a:gd name="connsiteX14" fmla="*/ 464024 w 777923"/>
              <a:gd name="connsiteY14" fmla="*/ 2156346 h 2156346"/>
              <a:gd name="connsiteX15" fmla="*/ 0 w 777923"/>
              <a:gd name="connsiteY15" fmla="*/ 2074459 h 2156346"/>
              <a:gd name="connsiteX16" fmla="*/ 40943 w 777923"/>
              <a:gd name="connsiteY16" fmla="*/ 191068 h 2156346"/>
              <a:gd name="connsiteX17" fmla="*/ 0 w 777923"/>
              <a:gd name="connsiteY17" fmla="*/ 68238 h 2156346"/>
              <a:gd name="connsiteX0" fmla="*/ 0 w 771373"/>
              <a:gd name="connsiteY0" fmla="*/ 68238 h 2156346"/>
              <a:gd name="connsiteX1" fmla="*/ 423081 w 771373"/>
              <a:gd name="connsiteY1" fmla="*/ 0 h 2156346"/>
              <a:gd name="connsiteX2" fmla="*/ 491320 w 771373"/>
              <a:gd name="connsiteY2" fmla="*/ 259307 h 2156346"/>
              <a:gd name="connsiteX3" fmla="*/ 655093 w 771373"/>
              <a:gd name="connsiteY3" fmla="*/ 286603 h 2156346"/>
              <a:gd name="connsiteX4" fmla="*/ 668740 w 771373"/>
              <a:gd name="connsiteY4" fmla="*/ 477671 h 2156346"/>
              <a:gd name="connsiteX5" fmla="*/ 668740 w 771373"/>
              <a:gd name="connsiteY5" fmla="*/ 477671 h 2156346"/>
              <a:gd name="connsiteX6" fmla="*/ 668740 w 771373"/>
              <a:gd name="connsiteY6" fmla="*/ 450376 h 2156346"/>
              <a:gd name="connsiteX7" fmla="*/ 744078 w 771373"/>
              <a:gd name="connsiteY7" fmla="*/ 450376 h 2156346"/>
              <a:gd name="connsiteX8" fmla="*/ 771373 w 771373"/>
              <a:gd name="connsiteY8" fmla="*/ 736979 h 2156346"/>
              <a:gd name="connsiteX9" fmla="*/ 696036 w 771373"/>
              <a:gd name="connsiteY9" fmla="*/ 723331 h 2156346"/>
              <a:gd name="connsiteX10" fmla="*/ 696036 w 771373"/>
              <a:gd name="connsiteY10" fmla="*/ 1542197 h 2156346"/>
              <a:gd name="connsiteX11" fmla="*/ 723331 w 771373"/>
              <a:gd name="connsiteY11" fmla="*/ 1665026 h 2156346"/>
              <a:gd name="connsiteX12" fmla="*/ 586854 w 771373"/>
              <a:gd name="connsiteY12" fmla="*/ 1815152 h 2156346"/>
              <a:gd name="connsiteX13" fmla="*/ 559558 w 771373"/>
              <a:gd name="connsiteY13" fmla="*/ 2060811 h 2156346"/>
              <a:gd name="connsiteX14" fmla="*/ 464024 w 771373"/>
              <a:gd name="connsiteY14" fmla="*/ 2156346 h 2156346"/>
              <a:gd name="connsiteX15" fmla="*/ 0 w 771373"/>
              <a:gd name="connsiteY15" fmla="*/ 2074459 h 2156346"/>
              <a:gd name="connsiteX16" fmla="*/ 40943 w 771373"/>
              <a:gd name="connsiteY16" fmla="*/ 191068 h 2156346"/>
              <a:gd name="connsiteX17" fmla="*/ 0 w 771373"/>
              <a:gd name="connsiteY17" fmla="*/ 68238 h 2156346"/>
              <a:gd name="connsiteX0" fmla="*/ 0 w 744078"/>
              <a:gd name="connsiteY0" fmla="*/ 68238 h 2156346"/>
              <a:gd name="connsiteX1" fmla="*/ 423081 w 744078"/>
              <a:gd name="connsiteY1" fmla="*/ 0 h 2156346"/>
              <a:gd name="connsiteX2" fmla="*/ 491320 w 744078"/>
              <a:gd name="connsiteY2" fmla="*/ 259307 h 2156346"/>
              <a:gd name="connsiteX3" fmla="*/ 655093 w 744078"/>
              <a:gd name="connsiteY3" fmla="*/ 286603 h 2156346"/>
              <a:gd name="connsiteX4" fmla="*/ 668740 w 744078"/>
              <a:gd name="connsiteY4" fmla="*/ 477671 h 2156346"/>
              <a:gd name="connsiteX5" fmla="*/ 668740 w 744078"/>
              <a:gd name="connsiteY5" fmla="*/ 477671 h 2156346"/>
              <a:gd name="connsiteX6" fmla="*/ 668740 w 744078"/>
              <a:gd name="connsiteY6" fmla="*/ 450376 h 2156346"/>
              <a:gd name="connsiteX7" fmla="*/ 744078 w 744078"/>
              <a:gd name="connsiteY7" fmla="*/ 450376 h 2156346"/>
              <a:gd name="connsiteX8" fmla="*/ 737528 w 744078"/>
              <a:gd name="connsiteY8" fmla="*/ 725204 h 2156346"/>
              <a:gd name="connsiteX9" fmla="*/ 696036 w 744078"/>
              <a:gd name="connsiteY9" fmla="*/ 723331 h 2156346"/>
              <a:gd name="connsiteX10" fmla="*/ 696036 w 744078"/>
              <a:gd name="connsiteY10" fmla="*/ 1542197 h 2156346"/>
              <a:gd name="connsiteX11" fmla="*/ 723331 w 744078"/>
              <a:gd name="connsiteY11" fmla="*/ 1665026 h 2156346"/>
              <a:gd name="connsiteX12" fmla="*/ 586854 w 744078"/>
              <a:gd name="connsiteY12" fmla="*/ 1815152 h 2156346"/>
              <a:gd name="connsiteX13" fmla="*/ 559558 w 744078"/>
              <a:gd name="connsiteY13" fmla="*/ 2060811 h 2156346"/>
              <a:gd name="connsiteX14" fmla="*/ 464024 w 744078"/>
              <a:gd name="connsiteY14" fmla="*/ 2156346 h 2156346"/>
              <a:gd name="connsiteX15" fmla="*/ 0 w 744078"/>
              <a:gd name="connsiteY15" fmla="*/ 2074459 h 2156346"/>
              <a:gd name="connsiteX16" fmla="*/ 40943 w 744078"/>
              <a:gd name="connsiteY16" fmla="*/ 191068 h 2156346"/>
              <a:gd name="connsiteX17" fmla="*/ 0 w 744078"/>
              <a:gd name="connsiteY17" fmla="*/ 68238 h 215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4078" h="2156346">
                <a:moveTo>
                  <a:pt x="0" y="68238"/>
                </a:moveTo>
                <a:lnTo>
                  <a:pt x="423081" y="0"/>
                </a:lnTo>
                <a:lnTo>
                  <a:pt x="491320" y="259307"/>
                </a:lnTo>
                <a:lnTo>
                  <a:pt x="655093" y="286603"/>
                </a:lnTo>
                <a:lnTo>
                  <a:pt x="668740" y="477671"/>
                </a:lnTo>
                <a:lnTo>
                  <a:pt x="668740" y="477671"/>
                </a:lnTo>
                <a:lnTo>
                  <a:pt x="668740" y="450376"/>
                </a:lnTo>
                <a:lnTo>
                  <a:pt x="744078" y="450376"/>
                </a:lnTo>
                <a:lnTo>
                  <a:pt x="737528" y="725204"/>
                </a:lnTo>
                <a:lnTo>
                  <a:pt x="696036" y="723331"/>
                </a:lnTo>
                <a:lnTo>
                  <a:pt x="696036" y="1542197"/>
                </a:lnTo>
                <a:lnTo>
                  <a:pt x="723331" y="1665026"/>
                </a:lnTo>
                <a:lnTo>
                  <a:pt x="586854" y="1815152"/>
                </a:lnTo>
                <a:lnTo>
                  <a:pt x="559558" y="2060811"/>
                </a:lnTo>
                <a:lnTo>
                  <a:pt x="464024" y="2156346"/>
                </a:lnTo>
                <a:lnTo>
                  <a:pt x="0" y="2074459"/>
                </a:lnTo>
                <a:lnTo>
                  <a:pt x="40943" y="191068"/>
                </a:lnTo>
                <a:lnTo>
                  <a:pt x="0" y="68238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" name="12 CuadroTexto">
            <a:extLst>
              <a:ext uri="{FF2B5EF4-FFF2-40B4-BE49-F238E27FC236}">
                <a16:creationId xmlns:a16="http://schemas.microsoft.com/office/drawing/2014/main" id="{C223781C-7C18-44B0-8E67-028F20B44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4554538"/>
            <a:ext cx="1033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>
                <a:solidFill>
                  <a:schemeClr val="bg1"/>
                </a:solidFill>
              </a:rPr>
              <a:t>A 200 metros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4C5D34D7-EAAA-4242-916F-BE799627280D}"/>
              </a:ext>
            </a:extLst>
          </p:cNvPr>
          <p:cNvSpPr/>
          <p:nvPr/>
        </p:nvSpPr>
        <p:spPr>
          <a:xfrm>
            <a:off x="6524625" y="2887663"/>
            <a:ext cx="393700" cy="514350"/>
          </a:xfrm>
          <a:custGeom>
            <a:avLst/>
            <a:gdLst>
              <a:gd name="connsiteX0" fmla="*/ 377372 w 406400"/>
              <a:gd name="connsiteY0" fmla="*/ 43543 h 551543"/>
              <a:gd name="connsiteX1" fmla="*/ 406400 w 406400"/>
              <a:gd name="connsiteY1" fmla="*/ 551543 h 551543"/>
              <a:gd name="connsiteX2" fmla="*/ 0 w 406400"/>
              <a:gd name="connsiteY2" fmla="*/ 508000 h 551543"/>
              <a:gd name="connsiteX3" fmla="*/ 0 w 406400"/>
              <a:gd name="connsiteY3" fmla="*/ 203200 h 551543"/>
              <a:gd name="connsiteX4" fmla="*/ 290286 w 406400"/>
              <a:gd name="connsiteY4" fmla="*/ 0 h 551543"/>
              <a:gd name="connsiteX5" fmla="*/ 377372 w 406400"/>
              <a:gd name="connsiteY5" fmla="*/ 43543 h 551543"/>
              <a:gd name="connsiteX0" fmla="*/ 377372 w 393700"/>
              <a:gd name="connsiteY0" fmla="*/ 43543 h 513443"/>
              <a:gd name="connsiteX1" fmla="*/ 393700 w 393700"/>
              <a:gd name="connsiteY1" fmla="*/ 513443 h 513443"/>
              <a:gd name="connsiteX2" fmla="*/ 0 w 393700"/>
              <a:gd name="connsiteY2" fmla="*/ 508000 h 513443"/>
              <a:gd name="connsiteX3" fmla="*/ 0 w 393700"/>
              <a:gd name="connsiteY3" fmla="*/ 203200 h 513443"/>
              <a:gd name="connsiteX4" fmla="*/ 290286 w 393700"/>
              <a:gd name="connsiteY4" fmla="*/ 0 h 513443"/>
              <a:gd name="connsiteX5" fmla="*/ 377372 w 393700"/>
              <a:gd name="connsiteY5" fmla="*/ 43543 h 51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00" h="513443">
                <a:moveTo>
                  <a:pt x="377372" y="43543"/>
                </a:moveTo>
                <a:lnTo>
                  <a:pt x="393700" y="513443"/>
                </a:lnTo>
                <a:lnTo>
                  <a:pt x="0" y="508000"/>
                </a:lnTo>
                <a:lnTo>
                  <a:pt x="0" y="203200"/>
                </a:lnTo>
                <a:lnTo>
                  <a:pt x="290286" y="0"/>
                </a:lnTo>
                <a:lnTo>
                  <a:pt x="377372" y="43543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847B81A6-F3AD-476F-BB87-CC537194523F}"/>
              </a:ext>
            </a:extLst>
          </p:cNvPr>
          <p:cNvSpPr/>
          <p:nvPr/>
        </p:nvSpPr>
        <p:spPr>
          <a:xfrm>
            <a:off x="355600" y="1117600"/>
            <a:ext cx="4267200" cy="3924300"/>
          </a:xfrm>
          <a:custGeom>
            <a:avLst/>
            <a:gdLst>
              <a:gd name="connsiteX0" fmla="*/ 4267200 w 4267200"/>
              <a:gd name="connsiteY0" fmla="*/ 0 h 3924300"/>
              <a:gd name="connsiteX1" fmla="*/ 4216400 w 4267200"/>
              <a:gd name="connsiteY1" fmla="*/ 3924300 h 3924300"/>
              <a:gd name="connsiteX2" fmla="*/ 0 w 4267200"/>
              <a:gd name="connsiteY2" fmla="*/ 38735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924300">
                <a:moveTo>
                  <a:pt x="4267200" y="0"/>
                </a:moveTo>
                <a:lnTo>
                  <a:pt x="4216400" y="3924300"/>
                </a:lnTo>
                <a:lnTo>
                  <a:pt x="0" y="387350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1484648-1ECD-48AF-9953-A9F294AC779B}"/>
              </a:ext>
            </a:extLst>
          </p:cNvPr>
          <p:cNvSpPr/>
          <p:nvPr/>
        </p:nvSpPr>
        <p:spPr>
          <a:xfrm>
            <a:off x="368300" y="1131888"/>
            <a:ext cx="5127625" cy="4725987"/>
          </a:xfrm>
          <a:custGeom>
            <a:avLst/>
            <a:gdLst>
              <a:gd name="connsiteX0" fmla="*/ 4267200 w 4267200"/>
              <a:gd name="connsiteY0" fmla="*/ 0 h 3924300"/>
              <a:gd name="connsiteX1" fmla="*/ 4216400 w 4267200"/>
              <a:gd name="connsiteY1" fmla="*/ 3924300 h 3924300"/>
              <a:gd name="connsiteX2" fmla="*/ 0 w 4267200"/>
              <a:gd name="connsiteY2" fmla="*/ 38735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924300">
                <a:moveTo>
                  <a:pt x="4267200" y="0"/>
                </a:moveTo>
                <a:lnTo>
                  <a:pt x="4216400" y="3924300"/>
                </a:lnTo>
                <a:lnTo>
                  <a:pt x="0" y="387350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12 CuadroTexto">
            <a:extLst>
              <a:ext uri="{FF2B5EF4-FFF2-40B4-BE49-F238E27FC236}">
                <a16:creationId xmlns:a16="http://schemas.microsoft.com/office/drawing/2014/main" id="{E469B2F1-6264-4D22-B36B-3DE6BA46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2790825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2000" b="1">
                <a:solidFill>
                  <a:srgbClr val="FFFF00"/>
                </a:solidFill>
              </a:rPr>
              <a:t>BEATERIO</a:t>
            </a: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BE2E9B32-EE2C-4B87-BCCF-E7BE44E01ED3}"/>
              </a:ext>
            </a:extLst>
          </p:cNvPr>
          <p:cNvSpPr/>
          <p:nvPr/>
        </p:nvSpPr>
        <p:spPr>
          <a:xfrm>
            <a:off x="4705350" y="2755900"/>
            <a:ext cx="4862513" cy="2308225"/>
          </a:xfrm>
          <a:custGeom>
            <a:avLst/>
            <a:gdLst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062514 w 4862285"/>
              <a:gd name="connsiteY16" fmla="*/ 972457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285" h="2307771">
                <a:moveTo>
                  <a:pt x="4557485" y="43543"/>
                </a:moveTo>
                <a:lnTo>
                  <a:pt x="2191657" y="14514"/>
                </a:lnTo>
                <a:lnTo>
                  <a:pt x="1480457" y="464457"/>
                </a:lnTo>
                <a:lnTo>
                  <a:pt x="725714" y="493486"/>
                </a:lnTo>
                <a:lnTo>
                  <a:pt x="711200" y="304800"/>
                </a:lnTo>
                <a:lnTo>
                  <a:pt x="566057" y="304800"/>
                </a:lnTo>
                <a:lnTo>
                  <a:pt x="406400" y="0"/>
                </a:lnTo>
                <a:lnTo>
                  <a:pt x="0" y="101600"/>
                </a:lnTo>
                <a:lnTo>
                  <a:pt x="0" y="2206171"/>
                </a:lnTo>
                <a:lnTo>
                  <a:pt x="508000" y="2307771"/>
                </a:lnTo>
                <a:lnTo>
                  <a:pt x="609600" y="2206171"/>
                </a:lnTo>
                <a:lnTo>
                  <a:pt x="624114" y="1988457"/>
                </a:lnTo>
                <a:lnTo>
                  <a:pt x="769257" y="1785257"/>
                </a:lnTo>
                <a:lnTo>
                  <a:pt x="769257" y="1291771"/>
                </a:lnTo>
                <a:lnTo>
                  <a:pt x="1103085" y="1233714"/>
                </a:lnTo>
                <a:lnTo>
                  <a:pt x="3077028" y="1146628"/>
                </a:lnTo>
                <a:lnTo>
                  <a:pt x="3062514" y="972457"/>
                </a:lnTo>
                <a:lnTo>
                  <a:pt x="3759200" y="1016000"/>
                </a:lnTo>
                <a:lnTo>
                  <a:pt x="4136571" y="1074057"/>
                </a:lnTo>
                <a:lnTo>
                  <a:pt x="4862285" y="856343"/>
                </a:lnTo>
                <a:lnTo>
                  <a:pt x="4789714" y="638628"/>
                </a:lnTo>
                <a:lnTo>
                  <a:pt x="4702628" y="391886"/>
                </a:lnTo>
                <a:lnTo>
                  <a:pt x="4586514" y="217714"/>
                </a:lnTo>
                <a:lnTo>
                  <a:pt x="4557485" y="4354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6" name="12 CuadroTexto">
            <a:extLst>
              <a:ext uri="{FF2B5EF4-FFF2-40B4-BE49-F238E27FC236}">
                <a16:creationId xmlns:a16="http://schemas.microsoft.com/office/drawing/2014/main" id="{B2A0616C-91B8-4109-9510-931D8C0E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005013"/>
            <a:ext cx="788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100 metros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B0A64B0-2E01-4AFF-8FD0-F12E3DB4D3D0}"/>
              </a:ext>
            </a:extLst>
          </p:cNvPr>
          <p:cNvSpPr/>
          <p:nvPr/>
        </p:nvSpPr>
        <p:spPr>
          <a:xfrm>
            <a:off x="10010775" y="1506538"/>
            <a:ext cx="317500" cy="317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8" name="CuadroTexto 3">
            <a:extLst>
              <a:ext uri="{FF2B5EF4-FFF2-40B4-BE49-F238E27FC236}">
                <a16:creationId xmlns:a16="http://schemas.microsoft.com/office/drawing/2014/main" id="{783012A4-C1FC-48C8-9DDE-B574059B4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25" y="2360613"/>
            <a:ext cx="1328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PROTECCIÓN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/>
              <a:t>BEATERIO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/>
              <a:t>100 metros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0723109-B271-4F66-9C7D-7CB3FAC40DA8}"/>
              </a:ext>
            </a:extLst>
          </p:cNvPr>
          <p:cNvSpPr/>
          <p:nvPr/>
        </p:nvSpPr>
        <p:spPr>
          <a:xfrm>
            <a:off x="10010775" y="2525713"/>
            <a:ext cx="317500" cy="317500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30" name="CuadroTexto 3">
            <a:extLst>
              <a:ext uri="{FF2B5EF4-FFF2-40B4-BE49-F238E27FC236}">
                <a16:creationId xmlns:a16="http://schemas.microsoft.com/office/drawing/2014/main" id="{AE7C7214-420C-43D9-83D3-01E526DF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25" y="3294063"/>
            <a:ext cx="1328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/>
              <a:t>73</a:t>
            </a:r>
            <a:r>
              <a:rPr lang="es-EC" altLang="es-EC" sz="1200"/>
              <a:t> LOTES QUE FUERON IDENTIFICADOS PERO NO HABILITADOS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CDC1792-F2D3-4A6E-B993-E3CD61B53784}"/>
              </a:ext>
            </a:extLst>
          </p:cNvPr>
          <p:cNvSpPr/>
          <p:nvPr/>
        </p:nvSpPr>
        <p:spPr>
          <a:xfrm>
            <a:off x="10010775" y="3597275"/>
            <a:ext cx="317500" cy="3175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580A8C0-1BEE-4C52-ADBE-41181790AB24}"/>
              </a:ext>
            </a:extLst>
          </p:cNvPr>
          <p:cNvSpPr/>
          <p:nvPr/>
        </p:nvSpPr>
        <p:spPr>
          <a:xfrm>
            <a:off x="10010775" y="4805363"/>
            <a:ext cx="317500" cy="317500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sp>
        <p:nvSpPr>
          <p:cNvPr id="33" name="12 CuadroTexto">
            <a:extLst>
              <a:ext uri="{FF2B5EF4-FFF2-40B4-BE49-F238E27FC236}">
                <a16:creationId xmlns:a16="http://schemas.microsoft.com/office/drawing/2014/main" id="{70955E5C-D119-4650-9DE3-C32924AFF9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03400" y="5318126"/>
            <a:ext cx="788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100 metros</a:t>
            </a:r>
          </a:p>
        </p:txBody>
      </p:sp>
      <p:sp>
        <p:nvSpPr>
          <p:cNvPr id="34" name="12 CuadroTexto">
            <a:extLst>
              <a:ext uri="{FF2B5EF4-FFF2-40B4-BE49-F238E27FC236}">
                <a16:creationId xmlns:a16="http://schemas.microsoft.com/office/drawing/2014/main" id="{9E0AFC55-4B5C-41B2-BC76-EF66DE3E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1358900"/>
            <a:ext cx="87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PROTECCIÓN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BEATERIO</a:t>
            </a:r>
          </a:p>
        </p:txBody>
      </p:sp>
      <p:sp>
        <p:nvSpPr>
          <p:cNvPr id="35" name="12 CuadroTexto">
            <a:extLst>
              <a:ext uri="{FF2B5EF4-FFF2-40B4-BE49-F238E27FC236}">
                <a16:creationId xmlns:a16="http://schemas.microsoft.com/office/drawing/2014/main" id="{DE315ADC-5CDE-4C6E-B2D6-F3FCC5E1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5257800"/>
            <a:ext cx="87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PROTECCIÓN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>
                <a:solidFill>
                  <a:srgbClr val="FFFF00"/>
                </a:solidFill>
              </a:rPr>
              <a:t>BEATERIO</a:t>
            </a:r>
          </a:p>
        </p:txBody>
      </p:sp>
      <p:sp>
        <p:nvSpPr>
          <p:cNvPr id="36" name="12 CuadroTexto">
            <a:extLst>
              <a:ext uri="{FF2B5EF4-FFF2-40B4-BE49-F238E27FC236}">
                <a16:creationId xmlns:a16="http://schemas.microsoft.com/office/drawing/2014/main" id="{8D8FFC81-DFF9-457F-8917-EA13A9C5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908300"/>
            <a:ext cx="919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>
                <a:solidFill>
                  <a:schemeClr val="bg1"/>
                </a:solidFill>
              </a:rPr>
              <a:t>187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600" b="1">
                <a:solidFill>
                  <a:schemeClr val="bg1"/>
                </a:solidFill>
              </a:rPr>
              <a:t>lotes</a:t>
            </a:r>
          </a:p>
        </p:txBody>
      </p:sp>
      <p:sp>
        <p:nvSpPr>
          <p:cNvPr id="37" name="12 CuadroTexto">
            <a:extLst>
              <a:ext uri="{FF2B5EF4-FFF2-40B4-BE49-F238E27FC236}">
                <a16:creationId xmlns:a16="http://schemas.microsoft.com/office/drawing/2014/main" id="{09D3102E-45CE-4BB7-A9C6-8322BB137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494088"/>
            <a:ext cx="9191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73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600" b="1"/>
              <a:t>lotes</a:t>
            </a:r>
          </a:p>
        </p:txBody>
      </p:sp>
      <p:sp>
        <p:nvSpPr>
          <p:cNvPr id="38" name="12 CuadroTexto">
            <a:extLst>
              <a:ext uri="{FF2B5EF4-FFF2-40B4-BE49-F238E27FC236}">
                <a16:creationId xmlns:a16="http://schemas.microsoft.com/office/drawing/2014/main" id="{59C30B51-F868-4BB1-938E-60DA5131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2170113"/>
            <a:ext cx="2894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>
                <a:solidFill>
                  <a:srgbClr val="FF0000"/>
                </a:solidFill>
              </a:rPr>
              <a:t>TOTAL 260 LOTES</a:t>
            </a:r>
          </a:p>
        </p:txBody>
      </p:sp>
    </p:spTree>
    <p:extLst>
      <p:ext uri="{BB962C8B-B14F-4D97-AF65-F5344CB8AC3E}">
        <p14:creationId xmlns:p14="http://schemas.microsoft.com/office/powerpoint/2010/main" val="29927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pic>
        <p:nvPicPr>
          <p:cNvPr id="64" name="Imagen 1">
            <a:extLst>
              <a:ext uri="{FF2B5EF4-FFF2-40B4-BE49-F238E27FC236}">
                <a16:creationId xmlns:a16="http://schemas.microsoft.com/office/drawing/2014/main" id="{90E5635A-31D4-42A4-9A0E-56771485C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15370" r="33958" b="15926"/>
          <a:stretch>
            <a:fillRect/>
          </a:stretch>
        </p:blipFill>
        <p:spPr bwMode="auto">
          <a:xfrm>
            <a:off x="6082621" y="1050925"/>
            <a:ext cx="594836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n 2">
            <a:extLst>
              <a:ext uri="{FF2B5EF4-FFF2-40B4-BE49-F238E27FC236}">
                <a16:creationId xmlns:a16="http://schemas.microsoft.com/office/drawing/2014/main" id="{2F32E768-6F7F-44F4-A914-F548500FA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13148" r="29166" b="7593"/>
          <a:stretch>
            <a:fillRect/>
          </a:stretch>
        </p:blipFill>
        <p:spPr bwMode="auto">
          <a:xfrm>
            <a:off x="162833" y="1050925"/>
            <a:ext cx="5715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916D3591-217C-4DA0-89E4-C99B62E8AE47}"/>
              </a:ext>
            </a:extLst>
          </p:cNvPr>
          <p:cNvSpPr/>
          <p:nvPr/>
        </p:nvSpPr>
        <p:spPr>
          <a:xfrm>
            <a:off x="3471183" y="3441700"/>
            <a:ext cx="1870075" cy="1206500"/>
          </a:xfrm>
          <a:custGeom>
            <a:avLst/>
            <a:gdLst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062514 w 4862285"/>
              <a:gd name="connsiteY16" fmla="*/ 972457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285" h="2307771">
                <a:moveTo>
                  <a:pt x="4557485" y="43543"/>
                </a:moveTo>
                <a:lnTo>
                  <a:pt x="2191657" y="14514"/>
                </a:lnTo>
                <a:lnTo>
                  <a:pt x="1480457" y="464457"/>
                </a:lnTo>
                <a:lnTo>
                  <a:pt x="725714" y="493486"/>
                </a:lnTo>
                <a:lnTo>
                  <a:pt x="711200" y="304800"/>
                </a:lnTo>
                <a:lnTo>
                  <a:pt x="566057" y="304800"/>
                </a:lnTo>
                <a:lnTo>
                  <a:pt x="406400" y="0"/>
                </a:lnTo>
                <a:lnTo>
                  <a:pt x="0" y="101600"/>
                </a:lnTo>
                <a:lnTo>
                  <a:pt x="0" y="2206171"/>
                </a:lnTo>
                <a:lnTo>
                  <a:pt x="508000" y="2307771"/>
                </a:lnTo>
                <a:lnTo>
                  <a:pt x="609600" y="2206171"/>
                </a:lnTo>
                <a:lnTo>
                  <a:pt x="624114" y="1988457"/>
                </a:lnTo>
                <a:lnTo>
                  <a:pt x="769257" y="1785257"/>
                </a:lnTo>
                <a:lnTo>
                  <a:pt x="769257" y="1291771"/>
                </a:lnTo>
                <a:lnTo>
                  <a:pt x="1103085" y="1233714"/>
                </a:lnTo>
                <a:lnTo>
                  <a:pt x="3077028" y="1146628"/>
                </a:lnTo>
                <a:lnTo>
                  <a:pt x="3392769" y="1118210"/>
                </a:lnTo>
                <a:lnTo>
                  <a:pt x="3759200" y="1016000"/>
                </a:lnTo>
                <a:lnTo>
                  <a:pt x="4136571" y="1074057"/>
                </a:lnTo>
                <a:lnTo>
                  <a:pt x="4862285" y="856343"/>
                </a:lnTo>
                <a:lnTo>
                  <a:pt x="4789714" y="638628"/>
                </a:lnTo>
                <a:lnTo>
                  <a:pt x="4702628" y="391886"/>
                </a:lnTo>
                <a:lnTo>
                  <a:pt x="4586514" y="217714"/>
                </a:lnTo>
                <a:lnTo>
                  <a:pt x="4557485" y="4354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48845277-B2D6-4133-B9B2-4068AC4824B0}"/>
              </a:ext>
            </a:extLst>
          </p:cNvPr>
          <p:cNvSpPr/>
          <p:nvPr/>
        </p:nvSpPr>
        <p:spPr>
          <a:xfrm>
            <a:off x="9570358" y="3530600"/>
            <a:ext cx="1778000" cy="1231900"/>
          </a:xfrm>
          <a:custGeom>
            <a:avLst/>
            <a:gdLst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062514 w 4862285"/>
              <a:gd name="connsiteY16" fmla="*/ 972457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285" h="2307771">
                <a:moveTo>
                  <a:pt x="4557485" y="43543"/>
                </a:moveTo>
                <a:lnTo>
                  <a:pt x="2191657" y="14514"/>
                </a:lnTo>
                <a:lnTo>
                  <a:pt x="1480457" y="464457"/>
                </a:lnTo>
                <a:lnTo>
                  <a:pt x="725714" y="493486"/>
                </a:lnTo>
                <a:lnTo>
                  <a:pt x="711200" y="304800"/>
                </a:lnTo>
                <a:lnTo>
                  <a:pt x="566057" y="304800"/>
                </a:lnTo>
                <a:lnTo>
                  <a:pt x="406400" y="0"/>
                </a:lnTo>
                <a:lnTo>
                  <a:pt x="0" y="101600"/>
                </a:lnTo>
                <a:lnTo>
                  <a:pt x="0" y="2206171"/>
                </a:lnTo>
                <a:lnTo>
                  <a:pt x="508000" y="2307771"/>
                </a:lnTo>
                <a:lnTo>
                  <a:pt x="609600" y="2206171"/>
                </a:lnTo>
                <a:lnTo>
                  <a:pt x="624114" y="1988457"/>
                </a:lnTo>
                <a:lnTo>
                  <a:pt x="769257" y="1785257"/>
                </a:lnTo>
                <a:lnTo>
                  <a:pt x="769257" y="1291771"/>
                </a:lnTo>
                <a:lnTo>
                  <a:pt x="1103085" y="1233714"/>
                </a:lnTo>
                <a:lnTo>
                  <a:pt x="3077028" y="1146628"/>
                </a:lnTo>
                <a:lnTo>
                  <a:pt x="3392769" y="1118210"/>
                </a:lnTo>
                <a:lnTo>
                  <a:pt x="3759200" y="1016000"/>
                </a:lnTo>
                <a:lnTo>
                  <a:pt x="4136571" y="1074057"/>
                </a:lnTo>
                <a:lnTo>
                  <a:pt x="4862285" y="856343"/>
                </a:lnTo>
                <a:lnTo>
                  <a:pt x="4789714" y="638628"/>
                </a:lnTo>
                <a:lnTo>
                  <a:pt x="4702628" y="391886"/>
                </a:lnTo>
                <a:lnTo>
                  <a:pt x="4586514" y="217714"/>
                </a:lnTo>
                <a:lnTo>
                  <a:pt x="4557485" y="4354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8" name="12 CuadroTexto">
            <a:extLst>
              <a:ext uri="{FF2B5EF4-FFF2-40B4-BE49-F238E27FC236}">
                <a16:creationId xmlns:a16="http://schemas.microsoft.com/office/drawing/2014/main" id="{C945FC03-835A-4EF0-A839-D9DD65D8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533" y="139858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PUOS 2011</a:t>
            </a:r>
          </a:p>
        </p:txBody>
      </p:sp>
      <p:sp>
        <p:nvSpPr>
          <p:cNvPr id="69" name="12 CuadroTexto">
            <a:extLst>
              <a:ext uri="{FF2B5EF4-FFF2-40B4-BE49-F238E27FC236}">
                <a16:creationId xmlns:a16="http://schemas.microsoft.com/office/drawing/2014/main" id="{364D595E-05FF-409E-9C5E-AFC913A8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533" y="139858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PUOS 2016</a:t>
            </a:r>
          </a:p>
        </p:txBody>
      </p:sp>
      <p:sp>
        <p:nvSpPr>
          <p:cNvPr id="70" name="12 CuadroTexto">
            <a:extLst>
              <a:ext uri="{FF2B5EF4-FFF2-40B4-BE49-F238E27FC236}">
                <a16:creationId xmlns:a16="http://schemas.microsoft.com/office/drawing/2014/main" id="{5247CE6B-EF05-4737-9BDF-878F5E165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258" y="3059113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BEATERIO</a:t>
            </a:r>
          </a:p>
        </p:txBody>
      </p:sp>
      <p:sp>
        <p:nvSpPr>
          <p:cNvPr id="71" name="12 CuadroTexto">
            <a:extLst>
              <a:ext uri="{FF2B5EF4-FFF2-40B4-BE49-F238E27FC236}">
                <a16:creationId xmlns:a16="http://schemas.microsoft.com/office/drawing/2014/main" id="{CCCFDF3A-16B2-43FB-9706-FFD86901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033" y="3187700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BEATERIO</a:t>
            </a:r>
          </a:p>
        </p:txBody>
      </p:sp>
    </p:spTree>
    <p:extLst>
      <p:ext uri="{BB962C8B-B14F-4D97-AF65-F5344CB8AC3E}">
        <p14:creationId xmlns:p14="http://schemas.microsoft.com/office/powerpoint/2010/main" val="39589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3851832" y="302145"/>
            <a:ext cx="44883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s-EC" sz="2000" b="1" dirty="0">
                <a:solidFill>
                  <a:srgbClr val="0070C0"/>
                </a:solidFill>
              </a:rPr>
              <a:t>“COOPERATIVA DE VIVIENDA SAN BLAS”</a:t>
            </a:r>
            <a:endParaRPr lang="es-MX" sz="2800" spc="30" dirty="0">
              <a:solidFill>
                <a:srgbClr val="0070C0"/>
              </a:solidFill>
            </a:endParaRPr>
          </a:p>
        </p:txBody>
      </p:sp>
      <p:pic>
        <p:nvPicPr>
          <p:cNvPr id="7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</a:t>
            </a:r>
            <a:r>
              <a:rPr lang="es-EC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RegulaTuBarrio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39474" y="5489889"/>
            <a:ext cx="1040608" cy="1144669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5647B5A8-0F0C-4914-8DC2-11286624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94" y="666470"/>
            <a:ext cx="4849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200" b="1" dirty="0">
                <a:solidFill>
                  <a:srgbClr val="00B0F0"/>
                </a:solidFill>
              </a:rPr>
              <a:t>ADMINISTRACIÓN ZONAL QUITUMBE - PARROQUIA TURUBAMBA</a:t>
            </a:r>
          </a:p>
        </p:txBody>
      </p:sp>
      <p:pic>
        <p:nvPicPr>
          <p:cNvPr id="15" name="Imagen 10">
            <a:extLst>
              <a:ext uri="{FF2B5EF4-FFF2-40B4-BE49-F238E27FC236}">
                <a16:creationId xmlns:a16="http://schemas.microsoft.com/office/drawing/2014/main" id="{F09FDD72-23EB-4B2C-8136-F8E39CD16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t="81113" r="8842" b="11584"/>
          <a:stretch>
            <a:fillRect/>
          </a:stretch>
        </p:blipFill>
        <p:spPr bwMode="auto">
          <a:xfrm>
            <a:off x="118155" y="663572"/>
            <a:ext cx="36099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0BFB0D8-0BFC-45B2-B32B-4A7B5AFD9134}"/>
              </a:ext>
            </a:extLst>
          </p:cNvPr>
          <p:cNvSpPr/>
          <p:nvPr/>
        </p:nvSpPr>
        <p:spPr>
          <a:xfrm>
            <a:off x="10966450" y="4876800"/>
            <a:ext cx="465138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092C1E93-C3B0-4600-B096-03654292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31442" r="28844" b="6851"/>
          <a:stretch>
            <a:fillRect/>
          </a:stretch>
        </p:blipFill>
        <p:spPr bwMode="auto">
          <a:xfrm>
            <a:off x="286430" y="1443035"/>
            <a:ext cx="5842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2 CuadroTexto">
            <a:extLst>
              <a:ext uri="{FF2B5EF4-FFF2-40B4-BE49-F238E27FC236}">
                <a16:creationId xmlns:a16="http://schemas.microsoft.com/office/drawing/2014/main" id="{6C417D4A-829D-402A-A883-3E63533F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1592263"/>
            <a:ext cx="289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>
                <a:solidFill>
                  <a:schemeClr val="bg1"/>
                </a:solidFill>
              </a:rPr>
              <a:t>PUOS 2018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6427B3CC-FDE2-44B4-8098-D9D066563766}"/>
              </a:ext>
            </a:extLst>
          </p:cNvPr>
          <p:cNvSpPr/>
          <p:nvPr/>
        </p:nvSpPr>
        <p:spPr>
          <a:xfrm>
            <a:off x="3555066" y="3914961"/>
            <a:ext cx="2457450" cy="1606550"/>
          </a:xfrm>
          <a:custGeom>
            <a:avLst/>
            <a:gdLst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062514 w 4862285"/>
              <a:gd name="connsiteY16" fmla="*/ 972457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  <a:gd name="connsiteX0" fmla="*/ 4557485 w 4862285"/>
              <a:gd name="connsiteY0" fmla="*/ 43543 h 2307771"/>
              <a:gd name="connsiteX1" fmla="*/ 2191657 w 4862285"/>
              <a:gd name="connsiteY1" fmla="*/ 14514 h 2307771"/>
              <a:gd name="connsiteX2" fmla="*/ 1480457 w 4862285"/>
              <a:gd name="connsiteY2" fmla="*/ 464457 h 2307771"/>
              <a:gd name="connsiteX3" fmla="*/ 725714 w 4862285"/>
              <a:gd name="connsiteY3" fmla="*/ 493486 h 2307771"/>
              <a:gd name="connsiteX4" fmla="*/ 711200 w 4862285"/>
              <a:gd name="connsiteY4" fmla="*/ 304800 h 2307771"/>
              <a:gd name="connsiteX5" fmla="*/ 566057 w 4862285"/>
              <a:gd name="connsiteY5" fmla="*/ 304800 h 2307771"/>
              <a:gd name="connsiteX6" fmla="*/ 406400 w 4862285"/>
              <a:gd name="connsiteY6" fmla="*/ 0 h 2307771"/>
              <a:gd name="connsiteX7" fmla="*/ 0 w 4862285"/>
              <a:gd name="connsiteY7" fmla="*/ 101600 h 2307771"/>
              <a:gd name="connsiteX8" fmla="*/ 0 w 4862285"/>
              <a:gd name="connsiteY8" fmla="*/ 2206171 h 2307771"/>
              <a:gd name="connsiteX9" fmla="*/ 508000 w 4862285"/>
              <a:gd name="connsiteY9" fmla="*/ 2307771 h 2307771"/>
              <a:gd name="connsiteX10" fmla="*/ 609600 w 4862285"/>
              <a:gd name="connsiteY10" fmla="*/ 2206171 h 2307771"/>
              <a:gd name="connsiteX11" fmla="*/ 624114 w 4862285"/>
              <a:gd name="connsiteY11" fmla="*/ 1988457 h 2307771"/>
              <a:gd name="connsiteX12" fmla="*/ 769257 w 4862285"/>
              <a:gd name="connsiteY12" fmla="*/ 1785257 h 2307771"/>
              <a:gd name="connsiteX13" fmla="*/ 769257 w 4862285"/>
              <a:gd name="connsiteY13" fmla="*/ 1291771 h 2307771"/>
              <a:gd name="connsiteX14" fmla="*/ 1103085 w 4862285"/>
              <a:gd name="connsiteY14" fmla="*/ 1233714 h 2307771"/>
              <a:gd name="connsiteX15" fmla="*/ 3077028 w 4862285"/>
              <a:gd name="connsiteY15" fmla="*/ 1146628 h 2307771"/>
              <a:gd name="connsiteX16" fmla="*/ 3392769 w 4862285"/>
              <a:gd name="connsiteY16" fmla="*/ 1118210 h 2307771"/>
              <a:gd name="connsiteX17" fmla="*/ 3759200 w 4862285"/>
              <a:gd name="connsiteY17" fmla="*/ 1016000 h 2307771"/>
              <a:gd name="connsiteX18" fmla="*/ 4136571 w 4862285"/>
              <a:gd name="connsiteY18" fmla="*/ 1074057 h 2307771"/>
              <a:gd name="connsiteX19" fmla="*/ 4862285 w 4862285"/>
              <a:gd name="connsiteY19" fmla="*/ 856343 h 2307771"/>
              <a:gd name="connsiteX20" fmla="*/ 4789714 w 4862285"/>
              <a:gd name="connsiteY20" fmla="*/ 638628 h 2307771"/>
              <a:gd name="connsiteX21" fmla="*/ 4702628 w 4862285"/>
              <a:gd name="connsiteY21" fmla="*/ 391886 h 2307771"/>
              <a:gd name="connsiteX22" fmla="*/ 4586514 w 4862285"/>
              <a:gd name="connsiteY22" fmla="*/ 217714 h 2307771"/>
              <a:gd name="connsiteX23" fmla="*/ 4557485 w 4862285"/>
              <a:gd name="connsiteY23" fmla="*/ 43543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2285" h="2307771">
                <a:moveTo>
                  <a:pt x="4557485" y="43543"/>
                </a:moveTo>
                <a:lnTo>
                  <a:pt x="2191657" y="14514"/>
                </a:lnTo>
                <a:lnTo>
                  <a:pt x="1480457" y="464457"/>
                </a:lnTo>
                <a:lnTo>
                  <a:pt x="725714" y="493486"/>
                </a:lnTo>
                <a:lnTo>
                  <a:pt x="711200" y="304800"/>
                </a:lnTo>
                <a:lnTo>
                  <a:pt x="566057" y="304800"/>
                </a:lnTo>
                <a:lnTo>
                  <a:pt x="406400" y="0"/>
                </a:lnTo>
                <a:lnTo>
                  <a:pt x="0" y="101600"/>
                </a:lnTo>
                <a:lnTo>
                  <a:pt x="0" y="2206171"/>
                </a:lnTo>
                <a:lnTo>
                  <a:pt x="508000" y="2307771"/>
                </a:lnTo>
                <a:lnTo>
                  <a:pt x="609600" y="2206171"/>
                </a:lnTo>
                <a:lnTo>
                  <a:pt x="624114" y="1988457"/>
                </a:lnTo>
                <a:lnTo>
                  <a:pt x="769257" y="1785257"/>
                </a:lnTo>
                <a:lnTo>
                  <a:pt x="769257" y="1291771"/>
                </a:lnTo>
                <a:lnTo>
                  <a:pt x="1103085" y="1233714"/>
                </a:lnTo>
                <a:lnTo>
                  <a:pt x="3077028" y="1146628"/>
                </a:lnTo>
                <a:lnTo>
                  <a:pt x="3392769" y="1118210"/>
                </a:lnTo>
                <a:lnTo>
                  <a:pt x="3759200" y="1016000"/>
                </a:lnTo>
                <a:lnTo>
                  <a:pt x="4136571" y="1074057"/>
                </a:lnTo>
                <a:lnTo>
                  <a:pt x="4862285" y="856343"/>
                </a:lnTo>
                <a:lnTo>
                  <a:pt x="4789714" y="638628"/>
                </a:lnTo>
                <a:lnTo>
                  <a:pt x="4702628" y="391886"/>
                </a:lnTo>
                <a:lnTo>
                  <a:pt x="4586514" y="217714"/>
                </a:lnTo>
                <a:lnTo>
                  <a:pt x="4557485" y="43543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2" name="12 CuadroTexto">
            <a:extLst>
              <a:ext uri="{FF2B5EF4-FFF2-40B4-BE49-F238E27FC236}">
                <a16:creationId xmlns:a16="http://schemas.microsoft.com/office/drawing/2014/main" id="{E2131EA1-06CE-4381-8C3A-0D2FAB02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4728" y="468319"/>
            <a:ext cx="1912938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b="1"/>
              <a:t>PUOS 2018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FD66BF8-F514-4DA4-B151-D95871C36838}"/>
              </a:ext>
            </a:extLst>
          </p:cNvPr>
          <p:cNvSpPr txBox="1"/>
          <p:nvPr/>
        </p:nvSpPr>
        <p:spPr>
          <a:xfrm>
            <a:off x="6386286" y="978360"/>
            <a:ext cx="5326743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400" dirty="0">
                <a:highlight>
                  <a:srgbClr val="00FFFF"/>
                </a:highlight>
              </a:rPr>
              <a:t>Cuarta</a:t>
            </a:r>
            <a:r>
              <a:rPr lang="es-ES" sz="1400" dirty="0"/>
              <a:t>.- (…)• </a:t>
            </a:r>
            <a:r>
              <a:rPr lang="es-ES" sz="1400" dirty="0">
                <a:highlight>
                  <a:srgbClr val="FFFF00"/>
                </a:highlight>
              </a:rPr>
              <a:t>Una franja perimetral de 100 </a:t>
            </a:r>
            <a:r>
              <a:rPr lang="es-ES" sz="1400" dirty="0"/>
              <a:t>m de ancho medidos desde el límite del lindero de la terminal del Beaterio, en el cual </a:t>
            </a:r>
            <a:r>
              <a:rPr lang="es-ES" sz="1400" dirty="0">
                <a:highlight>
                  <a:srgbClr val="FFFF00"/>
                </a:highlight>
              </a:rPr>
              <a:t>se prohíbe la construcción de plantas industriales, almacenamiento de sustancias combustibles, inflamables o explosivas, así como montaje de instalaciones eléctricas, centrales térmicas y líneas de transmisión eléctrica</a:t>
            </a:r>
            <a:r>
              <a:rPr lang="es-ES" sz="1400" dirty="0"/>
              <a:t>. • Una Zona de posibles afectaciones (…) c.) la norma técnica internacional NFPA30 Código de líquidos inflamables y combustibles, y específicamente en el Mapa de distancias mínimas de seguridad hasta una propiedad, en la cual se prohíbe toda construcción y el desarrollo de todo tipo de actividades. 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>
                <a:highlight>
                  <a:srgbClr val="00FFFF"/>
                </a:highlight>
              </a:rPr>
              <a:t>Quinta</a:t>
            </a:r>
            <a:r>
              <a:rPr lang="es-ES" sz="1400" dirty="0"/>
              <a:t>.- Incorpórese en los mapas PUOS U2-2 de uso principal del suelo y PUOS Z2-2 de ocupación y edificabilidad, las modificaciones aplicables a los polígonos situados en el flanco oriental manteniendo el derecho de vía de la línea férrea adyacente a la plataforma de almacenamiento de combustibles del Beaterio según los siguientes datos: </a:t>
            </a:r>
            <a:r>
              <a:rPr lang="es-ES" sz="1400" dirty="0">
                <a:highlight>
                  <a:srgbClr val="FFFF00"/>
                </a:highlight>
              </a:rPr>
              <a:t>Uso de suelo principal RU1 Residencial urbano 1 y zonificación D3 (D203-80). </a:t>
            </a:r>
            <a:r>
              <a:rPr lang="es-ES" sz="1400" dirty="0"/>
              <a:t>Adicionalmente aplíquese los siguientes datos a los polígonos situados en los flancos occidental y sur a partir de los linderos de la mencionada plataforma </a:t>
            </a:r>
            <a:r>
              <a:rPr lang="es-ES" sz="1400" dirty="0">
                <a:highlight>
                  <a:srgbClr val="FFFF00"/>
                </a:highlight>
              </a:rPr>
              <a:t>y que no se encuentren afectados por la aplicación de la Norma NFPA30</a:t>
            </a:r>
            <a:r>
              <a:rPr lang="es-ES" sz="1400" dirty="0"/>
              <a:t>: </a:t>
            </a:r>
            <a:r>
              <a:rPr lang="es-ES" sz="1400" dirty="0">
                <a:highlight>
                  <a:srgbClr val="FFFF00"/>
                </a:highlight>
              </a:rPr>
              <a:t>RU1 Residencial urbano 1 y zonificación D3 (D203- 80). </a:t>
            </a:r>
            <a:endParaRPr lang="es-EC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17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900</Words>
  <Application>Microsoft Office PowerPoint</Application>
  <PresentationFormat>Panorámica</PresentationFormat>
  <Paragraphs>170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Prequel Demo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López Gonzalez</dc:creator>
  <cp:lastModifiedBy>Darío Alcocer</cp:lastModifiedBy>
  <cp:revision>64</cp:revision>
  <cp:lastPrinted>2021-11-08T17:56:57Z</cp:lastPrinted>
  <dcterms:created xsi:type="dcterms:W3CDTF">2021-07-21T19:10:31Z</dcterms:created>
  <dcterms:modified xsi:type="dcterms:W3CDTF">2021-11-08T19:32:44Z</dcterms:modified>
</cp:coreProperties>
</file>