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78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74" r:id="rId15"/>
    <p:sldId id="264" r:id="rId16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UEKHNTMsn0h1dXDPLUnd263Pq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4617"/>
  </p:normalViewPr>
  <p:slideViewPr>
    <p:cSldViewPr snapToGrid="0" snapToObjects="1">
      <p:cViewPr varScale="1">
        <p:scale>
          <a:sx n="70" d="100"/>
          <a:sy n="7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EC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s-EC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955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65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005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14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EC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s-EC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31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79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5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22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55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62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40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88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16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13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32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2935" y="1989593"/>
            <a:ext cx="5246130" cy="287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08" y="1666321"/>
            <a:ext cx="3575985" cy="47679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18" y="1666321"/>
            <a:ext cx="3575985" cy="4767980"/>
          </a:xfrm>
          <a:prstGeom prst="rect">
            <a:avLst/>
          </a:prstGeom>
        </p:spPr>
      </p:pic>
      <p:sp>
        <p:nvSpPr>
          <p:cNvPr id="6" name="Google Shape;110;p4"/>
          <p:cNvSpPr txBox="1">
            <a:spLocks noGrp="1"/>
          </p:cNvSpPr>
          <p:nvPr>
            <p:ph type="title"/>
          </p:nvPr>
        </p:nvSpPr>
        <p:spPr>
          <a:xfrm>
            <a:off x="1247319" y="314413"/>
            <a:ext cx="10817302" cy="11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rgbClr val="2F2C81"/>
              </a:buClr>
              <a:buSzPts val="4400"/>
            </a:pPr>
            <a:r>
              <a:rPr lang="es-EC" sz="3000" b="1" cap="all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5. propuesta emergente en el Centro comercial la </a:t>
            </a:r>
            <a:r>
              <a:rPr lang="es-EC" sz="3000" b="1" cap="all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merced </a:t>
            </a:r>
            <a:r>
              <a:rPr lang="es-EC" sz="3000" b="1" cap="all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EC" sz="3000" b="1" cap="all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686 vacantes en los mercados</a:t>
            </a:r>
            <a:endParaRPr sz="3000" b="1" cap="all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7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245" r="6060" b="23368"/>
          <a:stretch/>
        </p:blipFill>
        <p:spPr>
          <a:xfrm>
            <a:off x="448421" y="1241659"/>
            <a:ext cx="5725913" cy="44564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20948" r="12155" b="223"/>
          <a:stretch/>
        </p:blipFill>
        <p:spPr>
          <a:xfrm>
            <a:off x="6304546" y="1241659"/>
            <a:ext cx="5505651" cy="44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026" y="76363"/>
            <a:ext cx="10645542" cy="1325563"/>
          </a:xfrm>
        </p:spPr>
        <p:txBody>
          <a:bodyPr>
            <a:noAutofit/>
          </a:bodyPr>
          <a:lstStyle/>
          <a:p>
            <a:pPr algn="just"/>
            <a:r>
              <a:rPr lang="es-EC" sz="3200" dirty="0" smtClean="0"/>
              <a:t>Jornadas </a:t>
            </a:r>
            <a:r>
              <a:rPr lang="es-EC" sz="3200" dirty="0" smtClean="0"/>
              <a:t>de registro, socialización e </a:t>
            </a:r>
            <a:r>
              <a:rPr lang="es-EC" sz="3200" dirty="0" smtClean="0"/>
              <a:t>información.</a:t>
            </a:r>
            <a:endParaRPr lang="es-EC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32982" r="14634"/>
          <a:stretch/>
        </p:blipFill>
        <p:spPr>
          <a:xfrm>
            <a:off x="5986913" y="1520792"/>
            <a:ext cx="5713510" cy="46971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13333"/>
          <a:stretch/>
        </p:blipFill>
        <p:spPr>
          <a:xfrm>
            <a:off x="539014" y="1520792"/>
            <a:ext cx="4985887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836" y="220750"/>
            <a:ext cx="10307855" cy="1325563"/>
          </a:xfrm>
        </p:spPr>
        <p:txBody>
          <a:bodyPr/>
          <a:lstStyle/>
          <a:p>
            <a:r>
              <a:rPr lang="es-EC" dirty="0" smtClean="0"/>
              <a:t>Talleres de socialización a Comerciantes Autónomos. 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767875"/>
            <a:ext cx="10515600" cy="4219040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En conjunto con la Secretaría de Productividad y la Administración Zonal Manuela Sáenz se socializará a los comerciantes sobre el proceso de regularización en las zonas permitidas del DMQ. 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Se dará a conocer los puestos disponibles en los diferentes mercados, ferias y centros comerciales populares. 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Se informara sobre el proceso a seguir para ingresar a los mercados y centros comerciales. 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399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138136" y="365125"/>
            <a:ext cx="10215664" cy="67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</a:pPr>
            <a:r>
              <a:rPr lang="es-EC" sz="35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sz="35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477673" y="1123855"/>
            <a:ext cx="10876127" cy="270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s-EC" sz="2000" dirty="0">
                <a:latin typeface="+mn-lt"/>
              </a:rPr>
              <a:t>Las acciones interinstitucionales realizadas, han evidenciado la acogida de la ciudadanía, propietarios de locales y </a:t>
            </a:r>
            <a:r>
              <a:rPr lang="es-EC" sz="2000" dirty="0" smtClean="0">
                <a:latin typeface="+mn-lt"/>
              </a:rPr>
              <a:t>comerciantes </a:t>
            </a:r>
            <a:r>
              <a:rPr lang="es-EC" sz="2000" dirty="0">
                <a:latin typeface="+mn-lt"/>
              </a:rPr>
              <a:t>autónomos</a:t>
            </a:r>
            <a:r>
              <a:rPr lang="es-EC" sz="2000" dirty="0" smtClean="0">
                <a:latin typeface="+mn-lt"/>
              </a:rPr>
              <a:t> regularizados para el </a:t>
            </a:r>
            <a:r>
              <a:rPr lang="es-EC" sz="2000" dirty="0">
                <a:latin typeface="+mn-lt"/>
              </a:rPr>
              <a:t>uso adecuado del espacio público del centro histórico de Quito.  </a:t>
            </a:r>
            <a:endParaRPr lang="es-EC" sz="2000" dirty="0" smtClean="0">
              <a:latin typeface="+mn-lt"/>
            </a:endParaRPr>
          </a:p>
          <a:p>
            <a:pPr marL="114300" lvl="0" indent="0" algn="just">
              <a:buNone/>
            </a:pPr>
            <a:endParaRPr lang="es-EC" sz="2000" dirty="0">
              <a:latin typeface="+mn-lt"/>
            </a:endParaRPr>
          </a:p>
          <a:p>
            <a:pPr lvl="0" algn="just"/>
            <a:r>
              <a:rPr lang="es-EC" sz="2000" dirty="0">
                <a:latin typeface="+mn-lt"/>
              </a:rPr>
              <a:t>L</a:t>
            </a:r>
            <a:r>
              <a:rPr lang="es-EC" sz="2000" dirty="0" smtClean="0">
                <a:latin typeface="+mn-lt"/>
              </a:rPr>
              <a:t>a Agencia Distrital de Comercio continuará trabajando </a:t>
            </a:r>
            <a:r>
              <a:rPr lang="es-EC" sz="2000" dirty="0">
                <a:latin typeface="+mn-lt"/>
              </a:rPr>
              <a:t>en apego a lo establecido en el Código Municipal, dando prioridad a las actividades </a:t>
            </a:r>
            <a:r>
              <a:rPr lang="es-EC" sz="2000" dirty="0" smtClean="0">
                <a:latin typeface="+mn-lt"/>
              </a:rPr>
              <a:t>planificadas.</a:t>
            </a:r>
            <a:endParaRPr lang="es-EC" sz="2000" dirty="0">
              <a:latin typeface="+mn-lt"/>
            </a:endParaRPr>
          </a:p>
        </p:txBody>
      </p:sp>
      <p:sp>
        <p:nvSpPr>
          <p:cNvPr id="4" name="Google Shape;110;p4"/>
          <p:cNvSpPr txBox="1">
            <a:spLocks/>
          </p:cNvSpPr>
          <p:nvPr/>
        </p:nvSpPr>
        <p:spPr>
          <a:xfrm>
            <a:off x="1138136" y="3490059"/>
            <a:ext cx="10215664" cy="67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  <a:buFont typeface="Arial"/>
              <a:buNone/>
            </a:pPr>
            <a:r>
              <a:rPr lang="es-EC" sz="36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RECOMENDACIONES</a:t>
            </a:r>
            <a:endParaRPr lang="es-EC" sz="36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1;p4"/>
          <p:cNvSpPr txBox="1">
            <a:spLocks/>
          </p:cNvSpPr>
          <p:nvPr/>
        </p:nvSpPr>
        <p:spPr>
          <a:xfrm>
            <a:off x="498145" y="4169490"/>
            <a:ext cx="10855655" cy="202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C" sz="2000" dirty="0" smtClean="0">
                <a:latin typeface="+mn-lt"/>
              </a:rPr>
              <a:t>Mantener </a:t>
            </a:r>
            <a:r>
              <a:rPr lang="es-EC" sz="2000" dirty="0">
                <a:latin typeface="+mn-lt"/>
              </a:rPr>
              <a:t>un control permanente del espacio público del centro histórico, para evitar que los comerciantes autónomos </a:t>
            </a:r>
            <a:r>
              <a:rPr lang="es-EC" sz="2000" dirty="0" smtClean="0">
                <a:latin typeface="+mn-lt"/>
              </a:rPr>
              <a:t>no regularizados, se ubiquen nuevamente en espacios recuperados.</a:t>
            </a:r>
          </a:p>
          <a:p>
            <a:pPr algn="just"/>
            <a:r>
              <a:rPr lang="es-EC" sz="2000" dirty="0" smtClean="0">
                <a:latin typeface="+mn-lt"/>
              </a:rPr>
              <a:t>Conjuntamente con las Administraciones Zonales y demás instituciones se deberá ubicar predios municipales donde los comerciantes autónomos no regularizados puedan realizar estas actividades de comercio. </a:t>
            </a:r>
          </a:p>
        </p:txBody>
      </p:sp>
    </p:spTree>
    <p:extLst>
      <p:ext uri="{BB962C8B-B14F-4D97-AF65-F5344CB8AC3E}">
        <p14:creationId xmlns:p14="http://schemas.microsoft.com/office/powerpoint/2010/main" val="27578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4A92B26-BCEE-C743-921C-BC3CCA4C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41" y="2228685"/>
            <a:ext cx="9602518" cy="2400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593025" y="1525895"/>
            <a:ext cx="11052313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s-EC" sz="4800" b="1" dirty="0" smtClean="0">
              <a:solidFill>
                <a:srgbClr val="2F2C80"/>
              </a:solidFill>
            </a:endParaRPr>
          </a:p>
          <a:p>
            <a:pPr lvl="0" algn="ctr"/>
            <a:endParaRPr lang="es-EC" sz="4800" b="1" dirty="0">
              <a:solidFill>
                <a:srgbClr val="2F2C80"/>
              </a:solidFill>
            </a:endParaRPr>
          </a:p>
          <a:p>
            <a:pPr lvl="0" algn="ctr"/>
            <a:endParaRPr lang="es-EC" sz="4800" b="1" dirty="0" smtClean="0">
              <a:solidFill>
                <a:srgbClr val="2F2C80"/>
              </a:solidFill>
            </a:endParaRPr>
          </a:p>
          <a:p>
            <a:pPr lvl="0" algn="ctr"/>
            <a:r>
              <a:rPr lang="es-EC" sz="4800" b="1" dirty="0" smtClean="0">
                <a:solidFill>
                  <a:srgbClr val="2F2C80"/>
                </a:solidFill>
              </a:rPr>
              <a:t>INFORME </a:t>
            </a:r>
            <a:r>
              <a:rPr lang="es-EC" sz="4800" b="1" dirty="0">
                <a:solidFill>
                  <a:srgbClr val="2F2C80"/>
                </a:solidFill>
              </a:rPr>
              <a:t>DE ACTIVIDADES </a:t>
            </a:r>
            <a:r>
              <a:rPr lang="es-EC" sz="4800" b="1" dirty="0" smtClean="0">
                <a:solidFill>
                  <a:srgbClr val="2F2C80"/>
                </a:solidFill>
              </a:rPr>
              <a:t> </a:t>
            </a:r>
          </a:p>
          <a:p>
            <a:pPr lvl="0" algn="ctr"/>
            <a:endParaRPr lang="es-EC" sz="4800" b="1" dirty="0">
              <a:solidFill>
                <a:srgbClr val="2F2C80"/>
              </a:solidFill>
            </a:endParaRPr>
          </a:p>
          <a:p>
            <a:pPr lvl="0" algn="ctr"/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CA01359-04B2-224D-B9BF-B55B5681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51" y="1060776"/>
            <a:ext cx="6759388" cy="22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138136" y="365125"/>
            <a:ext cx="10215664" cy="67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ANTECEDENTES</a:t>
            </a:r>
            <a:endParaRPr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24237" y="1691752"/>
            <a:ext cx="10912837" cy="425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es-ES" sz="2000" dirty="0" smtClean="0">
                <a:latin typeface="+mn-lt"/>
              </a:rPr>
              <a:t>Con </a:t>
            </a:r>
            <a:r>
              <a:rPr lang="es-ES" sz="2000" dirty="0">
                <a:latin typeface="+mn-lt"/>
              </a:rPr>
              <a:t>base a las reuniones mantenidas en el COE </a:t>
            </a:r>
            <a:r>
              <a:rPr lang="es-ES" sz="2000" dirty="0" smtClean="0">
                <a:latin typeface="+mn-lt"/>
              </a:rPr>
              <a:t>Metropolitano, la ACDC asumió los siguientes compromisos, </a:t>
            </a:r>
            <a:r>
              <a:rPr lang="es-ES" sz="2000" dirty="0">
                <a:latin typeface="+mn-lt"/>
              </a:rPr>
              <a:t>considerando </a:t>
            </a:r>
            <a:r>
              <a:rPr lang="es-ES" sz="2000" dirty="0" smtClean="0">
                <a:latin typeface="+mn-lt"/>
              </a:rPr>
              <a:t>sus competencias.</a:t>
            </a:r>
          </a:p>
          <a:p>
            <a:pPr algn="just"/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Realizar </a:t>
            </a:r>
            <a:r>
              <a:rPr lang="es-ES" sz="2000" dirty="0">
                <a:latin typeface="+mn-lt"/>
              </a:rPr>
              <a:t>la socialización de la normativa que regula la actividad económica del comercio autónomo en el espacio público y alternativas de reubicación</a:t>
            </a:r>
            <a:r>
              <a:rPr lang="es-ES" sz="2000" dirty="0" smtClean="0">
                <a:latin typeface="+mn-lt"/>
              </a:rPr>
              <a:t>.</a:t>
            </a:r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Inducción </a:t>
            </a:r>
            <a:r>
              <a:rPr lang="es-ES" sz="2000" dirty="0">
                <a:latin typeface="+mn-lt"/>
              </a:rPr>
              <a:t>al personal operativo destinado para esta actividad del Cuerpo de Agentes de Control Metropolitano y Agencia Metropolitana de Control respecto de las características de seguridad con las que cuenta el permiso PUCA. </a:t>
            </a:r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Reuniones </a:t>
            </a:r>
            <a:r>
              <a:rPr lang="es-ES" sz="2000" dirty="0">
                <a:latin typeface="+mn-lt"/>
              </a:rPr>
              <a:t>con los representantes de las diferentes organizaciones de comerciantes autónomos</a:t>
            </a:r>
            <a:r>
              <a:rPr lang="es-ES" sz="2000" dirty="0" smtClean="0">
                <a:latin typeface="+mn-lt"/>
              </a:rPr>
              <a:t>.</a:t>
            </a:r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Levantamiento </a:t>
            </a:r>
            <a:r>
              <a:rPr lang="es-ES" sz="2000" dirty="0">
                <a:latin typeface="+mn-lt"/>
              </a:rPr>
              <a:t>de datos de los comerciantes </a:t>
            </a:r>
            <a:r>
              <a:rPr lang="es-ES" sz="2000" dirty="0" smtClean="0">
                <a:latin typeface="+mn-lt"/>
              </a:rPr>
              <a:t>autónomos no regularizados </a:t>
            </a:r>
            <a:r>
              <a:rPr lang="es-ES" sz="2000" dirty="0">
                <a:latin typeface="+mn-lt"/>
              </a:rPr>
              <a:t>del Centro Histórico</a:t>
            </a:r>
            <a:r>
              <a:rPr lang="es-ES" sz="2000" dirty="0" smtClean="0">
                <a:latin typeface="+mn-lt"/>
              </a:rPr>
              <a:t>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Propuesta emergente del Centro Comercial La Merced para que los comerciantes autónomos no regularizados tengan un espacio para realizar sus actividades. </a:t>
            </a:r>
            <a:endParaRPr lang="es-EC" sz="2000" dirty="0">
              <a:latin typeface="+mn-l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</a:pPr>
            <a:endParaRPr sz="20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9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1. SOCIALIZACIÓN A COMERCIANTES AUTÓNOMOS NO REGULARIZADOS</a:t>
            </a:r>
            <a:r>
              <a:rPr lang="pt-BR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 descr="C:\Users\Paula\AppData\Local\Temp\WhatsApp Image 2021-10-17 at 4.24.17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t="21316" r="10675" b="39076"/>
          <a:stretch/>
        </p:blipFill>
        <p:spPr bwMode="auto">
          <a:xfrm>
            <a:off x="6169793" y="1542199"/>
            <a:ext cx="5595726" cy="2936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Users\Paula\AppData\Local\Temp\WhatsApp Image 2021-10-17 at 3.35.44 PM-1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36129" r="14858" b="14273"/>
          <a:stretch/>
        </p:blipFill>
        <p:spPr bwMode="auto">
          <a:xfrm>
            <a:off x="6169793" y="4649619"/>
            <a:ext cx="5682544" cy="1528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8181" t="18265" r="10104" b="10208"/>
          <a:stretch/>
        </p:blipFill>
        <p:spPr>
          <a:xfrm>
            <a:off x="279134" y="1549667"/>
            <a:ext cx="5804032" cy="46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309036" y="1665252"/>
            <a:ext cx="10597414" cy="154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2F2C81"/>
              </a:buClr>
              <a:buSzPts val="4400"/>
            </a:pPr>
            <a:endParaRPr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 descr="C:\Users\Paula\AppData\Local\Temp\WhatsApp Image 2021-10-17 at 3.46.05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1"/>
          <a:stretch/>
        </p:blipFill>
        <p:spPr bwMode="auto">
          <a:xfrm>
            <a:off x="1434453" y="2361778"/>
            <a:ext cx="9919347" cy="3521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2. INDUCCIÓN A PERSONAL DE LAS INSTITUCIONES MUNICIPALES QUE INTERVIENEN EN EL PLAN DE RECUPERACIÓN DEL CENTRO HISTÓRICO </a:t>
            </a:r>
            <a:r>
              <a:rPr lang="pt-BR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Paula\AppData\Local\Temp\WhatsApp Image 2021-10-17 at 3.38.12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14540" r="-271" b="4221"/>
          <a:stretch/>
        </p:blipFill>
        <p:spPr bwMode="auto">
          <a:xfrm>
            <a:off x="1599295" y="1564604"/>
            <a:ext cx="9049508" cy="3653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. REUNIONES CON REPRESENTANTES DE ORGANIZACIONES DE COMERCIANTES AUTÓNOMOS REGULARIZADOS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6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Paula\AppData\Local\Temp\WhatsApp Image 2021-10-17 at 3.53.58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3" b="19437"/>
          <a:stretch/>
        </p:blipFill>
        <p:spPr bwMode="auto">
          <a:xfrm>
            <a:off x="1183907" y="1747690"/>
            <a:ext cx="9808143" cy="444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  VEEDURÍA DE LOS COMERCIANTES AUTÓNOMOS REGULARIZADOS</a:t>
            </a:r>
          </a:p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  16 DE OCTUBRE 2021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3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58672" y="1528548"/>
            <a:ext cx="10495128" cy="7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es-EC" sz="2000" dirty="0" smtClean="0">
                <a:latin typeface="+mn-lt"/>
              </a:rPr>
              <a:t> </a:t>
            </a:r>
            <a:endParaRPr lang="es-EC" sz="2000" dirty="0">
              <a:latin typeface="+mn-lt"/>
            </a:endParaRPr>
          </a:p>
        </p:txBody>
      </p:sp>
      <p:pic>
        <p:nvPicPr>
          <p:cNvPr id="4" name="Imagen 3" descr="C:\Users\Paula\AppData\Local\Temp\WhatsApp Image 2021-10-17 at 3.35.04 PM-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2" b="27092"/>
          <a:stretch/>
        </p:blipFill>
        <p:spPr bwMode="auto">
          <a:xfrm>
            <a:off x="1345870" y="1768391"/>
            <a:ext cx="4335502" cy="382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Paula\AppData\Local\Temp\WhatsApp Image 2021-10-17 at 4.09.30 PM.jpe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2" t="7628" b="32381"/>
          <a:stretch/>
        </p:blipFill>
        <p:spPr bwMode="auto">
          <a:xfrm>
            <a:off x="6916632" y="1768391"/>
            <a:ext cx="3548419" cy="396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  4. LEVANTAMIENTO DE DATOS DE COMERCIANTES      REGULARIZADOSMEDIANTE ESCANEO QR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506625" y="269591"/>
            <a:ext cx="10421517" cy="60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2F2C81"/>
              </a:buClr>
              <a:buSzPts val="4400"/>
            </a:pPr>
            <a:r>
              <a:rPr lang="es-EC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4. LEVANTAMIENTO DE INFORMACIÓN</a:t>
            </a:r>
            <a:endParaRPr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 descr="C:\Users\Paula\AppData\Local\Temp\WhatsApp Image 2021-10-17 at 4.18.04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1164830" y="1733261"/>
            <a:ext cx="3248003" cy="43396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Gráfico de respuestas de formularios. Título de la pregunta: ¿Tiene Permiso PUCA?. Número de respuestas: 100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121" y="3003573"/>
            <a:ext cx="5857452" cy="3205234"/>
          </a:xfrm>
          <a:prstGeom prst="rect">
            <a:avLst/>
          </a:prstGeom>
        </p:spPr>
      </p:pic>
      <p:sp>
        <p:nvSpPr>
          <p:cNvPr id="7" name="Google Shape;111;p4"/>
          <p:cNvSpPr txBox="1">
            <a:spLocks/>
          </p:cNvSpPr>
          <p:nvPr/>
        </p:nvSpPr>
        <p:spPr>
          <a:xfrm>
            <a:off x="5166121" y="1400127"/>
            <a:ext cx="5857452" cy="170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C" sz="2000" b="1" dirty="0" smtClean="0">
                <a:latin typeface="+mn-lt"/>
              </a:rPr>
              <a:t>Comerciantes encuestados del 12 al 17 de octubre : </a:t>
            </a:r>
            <a:r>
              <a:rPr lang="es-EC" sz="2000" dirty="0" smtClean="0">
                <a:latin typeface="+mn-lt"/>
              </a:rPr>
              <a:t>206 personas</a:t>
            </a:r>
          </a:p>
          <a:p>
            <a:pPr algn="just"/>
            <a:r>
              <a:rPr lang="es-EC" sz="2000" b="1" dirty="0" smtClean="0">
                <a:latin typeface="+mn-lt"/>
              </a:rPr>
              <a:t>Comerciantes que no dieron información: </a:t>
            </a:r>
            <a:r>
              <a:rPr lang="es-EC" sz="2000" dirty="0" smtClean="0">
                <a:latin typeface="+mn-lt"/>
              </a:rPr>
              <a:t>150 personas</a:t>
            </a:r>
          </a:p>
          <a:p>
            <a:pPr algn="just"/>
            <a:r>
              <a:rPr lang="es-EC" sz="2000" b="1" dirty="0" smtClean="0">
                <a:latin typeface="+mn-lt"/>
              </a:rPr>
              <a:t>Total de personas: </a:t>
            </a:r>
            <a:r>
              <a:rPr lang="es-EC" sz="2000" dirty="0" smtClean="0">
                <a:latin typeface="+mn-lt"/>
              </a:rPr>
              <a:t>356 personas</a:t>
            </a:r>
          </a:p>
        </p:txBody>
      </p:sp>
    </p:spTree>
    <p:extLst>
      <p:ext uri="{BB962C8B-B14F-4D97-AF65-F5344CB8AC3E}">
        <p14:creationId xmlns:p14="http://schemas.microsoft.com/office/powerpoint/2010/main" val="12300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406</Words>
  <Application>Microsoft Office PowerPoint</Application>
  <PresentationFormat>Panorámica</PresentationFormat>
  <Paragraphs>39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Presentación de PowerPoint</vt:lpstr>
      <vt:lpstr>ANTECEDENTES</vt:lpstr>
      <vt:lpstr>1. SOCIALIZACIÓN A COMERCIANTES AUTÓNOMOS NO REGULARIZADOS </vt:lpstr>
      <vt:lpstr>Presentación de PowerPoint</vt:lpstr>
      <vt:lpstr>Presentación de PowerPoint</vt:lpstr>
      <vt:lpstr>Presentación de PowerPoint</vt:lpstr>
      <vt:lpstr>Presentación de PowerPoint</vt:lpstr>
      <vt:lpstr>4. LEVANTAMIENTO DE INFORMACIÓN</vt:lpstr>
      <vt:lpstr>5. propuesta emergente en el Centro comercial la merced y 686 vacantes en los mercados</vt:lpstr>
      <vt:lpstr>Presentación de PowerPoint</vt:lpstr>
      <vt:lpstr>Jornadas de registro, socialización e información.</vt:lpstr>
      <vt:lpstr>Talleres de socialización a Comerciantes Autónomos. </vt:lpstr>
      <vt:lpstr>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Cuenta Microsoft</cp:lastModifiedBy>
  <cp:revision>51</cp:revision>
  <cp:lastPrinted>2021-10-21T19:37:02Z</cp:lastPrinted>
  <dcterms:created xsi:type="dcterms:W3CDTF">2021-05-14T15:24:53Z</dcterms:created>
  <dcterms:modified xsi:type="dcterms:W3CDTF">2021-10-29T18:51:58Z</dcterms:modified>
</cp:coreProperties>
</file>