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68" r:id="rId14"/>
    <p:sldId id="277" r:id="rId15"/>
    <p:sldId id="270" r:id="rId16"/>
    <p:sldId id="273" r:id="rId17"/>
    <p:sldId id="275" r:id="rId18"/>
    <p:sldId id="276" r:id="rId1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2" autoAdjust="0"/>
    <p:restoredTop sz="93573" autoAdjust="0"/>
  </p:normalViewPr>
  <p:slideViewPr>
    <p:cSldViewPr snapToGrid="0" snapToObjects="1">
      <p:cViewPr varScale="1">
        <p:scale>
          <a:sx n="66" d="100"/>
          <a:sy n="66" d="100"/>
        </p:scale>
        <p:origin x="46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chaluisa\Desktop\18%20%20AL%2024%20DE%20OCTUBRE%20DEL%202021\graficos%20informe%20DEL%2018%20AL%2024%20DE%20OCTUB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chaluisa\Desktop\Operativos%20Diarios%20para%20Domini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chaluisa\Desktop\Operativos%20Diarios%20para%20Domini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'GRAFICOS CENTRO HISTORICO 18-10'!$A$31:$A$34</c:f>
              <c:strCache>
                <c:ptCount val="4"/>
                <c:pt idx="0">
                  <c:v>VEHICULOS</c:v>
                </c:pt>
                <c:pt idx="1">
                  <c:v>RADIOS</c:v>
                </c:pt>
                <c:pt idx="2">
                  <c:v>CONTROLES REALIZADOS</c:v>
                </c:pt>
                <c:pt idx="3">
                  <c:v>PERSONAL ASIGNADO</c:v>
                </c:pt>
              </c:strCache>
            </c:strRef>
          </c:cat>
          <c:val>
            <c:numRef>
              <c:f>'GRAFICOS CENTRO HISTORICO 18-10'!$B$31:$B$34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112</c:v>
                </c:pt>
                <c:pt idx="3">
                  <c:v>414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36-CA41-A969-09A53DFFFC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43479344"/>
        <c:axId val="2143481520"/>
      </c:barChart>
      <c:catAx>
        <c:axId val="2143479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43481520"/>
        <c:crosses val="autoZero"/>
        <c:auto val="1"/>
        <c:lblAlgn val="ctr"/>
        <c:lblOffset val="100"/>
        <c:noMultiLvlLbl val="0"/>
      </c:catAx>
      <c:valAx>
        <c:axId val="214348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4347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7070368891002E-2"/>
          <c:y val="4.3475351829315105E-2"/>
          <c:w val="0.94992929631109002"/>
          <c:h val="0.44461977701730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No. Actos de Inicio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Hoja1!$A$3:$A$12</c:f>
              <c:strCache>
                <c:ptCount val="10"/>
                <c:pt idx="0">
                  <c:v>Acto administrativo de inicio a establecimiento por no contar con LUAE</c:v>
                </c:pt>
                <c:pt idx="1">
                  <c:v>Acto administrativo de inicio a establecimiento por no contar con LUAE vigente</c:v>
                </c:pt>
                <c:pt idx="2">
                  <c:v>Acto administrativo de inicio  por consumo de bebidas alcohólicas</c:v>
                </c:pt>
                <c:pt idx="3">
                  <c:v>Acto de inicio administrativo realizar actividad comercial sin permiso municipal</c:v>
                </c:pt>
                <c:pt idx="4">
                  <c:v>Acto administrativos de inicio  por uso indebido del espacio público</c:v>
                </c:pt>
                <c:pt idx="5">
                  <c:v>Acto administrativos de inicio  por no usar mascarilla en el espacio público</c:v>
                </c:pt>
                <c:pt idx="6">
                  <c:v>Acto de inicio Bioseguridad Establecimientos</c:v>
                </c:pt>
                <c:pt idx="7">
                  <c:v>Acto de inicio Comercio Autónomo PUCA caducada</c:v>
                </c:pt>
                <c:pt idx="8">
                  <c:v>Acto de inicio Mal uso de LUAE</c:v>
                </c:pt>
                <c:pt idx="9">
                  <c:v>TOTAL</c:v>
                </c:pt>
              </c:strCache>
            </c:strRef>
          </c:cat>
          <c:val>
            <c:numRef>
              <c:f>Hoja1!$B$3:$B$12</c:f>
              <c:numCache>
                <c:formatCode>General</c:formatCode>
                <c:ptCount val="10"/>
                <c:pt idx="0">
                  <c:v>11</c:v>
                </c:pt>
                <c:pt idx="1">
                  <c:v>2</c:v>
                </c:pt>
                <c:pt idx="2">
                  <c:v>1</c:v>
                </c:pt>
                <c:pt idx="3">
                  <c:v>10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B9-4E4D-9954-B21E75002A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43106000"/>
        <c:axId val="2143094576"/>
      </c:barChart>
      <c:catAx>
        <c:axId val="21431060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43094576"/>
        <c:crosses val="autoZero"/>
        <c:auto val="1"/>
        <c:lblAlgn val="ctr"/>
        <c:lblOffset val="100"/>
        <c:noMultiLvlLbl val="0"/>
      </c:catAx>
      <c:valAx>
        <c:axId val="214309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4310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19580693763914E-2"/>
          <c:y val="3.7429475639066047E-2"/>
          <c:w val="0.76287990136848216"/>
          <c:h val="0.67202077520630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Hoja1!$B$15</c:f>
              <c:strCache>
                <c:ptCount val="1"/>
                <c:pt idx="0">
                  <c:v>No. Medidas Cautelares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Hoja1!$A$16:$A$23</c:f>
              <c:strCache>
                <c:ptCount val="8"/>
                <c:pt idx="0">
                  <c:v>Cigarrillos (8711 unidades)</c:v>
                </c:pt>
                <c:pt idx="1">
                  <c:v>Producto perecible (1576 productos) </c:v>
                </c:pt>
                <c:pt idx="2">
                  <c:v>Producto no perecible (2902 productos)</c:v>
                </c:pt>
                <c:pt idx="3">
                  <c:v>Coches (04)</c:v>
                </c:pt>
                <c:pt idx="4">
                  <c:v>Gavetas (02)  </c:v>
                </c:pt>
                <c:pt idx="5">
                  <c:v>Mobiliario lustrabotas (03)</c:v>
                </c:pt>
                <c:pt idx="6">
                  <c:v>Licor artesanal (54litros)</c:v>
                </c:pt>
                <c:pt idx="7">
                  <c:v>TOTAL DEDIDAS CAUTELARES</c:v>
                </c:pt>
              </c:strCache>
            </c:strRef>
          </c:cat>
          <c:val>
            <c:numRef>
              <c:f>Hoja1!$B$16:$B$23</c:f>
              <c:numCache>
                <c:formatCode>General</c:formatCode>
                <c:ptCount val="8"/>
                <c:pt idx="0">
                  <c:v>36</c:v>
                </c:pt>
                <c:pt idx="1">
                  <c:v>138</c:v>
                </c:pt>
                <c:pt idx="2">
                  <c:v>203</c:v>
                </c:pt>
                <c:pt idx="3">
                  <c:v>4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387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67-F14C-928C-A47144A67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595488"/>
        <c:axId val="432587872"/>
      </c:barChart>
      <c:catAx>
        <c:axId val="432595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2587872"/>
        <c:crosses val="autoZero"/>
        <c:auto val="1"/>
        <c:lblAlgn val="ctr"/>
        <c:lblOffset val="100"/>
        <c:noMultiLvlLbl val="0"/>
      </c:catAx>
      <c:valAx>
        <c:axId val="43258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259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D0619F-370F-8B40-AB5F-0D206F01D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DEA1CB8-26CD-4049-98A4-210B87619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F274EFF-5FE8-A74C-914C-0A3429A7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48C1AB0-9946-C847-8F34-8624C6C7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D920386-43DB-7043-A932-9E3D1826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086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01A1D5-806A-D54F-8B24-6F2389EA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BC061A3-694D-894A-AF2A-EE0258C1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BCA3016-BCED-F846-ADE6-86ECD2ED7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6EE3AF2-419B-0D41-96B4-1A0AF562D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3EA6B50-2695-2B4B-8007-663312CB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614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ECCDBE0-B282-C144-BEF2-8DADCD349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0587AE-0206-AD4A-A06F-D3CBC4958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BA0295F-9F47-444F-8198-58536B71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9B89CEF-6FB9-734A-9D17-0204A463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A7D1CFB-8FBE-C346-9A27-C0C40136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613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96A732-B1A6-FF4A-BB06-D277D737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F306208-FA66-DA41-A809-0E608600C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D12A9DE-CF34-084A-AD12-55331E0E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3C00915-4B8A-AB48-89A8-AB63C6E0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188229C-17F1-624B-9D1F-09F2C623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147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A9F1FC-3DDB-0244-BB51-CF63E9BD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5B1564F-3A7C-3B40-A104-BDB889903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B7B0D2E-3AF0-C947-BDF7-A6ADCB4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C35752-87A0-4543-BD5C-48053126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664879D-AB78-2443-81D2-EB2CFC6C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4227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87BD1A-80AE-964C-A7AA-83E633D0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2923818-A392-304A-9AD1-E80700776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1E04CE7-6A0C-E240-8B88-CC97189D1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5DEA77D-A37B-FB49-A292-6F16EE24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A0D88DB-5AA1-AB47-8E42-146AE057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BA7D35C-19F7-4447-8733-78E59224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755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D98748-0003-FE47-980C-6014323C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7297786-7D1B-7C40-B460-7020D787F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EF1111D-3281-944D-8B08-418E94082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3DCD1D5-19EF-8E42-AD4C-B2C976606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A3E8DEC-8985-EC41-AC2D-CF9171348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844D1AD-BA20-854F-BD50-9FDAE6BD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3784A0D-6867-6A49-8464-185466AA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476625C-269E-5C4A-A6E8-DD5636C80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147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86B1F8-22C3-2347-916C-1B78EF76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87329CD-39FA-9749-9D98-FEF1FDE7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A76CB70-5C9D-8F4F-909A-46F19E04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578192E-9E85-F64D-951D-66A2FFCF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411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C9C00EB-BED8-A448-89DB-FB01EDA7C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D770069-EB3C-684E-877F-82F63418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1460173-8547-2645-9B53-00A22821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571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7DB93D-30A1-7445-BA27-79B29222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633D5A-0097-9D45-A450-433DC181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C29FC4C-4B4F-AF45-9605-14CC540D8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8048B83-2941-F448-A628-84BC37E7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E0BC065-409D-3245-A326-D27E37068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D10D638-850F-FA44-9982-2FF52D34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68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9DD978-A256-F848-B701-EC092299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F52463C-EE30-DF44-A624-8C9A04374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EB33D38-BA8B-1F4D-B158-C53BA68DE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09247B1-7283-D643-8CA2-80797C70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CBBD0C7-573D-8240-ABB4-CC8C5DDE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BB51A2F-B26B-3A49-BB23-2437F87A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816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93BB53B-C156-124F-BAD9-8425BFFF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DE07C1B-7B48-9147-9292-66E709D6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5996B47-9023-8A47-B1C0-013CF351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2CE87-4AE2-2B45-8A84-43F5822E522B}" type="datetimeFigureOut">
              <a:rPr lang="es-EC" smtClean="0"/>
              <a:t>29/10/2021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F6D8B70-48E0-AF42-95F4-D827D89F7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C4B15C0-4781-724A-A296-BB0AD602A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350FE-E5C2-7D45-B84E-B459F4E07BE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441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1.xml"/><Relationship Id="rId7" Type="http://schemas.openxmlformats.org/officeDocument/2006/relationships/image" Target="../media/image44.sv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3.sv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0122A1-A228-5040-A8AD-49922E9A9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812" y="2503895"/>
            <a:ext cx="9018376" cy="1535174"/>
          </a:xfrm>
        </p:spPr>
        <p:txBody>
          <a:bodyPr>
            <a:noAutofit/>
          </a:bodyPr>
          <a:lstStyle/>
          <a:p>
            <a:r>
              <a:rPr lang="es-ES_tradnl" sz="3500" b="1" dirty="0">
                <a:solidFill>
                  <a:srgbClr val="2A2F7B"/>
                </a:solidFill>
              </a:rPr>
              <a:t>RESULTADOS DEL OPERATIVO DE </a:t>
            </a:r>
            <a:r>
              <a:rPr lang="es-ES_tradnl" sz="3500" b="1" dirty="0" smtClean="0">
                <a:solidFill>
                  <a:srgbClr val="2A2F7B"/>
                </a:solidFill>
              </a:rPr>
              <a:t>INTERVENCIÓN Y </a:t>
            </a:r>
            <a:r>
              <a:rPr lang="es-ES_tradnl" sz="3500" b="1" dirty="0">
                <a:solidFill>
                  <a:srgbClr val="2A2F7B"/>
                </a:solidFill>
              </a:rPr>
              <a:t>CONTROL DEL ESPACIO PÚBLICO EN EL CENTRO HISTÓRICO</a:t>
            </a:r>
            <a:endParaRPr lang="es-EC" sz="3500" b="1" dirty="0">
              <a:solidFill>
                <a:srgbClr val="2A2F7B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19FC3334-9B97-7C44-A2E9-EE13A45CE97C}"/>
              </a:ext>
            </a:extLst>
          </p:cNvPr>
          <p:cNvSpPr txBox="1">
            <a:spLocks/>
          </p:cNvSpPr>
          <p:nvPr/>
        </p:nvSpPr>
        <p:spPr>
          <a:xfrm>
            <a:off x="2655651" y="4427285"/>
            <a:ext cx="6880698" cy="5534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500" b="1" dirty="0">
                <a:solidFill>
                  <a:srgbClr val="2A2F7B"/>
                </a:solidFill>
              </a:rPr>
              <a:t>16 AL 28 DE OCTUBRE</a:t>
            </a:r>
            <a:endParaRPr lang="es-EC" sz="3500" b="1" dirty="0">
              <a:solidFill>
                <a:srgbClr val="2A2F7B"/>
              </a:solidFill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9C2E4DC5-6EA6-7941-BE0D-C7E80CBBC835}"/>
              </a:ext>
            </a:extLst>
          </p:cNvPr>
          <p:cNvCxnSpPr>
            <a:cxnSpLocks/>
          </p:cNvCxnSpPr>
          <p:nvPr/>
        </p:nvCxnSpPr>
        <p:spPr>
          <a:xfrm>
            <a:off x="2494499" y="4173703"/>
            <a:ext cx="7203003" cy="0"/>
          </a:xfrm>
          <a:prstGeom prst="line">
            <a:avLst/>
          </a:prstGeom>
          <a:ln w="19050">
            <a:solidFill>
              <a:srgbClr val="2A2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7F367C98-D884-FB47-AA28-9C3E1CD0AC0C}"/>
              </a:ext>
            </a:extLst>
          </p:cNvPr>
          <p:cNvCxnSpPr>
            <a:cxnSpLocks/>
          </p:cNvCxnSpPr>
          <p:nvPr/>
        </p:nvCxnSpPr>
        <p:spPr>
          <a:xfrm>
            <a:off x="1586812" y="2294416"/>
            <a:ext cx="9018376" cy="0"/>
          </a:xfrm>
          <a:prstGeom prst="line">
            <a:avLst/>
          </a:prstGeom>
          <a:ln w="19050">
            <a:solidFill>
              <a:srgbClr val="2A2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C0776B8-F53A-0F43-B4CB-657C61F48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5" y="5234324"/>
            <a:ext cx="2228850" cy="5715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E93C03C3-729B-114F-AC23-045179C9B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68650" y="411677"/>
            <a:ext cx="58547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2883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LOGÍSTICA</a:t>
            </a:r>
            <a:endParaRPr lang="es-ES" sz="2200" dirty="0">
              <a:solidFill>
                <a:srgbClr val="2A2F7B"/>
              </a:solidFill>
            </a:endParaRPr>
          </a:p>
        </p:txBody>
      </p:sp>
      <p:graphicFrame>
        <p:nvGraphicFramePr>
          <p:cNvPr id="14" name="1 Gráfico">
            <a:extLst>
              <a:ext uri="{FF2B5EF4-FFF2-40B4-BE49-F238E27FC236}">
                <a16:creationId xmlns:a16="http://schemas.microsoft.com/office/drawing/2014/main" xmlns="" id="{A0716827-FFC1-CA4B-9553-423DC3E044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532534"/>
              </p:ext>
            </p:extLst>
          </p:nvPr>
        </p:nvGraphicFramePr>
        <p:xfrm>
          <a:off x="5737251" y="1246383"/>
          <a:ext cx="5814493" cy="417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3">
            <a:extLst>
              <a:ext uri="{FF2B5EF4-FFF2-40B4-BE49-F238E27FC236}">
                <a16:creationId xmlns:a16="http://schemas.microsoft.com/office/drawing/2014/main" xmlns="" id="{D70F09D8-F034-F34C-886B-8CF4B8FCB361}"/>
              </a:ext>
            </a:extLst>
          </p:cNvPr>
          <p:cNvSpPr txBox="1"/>
          <p:nvPr/>
        </p:nvSpPr>
        <p:spPr>
          <a:xfrm>
            <a:off x="1209868" y="1228069"/>
            <a:ext cx="49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b="1" dirty="0">
                <a:solidFill>
                  <a:srgbClr val="2A2F7B"/>
                </a:solidFill>
              </a:rPr>
              <a:t>4 </a:t>
            </a:r>
            <a:endParaRPr lang="es-EC" sz="2000" b="1" dirty="0">
              <a:solidFill>
                <a:srgbClr val="2A2F7B"/>
              </a:solidFill>
            </a:endParaRPr>
          </a:p>
        </p:txBody>
      </p:sp>
      <p:sp>
        <p:nvSpPr>
          <p:cNvPr id="8" name="CuadroTexto 3">
            <a:extLst>
              <a:ext uri="{FF2B5EF4-FFF2-40B4-BE49-F238E27FC236}">
                <a16:creationId xmlns:a16="http://schemas.microsoft.com/office/drawing/2014/main" xmlns="" id="{3247863A-CE47-0A40-92B9-A7DDC4FCB09C}"/>
              </a:ext>
            </a:extLst>
          </p:cNvPr>
          <p:cNvSpPr txBox="1"/>
          <p:nvPr/>
        </p:nvSpPr>
        <p:spPr>
          <a:xfrm>
            <a:off x="688086" y="3491007"/>
            <a:ext cx="101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b="1" dirty="0">
                <a:solidFill>
                  <a:srgbClr val="2A2F7B"/>
                </a:solidFill>
              </a:rPr>
              <a:t>112</a:t>
            </a:r>
            <a:endParaRPr lang="es-EC" sz="2000" b="1" dirty="0">
              <a:solidFill>
                <a:srgbClr val="2A2F7B"/>
              </a:solidFill>
            </a:endParaRPr>
          </a:p>
        </p:txBody>
      </p:sp>
      <p:sp>
        <p:nvSpPr>
          <p:cNvPr id="13" name="CuadroTexto 3">
            <a:extLst>
              <a:ext uri="{FF2B5EF4-FFF2-40B4-BE49-F238E27FC236}">
                <a16:creationId xmlns:a16="http://schemas.microsoft.com/office/drawing/2014/main" xmlns="" id="{FFE92C0D-39CA-E447-91C8-AB5D76690D68}"/>
              </a:ext>
            </a:extLst>
          </p:cNvPr>
          <p:cNvSpPr txBox="1"/>
          <p:nvPr/>
        </p:nvSpPr>
        <p:spPr>
          <a:xfrm>
            <a:off x="1209868" y="2308670"/>
            <a:ext cx="49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b="1" dirty="0">
                <a:solidFill>
                  <a:srgbClr val="2A2F7B"/>
                </a:solidFill>
              </a:rPr>
              <a:t>5 </a:t>
            </a:r>
            <a:endParaRPr lang="es-EC" sz="2000" b="1" dirty="0">
              <a:solidFill>
                <a:srgbClr val="2A2F7B"/>
              </a:solidFill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2B2463AB-D6C4-764E-AFAA-AAACC39526FD}"/>
              </a:ext>
            </a:extLst>
          </p:cNvPr>
          <p:cNvSpPr txBox="1"/>
          <p:nvPr/>
        </p:nvSpPr>
        <p:spPr>
          <a:xfrm>
            <a:off x="688086" y="4896528"/>
            <a:ext cx="101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b="1" dirty="0">
                <a:solidFill>
                  <a:srgbClr val="2A2F7B"/>
                </a:solidFill>
              </a:rPr>
              <a:t>414</a:t>
            </a:r>
            <a:endParaRPr lang="es-EC" sz="2000" b="1" dirty="0">
              <a:solidFill>
                <a:srgbClr val="2A2F7B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C0E7AE5-B7AB-6B47-B9C0-73A1986A7ACB}"/>
              </a:ext>
            </a:extLst>
          </p:cNvPr>
          <p:cNvSpPr txBox="1"/>
          <p:nvPr/>
        </p:nvSpPr>
        <p:spPr>
          <a:xfrm>
            <a:off x="3195724" y="1405043"/>
            <a:ext cx="1914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VEHÍCULOS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87FDC917-CE8C-2446-B9B2-A7FEBA4344AB}"/>
              </a:ext>
            </a:extLst>
          </p:cNvPr>
          <p:cNvSpPr txBox="1"/>
          <p:nvPr/>
        </p:nvSpPr>
        <p:spPr>
          <a:xfrm>
            <a:off x="3195724" y="2432556"/>
            <a:ext cx="1261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RADIOS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39C1E441-AE94-A048-ADEF-FD766305036F}"/>
              </a:ext>
            </a:extLst>
          </p:cNvPr>
          <p:cNvSpPr txBox="1"/>
          <p:nvPr/>
        </p:nvSpPr>
        <p:spPr>
          <a:xfrm>
            <a:off x="3195724" y="3521784"/>
            <a:ext cx="1914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CONTROLES</a:t>
            </a:r>
          </a:p>
          <a:p>
            <a:pPr lvl="0"/>
            <a:r>
              <a:rPr lang="es-ES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REALIZADOS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D0E2B073-29CA-9641-AC58-FA5DBED35EA5}"/>
              </a:ext>
            </a:extLst>
          </p:cNvPr>
          <p:cNvSpPr txBox="1"/>
          <p:nvPr/>
        </p:nvSpPr>
        <p:spPr>
          <a:xfrm>
            <a:off x="3195723" y="4896528"/>
            <a:ext cx="1914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PERSONALA</a:t>
            </a:r>
          </a:p>
          <a:p>
            <a:pPr lvl="0"/>
            <a:r>
              <a:rPr lang="es-ES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ASIGNADO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92B83255-6325-C94D-9121-3C2753CA8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19849" y="1147686"/>
            <a:ext cx="879465" cy="87946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72B23667-9AE3-5D4B-949F-4AB25D7B5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24631" y="2240497"/>
            <a:ext cx="469900" cy="71603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FFC2736A-E186-2F41-8C00-4078334AC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2105639" y="3539475"/>
            <a:ext cx="707886" cy="70788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xmlns="" id="{21451A4C-559E-1C44-88E4-23777AFE4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019849" y="4790250"/>
            <a:ext cx="879465" cy="879465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CB884898-68A4-024D-B8FB-3B5E2CD9E641}"/>
              </a:ext>
            </a:extLst>
          </p:cNvPr>
          <p:cNvCxnSpPr>
            <a:cxnSpLocks/>
          </p:cNvCxnSpPr>
          <p:nvPr/>
        </p:nvCxnSpPr>
        <p:spPr>
          <a:xfrm>
            <a:off x="688086" y="2027151"/>
            <a:ext cx="44224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28AD2445-3A4A-E944-B276-A5524FFFBCB0}"/>
              </a:ext>
            </a:extLst>
          </p:cNvPr>
          <p:cNvCxnSpPr>
            <a:cxnSpLocks/>
          </p:cNvCxnSpPr>
          <p:nvPr/>
        </p:nvCxnSpPr>
        <p:spPr>
          <a:xfrm>
            <a:off x="688086" y="3201746"/>
            <a:ext cx="44224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51192F5D-C29A-0A44-9921-DDEE33EDC7B6}"/>
              </a:ext>
            </a:extLst>
          </p:cNvPr>
          <p:cNvCxnSpPr>
            <a:cxnSpLocks/>
          </p:cNvCxnSpPr>
          <p:nvPr/>
        </p:nvCxnSpPr>
        <p:spPr>
          <a:xfrm>
            <a:off x="688086" y="4525024"/>
            <a:ext cx="44224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7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7025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A2F7B"/>
                </a:solidFill>
              </a:rPr>
              <a:t>PROCEDIMIENTO ADMINISTRATIVO SANCIONADOR</a:t>
            </a:r>
            <a:endParaRPr lang="es-ES_tradnl" b="1" dirty="0">
              <a:solidFill>
                <a:srgbClr val="2A2F7B"/>
              </a:solidFill>
            </a:endParaRPr>
          </a:p>
        </p:txBody>
      </p:sp>
      <p:sp>
        <p:nvSpPr>
          <p:cNvPr id="6" name="CuadroTexto 3">
            <a:extLst>
              <a:ext uri="{FF2B5EF4-FFF2-40B4-BE49-F238E27FC236}">
                <a16:creationId xmlns:a16="http://schemas.microsoft.com/office/drawing/2014/main" xmlns="" id="{D70F09D8-F034-F34C-886B-8CF4B8FCB361}"/>
              </a:ext>
            </a:extLst>
          </p:cNvPr>
          <p:cNvSpPr txBox="1"/>
          <p:nvPr/>
        </p:nvSpPr>
        <p:spPr>
          <a:xfrm>
            <a:off x="9638958" y="3327400"/>
            <a:ext cx="108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b="1" dirty="0">
                <a:solidFill>
                  <a:srgbClr val="2A2F7B"/>
                </a:solidFill>
              </a:rPr>
              <a:t>33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C0E7AE5-B7AB-6B47-B9C0-73A1986A7ACB}"/>
              </a:ext>
            </a:extLst>
          </p:cNvPr>
          <p:cNvSpPr txBox="1"/>
          <p:nvPr/>
        </p:nvSpPr>
        <p:spPr>
          <a:xfrm>
            <a:off x="8996822" y="4227613"/>
            <a:ext cx="2372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Roboto Bk" pitchFamily="2" charset="0"/>
                <a:cs typeface="Calibri" panose="020F0502020204030204" pitchFamily="34" charset="0"/>
              </a:rPr>
              <a:t>ACTOS DE INICIO</a:t>
            </a:r>
          </a:p>
        </p:txBody>
      </p:sp>
      <p:graphicFrame>
        <p:nvGraphicFramePr>
          <p:cNvPr id="7" name="4 Tabla">
            <a:extLst>
              <a:ext uri="{FF2B5EF4-FFF2-40B4-BE49-F238E27FC236}">
                <a16:creationId xmlns:a16="http://schemas.microsoft.com/office/drawing/2014/main" xmlns="" id="{B8907BF4-D211-9448-A372-6591A6910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87177"/>
              </p:ext>
            </p:extLst>
          </p:nvPr>
        </p:nvGraphicFramePr>
        <p:xfrm>
          <a:off x="1048910" y="1080508"/>
          <a:ext cx="7280376" cy="5146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50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0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3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7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ADMINISTRACION ZONAL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MATERIA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Actos de Inicio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710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MANUELA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SÁENZ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administrativo de inicio a establecimiento por no contar con LUAE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s-ES" sz="140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47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administrativo de inicio a establecimiento por no contar con LUAE vigente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es-ES" sz="140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7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administrativo de inicio  por consumo de bebidas alcohólicas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es-ES" sz="140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47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de inicio administrativo realizar actividad comercial sin permiso municipal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47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administrativos de inicio  por uso indebido del espacio público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47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administrativos de inicio  por no usar mascarilla en el espacio público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49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de inicio Bioseguridad Establecimientos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600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de inicio Comercio Autónomo PUCA caducada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8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Acto de inicio Mal uso de LUAE</a:t>
                      </a:r>
                      <a:endParaRPr lang="es-ES" sz="140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es-ES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74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s-ES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es-ES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753" marR="337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5B310DE0-22FC-DD42-B1E1-6BFCBDC7C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1425" y="2018876"/>
            <a:ext cx="1308524" cy="130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42962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 smtClean="0">
                <a:solidFill>
                  <a:srgbClr val="2A2F7B"/>
                </a:solidFill>
              </a:rPr>
              <a:t>RESULTADOS ACTOS DE INICIO</a:t>
            </a:r>
            <a:endParaRPr lang="es-ES" sz="2200" dirty="0">
              <a:solidFill>
                <a:srgbClr val="2A2F7B"/>
              </a:solidFill>
            </a:endParaRPr>
          </a:p>
        </p:txBody>
      </p:sp>
      <p:graphicFrame>
        <p:nvGraphicFramePr>
          <p:cNvPr id="5" name="5 Gráfico">
            <a:extLst>
              <a:ext uri="{FF2B5EF4-FFF2-40B4-BE49-F238E27FC236}">
                <a16:creationId xmlns:a16="http://schemas.microsoft.com/office/drawing/2014/main" xmlns="" id="{784BFA3F-36C3-454C-B68C-6E43B2BD15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9587861"/>
              </p:ext>
            </p:extLst>
          </p:nvPr>
        </p:nvGraphicFramePr>
        <p:xfrm>
          <a:off x="312278" y="1287349"/>
          <a:ext cx="11511422" cy="723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844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9" y="300582"/>
            <a:ext cx="3084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2A2F7B"/>
                </a:solidFill>
              </a:rPr>
              <a:t>MEDIDAS CAUTELARES</a:t>
            </a:r>
            <a:endParaRPr lang="es-ES_tradnl" b="1" dirty="0">
              <a:solidFill>
                <a:srgbClr val="2A2F7B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DA2909EE-4AFE-B54B-8411-94998DBA8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3" r="33512" b="33400"/>
          <a:stretch/>
        </p:blipFill>
        <p:spPr bwMode="auto">
          <a:xfrm>
            <a:off x="625070" y="936839"/>
            <a:ext cx="2028373" cy="172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2C3436A9-BA7A-3A46-8129-F13555DC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/>
          <a:stretch/>
        </p:blipFill>
        <p:spPr bwMode="auto">
          <a:xfrm>
            <a:off x="595194" y="2659052"/>
            <a:ext cx="2050288" cy="1988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094C6889-0E2B-0C46-B677-ECB94B585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r="3759"/>
          <a:stretch/>
        </p:blipFill>
        <p:spPr bwMode="auto">
          <a:xfrm>
            <a:off x="595193" y="4757428"/>
            <a:ext cx="2058249" cy="1710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CB88C6E9-938D-514D-89B2-DB6E0E7A7202}"/>
              </a:ext>
            </a:extLst>
          </p:cNvPr>
          <p:cNvSpPr txBox="1"/>
          <p:nvPr/>
        </p:nvSpPr>
        <p:spPr>
          <a:xfrm>
            <a:off x="7481957" y="802599"/>
            <a:ext cx="1343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b="1" dirty="0">
                <a:solidFill>
                  <a:srgbClr val="2A2F7B"/>
                </a:solidFill>
              </a:rPr>
              <a:t>387</a:t>
            </a:r>
          </a:p>
        </p:txBody>
      </p:sp>
      <p:sp>
        <p:nvSpPr>
          <p:cNvPr id="15" name="CuadroTexto 3">
            <a:extLst>
              <a:ext uri="{FF2B5EF4-FFF2-40B4-BE49-F238E27FC236}">
                <a16:creationId xmlns:a16="http://schemas.microsoft.com/office/drawing/2014/main" xmlns="" id="{5DC11225-CAA7-2140-BBA1-0E695613C3A2}"/>
              </a:ext>
            </a:extLst>
          </p:cNvPr>
          <p:cNvSpPr txBox="1"/>
          <p:nvPr/>
        </p:nvSpPr>
        <p:spPr>
          <a:xfrm>
            <a:off x="3236499" y="1558151"/>
            <a:ext cx="2731575" cy="923330"/>
          </a:xfrm>
          <a:prstGeom prst="rect">
            <a:avLst/>
          </a:prstGeom>
          <a:noFill/>
          <a:ln>
            <a:solidFill>
              <a:srgbClr val="2A2F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2A2F7B"/>
                </a:solidFill>
              </a:rPr>
              <a:t>36 </a:t>
            </a:r>
            <a:r>
              <a:rPr lang="es-EC" dirty="0">
                <a:solidFill>
                  <a:srgbClr val="2A2F7B"/>
                </a:solidFill>
              </a:rPr>
              <a:t>Medidas Cautelares</a:t>
            </a:r>
          </a:p>
          <a:p>
            <a:pPr algn="ctr"/>
            <a:r>
              <a:rPr lang="es-EC" dirty="0">
                <a:solidFill>
                  <a:srgbClr val="2A2F7B"/>
                </a:solidFill>
              </a:rPr>
              <a:t>de cigarrillo</a:t>
            </a:r>
          </a:p>
          <a:p>
            <a:pPr algn="ctr"/>
            <a:r>
              <a:rPr lang="es-EC" dirty="0" smtClean="0">
                <a:solidFill>
                  <a:srgbClr val="2A2F7B"/>
                </a:solidFill>
              </a:rPr>
              <a:t>(8711</a:t>
            </a:r>
            <a:r>
              <a:rPr lang="es-EC" b="1" dirty="0" smtClean="0">
                <a:solidFill>
                  <a:srgbClr val="2A2F7B"/>
                </a:solidFill>
              </a:rPr>
              <a:t> </a:t>
            </a:r>
            <a:r>
              <a:rPr lang="es-EC" dirty="0" smtClean="0">
                <a:solidFill>
                  <a:srgbClr val="2A2F7B"/>
                </a:solidFill>
              </a:rPr>
              <a:t>unidades)</a:t>
            </a:r>
            <a:endParaRPr lang="es-EC" sz="1050" dirty="0">
              <a:solidFill>
                <a:srgbClr val="2A2F7B"/>
              </a:solidFill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ED15BDB0-6AE0-2442-A267-F4F2750875CF}"/>
              </a:ext>
            </a:extLst>
          </p:cNvPr>
          <p:cNvSpPr txBox="1"/>
          <p:nvPr/>
        </p:nvSpPr>
        <p:spPr>
          <a:xfrm>
            <a:off x="3276451" y="3039990"/>
            <a:ext cx="2691624" cy="923330"/>
          </a:xfrm>
          <a:prstGeom prst="rect">
            <a:avLst/>
          </a:prstGeom>
          <a:noFill/>
          <a:ln>
            <a:solidFill>
              <a:srgbClr val="2A2F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203</a:t>
            </a:r>
            <a:r>
              <a:rPr lang="es-ES_tradnl" dirty="0">
                <a:solidFill>
                  <a:srgbClr val="2A2F7B"/>
                </a:solidFill>
              </a:rPr>
              <a:t> Medidas Cautelares de producto no perecible</a:t>
            </a:r>
            <a:endParaRPr lang="es-ES" dirty="0">
              <a:solidFill>
                <a:srgbClr val="2A2F7B"/>
              </a:solidFill>
            </a:endParaRPr>
          </a:p>
          <a:p>
            <a:pPr algn="ctr"/>
            <a:r>
              <a:rPr lang="es-ES_tradnl" dirty="0">
                <a:solidFill>
                  <a:srgbClr val="2A2F7B"/>
                </a:solidFill>
              </a:rPr>
              <a:t>(2902 productos)</a:t>
            </a:r>
            <a:endParaRPr lang="es-EC" sz="1050" dirty="0">
              <a:solidFill>
                <a:srgbClr val="2A2F7B"/>
              </a:solidFill>
            </a:endParaRPr>
          </a:p>
        </p:txBody>
      </p:sp>
      <p:sp>
        <p:nvSpPr>
          <p:cNvPr id="18" name="CuadroTexto 3">
            <a:extLst>
              <a:ext uri="{FF2B5EF4-FFF2-40B4-BE49-F238E27FC236}">
                <a16:creationId xmlns:a16="http://schemas.microsoft.com/office/drawing/2014/main" xmlns="" id="{C897002D-637C-874A-8FAF-C52A37BD6C96}"/>
              </a:ext>
            </a:extLst>
          </p:cNvPr>
          <p:cNvSpPr txBox="1"/>
          <p:nvPr/>
        </p:nvSpPr>
        <p:spPr>
          <a:xfrm>
            <a:off x="3236501" y="4644053"/>
            <a:ext cx="2731574" cy="923330"/>
          </a:xfrm>
          <a:prstGeom prst="rect">
            <a:avLst/>
          </a:prstGeom>
          <a:noFill/>
          <a:ln>
            <a:solidFill>
              <a:srgbClr val="2A2F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2A2F7B"/>
                </a:solidFill>
              </a:rPr>
              <a:t>138 Medidas Cautelares de producto perecible</a:t>
            </a:r>
            <a:endParaRPr lang="es-ES" dirty="0">
              <a:solidFill>
                <a:srgbClr val="2A2F7B"/>
              </a:solidFill>
            </a:endParaRPr>
          </a:p>
          <a:p>
            <a:pPr algn="ctr"/>
            <a:r>
              <a:rPr lang="es-ES_tradnl" dirty="0">
                <a:solidFill>
                  <a:srgbClr val="2A2F7B"/>
                </a:solidFill>
              </a:rPr>
              <a:t>(1576 productos)</a:t>
            </a:r>
            <a:endParaRPr lang="es-EC" dirty="0">
              <a:solidFill>
                <a:srgbClr val="2A2F7B"/>
              </a:solidFill>
            </a:endParaRPr>
          </a:p>
        </p:txBody>
      </p:sp>
      <p:sp>
        <p:nvSpPr>
          <p:cNvPr id="19" name="4 Rectángulo">
            <a:extLst>
              <a:ext uri="{FF2B5EF4-FFF2-40B4-BE49-F238E27FC236}">
                <a16:creationId xmlns:a16="http://schemas.microsoft.com/office/drawing/2014/main" xmlns="" id="{A56A67A8-9DF7-864E-8D0F-8B0280A3A774}"/>
              </a:ext>
            </a:extLst>
          </p:cNvPr>
          <p:cNvSpPr/>
          <p:nvPr/>
        </p:nvSpPr>
        <p:spPr>
          <a:xfrm>
            <a:off x="6620156" y="2962051"/>
            <a:ext cx="3847760" cy="369332"/>
          </a:xfrm>
          <a:prstGeom prst="rect">
            <a:avLst/>
          </a:prstGeom>
          <a:ln>
            <a:solidFill>
              <a:srgbClr val="2A2F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04 </a:t>
            </a:r>
            <a:r>
              <a:rPr lang="es-ES_tradnl" dirty="0">
                <a:solidFill>
                  <a:srgbClr val="2A2F7B"/>
                </a:solidFill>
              </a:rPr>
              <a:t>Medidas cautelares  de coches</a:t>
            </a:r>
            <a:endParaRPr lang="es-ES" dirty="0">
              <a:solidFill>
                <a:srgbClr val="2A2F7B"/>
              </a:solidFill>
            </a:endParaRPr>
          </a:p>
        </p:txBody>
      </p:sp>
      <p:sp>
        <p:nvSpPr>
          <p:cNvPr id="20" name="6 Rectángulo">
            <a:extLst>
              <a:ext uri="{FF2B5EF4-FFF2-40B4-BE49-F238E27FC236}">
                <a16:creationId xmlns:a16="http://schemas.microsoft.com/office/drawing/2014/main" xmlns="" id="{AC490392-74F1-0942-A25E-78EA1CAA90DE}"/>
              </a:ext>
            </a:extLst>
          </p:cNvPr>
          <p:cNvSpPr/>
          <p:nvPr/>
        </p:nvSpPr>
        <p:spPr>
          <a:xfrm>
            <a:off x="6620157" y="3529152"/>
            <a:ext cx="3847760" cy="369332"/>
          </a:xfrm>
          <a:prstGeom prst="rect">
            <a:avLst/>
          </a:prstGeom>
          <a:ln>
            <a:solidFill>
              <a:srgbClr val="2A2F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02</a:t>
            </a:r>
            <a:r>
              <a:rPr lang="es-ES_tradnl" dirty="0">
                <a:solidFill>
                  <a:srgbClr val="2A2F7B"/>
                </a:solidFill>
              </a:rPr>
              <a:t> Medidas cautelares de gavetas</a:t>
            </a:r>
            <a:endParaRPr lang="es-ES" dirty="0">
              <a:solidFill>
                <a:srgbClr val="2A2F7B"/>
              </a:solidFill>
            </a:endParaRPr>
          </a:p>
        </p:txBody>
      </p:sp>
      <p:sp>
        <p:nvSpPr>
          <p:cNvPr id="21" name="9 Rectángulo">
            <a:extLst>
              <a:ext uri="{FF2B5EF4-FFF2-40B4-BE49-F238E27FC236}">
                <a16:creationId xmlns:a16="http://schemas.microsoft.com/office/drawing/2014/main" xmlns="" id="{3460F5A3-EDB1-2D42-839E-EE2AAD1A9656}"/>
              </a:ext>
            </a:extLst>
          </p:cNvPr>
          <p:cNvSpPr/>
          <p:nvPr/>
        </p:nvSpPr>
        <p:spPr>
          <a:xfrm>
            <a:off x="6620156" y="4076575"/>
            <a:ext cx="3847761" cy="646331"/>
          </a:xfrm>
          <a:prstGeom prst="rect">
            <a:avLst/>
          </a:prstGeom>
          <a:ln>
            <a:solidFill>
              <a:srgbClr val="2A2F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03 </a:t>
            </a:r>
            <a:r>
              <a:rPr lang="es-ES_tradnl" dirty="0">
                <a:solidFill>
                  <a:srgbClr val="2A2F7B"/>
                </a:solidFill>
              </a:rPr>
              <a:t>Medidas cautelares de mobiliario lustrabotas</a:t>
            </a:r>
            <a:endParaRPr lang="es-ES" dirty="0">
              <a:solidFill>
                <a:srgbClr val="2A2F7B"/>
              </a:solidFill>
            </a:endParaRPr>
          </a:p>
        </p:txBody>
      </p:sp>
      <p:sp>
        <p:nvSpPr>
          <p:cNvPr id="22" name="10 Rectángulo">
            <a:extLst>
              <a:ext uri="{FF2B5EF4-FFF2-40B4-BE49-F238E27FC236}">
                <a16:creationId xmlns:a16="http://schemas.microsoft.com/office/drawing/2014/main" xmlns="" id="{E2F3F349-18E1-5141-A688-346397229A98}"/>
              </a:ext>
            </a:extLst>
          </p:cNvPr>
          <p:cNvSpPr/>
          <p:nvPr/>
        </p:nvSpPr>
        <p:spPr>
          <a:xfrm>
            <a:off x="6620155" y="4870962"/>
            <a:ext cx="3847762" cy="646331"/>
          </a:xfrm>
          <a:prstGeom prst="rect">
            <a:avLst/>
          </a:prstGeom>
          <a:ln>
            <a:solidFill>
              <a:srgbClr val="2A2F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A2F7B"/>
                </a:solidFill>
              </a:rPr>
              <a:t>01</a:t>
            </a:r>
            <a:r>
              <a:rPr lang="es-ES_tradnl" dirty="0">
                <a:solidFill>
                  <a:srgbClr val="2A2F7B"/>
                </a:solidFill>
              </a:rPr>
              <a:t> Medida cautelar de licor artesanal</a:t>
            </a:r>
            <a:endParaRPr lang="es-ES" dirty="0">
              <a:solidFill>
                <a:srgbClr val="2A2F7B"/>
              </a:solidFill>
            </a:endParaRPr>
          </a:p>
          <a:p>
            <a:pPr algn="ctr"/>
            <a:r>
              <a:rPr lang="es-ES_tradnl" dirty="0">
                <a:solidFill>
                  <a:srgbClr val="2A2F7B"/>
                </a:solidFill>
              </a:rPr>
              <a:t>(54 litros)</a:t>
            </a:r>
            <a:endParaRPr lang="es-ES" dirty="0">
              <a:solidFill>
                <a:srgbClr val="2A2F7B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2E31CCBE-2EC4-4D42-BC2B-8E2A8EBFB432}"/>
              </a:ext>
            </a:extLst>
          </p:cNvPr>
          <p:cNvSpPr txBox="1"/>
          <p:nvPr/>
        </p:nvSpPr>
        <p:spPr>
          <a:xfrm>
            <a:off x="7481957" y="1633223"/>
            <a:ext cx="2193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2A2F7B"/>
                </a:solidFill>
                <a:latin typeface="Roboto Bk" pitchFamily="2" charset="0"/>
                <a:ea typeface="Roboto Bk" pitchFamily="2" charset="0"/>
                <a:cs typeface="Arial" panose="020B0604020202020204" pitchFamily="34" charset="0"/>
              </a:rPr>
              <a:t>MEDIDAS</a:t>
            </a:r>
          </a:p>
          <a:p>
            <a:r>
              <a:rPr lang="es-ES" sz="2400" b="1" dirty="0">
                <a:solidFill>
                  <a:srgbClr val="2A2F7B"/>
                </a:solidFill>
                <a:latin typeface="Roboto Bk" pitchFamily="2" charset="0"/>
                <a:ea typeface="Roboto Bk" pitchFamily="2" charset="0"/>
                <a:cs typeface="Arial" panose="020B0604020202020204" pitchFamily="34" charset="0"/>
              </a:rPr>
              <a:t>CAUTELARES</a:t>
            </a:r>
            <a:endParaRPr lang="es-EC" sz="2400" dirty="0">
              <a:solidFill>
                <a:srgbClr val="2A2F7B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4FD4E347-9FE8-D346-A74E-A74EB57AB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875410" y="1030451"/>
            <a:ext cx="927809" cy="9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1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8070" r="7348"/>
          <a:stretch/>
        </p:blipFill>
        <p:spPr>
          <a:xfrm>
            <a:off x="3368843" y="96253"/>
            <a:ext cx="5611528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50735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 smtClean="0">
                <a:solidFill>
                  <a:srgbClr val="2A2F7B"/>
                </a:solidFill>
              </a:rPr>
              <a:t>RESULTADOS MEDIDAS CAUTELARES</a:t>
            </a:r>
            <a:endParaRPr lang="es-ES" sz="2200" dirty="0">
              <a:solidFill>
                <a:srgbClr val="2A2F7B"/>
              </a:solidFill>
            </a:endParaRPr>
          </a:p>
        </p:txBody>
      </p:sp>
      <p:graphicFrame>
        <p:nvGraphicFramePr>
          <p:cNvPr id="6" name="6 Gráfico">
            <a:extLst>
              <a:ext uri="{FF2B5EF4-FFF2-40B4-BE49-F238E27FC236}">
                <a16:creationId xmlns:a16="http://schemas.microsoft.com/office/drawing/2014/main" xmlns="" id="{5FF99CCE-2284-DE4C-BD76-DB0AEDD358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638383"/>
              </p:ext>
            </p:extLst>
          </p:nvPr>
        </p:nvGraphicFramePr>
        <p:xfrm>
          <a:off x="1970252" y="1117600"/>
          <a:ext cx="9269248" cy="555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8564880" y="5171440"/>
            <a:ext cx="173736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TOTAL </a:t>
            </a:r>
          </a:p>
          <a:p>
            <a:r>
              <a:rPr lang="es-EC" sz="1100" dirty="0" smtClean="0"/>
              <a:t>MEDIDAS</a:t>
            </a:r>
          </a:p>
          <a:p>
            <a:r>
              <a:rPr lang="es-EC" sz="1100" dirty="0" smtClean="0"/>
              <a:t>CAUTELARES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32045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1083630" y="2356801"/>
            <a:ext cx="10024741" cy="309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/>
            <a:r>
              <a:rPr lang="es-ES" sz="1800" dirty="0"/>
              <a:t>El control especial del Centro Histórico busca disminuir la presencia de ventas no regularizadas, presencia de personas en situación de calle y el consumo de bebidas alcohólicas en el espacio público.</a:t>
            </a:r>
          </a:p>
          <a:p>
            <a:pPr marL="342900" lvl="0" indent="-342900" algn="just"/>
            <a:r>
              <a:rPr lang="es-ES_tradnl" sz="1800" dirty="0"/>
              <a:t>Contribuir a la reactivación económica ordenada.</a:t>
            </a:r>
            <a:endParaRPr lang="es-ES" sz="1800" dirty="0"/>
          </a:p>
          <a:p>
            <a:pPr marL="342900" lvl="0" indent="-342900" algn="just"/>
            <a:r>
              <a:rPr lang="es-ES_tradnl" sz="1800" dirty="0"/>
              <a:t>La presencia de funcionarios en los distintos puntos de control ha reducido significativamente la presencia de comerciantes no regularizados en el Centro Histórico. </a:t>
            </a:r>
            <a:endParaRPr lang="es-ES" sz="1800" dirty="0"/>
          </a:p>
          <a:p>
            <a:pPr marL="342900" lvl="0" indent="-342900" algn="just"/>
            <a:r>
              <a:rPr lang="es-ES_tradnl" sz="1800" dirty="0"/>
              <a:t>Como Unidad de Operativos se ha venido exhortando y socializando la normativa metropolitana sobre el buen uso del espacio público, medidas de bioseguridad, distanciamiento social, permisos de funcionamiento. </a:t>
            </a:r>
          </a:p>
          <a:p>
            <a:pPr marL="342900" lvl="0" indent="-342900" algn="just"/>
            <a:r>
              <a:rPr lang="es-ES_tradnl" sz="1800" dirty="0"/>
              <a:t>Adicionalmente, se ha socializado las sanciones que conlleva el incumplimiento de las medidas antes mencionadas, de manera especial con los comerciantes no regularizados recurrentes en todo el DMQ.</a:t>
            </a:r>
            <a:endParaRPr lang="es-ES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5065663" y="1747915"/>
            <a:ext cx="20606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CONCLUSIONES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A238B54E-9CF1-F949-BA60-BF3B722AF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93197" y="564310"/>
            <a:ext cx="1005606" cy="100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2716087" y="3590616"/>
            <a:ext cx="6759826" cy="89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_tradnl" sz="1800" dirty="0"/>
              <a:t>Continuar realizando la gestión de coordinación con autoridades nacionales y municipales dentro del marco de las competencias de la AMC para el cumplimento de la normativa metropolita vigente.</a:t>
            </a:r>
            <a:endParaRPr lang="es-ES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4810417" y="3098021"/>
            <a:ext cx="25711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RECOMENDACIONES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D3A9F90-B488-C141-9C17-E8D08A428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400616" y="1437983"/>
            <a:ext cx="1390767" cy="13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8166F8-10BE-544F-BB65-33E7982C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2857500"/>
            <a:ext cx="4457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217185E-B9B0-D140-87E3-BB2A0955E6D6}"/>
              </a:ext>
            </a:extLst>
          </p:cNvPr>
          <p:cNvSpPr txBox="1"/>
          <p:nvPr/>
        </p:nvSpPr>
        <p:spPr>
          <a:xfrm>
            <a:off x="312279" y="300582"/>
            <a:ext cx="21448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200" b="1" dirty="0">
                <a:solidFill>
                  <a:srgbClr val="2A2F7B"/>
                </a:solidFill>
              </a:rPr>
              <a:t>INTRODUCCIÓN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FAFF9FCD-AAEF-6A4A-86D1-5B700EFDF3DB}"/>
              </a:ext>
            </a:extLst>
          </p:cNvPr>
          <p:cNvSpPr txBox="1">
            <a:spLocks/>
          </p:cNvSpPr>
          <p:nvPr/>
        </p:nvSpPr>
        <p:spPr>
          <a:xfrm>
            <a:off x="4069454" y="1432940"/>
            <a:ext cx="7200668" cy="1069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_tradnl" sz="1800" b="1" dirty="0">
                <a:solidFill>
                  <a:srgbClr val="2A2F7B"/>
                </a:solidFill>
              </a:rPr>
              <a:t>El 6 de agosto de 2009, </a:t>
            </a:r>
            <a:r>
              <a:rPr lang="es-ES_tradnl" sz="1800" dirty="0"/>
              <a:t>mediante resolución Administrativa No. A002, se creó la Agencia Metropolitana de Control (AMC), cuyas potestades son: inspección, instrucción y sanción atribuidas en el ordenamiento jurídico al Municipio.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06FA569C-B959-5F49-96FB-3438D38AA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455" y="2956374"/>
            <a:ext cx="7200666" cy="2591734"/>
          </a:xfrm>
        </p:spPr>
        <p:txBody>
          <a:bodyPr>
            <a:noAutofit/>
          </a:bodyPr>
          <a:lstStyle/>
          <a:p>
            <a:pPr algn="just"/>
            <a:r>
              <a:rPr lang="es-ES_tradnl" sz="1800" b="1" dirty="0">
                <a:solidFill>
                  <a:srgbClr val="2A2F7B"/>
                </a:solidFill>
              </a:rPr>
              <a:t>La AMC es la entidad encargada de los </a:t>
            </a:r>
            <a:r>
              <a:rPr lang="es-ES_tradnl" sz="1800" b="1" dirty="0" smtClean="0">
                <a:solidFill>
                  <a:srgbClr val="2A2F7B"/>
                </a:solidFill>
              </a:rPr>
              <a:t>procedimientos </a:t>
            </a:r>
            <a:r>
              <a:rPr lang="es-ES_tradnl" sz="1800" b="1" dirty="0">
                <a:solidFill>
                  <a:srgbClr val="2A2F7B"/>
                </a:solidFill>
              </a:rPr>
              <a:t>administrativos sancionadores del Municipio del Distrito Metropolitano de Quito</a:t>
            </a:r>
            <a:r>
              <a:rPr lang="es-ES_tradnl" sz="1800" dirty="0"/>
              <a:t> respecto a sus competencias, de estas las principales son: mala utilización del espacio público; </a:t>
            </a:r>
            <a:r>
              <a:rPr lang="es-ES_tradnl" sz="1800" dirty="0" err="1"/>
              <a:t>libadores</a:t>
            </a:r>
            <a:r>
              <a:rPr lang="es-ES_tradnl" sz="1800" dirty="0"/>
              <a:t> en la vía pública; construcciones sin licencias; control del arbolado público, grafitis, fachadas y aceras; mala tenencia de la fauna urbana; control del ejercicio de actividades económicas, sean estas fijas o ambulantes, sin los permisos respectivos; publicidad exterior; depósito de residuos sólidos, tales como escombros en predios inhabitados, quebradas o espacio público en general; espectáculos públicos, entre otros.</a:t>
            </a:r>
            <a:endParaRPr lang="es-EC" sz="18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E793C74-A00F-7849-BB26-930D62568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92B98F9-F68F-C94A-A817-E1E850AED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7" t="5125" r="20905"/>
          <a:stretch/>
        </p:blipFill>
        <p:spPr>
          <a:xfrm>
            <a:off x="527323" y="2308072"/>
            <a:ext cx="3205178" cy="2792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C0776B8-F53A-0F43-B4CB-657C61F48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87" y="1395958"/>
            <a:ext cx="22288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32E4B07-B8F4-0E47-BD31-B72E68020EFB}"/>
              </a:ext>
            </a:extLst>
          </p:cNvPr>
          <p:cNvSpPr txBox="1"/>
          <p:nvPr/>
        </p:nvSpPr>
        <p:spPr>
          <a:xfrm>
            <a:off x="312279" y="300582"/>
            <a:ext cx="11687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200" b="1" dirty="0">
                <a:solidFill>
                  <a:srgbClr val="2A2F7B"/>
                </a:solidFill>
              </a:rPr>
              <a:t>MISIÓN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1C46E541-6363-3D44-BA25-6152B49DE6EB}"/>
              </a:ext>
            </a:extLst>
          </p:cNvPr>
          <p:cNvSpPr txBox="1">
            <a:spLocks/>
          </p:cNvSpPr>
          <p:nvPr/>
        </p:nvSpPr>
        <p:spPr>
          <a:xfrm>
            <a:off x="3334568" y="1971485"/>
            <a:ext cx="7200668" cy="827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800" dirty="0"/>
              <a:t>Realizar los operativos de control dentro del Distrito Metropolitano de Quito, con el fin de vigilar que se cumpla con la normativa metropolitana correspondiente.</a:t>
            </a:r>
            <a:endParaRPr lang="es-ES" sz="1800" dirty="0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5E919F08-D4BE-A340-8C65-54C3AE3442D0}"/>
              </a:ext>
            </a:extLst>
          </p:cNvPr>
          <p:cNvSpPr txBox="1">
            <a:spLocks/>
          </p:cNvSpPr>
          <p:nvPr/>
        </p:nvSpPr>
        <p:spPr>
          <a:xfrm>
            <a:off x="3334568" y="3721746"/>
            <a:ext cx="7200668" cy="1355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_tradnl" sz="1800" dirty="0"/>
              <a:t>Coordinar con las entidades municipales y con el apoyo de la Policía Nacional, la intervención para la recuperación y el buen uso del espacio público dentro del Centro Histórico, con la finalidad de reducir la presencia de comerciantes autónomos no regularizados y la inseguridad, para mejorar la imagen de la ciudad y permitir una convivencia pacífica.</a:t>
            </a:r>
            <a:endParaRPr lang="es-ES" sz="1800" dirty="0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B013EA0B-F866-3141-947A-2DD096BE9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71560" y="1657852"/>
            <a:ext cx="1186325" cy="118632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xmlns="" id="{C7171A5D-5427-684F-BAB2-85C9F7996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48268" y="3937005"/>
            <a:ext cx="1086393" cy="108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2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E20CEA0-33E3-1B4E-A411-4CAB0E546795}"/>
              </a:ext>
            </a:extLst>
          </p:cNvPr>
          <p:cNvSpPr txBox="1"/>
          <p:nvPr/>
        </p:nvSpPr>
        <p:spPr>
          <a:xfrm>
            <a:off x="3156455" y="3784279"/>
            <a:ext cx="5247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rgbClr val="2A2F7B"/>
                </a:solidFill>
              </a:rPr>
              <a:t>ACCIONES OPERATIVAS Y EJES DE CONTROL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88C0D623-A870-7F41-B8A1-B09CEA962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22762" y="1318306"/>
            <a:ext cx="2114433" cy="21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3195723" y="1584680"/>
            <a:ext cx="8068789" cy="3804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/>
            <a:r>
              <a:rPr lang="es-ES" sz="1800" dirty="0"/>
              <a:t>Ejecutar operativos de control de acuerdo con la capacidad logística existente dentro de la Unidad de Operativos.</a:t>
            </a:r>
          </a:p>
          <a:p>
            <a:pPr marL="285750" lvl="0" indent="-285750" algn="just"/>
            <a:r>
              <a:rPr lang="es-ES_tradnl" sz="1800" dirty="0"/>
              <a:t>Optimizar los recursos existentes dentro de la Unidad de Operativos.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Analizar estratégicamente los lugares a intervenir dentro del DMQ, por la Unidad de Operativos.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Estructurar macro operativos de control, de acuerdo con la planificación establecida en las mesas de coordinación.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Fortalecer los sistemas de supervisión, control y evaluación de los funcionarios adscritos a la Unidad de Operativos.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Impulsar la participación de las instituciones en los operativos a desarrollar.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Promover la socialización de la normativa metropolitana vigente y las sanciones pertinentes.</a:t>
            </a:r>
            <a:endParaRPr lang="es-ES" sz="1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2883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ACCIONES OPERATIVAS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4F79D6B3-5175-3F49-A021-750DD578F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41722" y="1484084"/>
            <a:ext cx="991771" cy="991771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1841B5C-88F1-FC46-9CDC-279406B05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41722" y="2933114"/>
            <a:ext cx="991771" cy="99177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6079F2DF-8427-9240-8A1D-320E1EF8E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41723" y="4543159"/>
            <a:ext cx="991771" cy="9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3539796" y="2218499"/>
            <a:ext cx="7691057" cy="2684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/>
            <a:r>
              <a:rPr lang="es-ES" sz="1800" dirty="0"/>
              <a:t>Identificar comerciantes autónomos no regularizados para la aplicación de las medidas pertinentes.</a:t>
            </a:r>
          </a:p>
          <a:p>
            <a:pPr marL="285750" lvl="0" indent="-285750" algn="just"/>
            <a:r>
              <a:rPr lang="es-ES_tradnl" sz="1800" dirty="0"/>
              <a:t>Control de expendio y consumo de bebidas alcohólicas.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Verificación de permisos a comerciantes autónomos regularizados (PUCA).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Verificación de permisos de funcionamiento y giro del negocio establecido en la LUAE.</a:t>
            </a:r>
            <a:endParaRPr lang="es-ES" sz="1800" dirty="0"/>
          </a:p>
          <a:p>
            <a:pPr marL="285750" lvl="0" indent="-285750" algn="just"/>
            <a:r>
              <a:rPr lang="es-ES_tradnl" sz="1800" dirty="0"/>
              <a:t>Control de aforo y medidas de bioseguridad en los establecimientos comercial.</a:t>
            </a:r>
            <a:endParaRPr lang="es-ES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5A4590-E1D6-4F45-AA73-904DF88C0E65}"/>
              </a:ext>
            </a:extLst>
          </p:cNvPr>
          <p:cNvSpPr txBox="1"/>
          <p:nvPr/>
        </p:nvSpPr>
        <p:spPr>
          <a:xfrm>
            <a:off x="312278" y="300582"/>
            <a:ext cx="22738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EJES DE CONTROL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31E8BAA1-167E-C947-BE2D-46D07DC73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41722" y="1576175"/>
            <a:ext cx="991772" cy="99177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43DCFC8F-1798-664B-93E6-DD52BDDB7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37570" y="4571251"/>
            <a:ext cx="991773" cy="99177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xmlns="" id="{37B156D9-6E30-8A4E-8300-25F00932B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63272" y="2950023"/>
            <a:ext cx="1140367" cy="11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731469"/>
            <a:ext cx="2883445" cy="9323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5503229" y="4315442"/>
            <a:ext cx="5351765" cy="1109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800" dirty="0"/>
              <a:t>Del 11 al 15 de Octubre se ejecutó la Campaña Comunicacional de Socialización de la normativa del buen uso del espacio público y del comercio autónomo regularizado.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D9AD901-596A-EE40-804C-E60407A86DC7}"/>
              </a:ext>
            </a:extLst>
          </p:cNvPr>
          <p:cNvSpPr txBox="1"/>
          <p:nvPr/>
        </p:nvSpPr>
        <p:spPr>
          <a:xfrm>
            <a:off x="312278" y="300582"/>
            <a:ext cx="25711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_tradnl" sz="2200" b="1" dirty="0">
                <a:solidFill>
                  <a:srgbClr val="2A2F7B"/>
                </a:solidFill>
              </a:rPr>
              <a:t>FASE PREPARATORIA</a:t>
            </a:r>
            <a:endParaRPr lang="es-ES" sz="2200" dirty="0">
              <a:solidFill>
                <a:srgbClr val="2A2F7B"/>
              </a:solidFill>
            </a:endParaRPr>
          </a:p>
        </p:txBody>
      </p:sp>
      <p:pic>
        <p:nvPicPr>
          <p:cNvPr id="6" name="1 Imagen">
            <a:extLst>
              <a:ext uri="{FF2B5EF4-FFF2-40B4-BE49-F238E27FC236}">
                <a16:creationId xmlns:a16="http://schemas.microsoft.com/office/drawing/2014/main" xmlns="" id="{7B335994-392D-E544-8593-059DB668B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" y="1149948"/>
            <a:ext cx="3493310" cy="256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xmlns="" id="{46DB2D3F-B92C-034D-942B-42B9D13A1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50" y="1149949"/>
            <a:ext cx="3304180" cy="256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6 Imagen">
            <a:extLst>
              <a:ext uri="{FF2B5EF4-FFF2-40B4-BE49-F238E27FC236}">
                <a16:creationId xmlns:a16="http://schemas.microsoft.com/office/drawing/2014/main" xmlns="" id="{90AAC66B-9B41-AB4B-BD39-19F2D0FE2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48" y="1149948"/>
            <a:ext cx="3214890" cy="256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7 Imagen">
            <a:extLst>
              <a:ext uri="{FF2B5EF4-FFF2-40B4-BE49-F238E27FC236}">
                <a16:creationId xmlns:a16="http://schemas.microsoft.com/office/drawing/2014/main" xmlns="" id="{BC19F897-4D1E-154B-A628-BA2EC2C0C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" y="4041928"/>
            <a:ext cx="2295389" cy="1954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0D62E938-EE5C-9941-B483-8726C07A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27" y="4041928"/>
            <a:ext cx="2295389" cy="1954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F03088E-0629-2F43-A6F0-BA6D6A4C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t="5" r="45530" b="-25700"/>
          <a:stretch/>
        </p:blipFill>
        <p:spPr>
          <a:xfrm rot="10800000" flipV="1">
            <a:off x="0" y="1131579"/>
            <a:ext cx="2883445" cy="9323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2645D76D-68F1-4744-B71B-F7CE7D2793D6}"/>
              </a:ext>
            </a:extLst>
          </p:cNvPr>
          <p:cNvSpPr txBox="1">
            <a:spLocks/>
          </p:cNvSpPr>
          <p:nvPr/>
        </p:nvSpPr>
        <p:spPr>
          <a:xfrm>
            <a:off x="6843975" y="1888658"/>
            <a:ext cx="4224191" cy="1321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800" dirty="0"/>
              <a:t>En coordinación con el Cuerpo de Agentes Metropolitanos de Control se realizó exhortos verbales a los comerciantes que realizan sus actividades en el Casco Colonial.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A78EF16-A228-0F44-8301-FE375D638BCE}"/>
              </a:ext>
            </a:extLst>
          </p:cNvPr>
          <p:cNvSpPr txBox="1"/>
          <p:nvPr/>
        </p:nvSpPr>
        <p:spPr>
          <a:xfrm>
            <a:off x="312278" y="300582"/>
            <a:ext cx="46748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200" b="1" dirty="0">
                <a:solidFill>
                  <a:srgbClr val="2A2F7B"/>
                </a:solidFill>
              </a:rPr>
              <a:t>SOCIALIZACIÓN A COMERCIANTES  AUTÓNOMOS NO REGULARIZADOS</a:t>
            </a:r>
          </a:p>
        </p:txBody>
      </p:sp>
      <p:pic>
        <p:nvPicPr>
          <p:cNvPr id="8" name="9 Imagen">
            <a:extLst>
              <a:ext uri="{FF2B5EF4-FFF2-40B4-BE49-F238E27FC236}">
                <a16:creationId xmlns:a16="http://schemas.microsoft.com/office/drawing/2014/main" xmlns="" id="{F70C635E-701C-2C43-BFB8-812A58E43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r="11047"/>
          <a:stretch/>
        </p:blipFill>
        <p:spPr>
          <a:xfrm>
            <a:off x="143994" y="3702479"/>
            <a:ext cx="2883445" cy="252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2 Imagen">
            <a:extLst>
              <a:ext uri="{FF2B5EF4-FFF2-40B4-BE49-F238E27FC236}">
                <a16:creationId xmlns:a16="http://schemas.microsoft.com/office/drawing/2014/main" xmlns="" id="{91214723-1909-2641-A776-425B7B77B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9"/>
          <a:stretch/>
        </p:blipFill>
        <p:spPr>
          <a:xfrm>
            <a:off x="3116446" y="1405058"/>
            <a:ext cx="3093620" cy="214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13 Imagen">
            <a:extLst>
              <a:ext uri="{FF2B5EF4-FFF2-40B4-BE49-F238E27FC236}">
                <a16:creationId xmlns:a16="http://schemas.microsoft.com/office/drawing/2014/main" xmlns="" id="{CE0CD6A1-7E15-2945-B104-CEAB7F4AE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46" y="3702479"/>
            <a:ext cx="3093620" cy="252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14 Imagen">
            <a:extLst>
              <a:ext uri="{FF2B5EF4-FFF2-40B4-BE49-F238E27FC236}">
                <a16:creationId xmlns:a16="http://schemas.microsoft.com/office/drawing/2014/main" xmlns="" id="{C52DC8BA-1D66-154B-A7A6-78FD7663E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1" y="1405058"/>
            <a:ext cx="2913252" cy="214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5C5C7C98-C0CA-7D46-B344-B1ED6B292EC4}"/>
              </a:ext>
            </a:extLst>
          </p:cNvPr>
          <p:cNvSpPr txBox="1">
            <a:spLocks/>
          </p:cNvSpPr>
          <p:nvPr/>
        </p:nvSpPr>
        <p:spPr>
          <a:xfrm>
            <a:off x="6843975" y="4308694"/>
            <a:ext cx="4224191" cy="900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800" dirty="0"/>
              <a:t>Se manifestó de su debida regularización a través de la Administración Zonal correspondiente y la ACDC.</a:t>
            </a:r>
          </a:p>
        </p:txBody>
      </p:sp>
    </p:spTree>
    <p:extLst>
      <p:ext uri="{BB962C8B-B14F-4D97-AF65-F5344CB8AC3E}">
        <p14:creationId xmlns:p14="http://schemas.microsoft.com/office/powerpoint/2010/main" val="39711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3 Imagen">
            <a:extLst>
              <a:ext uri="{FF2B5EF4-FFF2-40B4-BE49-F238E27FC236}">
                <a16:creationId xmlns:a16="http://schemas.microsoft.com/office/drawing/2014/main" xmlns="" id="{370BF378-19BE-AF47-A89D-39BCEEF99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11" y="393199"/>
            <a:ext cx="2460757" cy="178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14 Imagen">
            <a:extLst>
              <a:ext uri="{FF2B5EF4-FFF2-40B4-BE49-F238E27FC236}">
                <a16:creationId xmlns:a16="http://schemas.microsoft.com/office/drawing/2014/main" xmlns="" id="{3581BDE2-BC8C-6F4D-98C9-630832E58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3" y="3471500"/>
            <a:ext cx="3982763" cy="280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82563713-53FE-9545-AF1E-61D8E954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06" y="1191583"/>
            <a:ext cx="2992437" cy="1971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2BBA5767-3FD6-A64E-B9CF-B45EF18A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1" y="332480"/>
            <a:ext cx="3982765" cy="282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0F896281-1F02-A44C-88F4-53BCC49A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06" y="3379059"/>
            <a:ext cx="2992437" cy="2101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xmlns="" id="{802CB09D-3C1B-8441-8669-696DC9C14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t="29983"/>
          <a:stretch/>
        </p:blipFill>
        <p:spPr bwMode="auto">
          <a:xfrm>
            <a:off x="5202211" y="4342996"/>
            <a:ext cx="2460756" cy="1805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xmlns="" id="{D0476AB4-34B8-2B46-AA66-FC3FBA84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11" y="2368098"/>
            <a:ext cx="2460756" cy="1784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9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863</Words>
  <Application>Microsoft Office PowerPoint</Application>
  <PresentationFormat>Panorámica</PresentationFormat>
  <Paragraphs>97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Roboto Bk</vt:lpstr>
      <vt:lpstr>Tema de Office</vt:lpstr>
      <vt:lpstr>RESULTADOS DEL OPERATIVO DE INTERVENCIÓN Y CONTROL DEL ESPACIO PÚBLICO EN EL CENTRO HISTÓRICO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Jaime Andres Villacreses Valle</cp:lastModifiedBy>
  <cp:revision>16</cp:revision>
  <dcterms:created xsi:type="dcterms:W3CDTF">2021-10-13T16:49:59Z</dcterms:created>
  <dcterms:modified xsi:type="dcterms:W3CDTF">2021-10-29T22:58:06Z</dcterms:modified>
</cp:coreProperties>
</file>