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58" r:id="rId1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E74BA-4416-442D-905D-2B1F91F4A089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61BF654-243A-442C-9F8C-001A5A51D79E}">
      <dgm:prSet phldrT="[Texto]" custT="1"/>
      <dgm:spPr/>
      <dgm:t>
        <a:bodyPr/>
        <a:lstStyle/>
        <a:p>
          <a:r>
            <a:rPr lang="es-EC" sz="1600" dirty="0" smtClean="0"/>
            <a:t>Recuperación del Espacio</a:t>
          </a:r>
          <a:endParaRPr lang="es-EC" sz="1600" dirty="0"/>
        </a:p>
      </dgm:t>
    </dgm:pt>
    <dgm:pt modelId="{55BFD850-FFDE-45DA-97EF-1C594720EF87}" type="parTrans" cxnId="{8CB53C0B-8268-45E1-961D-9C191F27935A}">
      <dgm:prSet/>
      <dgm:spPr/>
      <dgm:t>
        <a:bodyPr/>
        <a:lstStyle/>
        <a:p>
          <a:endParaRPr lang="es-EC"/>
        </a:p>
      </dgm:t>
    </dgm:pt>
    <dgm:pt modelId="{5516A7EB-6C37-466A-8ABD-9A031173A4E0}" type="sibTrans" cxnId="{8CB53C0B-8268-45E1-961D-9C191F27935A}">
      <dgm:prSet/>
      <dgm:spPr/>
      <dgm:t>
        <a:bodyPr/>
        <a:lstStyle/>
        <a:p>
          <a:endParaRPr lang="es-EC"/>
        </a:p>
      </dgm:t>
    </dgm:pt>
    <dgm:pt modelId="{5D1D07ED-4B3E-4740-BEB0-E187B447DEBF}">
      <dgm:prSet phldrT="[Texto]" custT="1"/>
      <dgm:spPr/>
      <dgm:t>
        <a:bodyPr/>
        <a:lstStyle/>
        <a:p>
          <a:r>
            <a:rPr lang="es-EC" sz="1600" dirty="0" smtClean="0"/>
            <a:t>Cumplimiento de la Norma (PUCAS Y LUAES)</a:t>
          </a:r>
          <a:endParaRPr lang="es-EC" sz="1600" dirty="0"/>
        </a:p>
      </dgm:t>
    </dgm:pt>
    <dgm:pt modelId="{75945F43-E7D6-4081-BDC3-8E35F0C8E425}" type="parTrans" cxnId="{2AB1358B-7BDC-406A-B8DA-878EA65FF724}">
      <dgm:prSet/>
      <dgm:spPr/>
      <dgm:t>
        <a:bodyPr/>
        <a:lstStyle/>
        <a:p>
          <a:endParaRPr lang="es-EC"/>
        </a:p>
      </dgm:t>
    </dgm:pt>
    <dgm:pt modelId="{356BE1A1-5088-40D9-91AE-3E6BCDE84D9F}" type="sibTrans" cxnId="{2AB1358B-7BDC-406A-B8DA-878EA65FF724}">
      <dgm:prSet/>
      <dgm:spPr/>
      <dgm:t>
        <a:bodyPr/>
        <a:lstStyle/>
        <a:p>
          <a:endParaRPr lang="es-EC"/>
        </a:p>
      </dgm:t>
    </dgm:pt>
    <dgm:pt modelId="{2A3CAC86-DECF-4843-82A1-1083C6623DE3}">
      <dgm:prSet phldrT="[Texto]" custT="1"/>
      <dgm:spPr/>
      <dgm:t>
        <a:bodyPr/>
        <a:lstStyle/>
        <a:p>
          <a:r>
            <a:rPr lang="es-EC" sz="1600" dirty="0" smtClean="0"/>
            <a:t>Buen uso del Espacio</a:t>
          </a:r>
          <a:endParaRPr lang="es-EC" sz="1600" dirty="0"/>
        </a:p>
      </dgm:t>
    </dgm:pt>
    <dgm:pt modelId="{1DFCC8E6-73D1-438B-B26C-3C1BFB8A2FA9}" type="parTrans" cxnId="{943E9B4B-DDAB-4F69-B80C-8678C50DC39D}">
      <dgm:prSet/>
      <dgm:spPr/>
      <dgm:t>
        <a:bodyPr/>
        <a:lstStyle/>
        <a:p>
          <a:endParaRPr lang="es-EC"/>
        </a:p>
      </dgm:t>
    </dgm:pt>
    <dgm:pt modelId="{31A9ED21-511C-4EB9-9904-48868C900027}" type="sibTrans" cxnId="{943E9B4B-DDAB-4F69-B80C-8678C50DC39D}">
      <dgm:prSet/>
      <dgm:spPr/>
      <dgm:t>
        <a:bodyPr/>
        <a:lstStyle/>
        <a:p>
          <a:endParaRPr lang="es-EC"/>
        </a:p>
      </dgm:t>
    </dgm:pt>
    <dgm:pt modelId="{F9E6A0AC-E86F-4970-B12E-3F8DE7CCA330}">
      <dgm:prSet phldrT="[Texto]" custT="1"/>
      <dgm:spPr/>
      <dgm:t>
        <a:bodyPr/>
        <a:lstStyle/>
        <a:p>
          <a:r>
            <a:rPr lang="es-EC" sz="1600" dirty="0" smtClean="0"/>
            <a:t>Articulación institucional</a:t>
          </a:r>
          <a:endParaRPr lang="es-EC" sz="1600" dirty="0"/>
        </a:p>
      </dgm:t>
    </dgm:pt>
    <dgm:pt modelId="{88B8596B-69AA-4546-99B8-36A546D2C809}" type="parTrans" cxnId="{23A6B2FA-1A5E-480F-BBE4-A664B0CEF230}">
      <dgm:prSet/>
      <dgm:spPr/>
      <dgm:t>
        <a:bodyPr/>
        <a:lstStyle/>
        <a:p>
          <a:endParaRPr lang="es-EC"/>
        </a:p>
      </dgm:t>
    </dgm:pt>
    <dgm:pt modelId="{6C61DA6C-E989-434C-A8EA-391953E238F7}" type="sibTrans" cxnId="{23A6B2FA-1A5E-480F-BBE4-A664B0CEF230}">
      <dgm:prSet/>
      <dgm:spPr/>
      <dgm:t>
        <a:bodyPr/>
        <a:lstStyle/>
        <a:p>
          <a:endParaRPr lang="es-EC"/>
        </a:p>
      </dgm:t>
    </dgm:pt>
    <dgm:pt modelId="{71ED3224-8F0D-4236-8E49-93B74BEB3722}">
      <dgm:prSet phldrT="[Texto]" custT="1"/>
      <dgm:spPr/>
      <dgm:t>
        <a:bodyPr/>
        <a:lstStyle/>
        <a:p>
          <a:r>
            <a:rPr lang="es-EC" sz="1600" dirty="0" smtClean="0"/>
            <a:t>Trabajo en corresponsabilidad</a:t>
          </a:r>
          <a:endParaRPr lang="es-EC" sz="1600" dirty="0"/>
        </a:p>
      </dgm:t>
    </dgm:pt>
    <dgm:pt modelId="{9DA039E5-051E-4C26-BFA4-2C349CF51601}" type="parTrans" cxnId="{F36B5644-CEAB-4BAA-A945-478F9DAE95BC}">
      <dgm:prSet/>
      <dgm:spPr/>
      <dgm:t>
        <a:bodyPr/>
        <a:lstStyle/>
        <a:p>
          <a:endParaRPr lang="es-EC"/>
        </a:p>
      </dgm:t>
    </dgm:pt>
    <dgm:pt modelId="{2EA0F524-CAE5-4491-9AC4-65FE968BF6D7}" type="sibTrans" cxnId="{F36B5644-CEAB-4BAA-A945-478F9DAE95BC}">
      <dgm:prSet/>
      <dgm:spPr>
        <a:noFill/>
      </dgm:spPr>
      <dgm:t>
        <a:bodyPr/>
        <a:lstStyle/>
        <a:p>
          <a:endParaRPr lang="es-EC"/>
        </a:p>
      </dgm:t>
    </dgm:pt>
    <dgm:pt modelId="{0FAF5E73-7BB9-4552-8EFA-68B4BC8F6F1B}" type="pres">
      <dgm:prSet presAssocID="{198E74BA-4416-442D-905D-2B1F91F4A0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5EFDA0-327F-488C-8B31-E3BA7E203B08}" type="pres">
      <dgm:prSet presAssocID="{961BF654-243A-442C-9F8C-001A5A51D79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6C14DC-C22D-438E-95B9-666D52D05507}" type="pres">
      <dgm:prSet presAssocID="{961BF654-243A-442C-9F8C-001A5A51D79E}" presName="spNode" presStyleCnt="0"/>
      <dgm:spPr/>
    </dgm:pt>
    <dgm:pt modelId="{8C6692CA-A4F2-4C4A-89E6-527DBD92BD40}" type="pres">
      <dgm:prSet presAssocID="{5516A7EB-6C37-466A-8ABD-9A031173A4E0}" presName="sibTrans" presStyleLbl="sibTrans1D1" presStyleIdx="0" presStyleCnt="5"/>
      <dgm:spPr/>
      <dgm:t>
        <a:bodyPr/>
        <a:lstStyle/>
        <a:p>
          <a:endParaRPr lang="es-ES"/>
        </a:p>
      </dgm:t>
    </dgm:pt>
    <dgm:pt modelId="{4FF50D46-7A51-4578-A09C-6BE199F2876B}" type="pres">
      <dgm:prSet presAssocID="{5D1D07ED-4B3E-4740-BEB0-E187B447DEBF}" presName="node" presStyleLbl="node1" presStyleIdx="1" presStyleCnt="5" custScaleX="148568" custRadScaleRad="128066" custRadScaleInc="168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991A2B-CAEB-4637-BB2A-0E70E74540B7}" type="pres">
      <dgm:prSet presAssocID="{5D1D07ED-4B3E-4740-BEB0-E187B447DEBF}" presName="spNode" presStyleCnt="0"/>
      <dgm:spPr/>
    </dgm:pt>
    <dgm:pt modelId="{50FA8A17-35EE-4CBB-A5F8-F5F627D3B9A7}" type="pres">
      <dgm:prSet presAssocID="{356BE1A1-5088-40D9-91AE-3E6BCDE84D9F}" presName="sibTrans" presStyleLbl="sibTrans1D1" presStyleIdx="1" presStyleCnt="5"/>
      <dgm:spPr/>
      <dgm:t>
        <a:bodyPr/>
        <a:lstStyle/>
        <a:p>
          <a:endParaRPr lang="es-ES"/>
        </a:p>
      </dgm:t>
    </dgm:pt>
    <dgm:pt modelId="{76BBBAA6-6A60-4DA1-9AB1-C88912FAD388}" type="pres">
      <dgm:prSet presAssocID="{2A3CAC86-DECF-4843-82A1-1083C6623DE3}" presName="node" presStyleLbl="node1" presStyleIdx="2" presStyleCnt="5" custScaleX="148568" custRadScaleRad="119504" custRadScaleInc="-474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95B22F-ACD0-4F8A-8D66-A5B96028A8B0}" type="pres">
      <dgm:prSet presAssocID="{2A3CAC86-DECF-4843-82A1-1083C6623DE3}" presName="spNode" presStyleCnt="0"/>
      <dgm:spPr/>
    </dgm:pt>
    <dgm:pt modelId="{EFD4A6BB-AC2D-4970-B409-26E9D59C4E1A}" type="pres">
      <dgm:prSet presAssocID="{31A9ED21-511C-4EB9-9904-48868C900027}" presName="sibTrans" presStyleLbl="sibTrans1D1" presStyleIdx="2" presStyleCnt="5"/>
      <dgm:spPr/>
      <dgm:t>
        <a:bodyPr/>
        <a:lstStyle/>
        <a:p>
          <a:endParaRPr lang="es-ES"/>
        </a:p>
      </dgm:t>
    </dgm:pt>
    <dgm:pt modelId="{1B776DE4-0BF5-40AD-B345-EBC9E778B5AE}" type="pres">
      <dgm:prSet presAssocID="{F9E6A0AC-E86F-4970-B12E-3F8DE7CCA330}" presName="node" presStyleLbl="node1" presStyleIdx="3" presStyleCnt="5" custScaleX="1565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9F88A8-D604-47FA-88D4-8DE4126D7284}" type="pres">
      <dgm:prSet presAssocID="{F9E6A0AC-E86F-4970-B12E-3F8DE7CCA330}" presName="spNode" presStyleCnt="0"/>
      <dgm:spPr/>
    </dgm:pt>
    <dgm:pt modelId="{5EDFF797-CE2F-4215-B692-E96F33B629F3}" type="pres">
      <dgm:prSet presAssocID="{6C61DA6C-E989-434C-A8EA-391953E238F7}" presName="sibTrans" presStyleLbl="sibTrans1D1" presStyleIdx="3" presStyleCnt="5"/>
      <dgm:spPr/>
      <dgm:t>
        <a:bodyPr/>
        <a:lstStyle/>
        <a:p>
          <a:endParaRPr lang="es-ES"/>
        </a:p>
      </dgm:t>
    </dgm:pt>
    <dgm:pt modelId="{563F6941-DBA3-43E8-A690-269E3E15F5F9}" type="pres">
      <dgm:prSet presAssocID="{71ED3224-8F0D-4236-8E49-93B74BEB3722}" presName="node" presStyleLbl="node1" presStyleIdx="4" presStyleCnt="5" custScaleX="1725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51DAC4-7613-4621-9E86-E43B7699D0AC}" type="pres">
      <dgm:prSet presAssocID="{71ED3224-8F0D-4236-8E49-93B74BEB3722}" presName="spNode" presStyleCnt="0"/>
      <dgm:spPr/>
    </dgm:pt>
    <dgm:pt modelId="{D3BB7315-5638-455A-96C1-D2343DD3C70F}" type="pres">
      <dgm:prSet presAssocID="{2EA0F524-CAE5-4491-9AC4-65FE968BF6D7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E035C07B-B724-419F-BE9E-04F3B1F867BB}" type="presOf" srcId="{2A3CAC86-DECF-4843-82A1-1083C6623DE3}" destId="{76BBBAA6-6A60-4DA1-9AB1-C88912FAD388}" srcOrd="0" destOrd="0" presId="urn:microsoft.com/office/officeart/2005/8/layout/cycle5"/>
    <dgm:cxn modelId="{8CB53C0B-8268-45E1-961D-9C191F27935A}" srcId="{198E74BA-4416-442D-905D-2B1F91F4A089}" destId="{961BF654-243A-442C-9F8C-001A5A51D79E}" srcOrd="0" destOrd="0" parTransId="{55BFD850-FFDE-45DA-97EF-1C594720EF87}" sibTransId="{5516A7EB-6C37-466A-8ABD-9A031173A4E0}"/>
    <dgm:cxn modelId="{F36B5644-CEAB-4BAA-A945-478F9DAE95BC}" srcId="{198E74BA-4416-442D-905D-2B1F91F4A089}" destId="{71ED3224-8F0D-4236-8E49-93B74BEB3722}" srcOrd="4" destOrd="0" parTransId="{9DA039E5-051E-4C26-BFA4-2C349CF51601}" sibTransId="{2EA0F524-CAE5-4491-9AC4-65FE968BF6D7}"/>
    <dgm:cxn modelId="{2AB1358B-7BDC-406A-B8DA-878EA65FF724}" srcId="{198E74BA-4416-442D-905D-2B1F91F4A089}" destId="{5D1D07ED-4B3E-4740-BEB0-E187B447DEBF}" srcOrd="1" destOrd="0" parTransId="{75945F43-E7D6-4081-BDC3-8E35F0C8E425}" sibTransId="{356BE1A1-5088-40D9-91AE-3E6BCDE84D9F}"/>
    <dgm:cxn modelId="{16EA4454-51C6-4DF7-8172-64E8E0F8B3C6}" type="presOf" srcId="{F9E6A0AC-E86F-4970-B12E-3F8DE7CCA330}" destId="{1B776DE4-0BF5-40AD-B345-EBC9E778B5AE}" srcOrd="0" destOrd="0" presId="urn:microsoft.com/office/officeart/2005/8/layout/cycle5"/>
    <dgm:cxn modelId="{A6D5E991-1D94-459D-81EC-860D24F3C4E3}" type="presOf" srcId="{5516A7EB-6C37-466A-8ABD-9A031173A4E0}" destId="{8C6692CA-A4F2-4C4A-89E6-527DBD92BD40}" srcOrd="0" destOrd="0" presId="urn:microsoft.com/office/officeart/2005/8/layout/cycle5"/>
    <dgm:cxn modelId="{9AAC49C2-C012-4BC7-8DDB-5A4623A7B0BA}" type="presOf" srcId="{71ED3224-8F0D-4236-8E49-93B74BEB3722}" destId="{563F6941-DBA3-43E8-A690-269E3E15F5F9}" srcOrd="0" destOrd="0" presId="urn:microsoft.com/office/officeart/2005/8/layout/cycle5"/>
    <dgm:cxn modelId="{23A6B2FA-1A5E-480F-BBE4-A664B0CEF230}" srcId="{198E74BA-4416-442D-905D-2B1F91F4A089}" destId="{F9E6A0AC-E86F-4970-B12E-3F8DE7CCA330}" srcOrd="3" destOrd="0" parTransId="{88B8596B-69AA-4546-99B8-36A546D2C809}" sibTransId="{6C61DA6C-E989-434C-A8EA-391953E238F7}"/>
    <dgm:cxn modelId="{510F2222-932B-45D3-80D5-D1092D086806}" type="presOf" srcId="{961BF654-243A-442C-9F8C-001A5A51D79E}" destId="{D85EFDA0-327F-488C-8B31-E3BA7E203B08}" srcOrd="0" destOrd="0" presId="urn:microsoft.com/office/officeart/2005/8/layout/cycle5"/>
    <dgm:cxn modelId="{C5036A27-8AAF-4E5F-B090-0F25830033F6}" type="presOf" srcId="{5D1D07ED-4B3E-4740-BEB0-E187B447DEBF}" destId="{4FF50D46-7A51-4578-A09C-6BE199F2876B}" srcOrd="0" destOrd="0" presId="urn:microsoft.com/office/officeart/2005/8/layout/cycle5"/>
    <dgm:cxn modelId="{E78BED74-D15C-4A31-BCC2-D1F34ABEA624}" type="presOf" srcId="{356BE1A1-5088-40D9-91AE-3E6BCDE84D9F}" destId="{50FA8A17-35EE-4CBB-A5F8-F5F627D3B9A7}" srcOrd="0" destOrd="0" presId="urn:microsoft.com/office/officeart/2005/8/layout/cycle5"/>
    <dgm:cxn modelId="{761192A4-459B-457A-A1DC-940E785B67DA}" type="presOf" srcId="{31A9ED21-511C-4EB9-9904-48868C900027}" destId="{EFD4A6BB-AC2D-4970-B409-26E9D59C4E1A}" srcOrd="0" destOrd="0" presId="urn:microsoft.com/office/officeart/2005/8/layout/cycle5"/>
    <dgm:cxn modelId="{B6AFDC97-0C29-4E48-A32E-F8CE67853C97}" type="presOf" srcId="{198E74BA-4416-442D-905D-2B1F91F4A089}" destId="{0FAF5E73-7BB9-4552-8EFA-68B4BC8F6F1B}" srcOrd="0" destOrd="0" presId="urn:microsoft.com/office/officeart/2005/8/layout/cycle5"/>
    <dgm:cxn modelId="{296C0542-FEF9-43C4-AF67-156C685798A3}" type="presOf" srcId="{2EA0F524-CAE5-4491-9AC4-65FE968BF6D7}" destId="{D3BB7315-5638-455A-96C1-D2343DD3C70F}" srcOrd="0" destOrd="0" presId="urn:microsoft.com/office/officeart/2005/8/layout/cycle5"/>
    <dgm:cxn modelId="{943E9B4B-DDAB-4F69-B80C-8678C50DC39D}" srcId="{198E74BA-4416-442D-905D-2B1F91F4A089}" destId="{2A3CAC86-DECF-4843-82A1-1083C6623DE3}" srcOrd="2" destOrd="0" parTransId="{1DFCC8E6-73D1-438B-B26C-3C1BFB8A2FA9}" sibTransId="{31A9ED21-511C-4EB9-9904-48868C900027}"/>
    <dgm:cxn modelId="{41CCE371-8A40-44E9-9B3F-D9D5F1FC46B0}" type="presOf" srcId="{6C61DA6C-E989-434C-A8EA-391953E238F7}" destId="{5EDFF797-CE2F-4215-B692-E96F33B629F3}" srcOrd="0" destOrd="0" presId="urn:microsoft.com/office/officeart/2005/8/layout/cycle5"/>
    <dgm:cxn modelId="{5CE7E3CA-F95E-4C1A-BAC9-FEE28960F031}" type="presParOf" srcId="{0FAF5E73-7BB9-4552-8EFA-68B4BC8F6F1B}" destId="{D85EFDA0-327F-488C-8B31-E3BA7E203B08}" srcOrd="0" destOrd="0" presId="urn:microsoft.com/office/officeart/2005/8/layout/cycle5"/>
    <dgm:cxn modelId="{F58DA157-3205-4C43-8025-0E0B89B327FB}" type="presParOf" srcId="{0FAF5E73-7BB9-4552-8EFA-68B4BC8F6F1B}" destId="{9A6C14DC-C22D-438E-95B9-666D52D05507}" srcOrd="1" destOrd="0" presId="urn:microsoft.com/office/officeart/2005/8/layout/cycle5"/>
    <dgm:cxn modelId="{51A3BB3C-6122-48D8-B50B-8476F92DEA61}" type="presParOf" srcId="{0FAF5E73-7BB9-4552-8EFA-68B4BC8F6F1B}" destId="{8C6692CA-A4F2-4C4A-89E6-527DBD92BD40}" srcOrd="2" destOrd="0" presId="urn:microsoft.com/office/officeart/2005/8/layout/cycle5"/>
    <dgm:cxn modelId="{904953A3-2486-41BC-A015-B5091E0896EF}" type="presParOf" srcId="{0FAF5E73-7BB9-4552-8EFA-68B4BC8F6F1B}" destId="{4FF50D46-7A51-4578-A09C-6BE199F2876B}" srcOrd="3" destOrd="0" presId="urn:microsoft.com/office/officeart/2005/8/layout/cycle5"/>
    <dgm:cxn modelId="{19D89720-14A8-49B4-8530-A1882B479DE4}" type="presParOf" srcId="{0FAF5E73-7BB9-4552-8EFA-68B4BC8F6F1B}" destId="{4D991A2B-CAEB-4637-BB2A-0E70E74540B7}" srcOrd="4" destOrd="0" presId="urn:microsoft.com/office/officeart/2005/8/layout/cycle5"/>
    <dgm:cxn modelId="{B192762B-4979-4B96-A92A-BE668820618C}" type="presParOf" srcId="{0FAF5E73-7BB9-4552-8EFA-68B4BC8F6F1B}" destId="{50FA8A17-35EE-4CBB-A5F8-F5F627D3B9A7}" srcOrd="5" destOrd="0" presId="urn:microsoft.com/office/officeart/2005/8/layout/cycle5"/>
    <dgm:cxn modelId="{DB805785-5536-41B7-87CA-3D3F98B20FE5}" type="presParOf" srcId="{0FAF5E73-7BB9-4552-8EFA-68B4BC8F6F1B}" destId="{76BBBAA6-6A60-4DA1-9AB1-C88912FAD388}" srcOrd="6" destOrd="0" presId="urn:microsoft.com/office/officeart/2005/8/layout/cycle5"/>
    <dgm:cxn modelId="{3C503C38-D1C4-4220-BD8B-FBC0376AF178}" type="presParOf" srcId="{0FAF5E73-7BB9-4552-8EFA-68B4BC8F6F1B}" destId="{3395B22F-ACD0-4F8A-8D66-A5B96028A8B0}" srcOrd="7" destOrd="0" presId="urn:microsoft.com/office/officeart/2005/8/layout/cycle5"/>
    <dgm:cxn modelId="{E64E71B6-2258-4990-A835-75BF09A00D41}" type="presParOf" srcId="{0FAF5E73-7BB9-4552-8EFA-68B4BC8F6F1B}" destId="{EFD4A6BB-AC2D-4970-B409-26E9D59C4E1A}" srcOrd="8" destOrd="0" presId="urn:microsoft.com/office/officeart/2005/8/layout/cycle5"/>
    <dgm:cxn modelId="{E2988357-974F-458F-ACC5-4D81C864A17B}" type="presParOf" srcId="{0FAF5E73-7BB9-4552-8EFA-68B4BC8F6F1B}" destId="{1B776DE4-0BF5-40AD-B345-EBC9E778B5AE}" srcOrd="9" destOrd="0" presId="urn:microsoft.com/office/officeart/2005/8/layout/cycle5"/>
    <dgm:cxn modelId="{D8421083-7BA3-4494-A74E-CE3C0661DF60}" type="presParOf" srcId="{0FAF5E73-7BB9-4552-8EFA-68B4BC8F6F1B}" destId="{FB9F88A8-D604-47FA-88D4-8DE4126D7284}" srcOrd="10" destOrd="0" presId="urn:microsoft.com/office/officeart/2005/8/layout/cycle5"/>
    <dgm:cxn modelId="{63FD072E-E679-48E1-B67C-77A9805570AD}" type="presParOf" srcId="{0FAF5E73-7BB9-4552-8EFA-68B4BC8F6F1B}" destId="{5EDFF797-CE2F-4215-B692-E96F33B629F3}" srcOrd="11" destOrd="0" presId="urn:microsoft.com/office/officeart/2005/8/layout/cycle5"/>
    <dgm:cxn modelId="{E6FD300A-8C8D-48D4-9669-E0A12CAFDAF3}" type="presParOf" srcId="{0FAF5E73-7BB9-4552-8EFA-68B4BC8F6F1B}" destId="{563F6941-DBA3-43E8-A690-269E3E15F5F9}" srcOrd="12" destOrd="0" presId="urn:microsoft.com/office/officeart/2005/8/layout/cycle5"/>
    <dgm:cxn modelId="{7F11CC82-7D59-4149-8A3E-B3D98D70FA4B}" type="presParOf" srcId="{0FAF5E73-7BB9-4552-8EFA-68B4BC8F6F1B}" destId="{8151DAC4-7613-4621-9E86-E43B7699D0AC}" srcOrd="13" destOrd="0" presId="urn:microsoft.com/office/officeart/2005/8/layout/cycle5"/>
    <dgm:cxn modelId="{D9190BAD-581E-46A2-95A8-44D865D88F27}" type="presParOf" srcId="{0FAF5E73-7BB9-4552-8EFA-68B4BC8F6F1B}" destId="{D3BB7315-5638-455A-96C1-D2343DD3C70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EFDA0-327F-488C-8B31-E3BA7E203B08}">
      <dsp:nvSpPr>
        <dsp:cNvPr id="0" name=""/>
        <dsp:cNvSpPr/>
      </dsp:nvSpPr>
      <dsp:spPr>
        <a:xfrm>
          <a:off x="3339633" y="643"/>
          <a:ext cx="1584772" cy="10301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Recuperación del Espacio</a:t>
          </a:r>
          <a:endParaRPr lang="es-EC" sz="1600" kern="1200" dirty="0"/>
        </a:p>
      </dsp:txBody>
      <dsp:txXfrm>
        <a:off x="3389918" y="50928"/>
        <a:ext cx="1484202" cy="929532"/>
      </dsp:txXfrm>
    </dsp:sp>
    <dsp:sp modelId="{8C6692CA-A4F2-4C4A-89E6-527DBD92BD40}">
      <dsp:nvSpPr>
        <dsp:cNvPr id="0" name=""/>
        <dsp:cNvSpPr/>
      </dsp:nvSpPr>
      <dsp:spPr>
        <a:xfrm>
          <a:off x="2857262" y="674312"/>
          <a:ext cx="4116572" cy="4116572"/>
        </a:xfrm>
        <a:custGeom>
          <a:avLst/>
          <a:gdLst/>
          <a:ahLst/>
          <a:cxnLst/>
          <a:rect l="0" t="0" r="0" b="0"/>
          <a:pathLst>
            <a:path>
              <a:moveTo>
                <a:pt x="2414815" y="31113"/>
              </a:moveTo>
              <a:arcTo wR="2058286" hR="2058286" stAng="16798493" swAng="184671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50D46-7A51-4578-A09C-6BE199F2876B}">
      <dsp:nvSpPr>
        <dsp:cNvPr id="0" name=""/>
        <dsp:cNvSpPr/>
      </dsp:nvSpPr>
      <dsp:spPr>
        <a:xfrm>
          <a:off x="5512858" y="1422864"/>
          <a:ext cx="2354465" cy="10301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Cumplimiento de la Norma (PUCAS Y LUAES)</a:t>
          </a:r>
          <a:endParaRPr lang="es-EC" sz="1600" kern="1200" dirty="0"/>
        </a:p>
      </dsp:txBody>
      <dsp:txXfrm>
        <a:off x="5563143" y="1473149"/>
        <a:ext cx="2253895" cy="929532"/>
      </dsp:txXfrm>
    </dsp:sp>
    <dsp:sp modelId="{50FA8A17-35EE-4CBB-A5F8-F5F627D3B9A7}">
      <dsp:nvSpPr>
        <dsp:cNvPr id="0" name=""/>
        <dsp:cNvSpPr/>
      </dsp:nvSpPr>
      <dsp:spPr>
        <a:xfrm>
          <a:off x="2648780" y="370076"/>
          <a:ext cx="4116572" cy="4116572"/>
        </a:xfrm>
        <a:custGeom>
          <a:avLst/>
          <a:gdLst/>
          <a:ahLst/>
          <a:cxnLst/>
          <a:rect l="0" t="0" r="0" b="0"/>
          <a:pathLst>
            <a:path>
              <a:moveTo>
                <a:pt x="4095482" y="2352179"/>
              </a:moveTo>
              <a:arcTo wR="2058286" hR="2058286" stAng="492543" swAng="139699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BBAA6-6A60-4DA1-9AB1-C88912FAD388}">
      <dsp:nvSpPr>
        <dsp:cNvPr id="0" name=""/>
        <dsp:cNvSpPr/>
      </dsp:nvSpPr>
      <dsp:spPr>
        <a:xfrm>
          <a:off x="4765132" y="3724145"/>
          <a:ext cx="2354465" cy="10301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Buen uso del Espacio</a:t>
          </a:r>
          <a:endParaRPr lang="es-EC" sz="1600" kern="1200" dirty="0"/>
        </a:p>
      </dsp:txBody>
      <dsp:txXfrm>
        <a:off x="4815417" y="3774430"/>
        <a:ext cx="2253895" cy="929532"/>
      </dsp:txXfrm>
    </dsp:sp>
    <dsp:sp modelId="{EFD4A6BB-AC2D-4970-B409-26E9D59C4E1A}">
      <dsp:nvSpPr>
        <dsp:cNvPr id="0" name=""/>
        <dsp:cNvSpPr/>
      </dsp:nvSpPr>
      <dsp:spPr>
        <a:xfrm>
          <a:off x="2875919" y="665377"/>
          <a:ext cx="4116572" cy="4116572"/>
        </a:xfrm>
        <a:custGeom>
          <a:avLst/>
          <a:gdLst/>
          <a:ahLst/>
          <a:cxnLst/>
          <a:rect l="0" t="0" r="0" b="0"/>
          <a:pathLst>
            <a:path>
              <a:moveTo>
                <a:pt x="2173413" y="4113349"/>
              </a:moveTo>
              <a:arcTo wR="2058286" hR="2058286" stAng="5207613" swAng="11403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76DE4-0BF5-40AD-B345-EBC9E778B5AE}">
      <dsp:nvSpPr>
        <dsp:cNvPr id="0" name=""/>
        <dsp:cNvSpPr/>
      </dsp:nvSpPr>
      <dsp:spPr>
        <a:xfrm>
          <a:off x="1681320" y="3724117"/>
          <a:ext cx="2481738" cy="10301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Articulación institucional</a:t>
          </a:r>
          <a:endParaRPr lang="es-EC" sz="1600" kern="1200" dirty="0"/>
        </a:p>
      </dsp:txBody>
      <dsp:txXfrm>
        <a:off x="1731605" y="3774402"/>
        <a:ext cx="2381168" cy="929532"/>
      </dsp:txXfrm>
    </dsp:sp>
    <dsp:sp modelId="{5EDFF797-CE2F-4215-B692-E96F33B629F3}">
      <dsp:nvSpPr>
        <dsp:cNvPr id="0" name=""/>
        <dsp:cNvSpPr/>
      </dsp:nvSpPr>
      <dsp:spPr>
        <a:xfrm>
          <a:off x="2073733" y="515694"/>
          <a:ext cx="4116572" cy="4116572"/>
        </a:xfrm>
        <a:custGeom>
          <a:avLst/>
          <a:gdLst/>
          <a:ahLst/>
          <a:cxnLst/>
          <a:rect l="0" t="0" r="0" b="0"/>
          <a:pathLst>
            <a:path>
              <a:moveTo>
                <a:pt x="218422" y="2981022"/>
              </a:moveTo>
              <a:arcTo wR="2058286" hR="2058286" stAng="9201908" swAng="136008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F6941-DBA3-43E8-A690-269E3E15F5F9}">
      <dsp:nvSpPr>
        <dsp:cNvPr id="0" name=""/>
        <dsp:cNvSpPr/>
      </dsp:nvSpPr>
      <dsp:spPr>
        <a:xfrm>
          <a:off x="806869" y="1422884"/>
          <a:ext cx="2735207" cy="10301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Trabajo en corresponsabilidad</a:t>
          </a:r>
          <a:endParaRPr lang="es-EC" sz="1600" kern="1200" dirty="0"/>
        </a:p>
      </dsp:txBody>
      <dsp:txXfrm>
        <a:off x="857154" y="1473169"/>
        <a:ext cx="2634637" cy="929532"/>
      </dsp:txXfrm>
    </dsp:sp>
    <dsp:sp modelId="{D3BB7315-5638-455A-96C1-D2343DD3C70F}">
      <dsp:nvSpPr>
        <dsp:cNvPr id="0" name=""/>
        <dsp:cNvSpPr/>
      </dsp:nvSpPr>
      <dsp:spPr>
        <a:xfrm>
          <a:off x="2073733" y="515694"/>
          <a:ext cx="4116572" cy="4116572"/>
        </a:xfrm>
        <a:custGeom>
          <a:avLst/>
          <a:gdLst/>
          <a:ahLst/>
          <a:cxnLst/>
          <a:rect l="0" t="0" r="0" b="0"/>
          <a:pathLst>
            <a:path>
              <a:moveTo>
                <a:pt x="495043" y="719326"/>
              </a:moveTo>
              <a:arcTo wR="2058286" hR="2058286" stAng="13234856" swAng="121199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BC9EC-0D02-44CF-9856-217D37C40C6D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8199F-ABB5-4CDA-BE2F-3BAC5B71DF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106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8199F-ABB5-4CDA-BE2F-3BAC5B71DF4A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160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8199F-ABB5-4CDA-BE2F-3BAC5B71DF4A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315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966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438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03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759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188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458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139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286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846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461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5954-845E-6442-A0AB-6F85AB9B0A28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290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5954-845E-6442-A0AB-6F85AB9B0A28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76319-A1DB-7948-8D12-617FFC003B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434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912959-4663-BF47-A09C-914D589C3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3716" y="3929139"/>
            <a:ext cx="8894284" cy="1193704"/>
          </a:xfrm>
        </p:spPr>
        <p:txBody>
          <a:bodyPr>
            <a:noAutofit/>
          </a:bodyPr>
          <a:lstStyle/>
          <a:p>
            <a:r>
              <a:rPr lang="es-EC" sz="2800" b="1" dirty="0" smtClean="0">
                <a:latin typeface="Otterco"/>
              </a:rPr>
              <a:t>EJES ESTRATÉGICOS PARA LA RECUPERACIÓN DEL CENTRO HISTÓRICO </a:t>
            </a:r>
            <a:endParaRPr lang="es-EC" sz="2800" b="1" dirty="0">
              <a:latin typeface="Otterc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9" y="703187"/>
            <a:ext cx="6279615" cy="27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912959-4663-BF47-A09C-914D589C3C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>
                <a:latin typeface="Otterco" pitchFamily="2" charset="77"/>
              </a:rPr>
              <a:t>GRACIAS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284" y="1122363"/>
            <a:ext cx="5581432" cy="22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1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912959-4663-BF47-A09C-914D589C3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3716" y="3929139"/>
            <a:ext cx="8894284" cy="1193704"/>
          </a:xfrm>
        </p:spPr>
        <p:txBody>
          <a:bodyPr>
            <a:noAutofit/>
          </a:bodyPr>
          <a:lstStyle/>
          <a:p>
            <a:r>
              <a:rPr lang="es-EC" sz="2800" b="1" dirty="0" smtClean="0">
                <a:latin typeface="Otterco"/>
              </a:rPr>
              <a:t>EJES ESTRATÉGICOS PARA LA RECUPERACIÓN DEL CENTRO HISTÓRICO </a:t>
            </a:r>
            <a:endParaRPr lang="es-EC" sz="2800" b="1" dirty="0">
              <a:latin typeface="Otterco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058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331" y="5362377"/>
            <a:ext cx="2339338" cy="101544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90675" y="728109"/>
            <a:ext cx="599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EJE DE SEGURIDAD </a:t>
            </a:r>
            <a:endParaRPr lang="es-EC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870768" y="1294614"/>
            <a:ext cx="783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Articulamos y supervisamos los operativos institucionales </a:t>
            </a:r>
            <a:endParaRPr lang="es-EC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841940440"/>
              </p:ext>
            </p:extLst>
          </p:nvPr>
        </p:nvGraphicFramePr>
        <p:xfrm>
          <a:off x="1773715" y="1768786"/>
          <a:ext cx="8073669" cy="4823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20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361" y="-23391"/>
            <a:ext cx="12192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319" y="242888"/>
            <a:ext cx="1726914" cy="68141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02320" y="128582"/>
            <a:ext cx="509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CUMPLIMIENTO A LAS NORMAS DE PUCAS Y LUAES</a:t>
            </a:r>
            <a:endParaRPr lang="es-EC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991518" y="21482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3681415" y="471741"/>
            <a:ext cx="482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DERECHOS DE TRABAJADORES AUTÓNOMOS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83883" y="26550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>
            <a:off x="483184" y="1388553"/>
            <a:ext cx="5465923" cy="5144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Las trabajadoras y trabajadores autónomos del Distrito Metropolitano de Quito, que hayan obtenido el permiso metropolitano para desarrollar sus actividades comerciales y de servicios, tienen derecho</a:t>
            </a:r>
            <a:r>
              <a:rPr lang="es-EC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s-EC" dirty="0" smtClean="0">
              <a:solidFill>
                <a:schemeClr val="tx1"/>
              </a:solidFill>
            </a:endParaRPr>
          </a:p>
          <a:p>
            <a:pPr algn="just"/>
            <a:r>
              <a:rPr lang="es-EC" dirty="0" smtClean="0">
                <a:solidFill>
                  <a:schemeClr val="tx1"/>
                </a:solidFill>
              </a:rPr>
              <a:t>1. </a:t>
            </a:r>
            <a:r>
              <a:rPr lang="es-EC" b="1" dirty="0" smtClean="0">
                <a:solidFill>
                  <a:schemeClr val="bg1"/>
                </a:solidFill>
              </a:rPr>
              <a:t>Al </a:t>
            </a:r>
            <a:r>
              <a:rPr lang="es-EC" b="1" dirty="0">
                <a:solidFill>
                  <a:schemeClr val="bg1"/>
                </a:solidFill>
              </a:rPr>
              <a:t>trabajo autónomo, en el marco del respeto al espacio público; </a:t>
            </a:r>
          </a:p>
          <a:p>
            <a:pPr algn="just"/>
            <a:r>
              <a:rPr lang="es-EC" dirty="0" smtClean="0">
                <a:solidFill>
                  <a:schemeClr val="tx1"/>
                </a:solidFill>
              </a:rPr>
              <a:t>2. A </a:t>
            </a:r>
            <a:r>
              <a:rPr lang="es-EC" dirty="0">
                <a:solidFill>
                  <a:schemeClr val="tx1"/>
                </a:solidFill>
              </a:rPr>
              <a:t>beneficiarse de los planes y proyectos que lleve a cabo el Municipio del Distrito Metropolitano de Quito, en lo concerniente a la formación, capacitación, educación, salud, seguridad social y vivienda, entre otros; </a:t>
            </a:r>
          </a:p>
          <a:p>
            <a:pPr algn="just"/>
            <a:r>
              <a:rPr lang="es-EC" dirty="0" smtClean="0">
                <a:solidFill>
                  <a:schemeClr val="tx1"/>
                </a:solidFill>
              </a:rPr>
              <a:t>3. A </a:t>
            </a:r>
            <a:r>
              <a:rPr lang="es-EC" dirty="0">
                <a:solidFill>
                  <a:schemeClr val="tx1"/>
                </a:solidFill>
              </a:rPr>
              <a:t>participar en los órganos consultivos metropolitanos del comercio popular y de participación ciudadana y control social, de conformidad con la normativa legal y metropolitana vigente</a:t>
            </a:r>
            <a:r>
              <a:rPr lang="es-EC" dirty="0" smtClean="0">
                <a:solidFill>
                  <a:schemeClr val="tx1"/>
                </a:solidFill>
              </a:rPr>
              <a:t>;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643170" y="1388552"/>
            <a:ext cx="5065645" cy="5144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4. A participar en la construcción y ejecución de modelos de asociación y de gestión, de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conformidad con la normativa legal y metropolitana vigente;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5. Al acceso a créditos, de acuerdo con las condiciones determinadas por las instituciones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respectivas y las promovidas por la Municipalidad;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6. A participar en las ferias inclusivas de economía popular y solidaria; y,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7. Las trabajadoras y trabajadores autónomos discapacitados, tendrán prioridad en los programas impulsados conforme la Ley Orgánica de Discapacidades, en lo que respecta a  la infraestructura y mobiliario de trabajo especiales, con las adaptaciones acordes al tipo de discapacidad.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829118" y="833264"/>
            <a:ext cx="482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CÓDIGO MUNICIPAL ARTÍCULO 1248, LIBRO III DEL EJE ECONÓMICO 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2078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FF919-FA46-DB44-A3EA-4370517F9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8A895-FBAF-A440-A839-D064BF28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8D1C4A-E4A5-F341-A5E4-7182DAD59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319" y="242888"/>
            <a:ext cx="1726914" cy="68141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02321" y="242888"/>
            <a:ext cx="509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CUMPLIMIENTO A LAS NORMAS DE PUCAS Y LUAES</a:t>
            </a:r>
            <a:endParaRPr lang="es-EC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991518" y="21482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90456" y="605625"/>
            <a:ext cx="491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OBLIGACIONES DE TRABAJADORES AUTÓNOMOS </a:t>
            </a:r>
            <a:endParaRPr lang="es-EC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83883" y="26550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6432292" y="1720934"/>
            <a:ext cx="5072771" cy="4798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7</a:t>
            </a:r>
            <a:r>
              <a:rPr lang="es-EC" sz="1600" dirty="0">
                <a:solidFill>
                  <a:schemeClr val="tx1"/>
                </a:solidFill>
              </a:rPr>
              <a:t>. Desocupar el espacio público en el caso de que no se haya renovado el permiso;</a:t>
            </a:r>
          </a:p>
          <a:p>
            <a:pPr algn="just"/>
            <a:r>
              <a:rPr lang="es-EC" sz="1600" dirty="0" smtClean="0">
                <a:solidFill>
                  <a:schemeClr val="tx1"/>
                </a:solidFill>
              </a:rPr>
              <a:t>8</a:t>
            </a:r>
            <a:r>
              <a:rPr lang="es-EC" sz="1600" dirty="0">
                <a:solidFill>
                  <a:schemeClr val="tx1"/>
                </a:solidFill>
              </a:rPr>
              <a:t>. Apoyar a que el trabajo autónomo se desarrolle de conformidad con la normativa legal </a:t>
            </a:r>
            <a:r>
              <a:rPr lang="es-EC" sz="1600" dirty="0" smtClean="0">
                <a:solidFill>
                  <a:schemeClr val="tx1"/>
                </a:solidFill>
              </a:rPr>
              <a:t>y metropolitana </a:t>
            </a:r>
            <a:r>
              <a:rPr lang="es-EC" sz="1600" dirty="0">
                <a:solidFill>
                  <a:schemeClr val="tx1"/>
                </a:solidFill>
              </a:rPr>
              <a:t>vigente</a:t>
            </a:r>
            <a:r>
              <a:rPr lang="es-EC" sz="16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9. Observar para el público y autoridades la debida atención y cortesía, usando modales </a:t>
            </a:r>
            <a:r>
              <a:rPr lang="es-EC" sz="1600" dirty="0" smtClean="0">
                <a:solidFill>
                  <a:schemeClr val="tx1"/>
                </a:solidFill>
              </a:rPr>
              <a:t>y lenguajes </a:t>
            </a:r>
            <a:r>
              <a:rPr lang="es-EC" sz="1600" dirty="0">
                <a:solidFill>
                  <a:schemeClr val="tx1"/>
                </a:solidFill>
              </a:rPr>
              <a:t>apropiados;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10. Portar la credencial y estar uniformado de acuerdo al giro o actividad comercial; y, a </a:t>
            </a:r>
            <a:r>
              <a:rPr lang="es-EC" sz="1600" dirty="0" smtClean="0">
                <a:solidFill>
                  <a:schemeClr val="tx1"/>
                </a:solidFill>
              </a:rPr>
              <a:t>las directrices </a:t>
            </a:r>
            <a:r>
              <a:rPr lang="es-EC" sz="1600" dirty="0">
                <a:solidFill>
                  <a:schemeClr val="tx1"/>
                </a:solidFill>
              </a:rPr>
              <a:t>del Consejo Distrital y del Consejo Zonal para el Desarrollo de la Trabajadora </a:t>
            </a:r>
            <a:r>
              <a:rPr lang="es-EC" sz="1600" dirty="0" smtClean="0">
                <a:solidFill>
                  <a:schemeClr val="tx1"/>
                </a:solidFill>
              </a:rPr>
              <a:t>y Trabajador </a:t>
            </a:r>
            <a:r>
              <a:rPr lang="es-EC" sz="1600" dirty="0">
                <a:solidFill>
                  <a:schemeClr val="tx1"/>
                </a:solidFill>
              </a:rPr>
              <a:t>Autónomo;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11. Pagar la regalía metropolitana por el uso del espacio público;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12. Facilitar el trabajo de las autoridades de control y proveer las muestras de los </a:t>
            </a:r>
            <a:r>
              <a:rPr lang="es-EC" sz="1600" dirty="0" smtClean="0">
                <a:solidFill>
                  <a:schemeClr val="tx1"/>
                </a:solidFill>
              </a:rPr>
              <a:t>productos expendidos </a:t>
            </a:r>
            <a:r>
              <a:rPr lang="es-EC" sz="1600" dirty="0">
                <a:solidFill>
                  <a:schemeClr val="tx1"/>
                </a:solidFill>
              </a:rPr>
              <a:t>para los análisis correspondientes, según corresponda; y,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13. Las demás que establezca esta normativa y su normativa de ejecución.</a:t>
            </a:r>
          </a:p>
          <a:p>
            <a:pPr algn="just"/>
            <a:endParaRPr lang="es-EC" sz="1600" dirty="0"/>
          </a:p>
        </p:txBody>
      </p:sp>
      <p:sp>
        <p:nvSpPr>
          <p:cNvPr id="3" name="Rectángulo 2"/>
          <p:cNvSpPr/>
          <p:nvPr/>
        </p:nvSpPr>
        <p:spPr>
          <a:xfrm>
            <a:off x="583894" y="1714100"/>
            <a:ext cx="5158036" cy="4695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600" dirty="0">
                <a:solidFill>
                  <a:schemeClr val="tx1"/>
                </a:solidFill>
              </a:rPr>
              <a:t>1. Solicitar y renovar cada año el permiso metropolitano, cuyo trámite deberá iniciarse con al menos 60 días de anticipación a la fecha de caducidad;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2. Exhibir el original del permiso metropolitano actualizado y presentarlo cuando sea requerido por la autoridad metropolitana competente;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3. Ejercer personalmente las actividades comerciales autorizadas, excepto en casos de calamidad doméstica debidamente comprobada y autorizada por la Administración Zonal correspondiente;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4. Respetar el espacio o área asignada, y las demás condiciones establecidas en el permiso metropolitano;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5. Mantener rigurosa higiene en el sitio o área de venta, (mínimo 10 metros a la redonda); en los implementos de uso; en los productos y artículos de expendio; y, en su persona y vestuario respectivo</a:t>
            </a:r>
            <a:r>
              <a:rPr lang="es-EC" sz="1600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es-EC" sz="1600" dirty="0">
                <a:solidFill>
                  <a:schemeClr val="tx1"/>
                </a:solidFill>
              </a:rPr>
              <a:t>6. Limitar su actividad a lo que esté expresamente autorizado en el permiso;</a:t>
            </a:r>
          </a:p>
          <a:p>
            <a:pPr algn="just"/>
            <a:endParaRPr lang="es-EC" sz="1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681415" y="907033"/>
            <a:ext cx="482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CÓDIGO MUNICIPAL ARTÍCULO 1249, LIBRO III DEL EJE ECONÓMICO 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5130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Eje Social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C" dirty="0" smtClean="0"/>
              <a:t>Articulación entre actores para el trabajo en sitio</a:t>
            </a:r>
          </a:p>
          <a:p>
            <a:r>
              <a:rPr lang="es-EC" dirty="0" smtClean="0"/>
              <a:t>Proyectos especiales</a:t>
            </a:r>
          </a:p>
          <a:p>
            <a:pPr lvl="1"/>
            <a:r>
              <a:rPr lang="es-EC" dirty="0" smtClean="0"/>
              <a:t>CC La Merced</a:t>
            </a:r>
          </a:p>
          <a:p>
            <a:pPr lvl="1"/>
            <a:r>
              <a:rPr lang="es-EC" dirty="0" smtClean="0"/>
              <a:t>Predio La Marín</a:t>
            </a:r>
          </a:p>
          <a:p>
            <a:r>
              <a:rPr lang="es-EC" dirty="0" smtClean="0"/>
              <a:t>Mesas técnicas con:</a:t>
            </a:r>
          </a:p>
          <a:p>
            <a:pPr lvl="1"/>
            <a:r>
              <a:rPr lang="es-EC" dirty="0" smtClean="0"/>
              <a:t>Secretaría de Seguridad</a:t>
            </a:r>
          </a:p>
          <a:p>
            <a:pPr lvl="1"/>
            <a:r>
              <a:rPr lang="es-EC" dirty="0" smtClean="0"/>
              <a:t>Secretaría de Inclusión Social</a:t>
            </a:r>
          </a:p>
          <a:p>
            <a:pPr lvl="1"/>
            <a:r>
              <a:rPr lang="es-EC" dirty="0" smtClean="0"/>
              <a:t>Patronato</a:t>
            </a:r>
          </a:p>
          <a:p>
            <a:pPr lvl="1"/>
            <a:r>
              <a:rPr lang="es-EC" dirty="0" smtClean="0"/>
              <a:t>IMP</a:t>
            </a:r>
          </a:p>
          <a:p>
            <a:pPr lvl="1"/>
            <a:r>
              <a:rPr lang="es-EC" dirty="0" smtClean="0"/>
              <a:t>Secretaría de Cultura</a:t>
            </a:r>
          </a:p>
          <a:p>
            <a:endParaRPr lang="es-EC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5667233" y="3666047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Mesas técnicas de:</a:t>
            </a:r>
          </a:p>
          <a:p>
            <a:pPr lvl="1"/>
            <a:r>
              <a:rPr lang="es-EC" dirty="0" smtClean="0"/>
              <a:t>Trabajo sexual</a:t>
            </a:r>
          </a:p>
          <a:p>
            <a:pPr lvl="1"/>
            <a:r>
              <a:rPr lang="es-EC" dirty="0" smtClean="0"/>
              <a:t>Habitantes de calle</a:t>
            </a:r>
          </a:p>
          <a:p>
            <a:pPr lvl="1"/>
            <a:r>
              <a:rPr lang="es-EC" dirty="0" smtClean="0"/>
              <a:t>Personas en movilidad</a:t>
            </a:r>
          </a:p>
          <a:p>
            <a:pPr lvl="1"/>
            <a:r>
              <a:rPr lang="es-EC" dirty="0" smtClean="0"/>
              <a:t>Reactivación económica</a:t>
            </a:r>
          </a:p>
          <a:p>
            <a:pPr lvl="1"/>
            <a:r>
              <a:rPr lang="es-EC" dirty="0" smtClean="0"/>
              <a:t>Reactivación Cultural Educativa y turística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830" y="230188"/>
            <a:ext cx="172531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947" y="232922"/>
            <a:ext cx="10515600" cy="1325563"/>
          </a:xfrm>
        </p:spPr>
        <p:txBody>
          <a:bodyPr/>
          <a:lstStyle/>
          <a:p>
            <a:pPr algn="ctr"/>
            <a:r>
              <a:rPr lang="es-EC" b="1" dirty="0" smtClean="0"/>
              <a:t>Eje Territorial y Gobernanza</a:t>
            </a:r>
            <a:br>
              <a:rPr lang="es-EC" b="1" dirty="0" smtClean="0"/>
            </a:b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1440034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s-EC" dirty="0" smtClean="0"/>
              <a:t>Trabajo con asociaciones</a:t>
            </a:r>
          </a:p>
          <a:p>
            <a:r>
              <a:rPr lang="es-EC" dirty="0" smtClean="0"/>
              <a:t> Grupos artesanales </a:t>
            </a:r>
          </a:p>
          <a:p>
            <a:r>
              <a:rPr lang="es-EC" dirty="0" smtClean="0"/>
              <a:t> Barrios</a:t>
            </a:r>
            <a:endParaRPr lang="es-EC" dirty="0"/>
          </a:p>
          <a:p>
            <a:r>
              <a:rPr lang="es-EC" dirty="0" smtClean="0"/>
              <a:t> Centro Comerciales Populares</a:t>
            </a:r>
            <a:endParaRPr lang="es-EC" dirty="0"/>
          </a:p>
          <a:p>
            <a:r>
              <a:rPr lang="es-EC" dirty="0" smtClean="0"/>
              <a:t> Asociación de Restauranteros</a:t>
            </a:r>
          </a:p>
          <a:p>
            <a:r>
              <a:rPr lang="es-EC" dirty="0" smtClean="0"/>
              <a:t>Cámara de comercio de Quito</a:t>
            </a:r>
          </a:p>
          <a:p>
            <a:r>
              <a:rPr lang="es-EC" dirty="0" smtClean="0"/>
              <a:t>Buró de Centro Histórico</a:t>
            </a:r>
          </a:p>
          <a:p>
            <a:r>
              <a:rPr lang="es-EC" dirty="0" smtClean="0"/>
              <a:t>Asociación de emprendimientos e innovación </a:t>
            </a:r>
          </a:p>
          <a:p>
            <a:r>
              <a:rPr lang="es-EC" dirty="0" smtClean="0"/>
              <a:t>Quito a Pie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05889" y="1558485"/>
            <a:ext cx="5640635" cy="36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32" y="152400"/>
            <a:ext cx="1218253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947" y="232922"/>
            <a:ext cx="10515600" cy="1325563"/>
          </a:xfrm>
        </p:spPr>
        <p:txBody>
          <a:bodyPr/>
          <a:lstStyle/>
          <a:p>
            <a:pPr algn="ctr"/>
            <a:r>
              <a:rPr lang="es-EC" b="1" dirty="0" smtClean="0"/>
              <a:t/>
            </a:r>
            <a:br>
              <a:rPr lang="es-EC" b="1" dirty="0" smtClean="0"/>
            </a:b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1577344"/>
            <a:ext cx="5181600" cy="4214028"/>
          </a:xfrm>
        </p:spPr>
        <p:txBody>
          <a:bodyPr>
            <a:normAutofit/>
          </a:bodyPr>
          <a:lstStyle/>
          <a:p>
            <a:r>
              <a:rPr lang="es-EC" dirty="0" smtClean="0"/>
              <a:t>Resolución para organizar el trabajo menor en espacio público, entre EPMMOP y administraciones zonales.</a:t>
            </a:r>
          </a:p>
          <a:p>
            <a:r>
              <a:rPr lang="es-EC" dirty="0" smtClean="0"/>
              <a:t>Impulsando ordenanzas de: </a:t>
            </a:r>
          </a:p>
          <a:p>
            <a:pPr lvl="1"/>
            <a:r>
              <a:rPr lang="es-EC" dirty="0" smtClean="0"/>
              <a:t>Arriendos</a:t>
            </a:r>
          </a:p>
          <a:p>
            <a:pPr lvl="1"/>
            <a:r>
              <a:rPr lang="es-EC" dirty="0" smtClean="0"/>
              <a:t>Desalojos administrativos </a:t>
            </a:r>
          </a:p>
          <a:p>
            <a:pPr lvl="1"/>
            <a:r>
              <a:rPr lang="es-EC" dirty="0" smtClean="0"/>
              <a:t>Comodatos y Convenios de Administración y Uso</a:t>
            </a:r>
          </a:p>
          <a:p>
            <a:pPr marL="0" indent="0">
              <a:buNone/>
            </a:pPr>
            <a:endParaRPr lang="es-EC" dirty="0" smtClean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47" y="1558484"/>
            <a:ext cx="5181600" cy="2848264"/>
          </a:xfrm>
        </p:spPr>
      </p:pic>
      <p:sp>
        <p:nvSpPr>
          <p:cNvPr id="5" name="CuadroTexto 4"/>
          <p:cNvSpPr txBox="1"/>
          <p:nvPr/>
        </p:nvSpPr>
        <p:spPr>
          <a:xfrm>
            <a:off x="3368560" y="510982"/>
            <a:ext cx="53658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400" b="1" dirty="0" smtClean="0"/>
              <a:t>Desarrollo Normativo </a:t>
            </a:r>
            <a:endParaRPr lang="es-EC" sz="4400" b="1" dirty="0"/>
          </a:p>
        </p:txBody>
      </p:sp>
    </p:spTree>
    <p:extLst>
      <p:ext uri="{BB962C8B-B14F-4D97-AF65-F5344CB8AC3E}">
        <p14:creationId xmlns:p14="http://schemas.microsoft.com/office/powerpoint/2010/main" val="12347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947" y="232922"/>
            <a:ext cx="4857520" cy="1325563"/>
          </a:xfrm>
        </p:spPr>
        <p:txBody>
          <a:bodyPr/>
          <a:lstStyle/>
          <a:p>
            <a:pPr algn="ctr"/>
            <a:r>
              <a:rPr lang="es-EC" b="1" dirty="0"/>
              <a:t> </a:t>
            </a:r>
            <a:r>
              <a:rPr lang="es-EC" b="1" dirty="0" smtClean="0"/>
              <a:t>                                 </a:t>
            </a:r>
            <a:br>
              <a:rPr lang="es-EC" b="1" dirty="0" smtClean="0"/>
            </a:br>
            <a:r>
              <a:rPr lang="es-EC" b="1" dirty="0"/>
              <a:t> </a:t>
            </a:r>
            <a:r>
              <a:rPr lang="es-EC" b="1" dirty="0" smtClean="0"/>
              <a:t>                                     </a:t>
            </a:r>
            <a:endParaRPr lang="es-EC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1577344"/>
            <a:ext cx="5181600" cy="4214028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Resolución para organizar el trabajo en espacio público, entre </a:t>
            </a:r>
            <a:r>
              <a:rPr lang="es-EC" dirty="0" err="1" smtClean="0"/>
              <a:t>Epmmop</a:t>
            </a:r>
            <a:r>
              <a:rPr lang="es-EC" dirty="0" smtClean="0"/>
              <a:t> y administraciones zonales.</a:t>
            </a:r>
          </a:p>
          <a:p>
            <a:r>
              <a:rPr lang="es-EC" dirty="0" smtClean="0"/>
              <a:t>Impulsando ordenanzas:</a:t>
            </a:r>
          </a:p>
          <a:p>
            <a:r>
              <a:rPr lang="es-EC" dirty="0" smtClean="0"/>
              <a:t>Arriendos</a:t>
            </a:r>
          </a:p>
          <a:p>
            <a:r>
              <a:rPr lang="es-EC" dirty="0" smtClean="0"/>
              <a:t>Desalojos administrativos </a:t>
            </a:r>
          </a:p>
          <a:p>
            <a:r>
              <a:rPr lang="es-EC" dirty="0" smtClean="0"/>
              <a:t>Comodatos</a:t>
            </a:r>
          </a:p>
          <a:p>
            <a:pPr marL="0" indent="0">
              <a:buNone/>
            </a:pPr>
            <a:endParaRPr lang="es-EC" dirty="0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51474" y="1577343"/>
            <a:ext cx="5181600" cy="4415833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Articulación ACDC para la reubicación del comercio hacia mercados y centros comerciales populares, como La Merced y La Marín. </a:t>
            </a:r>
          </a:p>
          <a:p>
            <a:r>
              <a:rPr lang="es-EC" dirty="0" smtClean="0"/>
              <a:t>Articulación con IMP</a:t>
            </a:r>
          </a:p>
          <a:p>
            <a:r>
              <a:rPr lang="es-EC" dirty="0" smtClean="0"/>
              <a:t> Secretaría de Seguridad</a:t>
            </a:r>
          </a:p>
          <a:p>
            <a:r>
              <a:rPr lang="es-EC" dirty="0" smtClean="0"/>
              <a:t>Administración Zonal para recuperación de predios </a:t>
            </a:r>
          </a:p>
          <a:p>
            <a:r>
              <a:rPr lang="es-EC" dirty="0" smtClean="0"/>
              <a:t>Articulación de comerciantes con ADEL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388126" y="711037"/>
            <a:ext cx="3888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3200" b="1" dirty="0" smtClean="0"/>
              <a:t>Desarrollo Normativo </a:t>
            </a:r>
            <a:endParaRPr lang="es-EC" sz="32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277080" y="700180"/>
            <a:ext cx="442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/>
              <a:t>             Eje Económico  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23109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947" y="232922"/>
            <a:ext cx="4857520" cy="1325563"/>
          </a:xfrm>
        </p:spPr>
        <p:txBody>
          <a:bodyPr/>
          <a:lstStyle/>
          <a:p>
            <a:pPr algn="ctr"/>
            <a:r>
              <a:rPr lang="es-EC" b="1" dirty="0"/>
              <a:t> </a:t>
            </a:r>
            <a:r>
              <a:rPr lang="es-EC" b="1" dirty="0" smtClean="0"/>
              <a:t>                                 </a:t>
            </a:r>
            <a:br>
              <a:rPr lang="es-EC" b="1" dirty="0" smtClean="0"/>
            </a:br>
            <a:r>
              <a:rPr lang="es-EC" b="1" dirty="0"/>
              <a:t> </a:t>
            </a:r>
            <a:r>
              <a:rPr lang="es-EC" b="1" dirty="0" smtClean="0"/>
              <a:t>                                     </a:t>
            </a:r>
            <a:endParaRPr lang="es-EC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1577344"/>
            <a:ext cx="5181600" cy="4214028"/>
          </a:xfrm>
        </p:spPr>
        <p:txBody>
          <a:bodyPr>
            <a:normAutofit/>
          </a:bodyPr>
          <a:lstStyle/>
          <a:p>
            <a:endParaRPr lang="es-EC" dirty="0" smtClean="0"/>
          </a:p>
          <a:p>
            <a:r>
              <a:rPr lang="es-EC" dirty="0" smtClean="0"/>
              <a:t>Corredor Cultural A pata vamos al Centro.</a:t>
            </a:r>
          </a:p>
          <a:p>
            <a:r>
              <a:rPr lang="es-EC" dirty="0" smtClean="0"/>
              <a:t>Campaña de lectura </a:t>
            </a:r>
          </a:p>
          <a:p>
            <a:pPr marL="0" indent="0">
              <a:buNone/>
            </a:pPr>
            <a:r>
              <a:rPr lang="es-EC" dirty="0" smtClean="0"/>
              <a:t>“ Mundos en Papel ”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pPr marL="0" indent="0">
              <a:buNone/>
            </a:pPr>
            <a:endParaRPr lang="es-EC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1388126" y="711037"/>
            <a:ext cx="3888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/>
              <a:t>Eje Cultural </a:t>
            </a:r>
            <a:endParaRPr lang="es-EC" sz="3200" b="1" dirty="0"/>
          </a:p>
        </p:txBody>
      </p:sp>
      <p:pic>
        <p:nvPicPr>
          <p:cNvPr id="8" name="Marcador de contenido 7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190" y="3183874"/>
            <a:ext cx="5181600" cy="3450491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190" y="39201"/>
            <a:ext cx="5181599" cy="303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830</Words>
  <Application>Microsoft Office PowerPoint</Application>
  <PresentationFormat>Panorámica</PresentationFormat>
  <Paragraphs>97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Otterco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Eje Social </vt:lpstr>
      <vt:lpstr>Eje Territorial y Gobernanza </vt:lpstr>
      <vt:lpstr> </vt:lpstr>
      <vt:lpstr>                                                                         </vt:lpstr>
      <vt:lpstr>                                                                       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USUARIO</cp:lastModifiedBy>
  <cp:revision>20</cp:revision>
  <dcterms:created xsi:type="dcterms:W3CDTF">2021-10-06T15:49:18Z</dcterms:created>
  <dcterms:modified xsi:type="dcterms:W3CDTF">2021-10-29T21:54:38Z</dcterms:modified>
</cp:coreProperties>
</file>