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9" r:id="rId4"/>
    <p:sldId id="278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74" r:id="rId13"/>
    <p:sldId id="264" r:id="rId14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UEKHNTMsn0h1dXDPLUnd263Pq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4617"/>
  </p:normalViewPr>
  <p:slideViewPr>
    <p:cSldViewPr snapToGrid="0" snapToObjects="1">
      <p:cViewPr varScale="1">
        <p:scale>
          <a:sx n="107" d="100"/>
          <a:sy n="107" d="100"/>
        </p:scale>
        <p:origin x="10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EC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‹Nº›</a:t>
            </a:fld>
            <a:endParaRPr lang="es-EC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9559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65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0005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145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79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53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22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755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062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407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88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616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137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3323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2935" y="1989593"/>
            <a:ext cx="5246130" cy="287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08" y="1666321"/>
            <a:ext cx="3575985" cy="47679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918" y="1666321"/>
            <a:ext cx="3575985" cy="4767980"/>
          </a:xfrm>
          <a:prstGeom prst="rect">
            <a:avLst/>
          </a:prstGeom>
        </p:spPr>
      </p:pic>
      <p:sp>
        <p:nvSpPr>
          <p:cNvPr id="6" name="Google Shape;110;p4"/>
          <p:cNvSpPr txBox="1">
            <a:spLocks noGrp="1"/>
          </p:cNvSpPr>
          <p:nvPr>
            <p:ph type="title"/>
          </p:nvPr>
        </p:nvSpPr>
        <p:spPr>
          <a:xfrm>
            <a:off x="1247319" y="314413"/>
            <a:ext cx="10817302" cy="11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rgbClr val="2F2C81"/>
              </a:buClr>
              <a:buSzPts val="4400"/>
            </a:pPr>
            <a:r>
              <a:rPr lang="es-EC" sz="3000" b="1" cap="all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5. propuesta emergente en el Centro comercial la merced  para que los comerciantes autónomos no regularizados realicen sus actividades y 686 vacantes en los mercados</a:t>
            </a:r>
            <a:endParaRPr sz="3000" b="1" cap="all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7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2245" r="6060" b="23368"/>
          <a:stretch/>
        </p:blipFill>
        <p:spPr>
          <a:xfrm>
            <a:off x="448421" y="1241659"/>
            <a:ext cx="5725913" cy="44564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20948" r="12155" b="223"/>
          <a:stretch/>
        </p:blipFill>
        <p:spPr>
          <a:xfrm>
            <a:off x="6304546" y="1241659"/>
            <a:ext cx="5505651" cy="445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138136" y="365125"/>
            <a:ext cx="10215664" cy="67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</a:pPr>
            <a:r>
              <a:rPr lang="es-EC" sz="35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-EC" sz="35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C" sz="35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CONCLUSIÓN</a:t>
            </a:r>
            <a:endParaRPr sz="35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477673" y="1123855"/>
            <a:ext cx="10876127" cy="270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/>
            <a:r>
              <a:rPr lang="es-EC" sz="2000" dirty="0">
                <a:latin typeface="+mn-lt"/>
              </a:rPr>
              <a:t>A</a:t>
            </a:r>
            <a:r>
              <a:rPr lang="es-EC" sz="2000" dirty="0" smtClean="0">
                <a:latin typeface="+mn-lt"/>
              </a:rPr>
              <a:t>cogida </a:t>
            </a:r>
            <a:r>
              <a:rPr lang="es-EC" sz="2000" dirty="0">
                <a:latin typeface="+mn-lt"/>
              </a:rPr>
              <a:t>de la ciudadanía, propietarios de locales y </a:t>
            </a:r>
            <a:r>
              <a:rPr lang="es-EC" sz="2000" dirty="0" smtClean="0">
                <a:latin typeface="+mn-lt"/>
              </a:rPr>
              <a:t>comerciantes </a:t>
            </a:r>
            <a:r>
              <a:rPr lang="es-EC" sz="2000" dirty="0">
                <a:latin typeface="+mn-lt"/>
              </a:rPr>
              <a:t>autónomos</a:t>
            </a:r>
            <a:r>
              <a:rPr lang="es-EC" sz="2000" dirty="0" smtClean="0">
                <a:latin typeface="+mn-lt"/>
              </a:rPr>
              <a:t> regularizados para el </a:t>
            </a:r>
            <a:r>
              <a:rPr lang="es-EC" sz="2000" dirty="0">
                <a:latin typeface="+mn-lt"/>
              </a:rPr>
              <a:t>uso adecuado del espacio público del centro histórico de Quito.  </a:t>
            </a:r>
            <a:endParaRPr lang="es-EC" sz="2000" dirty="0">
              <a:latin typeface="+mn-lt"/>
            </a:endParaRPr>
          </a:p>
        </p:txBody>
      </p:sp>
      <p:sp>
        <p:nvSpPr>
          <p:cNvPr id="4" name="Google Shape;110;p4"/>
          <p:cNvSpPr txBox="1">
            <a:spLocks/>
          </p:cNvSpPr>
          <p:nvPr/>
        </p:nvSpPr>
        <p:spPr>
          <a:xfrm>
            <a:off x="1138136" y="3490059"/>
            <a:ext cx="10215664" cy="67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2C81"/>
              </a:buClr>
              <a:buSzPts val="4400"/>
              <a:buFont typeface="Arial"/>
              <a:buNone/>
            </a:pPr>
            <a:r>
              <a:rPr lang="es-EC" sz="36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RECOMENDACIONES</a:t>
            </a:r>
            <a:endParaRPr lang="es-EC" sz="36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1;p4"/>
          <p:cNvSpPr txBox="1">
            <a:spLocks/>
          </p:cNvSpPr>
          <p:nvPr/>
        </p:nvSpPr>
        <p:spPr>
          <a:xfrm>
            <a:off x="498145" y="4169490"/>
            <a:ext cx="10855655" cy="2022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EC" sz="2000" dirty="0" smtClean="0">
                <a:latin typeface="+mn-lt"/>
              </a:rPr>
              <a:t>Mantener </a:t>
            </a:r>
            <a:r>
              <a:rPr lang="es-EC" sz="2000" dirty="0">
                <a:latin typeface="+mn-lt"/>
              </a:rPr>
              <a:t>un control permanente del espacio </a:t>
            </a:r>
            <a:r>
              <a:rPr lang="es-EC" sz="2000" dirty="0" smtClean="0">
                <a:latin typeface="+mn-lt"/>
              </a:rPr>
              <a:t>público.</a:t>
            </a:r>
          </a:p>
          <a:p>
            <a:pPr algn="just"/>
            <a:r>
              <a:rPr lang="es-EC" sz="2000" dirty="0">
                <a:latin typeface="+mn-lt"/>
              </a:rPr>
              <a:t>U</a:t>
            </a:r>
            <a:r>
              <a:rPr lang="es-EC" sz="2000" dirty="0" smtClean="0">
                <a:latin typeface="+mn-lt"/>
              </a:rPr>
              <a:t>bicar </a:t>
            </a:r>
            <a:r>
              <a:rPr lang="es-EC" sz="2000" dirty="0" smtClean="0">
                <a:latin typeface="+mn-lt"/>
              </a:rPr>
              <a:t>predios municipales donde los comerciantes autónomos no regularizados puedan realizar estas actividades de comercio. </a:t>
            </a:r>
          </a:p>
        </p:txBody>
      </p:sp>
    </p:spTree>
    <p:extLst>
      <p:ext uri="{BB962C8B-B14F-4D97-AF65-F5344CB8AC3E}">
        <p14:creationId xmlns:p14="http://schemas.microsoft.com/office/powerpoint/2010/main" val="27578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4A92B26-BCEE-C743-921C-BC3CCA4C5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41" y="2228685"/>
            <a:ext cx="9602518" cy="2400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593025" y="1525895"/>
            <a:ext cx="11052313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endParaRPr lang="es-EC" sz="4800" b="1" dirty="0" smtClean="0">
              <a:solidFill>
                <a:srgbClr val="2F2C80"/>
              </a:solidFill>
            </a:endParaRPr>
          </a:p>
          <a:p>
            <a:pPr lvl="0" algn="ctr"/>
            <a:endParaRPr lang="es-EC" sz="4800" b="1" dirty="0">
              <a:solidFill>
                <a:srgbClr val="2F2C80"/>
              </a:solidFill>
            </a:endParaRPr>
          </a:p>
          <a:p>
            <a:pPr lvl="0" algn="ctr"/>
            <a:endParaRPr lang="es-EC" sz="4800" b="1" dirty="0" smtClean="0">
              <a:solidFill>
                <a:srgbClr val="2F2C80"/>
              </a:solidFill>
            </a:endParaRPr>
          </a:p>
          <a:p>
            <a:pPr lvl="0" algn="ctr"/>
            <a:r>
              <a:rPr lang="es-EC" sz="4800" b="1" dirty="0" smtClean="0">
                <a:solidFill>
                  <a:srgbClr val="2F2C80"/>
                </a:solidFill>
              </a:rPr>
              <a:t>INFORME </a:t>
            </a:r>
            <a:r>
              <a:rPr lang="es-EC" sz="4800" b="1" dirty="0">
                <a:solidFill>
                  <a:srgbClr val="2F2C80"/>
                </a:solidFill>
              </a:rPr>
              <a:t>DE ACTIVIDADES </a:t>
            </a:r>
            <a:r>
              <a:rPr lang="es-EC" sz="4800" b="1" dirty="0" smtClean="0">
                <a:solidFill>
                  <a:srgbClr val="2F2C80"/>
                </a:solidFill>
              </a:rPr>
              <a:t> </a:t>
            </a:r>
          </a:p>
          <a:p>
            <a:pPr lvl="0" algn="ctr"/>
            <a:endParaRPr lang="es-EC" sz="4800" b="1" dirty="0">
              <a:solidFill>
                <a:srgbClr val="2F2C80"/>
              </a:solidFill>
            </a:endParaRPr>
          </a:p>
          <a:p>
            <a:pPr lvl="0" algn="ctr"/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A01359-04B2-224D-B9BF-B55B56815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051" y="1060776"/>
            <a:ext cx="6759388" cy="225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138136" y="365125"/>
            <a:ext cx="10215664" cy="67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2C81"/>
              </a:buClr>
              <a:buSzPts val="4400"/>
              <a:buFont typeface="Arial"/>
              <a:buNone/>
            </a:pPr>
            <a:r>
              <a:rPr lang="es-EC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ANTECEDENTES</a:t>
            </a:r>
            <a:endParaRPr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824237" y="1691752"/>
            <a:ext cx="10912837" cy="425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indent="0" algn="just">
              <a:buNone/>
            </a:pPr>
            <a:r>
              <a:rPr lang="es-ES" sz="2000" dirty="0" smtClean="0">
                <a:latin typeface="+mn-lt"/>
              </a:rPr>
              <a:t>Con </a:t>
            </a:r>
            <a:r>
              <a:rPr lang="es-ES" sz="2000" dirty="0">
                <a:latin typeface="+mn-lt"/>
              </a:rPr>
              <a:t>base a las reuniones mantenidas en el COE </a:t>
            </a:r>
            <a:r>
              <a:rPr lang="es-ES" sz="2000" dirty="0" smtClean="0">
                <a:latin typeface="+mn-lt"/>
              </a:rPr>
              <a:t>Metropolitano, la ACDC asumió los siguientes compromisos, </a:t>
            </a:r>
            <a:r>
              <a:rPr lang="es-ES" sz="2000" dirty="0">
                <a:latin typeface="+mn-lt"/>
              </a:rPr>
              <a:t>considerando </a:t>
            </a:r>
            <a:r>
              <a:rPr lang="es-ES" sz="2000" dirty="0" smtClean="0">
                <a:latin typeface="+mn-lt"/>
              </a:rPr>
              <a:t>sus competencias.</a:t>
            </a:r>
          </a:p>
          <a:p>
            <a:pPr algn="just"/>
            <a:endParaRPr lang="es-EC" sz="2000" dirty="0">
              <a:latin typeface="+mn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s-ES" sz="2000" dirty="0" smtClean="0">
                <a:latin typeface="+mn-lt"/>
              </a:rPr>
              <a:t>Realizar </a:t>
            </a:r>
            <a:r>
              <a:rPr lang="es-ES" sz="2000" dirty="0">
                <a:latin typeface="+mn-lt"/>
              </a:rPr>
              <a:t>la socialización de la normativa que regula la actividad económica del comercio autónomo en el espacio público y alternativas de reubicación</a:t>
            </a:r>
            <a:r>
              <a:rPr lang="es-ES" sz="2000" dirty="0" smtClean="0">
                <a:latin typeface="+mn-lt"/>
              </a:rPr>
              <a:t>.</a:t>
            </a:r>
            <a:endParaRPr lang="es-EC" sz="2000" dirty="0">
              <a:latin typeface="+mn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s-ES" sz="2000" dirty="0" smtClean="0">
                <a:latin typeface="+mn-lt"/>
              </a:rPr>
              <a:t>Inducción </a:t>
            </a:r>
            <a:r>
              <a:rPr lang="es-ES" sz="2000" dirty="0">
                <a:latin typeface="+mn-lt"/>
              </a:rPr>
              <a:t>al personal operativo destinado para esta actividad del Cuerpo de Agentes de Control Metropolitano y Agencia Metropolitana de Control respecto de las características de seguridad con las que cuenta el permiso PUCA. </a:t>
            </a:r>
            <a:endParaRPr lang="es-EC" sz="2000" dirty="0">
              <a:latin typeface="+mn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s-ES" sz="2000" dirty="0" smtClean="0">
                <a:latin typeface="+mn-lt"/>
              </a:rPr>
              <a:t>Reuniones </a:t>
            </a:r>
            <a:r>
              <a:rPr lang="es-ES" sz="2000" dirty="0">
                <a:latin typeface="+mn-lt"/>
              </a:rPr>
              <a:t>con los representantes de las diferentes organizaciones de comerciantes autónomos</a:t>
            </a:r>
            <a:r>
              <a:rPr lang="es-ES" sz="2000" dirty="0" smtClean="0">
                <a:latin typeface="+mn-lt"/>
              </a:rPr>
              <a:t>.</a:t>
            </a:r>
            <a:endParaRPr lang="es-EC" sz="2000" dirty="0">
              <a:latin typeface="+mn-lt"/>
            </a:endParaRPr>
          </a:p>
          <a:p>
            <a:pPr marL="571500" indent="-457200" algn="just">
              <a:buFont typeface="+mj-lt"/>
              <a:buAutoNum type="arabicPeriod"/>
            </a:pPr>
            <a:r>
              <a:rPr lang="es-ES" sz="2000" dirty="0" smtClean="0">
                <a:latin typeface="+mn-lt"/>
              </a:rPr>
              <a:t>Levantamiento </a:t>
            </a:r>
            <a:r>
              <a:rPr lang="es-ES" sz="2000" dirty="0">
                <a:latin typeface="+mn-lt"/>
              </a:rPr>
              <a:t>de datos de los comerciantes </a:t>
            </a:r>
            <a:r>
              <a:rPr lang="es-ES" sz="2000" dirty="0" smtClean="0">
                <a:latin typeface="+mn-lt"/>
              </a:rPr>
              <a:t>autónomos no regularizados </a:t>
            </a:r>
            <a:r>
              <a:rPr lang="es-ES" sz="2000" dirty="0">
                <a:latin typeface="+mn-lt"/>
              </a:rPr>
              <a:t>del Centro Histórico</a:t>
            </a:r>
            <a:r>
              <a:rPr lang="es-ES" sz="2000" dirty="0" smtClean="0">
                <a:latin typeface="+mn-lt"/>
              </a:rPr>
              <a:t>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s-ES" sz="2000" dirty="0" smtClean="0">
                <a:latin typeface="+mn-lt"/>
              </a:rPr>
              <a:t>Propuesta emergente del Centro Comercial La Merced para que los comerciantes autónomos no regularizados tengan un espacio para realizar sus actividades. </a:t>
            </a:r>
            <a:endParaRPr lang="es-EC" sz="2000" dirty="0">
              <a:latin typeface="+mn-l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</a:pPr>
            <a:endParaRPr sz="20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9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057113" y="269590"/>
            <a:ext cx="11041843" cy="110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2F2C81"/>
              </a:buClr>
              <a:buSzPts val="4400"/>
            </a:pPr>
            <a:r>
              <a:rPr lang="pt-BR" sz="2400" b="1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SOCIALIZACIÓN A COMERCIANTES AUTÓNOMOS NO REGULARIZADOS</a:t>
            </a:r>
            <a:r>
              <a:rPr lang="pt-BR" sz="32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Imagen 4" descr="C:\Users\Paula\AppData\Local\Temp\WhatsApp Image 2021-10-16 at 7.16.29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4216" b="30350"/>
          <a:stretch/>
        </p:blipFill>
        <p:spPr bwMode="auto">
          <a:xfrm>
            <a:off x="426299" y="1756539"/>
            <a:ext cx="4827426" cy="4431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Paula\AppData\Local\Temp\WhatsApp Image 2021-10-17 at 4.24.17 PM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4" t="21316" r="10675" b="39076"/>
          <a:stretch/>
        </p:blipFill>
        <p:spPr bwMode="auto">
          <a:xfrm>
            <a:off x="5936775" y="1641030"/>
            <a:ext cx="5308980" cy="2844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C:\Users\Paula\AppData\Local\Temp\WhatsApp Image 2021-10-17 at 3.35.44 PM-1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36129" r="14858" b="14273"/>
          <a:stretch/>
        </p:blipFill>
        <p:spPr bwMode="auto">
          <a:xfrm>
            <a:off x="5425065" y="4649619"/>
            <a:ext cx="6427272" cy="1528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78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309036" y="1665252"/>
            <a:ext cx="10597414" cy="154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2F2C81"/>
              </a:buClr>
              <a:buSzPts val="4400"/>
            </a:pPr>
            <a:endParaRPr sz="28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 descr="C:\Users\Paula\AppData\Local\Temp\WhatsApp Image 2021-10-17 at 3.46.05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1"/>
          <a:stretch/>
        </p:blipFill>
        <p:spPr bwMode="auto">
          <a:xfrm>
            <a:off x="1434453" y="2361778"/>
            <a:ext cx="9919347" cy="3521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Google Shape;110;p4"/>
          <p:cNvSpPr txBox="1">
            <a:spLocks/>
          </p:cNvSpPr>
          <p:nvPr/>
        </p:nvSpPr>
        <p:spPr>
          <a:xfrm>
            <a:off x="1057113" y="269590"/>
            <a:ext cx="11041843" cy="110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2C81"/>
              </a:buClr>
              <a:buSzPts val="4400"/>
            </a:pP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2 INDUCCIÓN A PERSONAL DE LAS INSTITUCIONES MUNICIPALES QUE INTERVIENEN EN EL PLAN DE RECUPERACIÓN DEL CENTRO HISTÓRICO </a:t>
            </a:r>
            <a:r>
              <a:rPr lang="pt-BR" sz="32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69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Paula\AppData\Local\Temp\WhatsApp Image 2021-10-17 at 3.38.12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t="14540" r="-271" b="4221"/>
          <a:stretch/>
        </p:blipFill>
        <p:spPr bwMode="auto">
          <a:xfrm>
            <a:off x="1599295" y="1564604"/>
            <a:ext cx="9049508" cy="3653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110;p4"/>
          <p:cNvSpPr txBox="1">
            <a:spLocks/>
          </p:cNvSpPr>
          <p:nvPr/>
        </p:nvSpPr>
        <p:spPr>
          <a:xfrm>
            <a:off x="1057113" y="269590"/>
            <a:ext cx="11041843" cy="110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2C81"/>
              </a:buClr>
              <a:buSzPts val="4400"/>
            </a:pP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3. REUNIONES CON REPRESENTANTES DE ORGANIZACIONES DE COMERCIANTES AUTÓNOMOS REGULARIZADOS</a:t>
            </a:r>
            <a:endParaRPr lang="pt-BR"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6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Paula\AppData\Local\Temp\WhatsApp Image 2021-10-17 at 3.53.58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3" b="19437"/>
          <a:stretch/>
        </p:blipFill>
        <p:spPr bwMode="auto">
          <a:xfrm>
            <a:off x="1183907" y="1747690"/>
            <a:ext cx="9808143" cy="4442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110;p4"/>
          <p:cNvSpPr txBox="1">
            <a:spLocks/>
          </p:cNvSpPr>
          <p:nvPr/>
        </p:nvSpPr>
        <p:spPr>
          <a:xfrm>
            <a:off x="1057113" y="269590"/>
            <a:ext cx="11041843" cy="110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2C81"/>
              </a:buClr>
              <a:buSzPts val="4400"/>
            </a:pP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   VEEDURÍA DE LOS COMERCIANTES AUTÓNOMOS REGULARIZADOS</a:t>
            </a:r>
          </a:p>
          <a:p>
            <a:pPr>
              <a:buClr>
                <a:srgbClr val="2F2C81"/>
              </a:buClr>
              <a:buSzPts val="4400"/>
            </a:pP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   16 DE OCTUBRE 2021</a:t>
            </a:r>
            <a:endParaRPr lang="pt-BR"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3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858672" y="1528548"/>
            <a:ext cx="10495128" cy="73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just">
              <a:buNone/>
            </a:pPr>
            <a:r>
              <a:rPr lang="es-EC" sz="2000" dirty="0" smtClean="0">
                <a:latin typeface="+mn-lt"/>
              </a:rPr>
              <a:t> </a:t>
            </a:r>
            <a:endParaRPr lang="es-EC" sz="2000" dirty="0">
              <a:latin typeface="+mn-lt"/>
            </a:endParaRPr>
          </a:p>
        </p:txBody>
      </p:sp>
      <p:pic>
        <p:nvPicPr>
          <p:cNvPr id="4" name="Imagen 3" descr="C:\Users\Paula\AppData\Local\Temp\WhatsApp Image 2021-10-17 at 3.35.04 PM-1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2" b="27092"/>
          <a:stretch/>
        </p:blipFill>
        <p:spPr bwMode="auto">
          <a:xfrm>
            <a:off x="1345870" y="1768391"/>
            <a:ext cx="4335502" cy="382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Paula\AppData\Local\Temp\WhatsApp Image 2021-10-17 at 4.09.30 PM.jpe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2" t="7628" b="32381"/>
          <a:stretch/>
        </p:blipFill>
        <p:spPr bwMode="auto">
          <a:xfrm>
            <a:off x="6916632" y="1768391"/>
            <a:ext cx="3548419" cy="3969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110;p4"/>
          <p:cNvSpPr txBox="1">
            <a:spLocks/>
          </p:cNvSpPr>
          <p:nvPr/>
        </p:nvSpPr>
        <p:spPr>
          <a:xfrm>
            <a:off x="1057113" y="269590"/>
            <a:ext cx="11041843" cy="1108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2F2C81"/>
              </a:buClr>
              <a:buSzPts val="4400"/>
            </a:pPr>
            <a:r>
              <a:rPr lang="pt-BR" sz="24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   4. LEVANTAMIENTO DE DATOS DE COMERCIANTES      REGULARIZADOSMEDIANTE ESCANEO QR</a:t>
            </a:r>
            <a:endParaRPr lang="pt-BR"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72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1506625" y="269591"/>
            <a:ext cx="10421517" cy="60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2F2C81"/>
              </a:buClr>
              <a:buSzPts val="4400"/>
            </a:pPr>
            <a:r>
              <a:rPr lang="es-EC" sz="3200" b="1" dirty="0" smtClean="0">
                <a:solidFill>
                  <a:srgbClr val="2F2C81"/>
                </a:solidFill>
                <a:latin typeface="Arial"/>
                <a:ea typeface="Arial"/>
                <a:cs typeface="Arial"/>
                <a:sym typeface="Arial"/>
              </a:rPr>
              <a:t>4. LEVANTAMIENTO DE INFORMACIÓN</a:t>
            </a:r>
            <a:endParaRPr sz="3200" b="1" dirty="0">
              <a:solidFill>
                <a:srgbClr val="2F2C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agen 3" descr="C:\Users\Paula\AppData\Local\Temp\WhatsApp Image 2021-10-17 at 4.18.04 PM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3"/>
          <a:stretch/>
        </p:blipFill>
        <p:spPr bwMode="auto">
          <a:xfrm>
            <a:off x="1164830" y="1733261"/>
            <a:ext cx="3248003" cy="43396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Gráfico de respuestas de formularios. Título de la pregunta: ¿Tiene Permiso PUCA?. Número de respuestas: 100 respue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121" y="3003573"/>
            <a:ext cx="5857452" cy="3205234"/>
          </a:xfrm>
          <a:prstGeom prst="rect">
            <a:avLst/>
          </a:prstGeom>
        </p:spPr>
      </p:pic>
      <p:sp>
        <p:nvSpPr>
          <p:cNvPr id="7" name="Google Shape;111;p4"/>
          <p:cNvSpPr txBox="1">
            <a:spLocks/>
          </p:cNvSpPr>
          <p:nvPr/>
        </p:nvSpPr>
        <p:spPr>
          <a:xfrm>
            <a:off x="5166121" y="1400127"/>
            <a:ext cx="5857452" cy="170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es-EC" sz="2000" b="1" dirty="0" smtClean="0">
                <a:latin typeface="+mn-lt"/>
              </a:rPr>
              <a:t>Comerciantes encuestados: </a:t>
            </a:r>
            <a:r>
              <a:rPr lang="es-EC" sz="2000" dirty="0" smtClean="0">
                <a:latin typeface="+mn-lt"/>
              </a:rPr>
              <a:t>206 personas</a:t>
            </a:r>
          </a:p>
          <a:p>
            <a:pPr algn="just"/>
            <a:r>
              <a:rPr lang="es-EC" sz="2000" b="1" dirty="0" smtClean="0">
                <a:latin typeface="+mn-lt"/>
              </a:rPr>
              <a:t>Comerciantes que no dieron información: </a:t>
            </a:r>
            <a:r>
              <a:rPr lang="es-EC" sz="2000" dirty="0" smtClean="0">
                <a:latin typeface="+mn-lt"/>
              </a:rPr>
              <a:t>150 personas</a:t>
            </a:r>
          </a:p>
          <a:p>
            <a:pPr algn="just"/>
            <a:r>
              <a:rPr lang="es-EC" sz="2000" b="1" dirty="0" smtClean="0">
                <a:latin typeface="+mn-lt"/>
              </a:rPr>
              <a:t>Total de personas: </a:t>
            </a:r>
            <a:r>
              <a:rPr lang="es-EC" sz="2000" dirty="0" smtClean="0">
                <a:latin typeface="+mn-lt"/>
              </a:rPr>
              <a:t>356 personas</a:t>
            </a:r>
          </a:p>
        </p:txBody>
      </p:sp>
    </p:spTree>
    <p:extLst>
      <p:ext uri="{BB962C8B-B14F-4D97-AF65-F5344CB8AC3E}">
        <p14:creationId xmlns:p14="http://schemas.microsoft.com/office/powerpoint/2010/main" val="12300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290</Words>
  <Application>Microsoft Office PowerPoint</Application>
  <PresentationFormat>Panorámica</PresentationFormat>
  <Paragraphs>29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Presentación de PowerPoint</vt:lpstr>
      <vt:lpstr>ANTECEDENTES</vt:lpstr>
      <vt:lpstr>1 SOCIALIZACIÓN A COMERCIANTES AUTÓNOMOS NO REGULARIZADOS </vt:lpstr>
      <vt:lpstr>Presentación de PowerPoint</vt:lpstr>
      <vt:lpstr>Presentación de PowerPoint</vt:lpstr>
      <vt:lpstr>Presentación de PowerPoint</vt:lpstr>
      <vt:lpstr>Presentación de PowerPoint</vt:lpstr>
      <vt:lpstr>4. LEVANTAMIENTO DE INFORMACIÓN</vt:lpstr>
      <vt:lpstr>5. propuesta emergente en el Centro comercial la merced  para que los comerciantes autónomos no regularizados realicen sus actividades y 686 vacantes en los mercados</vt:lpstr>
      <vt:lpstr>Presentación de PowerPoint</vt:lpstr>
      <vt:lpstr> CONCLUSIÓN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Alfredo Aguirre Barreiros</dc:creator>
  <cp:lastModifiedBy>USUARIO</cp:lastModifiedBy>
  <cp:revision>46</cp:revision>
  <cp:lastPrinted>2021-10-21T19:37:02Z</cp:lastPrinted>
  <dcterms:created xsi:type="dcterms:W3CDTF">2021-05-14T15:24:53Z</dcterms:created>
  <dcterms:modified xsi:type="dcterms:W3CDTF">2021-10-21T21:16:26Z</dcterms:modified>
</cp:coreProperties>
</file>