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70" r:id="rId3"/>
    <p:sldId id="269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70" d="100"/>
          <a:sy n="70" d="100"/>
        </p:scale>
        <p:origin x="9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0619F-370F-8B40-AB5F-0D206F01D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EA1CB8-26CD-4049-98A4-210B87619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74EFF-5FE8-A74C-914C-0A3429A7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8C1AB0-9946-C847-8F34-8624C6C7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20386-43DB-7043-A932-9E3D1826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086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1A1D5-806A-D54F-8B24-6F2389EA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C061A3-694D-894A-AF2A-EE0258C12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CA3016-BCED-F846-ADE6-86ECD2ED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EE3AF2-419B-0D41-96B4-1A0AF562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EA6B50-2695-2B4B-8007-663312C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614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CCDBE0-B282-C144-BEF2-8DADCD349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0587AE-0206-AD4A-A06F-D3CBC4958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A0295F-9F47-444F-8198-58536B71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B89CEF-6FB9-734A-9D17-0204A463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7D1CFB-8FBE-C346-9A27-C0C40136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61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6A732-B1A6-FF4A-BB06-D277D737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306208-FA66-DA41-A809-0E608600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2A9DE-CF34-084A-AD12-55331E0E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00915-4B8A-AB48-89A8-AB63C6E0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88229C-17F1-624B-9D1F-09F2C623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147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9F1FC-3DDB-0244-BB51-CF63E9BD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B1564F-3A7C-3B40-A104-BDB889903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7B0D2E-3AF0-C947-BDF7-A6ADCB4D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C35752-87A0-4543-BD5C-48053126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64879D-AB78-2443-81D2-EB2CFC6C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422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7BD1A-80AE-964C-A7AA-83E633D0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923818-A392-304A-9AD1-E80700776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E04CE7-6A0C-E240-8B88-CC97189D1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EA77D-A37B-FB49-A292-6F16EE24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0D88DB-5AA1-AB47-8E42-146AE057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A7D35C-19F7-4447-8733-78E59224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755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8748-0003-FE47-980C-6014323C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297786-7D1B-7C40-B460-7020D787F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F1111D-3281-944D-8B08-418E94082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DCD1D5-19EF-8E42-AD4C-B2C976606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3E8DEC-8985-EC41-AC2D-CF9171348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44D1AD-BA20-854F-BD50-9FDAE6BD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784A0D-6867-6A49-8464-185466AA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76625C-269E-5C4A-A6E8-DD5636C8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147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6B1F8-22C3-2347-916C-1B78EF76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7329CD-39FA-9749-9D98-FEF1FDE7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76CB70-5C9D-8F4F-909A-46F19E04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78192E-9E85-F64D-951D-66A2FFCF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411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9C00EB-BED8-A448-89DB-FB01EDA7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770069-EB3C-684E-877F-82F63418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460173-8547-2645-9B53-00A22821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571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DB93D-30A1-7445-BA27-79B292221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33D5A-0097-9D45-A450-433DC181B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29FC4C-4B4F-AF45-9605-14CC540D8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048B83-2941-F448-A628-84BC37E7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0BC065-409D-3245-A326-D27E3706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10D638-850F-FA44-9982-2FF52D34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68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DD978-A256-F848-B701-EC092299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52463C-EE30-DF44-A624-8C9A04374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B33D38-BA8B-1F4D-B158-C53BA68DE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247B1-7283-D643-8CA2-80797C70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BBD0C7-573D-8240-ABB4-CC8C5DDE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B51A2F-B26B-3A49-BB23-2437F87A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816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3BB53B-C156-124F-BAD9-8425BFFFB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E07C1B-7B48-9147-9292-66E709D6A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96B47-9023-8A47-B1C0-013CF351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2CE87-4AE2-2B45-8A84-43F5822E522B}" type="datetimeFigureOut">
              <a:rPr lang="es-EC" smtClean="0"/>
              <a:t>29/10/2021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D8B70-48E0-AF42-95F4-D827D89F7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4B15C0-4781-724A-A296-BB0AD602A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441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11892"/>
            <a:ext cx="9144000" cy="4316627"/>
          </a:xfrm>
        </p:spPr>
        <p:txBody>
          <a:bodyPr>
            <a:normAutofit/>
          </a:bodyPr>
          <a:lstStyle/>
          <a:p>
            <a:r>
              <a:rPr lang="es-419" b="1" dirty="0" smtClean="0">
                <a:solidFill>
                  <a:srgbClr val="FF0000"/>
                </a:solidFill>
              </a:rPr>
              <a:t>INTERVENCIÓN EN EL CENTRO HISTÓRICO DE QUITO</a:t>
            </a:r>
            <a:br>
              <a:rPr lang="es-419" b="1" dirty="0" smtClean="0">
                <a:solidFill>
                  <a:srgbClr val="FF0000"/>
                </a:solidFill>
              </a:rPr>
            </a:br>
            <a:r>
              <a:rPr lang="es-419" b="1" dirty="0" smtClean="0">
                <a:solidFill>
                  <a:srgbClr val="FF0000"/>
                </a:solidFill>
              </a:rPr>
              <a:t/>
            </a:r>
            <a:br>
              <a:rPr lang="es-419" b="1" dirty="0" smtClean="0">
                <a:solidFill>
                  <a:srgbClr val="FF0000"/>
                </a:solidFill>
              </a:rPr>
            </a:br>
            <a:r>
              <a:rPr lang="es-419" b="1" dirty="0" smtClean="0">
                <a:solidFill>
                  <a:srgbClr val="FF0000"/>
                </a:solidFill>
              </a:rPr>
              <a:t>Eje Social</a:t>
            </a:r>
            <a:endParaRPr lang="es-EC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FASE PREPARATORIA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s-419" dirty="0" smtClean="0"/>
              <a:t>Las Secretarías del Eje Social (Inclusión, Salud, Educación y Cultura) realizaron reuniones preparatorias para atender a los diferentes grupos sociales del Centro Histórico de Quito: habitantes de calle, comerciantes autónomos, trabajadoras sexuales, dueñas/os de locales comerciales y residentes para lograr que la intervención sea integral e integrada.</a:t>
            </a:r>
          </a:p>
        </p:txBody>
      </p:sp>
    </p:spTree>
    <p:extLst>
      <p:ext uri="{BB962C8B-B14F-4D97-AF65-F5344CB8AC3E}">
        <p14:creationId xmlns:p14="http://schemas.microsoft.com/office/powerpoint/2010/main" val="19115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REALIZADAS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 smtClean="0"/>
              <a:t>Inclusión:</a:t>
            </a:r>
          </a:p>
          <a:p>
            <a:pPr lvl="1" algn="just">
              <a:lnSpc>
                <a:spcPct val="150000"/>
              </a:lnSpc>
            </a:pPr>
            <a:r>
              <a:rPr lang="es-419" dirty="0" smtClean="0"/>
              <a:t>Capacitación al personal de secretaría de seguridad y 100 agentes metropolitano de control en enfoque de derechos humanos para abordajes y operativos.</a:t>
            </a:r>
          </a:p>
          <a:p>
            <a:pPr lvl="1" algn="just">
              <a:lnSpc>
                <a:spcPct val="150000"/>
              </a:lnSpc>
            </a:pPr>
            <a:r>
              <a:rPr lang="es-419" dirty="0" smtClean="0"/>
              <a:t>Reuniones con las asociaciones de las trabajadoras sexuales para su posible relocalización en condiciones seguras.</a:t>
            </a:r>
          </a:p>
          <a:p>
            <a:pPr lvl="1" algn="just">
              <a:lnSpc>
                <a:spcPct val="150000"/>
              </a:lnSpc>
            </a:pPr>
            <a:r>
              <a:rPr lang="es-419" dirty="0" smtClean="0"/>
              <a:t>Reuniones con organizaciones no gubernamentales para coordinación de acciones en el Centro Histórico.</a:t>
            </a:r>
          </a:p>
          <a:p>
            <a:pPr lvl="1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193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REALIZADAS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4482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Inclusión:</a:t>
            </a:r>
          </a:p>
          <a:p>
            <a:pPr lvl="1" algn="just">
              <a:lnSpc>
                <a:spcPct val="150000"/>
              </a:lnSpc>
            </a:pPr>
            <a:r>
              <a:rPr lang="es-419" dirty="0" smtClean="0"/>
              <a:t>311</a:t>
            </a:r>
            <a:r>
              <a:rPr lang="es-419" dirty="0" smtClean="0"/>
              <a:t> </a:t>
            </a:r>
            <a:r>
              <a:rPr lang="es-419" dirty="0" smtClean="0"/>
              <a:t>personas habitantes de calle abordadas y referidas a los servicios </a:t>
            </a:r>
            <a:r>
              <a:rPr lang="es-419" dirty="0" smtClean="0"/>
              <a:t>del Patronato </a:t>
            </a:r>
            <a:r>
              <a:rPr lang="es-419" dirty="0" smtClean="0"/>
              <a:t>San </a:t>
            </a:r>
            <a:r>
              <a:rPr lang="es-419" dirty="0" smtClean="0"/>
              <a:t>José</a:t>
            </a:r>
            <a:r>
              <a:rPr lang="es-419" dirty="0"/>
              <a:t> </a:t>
            </a:r>
            <a:r>
              <a:rPr lang="es-419" dirty="0" smtClean="0"/>
              <a:t>y 377 atenciones prestadas por la S. de Inclusión</a:t>
            </a:r>
            <a:endParaRPr lang="es-419" dirty="0" smtClean="0"/>
          </a:p>
          <a:p>
            <a:pPr lvl="1" algn="just">
              <a:lnSpc>
                <a:spcPct val="150000"/>
              </a:lnSpc>
            </a:pPr>
            <a:endParaRPr lang="es-419" dirty="0"/>
          </a:p>
          <a:p>
            <a:pPr lvl="1" algn="just">
              <a:lnSpc>
                <a:spcPct val="150000"/>
              </a:lnSpc>
            </a:pPr>
            <a:endParaRPr lang="es-419" dirty="0" smtClean="0"/>
          </a:p>
          <a:p>
            <a:pPr algn="just"/>
            <a:r>
              <a:rPr lang="es-419" dirty="0" smtClean="0"/>
              <a:t>Salud:</a:t>
            </a:r>
          </a:p>
          <a:p>
            <a:pPr lvl="1" algn="just">
              <a:lnSpc>
                <a:spcPct val="150000"/>
              </a:lnSpc>
            </a:pPr>
            <a:r>
              <a:rPr lang="es-419" sz="2000" dirty="0" smtClean="0"/>
              <a:t>96 intervenciones a habitantes de calle que incluye: abordaje psicológico, valoración médica.</a:t>
            </a:r>
          </a:p>
          <a:p>
            <a:pPr lvl="1" algn="just">
              <a:lnSpc>
                <a:spcPct val="150000"/>
              </a:lnSpc>
            </a:pPr>
            <a:r>
              <a:rPr lang="es-419" sz="2000" dirty="0" smtClean="0"/>
              <a:t>98 intervenciones a habitantes de calle con educación nutricional.</a:t>
            </a:r>
          </a:p>
          <a:p>
            <a:pPr lvl="1" algn="just">
              <a:lnSpc>
                <a:spcPct val="150000"/>
              </a:lnSpc>
            </a:pPr>
            <a:r>
              <a:rPr lang="es-419" sz="2000" dirty="0" smtClean="0"/>
              <a:t>54 intervenciones para animales acompañantes de habitantes de calle que comprende: tenencia responsable y procesos de esterilización. </a:t>
            </a:r>
          </a:p>
          <a:p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3166281"/>
            <a:ext cx="8915400" cy="114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REALIZADAS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 smtClean="0"/>
              <a:t>Cultura:</a:t>
            </a:r>
          </a:p>
          <a:p>
            <a:pPr lvl="1"/>
            <a:r>
              <a:rPr lang="es-419" dirty="0" smtClean="0"/>
              <a:t>Reactivación de los espacios culturales de la red metropolitana de </a:t>
            </a:r>
            <a:r>
              <a:rPr lang="es-419" dirty="0" smtClean="0"/>
              <a:t>cultura.</a:t>
            </a:r>
            <a:endParaRPr lang="es-419" dirty="0" smtClean="0"/>
          </a:p>
          <a:p>
            <a:pPr lvl="1"/>
            <a:r>
              <a:rPr lang="es-419" dirty="0" smtClean="0"/>
              <a:t>Reactivación de los espacios de la Fundación Museos de la </a:t>
            </a:r>
            <a:r>
              <a:rPr lang="es-419" dirty="0" smtClean="0"/>
              <a:t>Ciudad.</a:t>
            </a:r>
            <a:endParaRPr lang="es-419" dirty="0" smtClean="0"/>
          </a:p>
          <a:p>
            <a:pPr lvl="1"/>
            <a:r>
              <a:rPr lang="es-419" dirty="0"/>
              <a:t>Reactivación de los </a:t>
            </a:r>
            <a:r>
              <a:rPr lang="es-419" dirty="0" smtClean="0"/>
              <a:t>espacios y escenarios de la Fundación Teatro Nacional </a:t>
            </a:r>
            <a:r>
              <a:rPr lang="es-419" dirty="0" smtClean="0"/>
              <a:t>Sucre.</a:t>
            </a:r>
            <a:endParaRPr lang="es-419" dirty="0" smtClean="0"/>
          </a:p>
          <a:p>
            <a:pPr lvl="1"/>
            <a:r>
              <a:rPr lang="es-419" dirty="0" smtClean="0"/>
              <a:t>Activación de los “Corredores Culturales”, especialmente incluidos en las rutas de </a:t>
            </a:r>
            <a:r>
              <a:rPr lang="es-419" dirty="0" err="1" smtClean="0"/>
              <a:t>peatonización</a:t>
            </a:r>
            <a:r>
              <a:rPr lang="es-419" dirty="0" smtClean="0"/>
              <a:t> de la calle García Moreno en coordinación con la Administración Zonal Manuela Sáenz.</a:t>
            </a:r>
          </a:p>
          <a:p>
            <a:pPr lvl="1"/>
            <a:r>
              <a:rPr lang="es-419" dirty="0" smtClean="0"/>
              <a:t>Fase 1 de la convocatoria “Agenda Cultural Participativa 2021” que generará una programación interdisciplinaria a mediados de noviembre en espacios culturales públicos como de administración independiente, hasta fin de año.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246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A FUTURO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575" y="1551305"/>
            <a:ext cx="8815251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Inclusión:</a:t>
            </a:r>
          </a:p>
          <a:p>
            <a:pPr lvl="1"/>
            <a:r>
              <a:rPr lang="es-419" dirty="0" smtClean="0"/>
              <a:t>Censo periódico de las personas que utilizan el espacio público.</a:t>
            </a:r>
          </a:p>
          <a:p>
            <a:pPr lvl="1"/>
            <a:r>
              <a:rPr lang="es-EC" dirty="0" smtClean="0"/>
              <a:t>Proyecto “Ciudad </a:t>
            </a:r>
            <a:r>
              <a:rPr lang="es-EC" dirty="0"/>
              <a:t>d</a:t>
            </a:r>
            <a:r>
              <a:rPr lang="es-EC" dirty="0" smtClean="0"/>
              <a:t>e Colores y Oportunidades”(Limpia parabrisas, movilidad humana, preliberados).</a:t>
            </a:r>
          </a:p>
          <a:p>
            <a:pPr lvl="1"/>
            <a:r>
              <a:rPr lang="es-EC" dirty="0" smtClean="0"/>
              <a:t>Bolsa de </a:t>
            </a:r>
            <a:r>
              <a:rPr lang="es-EC" dirty="0"/>
              <a:t>e</a:t>
            </a:r>
            <a:r>
              <a:rPr lang="es-EC" dirty="0" smtClean="0"/>
              <a:t>mpleo.</a:t>
            </a:r>
          </a:p>
          <a:p>
            <a:pPr lvl="1"/>
            <a:r>
              <a:rPr lang="es-EC" dirty="0" smtClean="0"/>
              <a:t>Activación de mesas técnicas de movilidad humana y trabajadoras sexuales.</a:t>
            </a:r>
          </a:p>
          <a:p>
            <a:pPr lvl="1"/>
            <a:r>
              <a:rPr lang="es-EC" dirty="0" smtClean="0"/>
              <a:t>Implementación del centro de detención provisional femenino.</a:t>
            </a:r>
          </a:p>
          <a:p>
            <a:pPr lvl="1"/>
            <a:r>
              <a:rPr lang="es-EC" dirty="0" smtClean="0"/>
              <a:t>Implementación del Servicio “Centro De Primera Respuesta ” del Patronato San José.</a:t>
            </a:r>
          </a:p>
          <a:p>
            <a:pPr lvl="1"/>
            <a:r>
              <a:rPr lang="es-419" dirty="0" smtClean="0"/>
              <a:t>Implementación de dos comedores comunitarios.</a:t>
            </a:r>
          </a:p>
          <a:p>
            <a:pPr lvl="1"/>
            <a:r>
              <a:rPr lang="es-EC" dirty="0" smtClean="0"/>
              <a:t>Implementación </a:t>
            </a:r>
            <a:r>
              <a:rPr lang="es-EC" smtClean="0"/>
              <a:t>de dos albergues </a:t>
            </a:r>
            <a:r>
              <a:rPr lang="es-EC" dirty="0" smtClean="0"/>
              <a:t>para personas en movilidad humana.</a:t>
            </a:r>
          </a:p>
          <a:p>
            <a:pPr lvl="1"/>
            <a:endParaRPr lang="es-419" dirty="0" smtClean="0"/>
          </a:p>
          <a:p>
            <a:pPr lvl="1"/>
            <a:endParaRPr lang="es-419" dirty="0"/>
          </a:p>
          <a:p>
            <a:endParaRPr lang="es-419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26" y="1785821"/>
            <a:ext cx="2955744" cy="218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ACCIONES A FUTURO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 smtClean="0"/>
              <a:t>Salud</a:t>
            </a:r>
          </a:p>
          <a:p>
            <a:pPr lvl="1" algn="just"/>
            <a:r>
              <a:rPr lang="es-419" dirty="0" smtClean="0"/>
              <a:t>Seguimiento periódico de las derivaciones realizadas.</a:t>
            </a:r>
          </a:p>
          <a:p>
            <a:pPr lvl="1" algn="just"/>
            <a:r>
              <a:rPr lang="es-419" dirty="0" smtClean="0"/>
              <a:t> Continuidad de las acciones de nutrición, salud mental y valoración médica.</a:t>
            </a:r>
          </a:p>
          <a:p>
            <a:pPr lvl="1" algn="just"/>
            <a:r>
              <a:rPr lang="es-419" dirty="0" smtClean="0"/>
              <a:t>Continuidad con las acciones de </a:t>
            </a:r>
            <a:r>
              <a:rPr lang="es-419" dirty="0" smtClean="0"/>
              <a:t>Unidad de Vigilancia Animal.</a:t>
            </a:r>
            <a:endParaRPr lang="es-419" dirty="0" smtClean="0"/>
          </a:p>
          <a:p>
            <a:pPr algn="just"/>
            <a:r>
              <a:rPr lang="es-419" dirty="0" smtClean="0"/>
              <a:t>Cultura</a:t>
            </a:r>
            <a:endParaRPr lang="es-419" dirty="0"/>
          </a:p>
          <a:p>
            <a:pPr lvl="1" algn="just"/>
            <a:r>
              <a:rPr lang="es-419" dirty="0"/>
              <a:t>Intervención en espacio público por parte de la Red Metropolitana de Bibliotecas con puntos de lectura</a:t>
            </a:r>
            <a:r>
              <a:rPr lang="es-419" dirty="0" smtClean="0"/>
              <a:t>.</a:t>
            </a:r>
          </a:p>
          <a:p>
            <a:pPr lvl="1" algn="just"/>
            <a:r>
              <a:rPr lang="es-419" dirty="0" smtClean="0"/>
              <a:t>Diversificación de los circuitos culturales incluyendo componentes patrimoniales, gastronómicos y recreativos, en coordinación con la Secretaría </a:t>
            </a:r>
            <a:r>
              <a:rPr lang="es-419" dirty="0"/>
              <a:t>de Desarrollo Productivo </a:t>
            </a:r>
            <a:r>
              <a:rPr lang="es-419" dirty="0" smtClean="0"/>
              <a:t>y </a:t>
            </a:r>
            <a:r>
              <a:rPr lang="es-419" dirty="0"/>
              <a:t>Quito </a:t>
            </a:r>
            <a:r>
              <a:rPr lang="es-419" dirty="0" smtClean="0"/>
              <a:t>Turismo.</a:t>
            </a:r>
          </a:p>
          <a:p>
            <a:pPr lvl="1" algn="just"/>
            <a:r>
              <a:rPr lang="es-419" dirty="0" smtClean="0"/>
              <a:t>En el contexto de las Fiestas de Quito, fomento para la apropiación del espacio público a través de actividades </a:t>
            </a:r>
            <a:r>
              <a:rPr lang="es-419" dirty="0" smtClean="0"/>
              <a:t>artístico-culturales.</a:t>
            </a:r>
            <a:endParaRPr lang="es-EC" dirty="0"/>
          </a:p>
          <a:p>
            <a:pPr lvl="1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918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485</Words>
  <Application>Microsoft Office PowerPoint</Application>
  <PresentationFormat>Panorámica</PresentationFormat>
  <Paragraphs>44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INTERVENCIÓN EN EL CENTRO HISTÓRICO DE QUITO  Eje Social</vt:lpstr>
      <vt:lpstr>FASE PREPARATORIA</vt:lpstr>
      <vt:lpstr>ACCIONES REALIZADAS</vt:lpstr>
      <vt:lpstr>ACCIONES REALIZADAS</vt:lpstr>
      <vt:lpstr>ACCIONES REALIZADAS</vt:lpstr>
      <vt:lpstr>ACCIONES A FUTURO</vt:lpstr>
      <vt:lpstr>ACCIONES A FUTURO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USUARIO</cp:lastModifiedBy>
  <cp:revision>35</cp:revision>
  <dcterms:created xsi:type="dcterms:W3CDTF">2021-10-13T16:49:59Z</dcterms:created>
  <dcterms:modified xsi:type="dcterms:W3CDTF">2021-10-29T21:16:57Z</dcterms:modified>
</cp:coreProperties>
</file>