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  <p:sldId id="270" r:id="rId3"/>
    <p:sldId id="269" r:id="rId4"/>
    <p:sldId id="271" r:id="rId5"/>
    <p:sldId id="272" r:id="rId6"/>
    <p:sldId id="273" r:id="rId7"/>
    <p:sldId id="274" r:id="rId8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405"/>
  </p:normalViewPr>
  <p:slideViewPr>
    <p:cSldViewPr snapToGrid="0" snapToObjects="1">
      <p:cViewPr varScale="1">
        <p:scale>
          <a:sx n="70" d="100"/>
          <a:sy n="70" d="100"/>
        </p:scale>
        <p:origin x="96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D0619F-370F-8B40-AB5F-0D206F01D6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DEA1CB8-26CD-4049-98A4-210B876197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274EFF-5FE8-A74C-914C-0A3429A7A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2CE87-4AE2-2B45-8A84-43F5822E522B}" type="datetimeFigureOut">
              <a:rPr lang="es-EC" smtClean="0"/>
              <a:t>29/10/2021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48C1AB0-9946-C847-8F34-8624C6C78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920386-43DB-7043-A932-9E3D1826D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350FE-E5C2-7D45-B84E-B459F4E07BE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10869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01A1D5-806A-D54F-8B24-6F2389EAD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BC061A3-694D-894A-AF2A-EE0258C122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BCA3016-BCED-F846-ADE6-86ECD2ED7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2CE87-4AE2-2B45-8A84-43F5822E522B}" type="datetimeFigureOut">
              <a:rPr lang="es-EC" smtClean="0"/>
              <a:t>29/10/2021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EE3AF2-419B-0D41-96B4-1A0AF562D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EA6B50-2695-2B4B-8007-663312CB3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350FE-E5C2-7D45-B84E-B459F4E07BE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16140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ECCDBE0-B282-C144-BEF2-8DADCD349A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40587AE-0206-AD4A-A06F-D3CBC49581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A0295F-9F47-444F-8198-58536B716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2CE87-4AE2-2B45-8A84-43F5822E522B}" type="datetimeFigureOut">
              <a:rPr lang="es-EC" smtClean="0"/>
              <a:t>29/10/2021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9B89CEF-6FB9-734A-9D17-0204A4633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7D1CFB-8FBE-C346-9A27-C0C401364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350FE-E5C2-7D45-B84E-B459F4E07BE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46134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96A732-B1A6-FF4A-BB06-D277D7374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306208-FA66-DA41-A809-0E608600C0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12A9DE-CF34-084A-AD12-55331E0EC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2CE87-4AE2-2B45-8A84-43F5822E522B}" type="datetimeFigureOut">
              <a:rPr lang="es-EC" smtClean="0"/>
              <a:t>29/10/2021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C00915-4B8A-AB48-89A8-AB63C6E05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88229C-17F1-624B-9D1F-09F2C6236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350FE-E5C2-7D45-B84E-B459F4E07BE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61474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A9F1FC-3DDB-0244-BB51-CF63E9BD0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5B1564F-3A7C-3B40-A104-BDB8899034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B7B0D2E-3AF0-C947-BDF7-A6ADCB4D9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2CE87-4AE2-2B45-8A84-43F5822E522B}" type="datetimeFigureOut">
              <a:rPr lang="es-EC" smtClean="0"/>
              <a:t>29/10/2021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C35752-87A0-4543-BD5C-480531265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64879D-AB78-2443-81D2-EB2CFC6C7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350FE-E5C2-7D45-B84E-B459F4E07BE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94227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87BD1A-80AE-964C-A7AA-83E633D07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2923818-A392-304A-9AD1-E80700776F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1E04CE7-6A0C-E240-8B88-CC97189D15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5DEA77D-A37B-FB49-A292-6F16EE242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2CE87-4AE2-2B45-8A84-43F5822E522B}" type="datetimeFigureOut">
              <a:rPr lang="es-EC" smtClean="0"/>
              <a:t>29/10/2021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0D88DB-5AA1-AB47-8E42-146AE057C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BA7D35C-19F7-4447-8733-78E592249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350FE-E5C2-7D45-B84E-B459F4E07BE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3755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D98748-0003-FE47-980C-6014323CA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7297786-7D1B-7C40-B460-7020D787FE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EF1111D-3281-944D-8B08-418E940821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3DCD1D5-19EF-8E42-AD4C-B2C976606C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A3E8DEC-8985-EC41-AC2D-CF9171348D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844D1AD-BA20-854F-BD50-9FDAE6BD8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2CE87-4AE2-2B45-8A84-43F5822E522B}" type="datetimeFigureOut">
              <a:rPr lang="es-EC" smtClean="0"/>
              <a:t>29/10/2021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3784A0D-6867-6A49-8464-185466AAC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476625C-269E-5C4A-A6E8-DD5636C80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350FE-E5C2-7D45-B84E-B459F4E07BE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01476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86B1F8-22C3-2347-916C-1B78EF76E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87329CD-39FA-9749-9D98-FEF1FDE7C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2CE87-4AE2-2B45-8A84-43F5822E522B}" type="datetimeFigureOut">
              <a:rPr lang="es-EC" smtClean="0"/>
              <a:t>29/10/2021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A76CB70-5C9D-8F4F-909A-46F19E04C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578192E-9E85-F64D-951D-66A2FFCF2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350FE-E5C2-7D45-B84E-B459F4E07BE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84117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C9C00EB-BED8-A448-89DB-FB01EDA7C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2CE87-4AE2-2B45-8A84-43F5822E522B}" type="datetimeFigureOut">
              <a:rPr lang="es-EC" smtClean="0"/>
              <a:t>29/10/2021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D770069-EB3C-684E-877F-82F63418E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1460173-8547-2645-9B53-00A228213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350FE-E5C2-7D45-B84E-B459F4E07BE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45713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7DB93D-30A1-7445-BA27-79B292221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633D5A-0097-9D45-A450-433DC181B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C29FC4C-4B4F-AF45-9605-14CC540D86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8048B83-2941-F448-A628-84BC37E79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2CE87-4AE2-2B45-8A84-43F5822E522B}" type="datetimeFigureOut">
              <a:rPr lang="es-EC" smtClean="0"/>
              <a:t>29/10/2021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E0BC065-409D-3245-A326-D27E37068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D10D638-850F-FA44-9982-2FF52D344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350FE-E5C2-7D45-B84E-B459F4E07BE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4686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9DD978-A256-F848-B701-EC092299E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F52463C-EE30-DF44-A624-8C9A04374F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EB33D38-BA8B-1F4D-B158-C53BA68DE1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09247B1-7283-D643-8CA2-80797C70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2CE87-4AE2-2B45-8A84-43F5822E522B}" type="datetimeFigureOut">
              <a:rPr lang="es-EC" smtClean="0"/>
              <a:t>29/10/2021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CBBD0C7-573D-8240-ABB4-CC8C5DDE5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BB51A2F-B26B-3A49-BB23-2437F87A5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350FE-E5C2-7D45-B84E-B459F4E07BE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68168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93BB53B-C156-124F-BAD9-8425BFFFB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DE07C1B-7B48-9147-9292-66E709D6AB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5996B47-9023-8A47-B1C0-013CF35171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2CE87-4AE2-2B45-8A84-43F5822E522B}" type="datetimeFigureOut">
              <a:rPr lang="es-EC" smtClean="0"/>
              <a:t>29/10/2021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6D8B70-48E0-AF42-95F4-D827D89F7D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C4B15C0-4781-724A-A296-BB0AD602AB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350FE-E5C2-7D45-B84E-B459F4E07BE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14414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411892"/>
            <a:ext cx="9144000" cy="4316627"/>
          </a:xfrm>
        </p:spPr>
        <p:txBody>
          <a:bodyPr>
            <a:normAutofit/>
          </a:bodyPr>
          <a:lstStyle/>
          <a:p>
            <a:r>
              <a:rPr lang="es-419" b="1" dirty="0" smtClean="0">
                <a:solidFill>
                  <a:srgbClr val="FF0000"/>
                </a:solidFill>
              </a:rPr>
              <a:t>INTERVENCIÓN EN EL CENTRO HISTÓRICO DE QUITO</a:t>
            </a:r>
            <a:br>
              <a:rPr lang="es-419" b="1" dirty="0" smtClean="0">
                <a:solidFill>
                  <a:srgbClr val="FF0000"/>
                </a:solidFill>
              </a:rPr>
            </a:br>
            <a:r>
              <a:rPr lang="es-419" b="1" dirty="0" smtClean="0">
                <a:solidFill>
                  <a:srgbClr val="FF0000"/>
                </a:solidFill>
              </a:rPr>
              <a:t/>
            </a:r>
            <a:br>
              <a:rPr lang="es-419" b="1" dirty="0" smtClean="0">
                <a:solidFill>
                  <a:srgbClr val="FF0000"/>
                </a:solidFill>
              </a:rPr>
            </a:br>
            <a:r>
              <a:rPr lang="es-419" b="1" dirty="0" smtClean="0">
                <a:solidFill>
                  <a:srgbClr val="FF0000"/>
                </a:solidFill>
              </a:rPr>
              <a:t>Eje Social</a:t>
            </a:r>
            <a:endParaRPr lang="es-EC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94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 smtClean="0"/>
              <a:t>FASE PREPARATORIA</a:t>
            </a:r>
            <a:endParaRPr lang="es-EC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200000"/>
              </a:lnSpc>
            </a:pPr>
            <a:r>
              <a:rPr lang="es-419" dirty="0" smtClean="0"/>
              <a:t>Las Secretarías del Eje Social (Inclusión, Salud, Educación y Cultura) realizaron reuniones preparatorias para atender a los diferentes grupos sociales del Centro Histórico de Quito: habitantes de calle, comerciantes autónomos, trabajadoras sexuales, dueñas/os de locales comerciales y residentes para lograr que la intervención sea integral e integrada.</a:t>
            </a:r>
          </a:p>
        </p:txBody>
      </p:sp>
    </p:spTree>
    <p:extLst>
      <p:ext uri="{BB962C8B-B14F-4D97-AF65-F5344CB8AC3E}">
        <p14:creationId xmlns:p14="http://schemas.microsoft.com/office/powerpoint/2010/main" val="191151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 smtClean="0"/>
              <a:t>ACCIONES REALIZADAS</a:t>
            </a:r>
            <a:endParaRPr lang="es-EC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419" dirty="0" smtClean="0"/>
              <a:t>Inclusión:</a:t>
            </a:r>
          </a:p>
          <a:p>
            <a:pPr lvl="1" algn="just">
              <a:lnSpc>
                <a:spcPct val="150000"/>
              </a:lnSpc>
            </a:pPr>
            <a:r>
              <a:rPr lang="es-419" dirty="0" smtClean="0"/>
              <a:t>Capacitación al personal de secretaría de seguridad y 100 agentes metropolitano de control en enfoque de derechos humanos para abordajes y operativos.</a:t>
            </a:r>
          </a:p>
          <a:p>
            <a:pPr lvl="1" algn="just">
              <a:lnSpc>
                <a:spcPct val="150000"/>
              </a:lnSpc>
            </a:pPr>
            <a:r>
              <a:rPr lang="es-419" dirty="0" smtClean="0"/>
              <a:t>Reuniones con las asociaciones de las trabajadoras sexuales para su posible relocalización en condiciones seguras.</a:t>
            </a:r>
          </a:p>
          <a:p>
            <a:pPr lvl="1" algn="just">
              <a:lnSpc>
                <a:spcPct val="150000"/>
              </a:lnSpc>
            </a:pPr>
            <a:r>
              <a:rPr lang="es-419" dirty="0" smtClean="0"/>
              <a:t>Reuniones con organizaciones no gubernamentales para coordinación de acciones en el Centro Histórico.</a:t>
            </a:r>
          </a:p>
          <a:p>
            <a:pPr lvl="1"/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51935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 smtClean="0"/>
              <a:t>ACCIONES REALIZADAS</a:t>
            </a:r>
            <a:endParaRPr lang="es-EC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4482"/>
          </a:xfrm>
        </p:spPr>
        <p:txBody>
          <a:bodyPr>
            <a:normAutofit fontScale="92500" lnSpcReduction="10000"/>
          </a:bodyPr>
          <a:lstStyle/>
          <a:p>
            <a:r>
              <a:rPr lang="es-419" dirty="0" smtClean="0"/>
              <a:t>Inclusión:</a:t>
            </a:r>
          </a:p>
          <a:p>
            <a:pPr lvl="1" algn="just">
              <a:lnSpc>
                <a:spcPct val="150000"/>
              </a:lnSpc>
            </a:pPr>
            <a:r>
              <a:rPr lang="es-419" dirty="0" smtClean="0"/>
              <a:t>311</a:t>
            </a:r>
            <a:r>
              <a:rPr lang="es-419" dirty="0" smtClean="0"/>
              <a:t> </a:t>
            </a:r>
            <a:r>
              <a:rPr lang="es-419" dirty="0" smtClean="0"/>
              <a:t>personas habitantes de calle abordadas y referidas a los servicios </a:t>
            </a:r>
            <a:r>
              <a:rPr lang="es-419" dirty="0" smtClean="0"/>
              <a:t>del Patronato </a:t>
            </a:r>
            <a:r>
              <a:rPr lang="es-419" dirty="0" smtClean="0"/>
              <a:t>San </a:t>
            </a:r>
            <a:r>
              <a:rPr lang="es-419" dirty="0" smtClean="0"/>
              <a:t>José</a:t>
            </a:r>
            <a:r>
              <a:rPr lang="es-419" dirty="0"/>
              <a:t> </a:t>
            </a:r>
            <a:r>
              <a:rPr lang="es-419" dirty="0" smtClean="0"/>
              <a:t>y 377 atenciones prestadas por la S. de Inclusión</a:t>
            </a:r>
            <a:endParaRPr lang="es-419" dirty="0" smtClean="0"/>
          </a:p>
          <a:p>
            <a:pPr lvl="1" algn="just">
              <a:lnSpc>
                <a:spcPct val="150000"/>
              </a:lnSpc>
            </a:pPr>
            <a:endParaRPr lang="es-419" dirty="0"/>
          </a:p>
          <a:p>
            <a:pPr lvl="1" algn="just">
              <a:lnSpc>
                <a:spcPct val="150000"/>
              </a:lnSpc>
            </a:pPr>
            <a:endParaRPr lang="es-419" dirty="0" smtClean="0"/>
          </a:p>
          <a:p>
            <a:pPr algn="just"/>
            <a:r>
              <a:rPr lang="es-419" dirty="0" smtClean="0"/>
              <a:t>Salud:</a:t>
            </a:r>
          </a:p>
          <a:p>
            <a:pPr lvl="1" algn="just">
              <a:lnSpc>
                <a:spcPct val="150000"/>
              </a:lnSpc>
            </a:pPr>
            <a:r>
              <a:rPr lang="es-419" sz="2000" dirty="0" smtClean="0"/>
              <a:t>96 intervenciones a habitantes de calle que incluye: abordaje psicológico, valoración médica.</a:t>
            </a:r>
          </a:p>
          <a:p>
            <a:pPr lvl="1" algn="just">
              <a:lnSpc>
                <a:spcPct val="150000"/>
              </a:lnSpc>
            </a:pPr>
            <a:r>
              <a:rPr lang="es-419" sz="2000" dirty="0" smtClean="0"/>
              <a:t>98 intervenciones a habitantes de calle con educación nutricional.</a:t>
            </a:r>
          </a:p>
          <a:p>
            <a:pPr lvl="1" algn="just">
              <a:lnSpc>
                <a:spcPct val="150000"/>
              </a:lnSpc>
            </a:pPr>
            <a:r>
              <a:rPr lang="es-419" sz="2000" dirty="0" smtClean="0"/>
              <a:t>54 intervenciones para animales acompañantes de habitantes de calle que comprende: tenencia responsable y procesos de esterilización. </a:t>
            </a:r>
          </a:p>
          <a:p>
            <a:endParaRPr lang="es-EC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8300" y="3166281"/>
            <a:ext cx="8915400" cy="1146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96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 smtClean="0"/>
              <a:t>ACCIONES REALIZADAS</a:t>
            </a:r>
            <a:endParaRPr lang="es-EC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419" dirty="0" smtClean="0"/>
              <a:t>Cultura:</a:t>
            </a:r>
          </a:p>
          <a:p>
            <a:pPr lvl="1"/>
            <a:r>
              <a:rPr lang="es-419" dirty="0" smtClean="0"/>
              <a:t>Reactivación de los espacios culturales de la red metropolitana de </a:t>
            </a:r>
            <a:r>
              <a:rPr lang="es-419" dirty="0" smtClean="0"/>
              <a:t>cultura.</a:t>
            </a:r>
            <a:endParaRPr lang="es-419" dirty="0" smtClean="0"/>
          </a:p>
          <a:p>
            <a:pPr lvl="1"/>
            <a:r>
              <a:rPr lang="es-419" dirty="0" smtClean="0"/>
              <a:t>Reactivación de los espacios de la Fundación Museos de la </a:t>
            </a:r>
            <a:r>
              <a:rPr lang="es-419" dirty="0" smtClean="0"/>
              <a:t>Ciudad.</a:t>
            </a:r>
            <a:endParaRPr lang="es-419" dirty="0" smtClean="0"/>
          </a:p>
          <a:p>
            <a:pPr lvl="1"/>
            <a:r>
              <a:rPr lang="es-419" dirty="0"/>
              <a:t>Reactivación de los </a:t>
            </a:r>
            <a:r>
              <a:rPr lang="es-419" dirty="0" smtClean="0"/>
              <a:t>espacios y escenarios de la Fundación Teatro Nacional </a:t>
            </a:r>
            <a:r>
              <a:rPr lang="es-419" dirty="0" smtClean="0"/>
              <a:t>Sucre.</a:t>
            </a:r>
            <a:endParaRPr lang="es-419" dirty="0" smtClean="0"/>
          </a:p>
          <a:p>
            <a:pPr lvl="1"/>
            <a:r>
              <a:rPr lang="es-419" dirty="0" smtClean="0"/>
              <a:t>Activación de los “Corredores Culturales”, especialmente incluidos en las rutas de </a:t>
            </a:r>
            <a:r>
              <a:rPr lang="es-419" dirty="0" err="1" smtClean="0"/>
              <a:t>peatonización</a:t>
            </a:r>
            <a:r>
              <a:rPr lang="es-419" dirty="0" smtClean="0"/>
              <a:t> de la calle García Moreno en coordinación con la Administración Zonal Manuela Sáenz.</a:t>
            </a:r>
          </a:p>
          <a:p>
            <a:pPr lvl="1"/>
            <a:r>
              <a:rPr lang="es-419" dirty="0" smtClean="0"/>
              <a:t>Fase 1 de la convocatoria “Agenda Cultural Participativa 2021” que generará una programación interdisciplinaria a mediados de noviembre en espacios culturales públicos como de administración independiente, hasta fin de año.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82460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 smtClean="0"/>
              <a:t>ACCIONES A FUTURO</a:t>
            </a:r>
            <a:endParaRPr lang="es-EC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46575" y="1551305"/>
            <a:ext cx="8815251" cy="4351338"/>
          </a:xfrm>
        </p:spPr>
        <p:txBody>
          <a:bodyPr>
            <a:normAutofit fontScale="92500" lnSpcReduction="10000"/>
          </a:bodyPr>
          <a:lstStyle/>
          <a:p>
            <a:r>
              <a:rPr lang="es-419" dirty="0" smtClean="0"/>
              <a:t>Inclusión:</a:t>
            </a:r>
          </a:p>
          <a:p>
            <a:pPr lvl="1"/>
            <a:r>
              <a:rPr lang="es-419" dirty="0" smtClean="0"/>
              <a:t>Censo periódico de las personas que utilizan el espacio público.</a:t>
            </a:r>
          </a:p>
          <a:p>
            <a:pPr lvl="1"/>
            <a:r>
              <a:rPr lang="es-EC" dirty="0" smtClean="0"/>
              <a:t>Proyecto “Ciudad </a:t>
            </a:r>
            <a:r>
              <a:rPr lang="es-EC" dirty="0"/>
              <a:t>d</a:t>
            </a:r>
            <a:r>
              <a:rPr lang="es-EC" dirty="0" smtClean="0"/>
              <a:t>e Colores y Oportunidades”(Limpia parabrisas, movilidad humana, preliberados).</a:t>
            </a:r>
          </a:p>
          <a:p>
            <a:pPr lvl="1"/>
            <a:r>
              <a:rPr lang="es-EC" dirty="0" smtClean="0"/>
              <a:t>Bolsa de </a:t>
            </a:r>
            <a:r>
              <a:rPr lang="es-EC" dirty="0"/>
              <a:t>e</a:t>
            </a:r>
            <a:r>
              <a:rPr lang="es-EC" dirty="0" smtClean="0"/>
              <a:t>mpleo.</a:t>
            </a:r>
          </a:p>
          <a:p>
            <a:pPr lvl="1"/>
            <a:r>
              <a:rPr lang="es-EC" dirty="0" smtClean="0"/>
              <a:t>Activación de mesas técnicas de movilidad humana y trabajadoras sexuales.</a:t>
            </a:r>
          </a:p>
          <a:p>
            <a:pPr lvl="1"/>
            <a:r>
              <a:rPr lang="es-EC" dirty="0" smtClean="0"/>
              <a:t>Implementación del centro de detención provisional femenino.</a:t>
            </a:r>
          </a:p>
          <a:p>
            <a:pPr lvl="1"/>
            <a:r>
              <a:rPr lang="es-EC" dirty="0" smtClean="0"/>
              <a:t>Implementación del Servicio “Centro De Primera Respuesta ” del Patronato San José.</a:t>
            </a:r>
          </a:p>
          <a:p>
            <a:pPr lvl="1"/>
            <a:r>
              <a:rPr lang="es-419" dirty="0" smtClean="0"/>
              <a:t>Implementación de dos comedores comunitarios.</a:t>
            </a:r>
          </a:p>
          <a:p>
            <a:pPr lvl="1"/>
            <a:r>
              <a:rPr lang="es-EC" dirty="0" smtClean="0"/>
              <a:t>Implementación </a:t>
            </a:r>
            <a:r>
              <a:rPr lang="es-EC" smtClean="0"/>
              <a:t>de dos albergues </a:t>
            </a:r>
            <a:r>
              <a:rPr lang="es-EC" dirty="0" smtClean="0"/>
              <a:t>para personas en movilidad humana.</a:t>
            </a:r>
          </a:p>
          <a:p>
            <a:pPr lvl="1"/>
            <a:endParaRPr lang="es-419" dirty="0" smtClean="0"/>
          </a:p>
          <a:p>
            <a:pPr lvl="1"/>
            <a:endParaRPr lang="es-419" dirty="0"/>
          </a:p>
          <a:p>
            <a:endParaRPr lang="es-419" dirty="0" smtClean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1826" y="1785821"/>
            <a:ext cx="2955744" cy="2182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05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/>
              <a:t>ACCIONES A FUTURO</a:t>
            </a:r>
            <a:endParaRPr lang="es-EC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419" dirty="0" smtClean="0"/>
              <a:t>Salud</a:t>
            </a:r>
          </a:p>
          <a:p>
            <a:pPr lvl="1" algn="just"/>
            <a:r>
              <a:rPr lang="es-419" dirty="0" smtClean="0"/>
              <a:t>Seguimiento periódico de las derivaciones realizadas.</a:t>
            </a:r>
          </a:p>
          <a:p>
            <a:pPr lvl="1" algn="just"/>
            <a:r>
              <a:rPr lang="es-419" dirty="0" smtClean="0"/>
              <a:t> Continuidad de las acciones de nutrición, salud mental y valoración médica.</a:t>
            </a:r>
          </a:p>
          <a:p>
            <a:pPr lvl="1" algn="just"/>
            <a:r>
              <a:rPr lang="es-419" dirty="0" smtClean="0"/>
              <a:t>Continuidad con las acciones de </a:t>
            </a:r>
            <a:r>
              <a:rPr lang="es-419" dirty="0" smtClean="0"/>
              <a:t>Unidad de Vigilancia Animal.</a:t>
            </a:r>
            <a:endParaRPr lang="es-419" dirty="0" smtClean="0"/>
          </a:p>
          <a:p>
            <a:pPr algn="just"/>
            <a:r>
              <a:rPr lang="es-419" dirty="0" smtClean="0"/>
              <a:t>Cultura</a:t>
            </a:r>
            <a:endParaRPr lang="es-419" dirty="0"/>
          </a:p>
          <a:p>
            <a:pPr lvl="1" algn="just"/>
            <a:r>
              <a:rPr lang="es-419" dirty="0"/>
              <a:t>Intervención en espacio público por parte de la Red Metropolitana de Bibliotecas con puntos de lectura</a:t>
            </a:r>
            <a:r>
              <a:rPr lang="es-419" dirty="0" smtClean="0"/>
              <a:t>.</a:t>
            </a:r>
          </a:p>
          <a:p>
            <a:pPr lvl="1" algn="just"/>
            <a:r>
              <a:rPr lang="es-419" dirty="0" smtClean="0"/>
              <a:t>Diversificación de los circuitos culturales incluyendo componentes patrimoniales, gastronómicos y recreativos, en coordinación con la Secretaría </a:t>
            </a:r>
            <a:r>
              <a:rPr lang="es-419" dirty="0"/>
              <a:t>de Desarrollo Productivo </a:t>
            </a:r>
            <a:r>
              <a:rPr lang="es-419" dirty="0" smtClean="0"/>
              <a:t>y </a:t>
            </a:r>
            <a:r>
              <a:rPr lang="es-419" dirty="0"/>
              <a:t>Quito </a:t>
            </a:r>
            <a:r>
              <a:rPr lang="es-419" dirty="0" smtClean="0"/>
              <a:t>Turismo.</a:t>
            </a:r>
          </a:p>
          <a:p>
            <a:pPr lvl="1" algn="just"/>
            <a:r>
              <a:rPr lang="es-419" dirty="0" smtClean="0"/>
              <a:t>En el contexto de las Fiestas de Quito, fomento para la apropiación del espacio público a través de actividades </a:t>
            </a:r>
            <a:r>
              <a:rPr lang="es-419" dirty="0" smtClean="0"/>
              <a:t>artístico-culturales.</a:t>
            </a:r>
            <a:endParaRPr lang="es-EC" dirty="0"/>
          </a:p>
          <a:p>
            <a:pPr lvl="1"/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89180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485</Words>
  <Application>Microsoft Office PowerPoint</Application>
  <PresentationFormat>Panorámica</PresentationFormat>
  <Paragraphs>44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INTERVENCIÓN EN EL CENTRO HISTÓRICO DE QUITO  Eje Social</vt:lpstr>
      <vt:lpstr>FASE PREPARATORIA</vt:lpstr>
      <vt:lpstr>ACCIONES REALIZADAS</vt:lpstr>
      <vt:lpstr>ACCIONES REALIZADAS</vt:lpstr>
      <vt:lpstr>ACCIONES REALIZADAS</vt:lpstr>
      <vt:lpstr>ACCIONES A FUTURO</vt:lpstr>
      <vt:lpstr>ACCIONES A FUTURO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USUARIO</cp:lastModifiedBy>
  <cp:revision>35</cp:revision>
  <dcterms:created xsi:type="dcterms:W3CDTF">2021-10-13T16:49:59Z</dcterms:created>
  <dcterms:modified xsi:type="dcterms:W3CDTF">2021-10-29T21:16:57Z</dcterms:modified>
</cp:coreProperties>
</file>