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0" r:id="rId3"/>
    <p:sldId id="273" r:id="rId4"/>
    <p:sldId id="292" r:id="rId5"/>
    <p:sldId id="279" r:id="rId6"/>
    <p:sldId id="293" r:id="rId7"/>
    <p:sldId id="280" r:id="rId8"/>
    <p:sldId id="286" r:id="rId9"/>
    <p:sldId id="281" r:id="rId10"/>
    <p:sldId id="294" r:id="rId11"/>
    <p:sldId id="274" r:id="rId12"/>
    <p:sldId id="296" r:id="rId13"/>
    <p:sldId id="302" r:id="rId14"/>
    <p:sldId id="301" r:id="rId15"/>
    <p:sldId id="298" r:id="rId16"/>
    <p:sldId id="299" r:id="rId17"/>
    <p:sldId id="303" r:id="rId18"/>
    <p:sldId id="304" r:id="rId19"/>
    <p:sldId id="271" r:id="rId20"/>
  </p:sldIdLst>
  <p:sldSz cx="12192000" cy="6858000"/>
  <p:notesSz cx="7023100" cy="93091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AC9F3-4F73-451C-A99F-B1EC9D05735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</dgm:pt>
    <dgm:pt modelId="{C3F79B1A-A9E2-423C-AB86-D0F3B67B0D28}">
      <dgm:prSet phldrT="[Texto]"/>
      <dgm:spPr/>
      <dgm:t>
        <a:bodyPr/>
        <a:lstStyle/>
        <a:p>
          <a:r>
            <a:rPr lang="es-ES" dirty="0" smtClean="0"/>
            <a:t>Cuadrante 1</a:t>
          </a:r>
        </a:p>
        <a:p>
          <a:r>
            <a:rPr lang="es-ES" dirty="0" smtClean="0"/>
            <a:t>Total de eventos: 359</a:t>
          </a:r>
          <a:endParaRPr lang="es-ES" dirty="0"/>
        </a:p>
      </dgm:t>
    </dgm:pt>
    <dgm:pt modelId="{E8042B8D-16E0-4D80-9A50-301BA3295C95}" type="parTrans" cxnId="{A732EE5C-D25F-418F-8A2A-89C30502D36B}">
      <dgm:prSet/>
      <dgm:spPr/>
      <dgm:t>
        <a:bodyPr/>
        <a:lstStyle/>
        <a:p>
          <a:endParaRPr lang="es-ES"/>
        </a:p>
      </dgm:t>
    </dgm:pt>
    <dgm:pt modelId="{13FBBF2B-2B67-4D65-AB34-E8EF5A8547C8}" type="sibTrans" cxnId="{A732EE5C-D25F-418F-8A2A-89C30502D36B}">
      <dgm:prSet/>
      <dgm:spPr/>
      <dgm:t>
        <a:bodyPr/>
        <a:lstStyle/>
        <a:p>
          <a:endParaRPr lang="es-ES"/>
        </a:p>
      </dgm:t>
    </dgm:pt>
    <dgm:pt modelId="{C1BD9655-29A4-4904-87AD-9CC55D61A548}">
      <dgm:prSet phldrT="[Texto]"/>
      <dgm:spPr/>
      <dgm:t>
        <a:bodyPr/>
        <a:lstStyle/>
        <a:p>
          <a:r>
            <a:rPr lang="es-ES" dirty="0" smtClean="0"/>
            <a:t>Cuadrante 2</a:t>
          </a:r>
        </a:p>
        <a:p>
          <a:r>
            <a:rPr lang="es-ES" dirty="0" smtClean="0"/>
            <a:t>Total de eventos: 423</a:t>
          </a:r>
          <a:endParaRPr lang="es-ES" dirty="0"/>
        </a:p>
      </dgm:t>
    </dgm:pt>
    <dgm:pt modelId="{01FB1857-0590-4425-AFAB-1A516B892CB4}" type="parTrans" cxnId="{34A0995E-41C4-4D0F-96D7-7B66C5655199}">
      <dgm:prSet/>
      <dgm:spPr/>
      <dgm:t>
        <a:bodyPr/>
        <a:lstStyle/>
        <a:p>
          <a:endParaRPr lang="es-ES"/>
        </a:p>
      </dgm:t>
    </dgm:pt>
    <dgm:pt modelId="{991E33BA-A4AE-454A-ABDD-62A7C6F19CA8}" type="sibTrans" cxnId="{34A0995E-41C4-4D0F-96D7-7B66C5655199}">
      <dgm:prSet/>
      <dgm:spPr/>
      <dgm:t>
        <a:bodyPr/>
        <a:lstStyle/>
        <a:p>
          <a:endParaRPr lang="es-ES"/>
        </a:p>
      </dgm:t>
    </dgm:pt>
    <dgm:pt modelId="{88F61652-1AC1-4BE7-841F-01FE8ED2EA24}">
      <dgm:prSet phldrT="[Texto]"/>
      <dgm:spPr/>
      <dgm:t>
        <a:bodyPr/>
        <a:lstStyle/>
        <a:p>
          <a:r>
            <a:rPr lang="es-ES" dirty="0" smtClean="0"/>
            <a:t>Cuadrante 3</a:t>
          </a:r>
        </a:p>
        <a:p>
          <a:r>
            <a:rPr lang="es-ES" dirty="0" smtClean="0"/>
            <a:t>Total de eventos: 387</a:t>
          </a:r>
          <a:endParaRPr lang="es-ES" dirty="0"/>
        </a:p>
      </dgm:t>
    </dgm:pt>
    <dgm:pt modelId="{525D0953-C088-4A17-A469-A82E02915AF9}" type="parTrans" cxnId="{623D379D-B6FA-4B69-A70C-50572D384A9A}">
      <dgm:prSet/>
      <dgm:spPr/>
      <dgm:t>
        <a:bodyPr/>
        <a:lstStyle/>
        <a:p>
          <a:endParaRPr lang="es-ES"/>
        </a:p>
      </dgm:t>
    </dgm:pt>
    <dgm:pt modelId="{4DCA3408-10FD-407C-B3A0-F58573DBADAD}" type="sibTrans" cxnId="{623D379D-B6FA-4B69-A70C-50572D384A9A}">
      <dgm:prSet/>
      <dgm:spPr/>
      <dgm:t>
        <a:bodyPr/>
        <a:lstStyle/>
        <a:p>
          <a:endParaRPr lang="es-ES"/>
        </a:p>
      </dgm:t>
    </dgm:pt>
    <dgm:pt modelId="{C5A3396C-CB73-4A6D-8F45-804559E90258}">
      <dgm:prSet phldrT="[Texto]"/>
      <dgm:spPr/>
      <dgm:t>
        <a:bodyPr/>
        <a:lstStyle/>
        <a:p>
          <a:r>
            <a:rPr lang="es-ES" dirty="0" smtClean="0"/>
            <a:t>Cuadrante 4</a:t>
          </a:r>
        </a:p>
        <a:p>
          <a:r>
            <a:rPr lang="es-ES" dirty="0" smtClean="0"/>
            <a:t>Total de eventos: 367</a:t>
          </a:r>
          <a:endParaRPr lang="es-ES" dirty="0"/>
        </a:p>
      </dgm:t>
    </dgm:pt>
    <dgm:pt modelId="{DC320F5B-6B78-4AF1-BF26-097BA9F0D2EB}" type="parTrans" cxnId="{5089C0BB-0120-4EFB-ADE4-2CA03CBAD6D2}">
      <dgm:prSet/>
      <dgm:spPr/>
      <dgm:t>
        <a:bodyPr/>
        <a:lstStyle/>
        <a:p>
          <a:endParaRPr lang="es-ES"/>
        </a:p>
      </dgm:t>
    </dgm:pt>
    <dgm:pt modelId="{370104A7-70C2-469D-A106-67E4D426FB6B}" type="sibTrans" cxnId="{5089C0BB-0120-4EFB-ADE4-2CA03CBAD6D2}">
      <dgm:prSet/>
      <dgm:spPr/>
      <dgm:t>
        <a:bodyPr/>
        <a:lstStyle/>
        <a:p>
          <a:endParaRPr lang="es-ES"/>
        </a:p>
      </dgm:t>
    </dgm:pt>
    <dgm:pt modelId="{51681D02-E40B-4095-AA1B-9C1406CAD01D}" type="pres">
      <dgm:prSet presAssocID="{3FCAC9F3-4F73-451C-A99F-B1EC9D057356}" presName="linearFlow" presStyleCnt="0">
        <dgm:presLayoutVars>
          <dgm:dir/>
          <dgm:resizeHandles val="exact"/>
        </dgm:presLayoutVars>
      </dgm:prSet>
      <dgm:spPr/>
    </dgm:pt>
    <dgm:pt modelId="{2597DB98-C65E-4F4B-8980-A84BFE36993C}" type="pres">
      <dgm:prSet presAssocID="{C3F79B1A-A9E2-423C-AB86-D0F3B67B0D28}" presName="comp" presStyleCnt="0"/>
      <dgm:spPr/>
    </dgm:pt>
    <dgm:pt modelId="{85399217-0D5D-4CA8-9DDC-1EAE715003CC}" type="pres">
      <dgm:prSet presAssocID="{C3F79B1A-A9E2-423C-AB86-D0F3B67B0D28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7F9852-4801-48DF-A63E-E0BBDA73DD80}" type="pres">
      <dgm:prSet presAssocID="{C3F79B1A-A9E2-423C-AB86-D0F3B67B0D28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B5B8A47-7312-449C-A595-C87772F8F780}" type="pres">
      <dgm:prSet presAssocID="{13FBBF2B-2B67-4D65-AB34-E8EF5A8547C8}" presName="sibTrans" presStyleCnt="0"/>
      <dgm:spPr/>
    </dgm:pt>
    <dgm:pt modelId="{39C50DCF-9831-40B1-B7D2-CDDF5B518229}" type="pres">
      <dgm:prSet presAssocID="{C1BD9655-29A4-4904-87AD-9CC55D61A548}" presName="comp" presStyleCnt="0"/>
      <dgm:spPr/>
    </dgm:pt>
    <dgm:pt modelId="{9BC928FD-C6F5-4E2D-A0A2-207D21875F4D}" type="pres">
      <dgm:prSet presAssocID="{C1BD9655-29A4-4904-87AD-9CC55D61A548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9BDD04-4FE0-489C-80B2-E0992365835D}" type="pres">
      <dgm:prSet presAssocID="{C1BD9655-29A4-4904-87AD-9CC55D61A548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388FC96C-191A-4674-8699-1D672300B957}" type="pres">
      <dgm:prSet presAssocID="{991E33BA-A4AE-454A-ABDD-62A7C6F19CA8}" presName="sibTrans" presStyleCnt="0"/>
      <dgm:spPr/>
    </dgm:pt>
    <dgm:pt modelId="{F192DE56-DB3B-4D4F-A74B-03DDAFAAB60D}" type="pres">
      <dgm:prSet presAssocID="{88F61652-1AC1-4BE7-841F-01FE8ED2EA24}" presName="comp" presStyleCnt="0"/>
      <dgm:spPr/>
    </dgm:pt>
    <dgm:pt modelId="{0D836FEB-C0F3-4806-8FD8-33AFFCD6B15C}" type="pres">
      <dgm:prSet presAssocID="{88F61652-1AC1-4BE7-841F-01FE8ED2EA24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AC7ED0-53FA-4622-B6B9-CE59C5319106}" type="pres">
      <dgm:prSet presAssocID="{88F61652-1AC1-4BE7-841F-01FE8ED2EA24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7A3D43E-60D5-428D-8006-204AED160D98}" type="pres">
      <dgm:prSet presAssocID="{4DCA3408-10FD-407C-B3A0-F58573DBADAD}" presName="sibTrans" presStyleCnt="0"/>
      <dgm:spPr/>
    </dgm:pt>
    <dgm:pt modelId="{AD0DB1C9-5CD9-4EE9-8FDA-E374D48DC631}" type="pres">
      <dgm:prSet presAssocID="{C5A3396C-CB73-4A6D-8F45-804559E90258}" presName="comp" presStyleCnt="0"/>
      <dgm:spPr/>
    </dgm:pt>
    <dgm:pt modelId="{2ECAC94F-8B92-4A43-93CB-F93597A55C34}" type="pres">
      <dgm:prSet presAssocID="{C5A3396C-CB73-4A6D-8F45-804559E90258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2D07E4-0701-48EC-84C9-32A6393CBF0A}" type="pres">
      <dgm:prSet presAssocID="{C5A3396C-CB73-4A6D-8F45-804559E90258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9CF31748-E2D2-4B59-AF0F-260382773412}" type="presOf" srcId="{C5A3396C-CB73-4A6D-8F45-804559E90258}" destId="{2ECAC94F-8B92-4A43-93CB-F93597A55C34}" srcOrd="0" destOrd="0" presId="urn:microsoft.com/office/officeart/2008/layout/AlternatingPictureBlocks"/>
    <dgm:cxn modelId="{04A30AB7-29B2-4509-94D5-7E274C9A2D6A}" type="presOf" srcId="{3FCAC9F3-4F73-451C-A99F-B1EC9D057356}" destId="{51681D02-E40B-4095-AA1B-9C1406CAD01D}" srcOrd="0" destOrd="0" presId="urn:microsoft.com/office/officeart/2008/layout/AlternatingPictureBlocks"/>
    <dgm:cxn modelId="{5089C0BB-0120-4EFB-ADE4-2CA03CBAD6D2}" srcId="{3FCAC9F3-4F73-451C-A99F-B1EC9D057356}" destId="{C5A3396C-CB73-4A6D-8F45-804559E90258}" srcOrd="3" destOrd="0" parTransId="{DC320F5B-6B78-4AF1-BF26-097BA9F0D2EB}" sibTransId="{370104A7-70C2-469D-A106-67E4D426FB6B}"/>
    <dgm:cxn modelId="{34A0995E-41C4-4D0F-96D7-7B66C5655199}" srcId="{3FCAC9F3-4F73-451C-A99F-B1EC9D057356}" destId="{C1BD9655-29A4-4904-87AD-9CC55D61A548}" srcOrd="1" destOrd="0" parTransId="{01FB1857-0590-4425-AFAB-1A516B892CB4}" sibTransId="{991E33BA-A4AE-454A-ABDD-62A7C6F19CA8}"/>
    <dgm:cxn modelId="{3C8BF9DC-25E0-44E9-9F88-FBF779B85414}" type="presOf" srcId="{C3F79B1A-A9E2-423C-AB86-D0F3B67B0D28}" destId="{85399217-0D5D-4CA8-9DDC-1EAE715003CC}" srcOrd="0" destOrd="0" presId="urn:microsoft.com/office/officeart/2008/layout/AlternatingPictureBlocks"/>
    <dgm:cxn modelId="{623D379D-B6FA-4B69-A70C-50572D384A9A}" srcId="{3FCAC9F3-4F73-451C-A99F-B1EC9D057356}" destId="{88F61652-1AC1-4BE7-841F-01FE8ED2EA24}" srcOrd="2" destOrd="0" parTransId="{525D0953-C088-4A17-A469-A82E02915AF9}" sibTransId="{4DCA3408-10FD-407C-B3A0-F58573DBADAD}"/>
    <dgm:cxn modelId="{0B7CC205-4C67-49DC-BDFD-AB32C380E453}" type="presOf" srcId="{C1BD9655-29A4-4904-87AD-9CC55D61A548}" destId="{9BC928FD-C6F5-4E2D-A0A2-207D21875F4D}" srcOrd="0" destOrd="0" presId="urn:microsoft.com/office/officeart/2008/layout/AlternatingPictureBlocks"/>
    <dgm:cxn modelId="{A732EE5C-D25F-418F-8A2A-89C30502D36B}" srcId="{3FCAC9F3-4F73-451C-A99F-B1EC9D057356}" destId="{C3F79B1A-A9E2-423C-AB86-D0F3B67B0D28}" srcOrd="0" destOrd="0" parTransId="{E8042B8D-16E0-4D80-9A50-301BA3295C95}" sibTransId="{13FBBF2B-2B67-4D65-AB34-E8EF5A8547C8}"/>
    <dgm:cxn modelId="{BF8D1E6C-F049-495B-82FB-50CAA62FF55C}" type="presOf" srcId="{88F61652-1AC1-4BE7-841F-01FE8ED2EA24}" destId="{0D836FEB-C0F3-4806-8FD8-33AFFCD6B15C}" srcOrd="0" destOrd="0" presId="urn:microsoft.com/office/officeart/2008/layout/AlternatingPictureBlocks"/>
    <dgm:cxn modelId="{BDD56DF7-AD88-4AF8-A638-A1D32116185E}" type="presParOf" srcId="{51681D02-E40B-4095-AA1B-9C1406CAD01D}" destId="{2597DB98-C65E-4F4B-8980-A84BFE36993C}" srcOrd="0" destOrd="0" presId="urn:microsoft.com/office/officeart/2008/layout/AlternatingPictureBlocks"/>
    <dgm:cxn modelId="{FC22D0C3-576E-4833-85C7-2C028AD45FF8}" type="presParOf" srcId="{2597DB98-C65E-4F4B-8980-A84BFE36993C}" destId="{85399217-0D5D-4CA8-9DDC-1EAE715003CC}" srcOrd="0" destOrd="0" presId="urn:microsoft.com/office/officeart/2008/layout/AlternatingPictureBlocks"/>
    <dgm:cxn modelId="{4E7C2985-FA3B-4679-A095-EFECDDAB9413}" type="presParOf" srcId="{2597DB98-C65E-4F4B-8980-A84BFE36993C}" destId="{027F9852-4801-48DF-A63E-E0BBDA73DD80}" srcOrd="1" destOrd="0" presId="urn:microsoft.com/office/officeart/2008/layout/AlternatingPictureBlocks"/>
    <dgm:cxn modelId="{DB1D12B5-B7BA-4F8F-A5CE-92E7EEFD6E7C}" type="presParOf" srcId="{51681D02-E40B-4095-AA1B-9C1406CAD01D}" destId="{0B5B8A47-7312-449C-A595-C87772F8F780}" srcOrd="1" destOrd="0" presId="urn:microsoft.com/office/officeart/2008/layout/AlternatingPictureBlocks"/>
    <dgm:cxn modelId="{7CA28EF7-1145-4C55-B387-1A8B2FB011AA}" type="presParOf" srcId="{51681D02-E40B-4095-AA1B-9C1406CAD01D}" destId="{39C50DCF-9831-40B1-B7D2-CDDF5B518229}" srcOrd="2" destOrd="0" presId="urn:microsoft.com/office/officeart/2008/layout/AlternatingPictureBlocks"/>
    <dgm:cxn modelId="{ECCBABA5-7CE2-4218-AA9D-D8FC28C13388}" type="presParOf" srcId="{39C50DCF-9831-40B1-B7D2-CDDF5B518229}" destId="{9BC928FD-C6F5-4E2D-A0A2-207D21875F4D}" srcOrd="0" destOrd="0" presId="urn:microsoft.com/office/officeart/2008/layout/AlternatingPictureBlocks"/>
    <dgm:cxn modelId="{F271DEC1-8DF3-4FBA-AAE1-8FEA1CAD7906}" type="presParOf" srcId="{39C50DCF-9831-40B1-B7D2-CDDF5B518229}" destId="{A29BDD04-4FE0-489C-80B2-E0992365835D}" srcOrd="1" destOrd="0" presId="urn:microsoft.com/office/officeart/2008/layout/AlternatingPictureBlocks"/>
    <dgm:cxn modelId="{F6EACF97-FB33-4F3C-A0C6-E23A8671EA13}" type="presParOf" srcId="{51681D02-E40B-4095-AA1B-9C1406CAD01D}" destId="{388FC96C-191A-4674-8699-1D672300B957}" srcOrd="3" destOrd="0" presId="urn:microsoft.com/office/officeart/2008/layout/AlternatingPictureBlocks"/>
    <dgm:cxn modelId="{3426CA40-83E2-458B-84BD-26498BBC0EBC}" type="presParOf" srcId="{51681D02-E40B-4095-AA1B-9C1406CAD01D}" destId="{F192DE56-DB3B-4D4F-A74B-03DDAFAAB60D}" srcOrd="4" destOrd="0" presId="urn:microsoft.com/office/officeart/2008/layout/AlternatingPictureBlocks"/>
    <dgm:cxn modelId="{5603481D-3349-4EA9-8F48-3954EA37A5A9}" type="presParOf" srcId="{F192DE56-DB3B-4D4F-A74B-03DDAFAAB60D}" destId="{0D836FEB-C0F3-4806-8FD8-33AFFCD6B15C}" srcOrd="0" destOrd="0" presId="urn:microsoft.com/office/officeart/2008/layout/AlternatingPictureBlocks"/>
    <dgm:cxn modelId="{1E26E8CC-F286-4B6A-BCB4-13517EAB6994}" type="presParOf" srcId="{F192DE56-DB3B-4D4F-A74B-03DDAFAAB60D}" destId="{77AC7ED0-53FA-4622-B6B9-CE59C5319106}" srcOrd="1" destOrd="0" presId="urn:microsoft.com/office/officeart/2008/layout/AlternatingPictureBlocks"/>
    <dgm:cxn modelId="{0A6F76CD-6B6F-45A8-9EFE-E5A038E9433F}" type="presParOf" srcId="{51681D02-E40B-4095-AA1B-9C1406CAD01D}" destId="{77A3D43E-60D5-428D-8006-204AED160D98}" srcOrd="5" destOrd="0" presId="urn:microsoft.com/office/officeart/2008/layout/AlternatingPictureBlocks"/>
    <dgm:cxn modelId="{A4279F0A-BDE9-4348-96E4-7950D429010F}" type="presParOf" srcId="{51681D02-E40B-4095-AA1B-9C1406CAD01D}" destId="{AD0DB1C9-5CD9-4EE9-8FDA-E374D48DC631}" srcOrd="6" destOrd="0" presId="urn:microsoft.com/office/officeart/2008/layout/AlternatingPictureBlocks"/>
    <dgm:cxn modelId="{01379BDD-572D-49AC-A80F-A8733F71AEE6}" type="presParOf" srcId="{AD0DB1C9-5CD9-4EE9-8FDA-E374D48DC631}" destId="{2ECAC94F-8B92-4A43-93CB-F93597A55C34}" srcOrd="0" destOrd="0" presId="urn:microsoft.com/office/officeart/2008/layout/AlternatingPictureBlocks"/>
    <dgm:cxn modelId="{F0268BCD-373D-40E0-83A2-63D8549BF0B3}" type="presParOf" srcId="{AD0DB1C9-5CD9-4EE9-8FDA-E374D48DC631}" destId="{342D07E4-0701-48EC-84C9-32A6393CBF0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99217-0D5D-4CA8-9DDC-1EAE715003CC}">
      <dsp:nvSpPr>
        <dsp:cNvPr id="0" name=""/>
        <dsp:cNvSpPr/>
      </dsp:nvSpPr>
      <dsp:spPr>
        <a:xfrm>
          <a:off x="3387963" y="968"/>
          <a:ext cx="2664380" cy="12050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Cuadrante 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Total de eventos: 359</a:t>
          </a:r>
          <a:endParaRPr lang="es-ES" sz="2200" kern="1200" dirty="0"/>
        </a:p>
      </dsp:txBody>
      <dsp:txXfrm>
        <a:off x="3387963" y="968"/>
        <a:ext cx="2664380" cy="1205056"/>
      </dsp:txXfrm>
    </dsp:sp>
    <dsp:sp modelId="{027F9852-4801-48DF-A63E-E0BBDA73DD80}">
      <dsp:nvSpPr>
        <dsp:cNvPr id="0" name=""/>
        <dsp:cNvSpPr/>
      </dsp:nvSpPr>
      <dsp:spPr>
        <a:xfrm>
          <a:off x="2075656" y="968"/>
          <a:ext cx="1193006" cy="1205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928FD-C6F5-4E2D-A0A2-207D21875F4D}">
      <dsp:nvSpPr>
        <dsp:cNvPr id="0" name=""/>
        <dsp:cNvSpPr/>
      </dsp:nvSpPr>
      <dsp:spPr>
        <a:xfrm>
          <a:off x="2075656" y="1404859"/>
          <a:ext cx="2664380" cy="120505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Cuadrante 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Total de eventos: 423</a:t>
          </a:r>
          <a:endParaRPr lang="es-ES" sz="2200" kern="1200" dirty="0"/>
        </a:p>
      </dsp:txBody>
      <dsp:txXfrm>
        <a:off x="2075656" y="1404859"/>
        <a:ext cx="2664380" cy="1205056"/>
      </dsp:txXfrm>
    </dsp:sp>
    <dsp:sp modelId="{A29BDD04-4FE0-489C-80B2-E0992365835D}">
      <dsp:nvSpPr>
        <dsp:cNvPr id="0" name=""/>
        <dsp:cNvSpPr/>
      </dsp:nvSpPr>
      <dsp:spPr>
        <a:xfrm>
          <a:off x="4859337" y="1404859"/>
          <a:ext cx="1193006" cy="12050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36FEB-C0F3-4806-8FD8-33AFFCD6B15C}">
      <dsp:nvSpPr>
        <dsp:cNvPr id="0" name=""/>
        <dsp:cNvSpPr/>
      </dsp:nvSpPr>
      <dsp:spPr>
        <a:xfrm>
          <a:off x="3387963" y="2808750"/>
          <a:ext cx="2664380" cy="120505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Cuadrante 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Total de eventos: 387</a:t>
          </a:r>
          <a:endParaRPr lang="es-ES" sz="2200" kern="1200" dirty="0"/>
        </a:p>
      </dsp:txBody>
      <dsp:txXfrm>
        <a:off x="3387963" y="2808750"/>
        <a:ext cx="2664380" cy="1205056"/>
      </dsp:txXfrm>
    </dsp:sp>
    <dsp:sp modelId="{77AC7ED0-53FA-4622-B6B9-CE59C5319106}">
      <dsp:nvSpPr>
        <dsp:cNvPr id="0" name=""/>
        <dsp:cNvSpPr/>
      </dsp:nvSpPr>
      <dsp:spPr>
        <a:xfrm>
          <a:off x="2075656" y="2808750"/>
          <a:ext cx="1193006" cy="1205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AC94F-8B92-4A43-93CB-F93597A55C34}">
      <dsp:nvSpPr>
        <dsp:cNvPr id="0" name=""/>
        <dsp:cNvSpPr/>
      </dsp:nvSpPr>
      <dsp:spPr>
        <a:xfrm>
          <a:off x="2075656" y="4212641"/>
          <a:ext cx="2664380" cy="120505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Cuadrante 4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Total de eventos: 367</a:t>
          </a:r>
          <a:endParaRPr lang="es-ES" sz="2200" kern="1200" dirty="0"/>
        </a:p>
      </dsp:txBody>
      <dsp:txXfrm>
        <a:off x="2075656" y="4212641"/>
        <a:ext cx="2664380" cy="1205056"/>
      </dsp:txXfrm>
    </dsp:sp>
    <dsp:sp modelId="{342D07E4-0701-48EC-84C9-32A6393CBF0A}">
      <dsp:nvSpPr>
        <dsp:cNvPr id="0" name=""/>
        <dsp:cNvSpPr/>
      </dsp:nvSpPr>
      <dsp:spPr>
        <a:xfrm>
          <a:off x="4859337" y="4212641"/>
          <a:ext cx="1193006" cy="120505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29/10/2021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5" y="1989666"/>
            <a:ext cx="9256889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04672" y="1421528"/>
            <a:ext cx="10802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algn="just">
              <a:spcAft>
                <a:spcPts val="0"/>
              </a:spcAft>
            </a:pPr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Cuatro cuadrantes a intervenir en un área primaria de recuperación, en funciones de las siguientes actividades (FASE II):  </a:t>
            </a:r>
            <a:endParaRPr lang="es-EC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1590" algn="just">
              <a:spcAft>
                <a:spcPts val="0"/>
              </a:spcAft>
            </a:pPr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DOCUMENTAL Y FÍSICO DE COMERCIANTES AUTÓNOMOS </a:t>
            </a:r>
            <a:endParaRPr lang="es-EC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ASISTENCIA </a:t>
            </a:r>
            <a:r>
              <a:rPr lang="es-EC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PERSONAS EN SITUACIÓN DE CALLE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PREVENCIÓN SOCIAL Y SITUACIONAL DEL DELITO 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C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FORTALECIMIENTO DE FACTORES PROTECTORES PARA EL TURISMO NACIONAL E INTERNACIONAL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159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COMUNICACIÓN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ESTRATÉGICA.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838200" y="80228"/>
            <a:ext cx="10515600" cy="99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DESARROLLO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46029" y="2344615"/>
            <a:ext cx="11160755" cy="263401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05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49461"/>
              </p:ext>
            </p:extLst>
          </p:nvPr>
        </p:nvGraphicFramePr>
        <p:xfrm>
          <a:off x="350875" y="2731618"/>
          <a:ext cx="11504793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793">
                  <a:extLst>
                    <a:ext uri="{9D8B030D-6E8A-4147-A177-3AD203B41FA5}">
                      <a16:colId xmlns:a16="http://schemas.microsoft.com/office/drawing/2014/main" val="3542065961"/>
                    </a:ext>
                  </a:extLst>
                </a:gridCol>
              </a:tblGrid>
              <a:tr h="931063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ESTADÍSTICAS DE </a:t>
                      </a:r>
                      <a:r>
                        <a:rPr lang="es-ES" sz="2800" dirty="0" smtClean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SEGURIDAD</a:t>
                      </a:r>
                      <a:r>
                        <a:rPr lang="es-ES" sz="2800" baseline="0" dirty="0" smtClean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 CIUDADANA E INCLUSIÓN SOCIAL</a:t>
                      </a:r>
                      <a:endParaRPr lang="es-ES" sz="2800" baseline="0" dirty="0">
                        <a:solidFill>
                          <a:srgbClr val="002060"/>
                        </a:solidFill>
                        <a:latin typeface="Roboto Bk"/>
                        <a:ea typeface="Roboto Bk" pitchFamily="2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s-ES" sz="2800" dirty="0" smtClean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INTERVENCIÓN</a:t>
                      </a:r>
                      <a:r>
                        <a:rPr lang="es-ES" sz="2800" baseline="0" dirty="0" smtClean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 INTEGRAL DEL </a:t>
                      </a:r>
                      <a:r>
                        <a:rPr lang="es-ES" sz="2800" dirty="0" smtClean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CENTRO </a:t>
                      </a:r>
                      <a:r>
                        <a:rPr lang="es-ES" sz="2800" dirty="0">
                          <a:solidFill>
                            <a:srgbClr val="002060"/>
                          </a:solidFill>
                          <a:latin typeface="Roboto Bk"/>
                          <a:ea typeface="Roboto Bk" pitchFamily="2" charset="0"/>
                          <a:cs typeface="Helvetica" panose="020B0604020202020204" pitchFamily="34" charset="0"/>
                        </a:rPr>
                        <a:t>HISTÓRICO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585526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0875" y="153480"/>
            <a:ext cx="932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2060"/>
                </a:solidFill>
                <a:ea typeface="Roboto Condensed" panose="02000000000000000000" pitchFamily="2" charset="0"/>
              </a:rPr>
              <a:t>RESULTADOS POR EVENTO, POR </a:t>
            </a:r>
            <a:r>
              <a:rPr lang="es-ES_tradnl" sz="2000" b="1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CUADRANTE</a:t>
            </a:r>
            <a:endParaRPr lang="es-ES_tradnl" sz="2000" b="1" dirty="0">
              <a:solidFill>
                <a:srgbClr val="002060"/>
              </a:solidFill>
              <a:ea typeface="Roboto Condensed" panose="02000000000000000000" pitchFamily="2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42696" y="6116712"/>
            <a:ext cx="801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Fuente:</a:t>
            </a:r>
            <a:r>
              <a:rPr kumimoji="0" lang="es-ES" altLang="es-EC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s-MX" altLang="es-EC" sz="1000" dirty="0"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OPERATIVOS DIARIOS CH</a:t>
            </a:r>
            <a:endParaRPr kumimoji="0" lang="es-EC" altLang="es-EC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Roboto Condensed" panose="02000000000000000000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Elaboración</a:t>
            </a:r>
            <a:r>
              <a:rPr kumimoji="0" lang="es-ES" altLang="es-EC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Roboto Condensed" panose="02000000000000000000" pitchFamily="2" charset="0"/>
                <a:cs typeface="Times New Roman" panose="02020603050405020304" pitchFamily="18" charset="0"/>
              </a:rPr>
              <a:t>: Observatorio Metropolitano de Seguridad Ciudadana – OMSC</a:t>
            </a:r>
            <a:endParaRPr lang="es-ES" altLang="es-EC" sz="1000" dirty="0"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890551" y="3532457"/>
            <a:ext cx="16081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5400" dirty="0" smtClean="0">
                <a:solidFill>
                  <a:schemeClr val="accent1">
                    <a:lumMod val="75000"/>
                  </a:schemeClr>
                </a:solidFill>
                <a:latin typeface="Otterco" panose="00000500000000000000" pitchFamily="50" charset="0"/>
              </a:rPr>
              <a:t>1.536</a:t>
            </a:r>
            <a:endParaRPr lang="es-MX" sz="5400" dirty="0">
              <a:solidFill>
                <a:schemeClr val="accent1">
                  <a:lumMod val="75000"/>
                </a:schemeClr>
              </a:solidFill>
              <a:latin typeface="Otterco" panose="00000500000000000000" pitchFamily="50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325187" y="2682156"/>
            <a:ext cx="40766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ES_tradnl" sz="2400" dirty="0">
                <a:solidFill>
                  <a:srgbClr val="002060"/>
                </a:solidFill>
                <a:ea typeface="Roboto Condensed" panose="02000000000000000000" pitchFamily="2" charset="0"/>
              </a:rPr>
              <a:t>TOTAL DE </a:t>
            </a:r>
            <a:r>
              <a:rPr lang="es-ES_tradnl" sz="2400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EVENTOS</a:t>
            </a:r>
          </a:p>
          <a:p>
            <a:pPr lvl="1" algn="ctr"/>
            <a:r>
              <a:rPr lang="es-ES_tradnl" sz="2400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 DEL 17 </a:t>
            </a:r>
            <a:r>
              <a:rPr lang="es-ES_tradnl" sz="2400" dirty="0">
                <a:solidFill>
                  <a:srgbClr val="002060"/>
                </a:solidFill>
                <a:ea typeface="Roboto Condensed" panose="02000000000000000000" pitchFamily="2" charset="0"/>
              </a:rPr>
              <a:t>AL 28 DE </a:t>
            </a:r>
            <a:r>
              <a:rPr lang="es-ES_tradnl" sz="2400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OCTUBRE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654827549"/>
              </p:ext>
            </p:extLst>
          </p:nvPr>
        </p:nvGraphicFramePr>
        <p:xfrm>
          <a:off x="-1444419" y="6980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6387" y="6227859"/>
            <a:ext cx="1929040" cy="5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1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graphicFrame>
        <p:nvGraphicFramePr>
          <p:cNvPr id="10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73116"/>
              </p:ext>
            </p:extLst>
          </p:nvPr>
        </p:nvGraphicFramePr>
        <p:xfrm>
          <a:off x="290937" y="178733"/>
          <a:ext cx="9495613" cy="6321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4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INSTITUCIÓN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spc="-10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EVENTO</a:t>
                      </a:r>
                      <a:endParaRPr sz="1100">
                        <a:latin typeface="+mn-lt"/>
                        <a:cs typeface="Montserrat Black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83185" indent="1009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spc="-10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TOTAL 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17 A</a:t>
                      </a:r>
                      <a:r>
                        <a:rPr sz="1100" b="1" spc="-70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2</a:t>
                      </a:r>
                      <a:r>
                        <a:rPr lang="es-EC" sz="1100" b="1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8</a:t>
                      </a:r>
                      <a:r>
                        <a:rPr lang="es-EC" sz="1100" b="1" baseline="0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DE 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OCTUBRE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1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 smtClean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 smtClean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Inclusión</a:t>
                      </a:r>
                      <a:r>
                        <a:rPr sz="1100" b="1" spc="-5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Social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C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Situación de</a:t>
                      </a:r>
                      <a:r>
                        <a:rPr sz="1100" spc="-1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calle</a:t>
                      </a:r>
                      <a:endParaRPr sz="1100" dirty="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C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83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C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Trabajo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infantil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C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10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C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Movilidad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humana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C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7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19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 marL="786765">
                        <a:lnSpc>
                          <a:spcPct val="100000"/>
                        </a:lnSpc>
                      </a:pPr>
                      <a:r>
                        <a:rPr lang="es-EC" sz="1100" b="1" spc="-5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                      </a:t>
                      </a:r>
                      <a:r>
                        <a:rPr sz="1100" b="1" spc="-5" dirty="0" err="1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Patronato</a:t>
                      </a:r>
                      <a:r>
                        <a:rPr sz="1100" b="1" spc="-5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San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José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Trabajo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infantil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10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Atención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a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adultos mayores</a:t>
                      </a:r>
                      <a:endParaRPr sz="1100" dirty="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31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Situación de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calle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(mendicidad -</a:t>
                      </a:r>
                      <a:r>
                        <a:rPr sz="1100" spc="-1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indigentes)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108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tc>
                  <a:txBody>
                    <a:bodyPr/>
                    <a:lstStyle/>
                    <a:p>
                      <a:pPr marL="725170" marR="419734" indent="-2984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Situación de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consumo</a:t>
                      </a:r>
                      <a:r>
                        <a:rPr sz="1100" spc="-8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(sustancias  sujetas a</a:t>
                      </a:r>
                      <a:r>
                        <a:rPr sz="1100" spc="-1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fiscalización)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50</a:t>
                      </a:r>
                      <a:endParaRPr sz="1200" dirty="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Situación de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movilidad</a:t>
                      </a:r>
                      <a:r>
                        <a:rPr sz="1100" spc="-1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humana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11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CFD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1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 marL="784225">
                        <a:lnSpc>
                          <a:spcPct val="100000"/>
                        </a:lnSpc>
                      </a:pPr>
                      <a:r>
                        <a:rPr lang="es-EC" sz="1100" b="1" spc="-5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                    </a:t>
                      </a:r>
                      <a:r>
                        <a:rPr sz="1100" b="1" spc="-5" dirty="0" err="1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Secretaría</a:t>
                      </a:r>
                      <a:r>
                        <a:rPr sz="1100" b="1" spc="-5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de Salud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Acompañamiento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en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spc="-1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evento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19</a:t>
                      </a:r>
                      <a:endParaRPr sz="1200" dirty="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Toma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de signos</a:t>
                      </a:r>
                      <a:r>
                        <a:rPr sz="1100" spc="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vitales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164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Educación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nutricional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99</a:t>
                      </a:r>
                      <a:endParaRPr sz="1200" dirty="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49A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91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s-EC" sz="1100" b="1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                  </a:t>
                      </a:r>
                      <a:r>
                        <a:rPr sz="1100" b="1" dirty="0" err="1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Agencia</a:t>
                      </a:r>
                      <a:r>
                        <a:rPr sz="1100" b="1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Metropolitana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de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Control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Acompañamiento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en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spc="-1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evento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58</a:t>
                      </a:r>
                      <a:endParaRPr sz="1200" dirty="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Medidas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cautelares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espacio</a:t>
                      </a:r>
                      <a:r>
                        <a:rPr sz="1100" spc="-1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público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236</a:t>
                      </a:r>
                      <a:endParaRPr sz="1200" dirty="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Medidas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cautelares locales comerciales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21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Fauna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urbana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13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BC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919">
                <a:tc row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s-EC" sz="1100" b="1" spc="-5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                    </a:t>
                      </a:r>
                      <a:r>
                        <a:rPr sz="1100" b="1" spc="-5" dirty="0" err="1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Cuerpo</a:t>
                      </a:r>
                      <a:r>
                        <a:rPr sz="1100" b="1" spc="-5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de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Agentes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de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Control</a:t>
                      </a:r>
                      <a:r>
                        <a:rPr sz="1100" b="1" spc="-2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Metropolitano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AC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Acompañamiento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en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spc="-1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evento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AC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151</a:t>
                      </a:r>
                      <a:endParaRPr sz="1200" dirty="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AC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ACDE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Exhorto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ACDEE2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80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74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AC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919">
                <a:tc rowSpan="2"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s-EC" sz="1100" b="1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                      </a:t>
                      </a:r>
                      <a:r>
                        <a:rPr sz="1100" b="1" dirty="0" err="1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Agencia</a:t>
                      </a:r>
                      <a:r>
                        <a:rPr sz="1100" b="1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Metropolitana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de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Tránsito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9ECB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Contravención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9ECB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88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9EC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9ECB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1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Apoyo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al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tránsito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vehicular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9ECB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13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9EC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919">
                <a:tc rowSpan="2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s-EC" sz="1100" b="1" spc="-5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                     </a:t>
                      </a:r>
                      <a:r>
                        <a:rPr sz="1100" b="1" spc="-5" dirty="0" err="1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Empresa</a:t>
                      </a:r>
                      <a:r>
                        <a:rPr sz="1100" b="1" spc="-5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Pública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Metropolitana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de</a:t>
                      </a:r>
                      <a:r>
                        <a:rPr sz="1100" b="1" spc="10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Aseo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FF7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Limpieza programada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FF7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10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192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FF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4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FF7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Limpieza emergente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FF7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39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FFF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5068">
                <a:tc>
                  <a:txBody>
                    <a:bodyPr/>
                    <a:lstStyle/>
                    <a:p>
                      <a:pPr marL="734060" marR="618490" indent="-1085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s-EC" sz="1100" b="1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 err="1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Agencia</a:t>
                      </a:r>
                      <a:r>
                        <a:rPr sz="1100" b="1" dirty="0" smtClean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de</a:t>
                      </a:r>
                      <a:r>
                        <a:rPr sz="1100" b="1" spc="-5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Coordinación 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Distrital de</a:t>
                      </a:r>
                      <a:r>
                        <a:rPr sz="1100" b="1" spc="-30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Comercio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7BA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Socializaciones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- 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prevenciones</a:t>
                      </a:r>
                      <a:endParaRPr sz="110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7BA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10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53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7BA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4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Cuerpo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de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Bomberos</a:t>
                      </a:r>
                      <a:endParaRPr sz="1100" dirty="0">
                        <a:latin typeface="+mn-lt"/>
                        <a:cs typeface="Montserrat Black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DC87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Atenciones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pre</a:t>
                      </a:r>
                      <a:r>
                        <a:rPr sz="1100" spc="-5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 </a:t>
                      </a:r>
                      <a:r>
                        <a:rPr sz="1100" dirty="0">
                          <a:solidFill>
                            <a:srgbClr val="515154"/>
                          </a:solidFill>
                          <a:latin typeface="+mn-lt"/>
                          <a:cs typeface="Montserrat"/>
                        </a:rPr>
                        <a:t>hospitalarias</a:t>
                      </a:r>
                      <a:endParaRPr sz="1100" dirty="0">
                        <a:latin typeface="+mn-lt"/>
                        <a:cs typeface="Montserrat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DC87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6</a:t>
                      </a:r>
                      <a:endParaRPr sz="120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  <a:solidFill>
                      <a:srgbClr val="DC87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491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b="1" spc="-1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TOTAL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DE </a:t>
                      </a:r>
                      <a:r>
                        <a:rPr sz="1100" b="1" spc="-10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EVENTOS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EN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LOS </a:t>
                      </a:r>
                      <a:r>
                        <a:rPr sz="1100" b="1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7 DÍAS (17 AL 28 DE</a:t>
                      </a:r>
                      <a:r>
                        <a:rPr sz="1100" b="1" spc="1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OCTUBRE)</a:t>
                      </a:r>
                      <a:endParaRPr sz="1100">
                        <a:latin typeface="+mn-lt"/>
                        <a:cs typeface="Montserrat Black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5408F"/>
                      </a:solidFill>
                      <a:prstDash val="solid"/>
                    </a:lnL>
                    <a:lnR w="12700">
                      <a:solidFill>
                        <a:srgbClr val="007DC5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5" dirty="0">
                          <a:solidFill>
                            <a:srgbClr val="515154"/>
                          </a:solidFill>
                          <a:latin typeface="+mn-lt"/>
                          <a:cs typeface="Montserrat Black"/>
                        </a:rPr>
                        <a:t>1.536</a:t>
                      </a:r>
                      <a:endParaRPr sz="1200" dirty="0">
                        <a:latin typeface="+mn-lt"/>
                        <a:cs typeface="Montserrat Black"/>
                      </a:endParaRPr>
                    </a:p>
                  </a:txBody>
                  <a:tcPr marL="0" marR="0" marB="0">
                    <a:lnL w="12700">
                      <a:solidFill>
                        <a:srgbClr val="007DC5"/>
                      </a:solidFill>
                      <a:prstDash val="solid"/>
                    </a:lnL>
                    <a:lnR w="12700">
                      <a:solidFill>
                        <a:srgbClr val="25408F"/>
                      </a:solidFill>
                      <a:prstDash val="solid"/>
                    </a:lnR>
                    <a:lnT w="12700">
                      <a:solidFill>
                        <a:srgbClr val="25408F"/>
                      </a:solidFill>
                      <a:prstDash val="solid"/>
                    </a:lnT>
                    <a:lnB w="12700">
                      <a:solidFill>
                        <a:srgbClr val="2540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9212829" y="2351857"/>
            <a:ext cx="2979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_tradnl" sz="2000" b="1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INFORME POR INSTITUCIONES MUNICIPALES</a:t>
            </a:r>
            <a:endParaRPr lang="es-ES_tradnl" sz="2000" b="1" dirty="0">
              <a:solidFill>
                <a:srgbClr val="002060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AFB639-D597-45F1-8AC5-A078942B7D44}"/>
              </a:ext>
            </a:extLst>
          </p:cNvPr>
          <p:cNvSpPr txBox="1"/>
          <p:nvPr/>
        </p:nvSpPr>
        <p:spPr>
          <a:xfrm>
            <a:off x="56267" y="6160561"/>
            <a:ext cx="4206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Fuente: </a:t>
            </a:r>
            <a:r>
              <a:rPr lang="es-MX" sz="1050" dirty="0"/>
              <a:t>Sistema de Información SIOMS</a:t>
            </a:r>
          </a:p>
          <a:p>
            <a:r>
              <a:rPr lang="es-MX" sz="1050" b="1" dirty="0"/>
              <a:t>Elaborado por: </a:t>
            </a:r>
            <a:r>
              <a:rPr lang="es-MX" sz="1050" dirty="0"/>
              <a:t>Observatorio Metropolitano de Seguridad Ciudadana</a:t>
            </a:r>
            <a:endParaRPr lang="es-EC" sz="105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829994" y="256657"/>
            <a:ext cx="987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</a:rPr>
              <a:t>RESULTADOS DE ALGUNAS INSTITUCIONES DURANTE EL OPERATIVO</a:t>
            </a:r>
          </a:p>
          <a:p>
            <a:pPr algn="ctr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</a:rPr>
              <a:t>EN EL CENTRO HISTÓRICO DE QUITO</a:t>
            </a:r>
            <a:endParaRPr lang="es-EC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44999"/>
              </p:ext>
            </p:extLst>
          </p:nvPr>
        </p:nvGraphicFramePr>
        <p:xfrm>
          <a:off x="491490" y="1560948"/>
          <a:ext cx="4914900" cy="1420068"/>
        </p:xfrm>
        <a:graphic>
          <a:graphicData uri="http://schemas.openxmlformats.org/drawingml/2006/table">
            <a:tbl>
              <a:tblPr/>
              <a:tblGrid>
                <a:gridCol w="307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AGENCIA METROPOLITANA DE TRÁNSITO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60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personas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0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Contravención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60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Apoyo al tránsito </a:t>
                      </a:r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vehicular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0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07575"/>
              </p:ext>
            </p:extLst>
          </p:nvPr>
        </p:nvGraphicFramePr>
        <p:xfrm>
          <a:off x="6880860" y="1560950"/>
          <a:ext cx="4846320" cy="1389015"/>
        </p:xfrm>
        <a:graphic>
          <a:graphicData uri="http://schemas.openxmlformats.org/drawingml/2006/table">
            <a:tbl>
              <a:tblPr/>
              <a:tblGrid>
                <a:gridCol w="30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80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EMPRESA PÚBLICA METROPOLITANA DE ASEO</a:t>
                      </a:r>
                    </a:p>
                  </a:txBody>
                  <a:tcPr marL="13895" marR="13895" marT="13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0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Atenciones</a:t>
                      </a:r>
                    </a:p>
                  </a:txBody>
                  <a:tcPr marL="13895" marR="13895" marT="13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Cantidad</a:t>
                      </a:r>
                    </a:p>
                  </a:txBody>
                  <a:tcPr marL="13895" marR="13895" marT="1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cuadras</a:t>
                      </a:r>
                    </a:p>
                  </a:txBody>
                  <a:tcPr marL="13895" marR="13895" marT="1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0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Limpieza programada</a:t>
                      </a:r>
                    </a:p>
                  </a:txBody>
                  <a:tcPr marL="13895" marR="13895" marT="13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895" marR="13895" marT="1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13895" marR="13895" marT="1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0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Limpieza emergente</a:t>
                      </a:r>
                    </a:p>
                  </a:txBody>
                  <a:tcPr marL="13895" marR="13895" marT="13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895" marR="13895" marT="1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895" marR="13895" marT="1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0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3895" marR="13895" marT="13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3895" marR="13895" marT="1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13895" marR="13895" marT="13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24055"/>
              </p:ext>
            </p:extLst>
          </p:nvPr>
        </p:nvGraphicFramePr>
        <p:xfrm>
          <a:off x="3691890" y="3886069"/>
          <a:ext cx="5097780" cy="1431502"/>
        </p:xfrm>
        <a:graphic>
          <a:graphicData uri="http://schemas.openxmlformats.org/drawingml/2006/table">
            <a:tbl>
              <a:tblPr/>
              <a:tblGrid>
                <a:gridCol w="392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0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CUERPO DE AGENTES DE CONTROL METROPOLITANO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2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Acompañamiento en evento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2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Exhorto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2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9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227859"/>
            <a:ext cx="1929040" cy="5626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61" y="715968"/>
            <a:ext cx="4049486" cy="568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711935" y="315858"/>
            <a:ext cx="932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_tradnl" sz="2000" b="1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COMUNICADO PARA RETIRO DE MEDIDAS CAUTELARES (AMC )</a:t>
            </a:r>
            <a:endParaRPr lang="es-ES_tradnl" sz="2000" b="1" dirty="0">
              <a:solidFill>
                <a:srgbClr val="002060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227859"/>
            <a:ext cx="1929040" cy="5626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7" y="965200"/>
            <a:ext cx="9251993" cy="5262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711935" y="153480"/>
            <a:ext cx="932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_tradnl" sz="2000" b="1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FORMULARIO DE LEVANTAMIENTO DE INFORMACIÓN DE VOLUNTAD DE INGRESO A MERCADOS, FERIAS Y PLATAFORMAS (ACDC)</a:t>
            </a:r>
            <a:endParaRPr lang="es-ES_tradnl" sz="2000" b="1" dirty="0">
              <a:solidFill>
                <a:srgbClr val="002060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227859"/>
            <a:ext cx="1929040" cy="56263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4" y="1075037"/>
            <a:ext cx="3703591" cy="5152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45" y="696391"/>
            <a:ext cx="4141687" cy="5531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Rectángulo 43"/>
          <p:cNvSpPr/>
          <p:nvPr/>
        </p:nvSpPr>
        <p:spPr>
          <a:xfrm>
            <a:off x="606558" y="179653"/>
            <a:ext cx="3703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Oficio Requerimiento Informe</a:t>
            </a:r>
          </a:p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Concejo </a:t>
            </a: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</a:rPr>
              <a:t>Metropolitano de Quito.</a:t>
            </a:r>
          </a:p>
        </p:txBody>
      </p:sp>
    </p:spTree>
    <p:extLst>
      <p:ext uri="{BB962C8B-B14F-4D97-AF65-F5344CB8AC3E}">
        <p14:creationId xmlns:p14="http://schemas.microsoft.com/office/powerpoint/2010/main" val="129917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227859"/>
            <a:ext cx="1929040" cy="5626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4" y="660185"/>
            <a:ext cx="4048703" cy="573353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84526" y="2858483"/>
            <a:ext cx="5294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_tradnl" sz="2000" b="1" dirty="0" smtClean="0">
                <a:solidFill>
                  <a:srgbClr val="002060"/>
                </a:solidFill>
                <a:ea typeface="Roboto Condensed" panose="02000000000000000000" pitchFamily="2" charset="0"/>
              </a:rPr>
              <a:t>PLAN DE INTERVENCIÓN DEL CENTRO HISTÓRICO DEL DISTRITO METROPOLITANO DE QUITO</a:t>
            </a:r>
            <a:endParaRPr lang="es-ES_tradnl" sz="2000" b="1" dirty="0">
              <a:solidFill>
                <a:srgbClr val="002060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2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18" y="417606"/>
            <a:ext cx="4102965" cy="60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932761" y="1890583"/>
            <a:ext cx="10515600" cy="2347784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>
                <a:solidFill>
                  <a:schemeClr val="accent5">
                    <a:lumMod val="50000"/>
                  </a:schemeClr>
                </a:solidFill>
              </a:rPr>
              <a:t>Plan de Acción para la Intervención Integral del Centro Histórico del Distrito Metropolitano de Quito</a:t>
            </a:r>
          </a:p>
        </p:txBody>
      </p:sp>
    </p:spTree>
    <p:extLst>
      <p:ext uri="{BB962C8B-B14F-4D97-AF65-F5344CB8AC3E}">
        <p14:creationId xmlns:p14="http://schemas.microsoft.com/office/powerpoint/2010/main" val="23198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14" y="2181895"/>
            <a:ext cx="8551572" cy="24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4701" y="1566540"/>
            <a:ext cx="10814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1978: </a:t>
            </a:r>
            <a:r>
              <a:rPr lang="es-E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Declaración de CHQ como Patrimonio Cultural de la Humanidad. </a:t>
            </a:r>
            <a:r>
              <a:rPr lang="es-ES" sz="2400" dirty="0" smtClean="0"/>
              <a:t>En </a:t>
            </a:r>
            <a:r>
              <a:rPr lang="es-ES" sz="2400" dirty="0"/>
              <a:t>función de lo dispuesto en el Art. 5 sobre la autonomía y el Art. 84 del COOTAD, el GAD del MDMQ debe realizar acciones de coordinación para la preservación de la seguridad en la </a:t>
            </a:r>
            <a:r>
              <a:rPr lang="es-ES" sz="2400" dirty="0" smtClean="0"/>
              <a:t>ciudad en coordinación con otros </a:t>
            </a:r>
            <a:endParaRPr lang="es-E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es-E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2400" dirty="0" smtClean="0"/>
              <a:t>La SGSG en el marco </a:t>
            </a:r>
            <a:r>
              <a:rPr lang="es-ES" sz="2400" dirty="0"/>
              <a:t>de lo dispuesto en el </a:t>
            </a:r>
            <a:r>
              <a:rPr lang="es-ES" sz="2400" dirty="0" smtClean="0"/>
              <a:t>art. </a:t>
            </a:r>
            <a:r>
              <a:rPr lang="es-ES" sz="2400" dirty="0"/>
              <a:t>226 </a:t>
            </a:r>
            <a:r>
              <a:rPr lang="es-ES" sz="2400" dirty="0" smtClean="0"/>
              <a:t>de la Constitución, </a:t>
            </a:r>
            <a:r>
              <a:rPr lang="es-ES" sz="2400" dirty="0"/>
              <a:t>actúa en coordinación con las </a:t>
            </a:r>
            <a:r>
              <a:rPr lang="es-ES" sz="2400" dirty="0" smtClean="0"/>
              <a:t>entidades </a:t>
            </a:r>
            <a:r>
              <a:rPr lang="es-ES" sz="2400" dirty="0"/>
              <a:t>municipales </a:t>
            </a:r>
            <a:r>
              <a:rPr lang="es-ES" sz="2400" dirty="0" smtClean="0"/>
              <a:t> de Patronato </a:t>
            </a:r>
            <a:r>
              <a:rPr lang="es-ES" sz="2400" dirty="0"/>
              <a:t>San José, Secretaría Inclusión Social, </a:t>
            </a:r>
            <a:r>
              <a:rPr lang="es-ES" sz="2400" dirty="0" smtClean="0"/>
              <a:t>Secretaría de Salud, Secretaría de Educación, Cuerpo de Agentes </a:t>
            </a:r>
            <a:r>
              <a:rPr lang="es-ES" sz="2400" dirty="0"/>
              <a:t>de Control Metropolitano de Quito, Agencia Metropolitano de </a:t>
            </a:r>
            <a:r>
              <a:rPr lang="es-ES" sz="2400" dirty="0" smtClean="0"/>
              <a:t>Control e instituciones de seguridad pública.</a:t>
            </a:r>
            <a:endParaRPr lang="es-E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3907" y="0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69834" y="1579974"/>
            <a:ext cx="107669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</a:t>
            </a:r>
            <a:r>
              <a:rPr lang="es-ES" sz="2400" dirty="0"/>
              <a:t>Secretaría de General de Seguridad y Gobernabilidad, como ente responsable en el ámbito de la seguridad y convivencia ciudadana el Código </a:t>
            </a:r>
            <a:r>
              <a:rPr lang="es-ES" sz="2400" dirty="0" smtClean="0"/>
              <a:t>Municipal, en su </a:t>
            </a:r>
            <a:r>
              <a:rPr lang="es-ES" sz="2400" dirty="0"/>
              <a:t>artículo 3741 dispone como funciones las siguientes: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 a. Definir </a:t>
            </a:r>
            <a:r>
              <a:rPr lang="es-ES" sz="2400" dirty="0"/>
              <a:t>las políticas de seguridad y convivencia ciudadanas y ponerlas a consideración del Concejo Metropolitano de Quito; d. Dirigir las acciones de prevención, control y contingencia en materia de seguridad ciudadana;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</a:t>
            </a:r>
            <a:r>
              <a:rPr lang="es-ES" sz="2400" dirty="0"/>
              <a:t>. Asesorar al Alcalde Metropolitano en temas de seguridad y convivencia ciudadanas;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h</a:t>
            </a:r>
            <a:r>
              <a:rPr lang="es-ES" sz="2400" dirty="0"/>
              <a:t>. Evaluar los resultados de las políticas, planes, programas y proyectos de seguridad ciudadana y proponer sus </a:t>
            </a:r>
            <a:r>
              <a:rPr lang="es-ES" sz="2400" dirty="0" smtClean="0"/>
              <a:t>correctivos.</a:t>
            </a:r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C" sz="2400" dirty="0"/>
          </a:p>
          <a:p>
            <a:pPr algn="just"/>
            <a:endParaRPr lang="es-E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3907" y="40718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69834" y="1164276"/>
            <a:ext cx="107669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El COESCOP </a:t>
            </a:r>
            <a:r>
              <a:rPr lang="es-ES" sz="2400" dirty="0"/>
              <a:t>define las funciones </a:t>
            </a:r>
            <a:r>
              <a:rPr lang="es-ES" sz="2400" dirty="0" smtClean="0"/>
              <a:t>otorgadas </a:t>
            </a:r>
            <a:r>
              <a:rPr lang="es-ES" sz="2400" dirty="0"/>
              <a:t>al CACMQ, en su art. 269, los Agentes de Control Municipal o Metropolitano, tendrán las siguientes funciones: 2. Ejecutar las órdenes de la autoridad competente para controlar el uso del espacio público; (...) 7. Apoyar a los organismos competentes en el proceso de acogida a personas en situación de vulnerabilidad extrema; 8. Controlar el ordenamiento y limpieza de los mercados y centros de abasto. </a:t>
            </a:r>
            <a:r>
              <a:rPr lang="es-ES" sz="2400" dirty="0" smtClean="0"/>
              <a:t>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i="1" dirty="0" smtClean="0"/>
              <a:t>Las </a:t>
            </a:r>
            <a:r>
              <a:rPr lang="es-ES" sz="2400" i="1" dirty="0"/>
              <a:t>actividades comerciales o mal uso del espacio público, sin la respectiva autorización municipal, constituyen una infracción administrativa sancionada con multa o jornadas de trabajo comunitario conforme lo establece Código Municipal para el Distrito Metropolitano de Quito (Art. 1287 o 3003.5 del Código Municipal para el Distrito Metropolitano de Quito). </a:t>
            </a:r>
            <a:endParaRPr lang="es-EC" sz="2400" i="1" dirty="0"/>
          </a:p>
          <a:p>
            <a:pPr algn="just"/>
            <a:endParaRPr lang="es-ES" sz="2400" i="1" dirty="0"/>
          </a:p>
          <a:p>
            <a:pPr algn="just"/>
            <a:endParaRPr lang="es-EC" sz="2400" dirty="0"/>
          </a:p>
          <a:p>
            <a:pPr algn="just"/>
            <a:endParaRPr lang="es-E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3907" y="40718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4075" y="1461527"/>
            <a:ext cx="108752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 7 de octubre de 2021, se realizó en </a:t>
            </a: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sala de reuniones del COE Metropolitano </a:t>
            </a:r>
            <a:r>
              <a:rPr lang="es-ES" sz="17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presentación de los Planes </a:t>
            </a:r>
            <a:r>
              <a:rPr lang="es-ES" sz="17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Acción para la </a:t>
            </a:r>
            <a:r>
              <a:rPr lang="es-ES" sz="17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recuperación del Centro Histórico (Casco Colonial) con las siguientes </a:t>
            </a:r>
            <a:r>
              <a:rPr lang="es-ES" sz="17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Instituciones:</a:t>
            </a:r>
          </a:p>
          <a:p>
            <a:pPr algn="just"/>
            <a:endParaRPr lang="es-ES" sz="17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 smtClean="0">
                <a:solidFill>
                  <a:srgbClr val="002060"/>
                </a:solidFill>
              </a:rPr>
              <a:t>SECRETARÍA </a:t>
            </a:r>
            <a:r>
              <a:rPr lang="es-ES" sz="1700" i="1" dirty="0">
                <a:solidFill>
                  <a:srgbClr val="002060"/>
                </a:solidFill>
              </a:rPr>
              <a:t>GENERAL DE SEGURIDAD Y </a:t>
            </a:r>
            <a:r>
              <a:rPr lang="es-ES" sz="1700" i="1" dirty="0" smtClean="0">
                <a:solidFill>
                  <a:srgbClr val="002060"/>
                </a:solidFill>
              </a:rPr>
              <a:t>GOBERNABILIDAD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CUERPO DE AGENTES DE CONTROL </a:t>
            </a:r>
            <a:r>
              <a:rPr lang="es-ES" sz="1700" i="1" dirty="0" smtClean="0">
                <a:solidFill>
                  <a:srgbClr val="002060"/>
                </a:solidFill>
              </a:rPr>
              <a:t>METROPOLITANO  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SECRETARÍA DE INCLUSIÓN SOCIAL 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SECRETARÍA DE CULTURA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SECRETARÍA DE DESARROLLO PRODUCTIVO Y COMPETITIVIDAD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ADMINISTRACIÓN ZONAL MANUELA SÁENZ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AGENCIA DE COORDINACIÓN DISTRITAL DE COMERCIO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AGENCIA METROPOLITANA DE CONTROL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AGENCIA METROPOLITANA DE TRÁNSITO </a:t>
            </a:r>
            <a:endParaRPr lang="es-EC" sz="17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002060"/>
                </a:solidFill>
              </a:rPr>
              <a:t>INSTITUTO METROPOLITANO DE </a:t>
            </a:r>
            <a:r>
              <a:rPr lang="es-ES" sz="1700" i="1" dirty="0" smtClean="0">
                <a:solidFill>
                  <a:srgbClr val="002060"/>
                </a:solidFill>
              </a:rPr>
              <a:t>PATRIMONIO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 smtClean="0">
                <a:solidFill>
                  <a:srgbClr val="002060"/>
                </a:solidFill>
              </a:rPr>
              <a:t>SECRETARÍA DE SALUD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 smtClean="0">
                <a:solidFill>
                  <a:srgbClr val="002060"/>
                </a:solidFill>
              </a:rPr>
              <a:t>SECRETARÍA DE COMUNICACIÓN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700" i="1" dirty="0" smtClean="0">
                <a:solidFill>
                  <a:srgbClr val="002060"/>
                </a:solidFill>
              </a:rPr>
              <a:t>EMASEO</a:t>
            </a:r>
            <a:endParaRPr lang="es-EC" sz="1700" dirty="0">
              <a:solidFill>
                <a:srgbClr val="002060"/>
              </a:solidFill>
            </a:endParaRP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838200" y="194447"/>
            <a:ext cx="10515600" cy="902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DESARROLLO</a:t>
            </a:r>
            <a:endParaRPr lang="es-EC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4" name="Título 7"/>
          <p:cNvSpPr txBox="1">
            <a:spLocks/>
          </p:cNvSpPr>
          <p:nvPr/>
        </p:nvSpPr>
        <p:spPr>
          <a:xfrm>
            <a:off x="838200" y="80227"/>
            <a:ext cx="10515600" cy="7497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DESARROLLO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3568" y="957048"/>
            <a:ext cx="1146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2060"/>
                </a:solidFill>
              </a:rPr>
              <a:t>Ámbitos a intervenir: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 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Prevención Situacional</a:t>
            </a:r>
            <a:endParaRPr lang="es-EC" dirty="0">
              <a:solidFill>
                <a:srgbClr val="002060"/>
              </a:solidFill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</a:rPr>
              <a:t>Levantamiento de información </a:t>
            </a:r>
            <a:r>
              <a:rPr lang="es-ES" dirty="0" smtClean="0">
                <a:solidFill>
                  <a:srgbClr val="002060"/>
                </a:solidFill>
              </a:rPr>
              <a:t>de comerciantes del </a:t>
            </a:r>
            <a:r>
              <a:rPr lang="es-ES" dirty="0">
                <a:solidFill>
                  <a:srgbClr val="002060"/>
                </a:solidFill>
              </a:rPr>
              <a:t>Centro </a:t>
            </a:r>
            <a:r>
              <a:rPr lang="es-ES" dirty="0" smtClean="0">
                <a:solidFill>
                  <a:srgbClr val="002060"/>
                </a:solidFill>
              </a:rPr>
              <a:t>Histórico en el área a intervenir, verificación del </a:t>
            </a:r>
            <a:r>
              <a:rPr lang="es-ES" dirty="0">
                <a:solidFill>
                  <a:srgbClr val="002060"/>
                </a:solidFill>
              </a:rPr>
              <a:t>uso adecuado del espacio </a:t>
            </a:r>
            <a:r>
              <a:rPr lang="es-ES" dirty="0" smtClean="0">
                <a:solidFill>
                  <a:srgbClr val="002060"/>
                </a:solidFill>
              </a:rPr>
              <a:t>público, verificación </a:t>
            </a:r>
            <a:r>
              <a:rPr lang="es-ES" dirty="0">
                <a:solidFill>
                  <a:srgbClr val="002060"/>
                </a:solidFill>
              </a:rPr>
              <a:t>de permisos </a:t>
            </a:r>
            <a:r>
              <a:rPr lang="es-ES" dirty="0" smtClean="0">
                <a:solidFill>
                  <a:srgbClr val="002060"/>
                </a:solidFill>
              </a:rPr>
              <a:t>de </a:t>
            </a:r>
            <a:r>
              <a:rPr lang="es-ES" dirty="0">
                <a:solidFill>
                  <a:srgbClr val="002060"/>
                </a:solidFill>
              </a:rPr>
              <a:t>funcionamiento y control de </a:t>
            </a:r>
            <a:r>
              <a:rPr lang="es-ES" dirty="0" smtClean="0">
                <a:solidFill>
                  <a:srgbClr val="002060"/>
                </a:solidFill>
              </a:rPr>
              <a:t>aforos, verificación </a:t>
            </a:r>
            <a:r>
              <a:rPr lang="es-ES" dirty="0">
                <a:solidFill>
                  <a:srgbClr val="002060"/>
                </a:solidFill>
              </a:rPr>
              <a:t>de uso del espacio público por parte de vehículos a motor, bicicletas o </a:t>
            </a:r>
            <a:r>
              <a:rPr lang="es-ES" dirty="0" smtClean="0">
                <a:solidFill>
                  <a:srgbClr val="002060"/>
                </a:solidFill>
              </a:rPr>
              <a:t>triciclos, verificación del </a:t>
            </a:r>
            <a:r>
              <a:rPr lang="es-ES" dirty="0">
                <a:solidFill>
                  <a:srgbClr val="002060"/>
                </a:solidFill>
              </a:rPr>
              <a:t>uso de GLP en puntos de venta de producto en la vía pública.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endParaRPr lang="es-ES" b="1" dirty="0" smtClean="0">
              <a:solidFill>
                <a:srgbClr val="002060"/>
              </a:solidFill>
            </a:endParaRPr>
          </a:p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Prevención </a:t>
            </a:r>
            <a:r>
              <a:rPr lang="es-ES" b="1" dirty="0">
                <a:solidFill>
                  <a:srgbClr val="002060"/>
                </a:solidFill>
              </a:rPr>
              <a:t>Social</a:t>
            </a:r>
            <a:endParaRPr lang="es-EC" dirty="0">
              <a:solidFill>
                <a:srgbClr val="002060"/>
              </a:solidFill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</a:rPr>
              <a:t>Asistencia a habitantes de </a:t>
            </a:r>
            <a:r>
              <a:rPr lang="es-ES" dirty="0" smtClean="0">
                <a:solidFill>
                  <a:srgbClr val="002060"/>
                </a:solidFill>
              </a:rPr>
              <a:t>calle</a:t>
            </a:r>
            <a:r>
              <a:rPr lang="es-EC" dirty="0" smtClean="0">
                <a:solidFill>
                  <a:srgbClr val="002060"/>
                </a:solidFill>
              </a:rPr>
              <a:t>, </a:t>
            </a:r>
            <a:r>
              <a:rPr lang="es-ES" dirty="0" smtClean="0">
                <a:solidFill>
                  <a:srgbClr val="002060"/>
                </a:solidFill>
              </a:rPr>
              <a:t>asistencia </a:t>
            </a:r>
            <a:r>
              <a:rPr lang="es-ES" dirty="0">
                <a:solidFill>
                  <a:srgbClr val="002060"/>
                </a:solidFill>
              </a:rPr>
              <a:t>a trabajadoras sexuales.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 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Prevención </a:t>
            </a:r>
            <a:r>
              <a:rPr lang="es-ES" b="1" dirty="0">
                <a:solidFill>
                  <a:srgbClr val="002060"/>
                </a:solidFill>
              </a:rPr>
              <a:t>Comunitaria</a:t>
            </a:r>
            <a:endParaRPr lang="es-EC" dirty="0">
              <a:solidFill>
                <a:srgbClr val="002060"/>
              </a:solidFill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</a:rPr>
              <a:t>Capacitar sobre el uso y verificación de permisos </a:t>
            </a:r>
            <a:r>
              <a:rPr lang="es-ES" dirty="0" smtClean="0">
                <a:solidFill>
                  <a:srgbClr val="002060"/>
                </a:solidFill>
              </a:rPr>
              <a:t>PUCA, realización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Micro-ferias, ejecución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campaña, comunicacional </a:t>
            </a:r>
            <a:r>
              <a:rPr lang="es-ES" dirty="0">
                <a:solidFill>
                  <a:srgbClr val="002060"/>
                </a:solidFill>
              </a:rPr>
              <a:t>de empoderamiento a la ciudadanía en general y en especial a los habitantes del Centro Histórico sobre la apropiación del Espacio Público.</a:t>
            </a:r>
            <a:endParaRPr lang="es-EC" dirty="0">
              <a:solidFill>
                <a:srgbClr val="002060"/>
              </a:solidFill>
            </a:endParaRPr>
          </a:p>
          <a:p>
            <a:pPr algn="just"/>
            <a:endParaRPr lang="es-EC" dirty="0">
              <a:solidFill>
                <a:srgbClr val="002060"/>
              </a:solidFill>
            </a:endParaRPr>
          </a:p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Comunicación  </a:t>
            </a:r>
            <a:r>
              <a:rPr lang="es-ES" b="1" dirty="0">
                <a:solidFill>
                  <a:srgbClr val="002060"/>
                </a:solidFill>
              </a:rPr>
              <a:t>Estratégica</a:t>
            </a:r>
            <a:endParaRPr lang="es-EC" dirty="0">
              <a:solidFill>
                <a:srgbClr val="002060"/>
              </a:solidFill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</a:rPr>
              <a:t>Implementar un Plan de Comunicación para la recuperación del Centro Histórico del DMQ.</a:t>
            </a:r>
            <a:endParaRPr lang="es-EC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46149" y="1114764"/>
            <a:ext cx="10802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algn="just">
              <a:spcAft>
                <a:spcPts val="0"/>
              </a:spcAft>
            </a:pPr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Lineamientos y fases </a:t>
            </a: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Plan de Intervención </a:t>
            </a:r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Integral: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1590" algn="just">
              <a:spcAft>
                <a:spcPts val="0"/>
              </a:spcAft>
            </a:pP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1590" algn="just">
              <a:spcAft>
                <a:spcPts val="0"/>
              </a:spcAft>
            </a:pP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838200" y="80228"/>
            <a:ext cx="10515600" cy="99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DESARROLLO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itle 20"/>
          <p:cNvSpPr txBox="1">
            <a:spLocks/>
          </p:cNvSpPr>
          <p:nvPr/>
        </p:nvSpPr>
        <p:spPr>
          <a:xfrm>
            <a:off x="755417" y="3778072"/>
            <a:ext cx="1816498" cy="276978"/>
          </a:xfrm>
          <a:prstGeom prst="rect">
            <a:avLst/>
          </a:prstGeom>
        </p:spPr>
        <p:txBody>
          <a:bodyPr vert="horz" wrap="square" lIns="121879" tIns="0" rIns="121879" bIns="60939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1400" dirty="0" smtClean="0">
                <a:solidFill>
                  <a:schemeClr val="accent1"/>
                </a:solidFill>
                <a:latin typeface="Roboto Medium" charset="0"/>
                <a:ea typeface="Roboto Medium" charset="0"/>
                <a:cs typeface="Roboto Medium" charset="0"/>
              </a:rPr>
              <a:t>FASE I</a:t>
            </a:r>
            <a:endParaRPr lang="en-US" sz="1400" dirty="0">
              <a:solidFill>
                <a:schemeClr val="accent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20" name="Title 20"/>
          <p:cNvSpPr txBox="1">
            <a:spLocks/>
          </p:cNvSpPr>
          <p:nvPr/>
        </p:nvSpPr>
        <p:spPr>
          <a:xfrm>
            <a:off x="3281398" y="3779650"/>
            <a:ext cx="1816498" cy="276978"/>
          </a:xfrm>
          <a:prstGeom prst="rect">
            <a:avLst/>
          </a:prstGeom>
        </p:spPr>
        <p:txBody>
          <a:bodyPr vert="horz" wrap="square" lIns="121879" tIns="0" rIns="121879" bIns="60939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1400" dirty="0" smtClean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rPr>
              <a:t>FASE II</a:t>
            </a:r>
            <a:endParaRPr lang="en-US" sz="1400" dirty="0">
              <a:solidFill>
                <a:schemeClr val="accent2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21" name="Title 20"/>
          <p:cNvSpPr txBox="1">
            <a:spLocks/>
          </p:cNvSpPr>
          <p:nvPr/>
        </p:nvSpPr>
        <p:spPr>
          <a:xfrm>
            <a:off x="5905852" y="3778072"/>
            <a:ext cx="1816498" cy="276978"/>
          </a:xfrm>
          <a:prstGeom prst="rect">
            <a:avLst/>
          </a:prstGeom>
        </p:spPr>
        <p:txBody>
          <a:bodyPr vert="horz" wrap="square" lIns="121879" tIns="0" rIns="121879" bIns="60939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1400" dirty="0" smtClean="0">
                <a:solidFill>
                  <a:schemeClr val="accent3"/>
                </a:solidFill>
                <a:latin typeface="Roboto Medium" charset="0"/>
                <a:ea typeface="Roboto Medium" charset="0"/>
                <a:cs typeface="Roboto Medium" charset="0"/>
              </a:rPr>
              <a:t>FASE III</a:t>
            </a:r>
            <a:endParaRPr lang="en-US" sz="1400" dirty="0">
              <a:solidFill>
                <a:schemeClr val="accent3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cxnSp>
        <p:nvCxnSpPr>
          <p:cNvPr id="23" name="Straight Connector 43"/>
          <p:cNvCxnSpPr/>
          <p:nvPr/>
        </p:nvCxnSpPr>
        <p:spPr>
          <a:xfrm>
            <a:off x="1412862" y="5490256"/>
            <a:ext cx="44929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4"/>
          <p:cNvSpPr txBox="1"/>
          <p:nvPr/>
        </p:nvSpPr>
        <p:spPr>
          <a:xfrm>
            <a:off x="710605" y="4073054"/>
            <a:ext cx="2072305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20"/>
              </a:lnSpc>
            </a:pP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Entre el 11 y 15 de octubre se realizaron grupos de información a los comerciantes autónomos. </a:t>
            </a:r>
            <a:endParaRPr lang="en-US" sz="1300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808" y="2292647"/>
            <a:ext cx="3692849" cy="328338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8578283" y="1578831"/>
            <a:ext cx="2916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algn="just">
              <a:spcAft>
                <a:spcPts val="0"/>
              </a:spcAft>
            </a:pPr>
            <a:r>
              <a:rPr lang="es-EC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Área de Intervención</a:t>
            </a:r>
            <a:endParaRPr lang="es-EC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1" y="2171062"/>
            <a:ext cx="1486770" cy="1409836"/>
          </a:xfrm>
          <a:prstGeom prst="rect">
            <a:avLst/>
          </a:prstGeom>
        </p:spPr>
      </p:pic>
      <p:sp>
        <p:nvSpPr>
          <p:cNvPr id="41" name="TextBox 44"/>
          <p:cNvSpPr txBox="1"/>
          <p:nvPr/>
        </p:nvSpPr>
        <p:spPr>
          <a:xfrm>
            <a:off x="2814828" y="4064272"/>
            <a:ext cx="2518827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20"/>
              </a:lnSpc>
            </a:pP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Entre el 16 y 30 de octubre</a:t>
            </a:r>
            <a:r>
              <a:rPr lang="en-US" sz="130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se realizará el control del espacio público recuperado; así como  reubicación y regularización de comerciantes autónomos. </a:t>
            </a:r>
          </a:p>
          <a:p>
            <a:pPr algn="just">
              <a:lnSpc>
                <a:spcPts val="2220"/>
              </a:lnSpc>
            </a:pP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El 25 de octubre </a:t>
            </a:r>
            <a:r>
              <a:rPr lang="en-US" sz="1300" dirty="0">
                <a:latin typeface="Lato Light" charset="0"/>
                <a:ea typeface="Lato Light" charset="0"/>
                <a:cs typeface="Lato Light" charset="0"/>
              </a:rPr>
              <a:t>s</a:t>
            </a: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e efectuarán grupos de información en la Marín. </a:t>
            </a:r>
            <a:endParaRPr lang="en-US" sz="13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2" name="TextBox 44"/>
          <p:cNvSpPr txBox="1"/>
          <p:nvPr/>
        </p:nvSpPr>
        <p:spPr>
          <a:xfrm>
            <a:off x="5506812" y="4184116"/>
            <a:ext cx="2518827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20"/>
              </a:lnSpc>
            </a:pPr>
            <a:r>
              <a:rPr lang="en-US" sz="1300" dirty="0" smtClean="0">
                <a:latin typeface="Lato Light" charset="0"/>
                <a:ea typeface="Lato Light" charset="0"/>
                <a:cs typeface="Lato Light" charset="0"/>
              </a:rPr>
              <a:t>A partir del 29 de Octubre se iniciará un proceso de intervención en la Marín con el apoyo de la Policía Nacional y Fuerzas Armadas.</a:t>
            </a:r>
            <a:endParaRPr lang="en-US" sz="1300" dirty="0">
              <a:latin typeface="Lato Light" charset="0"/>
              <a:ea typeface="Lato Light" charset="0"/>
              <a:cs typeface="Lato Light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2782910" y="4000961"/>
            <a:ext cx="0" cy="2614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5342201" y="4018053"/>
            <a:ext cx="0" cy="2614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172" y="2154144"/>
            <a:ext cx="1514951" cy="1426754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883" y="2225487"/>
            <a:ext cx="1667244" cy="14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1147</Words>
  <Application>Microsoft Office PowerPoint</Application>
  <PresentationFormat>Panorámica</PresentationFormat>
  <Paragraphs>200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Lato Light</vt:lpstr>
      <vt:lpstr>Montserrat</vt:lpstr>
      <vt:lpstr>Montserrat Black</vt:lpstr>
      <vt:lpstr>Otterco</vt:lpstr>
      <vt:lpstr>Roboto Bk</vt:lpstr>
      <vt:lpstr>Roboto Condensed</vt:lpstr>
      <vt:lpstr>Roboto Medium</vt:lpstr>
      <vt:lpstr>Times New Roman</vt:lpstr>
      <vt:lpstr>Tema de Office</vt:lpstr>
      <vt:lpstr>Presentación de PowerPoint</vt:lpstr>
      <vt:lpstr>Plan de Acción para la Intervención Integral del Centro Histórico del Distrito Metropolitano de Quito</vt:lpstr>
      <vt:lpstr>Presentación de PowerPoint</vt:lpstr>
      <vt:lpstr>ANTECEDENTES</vt:lpstr>
      <vt:lpstr>ANTECEDENTES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Fernando David Garcia Espinoza</cp:lastModifiedBy>
  <cp:revision>113</cp:revision>
  <cp:lastPrinted>2021-10-21T20:28:48Z</cp:lastPrinted>
  <dcterms:created xsi:type="dcterms:W3CDTF">2019-05-28T19:57:24Z</dcterms:created>
  <dcterms:modified xsi:type="dcterms:W3CDTF">2021-10-29T21:24:08Z</dcterms:modified>
</cp:coreProperties>
</file>