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392" r:id="rId5"/>
    <p:sldId id="396" r:id="rId6"/>
    <p:sldId id="402" r:id="rId7"/>
    <p:sldId id="415" r:id="rId8"/>
    <p:sldId id="411" r:id="rId9"/>
    <p:sldId id="403" r:id="rId10"/>
    <p:sldId id="412" r:id="rId11"/>
    <p:sldId id="414" r:id="rId12"/>
    <p:sldId id="404" r:id="rId13"/>
    <p:sldId id="413" r:id="rId14"/>
    <p:sldId id="406" r:id="rId15"/>
    <p:sldId id="407" r:id="rId16"/>
    <p:sldId id="257" r:id="rId17"/>
    <p:sldId id="361" r:id="rId18"/>
    <p:sldId id="384" r:id="rId19"/>
    <p:sldId id="385" r:id="rId20"/>
    <p:sldId id="386" r:id="rId21"/>
    <p:sldId id="388" r:id="rId22"/>
    <p:sldId id="389" r:id="rId23"/>
    <p:sldId id="390" r:id="rId24"/>
    <p:sldId id="391" r:id="rId25"/>
    <p:sldId id="405" r:id="rId26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832B3-7259-4CF9-8658-02EB41557A76}" v="3" dt="2021-10-29T14:36:37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79146" autoAdjust="0"/>
  </p:normalViewPr>
  <p:slideViewPr>
    <p:cSldViewPr snapToGrid="0" snapToObjects="1">
      <p:cViewPr varScale="1">
        <p:scale>
          <a:sx n="57" d="100"/>
          <a:sy n="57" d="100"/>
        </p:scale>
        <p:origin x="12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2A7E58-5AF3-4C02-9005-47863B0938CE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B00E47-6F26-4A7E-9408-A3684922EB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55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00E47-6F26-4A7E-9408-A3684922EB50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860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00E47-6F26-4A7E-9408-A3684922EB50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637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1AD7EC-A1FA-48DB-A2B8-37723EC7E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MX" sz="4000" b="1" dirty="0">
                <a:solidFill>
                  <a:srgbClr val="FFFFFF"/>
                </a:solidFill>
              </a:rPr>
              <a:t>NORMAS ÉTICAS DE CONDUCTA DE LA GESTION MUNICIPAL</a:t>
            </a:r>
            <a:endParaRPr lang="es-EC" sz="4000" b="1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AC586B-5B9A-4418-89EB-1FBDD26C5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s-MX" sz="1900" b="1" dirty="0">
                <a:solidFill>
                  <a:srgbClr val="FFFFFF"/>
                </a:solidFill>
              </a:rPr>
              <a:t>RESOLUCIÓN No. 006-2021-A</a:t>
            </a:r>
          </a:p>
          <a:p>
            <a:pPr algn="l"/>
            <a:r>
              <a:rPr lang="es-MX" sz="1900" b="1" dirty="0">
                <a:solidFill>
                  <a:srgbClr val="FFFFFF"/>
                </a:solidFill>
              </a:rPr>
              <a:t>6 DE OCTUBRE 2021</a:t>
            </a:r>
            <a:endParaRPr lang="es-EC" sz="1900" b="1" dirty="0">
              <a:solidFill>
                <a:srgbClr val="FFFFFF"/>
              </a:solidFill>
            </a:endParaRP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FEFEBE36-450A-4EE7-A191-A93FDB2D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99" y="1966293"/>
            <a:ext cx="932940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1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3293E-FBB5-4101-B470-04D63DD4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0B96E-640B-4846-BC5F-2E1D7F38C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6563"/>
            <a:ext cx="10515600" cy="5720400"/>
          </a:xfrm>
        </p:spPr>
        <p:txBody>
          <a:bodyPr>
            <a:normAutofit fontScale="47500" lnSpcReduction="20000"/>
          </a:bodyPr>
          <a:lstStyle/>
          <a:p>
            <a:r>
              <a:rPr lang="es-MX" sz="4600" b="1" dirty="0"/>
              <a:t>CONSTITUCIÓN DE LA REPUBLICA DEL ECUADOR: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46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Art. 232</a:t>
            </a:r>
            <a:r>
              <a:rPr lang="es-ES" sz="4600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s-ES" sz="4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No podrán ser funcionarias ni funcionarios ni miembros de organismos directivos de entidades que ejerzan la potestad estatal de control y regulación, quienes tengan intereses en las áreas que vayan a ser controladas o reguladas o representen a terceros que los tengan.</a:t>
            </a:r>
            <a:endParaRPr lang="es-EC" sz="4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4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Las servidoras y servidores públicos se abstendrán de actuar en los casos en que sus intereses entren en conflicto con los del organismo o entidad en los que presten sus servicios.</a:t>
            </a:r>
            <a:endParaRPr lang="es-EC" sz="4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4600" b="1" dirty="0"/>
              <a:t>NORMAS DE CONDUCTA DE LA GESTION MUNICIPAL: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46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600" b="1" dirty="0">
                <a:cs typeface="Times New Roman" panose="02020603050405020304" pitchFamily="18" charset="0"/>
              </a:rPr>
              <a:t>Art. 30</a:t>
            </a:r>
            <a:r>
              <a:rPr lang="es-MX" sz="4600" dirty="0">
                <a:cs typeface="Times New Roman" panose="02020603050405020304" pitchFamily="18" charset="0"/>
              </a:rPr>
              <a:t>.-Supervisión y cumplimiento.- QUITO HONESTO será el órgano encargado de velar por el cumplimiento de esta Resolución, para el efecto deberá:</a:t>
            </a:r>
          </a:p>
          <a:p>
            <a:r>
              <a:rPr lang="es-MX" sz="4600" b="1" dirty="0"/>
              <a:t>a)</a:t>
            </a:r>
            <a:r>
              <a:rPr lang="es-MX" sz="4600" dirty="0"/>
              <a:t> Coordinar con las Unidades Administrativas de Talento Humano respectivas las acciones correspondientes para la aplicación de las disposiciones de este cuerpo normativo.</a:t>
            </a:r>
          </a:p>
          <a:p>
            <a:r>
              <a:rPr lang="es-MX" sz="4600" b="1" dirty="0"/>
              <a:t>c) </a:t>
            </a:r>
            <a:r>
              <a:rPr lang="es-MX" sz="4600" dirty="0"/>
              <a:t>Absolver las consultas que se le haga para el mejor cumplimiento de ésta Resolución.</a:t>
            </a:r>
            <a:endParaRPr lang="es-EC" sz="4600" b="1" dirty="0"/>
          </a:p>
          <a:p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80426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6542E-5463-4192-B887-5FD55A07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067"/>
            <a:ext cx="10515600" cy="1588558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CONVENIO DE CONFIDENCIALIDAD</a:t>
            </a:r>
            <a:br>
              <a:rPr lang="es-MX" b="1" dirty="0"/>
            </a:br>
            <a:r>
              <a:rPr lang="es-MX" b="1" dirty="0"/>
              <a:t>ORGANIZACIÓN EUROPEA DE</a:t>
            </a:r>
            <a:br>
              <a:rPr lang="es-MX" b="1" dirty="0"/>
            </a:br>
            <a:r>
              <a:rPr lang="es-MX" b="1" dirty="0"/>
              <a:t>INSTITUCIONES AUDITORAS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5DEA8-A9E0-4D50-BA30-9072F7C3B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4400" b="1" dirty="0"/>
              <a:t>Seguridad de la Información: </a:t>
            </a:r>
            <a:r>
              <a:rPr lang="es-MX" sz="4400" dirty="0"/>
              <a:t>Confidencialidad de la información en un organismo público.</a:t>
            </a:r>
          </a:p>
          <a:p>
            <a:pPr algn="just"/>
            <a:r>
              <a:rPr lang="es-MX" sz="4400" dirty="0"/>
              <a:t>La Declaración debe constar por escrito y determina la restricción de la publicidad de la información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393206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9442B-7CF5-4411-97D0-8CA340F8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QUE ES CONFIDENCIALIDAD?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3B3B2D-A1CD-4559-8C2D-7E3AF4D5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4800" dirty="0"/>
              <a:t>ES UNA PROPIEDAD DE LA INFORMACIÓN QUE GARANTIZA EL ACCESO UNICAMENTE A LAS PERSONAS   AUTORIZADAS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6519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7A0209-E299-4B0B-B3FB-25A35578CB4E}"/>
              </a:ext>
            </a:extLst>
          </p:cNvPr>
          <p:cNvSpPr txBox="1"/>
          <p:nvPr/>
        </p:nvSpPr>
        <p:spPr>
          <a:xfrm>
            <a:off x="1036684" y="1152144"/>
            <a:ext cx="3888999" cy="3072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dirty="0">
                <a:latin typeface="+mj-lt"/>
                <a:ea typeface="+mj-ea"/>
                <a:cs typeface="+mj-cs"/>
              </a:rPr>
              <a:t>EJEMPLOS DE PROCESOS SUJETOS 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dirty="0">
                <a:latin typeface="+mj-lt"/>
                <a:ea typeface="+mj-ea"/>
                <a:cs typeface="+mj-cs"/>
              </a:rPr>
              <a:t>CONFIDENCIALIAD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509008" y="1600028"/>
            <a:ext cx="6428067" cy="28241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173E4E58-E19B-4230-B477-1F6A4D9A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46" y="1882443"/>
            <a:ext cx="5528270" cy="21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635014-E9D8-4896-9433-B482A27535BE}"/>
              </a:ext>
            </a:extLst>
          </p:cNvPr>
          <p:cNvSpPr txBox="1"/>
          <p:nvPr/>
        </p:nvSpPr>
        <p:spPr>
          <a:xfrm>
            <a:off x="1897836" y="499502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OPERATIVOS DE CONTROL - AMC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236439-B73F-43C0-95FD-5367E842E25A}"/>
              </a:ext>
            </a:extLst>
          </p:cNvPr>
          <p:cNvSpPr txBox="1"/>
          <p:nvPr/>
        </p:nvSpPr>
        <p:spPr>
          <a:xfrm>
            <a:off x="410452" y="2195771"/>
            <a:ext cx="4008384" cy="475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fechas</a:t>
            </a:r>
            <a:r>
              <a:rPr lang="en-US" sz="2400" dirty="0"/>
              <a:t> y horas </a:t>
            </a:r>
            <a:r>
              <a:rPr lang="en-US" sz="2400" dirty="0" err="1"/>
              <a:t>en</a:t>
            </a:r>
            <a:r>
              <a:rPr lang="en-US" sz="2400" dirty="0"/>
              <a:t> las que se van a </a:t>
            </a:r>
            <a:r>
              <a:rPr lang="en-US" sz="2400" dirty="0" err="1"/>
              <a:t>realizar</a:t>
            </a:r>
            <a:r>
              <a:rPr lang="en-US" sz="2400" dirty="0"/>
              <a:t> </a:t>
            </a:r>
            <a:r>
              <a:rPr lang="en-US" sz="2400" dirty="0" err="1"/>
              <a:t>operativos</a:t>
            </a:r>
            <a:r>
              <a:rPr lang="en-US" sz="2400" dirty="0"/>
              <a:t>.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971A9D9-0962-4B39-B82B-270887B6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25" y="5661309"/>
            <a:ext cx="2091150" cy="99793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295320" y="4965273"/>
            <a:ext cx="6253212" cy="27473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DEEFFBC-8ABC-466D-99D6-26ED39ADD789}"/>
              </a:ext>
            </a:extLst>
          </p:cNvPr>
          <p:cNvSpPr txBox="1"/>
          <p:nvPr/>
        </p:nvSpPr>
        <p:spPr>
          <a:xfrm>
            <a:off x="2414644" y="511597"/>
            <a:ext cx="84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94E176-F37C-43EB-8D5A-F2BC059E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63" y="1635239"/>
            <a:ext cx="45815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9C1A9A5-68A2-412D-A7EA-CAB71D59DB2E}"/>
              </a:ext>
            </a:extLst>
          </p:cNvPr>
          <p:cNvSpPr txBox="1"/>
          <p:nvPr/>
        </p:nvSpPr>
        <p:spPr>
          <a:xfrm>
            <a:off x="5377608" y="4579262"/>
            <a:ext cx="5773092" cy="363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/>
            <a:r>
              <a:rPr lang="es-ES" sz="5600" b="1" i="0" dirty="0">
                <a:solidFill>
                  <a:srgbClr val="6C757D"/>
                </a:solidFill>
                <a:effectLst/>
                <a:latin typeface="Arial" panose="020B0604020202020204" pitchFamily="34" charset="0"/>
              </a:rPr>
              <a:t>Locales clausurados en el distrito Eugenio Espejo. </a:t>
            </a:r>
          </a:p>
          <a:p>
            <a:pPr algn="l"/>
            <a:r>
              <a:rPr lang="es-ES" sz="5600" b="1" i="0" dirty="0">
                <a:solidFill>
                  <a:srgbClr val="6C757D"/>
                </a:solidFill>
                <a:effectLst/>
                <a:latin typeface="Arial" panose="020B0604020202020204" pitchFamily="34" charset="0"/>
              </a:rPr>
              <a:t>Fuente: El Comercio</a:t>
            </a:r>
          </a:p>
          <a:p>
            <a:br>
              <a:rPr lang="es-ES" sz="2000" dirty="0"/>
            </a:b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636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635014-E9D8-4896-9433-B482A27535BE}"/>
              </a:ext>
            </a:extLst>
          </p:cNvPr>
          <p:cNvSpPr txBox="1"/>
          <p:nvPr/>
        </p:nvSpPr>
        <p:spPr>
          <a:xfrm>
            <a:off x="1897836" y="499502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OPERATIVOS DE CONTROL - SEGURIDAD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236439-B73F-43C0-95FD-5367E842E25A}"/>
              </a:ext>
            </a:extLst>
          </p:cNvPr>
          <p:cNvSpPr txBox="1"/>
          <p:nvPr/>
        </p:nvSpPr>
        <p:spPr>
          <a:xfrm>
            <a:off x="410452" y="2195771"/>
            <a:ext cx="4008384" cy="475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fechas</a:t>
            </a:r>
            <a:r>
              <a:rPr lang="en-US" sz="2400" dirty="0"/>
              <a:t> y horas </a:t>
            </a:r>
            <a:r>
              <a:rPr lang="en-US" sz="2400" dirty="0" err="1"/>
              <a:t>en</a:t>
            </a:r>
            <a:r>
              <a:rPr lang="en-US" sz="2400" dirty="0"/>
              <a:t> las que se van a </a:t>
            </a:r>
            <a:r>
              <a:rPr lang="en-US" sz="2400" dirty="0" err="1"/>
              <a:t>efectuar</a:t>
            </a:r>
            <a:r>
              <a:rPr lang="en-US" sz="2400" dirty="0"/>
              <a:t> </a:t>
            </a:r>
            <a:r>
              <a:rPr lang="en-US" sz="2400" dirty="0" err="1"/>
              <a:t>operativos</a:t>
            </a:r>
            <a:r>
              <a:rPr lang="en-US" sz="2400" dirty="0"/>
              <a:t>.</a:t>
            </a:r>
          </a:p>
          <a:p>
            <a:pPr marL="74295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971A9D9-0962-4B39-B82B-270887B6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25" y="5661309"/>
            <a:ext cx="2091150" cy="99793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295320" y="4965273"/>
            <a:ext cx="6253212" cy="2747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9C1A9A5-68A2-412D-A7EA-CAB71D59DB2E}"/>
              </a:ext>
            </a:extLst>
          </p:cNvPr>
          <p:cNvSpPr txBox="1"/>
          <p:nvPr/>
        </p:nvSpPr>
        <p:spPr>
          <a:xfrm>
            <a:off x="5215467" y="4518650"/>
            <a:ext cx="6701199" cy="363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/>
            <a:r>
              <a:rPr lang="es-ES" sz="5600" b="1" dirty="0">
                <a:solidFill>
                  <a:srgbClr val="6C757D"/>
                </a:solidFill>
                <a:latin typeface="Arial" panose="020B0604020202020204" pitchFamily="34" charset="0"/>
              </a:rPr>
              <a:t>M</a:t>
            </a:r>
            <a:r>
              <a:rPr lang="es-ES" sz="5600" b="1" i="0" dirty="0">
                <a:solidFill>
                  <a:srgbClr val="6C757D"/>
                </a:solidFill>
                <a:effectLst/>
                <a:latin typeface="Arial" panose="020B0604020202020204" pitchFamily="34" charset="0"/>
              </a:rPr>
              <a:t>ega operativo de seguridad ciudadana, bioseguridad y control del espacio público. Fuente: El Comercio</a:t>
            </a:r>
          </a:p>
          <a:p>
            <a:br>
              <a:rPr lang="es-ES" sz="2000" dirty="0"/>
            </a:b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8E8446-47D0-4EF5-AC48-94E2EAD6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32" y="1659658"/>
            <a:ext cx="4694007" cy="27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6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635014-E9D8-4896-9433-B482A27535BE}"/>
              </a:ext>
            </a:extLst>
          </p:cNvPr>
          <p:cNvSpPr txBox="1"/>
          <p:nvPr/>
        </p:nvSpPr>
        <p:spPr>
          <a:xfrm>
            <a:off x="1897836" y="499502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OPERATIVOS DE CONTROL - AMT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236439-B73F-43C0-95FD-5367E842E25A}"/>
              </a:ext>
            </a:extLst>
          </p:cNvPr>
          <p:cNvSpPr txBox="1"/>
          <p:nvPr/>
        </p:nvSpPr>
        <p:spPr>
          <a:xfrm>
            <a:off x="410452" y="2195771"/>
            <a:ext cx="4008384" cy="475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fechas</a:t>
            </a:r>
            <a:r>
              <a:rPr lang="en-US" sz="2400" dirty="0"/>
              <a:t>, horas y sitios </a:t>
            </a:r>
            <a:r>
              <a:rPr lang="en-US" sz="2400" dirty="0" err="1"/>
              <a:t>en</a:t>
            </a:r>
            <a:r>
              <a:rPr lang="en-US" sz="2400" dirty="0"/>
              <a:t> los que se </a:t>
            </a:r>
            <a:r>
              <a:rPr lang="en-US" sz="2400" dirty="0" err="1"/>
              <a:t>va</a:t>
            </a:r>
            <a:r>
              <a:rPr lang="en-US" sz="2400" dirty="0"/>
              <a:t> a </a:t>
            </a:r>
            <a:r>
              <a:rPr lang="en-US" sz="2400" dirty="0" err="1"/>
              <a:t>efectuar</a:t>
            </a:r>
            <a:r>
              <a:rPr lang="en-US" sz="2400" dirty="0"/>
              <a:t>  </a:t>
            </a:r>
            <a:r>
              <a:rPr lang="en-US" sz="2400" dirty="0" err="1"/>
              <a:t>operativos</a:t>
            </a:r>
            <a:r>
              <a:rPr lang="en-US" sz="2400" dirty="0"/>
              <a:t>.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971A9D9-0962-4B39-B82B-270887B6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25" y="5661309"/>
            <a:ext cx="2091150" cy="99793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295320" y="4965273"/>
            <a:ext cx="6253212" cy="27473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DEEFFBC-8ABC-466D-99D6-26ED39ADD789}"/>
              </a:ext>
            </a:extLst>
          </p:cNvPr>
          <p:cNvSpPr txBox="1"/>
          <p:nvPr/>
        </p:nvSpPr>
        <p:spPr>
          <a:xfrm>
            <a:off x="2414644" y="511597"/>
            <a:ext cx="84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C1A9A5-68A2-412D-A7EA-CAB71D59DB2E}"/>
              </a:ext>
            </a:extLst>
          </p:cNvPr>
          <p:cNvSpPr txBox="1"/>
          <p:nvPr/>
        </p:nvSpPr>
        <p:spPr>
          <a:xfrm>
            <a:off x="5215467" y="4518650"/>
            <a:ext cx="6701199" cy="363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/>
            <a:r>
              <a:rPr lang="es-EC" sz="6000" b="1" dirty="0">
                <a:solidFill>
                  <a:srgbClr val="6C757D"/>
                </a:solidFill>
                <a:latin typeface="Arial" panose="020B0604020202020204" pitchFamily="34" charset="0"/>
              </a:rPr>
              <a:t>O</a:t>
            </a:r>
            <a:r>
              <a:rPr lang="es-EC" sz="6000" b="1" i="0" dirty="0">
                <a:solidFill>
                  <a:srgbClr val="6C757D"/>
                </a:solidFill>
                <a:effectLst/>
                <a:latin typeface="Arial" panose="020B0604020202020204" pitchFamily="34" charset="0"/>
              </a:rPr>
              <a:t>perativos de control del uso de placas</a:t>
            </a:r>
            <a:r>
              <a:rPr lang="es-ES" sz="5600" b="1" i="0" dirty="0">
                <a:solidFill>
                  <a:srgbClr val="6C757D"/>
                </a:solidFill>
                <a:effectLst/>
                <a:latin typeface="Arial" panose="020B0604020202020204" pitchFamily="34" charset="0"/>
              </a:rPr>
              <a:t>. Fuente: El Comercio</a:t>
            </a:r>
          </a:p>
          <a:p>
            <a:br>
              <a:rPr lang="es-ES" sz="2000" dirty="0"/>
            </a:b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0B76E0-AD34-4203-BC4A-B32718DF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20" y="1803859"/>
            <a:ext cx="4462639" cy="265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6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635014-E9D8-4896-9433-B482A27535BE}"/>
              </a:ext>
            </a:extLst>
          </p:cNvPr>
          <p:cNvSpPr txBox="1"/>
          <p:nvPr/>
        </p:nvSpPr>
        <p:spPr>
          <a:xfrm>
            <a:off x="1897836" y="499502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PROCESOS COACTIVOS – GAD DMQ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236439-B73F-43C0-95FD-5367E842E25A}"/>
              </a:ext>
            </a:extLst>
          </p:cNvPr>
          <p:cNvSpPr txBox="1"/>
          <p:nvPr/>
        </p:nvSpPr>
        <p:spPr>
          <a:xfrm>
            <a:off x="552948" y="1321553"/>
            <a:ext cx="4357068" cy="475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Filtración</a:t>
            </a:r>
            <a:r>
              <a:rPr lang="en-US" sz="2400" dirty="0"/>
              <a:t> de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medidas</a:t>
            </a:r>
            <a:r>
              <a:rPr lang="en-US" sz="2400" dirty="0"/>
              <a:t> </a:t>
            </a:r>
            <a:r>
              <a:rPr lang="en-US" sz="2400" dirty="0" err="1"/>
              <a:t>cautelares</a:t>
            </a:r>
            <a:r>
              <a:rPr lang="en-US" sz="2400" dirty="0"/>
              <a:t>: </a:t>
            </a:r>
          </a:p>
          <a:p>
            <a:pPr marL="9715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retención de cuentas bancarias;</a:t>
            </a:r>
          </a:p>
          <a:p>
            <a:pPr marL="9715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prohibición de enajenar, salida del país, etc. </a:t>
            </a:r>
            <a:r>
              <a:rPr lang="en-US" sz="2400" dirty="0"/>
              <a:t> </a:t>
            </a: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971A9D9-0962-4B39-B82B-270887B6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25" y="5661309"/>
            <a:ext cx="2091150" cy="99793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295320" y="4965273"/>
            <a:ext cx="6253212" cy="27473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DEEFFBC-8ABC-466D-99D6-26ED39ADD789}"/>
              </a:ext>
            </a:extLst>
          </p:cNvPr>
          <p:cNvSpPr txBox="1"/>
          <p:nvPr/>
        </p:nvSpPr>
        <p:spPr>
          <a:xfrm>
            <a:off x="2414297" y="478275"/>
            <a:ext cx="84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C1A9A5-68A2-412D-A7EA-CAB71D59DB2E}"/>
              </a:ext>
            </a:extLst>
          </p:cNvPr>
          <p:cNvSpPr txBox="1"/>
          <p:nvPr/>
        </p:nvSpPr>
        <p:spPr>
          <a:xfrm>
            <a:off x="5215467" y="4518650"/>
            <a:ext cx="6701199" cy="363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/>
            <a:r>
              <a:rPr lang="es-ES" sz="6000" b="1" dirty="0">
                <a:solidFill>
                  <a:srgbClr val="6C757D"/>
                </a:solidFill>
                <a:latin typeface="Arial" panose="020B0604020202020204" pitchFamily="34" charset="0"/>
              </a:rPr>
              <a:t>Revisión cartera pendiente de cobro</a:t>
            </a:r>
            <a:r>
              <a:rPr lang="es-ES" sz="5600" b="1" i="0" dirty="0">
                <a:solidFill>
                  <a:srgbClr val="6C757D"/>
                </a:solidFill>
                <a:effectLst/>
                <a:latin typeface="Arial" panose="020B0604020202020204" pitchFamily="34" charset="0"/>
              </a:rPr>
              <a:t>. Fuente: Quito Informa</a:t>
            </a:r>
          </a:p>
          <a:p>
            <a:br>
              <a:rPr lang="es-ES" sz="2000" dirty="0"/>
            </a:b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100" name="Picture 4" descr="Cobro coactivas MDMQ">
            <a:extLst>
              <a:ext uri="{FF2B5EF4-FFF2-40B4-BE49-F238E27FC236}">
                <a16:creationId xmlns:a16="http://schemas.microsoft.com/office/drawing/2014/main" id="{D9496CBA-354A-4B32-BCD5-EB4C51D4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50" y="1488806"/>
            <a:ext cx="5052337" cy="28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2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9635014-E9D8-4896-9433-B482A27535BE}"/>
              </a:ext>
            </a:extLst>
          </p:cNvPr>
          <p:cNvSpPr txBox="1"/>
          <p:nvPr/>
        </p:nvSpPr>
        <p:spPr>
          <a:xfrm>
            <a:off x="1897836" y="499502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PROCESOS DE CONTRATACIÓN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236439-B73F-43C0-95FD-5367E842E25A}"/>
              </a:ext>
            </a:extLst>
          </p:cNvPr>
          <p:cNvSpPr txBox="1"/>
          <p:nvPr/>
        </p:nvSpPr>
        <p:spPr>
          <a:xfrm>
            <a:off x="552948" y="1321553"/>
            <a:ext cx="4357068" cy="475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Filtración de datos, presupuesto y necesidades institucionales, susceptible de </a:t>
            </a:r>
            <a:r>
              <a:rPr lang="es-ES" sz="2400" dirty="0" err="1"/>
              <a:t>direccionami</a:t>
            </a:r>
            <a:r>
              <a:rPr lang="en-US" sz="2400" dirty="0" err="1"/>
              <a:t>entos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fase</a:t>
            </a:r>
            <a:r>
              <a:rPr lang="en-US" sz="2400" dirty="0"/>
              <a:t> precontractual.</a:t>
            </a: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971A9D9-0962-4B39-B82B-270887B6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25" y="5661309"/>
            <a:ext cx="2091150" cy="9979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295320" y="4965273"/>
            <a:ext cx="6253212" cy="27473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DEEFFBC-8ABC-466D-99D6-26ED39ADD789}"/>
              </a:ext>
            </a:extLst>
          </p:cNvPr>
          <p:cNvSpPr txBox="1"/>
          <p:nvPr/>
        </p:nvSpPr>
        <p:spPr>
          <a:xfrm>
            <a:off x="2414297" y="478275"/>
            <a:ext cx="84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C1A9A5-68A2-412D-A7EA-CAB71D59DB2E}"/>
              </a:ext>
            </a:extLst>
          </p:cNvPr>
          <p:cNvSpPr txBox="1"/>
          <p:nvPr/>
        </p:nvSpPr>
        <p:spPr>
          <a:xfrm>
            <a:off x="5215467" y="4518650"/>
            <a:ext cx="6701199" cy="363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/>
            <a:r>
              <a:rPr lang="es-ES" sz="6000" b="1" dirty="0">
                <a:solidFill>
                  <a:srgbClr val="6C757D"/>
                </a:solidFill>
                <a:latin typeface="Arial" panose="020B0604020202020204" pitchFamily="34" charset="0"/>
              </a:rPr>
              <a:t>Contratación de consultoría metro de Quito. Fuente: </a:t>
            </a:r>
            <a:r>
              <a:rPr lang="es-ES" sz="6000" b="1" dirty="0" err="1">
                <a:solidFill>
                  <a:srgbClr val="6C757D"/>
                </a:solidFill>
                <a:latin typeface="Arial" panose="020B0604020202020204" pitchFamily="34" charset="0"/>
              </a:rPr>
              <a:t>bnamericas</a:t>
            </a:r>
            <a:r>
              <a:rPr lang="es-ES" sz="6000" b="1" dirty="0">
                <a:solidFill>
                  <a:srgbClr val="6C757D"/>
                </a:solidFill>
                <a:latin typeface="Arial" panose="020B0604020202020204" pitchFamily="34" charset="0"/>
              </a:rPr>
              <a:t> 25</a:t>
            </a:r>
            <a:endParaRPr lang="es-ES" sz="5600" b="1" i="0" dirty="0">
              <a:solidFill>
                <a:srgbClr val="6C757D"/>
              </a:solidFill>
              <a:effectLst/>
              <a:latin typeface="Arial" panose="020B0604020202020204" pitchFamily="34" charset="0"/>
            </a:endParaRPr>
          </a:p>
          <a:p>
            <a:br>
              <a:rPr lang="es-ES" sz="2000" dirty="0"/>
            </a:b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124" name="Picture 4" descr="Operador de metro de Quito avanza con contratación de consultoría">
            <a:extLst>
              <a:ext uri="{FF2B5EF4-FFF2-40B4-BE49-F238E27FC236}">
                <a16:creationId xmlns:a16="http://schemas.microsoft.com/office/drawing/2014/main" id="{F11162D0-4E69-4E64-A0CE-A5E87DFE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55" y="1617994"/>
            <a:ext cx="3905955" cy="26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78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9635014-E9D8-4896-9433-B482A27535BE}"/>
              </a:ext>
            </a:extLst>
          </p:cNvPr>
          <p:cNvSpPr txBox="1"/>
          <p:nvPr/>
        </p:nvSpPr>
        <p:spPr>
          <a:xfrm>
            <a:off x="1897836" y="499502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PROCESOS DE CONTRATACIÓN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236439-B73F-43C0-95FD-5367E842E25A}"/>
              </a:ext>
            </a:extLst>
          </p:cNvPr>
          <p:cNvSpPr txBox="1"/>
          <p:nvPr/>
        </p:nvSpPr>
        <p:spPr>
          <a:xfrm>
            <a:off x="135467" y="1321553"/>
            <a:ext cx="4774549" cy="475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Filtración</a:t>
            </a:r>
            <a:r>
              <a:rPr lang="en-US" sz="2400" dirty="0"/>
              <a:t> de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privilegiada</a:t>
            </a:r>
            <a:r>
              <a:rPr lang="en-US" sz="2400" dirty="0"/>
              <a:t>.</a:t>
            </a: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971A9D9-0962-4B39-B82B-270887B6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25" y="5661309"/>
            <a:ext cx="2091150" cy="9979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295320" y="4965273"/>
            <a:ext cx="6253212" cy="2747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9C1A9A5-68A2-412D-A7EA-CAB71D59DB2E}"/>
              </a:ext>
            </a:extLst>
          </p:cNvPr>
          <p:cNvSpPr txBox="1"/>
          <p:nvPr/>
        </p:nvSpPr>
        <p:spPr>
          <a:xfrm>
            <a:off x="5215467" y="4518650"/>
            <a:ext cx="6701199" cy="363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/>
            <a:r>
              <a:rPr lang="es-ES" sz="6000" b="1" dirty="0">
                <a:solidFill>
                  <a:srgbClr val="6C757D"/>
                </a:solidFill>
                <a:latin typeface="Arial" panose="020B0604020202020204" pitchFamily="34" charset="0"/>
              </a:rPr>
              <a:t>Contrato de repavimentación de las calles de Quito. Fuente: Primicias</a:t>
            </a:r>
            <a:endParaRPr lang="es-ES" sz="5600" b="1" i="0" dirty="0">
              <a:solidFill>
                <a:srgbClr val="6C757D"/>
              </a:solidFill>
              <a:effectLst/>
              <a:latin typeface="Arial" panose="020B0604020202020204" pitchFamily="34" charset="0"/>
            </a:endParaRPr>
          </a:p>
          <a:p>
            <a:br>
              <a:rPr lang="es-ES" sz="2000" dirty="0"/>
            </a:b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146" name="Picture 2" descr="Contraloría: más irregularidades en la repavimentación de Quito">
            <a:extLst>
              <a:ext uri="{FF2B5EF4-FFF2-40B4-BE49-F238E27FC236}">
                <a16:creationId xmlns:a16="http://schemas.microsoft.com/office/drawing/2014/main" id="{70739441-B3AE-405B-A662-4DFEE9F70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22" y="1584891"/>
            <a:ext cx="5508978" cy="28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8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BDB111-AE15-443C-A4E0-31663F9E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665" y="-616803"/>
            <a:ext cx="5754896" cy="1667569"/>
          </a:xfrm>
        </p:spPr>
        <p:txBody>
          <a:bodyPr anchor="b">
            <a:normAutofit/>
          </a:bodyPr>
          <a:lstStyle/>
          <a:p>
            <a:r>
              <a:rPr lang="es-MX" sz="4000" b="1" dirty="0"/>
              <a:t>ANTECEDENTE</a:t>
            </a:r>
            <a:endParaRPr lang="es-EC" sz="4000" b="1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0957AAF-C44B-44C3-B7CA-11819C74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869"/>
            <a:ext cx="2736226" cy="130577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41C71-7615-472C-8CDF-E6348B35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44" y="1852189"/>
            <a:ext cx="11723512" cy="3197464"/>
          </a:xfrm>
        </p:spPr>
        <p:txBody>
          <a:bodyPr anchor="t">
            <a:normAutofit fontScale="92500"/>
          </a:bodyPr>
          <a:lstStyle/>
          <a:p>
            <a:pPr marL="0" indent="0" algn="just">
              <a:buNone/>
            </a:pP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AQ 006-2021-A, de 6 de octubre de 2021.</a:t>
            </a:r>
          </a:p>
          <a:p>
            <a:pPr marL="0" indent="0" algn="just">
              <a:buNone/>
            </a:pPr>
            <a:endParaRPr lang="es-EC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90 del COOTAD, como representante legal y responsable de ejercer la facultad ejecutiva del gobierno DMQ</a:t>
            </a:r>
          </a:p>
          <a:p>
            <a:pPr marL="0" indent="0" algn="just">
              <a:buNone/>
            </a:pPr>
            <a:endParaRPr lang="es-EC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9635014-E9D8-4896-9433-B482A27535BE}"/>
              </a:ext>
            </a:extLst>
          </p:cNvPr>
          <p:cNvSpPr txBox="1"/>
          <p:nvPr/>
        </p:nvSpPr>
        <p:spPr>
          <a:xfrm>
            <a:off x="1017303" y="432729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PROCESOS DE INVESTIGACIÓN – QUITO HONESTO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236439-B73F-43C0-95FD-5367E842E25A}"/>
              </a:ext>
            </a:extLst>
          </p:cNvPr>
          <p:cNvSpPr txBox="1"/>
          <p:nvPr/>
        </p:nvSpPr>
        <p:spPr>
          <a:xfrm>
            <a:off x="135467" y="1321553"/>
            <a:ext cx="4774549" cy="475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Evitar</a:t>
            </a:r>
            <a:r>
              <a:rPr lang="en-US" sz="2400" dirty="0"/>
              <a:t> </a:t>
            </a:r>
            <a:r>
              <a:rPr lang="en-US" sz="2400" dirty="0" err="1"/>
              <a:t>filtración</a:t>
            </a:r>
            <a:r>
              <a:rPr lang="en-US" sz="2400" dirty="0"/>
              <a:t> de : </a:t>
            </a:r>
            <a:r>
              <a:rPr lang="en-US" sz="2400" dirty="0" err="1"/>
              <a:t>datos</a:t>
            </a:r>
            <a:r>
              <a:rPr lang="en-US" sz="2400" dirty="0"/>
              <a:t>, </a:t>
            </a:r>
            <a:r>
              <a:rPr lang="en-US" sz="2400" dirty="0" err="1"/>
              <a:t>hallazgos</a:t>
            </a:r>
            <a:r>
              <a:rPr lang="en-US" sz="2400" dirty="0"/>
              <a:t>, </a:t>
            </a:r>
            <a:r>
              <a:rPr lang="en-US" sz="2400" dirty="0" err="1"/>
              <a:t>versiones</a:t>
            </a:r>
            <a:r>
              <a:rPr lang="en-US" sz="2400" dirty="0"/>
              <a:t>, entre </a:t>
            </a:r>
            <a:r>
              <a:rPr lang="en-US" sz="2400" dirty="0" err="1"/>
              <a:t>otros</a:t>
            </a:r>
            <a:r>
              <a:rPr lang="en-US" sz="2400" dirty="0"/>
              <a:t>.</a:t>
            </a: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971A9D9-0962-4B39-B82B-270887B6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25" y="5661309"/>
            <a:ext cx="2091150" cy="9979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295320" y="4965273"/>
            <a:ext cx="6253212" cy="2747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9C1A9A5-68A2-412D-A7EA-CAB71D59DB2E}"/>
              </a:ext>
            </a:extLst>
          </p:cNvPr>
          <p:cNvSpPr txBox="1"/>
          <p:nvPr/>
        </p:nvSpPr>
        <p:spPr>
          <a:xfrm>
            <a:off x="5490801" y="4510456"/>
            <a:ext cx="6701199" cy="363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/>
            <a:r>
              <a:rPr lang="es-ES" sz="6000" b="1" dirty="0">
                <a:solidFill>
                  <a:srgbClr val="6C757D"/>
                </a:solidFill>
                <a:latin typeface="Arial" panose="020B0604020202020204" pitchFamily="34" charset="0"/>
              </a:rPr>
              <a:t>Inspección trazados viales Cumbayá. Fuente: Quito Honesto</a:t>
            </a:r>
            <a:endParaRPr lang="es-ES" sz="5600" b="1" i="0" dirty="0">
              <a:solidFill>
                <a:srgbClr val="6C757D"/>
              </a:solidFill>
              <a:effectLst/>
              <a:latin typeface="Arial" panose="020B0604020202020204" pitchFamily="34" charset="0"/>
            </a:endParaRPr>
          </a:p>
          <a:p>
            <a:br>
              <a:rPr lang="es-ES" sz="2000" dirty="0"/>
            </a:b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3B0F057-68C9-4657-B2F8-00885BE46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90" b="8852"/>
          <a:stretch/>
        </p:blipFill>
        <p:spPr bwMode="auto">
          <a:xfrm>
            <a:off x="6672385" y="1527683"/>
            <a:ext cx="3284416" cy="28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7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9635014-E9D8-4896-9433-B482A27535BE}"/>
              </a:ext>
            </a:extLst>
          </p:cNvPr>
          <p:cNvSpPr txBox="1"/>
          <p:nvPr/>
        </p:nvSpPr>
        <p:spPr>
          <a:xfrm>
            <a:off x="1897836" y="499502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PROCESOS DE INVESTIGACIÓN - AMT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236439-B73F-43C0-95FD-5367E842E25A}"/>
              </a:ext>
            </a:extLst>
          </p:cNvPr>
          <p:cNvSpPr txBox="1"/>
          <p:nvPr/>
        </p:nvSpPr>
        <p:spPr>
          <a:xfrm>
            <a:off x="135467" y="1321553"/>
            <a:ext cx="4774549" cy="475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Evitar</a:t>
            </a:r>
            <a:r>
              <a:rPr lang="en-US" sz="2400" dirty="0"/>
              <a:t> </a:t>
            </a:r>
            <a:r>
              <a:rPr lang="en-US" sz="2400" dirty="0" err="1"/>
              <a:t>manipulación</a:t>
            </a:r>
            <a:r>
              <a:rPr lang="en-US" sz="2400" dirty="0"/>
              <a:t> de </a:t>
            </a:r>
            <a:r>
              <a:rPr lang="en-US" sz="2400" dirty="0" err="1"/>
              <a:t>información</a:t>
            </a:r>
            <a:r>
              <a:rPr lang="en-US" sz="2400" dirty="0"/>
              <a:t> o de </a:t>
            </a:r>
            <a:r>
              <a:rPr lang="en-US" sz="2400" dirty="0" err="1"/>
              <a:t>evidencia</a:t>
            </a:r>
            <a:r>
              <a:rPr lang="en-US" sz="2400" dirty="0"/>
              <a:t> dentro de un </a:t>
            </a:r>
            <a:r>
              <a:rPr lang="en-US" sz="2400" dirty="0" err="1"/>
              <a:t>proceso</a:t>
            </a:r>
            <a:r>
              <a:rPr lang="en-US" sz="2400" dirty="0"/>
              <a:t> de </a:t>
            </a:r>
            <a:r>
              <a:rPr lang="en-US" sz="2400" dirty="0" err="1"/>
              <a:t>investigación</a:t>
            </a:r>
            <a:r>
              <a:rPr lang="en-US" sz="2400" dirty="0"/>
              <a:t>,  que </a:t>
            </a:r>
            <a:r>
              <a:rPr lang="en-US" sz="2400" dirty="0" err="1"/>
              <a:t>podría</a:t>
            </a:r>
            <a:r>
              <a:rPr lang="en-US" sz="2400" dirty="0"/>
              <a:t> </a:t>
            </a:r>
            <a:r>
              <a:rPr lang="en-US" sz="2400" dirty="0" err="1"/>
              <a:t>provocar</a:t>
            </a:r>
            <a:r>
              <a:rPr lang="en-US" sz="2400" dirty="0"/>
              <a:t> </a:t>
            </a:r>
            <a:r>
              <a:rPr lang="en-US" sz="2400" dirty="0" err="1"/>
              <a:t>obstrucción</a:t>
            </a:r>
            <a:r>
              <a:rPr lang="en-US" sz="2400" dirty="0"/>
              <a:t> a </a:t>
            </a:r>
            <a:r>
              <a:rPr lang="en-US" sz="2400" dirty="0" err="1"/>
              <a:t>casos</a:t>
            </a:r>
            <a:r>
              <a:rPr lang="en-US" sz="2400" dirty="0"/>
              <a:t> </a:t>
            </a:r>
            <a:r>
              <a:rPr lang="en-US" sz="2400" dirty="0" err="1"/>
              <a:t>judiciales</a:t>
            </a:r>
            <a:r>
              <a:rPr lang="en-US" sz="2400" dirty="0"/>
              <a:t> .</a:t>
            </a: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971A9D9-0962-4B39-B82B-270887B6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25" y="5661309"/>
            <a:ext cx="2091150" cy="9979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295320" y="4965273"/>
            <a:ext cx="6253212" cy="2747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9C1A9A5-68A2-412D-A7EA-CAB71D59DB2E}"/>
              </a:ext>
            </a:extLst>
          </p:cNvPr>
          <p:cNvSpPr txBox="1"/>
          <p:nvPr/>
        </p:nvSpPr>
        <p:spPr>
          <a:xfrm>
            <a:off x="5490801" y="4510456"/>
            <a:ext cx="6701199" cy="363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/>
            <a:r>
              <a:rPr lang="es-ES" sz="6000" b="1" dirty="0">
                <a:solidFill>
                  <a:srgbClr val="6C757D"/>
                </a:solidFill>
                <a:latin typeface="Arial" panose="020B0604020202020204" pitchFamily="34" charset="0"/>
              </a:rPr>
              <a:t>investigaciones de agentes detenidos AMT. Fuente: El Comercio</a:t>
            </a:r>
            <a:endParaRPr lang="es-ES" sz="5600" b="1" i="0" dirty="0">
              <a:solidFill>
                <a:srgbClr val="6C757D"/>
              </a:solidFill>
              <a:effectLst/>
              <a:latin typeface="Arial" panose="020B0604020202020204" pitchFamily="34" charset="0"/>
            </a:endParaRPr>
          </a:p>
          <a:p>
            <a:br>
              <a:rPr lang="es-ES" sz="2000" dirty="0"/>
            </a:br>
            <a:endParaRPr lang="en-US" sz="2000" dirty="0"/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194" name="Picture 2" descr="AMT denuncia por presunto delito de cohecho | AUTO Magazine">
            <a:extLst>
              <a:ext uri="{FF2B5EF4-FFF2-40B4-BE49-F238E27FC236}">
                <a16:creationId xmlns:a16="http://schemas.microsoft.com/office/drawing/2014/main" id="{99C947E0-4BEB-43CC-9F16-2F686D2E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68" y="1477155"/>
            <a:ext cx="4774549" cy="26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8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635014-E9D8-4896-9433-B482A27535BE}"/>
              </a:ext>
            </a:extLst>
          </p:cNvPr>
          <p:cNvSpPr txBox="1"/>
          <p:nvPr/>
        </p:nvSpPr>
        <p:spPr>
          <a:xfrm>
            <a:off x="7763256" y="1122363"/>
            <a:ext cx="3834384" cy="2902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GRACIAS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2A5462-DF3E-4889-B751-1209421CB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AC4D9FA-F59F-4781-BD0C-7EBF9B945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73F22C33-C174-4DC3-80B7-18AFD77AB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2273E48-1157-468C-AFE8-C80C4A98D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0E8A45C-FBF7-4F15-9CC9-216E9825F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7C2E764B-CD49-4CFA-B919-E8DE2BA77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6990D29-51F8-48D8-968A-BC517AC93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CBD6C2D-DFDD-4B60-9427-4B3604207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78CAE23-83B3-43DB-8DC5-DB2E6AB15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6A7A64C-7788-4330-8B81-7E4B2092E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0B63B245-5B24-4833-9467-DAA8D9C35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213C39CC-88C4-4B62-BDCA-E35AEAEFA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9149C00-4F4F-4714-96C7-EF00BCFA3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FDAD96F-198B-4020-8523-0CA287E3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46EA41F-E26E-4239-A063-E636B5A0B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03741717-EDF4-460C-A335-E4A7CC51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EA6EA097-9AAE-4827-A6DE-E90FBE3C2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655A8023-ADA7-4400-AAB6-65D8A102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51F15949-67C4-4057-A0FA-22FAF6BA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108A567-EC91-49D6-BE2A-41944CEB5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038FB33C-F255-4858-B484-169762B42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E859E08B-3CA7-4877-A38D-14B3F359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09989"/>
            <a:ext cx="6821077" cy="325514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8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BDB111-AE15-443C-A4E0-31663F9E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042" y="-616803"/>
            <a:ext cx="8485868" cy="1667569"/>
          </a:xfrm>
        </p:spPr>
        <p:txBody>
          <a:bodyPr anchor="b">
            <a:normAutofit/>
          </a:bodyPr>
          <a:lstStyle/>
          <a:p>
            <a:pPr algn="ctr"/>
            <a:r>
              <a:rPr lang="es-MX" sz="4000" b="1" dirty="0"/>
              <a:t>LEGALIDAD</a:t>
            </a:r>
            <a:endParaRPr lang="es-EC" sz="4000" b="1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0957AAF-C44B-44C3-B7CA-11819C74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869"/>
            <a:ext cx="2736226" cy="130577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41C71-7615-472C-8CDF-E6348B35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6" y="1244907"/>
            <a:ext cx="11819467" cy="4049581"/>
          </a:xfrm>
        </p:spPr>
        <p:txBody>
          <a:bodyPr anchor="t">
            <a:noAutofit/>
          </a:bodyPr>
          <a:lstStyle/>
          <a:p>
            <a:pPr algn="just"/>
            <a:r>
              <a:rPr lang="es-E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legalidad de la suscripción del </a:t>
            </a:r>
            <a:r>
              <a:rPr lang="es-ES" sz="4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Convenio de Confidencialidad </a:t>
            </a:r>
            <a:r>
              <a:rPr lang="es-E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4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Declaración de Conflicto de intereses,</a:t>
            </a:r>
            <a:r>
              <a:rPr lang="es-E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sustenta en lo dispuesto  en el </a:t>
            </a:r>
            <a:r>
              <a:rPr lang="es-E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226 de la Constitución</a:t>
            </a:r>
            <a:r>
              <a:rPr lang="es-E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4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bajo las competencias que le han sido atribuidas en la Ley</a:t>
            </a:r>
            <a:r>
              <a:rPr lang="es-E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amparada en todo el marco jurídico vigente.  </a:t>
            </a:r>
            <a:endParaRPr lang="es-EC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659CD-91B7-4952-9872-9F5221DF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SEGURIDAD DE LA INFORMACIÓN PÚBLICA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C1ED4-A646-4B2B-A005-7013530B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obligación de los funcionarios públicos de guardar reserva y confidencialidad de la </a:t>
            </a:r>
            <a:r>
              <a:rPr lang="es-ES" sz="3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información Institucional</a:t>
            </a:r>
            <a:r>
              <a:rPr lang="es-E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por razón de su oficio, profesión o cargo tengan conocimiento o acceso, </a:t>
            </a:r>
            <a:r>
              <a:rPr lang="es-ES" sz="3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puede ser divulgada</a:t>
            </a:r>
            <a:r>
              <a:rPr lang="es-E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 utilizada </a:t>
            </a:r>
            <a:r>
              <a:rPr lang="es-E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revelada, lo cual es sancionado penalmente en nuestra legislación. (</a:t>
            </a:r>
            <a:r>
              <a:rPr lang="es-E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179 COIP</a:t>
            </a:r>
            <a:r>
              <a:rPr lang="es-E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00762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6D6FA-DC37-46C0-934C-C03EF45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B0F77-2947-43DF-9B0E-52A5F357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6563"/>
            <a:ext cx="10515600" cy="572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4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CONSTITUCIÓN DE LA REPÚBLICA DEL ECUADOR</a:t>
            </a:r>
            <a:endParaRPr lang="es-ES" sz="41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s-ES" b="1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28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226.-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instituciones del Estado, sus organismos, dependencias, las servidoras o servidores públicos y las personas que actúen en virtud de una potestad estatal ejercerán solamente las competencias y facultades que les sean atribuidas en la Constitución y la ley…”</a:t>
            </a:r>
          </a:p>
          <a:p>
            <a:pPr marL="0" indent="0">
              <a:buNone/>
            </a:pPr>
            <a:endParaRPr lang="es-MX" sz="41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ORGÁNICO INTEGRAL PENAL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“Art. 179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s-E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Revelación de secreto o información personal de terceros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La persona que teniendo conocimiento por razón de su estado u oficio, empleo, profesión o arte, de un secreto cuya divulgación cause daño a otra persona y lo revele, será sancionada con pena privativa de libertad de seis meses a un año. No habrá delito en aquellos casos en que el secreto divulgado verse sobre asuntos de interés público.”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4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BDB111-AE15-443C-A4E0-31663F9E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042" y="-616803"/>
            <a:ext cx="8485868" cy="1667569"/>
          </a:xfrm>
        </p:spPr>
        <p:txBody>
          <a:bodyPr anchor="b">
            <a:normAutofit/>
          </a:bodyPr>
          <a:lstStyle/>
          <a:p>
            <a:pPr algn="ctr"/>
            <a:r>
              <a:rPr lang="es-MX" sz="4000" b="1" dirty="0"/>
              <a:t>DENUNCIAR ES OBLIGATORIO</a:t>
            </a:r>
            <a:endParaRPr lang="es-EC" sz="4000" b="1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0957AAF-C44B-44C3-B7CA-11819C741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869"/>
            <a:ext cx="2736226" cy="130577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41C71-7615-472C-8CDF-E6348B35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6" y="1244907"/>
            <a:ext cx="11819467" cy="4427760"/>
          </a:xfrm>
        </p:spPr>
        <p:txBody>
          <a:bodyPr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Confidencialidad no limita de ninguna manera la obligación de los funcionarios  públicos, de </a:t>
            </a:r>
            <a:r>
              <a:rPr lang="es-ES" sz="27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 denuncias</a:t>
            </a:r>
            <a:r>
              <a:rPr lang="es-ES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actos irregulares que conlleven corrupción o la comisión de un presunto delito contra la administración pública,  (peculado, cohecho, concusión) conforme lo establece el </a:t>
            </a:r>
            <a:r>
              <a:rPr lang="es-ES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83, </a:t>
            </a:r>
            <a:r>
              <a:rPr lang="es-ES" sz="27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s-ES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8 CRE</a:t>
            </a:r>
            <a:r>
              <a:rPr lang="es-ES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422 COIP </a:t>
            </a:r>
            <a:r>
              <a:rPr lang="es-ES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concordancia con el </a:t>
            </a:r>
            <a:r>
              <a:rPr lang="es-ES" sz="2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rt. 22 de LOSEP</a:t>
            </a:r>
            <a:r>
              <a:rPr lang="es-ES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Normas Éticas de Conducta en la Gestión Municipal, está basado en principios de “ética y probidad” que deben guardar todos los funcionarios y servidores públicos en el ejercicio de sus funciones, </a:t>
            </a:r>
            <a:r>
              <a:rPr lang="es-ES" sz="2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rt. 21 del COA</a:t>
            </a:r>
            <a:r>
              <a:rPr lang="es-E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4AE74-4EAF-4B72-B2A1-6B12A896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30513-53F6-4068-8735-122FECA5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6563"/>
            <a:ext cx="10515600" cy="5720400"/>
          </a:xfrm>
        </p:spPr>
        <p:txBody>
          <a:bodyPr>
            <a:normAutofit fontScale="85000" lnSpcReduction="10000"/>
          </a:bodyPr>
          <a:lstStyle/>
          <a:p>
            <a:r>
              <a:rPr lang="es-MX" sz="2600" b="1"/>
              <a:t>CONSTITUCIÓN DE LA REPÚBLICA DEL ECUADOR:</a:t>
            </a:r>
            <a:endParaRPr lang="es-MX" sz="2600" b="1" dirty="0"/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s-E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22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83.-</a:t>
            </a:r>
            <a:r>
              <a:rPr lang="es-E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deberes y responsabilidades de las ecuatorianas y los ecuatorianos, sin perjuicio de otros previstos en la Constitución y la ley:</a:t>
            </a:r>
            <a:endParaRPr lang="es-EC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s-E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s-E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Administrar honradamente y con apego irrestricto a la ley el patrimonio público, y </a:t>
            </a:r>
            <a:r>
              <a:rPr lang="es-ES" sz="2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denunciar y combatir los actos de corrupción</a:t>
            </a:r>
            <a:r>
              <a:rPr lang="es-E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s-EC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2600" b="1" dirty="0"/>
              <a:t>COIP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422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Deber de denunciar.- 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Deberán denunciar quienes están obligados a hacerlo por expreso mandato de la Ley, en especial: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 el servidor público que, en el ejercicio de sus funciones, conozca de la comisión de un presunto delito contra la eficiencia de la administración pública.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2400" b="1" dirty="0"/>
              <a:t>LOSEP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22.-</a:t>
            </a: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Deberes de las o los servidores públicos.-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deberes de las y los servidores públicos: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g) Elevar a conocimiento de su inmediato superior los hechos que puedan causar daño a la administración;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sz="2200" b="1" dirty="0"/>
          </a:p>
        </p:txBody>
      </p:sp>
    </p:spTree>
    <p:extLst>
      <p:ext uri="{BB962C8B-B14F-4D97-AF65-F5344CB8AC3E}">
        <p14:creationId xmlns:p14="http://schemas.microsoft.com/office/powerpoint/2010/main" val="31021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9289F-538B-4D10-907A-C4B96C39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6EBAAC-B302-446C-9C5F-C56B3C40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282"/>
            <a:ext cx="10515600" cy="567468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8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ORGÁNICO ADMINISTRATIVO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96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21.-</a:t>
            </a:r>
            <a:r>
              <a:rPr lang="es-ES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de ética y probidad. </a:t>
            </a:r>
            <a:r>
              <a:rPr lang="es-ES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servidores públicos, así como las personas que se relacionan con las administraciones públicas, </a:t>
            </a:r>
            <a:r>
              <a:rPr lang="es-ES" sz="9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actuarán con rectitud, lealtad y honestidad</a:t>
            </a:r>
            <a:r>
              <a:rPr lang="es-ES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las administraciones públicas se promoverá la misión de servicio, probidad, honradez, integridad, imparcialidad, buena fe, confianza mutua, solidaridad, </a:t>
            </a:r>
            <a:r>
              <a:rPr lang="es-ES" sz="9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transparencia</a:t>
            </a:r>
            <a:r>
              <a:rPr lang="es-ES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dedicación al trabajo, en el marco de los más altos estándares profesionales; el respeto a las personas, la diligencia </a:t>
            </a:r>
            <a:r>
              <a:rPr lang="es-ES" sz="9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la primacía del interés general, sobre el particular.</a:t>
            </a:r>
            <a:endParaRPr lang="es-EC" sz="9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255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BDB111-AE15-443C-A4E0-31663F9E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042" y="0"/>
            <a:ext cx="8485868" cy="1050766"/>
          </a:xfrm>
        </p:spPr>
        <p:txBody>
          <a:bodyPr anchor="b">
            <a:normAutofit/>
          </a:bodyPr>
          <a:lstStyle/>
          <a:p>
            <a:r>
              <a:rPr lang="es-MX" sz="4000" b="1" dirty="0"/>
              <a:t> </a:t>
            </a:r>
            <a:r>
              <a:rPr lang="es-MX" sz="3600" b="1" dirty="0"/>
              <a:t>DECLARACIÓN DE CONFLICTO DE INTERESES</a:t>
            </a:r>
            <a:endParaRPr lang="es-EC" sz="3600" b="1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0957AAF-C44B-44C3-B7CA-11819C74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869"/>
            <a:ext cx="2736226" cy="130577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41C71-7615-472C-8CDF-E6348B35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6" y="1050766"/>
            <a:ext cx="11819467" cy="4503367"/>
          </a:xfrm>
        </p:spPr>
        <p:txBody>
          <a:bodyPr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concordancia con lo establecido en el </a:t>
            </a:r>
            <a:r>
              <a:rPr lang="es-ES" sz="2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rt. 232 de la CRE.</a:t>
            </a:r>
            <a:endParaRPr lang="es-EC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Porqué QUITO HONESTO interviene?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rt. 226 de la CRE </a:t>
            </a:r>
            <a:r>
              <a:rPr lang="es-E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2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30 Res. 006-2021-A: </a:t>
            </a:r>
            <a:r>
              <a:rPr lang="es-E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coordinación, y absolución de consultas y dudas respecto  </a:t>
            </a:r>
            <a:r>
              <a:rPr lang="es-ES" sz="2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alcance de los mencionados instrumentos jurídicos. </a:t>
            </a:r>
            <a:r>
              <a:rPr lang="es-MX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CONCLUSIÓN.- </a:t>
            </a:r>
            <a:endParaRPr lang="es-EC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figura de la Confidencialidad es una herramienta que tiene como objetivo </a:t>
            </a:r>
            <a:r>
              <a:rPr lang="es-ES" sz="21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precautelar “información institucional</a:t>
            </a:r>
            <a:r>
              <a:rPr lang="es-ES" sz="2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ES" sz="21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 no callar o no denunciar actos de corrupción</a:t>
            </a:r>
            <a:r>
              <a:rPr lang="es-ES" sz="21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denuncia es una obligación legal. </a:t>
            </a:r>
            <a:endParaRPr lang="es-EC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4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E8FBDEBA7FA5468BDD7B6F0FA4DC6A" ma:contentTypeVersion="13" ma:contentTypeDescription="Crear nuevo documento." ma:contentTypeScope="" ma:versionID="df54743c787808d5c909bf640c6e7550">
  <xsd:schema xmlns:xsd="http://www.w3.org/2001/XMLSchema" xmlns:xs="http://www.w3.org/2001/XMLSchema" xmlns:p="http://schemas.microsoft.com/office/2006/metadata/properties" xmlns:ns2="2768fd58-229a-4704-b07e-ec7d3c8109ff" xmlns:ns3="b3336cbb-b66c-40ba-a223-d651634c76e2" targetNamespace="http://schemas.microsoft.com/office/2006/metadata/properties" ma:root="true" ma:fieldsID="0d70902f57feacc87dce5d2f0195ade5" ns2:_="" ns3:_="">
    <xsd:import namespace="2768fd58-229a-4704-b07e-ec7d3c8109ff"/>
    <xsd:import namespace="b3336cbb-b66c-40ba-a223-d651634c76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8fd58-229a-4704-b07e-ec7d3c8109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36cbb-b66c-40ba-a223-d651634c76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3FBB97-3A6B-40D4-A082-853F77101E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B0AF45-686A-4354-83AB-7011600EE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8fd58-229a-4704-b07e-ec7d3c8109ff"/>
    <ds:schemaRef ds:uri="b3336cbb-b66c-40ba-a223-d651634c76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D70638-64AE-4731-84E1-50C0AB94BA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1258</Words>
  <Application>Microsoft Office PowerPoint</Application>
  <PresentationFormat>Panorámica</PresentationFormat>
  <Paragraphs>98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NORMAS ÉTICAS DE CONDUCTA DE LA GESTION MUNICIPAL</vt:lpstr>
      <vt:lpstr>ANTECEDENTE</vt:lpstr>
      <vt:lpstr>LEGALIDAD</vt:lpstr>
      <vt:lpstr>SEGURIDAD DE LA INFORMACIÓN PÚBLICA</vt:lpstr>
      <vt:lpstr>Presentación de PowerPoint</vt:lpstr>
      <vt:lpstr>DENUNCIAR ES OBLIGATORIO</vt:lpstr>
      <vt:lpstr>Presentación de PowerPoint</vt:lpstr>
      <vt:lpstr>Presentación de PowerPoint</vt:lpstr>
      <vt:lpstr> DECLARACIÓN DE CONFLICTO DE INTERESES</vt:lpstr>
      <vt:lpstr>Presentación de PowerPoint</vt:lpstr>
      <vt:lpstr>CONVENIO DE CONFIDENCIALIDAD ORGANIZACIÓN EUROPEA DE INSTITUCIONES AUDITORAS</vt:lpstr>
      <vt:lpstr>QUE ES CONFIDENCIALIDAD?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Manolo Andres Ochoa Vega</cp:lastModifiedBy>
  <cp:revision>87</cp:revision>
  <cp:lastPrinted>2021-10-28T16:34:58Z</cp:lastPrinted>
  <dcterms:created xsi:type="dcterms:W3CDTF">2019-05-28T19:57:24Z</dcterms:created>
  <dcterms:modified xsi:type="dcterms:W3CDTF">2021-10-29T21:43:36Z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0x01010033E8FBDEBA7FA5468BDD7B6F0FA4DC6A</vt:lpwstr>
  </property>
</Properties>
</file>