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7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8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0"/>
    <a:srgbClr val="B00D00"/>
    <a:srgbClr val="640700"/>
    <a:srgbClr val="002864"/>
    <a:srgbClr val="2B4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60" d="100"/>
          <a:sy n="60" d="100"/>
        </p:scale>
        <p:origin x="111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CBCDE-71B0-46E3-8666-1B36461873C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DD9929-5D62-466B-9399-EB310AE9C61A}">
      <dgm:prSet phldrT="[Texto]" phldr="1"/>
      <dgm:spPr>
        <a:solidFill>
          <a:srgbClr val="0033CC">
            <a:alpha val="23922"/>
          </a:srgbClr>
        </a:solidFill>
        <a:ln>
          <a:noFill/>
        </a:ln>
      </dgm:spPr>
      <dgm:t>
        <a:bodyPr/>
        <a:lstStyle/>
        <a:p>
          <a:endParaRPr lang="es-ES" dirty="0"/>
        </a:p>
      </dgm:t>
    </dgm:pt>
    <dgm:pt modelId="{9414211F-BD9E-4E9F-92A3-D88AB5540876}" type="parTrans" cxnId="{3FDE7FE0-B26A-47F2-960A-7DD251C4A4E2}">
      <dgm:prSet/>
      <dgm:spPr/>
      <dgm:t>
        <a:bodyPr/>
        <a:lstStyle/>
        <a:p>
          <a:endParaRPr lang="es-ES"/>
        </a:p>
      </dgm:t>
    </dgm:pt>
    <dgm:pt modelId="{822B31FB-6F22-477E-9CD0-9A9191EF1323}" type="sibTrans" cxnId="{3FDE7FE0-B26A-47F2-960A-7DD251C4A4E2}">
      <dgm:prSet/>
      <dgm:spPr/>
      <dgm:t>
        <a:bodyPr/>
        <a:lstStyle/>
        <a:p>
          <a:endParaRPr lang="es-ES"/>
        </a:p>
      </dgm:t>
    </dgm:pt>
    <dgm:pt modelId="{B5E10B3D-DF58-4F92-ADB2-247D546A2C29}">
      <dgm:prSet phldrT="[Texto]" phldr="1"/>
      <dgm:spPr>
        <a:solidFill>
          <a:srgbClr val="0033CC">
            <a:alpha val="23922"/>
          </a:srgbClr>
        </a:solidFill>
        <a:ln>
          <a:noFill/>
        </a:ln>
      </dgm:spPr>
      <dgm:t>
        <a:bodyPr/>
        <a:lstStyle/>
        <a:p>
          <a:endParaRPr lang="es-ES" dirty="0"/>
        </a:p>
      </dgm:t>
    </dgm:pt>
    <dgm:pt modelId="{5BF42B3F-8011-4AEB-AEC4-4A0B73F00221}" type="parTrans" cxnId="{4CC2340D-2A10-4002-B449-6873C2327E5B}">
      <dgm:prSet/>
      <dgm:spPr/>
      <dgm:t>
        <a:bodyPr/>
        <a:lstStyle/>
        <a:p>
          <a:endParaRPr lang="es-ES"/>
        </a:p>
      </dgm:t>
    </dgm:pt>
    <dgm:pt modelId="{7D53AC93-78CC-4F0D-B0EA-15E5150E9AF7}" type="sibTrans" cxnId="{4CC2340D-2A10-4002-B449-6873C2327E5B}">
      <dgm:prSet/>
      <dgm:spPr/>
      <dgm:t>
        <a:bodyPr/>
        <a:lstStyle/>
        <a:p>
          <a:endParaRPr lang="es-ES"/>
        </a:p>
      </dgm:t>
    </dgm:pt>
    <dgm:pt modelId="{186B8CF0-6604-4ECA-9D9E-3A8201729796}" type="pres">
      <dgm:prSet presAssocID="{F50CBCDE-71B0-46E3-8666-1B36461873CB}" presName="diagram" presStyleCnt="0">
        <dgm:presLayoutVars>
          <dgm:dir/>
          <dgm:resizeHandles val="exact"/>
        </dgm:presLayoutVars>
      </dgm:prSet>
      <dgm:spPr/>
    </dgm:pt>
    <dgm:pt modelId="{4E6EE03C-990E-4D68-BF10-A8485544DBFF}" type="pres">
      <dgm:prSet presAssocID="{B9DD9929-5D62-466B-9399-EB310AE9C61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0CC459-92EF-4E1B-AB59-89902F4C40BD}" type="pres">
      <dgm:prSet presAssocID="{B5E10B3D-DF58-4F92-ADB2-247D546A2C29}" presName="arrow" presStyleLbl="node1" presStyleIdx="1" presStyleCnt="2">
        <dgm:presLayoutVars>
          <dgm:bulletEnabled val="1"/>
        </dgm:presLayoutVars>
      </dgm:prSet>
      <dgm:spPr/>
    </dgm:pt>
  </dgm:ptLst>
  <dgm:cxnLst>
    <dgm:cxn modelId="{3FDE7FE0-B26A-47F2-960A-7DD251C4A4E2}" srcId="{F50CBCDE-71B0-46E3-8666-1B36461873CB}" destId="{B9DD9929-5D62-466B-9399-EB310AE9C61A}" srcOrd="0" destOrd="0" parTransId="{9414211F-BD9E-4E9F-92A3-D88AB5540876}" sibTransId="{822B31FB-6F22-477E-9CD0-9A9191EF1323}"/>
    <dgm:cxn modelId="{321F2CA1-28F0-46A5-8A99-CBB317CE7A93}" type="presOf" srcId="{B9DD9929-5D62-466B-9399-EB310AE9C61A}" destId="{4E6EE03C-990E-4D68-BF10-A8485544DBFF}" srcOrd="0" destOrd="0" presId="urn:microsoft.com/office/officeart/2005/8/layout/arrow5"/>
    <dgm:cxn modelId="{7423356E-B498-47E0-9EFC-536E97CD1992}" type="presOf" srcId="{B5E10B3D-DF58-4F92-ADB2-247D546A2C29}" destId="{370CC459-92EF-4E1B-AB59-89902F4C40BD}" srcOrd="0" destOrd="0" presId="urn:microsoft.com/office/officeart/2005/8/layout/arrow5"/>
    <dgm:cxn modelId="{4CC2340D-2A10-4002-B449-6873C2327E5B}" srcId="{F50CBCDE-71B0-46E3-8666-1B36461873CB}" destId="{B5E10B3D-DF58-4F92-ADB2-247D546A2C29}" srcOrd="1" destOrd="0" parTransId="{5BF42B3F-8011-4AEB-AEC4-4A0B73F00221}" sibTransId="{7D53AC93-78CC-4F0D-B0EA-15E5150E9AF7}"/>
    <dgm:cxn modelId="{2DBE2ED1-7C78-4CE8-BFB5-88B881FBD8C3}" type="presOf" srcId="{F50CBCDE-71B0-46E3-8666-1B36461873CB}" destId="{186B8CF0-6604-4ECA-9D9E-3A8201729796}" srcOrd="0" destOrd="0" presId="urn:microsoft.com/office/officeart/2005/8/layout/arrow5"/>
    <dgm:cxn modelId="{699D9F53-DC85-409A-9389-C6B89DE1180A}" type="presParOf" srcId="{186B8CF0-6604-4ECA-9D9E-3A8201729796}" destId="{4E6EE03C-990E-4D68-BF10-A8485544DBFF}" srcOrd="0" destOrd="0" presId="urn:microsoft.com/office/officeart/2005/8/layout/arrow5"/>
    <dgm:cxn modelId="{51BF5DCC-7767-4CB1-8273-B8B1510C3C54}" type="presParOf" srcId="{186B8CF0-6604-4ECA-9D9E-3A8201729796}" destId="{370CC459-92EF-4E1B-AB59-89902F4C40BD}" srcOrd="1" destOrd="0" presId="urn:microsoft.com/office/officeart/2005/8/layout/arrow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EE03C-990E-4D68-BF10-A8485544DBFF}">
      <dsp:nvSpPr>
        <dsp:cNvPr id="0" name=""/>
        <dsp:cNvSpPr/>
      </dsp:nvSpPr>
      <dsp:spPr>
        <a:xfrm rot="16200000">
          <a:off x="1809" y="857619"/>
          <a:ext cx="4190483" cy="4190483"/>
        </a:xfrm>
        <a:prstGeom prst="downArrow">
          <a:avLst>
            <a:gd name="adj1" fmla="val 50000"/>
            <a:gd name="adj2" fmla="val 35000"/>
          </a:avLst>
        </a:prstGeom>
        <a:solidFill>
          <a:srgbClr val="0033CC">
            <a:alpha val="23922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 rot="5400000">
        <a:off x="1810" y="1905240"/>
        <a:ext cx="3457148" cy="2095241"/>
      </dsp:txXfrm>
    </dsp:sp>
    <dsp:sp modelId="{370CC459-92EF-4E1B-AB59-89902F4C40BD}">
      <dsp:nvSpPr>
        <dsp:cNvPr id="0" name=""/>
        <dsp:cNvSpPr/>
      </dsp:nvSpPr>
      <dsp:spPr>
        <a:xfrm rot="5400000">
          <a:off x="4485270" y="857619"/>
          <a:ext cx="4190483" cy="4190483"/>
        </a:xfrm>
        <a:prstGeom prst="downArrow">
          <a:avLst>
            <a:gd name="adj1" fmla="val 50000"/>
            <a:gd name="adj2" fmla="val 35000"/>
          </a:avLst>
        </a:prstGeom>
        <a:solidFill>
          <a:srgbClr val="0033CC">
            <a:alpha val="23922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 rot="-5400000">
        <a:off x="5218606" y="1905240"/>
        <a:ext cx="3457148" cy="2095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2F606-C6E2-CF49-B2EB-1EE3EA1F4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40CBDA-6ADD-0241-A66F-93F4F9BEC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D84DEA-7697-5945-81A1-1C2F6F61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18/10/2021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359C5-E48F-9845-A25F-13911D0D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6B51C-8929-174D-BDCD-15B1F8D1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  <p:grpSp>
        <p:nvGrpSpPr>
          <p:cNvPr id="7" name="Google Shape;35;p4"/>
          <p:cNvGrpSpPr/>
          <p:nvPr userDrawn="1"/>
        </p:nvGrpSpPr>
        <p:grpSpPr>
          <a:xfrm>
            <a:off x="1293523" y="921657"/>
            <a:ext cx="2867199" cy="2867199"/>
            <a:chOff x="-474900" y="321200"/>
            <a:chExt cx="2324700" cy="2324700"/>
          </a:xfrm>
        </p:grpSpPr>
        <p:sp>
          <p:nvSpPr>
            <p:cNvPr id="8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40;p4"/>
          <p:cNvSpPr/>
          <p:nvPr userDrawn="1"/>
        </p:nvSpPr>
        <p:spPr>
          <a:xfrm>
            <a:off x="2038839" y="-218941"/>
            <a:ext cx="7349860" cy="734986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2;p4"/>
          <p:cNvSpPr txBox="1">
            <a:spLocks noGrp="1"/>
          </p:cNvSpPr>
          <p:nvPr>
            <p:ph type="body" idx="13"/>
          </p:nvPr>
        </p:nvSpPr>
        <p:spPr>
          <a:xfrm>
            <a:off x="2704758" y="1670225"/>
            <a:ext cx="5892024" cy="4027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" name="Google Shape;43;p4"/>
          <p:cNvSpPr txBox="1"/>
          <p:nvPr userDrawn="1"/>
        </p:nvSpPr>
        <p:spPr>
          <a:xfrm>
            <a:off x="2172795" y="1851862"/>
            <a:ext cx="942411" cy="80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2786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27242-1FE7-C245-A078-64F27E2A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1F25EE-C5DC-914C-9F37-78982067A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6191A-406B-1344-89B2-BF27DD56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18/10/2021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316BC1-4A40-7848-AA87-0AA31163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620D3-4548-634D-96CE-64D5C0DD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496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B1FB5A-54B9-A144-93F8-982673360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BFAB1E-B95A-BD45-8B17-F11EFDCB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FE14A-C5F9-3A45-B5EB-E2EEF987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18/10/2021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09664-3666-3F4E-A1C2-7AF385CD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AB559-69CE-7F48-8248-2D98A0BF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602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F2BC-75B0-BD49-8A40-5D143B96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219F32-1B4E-3A40-878F-CBDD715B3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0E0F9C-0567-BA49-B5FB-DDA83B33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18/10/2021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A8FB2-C27D-7847-95AF-E1CEEAF8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01F162-9FD7-0B43-A670-3C15FBBD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428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78130-AE8E-C549-94C5-60B50C86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3D4C5B-EE2E-DB44-8CA0-637B0BB0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B78D-05E7-7041-9818-9E647670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18/10/2021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8B61F3-D66F-4449-8813-5FDD8AB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7CA1B-63F3-C843-8B00-48231926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65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07BD-607F-674D-8F49-7C5F56DF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35B27A-7441-6748-8C7C-17916AAE3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0F4F6-A6E9-B44E-85A0-DC8B9BCBD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BE915C-ECAF-134E-B011-6A9EF021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18/10/2021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5ABA3-77D5-3648-8A15-A6FF5F2D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46D552-8A74-074F-8FF7-65AF08DE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809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BCDDA-C575-354A-BA25-3A89FC06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8696DF-3F67-EA4B-A87A-014C87B4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B31852-AF21-8545-91DB-E6C16C287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F6FEC0-3229-5841-BE86-1520BC6C8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A8DB89-16BD-E149-93FA-69D83BF99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76AD6C-2D0A-1849-991D-D1506579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18/10/2021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0F2BD1-8BDD-DB4C-86CF-CA092AD5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A82589-9370-EB4C-A0F7-9D1C34A0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413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0992-6214-C64A-B407-4A6B6948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46073-34F4-D046-AB33-895BF605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18/10/2021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8417CD-E922-0A47-BB33-7391239D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1DF494-5A54-7B44-BE2F-A54086A6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874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A08883-3E72-5141-BAE6-6FBD5500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18/10/2021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E725EA-62F9-7A4A-B91F-7C7163DB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7F1E0D-AEE5-8F4C-94FC-9581E23B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262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6D8E9-2866-D34A-9C21-52086B7C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8951C-03D6-D24D-A9B5-A9C138550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468298-13C5-8D40-B00E-73724783B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65997-295E-A245-927F-1CAC6098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18/10/2021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CC09F4-3EAB-BE41-9AD0-FA33522C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B2AB46-B672-474A-8B9C-2A24102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580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B0923-BA6C-E242-8981-87AF12C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6E2AD4-1CD1-214C-A5A7-C57694C71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9FBC77-2CAE-354E-8508-E35F633AB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58E028-A9A3-424E-8DB3-F160A998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18/10/2021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7B3ECE-BC12-5B43-A966-34E5F50D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EED709-1EC1-7C4E-B69A-7168A996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673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270DAA-A901-C241-8F4E-88BAAA143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A483C3-59C8-314B-902E-9309598A8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7D78A-530E-C048-BDF5-B510E5298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5954-845E-6442-A0AB-6F85AB9B0A28}" type="datetimeFigureOut">
              <a:rPr lang="es-EC" smtClean="0"/>
              <a:t>18/10/2021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12472F-E724-2240-A34E-F410B92A4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A10D2-E127-1644-B05F-722703A57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129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f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46951"/>
            <a:ext cx="89154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5;p4"/>
          <p:cNvGrpSpPr/>
          <p:nvPr/>
        </p:nvGrpSpPr>
        <p:grpSpPr>
          <a:xfrm>
            <a:off x="1482437" y="922228"/>
            <a:ext cx="3019470" cy="3019470"/>
            <a:chOff x="-474900" y="321200"/>
            <a:chExt cx="2324700" cy="2324700"/>
          </a:xfrm>
        </p:grpSpPr>
        <p:sp>
          <p:nvSpPr>
            <p:cNvPr id="10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81911" y="1316182"/>
            <a:ext cx="2147650" cy="400110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ENFOQUE</a:t>
            </a:r>
            <a:endParaRPr lang="es-EC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sp>
        <p:nvSpPr>
          <p:cNvPr id="17" name="Google Shape;224;p21"/>
          <p:cNvSpPr txBox="1">
            <a:spLocks noGrp="1"/>
          </p:cNvSpPr>
          <p:nvPr>
            <p:ph type="body" idx="1"/>
          </p:nvPr>
        </p:nvSpPr>
        <p:spPr>
          <a:xfrm>
            <a:off x="2506656" y="2251211"/>
            <a:ext cx="3817535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 smtClean="0"/>
              <a:t>EJE SEGURIDAD</a:t>
            </a:r>
            <a:endParaRPr sz="2800" b="1" dirty="0" smtClean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2800" dirty="0" smtClean="0"/>
              <a:t>Todas</a:t>
            </a:r>
            <a:r>
              <a:rPr lang="en" sz="2800" dirty="0" smtClean="0"/>
              <a:t> las acciones de control del orden público y de la correcta ocupación de los espacios.</a:t>
            </a:r>
            <a:endParaRPr sz="2800" dirty="0"/>
          </a:p>
        </p:txBody>
      </p:sp>
      <p:sp>
        <p:nvSpPr>
          <p:cNvPr id="18" name="Google Shape;226;p21"/>
          <p:cNvSpPr txBox="1">
            <a:spLocks noGrp="1"/>
          </p:cNvSpPr>
          <p:nvPr>
            <p:ph type="body" idx="4294967295"/>
          </p:nvPr>
        </p:nvSpPr>
        <p:spPr>
          <a:xfrm>
            <a:off x="6458623" y="2251211"/>
            <a:ext cx="3671696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EJE SOCIAL</a:t>
            </a:r>
            <a:endParaRPr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Atención temprana y direccionamiento a los actores sociales que tengan incidencia en el perímetro de intervención</a:t>
            </a:r>
            <a:endParaRPr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82775487"/>
              </p:ext>
            </p:extLst>
          </p:nvPr>
        </p:nvGraphicFramePr>
        <p:xfrm>
          <a:off x="2031999" y="719666"/>
          <a:ext cx="8677563" cy="590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</p:spTree>
    <p:extLst>
      <p:ext uri="{BB962C8B-B14F-4D97-AF65-F5344CB8AC3E}">
        <p14:creationId xmlns:p14="http://schemas.microsoft.com/office/powerpoint/2010/main" val="36282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198300" y="-1357561"/>
            <a:ext cx="10553700" cy="10553700"/>
            <a:chOff x="-704850" y="-2705100"/>
            <a:chExt cx="10553700" cy="10553700"/>
          </a:xfrm>
        </p:grpSpPr>
        <p:sp>
          <p:nvSpPr>
            <p:cNvPr id="23" name="Google Shape;131;p13"/>
            <p:cNvSpPr/>
            <p:nvPr/>
          </p:nvSpPr>
          <p:spPr>
            <a:xfrm>
              <a:off x="-704850" y="-2705100"/>
              <a:ext cx="10553700" cy="10553700"/>
            </a:xfrm>
            <a:prstGeom prst="donut">
              <a:avLst>
                <a:gd name="adj" fmla="val 104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3;p13"/>
            <p:cNvSpPr/>
            <p:nvPr/>
          </p:nvSpPr>
          <p:spPr>
            <a:xfrm>
              <a:off x="764000" y="-1236275"/>
              <a:ext cx="7616100" cy="7616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4;p13"/>
            <p:cNvSpPr/>
            <p:nvPr/>
          </p:nvSpPr>
          <p:spPr>
            <a:xfrm>
              <a:off x="1198300" y="-801975"/>
              <a:ext cx="6747000" cy="67470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;p13"/>
            <p:cNvSpPr/>
            <p:nvPr/>
          </p:nvSpPr>
          <p:spPr>
            <a:xfrm>
              <a:off x="2267900" y="267625"/>
              <a:ext cx="4608300" cy="4608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1330038" y="1316182"/>
            <a:ext cx="2549236" cy="707886"/>
          </a:xfrm>
          <a:prstGeom prst="rect">
            <a:avLst/>
          </a:prstGeom>
          <a:solidFill>
            <a:srgbClr val="B00D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Meta Estratégica</a:t>
            </a:r>
            <a:endParaRPr lang="es-EC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28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122" y="2487574"/>
            <a:ext cx="5486407" cy="3327209"/>
          </a:xfrm>
        </p:spPr>
        <p:txBody>
          <a:bodyPr>
            <a:noAutofit/>
          </a:bodyPr>
          <a:lstStyle/>
          <a:p>
            <a:r>
              <a:rPr lang="es-EC" sz="3200" dirty="0" smtClean="0">
                <a:latin typeface="Otterco" pitchFamily="2" charset="77"/>
              </a:rPr>
              <a:t>Posicionar entre los Quiteños y residentes al centro Histórico como un lugar seguro, limpio y ordenado para que lo puedan visitar con tranquilidad y orgullo.</a:t>
            </a:r>
            <a:endParaRPr lang="es-EC" sz="3200" dirty="0">
              <a:latin typeface="Otterco" pitchFamily="2" charset="77"/>
            </a:endParaRPr>
          </a:p>
        </p:txBody>
      </p:sp>
      <p:sp>
        <p:nvSpPr>
          <p:cNvPr id="29" name="Google Shape;43;p4"/>
          <p:cNvSpPr txBox="1"/>
          <p:nvPr/>
        </p:nvSpPr>
        <p:spPr>
          <a:xfrm>
            <a:off x="3041427" y="2028305"/>
            <a:ext cx="992462" cy="84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</p:spTree>
    <p:extLst>
      <p:ext uri="{BB962C8B-B14F-4D97-AF65-F5344CB8AC3E}">
        <p14:creationId xmlns:p14="http://schemas.microsoft.com/office/powerpoint/2010/main" val="23348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037" y="2048019"/>
            <a:ext cx="5320145" cy="3784745"/>
          </a:xfrm>
        </p:spPr>
        <p:txBody>
          <a:bodyPr>
            <a:normAutofit/>
          </a:bodyPr>
          <a:lstStyle/>
          <a:p>
            <a:pPr algn="l"/>
            <a:r>
              <a:rPr lang="es-ES" sz="2000" dirty="0" smtClean="0">
                <a:latin typeface="Otterco"/>
              </a:rPr>
              <a:t>Inseguridad. </a:t>
            </a:r>
          </a:p>
          <a:p>
            <a:pPr algn="l"/>
            <a:r>
              <a:rPr lang="es-ES" sz="2000" dirty="0" smtClean="0">
                <a:latin typeface="Otterco"/>
              </a:rPr>
              <a:t>Desorden. </a:t>
            </a:r>
          </a:p>
          <a:p>
            <a:pPr algn="l"/>
            <a:r>
              <a:rPr lang="es-ES" sz="2000" dirty="0" smtClean="0">
                <a:latin typeface="Otterco"/>
              </a:rPr>
              <a:t>Insalubridad.</a:t>
            </a:r>
            <a:endParaRPr lang="es-EC" sz="1400" dirty="0">
              <a:latin typeface="Otterco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30037" y="1316182"/>
            <a:ext cx="2760699" cy="707886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Posicionamiento Actual</a:t>
            </a:r>
            <a:endParaRPr lang="es-EC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pic>
        <p:nvPicPr>
          <p:cNvPr id="2050" name="Picture 2" descr="Centro Histórico en emergencia por robos y falta de turismo : Noticias de  Quito : La Hora Noticias de Ecuador, sus provincias y el mund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92"/>
          <a:stretch/>
        </p:blipFill>
        <p:spPr bwMode="auto">
          <a:xfrm>
            <a:off x="8165433" y="1815636"/>
            <a:ext cx="2787112" cy="241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C Quito sur Twitter : &amp;quot;En el Centro Histórico procedimos a sancionar a  una persona que orinaba en el espacio público afectando nuestro patrimonio,  causando molestia a los transeúntes y generando insalubrid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37" y="2382099"/>
            <a:ext cx="1988882" cy="265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s barrios del Centro Histórico de Quito: el libro que presenta la UASB |  Dialoguem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71" y="3468513"/>
            <a:ext cx="4135861" cy="2707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</p:spTree>
    <p:extLst>
      <p:ext uri="{BB962C8B-B14F-4D97-AF65-F5344CB8AC3E}">
        <p14:creationId xmlns:p14="http://schemas.microsoft.com/office/powerpoint/2010/main" val="18693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30038" y="1316182"/>
            <a:ext cx="2549236" cy="400110"/>
          </a:xfrm>
          <a:prstGeom prst="rect">
            <a:avLst/>
          </a:prstGeom>
          <a:solidFill>
            <a:srgbClr val="B00D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BIG IDEA</a:t>
            </a:r>
            <a:endParaRPr lang="es-EC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148" t="27248" r="3272" b="10690"/>
          <a:stretch/>
        </p:blipFill>
        <p:spPr>
          <a:xfrm>
            <a:off x="0" y="1764632"/>
            <a:ext cx="12175958" cy="45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30037" y="1316182"/>
            <a:ext cx="2760699" cy="400110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Tácticas</a:t>
            </a:r>
            <a:endParaRPr lang="es-EC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888" t="41502" r="4381" b="18805"/>
          <a:stretch/>
        </p:blipFill>
        <p:spPr>
          <a:xfrm>
            <a:off x="96253" y="2807368"/>
            <a:ext cx="11935326" cy="290362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</p:spTree>
    <p:extLst>
      <p:ext uri="{BB962C8B-B14F-4D97-AF65-F5344CB8AC3E}">
        <p14:creationId xmlns:p14="http://schemas.microsoft.com/office/powerpoint/2010/main" val="40404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30038" y="1316182"/>
            <a:ext cx="2549236" cy="400110"/>
          </a:xfrm>
          <a:prstGeom prst="rect">
            <a:avLst/>
          </a:prstGeom>
          <a:solidFill>
            <a:srgbClr val="B00D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Flow</a:t>
            </a:r>
            <a:r>
              <a:rPr lang="es-EC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 </a:t>
            </a:r>
            <a:r>
              <a:rPr lang="es-EC" sz="2000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CapCom</a:t>
            </a:r>
            <a:endParaRPr lang="es-EC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0298" t="27029" r="9436" b="8059"/>
          <a:stretch/>
        </p:blipFill>
        <p:spPr>
          <a:xfrm>
            <a:off x="930441" y="1748588"/>
            <a:ext cx="10443411" cy="4748465"/>
          </a:xfrm>
          <a:prstGeom prst="rect">
            <a:avLst/>
          </a:prstGeom>
        </p:spPr>
      </p:pic>
      <p:sp>
        <p:nvSpPr>
          <p:cNvPr id="8" name="Flecha a la derecha con bandas 7"/>
          <p:cNvSpPr/>
          <p:nvPr/>
        </p:nvSpPr>
        <p:spPr>
          <a:xfrm>
            <a:off x="11245516" y="3721769"/>
            <a:ext cx="609601" cy="497306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</p:spTree>
    <p:extLst>
      <p:ext uri="{BB962C8B-B14F-4D97-AF65-F5344CB8AC3E}">
        <p14:creationId xmlns:p14="http://schemas.microsoft.com/office/powerpoint/2010/main" val="34256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30037" y="1219930"/>
            <a:ext cx="2760699" cy="707886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Acciones Complementarias</a:t>
            </a:r>
            <a:endParaRPr lang="es-EC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3738" t="29880" r="1175" b="8717"/>
          <a:stretch/>
        </p:blipFill>
        <p:spPr>
          <a:xfrm>
            <a:off x="1203158" y="1957137"/>
            <a:ext cx="10090485" cy="449179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</p:spTree>
    <p:extLst>
      <p:ext uri="{BB962C8B-B14F-4D97-AF65-F5344CB8AC3E}">
        <p14:creationId xmlns:p14="http://schemas.microsoft.com/office/powerpoint/2010/main" val="36262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C" sz="3600" b="1" dirty="0">
                <a:solidFill>
                  <a:schemeClr val="accent1">
                    <a:lumMod val="50000"/>
                  </a:schemeClr>
                </a:solidFill>
                <a:latin typeface="Otterco" pitchFamily="2" charset="77"/>
              </a:rPr>
              <a:t>GRACIAS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284" y="1122363"/>
            <a:ext cx="5581432" cy="220236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</p:spTree>
    <p:extLst>
      <p:ext uri="{BB962C8B-B14F-4D97-AF65-F5344CB8AC3E}">
        <p14:creationId xmlns:p14="http://schemas.microsoft.com/office/powerpoint/2010/main" val="8703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524000" y="2646224"/>
            <a:ext cx="9144000" cy="2230582"/>
          </a:xfrm>
        </p:spPr>
        <p:txBody>
          <a:bodyPr/>
          <a:lstStyle/>
          <a:p>
            <a:r>
              <a:rPr lang="es-EC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ESTRATEGIA DE COMUNICACIÓN</a:t>
            </a:r>
          </a:p>
          <a:p>
            <a:r>
              <a:rPr lang="es-EC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CENTRO HISTÓRICO</a:t>
            </a:r>
            <a:endParaRPr lang="es-EC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98570" y="4876806"/>
            <a:ext cx="36166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Elaborado por:</a:t>
            </a:r>
          </a:p>
          <a:p>
            <a:r>
              <a:rPr lang="es-EC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Christian Luzuriaga G.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</p:spTree>
    <p:extLst>
      <p:ext uri="{BB962C8B-B14F-4D97-AF65-F5344CB8AC3E}">
        <p14:creationId xmlns:p14="http://schemas.microsoft.com/office/powerpoint/2010/main" val="22078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>
                <a:latin typeface="Otterco" pitchFamily="2" charset="77"/>
              </a:rPr>
              <a:t>Tipografía recomendada para usar Otterco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829" y="242888"/>
            <a:ext cx="1726914" cy="68141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2731" r="12624" b="16382"/>
          <a:stretch/>
        </p:blipFill>
        <p:spPr>
          <a:xfrm>
            <a:off x="581884" y="270165"/>
            <a:ext cx="9712036" cy="63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5;p4"/>
          <p:cNvGrpSpPr/>
          <p:nvPr/>
        </p:nvGrpSpPr>
        <p:grpSpPr>
          <a:xfrm>
            <a:off x="1482437" y="922228"/>
            <a:ext cx="3019470" cy="3019470"/>
            <a:chOff x="-474900" y="321200"/>
            <a:chExt cx="2324700" cy="2324700"/>
          </a:xfrm>
        </p:grpSpPr>
        <p:sp>
          <p:nvSpPr>
            <p:cNvPr id="10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16" name="Google Shape;43;p4"/>
          <p:cNvSpPr txBox="1"/>
          <p:nvPr/>
        </p:nvSpPr>
        <p:spPr>
          <a:xfrm>
            <a:off x="2495997" y="1996221"/>
            <a:ext cx="992462" cy="84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30037" y="1316182"/>
            <a:ext cx="1759527" cy="400110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Objetivos</a:t>
            </a:r>
            <a:endParaRPr lang="es-EC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4230" y="2439448"/>
            <a:ext cx="5486407" cy="3327209"/>
          </a:xfrm>
        </p:spPr>
        <p:txBody>
          <a:bodyPr>
            <a:noAutofit/>
          </a:bodyPr>
          <a:lstStyle/>
          <a:p>
            <a:r>
              <a:rPr lang="es-EC" sz="3200" dirty="0" smtClean="0">
                <a:latin typeface="Otterco" pitchFamily="2" charset="77"/>
              </a:rPr>
              <a:t>Recuperar al Centro Histórico, buscando evidenciar SEGURIDAD, ORDEN y ORNATO; para que los Quiteños, residentes y visitantes se sientan orgullosos del lugar.</a:t>
            </a:r>
            <a:endParaRPr lang="es-EC" sz="3200" dirty="0">
              <a:latin typeface="Otterco" pitchFamily="2" charset="77"/>
            </a:endParaRPr>
          </a:p>
        </p:txBody>
      </p:sp>
      <p:sp>
        <p:nvSpPr>
          <p:cNvPr id="14" name="Google Shape;40;p4"/>
          <p:cNvSpPr/>
          <p:nvPr/>
        </p:nvSpPr>
        <p:spPr>
          <a:xfrm>
            <a:off x="1921161" y="-206401"/>
            <a:ext cx="7740190" cy="774019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CuadroTexto 16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</p:spTree>
    <p:extLst>
      <p:ext uri="{BB962C8B-B14F-4D97-AF65-F5344CB8AC3E}">
        <p14:creationId xmlns:p14="http://schemas.microsoft.com/office/powerpoint/2010/main" val="1716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97948"/>
            <a:ext cx="9144000" cy="1655762"/>
          </a:xfrm>
        </p:spPr>
        <p:txBody>
          <a:bodyPr/>
          <a:lstStyle/>
          <a:p>
            <a:r>
              <a:rPr lang="es-EC" dirty="0" smtClean="0">
                <a:latin typeface="Otterco" pitchFamily="2" charset="77"/>
              </a:rPr>
              <a:t>Hacer del Centro Histórico de Quito </a:t>
            </a:r>
            <a:r>
              <a:rPr lang="es-EC" b="1" dirty="0" smtClean="0">
                <a:latin typeface="Otterco" pitchFamily="2" charset="77"/>
              </a:rPr>
              <a:t>el espacio patrimonial más visitado </a:t>
            </a:r>
            <a:r>
              <a:rPr lang="es-EC" dirty="0" smtClean="0">
                <a:latin typeface="Otterco" pitchFamily="2" charset="77"/>
              </a:rPr>
              <a:t>de América del Sur*. </a:t>
            </a:r>
            <a:r>
              <a:rPr lang="es-EC" dirty="0" smtClean="0">
                <a:solidFill>
                  <a:srgbClr val="FF0000"/>
                </a:solidFill>
                <a:latin typeface="Otterco" pitchFamily="2" charset="77"/>
              </a:rPr>
              <a:t>VA</a:t>
            </a:r>
            <a:endParaRPr lang="es-EC" dirty="0">
              <a:solidFill>
                <a:srgbClr val="FF0000"/>
              </a:solidFill>
              <a:latin typeface="Otterco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30037" y="1316182"/>
            <a:ext cx="1149927" cy="400110"/>
          </a:xfrm>
          <a:prstGeom prst="rect">
            <a:avLst/>
          </a:prstGeom>
          <a:solidFill>
            <a:srgbClr val="B00D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Visión</a:t>
            </a:r>
            <a:endParaRPr lang="es-EC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</p:spTree>
    <p:extLst>
      <p:ext uri="{BB962C8B-B14F-4D97-AF65-F5344CB8AC3E}">
        <p14:creationId xmlns:p14="http://schemas.microsoft.com/office/powerpoint/2010/main" val="12327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037" y="2048019"/>
            <a:ext cx="5320145" cy="378474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000" dirty="0">
                <a:latin typeface="Otterco"/>
              </a:rPr>
              <a:t>La región colonial mejor conservada de </a:t>
            </a:r>
            <a:r>
              <a:rPr lang="es-ES" sz="2000" dirty="0" smtClean="0">
                <a:latin typeface="Otterco"/>
              </a:rPr>
              <a:t>América, </a:t>
            </a:r>
            <a:r>
              <a:rPr lang="es-ES" sz="2000" dirty="0">
                <a:latin typeface="Otterco"/>
              </a:rPr>
              <a:t>el </a:t>
            </a:r>
            <a:r>
              <a:rPr lang="es-ES" sz="2000" b="1" dirty="0" smtClean="0">
                <a:latin typeface="Otterco"/>
              </a:rPr>
              <a:t>Centro Histórico </a:t>
            </a:r>
            <a:r>
              <a:rPr lang="es-ES" sz="2000" b="1" dirty="0">
                <a:latin typeface="Otterco"/>
              </a:rPr>
              <a:t>de Quito</a:t>
            </a:r>
            <a:r>
              <a:rPr lang="es-ES" sz="2000" dirty="0">
                <a:latin typeface="Otterco"/>
              </a:rPr>
              <a:t>, ofrece una impresionante arquitectura construida desde el siglo XVI. </a:t>
            </a:r>
            <a:endParaRPr lang="es-ES" sz="2000" dirty="0" smtClean="0">
              <a:latin typeface="Otterco"/>
            </a:endParaRPr>
          </a:p>
          <a:p>
            <a:pPr algn="just"/>
            <a:r>
              <a:rPr lang="es-ES" sz="2000" dirty="0" smtClean="0">
                <a:latin typeface="Otterco"/>
              </a:rPr>
              <a:t>Posee </a:t>
            </a:r>
            <a:r>
              <a:rPr lang="es-ES" sz="2000" dirty="0">
                <a:latin typeface="Otterco"/>
              </a:rPr>
              <a:t>plazas de material volcánico, edificios republicanos, monasterios, conventos, iglesias que adornan la estética barroca y gótica y es el hogar de museos llenos de representaciones de su historia. </a:t>
            </a:r>
            <a:endParaRPr lang="es-ES" sz="2000" dirty="0" smtClean="0">
              <a:latin typeface="Otterco"/>
            </a:endParaRPr>
          </a:p>
          <a:p>
            <a:pPr algn="just"/>
            <a:r>
              <a:rPr lang="es-ES" sz="2000" dirty="0" smtClean="0">
                <a:latin typeface="Otterco"/>
              </a:rPr>
              <a:t>La </a:t>
            </a:r>
            <a:r>
              <a:rPr lang="es-ES" sz="2000" dirty="0">
                <a:latin typeface="Otterco"/>
              </a:rPr>
              <a:t>arquitectura encarna la historia de Quito, mientras que la conservación de las costumbres modernas alberga la vida cotidiana de sus habitantes</a:t>
            </a:r>
            <a:r>
              <a:rPr lang="es-ES" sz="2000" dirty="0" smtClean="0">
                <a:latin typeface="Otterco"/>
              </a:rPr>
              <a:t>.</a:t>
            </a:r>
            <a:endParaRPr lang="es-EC" sz="1400" dirty="0">
              <a:latin typeface="Otterco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30037" y="1316182"/>
            <a:ext cx="1220657" cy="400110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Perfil</a:t>
            </a:r>
            <a:endParaRPr lang="es-EC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r="4558"/>
          <a:stretch/>
        </p:blipFill>
        <p:spPr>
          <a:xfrm>
            <a:off x="7079673" y="2046669"/>
            <a:ext cx="4696691" cy="350900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</p:spTree>
    <p:extLst>
      <p:ext uri="{BB962C8B-B14F-4D97-AF65-F5344CB8AC3E}">
        <p14:creationId xmlns:p14="http://schemas.microsoft.com/office/powerpoint/2010/main" val="20636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2476" y="2009081"/>
            <a:ext cx="6627087" cy="42947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61" y="2009080"/>
            <a:ext cx="5856462" cy="4294737"/>
          </a:xfrm>
          <a:prstGeom prst="rect">
            <a:avLst/>
          </a:prstGeom>
        </p:spPr>
      </p:pic>
      <p:sp>
        <p:nvSpPr>
          <p:cNvPr id="19" name="Google Shape;183;p26"/>
          <p:cNvSpPr txBox="1">
            <a:spLocks/>
          </p:cNvSpPr>
          <p:nvPr/>
        </p:nvSpPr>
        <p:spPr>
          <a:xfrm>
            <a:off x="690760" y="2197245"/>
            <a:ext cx="7772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>
              <a:buClr>
                <a:srgbClr val="9BDED2"/>
              </a:buClr>
            </a:pPr>
            <a:r>
              <a:rPr kumimoji="0" lang="en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Otterco"/>
                <a:sym typeface="Oswald"/>
              </a:rPr>
              <a:t>3,75 Kms</a:t>
            </a:r>
            <a:r>
              <a:rPr lang="es-EC" sz="4800" dirty="0">
                <a:solidFill>
                  <a:schemeClr val="accent5">
                    <a:lumMod val="50000"/>
                  </a:schemeClr>
                </a:solidFill>
                <a:latin typeface="Otterco"/>
              </a:rPr>
              <a:t>²</a:t>
            </a:r>
            <a:endParaRPr lang="es-EC" dirty="0">
              <a:solidFill>
                <a:schemeClr val="accent5">
                  <a:lumMod val="50000"/>
                </a:schemeClr>
              </a:solidFill>
              <a:latin typeface="Otterc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SzPts val="2400"/>
              <a:buFont typeface="Oswald"/>
              <a:buNone/>
              <a:tabLst/>
              <a:defRPr/>
            </a:pPr>
            <a:endParaRPr kumimoji="0" lang="en" sz="5400" b="0" i="0" u="none" strike="noStrike" kern="0" cap="none" spc="0" normalizeH="0" baseline="0" noProof="0" dirty="0">
              <a:ln>
                <a:noFill/>
              </a:ln>
              <a:solidFill>
                <a:srgbClr val="DB2F6B"/>
              </a:solidFill>
              <a:effectLst/>
              <a:highlight>
                <a:srgbClr val="FFFFFF"/>
              </a:highlight>
              <a:uLnTx/>
              <a:uFillTx/>
              <a:latin typeface="Otterco"/>
              <a:sym typeface="Oswald"/>
            </a:endParaRPr>
          </a:p>
        </p:txBody>
      </p:sp>
      <p:sp>
        <p:nvSpPr>
          <p:cNvPr id="20" name="Google Shape;184;p26"/>
          <p:cNvSpPr txBox="1">
            <a:spLocks/>
          </p:cNvSpPr>
          <p:nvPr/>
        </p:nvSpPr>
        <p:spPr>
          <a:xfrm>
            <a:off x="690760" y="2960554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◇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tterco"/>
                <a:sym typeface="Open Sans"/>
              </a:rPr>
              <a:t>Perímetro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tterco"/>
                <a:sym typeface="Open Sans"/>
              </a:rPr>
              <a:t> </a:t>
            </a:r>
            <a:r>
              <a:rPr kumimoji="0" lang="es-EC" sz="18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tterco"/>
                <a:sym typeface="Open Sans"/>
              </a:rPr>
              <a:t>Centro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tterco"/>
                <a:sym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tterco"/>
                <a:sym typeface="Open Sans"/>
              </a:rPr>
              <a:t>Histórico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tterco"/>
              <a:sym typeface="Open Sans"/>
            </a:endParaRPr>
          </a:p>
        </p:txBody>
      </p:sp>
      <p:sp>
        <p:nvSpPr>
          <p:cNvPr id="21" name="Google Shape;185;p26"/>
          <p:cNvSpPr txBox="1">
            <a:spLocks/>
          </p:cNvSpPr>
          <p:nvPr/>
        </p:nvSpPr>
        <p:spPr>
          <a:xfrm>
            <a:off x="690760" y="4826145"/>
            <a:ext cx="7772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SzPts val="2400"/>
              <a:buFont typeface="Oswald"/>
              <a:buNone/>
              <a:tabLst/>
              <a:defRPr/>
            </a:pPr>
            <a:r>
              <a:rPr kumimoji="0" lang="en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Otterco"/>
                <a:sym typeface="Oswald"/>
              </a:rPr>
              <a:t>+2000</a:t>
            </a:r>
            <a:r>
              <a:rPr kumimoji="0" lang="en" sz="5400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Otterco"/>
                <a:sym typeface="Oswald"/>
              </a:rPr>
              <a:t> personas</a:t>
            </a:r>
            <a:endParaRPr kumimoji="0" lang="en" sz="5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highlight>
                <a:srgbClr val="FFFFFF"/>
              </a:highlight>
              <a:uLnTx/>
              <a:uFillTx/>
              <a:latin typeface="Otterco"/>
              <a:sym typeface="Oswald"/>
            </a:endParaRPr>
          </a:p>
        </p:txBody>
      </p:sp>
      <p:sp>
        <p:nvSpPr>
          <p:cNvPr id="22" name="Google Shape;186;p26"/>
          <p:cNvSpPr txBox="1">
            <a:spLocks/>
          </p:cNvSpPr>
          <p:nvPr/>
        </p:nvSpPr>
        <p:spPr>
          <a:xfrm>
            <a:off x="690760" y="5589454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◇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tterco"/>
                <a:sym typeface="Open Sans"/>
              </a:rPr>
              <a:t>Por Hora en el perímetro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tterco"/>
              <a:sym typeface="Open Sans"/>
            </a:endParaRPr>
          </a:p>
        </p:txBody>
      </p:sp>
      <p:sp>
        <p:nvSpPr>
          <p:cNvPr id="23" name="Google Shape;187;p26"/>
          <p:cNvSpPr txBox="1">
            <a:spLocks/>
          </p:cNvSpPr>
          <p:nvPr/>
        </p:nvSpPr>
        <p:spPr>
          <a:xfrm>
            <a:off x="690760" y="3511695"/>
            <a:ext cx="7772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SzPts val="2400"/>
              <a:buFont typeface="Oswald"/>
              <a:buNone/>
              <a:tabLst/>
              <a:defRPr/>
            </a:pPr>
            <a:r>
              <a:rPr kumimoji="0" lang="es-EC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Otterco"/>
                <a:sym typeface="Oswald"/>
              </a:rPr>
              <a:t>310,000 visitantes</a:t>
            </a:r>
            <a:endParaRPr kumimoji="0" lang="es-EC" sz="5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highlight>
                <a:srgbClr val="FFFFFF"/>
              </a:highlight>
              <a:uLnTx/>
              <a:uFillTx/>
              <a:latin typeface="Otterco"/>
              <a:sym typeface="Oswald"/>
            </a:endParaRPr>
          </a:p>
        </p:txBody>
      </p:sp>
      <p:sp>
        <p:nvSpPr>
          <p:cNvPr id="24" name="Google Shape;188;p26"/>
          <p:cNvSpPr txBox="1">
            <a:spLocks/>
          </p:cNvSpPr>
          <p:nvPr/>
        </p:nvSpPr>
        <p:spPr>
          <a:xfrm>
            <a:off x="690760" y="4275004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◇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tterco"/>
                <a:sym typeface="Open Sans"/>
              </a:rPr>
              <a:t>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tterco"/>
                <a:sym typeface="Open Sans"/>
              </a:rPr>
              <a:t> el fin de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tterco"/>
                <a:sym typeface="Open Sans"/>
              </a:rPr>
              <a:t>semana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tterco"/>
              <a:sym typeface="Open San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330037" y="1316182"/>
            <a:ext cx="1220657" cy="400110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Perfil</a:t>
            </a:r>
            <a:endParaRPr lang="es-EC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</p:spTree>
    <p:extLst>
      <p:ext uri="{BB962C8B-B14F-4D97-AF65-F5344CB8AC3E}">
        <p14:creationId xmlns:p14="http://schemas.microsoft.com/office/powerpoint/2010/main" val="30066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1010" y="2157505"/>
            <a:ext cx="5057025" cy="2136053"/>
          </a:xfrm>
        </p:spPr>
        <p:txBody>
          <a:bodyPr>
            <a:noAutofit/>
          </a:bodyPr>
          <a:lstStyle/>
          <a:p>
            <a:pPr algn="just"/>
            <a:r>
              <a:rPr lang="es-ES" sz="1800" dirty="0">
                <a:latin typeface="Otterco"/>
              </a:rPr>
              <a:t>El Casco Colonial de Quito es el sector de la ciudad donde </a:t>
            </a:r>
            <a:r>
              <a:rPr lang="es-ES" sz="1800" u="sng" dirty="0">
                <a:latin typeface="Otterco"/>
              </a:rPr>
              <a:t>mayor cantidad de personas se movilizan a pie</a:t>
            </a:r>
            <a:r>
              <a:rPr lang="es-ES" sz="1800" dirty="0">
                <a:latin typeface="Otterco"/>
              </a:rPr>
              <a:t>. </a:t>
            </a:r>
            <a:endParaRPr lang="es-ES" sz="1800" dirty="0" smtClean="0">
              <a:latin typeface="Otterco"/>
            </a:endParaRPr>
          </a:p>
          <a:p>
            <a:pPr algn="just"/>
            <a:r>
              <a:rPr lang="es-ES" sz="1800" dirty="0" smtClean="0">
                <a:latin typeface="Otterco"/>
              </a:rPr>
              <a:t>En </a:t>
            </a:r>
            <a:r>
              <a:rPr lang="es-ES" sz="1800" dirty="0">
                <a:latin typeface="Otterco"/>
              </a:rPr>
              <a:t>los </a:t>
            </a:r>
            <a:r>
              <a:rPr lang="es-ES" sz="1800" b="1" dirty="0">
                <a:latin typeface="Otterco"/>
              </a:rPr>
              <a:t>3,75 km² </a:t>
            </a:r>
            <a:r>
              <a:rPr lang="es-ES" sz="1800" dirty="0">
                <a:latin typeface="Otterco"/>
              </a:rPr>
              <a:t>que lo conforman, de lunes a viernes en un horario entre las 06:30 hasta las 18:30, más de </a:t>
            </a:r>
            <a:r>
              <a:rPr lang="es-ES" sz="1800" b="1" dirty="0">
                <a:latin typeface="Otterco"/>
              </a:rPr>
              <a:t>282 mil personas </a:t>
            </a:r>
            <a:r>
              <a:rPr lang="es-ES" sz="1800" dirty="0">
                <a:latin typeface="Otterco"/>
              </a:rPr>
              <a:t>caminan por sus calles. </a:t>
            </a:r>
            <a:endParaRPr lang="es-ES" sz="1800" dirty="0" smtClean="0">
              <a:latin typeface="Otterco"/>
            </a:endParaRPr>
          </a:p>
          <a:p>
            <a:pPr algn="just"/>
            <a:r>
              <a:rPr lang="es-ES" sz="1800" dirty="0" smtClean="0">
                <a:latin typeface="Otterco"/>
              </a:rPr>
              <a:t>Mientras </a:t>
            </a:r>
            <a:r>
              <a:rPr lang="es-ES" sz="1800" dirty="0">
                <a:latin typeface="Otterco"/>
              </a:rPr>
              <a:t>que el fin de semana se registra </a:t>
            </a:r>
            <a:r>
              <a:rPr lang="es-ES" sz="1800" b="1" dirty="0">
                <a:latin typeface="Otterco"/>
              </a:rPr>
              <a:t>310 mil visitantes</a:t>
            </a:r>
            <a:r>
              <a:rPr lang="es-ES" sz="1800" dirty="0" smtClean="0">
                <a:latin typeface="Otterco"/>
              </a:rPr>
              <a:t>.</a:t>
            </a:r>
          </a:p>
          <a:p>
            <a:pPr algn="just"/>
            <a:r>
              <a:rPr lang="es-ES" sz="1800" dirty="0">
                <a:latin typeface="Otterco"/>
              </a:rPr>
              <a:t>Un promedio de 1 800 a 2 400 personas/hora transitan, en hora pico, por las calles Rocafuerte, Cuenca, Olmedo y Guayaquil. En la calle Chile este flujo supera las 5 500 personas, en hora pico, y en el caso de la calle Guayaquil las 3 000 personas/hora pico.</a:t>
            </a:r>
            <a:endParaRPr lang="es-EC" sz="1800" dirty="0">
              <a:latin typeface="Otterco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30038" y="1316182"/>
            <a:ext cx="983672" cy="400110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Perfil</a:t>
            </a:r>
            <a:endParaRPr lang="es-EC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8" y="2157504"/>
            <a:ext cx="5417010" cy="41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3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30038" y="1316182"/>
            <a:ext cx="2549236" cy="400110"/>
          </a:xfrm>
          <a:prstGeom prst="rect">
            <a:avLst/>
          </a:prstGeom>
          <a:solidFill>
            <a:srgbClr val="B00D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tterco"/>
              </a:rPr>
              <a:t>Grupo Objetivo</a:t>
            </a:r>
            <a:endParaRPr lang="es-EC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tterco"/>
            </a:endParaRPr>
          </a:p>
        </p:txBody>
      </p:sp>
      <p:sp>
        <p:nvSpPr>
          <p:cNvPr id="32" name="Google Shape;239;p22"/>
          <p:cNvSpPr txBox="1">
            <a:spLocks noGrp="1"/>
          </p:cNvSpPr>
          <p:nvPr>
            <p:ph type="body" idx="1"/>
          </p:nvPr>
        </p:nvSpPr>
        <p:spPr>
          <a:xfrm>
            <a:off x="1295992" y="2149607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Otterco"/>
              </a:rPr>
              <a:t>Primario</a:t>
            </a:r>
            <a:endParaRPr sz="1800" b="1" dirty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dirty="0" smtClean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Otterco"/>
              </a:rPr>
              <a:t>Demografía Quito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dirty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Otterco"/>
              </a:rPr>
              <a:t>2’735.987 Habitantes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Otterco"/>
              </a:rPr>
              <a:t>1’150.380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Otterco"/>
              </a:rPr>
              <a:t>Mujeres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dirty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Otterco"/>
              </a:rPr>
              <a:t>1’088.811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Otterco"/>
              </a:rPr>
              <a:t>Hombres</a:t>
            </a:r>
          </a:p>
        </p:txBody>
      </p:sp>
      <p:sp>
        <p:nvSpPr>
          <p:cNvPr id="33" name="Google Shape;240;p22"/>
          <p:cNvSpPr txBox="1">
            <a:spLocks noGrp="1"/>
          </p:cNvSpPr>
          <p:nvPr>
            <p:ph type="body" idx="4294967295"/>
          </p:nvPr>
        </p:nvSpPr>
        <p:spPr>
          <a:xfrm>
            <a:off x="2857303" y="2149607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Otterco"/>
              </a:rPr>
              <a:t>Primario R</a:t>
            </a:r>
            <a:endParaRPr sz="2000" b="1" dirty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2000" dirty="0" smtClean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Otterco"/>
              </a:rPr>
              <a:t>Residentes Centro Histórico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2000" dirty="0" smtClean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Otterco"/>
              </a:rPr>
              <a:t>51.000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Otterco"/>
              </a:rPr>
              <a:t>Habitantes</a:t>
            </a:r>
            <a:endParaRPr lang="en" sz="2000" dirty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2000" dirty="0" smtClean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Otterco"/>
              </a:rPr>
              <a:t>2,7 Kms</a:t>
            </a:r>
            <a:endParaRPr lang="en" sz="2000" dirty="0" smtClean="0">
              <a:latin typeface="Otterco"/>
            </a:endParaRPr>
          </a:p>
        </p:txBody>
      </p:sp>
      <p:sp>
        <p:nvSpPr>
          <p:cNvPr id="34" name="Google Shape;241;p22"/>
          <p:cNvSpPr txBox="1">
            <a:spLocks noGrp="1"/>
          </p:cNvSpPr>
          <p:nvPr>
            <p:ph type="body" idx="4294967295"/>
          </p:nvPr>
        </p:nvSpPr>
        <p:spPr>
          <a:xfrm>
            <a:off x="4418613" y="2149607"/>
            <a:ext cx="1613222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Otterco"/>
              </a:rPr>
              <a:t>Secundario</a:t>
            </a:r>
            <a:endParaRPr sz="2000" b="1" dirty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EC" sz="2000" dirty="0" smtClean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2000" dirty="0" smtClean="0">
                <a:latin typeface="Otterco"/>
              </a:rPr>
              <a:t>Visitantes Quito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EC" sz="2000" dirty="0" smtClean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2000" dirty="0" smtClean="0">
                <a:latin typeface="Otterco"/>
              </a:rPr>
              <a:t>500.000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2000" dirty="0" smtClean="0">
                <a:latin typeface="Otterco"/>
              </a:rPr>
              <a:t>No residentes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EC" sz="2000" dirty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2000" dirty="0" smtClean="0">
                <a:latin typeface="Otterco"/>
              </a:rPr>
              <a:t>600.000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2000" dirty="0" smtClean="0">
                <a:latin typeface="Otterco"/>
              </a:rPr>
              <a:t>Residentes</a:t>
            </a:r>
            <a:endParaRPr sz="2000" dirty="0">
              <a:latin typeface="Otterco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674613" y="6610637"/>
            <a:ext cx="4172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Otterco"/>
              </a:rPr>
              <a:t>Fuente: INEC 2021 | Administración Zonal | Quito Turismo</a:t>
            </a:r>
            <a:endParaRPr lang="es-EC" sz="1200" dirty="0">
              <a:latin typeface="Otterco"/>
            </a:endParaRPr>
          </a:p>
        </p:txBody>
      </p:sp>
      <p:sp>
        <p:nvSpPr>
          <p:cNvPr id="57" name="Google Shape;241;p22"/>
          <p:cNvSpPr txBox="1">
            <a:spLocks noGrp="1"/>
          </p:cNvSpPr>
          <p:nvPr>
            <p:ph type="body" idx="4294967295"/>
          </p:nvPr>
        </p:nvSpPr>
        <p:spPr>
          <a:xfrm>
            <a:off x="6065183" y="2149607"/>
            <a:ext cx="1613222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Otterco"/>
              </a:rPr>
              <a:t>Interno</a:t>
            </a:r>
            <a:endParaRPr sz="2000" b="1" dirty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EC" sz="2000" dirty="0" smtClean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2000" dirty="0" smtClean="0">
                <a:latin typeface="Otterco"/>
              </a:rPr>
              <a:t>Funcionarios Municipales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EC" sz="2000" dirty="0" smtClean="0">
              <a:latin typeface="Otter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2000" dirty="0" smtClean="0">
                <a:latin typeface="Otterco"/>
              </a:rPr>
              <a:t>18.000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10010269" y="6641436"/>
            <a:ext cx="231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Otterco"/>
              </a:rPr>
              <a:t>Elaborado por: Christian Luzuriaga G.</a:t>
            </a:r>
            <a:endParaRPr lang="es-EC" sz="1000" dirty="0">
              <a:latin typeface="Otterco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8651657" y="1589185"/>
            <a:ext cx="5085562" cy="505225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6" name="Google Shape;244;p22"/>
          <p:cNvGrpSpPr/>
          <p:nvPr/>
        </p:nvGrpSpPr>
        <p:grpSpPr>
          <a:xfrm>
            <a:off x="7915927" y="4926692"/>
            <a:ext cx="2580238" cy="2580238"/>
            <a:chOff x="6680825" y="2549350"/>
            <a:chExt cx="1539600" cy="1539600"/>
          </a:xfrm>
        </p:grpSpPr>
        <p:sp>
          <p:nvSpPr>
            <p:cNvPr id="37" name="Google Shape;245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Otterco"/>
              </a:endParaRPr>
            </a:p>
          </p:txBody>
        </p:sp>
        <p:sp>
          <p:nvSpPr>
            <p:cNvPr id="38" name="Google Shape;24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Otterco"/>
              </a:endParaRPr>
            </a:p>
          </p:txBody>
        </p:sp>
        <p:sp>
          <p:nvSpPr>
            <p:cNvPr id="39" name="Google Shape;247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Otterco"/>
              </a:endParaRPr>
            </a:p>
          </p:txBody>
        </p:sp>
      </p:grpSp>
      <p:grpSp>
        <p:nvGrpSpPr>
          <p:cNvPr id="46" name="Google Shape;998;p40"/>
          <p:cNvGrpSpPr/>
          <p:nvPr/>
        </p:nvGrpSpPr>
        <p:grpSpPr>
          <a:xfrm>
            <a:off x="8594249" y="5547231"/>
            <a:ext cx="1191434" cy="1432724"/>
            <a:chOff x="4539787" y="1011032"/>
            <a:chExt cx="598958" cy="720261"/>
          </a:xfrm>
        </p:grpSpPr>
        <p:sp>
          <p:nvSpPr>
            <p:cNvPr id="47" name="Google Shape;999;p4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rgbClr val="48536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000;p4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rgbClr val="CAAE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001;p4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rgbClr val="9E847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002;p4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rgbClr val="63728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003;p4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rgbClr val="8B9AB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4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515</Words>
  <Application>Microsoft Office PowerPoint</Application>
  <PresentationFormat>Panorámica</PresentationFormat>
  <Paragraphs>91</Paragraphs>
  <Slides>17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Oswald</vt:lpstr>
      <vt:lpstr>Otterco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Medardo Luzuriaga Garcia</dc:creator>
  <cp:lastModifiedBy>Christian Medardo Luzuriaga Garcia</cp:lastModifiedBy>
  <cp:revision>35</cp:revision>
  <dcterms:created xsi:type="dcterms:W3CDTF">2021-10-06T15:49:18Z</dcterms:created>
  <dcterms:modified xsi:type="dcterms:W3CDTF">2021-10-21T20:25:11Z</dcterms:modified>
</cp:coreProperties>
</file>