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6" r:id="rId9"/>
    <p:sldId id="258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C9EC-0D02-44CF-9856-217D37C40C6D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8199F-ABB5-4CDA-BE2F-3BAC5B71DF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06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199F-ABB5-4CDA-BE2F-3BAC5B71DF4A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160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199F-ABB5-4CDA-BE2F-3BAC5B71DF4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315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966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438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03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759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188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458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139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286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846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461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290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5954-845E-6442-A0AB-6F85AB9B0A28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43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716" y="3929139"/>
            <a:ext cx="8894284" cy="1193704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latin typeface="Otterco"/>
              </a:rPr>
              <a:t>EJES ESTRATÉGICOS PARA LA RECUPERACIÓN DEL CENTRO HISTÓRICO </a:t>
            </a:r>
            <a:endParaRPr lang="es-EC" sz="2800" b="1" dirty="0">
              <a:latin typeface="Otterc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703187"/>
            <a:ext cx="6279615" cy="2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716" y="3929139"/>
            <a:ext cx="8894284" cy="1193704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latin typeface="Otterco"/>
              </a:rPr>
              <a:t>EJES ESTRATÉGICOS PARA LA RECUPERACIÓN DEL CENTRO HISTÓRICO </a:t>
            </a:r>
            <a:endParaRPr lang="es-EC" sz="2800" b="1" dirty="0">
              <a:latin typeface="Otterc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58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331" y="5362377"/>
            <a:ext cx="2339338" cy="10154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57609" y="817930"/>
            <a:ext cx="599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EJE DE SEGURIDAD </a:t>
            </a:r>
            <a:endParaRPr lang="es-EC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870768" y="1294614"/>
            <a:ext cx="783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Articulamos y supervisamos los operativos institucionales </a:t>
            </a:r>
            <a:endParaRPr lang="es-EC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313" y="1924229"/>
            <a:ext cx="6581902" cy="438629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268598" y="2218040"/>
            <a:ext cx="199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Recuperación del Espacio Público </a:t>
            </a:r>
            <a:endParaRPr lang="es-EC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93063" y="4012521"/>
            <a:ext cx="238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Cumplimiento a la norma (PUCA Y LUAE)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001081" y="5166679"/>
            <a:ext cx="157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Sinceramiento </a:t>
            </a:r>
          </a:p>
          <a:p>
            <a:pPr algn="ctr"/>
            <a:r>
              <a:rPr lang="es-EC" dirty="0" smtClean="0"/>
              <a:t>del uso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480234" y="4230477"/>
            <a:ext cx="1309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Ejercicio de </a:t>
            </a:r>
          </a:p>
          <a:p>
            <a:pPr algn="ctr"/>
            <a:r>
              <a:rPr lang="es-EC" dirty="0" smtClean="0"/>
              <a:t>derechos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20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361" y="-23391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02320" y="128582"/>
            <a:ext cx="509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CUMPLIMIENTO A LAS NORMAS DE PUCAS Y LUAES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91518" y="2148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3681415" y="471741"/>
            <a:ext cx="482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DERECHOS DE TRABAJADORES AUTÓNOMOS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83883" y="2655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483184" y="1388553"/>
            <a:ext cx="5465923" cy="514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Las trabajadoras y trabajadores autónomos del Distrito Metropolitano de Quito, que hayan obtenido el permiso metropolitano para desarrollar sus actividades comerciales y de servicios, tienen derecho</a:t>
            </a:r>
            <a:r>
              <a:rPr lang="es-EC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1. Al </a:t>
            </a:r>
            <a:r>
              <a:rPr lang="es-EC" dirty="0">
                <a:solidFill>
                  <a:schemeClr val="tx1"/>
                </a:solidFill>
              </a:rPr>
              <a:t>trabajo autónomo, en el marco del respeto al espacio público; 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2. A </a:t>
            </a:r>
            <a:r>
              <a:rPr lang="es-EC" dirty="0">
                <a:solidFill>
                  <a:schemeClr val="tx1"/>
                </a:solidFill>
              </a:rPr>
              <a:t>beneficiarse de los planes y proyectos que lleve a cabo el Municipio del Distrito Metropolitano de Quito, en lo concerniente a la formación, capacitación, educación, salud, seguridad social y vivienda, entre otros; 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3. A </a:t>
            </a:r>
            <a:r>
              <a:rPr lang="es-EC" dirty="0">
                <a:solidFill>
                  <a:schemeClr val="tx1"/>
                </a:solidFill>
              </a:rPr>
              <a:t>participar en los órganos consultivos metropolitanos del comercio popular y de participación ciudadana y control social, de conformidad con la normativa legal y metropolitana vigente</a:t>
            </a:r>
            <a:r>
              <a:rPr lang="es-EC" dirty="0" smtClean="0">
                <a:solidFill>
                  <a:schemeClr val="tx1"/>
                </a:solidFill>
              </a:rPr>
              <a:t>;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43170" y="1388552"/>
            <a:ext cx="5065645" cy="514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4. A participar en la construcción y ejecución de modelos de asociación y de gestión, de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conformidad con la normativa legal y metropolitana vigente;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5. Al acceso a créditos, de acuerdo con las condiciones determinadas por las instituciones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respectivas y las promovidas por la Municipalidad;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6. A participar en las ferias inclusivas de economía popular y solidaria; y,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7. Las trabajadoras y trabajadores autónomos discapacitados, tendrán prioridad en los programas impulsados conforme la Ley Orgánica de Discapacidades, en lo que respecta a  la infraestructura y mobiliario de trabajo especiales, con las adaptaciones acordes al tipo de discapacidad.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829118" y="833264"/>
            <a:ext cx="482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CÓDIGO MUNICIPAL ARTÍCULO 1248, LIBRO III DEL EJE ECONÓMICO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078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02321" y="242888"/>
            <a:ext cx="509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CUMPLIMIENTO A LAS NORMAS DE PUCAS Y LUAES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91518" y="2148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90456" y="605625"/>
            <a:ext cx="491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OBLIGACIONES DE TRABAJADORES AUTÓNOMOS 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83883" y="2655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6432292" y="1417176"/>
            <a:ext cx="5276524" cy="511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7</a:t>
            </a:r>
            <a:r>
              <a:rPr lang="es-EC" sz="1600" dirty="0">
                <a:solidFill>
                  <a:schemeClr val="tx1"/>
                </a:solidFill>
              </a:rPr>
              <a:t>. Desocupar el espacio público en el caso de que no se haya renovado el permiso;</a:t>
            </a: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8</a:t>
            </a:r>
            <a:r>
              <a:rPr lang="es-EC" sz="1600" dirty="0">
                <a:solidFill>
                  <a:schemeClr val="tx1"/>
                </a:solidFill>
              </a:rPr>
              <a:t>. Apoyar a que el trabajo autónomo se desarrolle de conformidad con la normativa legal </a:t>
            </a:r>
            <a:r>
              <a:rPr lang="es-EC" sz="1600" dirty="0" smtClean="0">
                <a:solidFill>
                  <a:schemeClr val="tx1"/>
                </a:solidFill>
              </a:rPr>
              <a:t>y metropolitana </a:t>
            </a:r>
            <a:r>
              <a:rPr lang="es-EC" sz="1600" dirty="0">
                <a:solidFill>
                  <a:schemeClr val="tx1"/>
                </a:solidFill>
              </a:rPr>
              <a:t>vigente</a:t>
            </a:r>
            <a:r>
              <a:rPr lang="es-EC" sz="1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9. Observar para el público y autoridades la debida atención y cortesía, usando modales </a:t>
            </a:r>
            <a:r>
              <a:rPr lang="es-EC" sz="1600" dirty="0" smtClean="0">
                <a:solidFill>
                  <a:schemeClr val="tx1"/>
                </a:solidFill>
              </a:rPr>
              <a:t>y lenguajes </a:t>
            </a:r>
            <a:r>
              <a:rPr lang="es-EC" sz="1600" dirty="0">
                <a:solidFill>
                  <a:schemeClr val="tx1"/>
                </a:solidFill>
              </a:rPr>
              <a:t>apropiados;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10. Portar la credencial y estar uniformado de acuerdo al giro o actividad comercial; y, a </a:t>
            </a:r>
            <a:r>
              <a:rPr lang="es-EC" sz="1600" dirty="0" smtClean="0">
                <a:solidFill>
                  <a:schemeClr val="tx1"/>
                </a:solidFill>
              </a:rPr>
              <a:t>las directrices </a:t>
            </a:r>
            <a:r>
              <a:rPr lang="es-EC" sz="1600" dirty="0">
                <a:solidFill>
                  <a:schemeClr val="tx1"/>
                </a:solidFill>
              </a:rPr>
              <a:t>del Consejo Distrital y del Consejo Zonal para el Desarrollo de la Trabajadora </a:t>
            </a:r>
            <a:r>
              <a:rPr lang="es-EC" sz="1600" dirty="0" smtClean="0">
                <a:solidFill>
                  <a:schemeClr val="tx1"/>
                </a:solidFill>
              </a:rPr>
              <a:t>y Trabajador </a:t>
            </a:r>
            <a:r>
              <a:rPr lang="es-EC" sz="1600" dirty="0">
                <a:solidFill>
                  <a:schemeClr val="tx1"/>
                </a:solidFill>
              </a:rPr>
              <a:t>Autónomo;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11. Pagar la regalía metropolitana por el uso del espacio público;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12. Facilitar el trabajo de las autoridades de control y proveer las muestras de los </a:t>
            </a:r>
            <a:r>
              <a:rPr lang="es-EC" sz="1600" dirty="0" smtClean="0">
                <a:solidFill>
                  <a:schemeClr val="tx1"/>
                </a:solidFill>
              </a:rPr>
              <a:t>productos expendidos </a:t>
            </a:r>
            <a:r>
              <a:rPr lang="es-EC" sz="1600" dirty="0">
                <a:solidFill>
                  <a:schemeClr val="tx1"/>
                </a:solidFill>
              </a:rPr>
              <a:t>para los análisis correspondientes, según corresponda; y,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13. Las demás que establezca esta normativa y su normativa de ejecución.</a:t>
            </a:r>
          </a:p>
          <a:p>
            <a:pPr algn="just"/>
            <a:endParaRPr lang="es-EC" sz="1600" dirty="0"/>
          </a:p>
        </p:txBody>
      </p:sp>
      <p:sp>
        <p:nvSpPr>
          <p:cNvPr id="3" name="Rectángulo 2"/>
          <p:cNvSpPr/>
          <p:nvPr/>
        </p:nvSpPr>
        <p:spPr>
          <a:xfrm>
            <a:off x="583894" y="1417176"/>
            <a:ext cx="5365214" cy="5005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>
                <a:solidFill>
                  <a:schemeClr val="tx1"/>
                </a:solidFill>
              </a:rPr>
              <a:t>1. Solicitar y renovar cada año el permiso metropolitano, cuyo trámite deberá iniciarse con al menos 60 días de anticipación a la fecha de caducidad;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2. Exhibir el original del permiso metropolitano actualizado y presentarlo cuando sea requerido por la autoridad metropolitana competente;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3. Ejercer personalmente las actividades comerciales autorizadas, excepto en casos de calamidad doméstica debidamente comprobada y autorizada por la Administración Zonal correspondiente;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4. Respetar el espacio o área asignada, y las demás condiciones establecidas en el permiso metropolitano;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5. Mantener rigurosa higiene en el sitio o área de venta, (mínimo 10 metros a la redonda); en los implementos de uso; en los productos y artículos de expendio; y, en su persona y vestuario respectivo</a:t>
            </a:r>
            <a:r>
              <a:rPr lang="es-EC" sz="1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6. Limitar su actividad a lo que esté expresamente autorizado en el permiso;</a:t>
            </a:r>
          </a:p>
          <a:p>
            <a:pPr algn="just"/>
            <a:endParaRPr lang="es-EC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81415" y="907033"/>
            <a:ext cx="482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CÓDIGO MUNICIPAL ARTÍCULO 1249, LIBRO III DEL EJE ECONÓMICO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130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Eje Social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 smtClean="0"/>
              <a:t>Articulación entre actores</a:t>
            </a:r>
          </a:p>
          <a:p>
            <a:r>
              <a:rPr lang="es-EC" dirty="0" smtClean="0"/>
              <a:t>Visitas a predios</a:t>
            </a:r>
          </a:p>
          <a:p>
            <a:r>
              <a:rPr lang="es-EC" dirty="0" smtClean="0"/>
              <a:t>Mesas técnicas con:</a:t>
            </a:r>
          </a:p>
          <a:p>
            <a:r>
              <a:rPr lang="es-EC" dirty="0" smtClean="0"/>
              <a:t>Secretaría de Seguridad</a:t>
            </a:r>
          </a:p>
          <a:p>
            <a:r>
              <a:rPr lang="es-EC" dirty="0" smtClean="0"/>
              <a:t>Secretaría de Inclusión Social</a:t>
            </a:r>
          </a:p>
          <a:p>
            <a:r>
              <a:rPr lang="es-EC" dirty="0" smtClean="0"/>
              <a:t>Patronato</a:t>
            </a:r>
          </a:p>
          <a:p>
            <a:r>
              <a:rPr lang="es-EC" dirty="0" smtClean="0"/>
              <a:t>IMP</a:t>
            </a:r>
          </a:p>
          <a:p>
            <a:r>
              <a:rPr lang="es-EC" dirty="0" smtClean="0"/>
              <a:t>Secretaría de Cultura</a:t>
            </a:r>
          </a:p>
          <a:p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C" dirty="0" smtClean="0"/>
              <a:t>Mesas técnicas de:</a:t>
            </a:r>
          </a:p>
          <a:p>
            <a:r>
              <a:rPr lang="es-EC" dirty="0" smtClean="0"/>
              <a:t>Trabajo sexual</a:t>
            </a:r>
          </a:p>
          <a:p>
            <a:r>
              <a:rPr lang="es-EC" dirty="0" smtClean="0"/>
              <a:t>Habitantes de calle</a:t>
            </a:r>
          </a:p>
          <a:p>
            <a:r>
              <a:rPr lang="es-EC" dirty="0" smtClean="0"/>
              <a:t>Personas en movilidad</a:t>
            </a:r>
          </a:p>
          <a:p>
            <a:r>
              <a:rPr lang="es-EC" dirty="0" smtClean="0"/>
              <a:t>Reactivación económica</a:t>
            </a:r>
          </a:p>
          <a:p>
            <a:r>
              <a:rPr lang="es-EC" dirty="0" smtClean="0"/>
              <a:t>Reactivación Cultural Educativa y turística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830" y="230188"/>
            <a:ext cx="172531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947" y="232922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/>
              <a:t>Eje Territorial y Gobernanza</a:t>
            </a:r>
            <a:br>
              <a:rPr lang="es-EC" b="1" dirty="0" smtClean="0"/>
            </a:b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440034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Recuperación de espacios</a:t>
            </a:r>
          </a:p>
          <a:p>
            <a:r>
              <a:rPr lang="es-EC" dirty="0" smtClean="0"/>
              <a:t>Trabajo con asociaciones</a:t>
            </a:r>
          </a:p>
          <a:p>
            <a:r>
              <a:rPr lang="es-EC" dirty="0" smtClean="0"/>
              <a:t> Grupos artesanales </a:t>
            </a:r>
          </a:p>
          <a:p>
            <a:r>
              <a:rPr lang="es-EC" dirty="0" smtClean="0"/>
              <a:t> Barrios</a:t>
            </a:r>
            <a:endParaRPr lang="es-EC" dirty="0"/>
          </a:p>
          <a:p>
            <a:r>
              <a:rPr lang="es-EC" dirty="0" smtClean="0"/>
              <a:t> Comerciantes </a:t>
            </a:r>
            <a:r>
              <a:rPr lang="es-EC" dirty="0"/>
              <a:t>A</a:t>
            </a:r>
            <a:r>
              <a:rPr lang="es-EC" dirty="0" smtClean="0"/>
              <a:t>utónomos no regularizados</a:t>
            </a:r>
            <a:endParaRPr lang="es-EC" dirty="0"/>
          </a:p>
          <a:p>
            <a:r>
              <a:rPr lang="es-EC" dirty="0" smtClean="0"/>
              <a:t> Asociación de Restauranteros</a:t>
            </a:r>
          </a:p>
          <a:p>
            <a:r>
              <a:rPr lang="es-EC" dirty="0" smtClean="0"/>
              <a:t>Cámara de comercio de Quito</a:t>
            </a:r>
          </a:p>
          <a:p>
            <a:r>
              <a:rPr lang="es-EC" dirty="0" smtClean="0"/>
              <a:t>Buró de Centro Histórico</a:t>
            </a:r>
          </a:p>
          <a:p>
            <a:r>
              <a:rPr lang="es-EC" dirty="0" smtClean="0"/>
              <a:t>Asociación de emprendimientos e innovación </a:t>
            </a:r>
          </a:p>
          <a:p>
            <a:r>
              <a:rPr lang="es-EC" dirty="0" smtClean="0"/>
              <a:t>Quito a Pie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5889" y="1558485"/>
            <a:ext cx="5640635" cy="36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2" y="152400"/>
            <a:ext cx="121825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947" y="232922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/>
              <a:t/>
            </a:r>
            <a:br>
              <a:rPr lang="es-EC" b="1" dirty="0" smtClean="0"/>
            </a:b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577344"/>
            <a:ext cx="5181600" cy="4214028"/>
          </a:xfrm>
        </p:spPr>
        <p:txBody>
          <a:bodyPr>
            <a:normAutofit/>
          </a:bodyPr>
          <a:lstStyle/>
          <a:p>
            <a:r>
              <a:rPr lang="es-EC" dirty="0" smtClean="0"/>
              <a:t>Resolución para organizar el trabajo menor en espacio público, entre EPMMOP y administraciones zonales.</a:t>
            </a:r>
          </a:p>
          <a:p>
            <a:r>
              <a:rPr lang="es-EC" dirty="0" smtClean="0"/>
              <a:t>Impulsando ordenanzas de: </a:t>
            </a:r>
          </a:p>
          <a:p>
            <a:r>
              <a:rPr lang="es-EC" dirty="0" smtClean="0"/>
              <a:t>Arriendos</a:t>
            </a:r>
          </a:p>
          <a:p>
            <a:r>
              <a:rPr lang="es-EC" dirty="0" smtClean="0"/>
              <a:t>Desalojos administrativos </a:t>
            </a:r>
          </a:p>
          <a:p>
            <a:r>
              <a:rPr lang="es-EC" dirty="0" smtClean="0"/>
              <a:t>Comodatos</a:t>
            </a:r>
          </a:p>
          <a:p>
            <a:pPr marL="0" indent="0">
              <a:buNone/>
            </a:pPr>
            <a:endParaRPr lang="es-EC" dirty="0" smtClean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47" y="1558484"/>
            <a:ext cx="5181600" cy="2848264"/>
          </a:xfrm>
        </p:spPr>
      </p:pic>
      <p:sp>
        <p:nvSpPr>
          <p:cNvPr id="5" name="CuadroTexto 4"/>
          <p:cNvSpPr txBox="1"/>
          <p:nvPr/>
        </p:nvSpPr>
        <p:spPr>
          <a:xfrm>
            <a:off x="3368560" y="510982"/>
            <a:ext cx="5365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dirty="0" smtClean="0"/>
              <a:t>Desarrollo Normativo 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12347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947" y="232922"/>
            <a:ext cx="4857520" cy="1325563"/>
          </a:xfrm>
        </p:spPr>
        <p:txBody>
          <a:bodyPr/>
          <a:lstStyle/>
          <a:p>
            <a:pPr algn="ctr"/>
            <a:r>
              <a:rPr lang="es-EC" b="1" dirty="0"/>
              <a:t> </a:t>
            </a:r>
            <a:r>
              <a:rPr lang="es-EC" b="1" dirty="0" smtClean="0"/>
              <a:t>                                 </a:t>
            </a:r>
            <a:br>
              <a:rPr lang="es-EC" b="1" dirty="0" smtClean="0"/>
            </a:br>
            <a:r>
              <a:rPr lang="es-EC" b="1" dirty="0"/>
              <a:t> </a:t>
            </a:r>
            <a:r>
              <a:rPr lang="es-EC" b="1" dirty="0" smtClean="0"/>
              <a:t>                                     </a:t>
            </a:r>
            <a:endParaRPr lang="es-EC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577344"/>
            <a:ext cx="5181600" cy="4214028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r>
              <a:rPr lang="es-EC" dirty="0" smtClean="0"/>
              <a:t>Corredor Cultural </a:t>
            </a:r>
            <a:r>
              <a:rPr lang="es-EC" dirty="0" smtClean="0"/>
              <a:t>“A </a:t>
            </a:r>
            <a:r>
              <a:rPr lang="es-EC" dirty="0" smtClean="0"/>
              <a:t>pata vamos al Centro</a:t>
            </a:r>
            <a:r>
              <a:rPr lang="es-EC" dirty="0" smtClean="0"/>
              <a:t>.”</a:t>
            </a:r>
            <a:endParaRPr lang="es-EC" dirty="0" smtClean="0"/>
          </a:p>
          <a:p>
            <a:r>
              <a:rPr lang="es-EC" dirty="0" smtClean="0"/>
              <a:t>Campaña de lectura </a:t>
            </a:r>
          </a:p>
          <a:p>
            <a:pPr marL="0" indent="0">
              <a:buNone/>
            </a:pPr>
            <a:r>
              <a:rPr lang="es-EC" dirty="0" smtClean="0"/>
              <a:t>“ Mundos en Papel ”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pPr marL="0" indent="0">
              <a:buNone/>
            </a:pPr>
            <a:endParaRPr lang="es-EC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1388126" y="711037"/>
            <a:ext cx="388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Eje Cultural </a:t>
            </a:r>
            <a:endParaRPr lang="es-EC" sz="3200" b="1" dirty="0"/>
          </a:p>
        </p:txBody>
      </p:sp>
      <p:pic>
        <p:nvPicPr>
          <p:cNvPr id="8" name="Marcador de contenido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90" y="3183874"/>
            <a:ext cx="5181600" cy="3450491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190" y="39201"/>
            <a:ext cx="5181599" cy="30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>
                <a:latin typeface="Otterco" pitchFamily="2" charset="77"/>
              </a:rPr>
              <a:t>GRACIAS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84" y="1122363"/>
            <a:ext cx="5581432" cy="22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14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750</Words>
  <Application>Microsoft Office PowerPoint</Application>
  <PresentationFormat>Panorámica</PresentationFormat>
  <Paragraphs>84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Otterco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Eje Social </vt:lpstr>
      <vt:lpstr>Eje Territorial y Gobernanza </vt:lpstr>
      <vt:lpstr> </vt:lpstr>
      <vt:lpstr>                                                                     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17</cp:revision>
  <dcterms:created xsi:type="dcterms:W3CDTF">2021-10-06T15:49:18Z</dcterms:created>
  <dcterms:modified xsi:type="dcterms:W3CDTF">2021-10-21T21:02:59Z</dcterms:modified>
</cp:coreProperties>
</file>