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omments/comment1.xml" ContentType="application/vnd.openxmlformats-officedocument.presentationml.comment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3" r:id="rId2"/>
    <p:sldId id="306" r:id="rId3"/>
    <p:sldId id="307" r:id="rId4"/>
    <p:sldId id="308" r:id="rId5"/>
    <p:sldId id="309" r:id="rId6"/>
    <p:sldId id="310" r:id="rId7"/>
    <p:sldId id="313" r:id="rId8"/>
    <p:sldId id="311" r:id="rId9"/>
    <p:sldId id="312" r:id="rId10"/>
    <p:sldId id="261" r:id="rId11"/>
    <p:sldId id="271" r:id="rId12"/>
    <p:sldId id="305" r:id="rId13"/>
    <p:sldId id="282" r:id="rId14"/>
    <p:sldId id="301" r:id="rId15"/>
    <p:sldId id="302" r:id="rId16"/>
    <p:sldId id="303" r:id="rId17"/>
    <p:sldId id="304" r:id="rId18"/>
    <p:sldId id="284" r:id="rId19"/>
    <p:sldId id="295" r:id="rId20"/>
    <p:sldId id="270" r:id="rId21"/>
    <p:sldId id="272" r:id="rId22"/>
    <p:sldId id="273" r:id="rId23"/>
    <p:sldId id="275" r:id="rId24"/>
    <p:sldId id="276" r:id="rId25"/>
    <p:sldId id="280" r:id="rId26"/>
    <p:sldId id="296" r:id="rId27"/>
    <p:sldId id="297" r:id="rId28"/>
    <p:sldId id="298" r:id="rId29"/>
    <p:sldId id="288" r:id="rId30"/>
    <p:sldId id="289" r:id="rId31"/>
    <p:sldId id="299" r:id="rId32"/>
    <p:sldId id="300" r:id="rId33"/>
    <p:sldId id="285" r:id="rId34"/>
    <p:sldId id="286" r:id="rId35"/>
    <p:sldId id="293" r:id="rId36"/>
    <p:sldId id="294" r:id="rId37"/>
    <p:sldId id="291" r:id="rId38"/>
  </p:sldIdLst>
  <p:sldSz cx="18286413" cy="10287000"/>
  <p:notesSz cx="7010400" cy="92964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Raquel Ruiz Maldonado" initials="NRRM" lastIdx="2" clrIdx="0">
    <p:extLst>
      <p:ext uri="{19B8F6BF-5375-455C-9EA6-DF929625EA0E}">
        <p15:presenceInfo xmlns:p15="http://schemas.microsoft.com/office/powerpoint/2012/main" userId="Nadia Raquel Ruiz Maldona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97D694"/>
    <a:srgbClr val="FFFF1D"/>
    <a:srgbClr val="FFFF8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94131" autoAdjust="0"/>
  </p:normalViewPr>
  <p:slideViewPr>
    <p:cSldViewPr snapToGrid="0">
      <p:cViewPr varScale="1">
        <p:scale>
          <a:sx n="44" d="100"/>
          <a:sy n="44" d="100"/>
        </p:scale>
        <p:origin x="828" y="30"/>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fnunez\Desktop\Copia%20de%20GRAFICOS%20PROYECCI&#211;N%20DE%20INGRESOS%20REFORMA%202021%20AL%2011%20OCT%202021%20REFOR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fnunez\Desktop\REFORMA%20FINAL%20CON%20CAMBIOS%20SEBAS%20FI%20(Autoguard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tipan\Documents\2021\REFORMA%20POA%202021\CEDULA%2028%20AGOSTO%202021%20REFORMA%20POA%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tipan\Documents\2021\REFORMA%20POA%202021\CEDULA%2028%20AGOSTO%202021%20REFORMA%20POA%20202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'Tabla 9'!$H$28</c:f>
              <c:strCache>
                <c:ptCount val="1"/>
                <c:pt idx="0">
                  <c:v>MDMQ</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9'!$I$27:$K$27</c:f>
              <c:strCache>
                <c:ptCount val="3"/>
                <c:pt idx="0">
                  <c:v> Codificado Actual </c:v>
                </c:pt>
                <c:pt idx="1">
                  <c:v>Reforma</c:v>
                </c:pt>
                <c:pt idx="2">
                  <c:v>Nuevo Codificado</c:v>
                </c:pt>
              </c:strCache>
            </c:strRef>
          </c:cat>
          <c:val>
            <c:numRef>
              <c:f>'Tabla 9'!$I$28:$K$28</c:f>
              <c:numCache>
                <c:formatCode>#,##0.00</c:formatCode>
                <c:ptCount val="3"/>
                <c:pt idx="0">
                  <c:v>571706815.27999985</c:v>
                </c:pt>
                <c:pt idx="1">
                  <c:v>102664815.8</c:v>
                </c:pt>
                <c:pt idx="2">
                  <c:v>674371631.07999992</c:v>
                </c:pt>
              </c:numCache>
            </c:numRef>
          </c:val>
          <c:extLst>
            <c:ext xmlns:c16="http://schemas.microsoft.com/office/drawing/2014/chart" uri="{C3380CC4-5D6E-409C-BE32-E72D297353CC}">
              <c16:uniqueId val="{00000000-ACB1-457D-A1B5-C1C63E094C96}"/>
            </c:ext>
          </c:extLst>
        </c:ser>
        <c:ser>
          <c:idx val="1"/>
          <c:order val="1"/>
          <c:tx>
            <c:strRef>
              <c:f>'Tabla 9'!$H$29</c:f>
              <c:strCache>
                <c:ptCount val="1"/>
                <c:pt idx="0">
                  <c:v>PPLMQ</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9'!$I$27:$K$27</c:f>
              <c:strCache>
                <c:ptCount val="3"/>
                <c:pt idx="0">
                  <c:v> Codificado Actual </c:v>
                </c:pt>
                <c:pt idx="1">
                  <c:v>Reforma</c:v>
                </c:pt>
                <c:pt idx="2">
                  <c:v>Nuevo Codificado</c:v>
                </c:pt>
              </c:strCache>
            </c:strRef>
          </c:cat>
          <c:val>
            <c:numRef>
              <c:f>'Tabla 9'!$I$29:$K$29</c:f>
              <c:numCache>
                <c:formatCode>#,##0.00</c:formatCode>
                <c:ptCount val="3"/>
                <c:pt idx="0">
                  <c:v>185575586.59</c:v>
                </c:pt>
                <c:pt idx="1">
                  <c:v>173431754.63999999</c:v>
                </c:pt>
                <c:pt idx="2">
                  <c:v>359007341.22999996</c:v>
                </c:pt>
              </c:numCache>
            </c:numRef>
          </c:val>
          <c:extLst>
            <c:ext xmlns:c16="http://schemas.microsoft.com/office/drawing/2014/chart" uri="{C3380CC4-5D6E-409C-BE32-E72D297353CC}">
              <c16:uniqueId val="{00000001-ACB1-457D-A1B5-C1C63E094C96}"/>
            </c:ext>
          </c:extLst>
        </c:ser>
        <c:dLbls>
          <c:showLegendKey val="0"/>
          <c:showVal val="1"/>
          <c:showCatName val="0"/>
          <c:showSerName val="0"/>
          <c:showPercent val="0"/>
          <c:showBubbleSize val="0"/>
        </c:dLbls>
        <c:gapWidth val="40"/>
        <c:overlap val="100"/>
        <c:axId val="391796159"/>
        <c:axId val="391799071"/>
      </c:barChart>
      <c:catAx>
        <c:axId val="39179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391799071"/>
        <c:crosses val="autoZero"/>
        <c:auto val="1"/>
        <c:lblAlgn val="ctr"/>
        <c:lblOffset val="100"/>
        <c:noMultiLvlLbl val="0"/>
      </c:catAx>
      <c:valAx>
        <c:axId val="391799071"/>
        <c:scaling>
          <c:orientation val="minMax"/>
        </c:scaling>
        <c:delete val="1"/>
        <c:axPos val="l"/>
        <c:numFmt formatCode="#,##0" sourceLinked="0"/>
        <c:majorTickMark val="none"/>
        <c:minorTickMark val="none"/>
        <c:tickLblPos val="nextTo"/>
        <c:crossAx val="391796159"/>
        <c:crosses val="autoZero"/>
        <c:crossBetween val="between"/>
        <c:dispUnits>
          <c:builtInUnit val="millions"/>
          <c:dispUnitsLbl>
            <c:layout>
              <c:manualLayout>
                <c:xMode val="edge"/>
                <c:yMode val="edge"/>
                <c:x val="3.0555555555555555E-2"/>
                <c:y val="0.3291203703703704"/>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 5'!$A$162</c:f>
              <c:strCache>
                <c:ptCount val="1"/>
                <c:pt idx="0">
                  <c:v>Total general</c:v>
                </c:pt>
              </c:strCache>
            </c:strRef>
          </c:tx>
          <c:spPr>
            <a:solidFill>
              <a:schemeClr val="accent1"/>
            </a:solidFill>
            <a:ln>
              <a:noFill/>
            </a:ln>
            <a:effectLst>
              <a:outerShdw blurRad="50800" dist="50800" dir="5400000" sx="86000" sy="86000" algn="ctr" rotWithShape="0">
                <a:srgbClr val="000000">
                  <a:alpha val="43137"/>
                </a:srgbClr>
              </a:outerShdw>
            </a:effectLst>
          </c:spPr>
          <c:invertIfNegative val="0"/>
          <c:dPt>
            <c:idx val="0"/>
            <c:invertIfNegative val="0"/>
            <c:bubble3D val="0"/>
            <c:spPr>
              <a:solidFill>
                <a:schemeClr val="accent1">
                  <a:lumMod val="40000"/>
                  <a:lumOff val="60000"/>
                </a:schemeClr>
              </a:solidFill>
              <a:ln>
                <a:solidFill>
                  <a:schemeClr val="accent1">
                    <a:lumMod val="60000"/>
                    <a:lumOff val="40000"/>
                  </a:schemeClr>
                </a:solidFill>
              </a:ln>
              <a:effectLst>
                <a:outerShdw blurRad="50800" dist="50800" dir="5400000" sx="86000" sy="86000" algn="ctr" rotWithShape="0">
                  <a:srgbClr val="000000">
                    <a:alpha val="43137"/>
                  </a:srgbClr>
                </a:outerShdw>
              </a:effectLst>
            </c:spPr>
            <c:extLst>
              <c:ext xmlns:c16="http://schemas.microsoft.com/office/drawing/2014/chart" uri="{C3380CC4-5D6E-409C-BE32-E72D297353CC}">
                <c16:uniqueId val="{00000001-65BF-4E3B-9739-62F2DB004FDD}"/>
              </c:ext>
            </c:extLst>
          </c:dPt>
          <c:dPt>
            <c:idx val="1"/>
            <c:invertIfNegative val="0"/>
            <c:bubble3D val="0"/>
            <c:spPr>
              <a:solidFill>
                <a:schemeClr val="accent2">
                  <a:lumMod val="40000"/>
                  <a:lumOff val="60000"/>
                </a:schemeClr>
              </a:solidFill>
              <a:ln>
                <a:solidFill>
                  <a:schemeClr val="accent2">
                    <a:lumMod val="40000"/>
                    <a:lumOff val="60000"/>
                  </a:schemeClr>
                </a:solidFill>
              </a:ln>
              <a:effectLst>
                <a:outerShdw blurRad="50800" dist="50800" dir="5400000" sx="86000" sy="86000" algn="ctr" rotWithShape="0">
                  <a:srgbClr val="000000">
                    <a:alpha val="43137"/>
                  </a:srgbClr>
                </a:outerShdw>
              </a:effectLst>
            </c:spPr>
            <c:extLst>
              <c:ext xmlns:c16="http://schemas.microsoft.com/office/drawing/2014/chart" uri="{C3380CC4-5D6E-409C-BE32-E72D297353CC}">
                <c16:uniqueId val="{00000003-65BF-4E3B-9739-62F2DB004FDD}"/>
              </c:ext>
            </c:extLst>
          </c:dPt>
          <c:dPt>
            <c:idx val="2"/>
            <c:invertIfNegative val="0"/>
            <c:bubble3D val="0"/>
            <c:spPr>
              <a:solidFill>
                <a:srgbClr val="97D694"/>
              </a:solidFill>
              <a:ln>
                <a:solidFill>
                  <a:schemeClr val="accent6">
                    <a:lumMod val="40000"/>
                    <a:lumOff val="60000"/>
                  </a:schemeClr>
                </a:solidFill>
              </a:ln>
              <a:effectLst>
                <a:outerShdw blurRad="50800" dist="50800" dir="5400000" sx="86000" sy="86000" algn="ctr" rotWithShape="0">
                  <a:srgbClr val="000000">
                    <a:alpha val="43137"/>
                  </a:srgbClr>
                </a:outerShdw>
              </a:effectLst>
            </c:spPr>
            <c:extLst>
              <c:ext xmlns:c16="http://schemas.microsoft.com/office/drawing/2014/chart" uri="{C3380CC4-5D6E-409C-BE32-E72D297353CC}">
                <c16:uniqueId val="{00000005-65BF-4E3B-9739-62F2DB004FD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5'!$B$161:$D$161</c:f>
              <c:strCache>
                <c:ptCount val="3"/>
                <c:pt idx="0">
                  <c:v> Codificado Actual </c:v>
                </c:pt>
                <c:pt idx="1">
                  <c:v>Reforma</c:v>
                </c:pt>
                <c:pt idx="2">
                  <c:v>Nuevo Codificado</c:v>
                </c:pt>
              </c:strCache>
            </c:strRef>
          </c:cat>
          <c:val>
            <c:numRef>
              <c:f>'Tabla 5'!$B$162:$D$162</c:f>
              <c:numCache>
                <c:formatCode>#,##0.00</c:formatCode>
                <c:ptCount val="3"/>
                <c:pt idx="0">
                  <c:v>571706815.27999985</c:v>
                </c:pt>
                <c:pt idx="1">
                  <c:v>102664815.8</c:v>
                </c:pt>
                <c:pt idx="2">
                  <c:v>674371631.07999992</c:v>
                </c:pt>
              </c:numCache>
            </c:numRef>
          </c:val>
          <c:extLst>
            <c:ext xmlns:c16="http://schemas.microsoft.com/office/drawing/2014/chart" uri="{C3380CC4-5D6E-409C-BE32-E72D297353CC}">
              <c16:uniqueId val="{00000006-65BF-4E3B-9739-62F2DB004FDD}"/>
            </c:ext>
          </c:extLst>
        </c:ser>
        <c:dLbls>
          <c:showLegendKey val="0"/>
          <c:showVal val="0"/>
          <c:showCatName val="0"/>
          <c:showSerName val="0"/>
          <c:showPercent val="0"/>
          <c:showBubbleSize val="0"/>
        </c:dLbls>
        <c:gapWidth val="40"/>
        <c:overlap val="90"/>
        <c:axId val="326050623"/>
        <c:axId val="326051039"/>
      </c:barChart>
      <c:catAx>
        <c:axId val="3260506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326051039"/>
        <c:crosses val="autoZero"/>
        <c:auto val="1"/>
        <c:lblAlgn val="ctr"/>
        <c:lblOffset val="100"/>
        <c:noMultiLvlLbl val="0"/>
      </c:catAx>
      <c:valAx>
        <c:axId val="326051039"/>
        <c:scaling>
          <c:orientation val="minMax"/>
        </c:scaling>
        <c:delete val="1"/>
        <c:axPos val="l"/>
        <c:numFmt formatCode="#,##0" sourceLinked="0"/>
        <c:majorTickMark val="none"/>
        <c:minorTickMark val="none"/>
        <c:tickLblPos val="nextTo"/>
        <c:crossAx val="326050623"/>
        <c:crosses val="autoZero"/>
        <c:crossBetween val="between"/>
        <c:dispUnits>
          <c:builtInUnit val="millions"/>
          <c:dispUnitsLbl>
            <c:layout>
              <c:manualLayout>
                <c:xMode val="edge"/>
                <c:yMode val="edge"/>
                <c:x val="1.4723924957835375E-2"/>
                <c:y val="0.42333059721194038"/>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8853413265785E-2"/>
          <c:y val="2.8742886547074038E-2"/>
          <c:w val="0.96507247212016967"/>
          <c:h val="0.810831068570815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solidFill>
                  <a:schemeClr val="accent1">
                    <a:lumMod val="60000"/>
                    <a:lumOff val="40000"/>
                  </a:schemeClr>
                </a:solidFill>
              </a:ln>
              <a:effectLst/>
            </c:spPr>
            <c:extLst>
              <c:ext xmlns:c16="http://schemas.microsoft.com/office/drawing/2014/chart" uri="{C3380CC4-5D6E-409C-BE32-E72D297353CC}">
                <c16:uniqueId val="{00000001-097E-493E-9B75-8692D885164D}"/>
              </c:ext>
            </c:extLst>
          </c:dPt>
          <c:dPt>
            <c:idx val="1"/>
            <c:invertIfNegative val="0"/>
            <c:bubble3D val="0"/>
            <c:spPr>
              <a:solidFill>
                <a:schemeClr val="accent2">
                  <a:lumMod val="20000"/>
                  <a:lumOff val="80000"/>
                </a:schemeClr>
              </a:solidFill>
              <a:ln>
                <a:solidFill>
                  <a:schemeClr val="accent2">
                    <a:lumMod val="40000"/>
                    <a:lumOff val="60000"/>
                  </a:schemeClr>
                </a:solidFill>
              </a:ln>
              <a:effectLst/>
            </c:spPr>
            <c:extLst>
              <c:ext xmlns:c16="http://schemas.microsoft.com/office/drawing/2014/chart" uri="{C3380CC4-5D6E-409C-BE32-E72D297353CC}">
                <c16:uniqueId val="{00000003-097E-493E-9B75-8692D885164D}"/>
              </c:ext>
            </c:extLst>
          </c:dPt>
          <c:dPt>
            <c:idx val="2"/>
            <c:invertIfNegative val="0"/>
            <c:bubble3D val="0"/>
            <c:spPr>
              <a:solidFill>
                <a:srgbClr val="97D694"/>
              </a:solidFill>
              <a:ln>
                <a:solidFill>
                  <a:schemeClr val="accent6">
                    <a:lumMod val="40000"/>
                    <a:lumOff val="60000"/>
                  </a:schemeClr>
                </a:solidFill>
              </a:ln>
              <a:effectLst/>
            </c:spPr>
            <c:extLst>
              <c:ext xmlns:c16="http://schemas.microsoft.com/office/drawing/2014/chart" uri="{C3380CC4-5D6E-409C-BE32-E72D297353CC}">
                <c16:uniqueId val="{00000005-097E-493E-9B75-8692D885164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'Tabla 9'!$B$27:$D$27</c:f>
              <c:strCache>
                <c:ptCount val="3"/>
                <c:pt idx="0">
                  <c:v> Codificado Actual </c:v>
                </c:pt>
                <c:pt idx="1">
                  <c:v>Reforma</c:v>
                </c:pt>
                <c:pt idx="2">
                  <c:v>Nuevo Codificado</c:v>
                </c:pt>
              </c:strCache>
            </c:strRef>
          </c:cat>
          <c:val>
            <c:numRef>
              <c:f>'Tabla 9'!$B$28:$D$28</c:f>
              <c:numCache>
                <c:formatCode>#,##0.00</c:formatCode>
                <c:ptCount val="3"/>
                <c:pt idx="0">
                  <c:v>185575586.59</c:v>
                </c:pt>
                <c:pt idx="1">
                  <c:v>173431754.63999999</c:v>
                </c:pt>
                <c:pt idx="2">
                  <c:v>359007341.22999996</c:v>
                </c:pt>
              </c:numCache>
            </c:numRef>
          </c:val>
          <c:extLst>
            <c:ext xmlns:c16="http://schemas.microsoft.com/office/drawing/2014/chart" uri="{C3380CC4-5D6E-409C-BE32-E72D297353CC}">
              <c16:uniqueId val="{00000006-097E-493E-9B75-8692D885164D}"/>
            </c:ext>
          </c:extLst>
        </c:ser>
        <c:dLbls>
          <c:showLegendKey val="0"/>
          <c:showVal val="0"/>
          <c:showCatName val="0"/>
          <c:showSerName val="0"/>
          <c:showPercent val="0"/>
          <c:showBubbleSize val="0"/>
        </c:dLbls>
        <c:gapWidth val="40"/>
        <c:overlap val="90"/>
        <c:axId val="326050623"/>
        <c:axId val="326051039"/>
      </c:barChart>
      <c:catAx>
        <c:axId val="32605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326051039"/>
        <c:crosses val="autoZero"/>
        <c:auto val="1"/>
        <c:lblAlgn val="ctr"/>
        <c:lblOffset val="100"/>
        <c:noMultiLvlLbl val="0"/>
      </c:catAx>
      <c:valAx>
        <c:axId val="326051039"/>
        <c:scaling>
          <c:orientation val="minMax"/>
        </c:scaling>
        <c:delete val="1"/>
        <c:axPos val="l"/>
        <c:numFmt formatCode="#,##0" sourceLinked="0"/>
        <c:majorTickMark val="none"/>
        <c:minorTickMark val="none"/>
        <c:tickLblPos val="nextTo"/>
        <c:crossAx val="326050623"/>
        <c:crosses val="autoZero"/>
        <c:crossBetween val="between"/>
        <c:dispUnits>
          <c:builtInUnit val="millions"/>
          <c:dispUnitsLbl>
            <c:layout>
              <c:manualLayout>
                <c:xMode val="edge"/>
                <c:yMode val="edge"/>
                <c:x val="1.4723924957835375E-2"/>
                <c:y val="0.42333059721194038"/>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err="1" smtClean="0"/>
              <a:t>Millones</a:t>
            </a:r>
            <a:r>
              <a:rPr lang="en-US" b="1" dirty="0" smtClean="0"/>
              <a:t> </a:t>
            </a:r>
            <a:r>
              <a:rPr lang="en-US" b="1" dirty="0"/>
              <a:t>de </a:t>
            </a:r>
            <a:r>
              <a:rPr lang="en-US" b="1" dirty="0" err="1"/>
              <a:t>Dólares</a:t>
            </a:r>
            <a:endParaRPr lang="en-US" b="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'R. GAD DMQ (3)'!$C$13</c:f>
              <c:strCache>
                <c:ptCount val="1"/>
                <c:pt idx="0">
                  <c:v> Reforma</c:v>
                </c:pt>
              </c:strCache>
            </c:strRef>
          </c:tx>
          <c:spPr>
            <a:ln>
              <a:solidFill>
                <a:srgbClr val="FF0000"/>
              </a:solidFill>
            </a:ln>
          </c:spPr>
          <c:dPt>
            <c:idx val="0"/>
            <c:bubble3D val="0"/>
            <c:spPr>
              <a:solidFill>
                <a:schemeClr val="accent1">
                  <a:lumMod val="60000"/>
                  <a:lumOff val="40000"/>
                </a:schemeClr>
              </a:solidFill>
              <a:ln w="19050">
                <a:solidFill>
                  <a:schemeClr val="accent1">
                    <a:lumMod val="40000"/>
                    <a:lumOff val="60000"/>
                  </a:schemeClr>
                </a:solidFill>
              </a:ln>
              <a:effectLst/>
            </c:spPr>
            <c:extLst>
              <c:ext xmlns:c16="http://schemas.microsoft.com/office/drawing/2014/chart" uri="{C3380CC4-5D6E-409C-BE32-E72D297353CC}">
                <c16:uniqueId val="{00000001-66AE-4578-86C4-7462978605B6}"/>
              </c:ext>
            </c:extLst>
          </c:dPt>
          <c:dPt>
            <c:idx val="1"/>
            <c:bubble3D val="0"/>
            <c:spPr>
              <a:solidFill>
                <a:schemeClr val="accent2">
                  <a:lumMod val="40000"/>
                  <a:lumOff val="60000"/>
                </a:schemeClr>
              </a:solidFill>
              <a:ln w="19050">
                <a:solidFill>
                  <a:schemeClr val="accent2">
                    <a:lumMod val="60000"/>
                    <a:lumOff val="40000"/>
                  </a:schemeClr>
                </a:solidFill>
              </a:ln>
              <a:effectLst/>
            </c:spPr>
            <c:extLst>
              <c:ext xmlns:c16="http://schemas.microsoft.com/office/drawing/2014/chart" uri="{C3380CC4-5D6E-409C-BE32-E72D297353CC}">
                <c16:uniqueId val="{00000003-66AE-4578-86C4-7462978605B6}"/>
              </c:ext>
            </c:extLst>
          </c:dPt>
          <c:dPt>
            <c:idx val="2"/>
            <c:bubble3D val="0"/>
            <c:spPr>
              <a:solidFill>
                <a:srgbClr val="97D694"/>
              </a:solidFill>
              <a:ln w="19050">
                <a:solidFill>
                  <a:srgbClr val="97D694"/>
                </a:solidFill>
              </a:ln>
              <a:effectLst/>
            </c:spPr>
            <c:extLst>
              <c:ext xmlns:c16="http://schemas.microsoft.com/office/drawing/2014/chart" uri="{C3380CC4-5D6E-409C-BE32-E72D297353CC}">
                <c16:uniqueId val="{00000005-66AE-4578-86C4-7462978605B6}"/>
              </c:ext>
            </c:extLst>
          </c:dPt>
          <c:dLbls>
            <c:dLbl>
              <c:idx val="0"/>
              <c:layout>
                <c:manualLayout>
                  <c:x val="0.19708526881595154"/>
                  <c:y val="-0.146855486078027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AE-4578-86C4-7462978605B6}"/>
                </c:ext>
              </c:extLst>
            </c:dLbl>
            <c:dLbl>
              <c:idx val="1"/>
              <c:layout>
                <c:manualLayout>
                  <c:x val="-9.4094388726593328E-2"/>
                  <c:y val="-1.225407202337800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AE-4578-86C4-7462978605B6}"/>
                </c:ext>
              </c:extLst>
            </c:dLbl>
            <c:dLbl>
              <c:idx val="2"/>
              <c:layout>
                <c:manualLayout>
                  <c:x val="7.3711241733713295E-2"/>
                  <c:y val="-8.376977430567228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AE-4578-86C4-7462978605B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 GAD DMQ (3)'!$B$14:$B$16</c:f>
              <c:strCache>
                <c:ptCount val="3"/>
                <c:pt idx="0">
                  <c:v>Gto. Inversión</c:v>
                </c:pt>
                <c:pt idx="1">
                  <c:v>Gto. Administrativo</c:v>
                </c:pt>
                <c:pt idx="2">
                  <c:v>Remuneraciones</c:v>
                </c:pt>
              </c:strCache>
            </c:strRef>
          </c:cat>
          <c:val>
            <c:numRef>
              <c:f>'R. GAD DMQ (3)'!$C$14:$C$16</c:f>
              <c:numCache>
                <c:formatCode>_(* #,##0.00_);_(* \(#,##0.00\);_(* "-"??_);_(@_)</c:formatCode>
                <c:ptCount val="3"/>
                <c:pt idx="0">
                  <c:v>83.67574703999999</c:v>
                </c:pt>
                <c:pt idx="1">
                  <c:v>17.113818030000001</c:v>
                </c:pt>
                <c:pt idx="2">
                  <c:v>0.14094599999999977</c:v>
                </c:pt>
              </c:numCache>
            </c:numRef>
          </c:val>
          <c:extLst>
            <c:ext xmlns:c16="http://schemas.microsoft.com/office/drawing/2014/chart" uri="{C3380CC4-5D6E-409C-BE32-E72D297353CC}">
              <c16:uniqueId val="{00000006-66AE-4578-86C4-7462978605B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Hoja1!$F$32</c:f>
              <c:strCache>
                <c:ptCount val="1"/>
                <c:pt idx="0">
                  <c:v>CODIFICADO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Hoja1!$E$33:$E$34</c:f>
              <c:strCache>
                <c:ptCount val="2"/>
                <c:pt idx="0">
                  <c:v>MDMQ</c:v>
                </c:pt>
                <c:pt idx="1">
                  <c:v>PRIMERA LINEA DEL METRO DE QUITO</c:v>
                </c:pt>
              </c:strCache>
            </c:strRef>
          </c:cat>
          <c:val>
            <c:numRef>
              <c:f>Hoja1!$F$33:$F$34</c:f>
              <c:numCache>
                <c:formatCode>_(* #,##0.00_);_(* \(#,##0.00\);_(* "-"??_);_(@_)</c:formatCode>
                <c:ptCount val="2"/>
                <c:pt idx="0">
                  <c:v>240136293.13999999</c:v>
                </c:pt>
                <c:pt idx="1">
                  <c:v>230304186.59</c:v>
                </c:pt>
              </c:numCache>
            </c:numRef>
          </c:val>
          <c:extLst>
            <c:ext xmlns:c16="http://schemas.microsoft.com/office/drawing/2014/chart" uri="{C3380CC4-5D6E-409C-BE32-E72D297353CC}">
              <c16:uniqueId val="{00000000-BB07-4903-96E6-71CC0D9DB368}"/>
            </c:ext>
          </c:extLst>
        </c:ser>
        <c:ser>
          <c:idx val="1"/>
          <c:order val="1"/>
          <c:tx>
            <c:strRef>
              <c:f>Hoja1!$G$32</c:f>
              <c:strCache>
                <c:ptCount val="1"/>
                <c:pt idx="0">
                  <c:v>REFORMA</c:v>
                </c:pt>
              </c:strCache>
            </c:strRef>
          </c:tx>
          <c:spPr>
            <a:solidFill>
              <a:schemeClr val="accent4">
                <a:lumMod val="40000"/>
                <a:lumOff val="60000"/>
              </a:schemeClr>
            </a:solidFill>
            <a:ln>
              <a:noFill/>
            </a:ln>
            <a:effectLst/>
          </c:spPr>
          <c:invertIfNegative val="0"/>
          <c:dLbls>
            <c:dLbl>
              <c:idx val="0"/>
              <c:tx>
                <c:rich>
                  <a:bodyPr/>
                  <a:lstStyle/>
                  <a:p>
                    <a:r>
                      <a:rPr lang="en-US" dirty="0" smtClean="0"/>
                      <a:t>83.675.747,04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07-4903-96E6-71CC0D9DB368}"/>
                </c:ext>
              </c:extLst>
            </c:dLbl>
            <c:dLbl>
              <c:idx val="1"/>
              <c:tx>
                <c:rich>
                  <a:bodyPr/>
                  <a:lstStyle/>
                  <a:p>
                    <a:r>
                      <a:rPr lang="en-US" smtClean="0"/>
                      <a:t>175.166.059,37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7-4903-96E6-71CC0D9DB3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Hoja1!$E$33:$E$34</c:f>
              <c:strCache>
                <c:ptCount val="2"/>
                <c:pt idx="0">
                  <c:v>MDMQ</c:v>
                </c:pt>
                <c:pt idx="1">
                  <c:v>PRIMERA LINEA DEL METRO DE QUITO</c:v>
                </c:pt>
              </c:strCache>
            </c:strRef>
          </c:cat>
          <c:val>
            <c:numRef>
              <c:f>Hoja1!$G$33:$G$34</c:f>
              <c:numCache>
                <c:formatCode>_(* #,##0.00_);_(* \(#,##0.00\);_(* "-"??_);_(@_)</c:formatCode>
                <c:ptCount val="2"/>
                <c:pt idx="0">
                  <c:v>85673020.165199995</c:v>
                </c:pt>
                <c:pt idx="1">
                  <c:v>178082354.30000001</c:v>
                </c:pt>
              </c:numCache>
            </c:numRef>
          </c:val>
          <c:extLst>
            <c:ext xmlns:c16="http://schemas.microsoft.com/office/drawing/2014/chart" uri="{C3380CC4-5D6E-409C-BE32-E72D297353CC}">
              <c16:uniqueId val="{00000003-BB07-4903-96E6-71CC0D9DB368}"/>
            </c:ext>
          </c:extLst>
        </c:ser>
        <c:dLbls>
          <c:dLblPos val="ctr"/>
          <c:showLegendKey val="0"/>
          <c:showVal val="1"/>
          <c:showCatName val="0"/>
          <c:showSerName val="0"/>
          <c:showPercent val="0"/>
          <c:showBubbleSize val="0"/>
        </c:dLbls>
        <c:gapWidth val="150"/>
        <c:overlap val="100"/>
        <c:axId val="423813328"/>
        <c:axId val="423813872"/>
      </c:barChart>
      <c:catAx>
        <c:axId val="42381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C"/>
          </a:p>
        </c:txPr>
        <c:crossAx val="423813872"/>
        <c:crosses val="autoZero"/>
        <c:auto val="1"/>
        <c:lblAlgn val="ctr"/>
        <c:lblOffset val="100"/>
        <c:noMultiLvlLbl val="0"/>
      </c:catAx>
      <c:valAx>
        <c:axId val="423813872"/>
        <c:scaling>
          <c:orientation val="minMax"/>
        </c:scaling>
        <c:delete val="1"/>
        <c:axPos val="l"/>
        <c:numFmt formatCode="_(* #,##0.00_);_(* \(#,##0.00\);_(* &quot;-&quot;??_);_(@_)" sourceLinked="1"/>
        <c:majorTickMark val="none"/>
        <c:minorTickMark val="none"/>
        <c:tickLblPos val="nextTo"/>
        <c:crossAx val="42381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7D694"/>
              </a:solidFill>
              <a:ln>
                <a:noFill/>
              </a:ln>
              <a:effectLst/>
            </c:spPr>
            <c:extLst>
              <c:ext xmlns:c16="http://schemas.microsoft.com/office/drawing/2014/chart" uri="{C3380CC4-5D6E-409C-BE32-E72D297353CC}">
                <c16:uniqueId val="{00000001-1CD7-4BBA-9881-6B617726D7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1CD7-4BBA-9881-6B617726D7A5}"/>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1CD7-4BBA-9881-6B617726D7A5}"/>
              </c:ext>
            </c:extLst>
          </c:dPt>
          <c:dLbls>
            <c:dLbl>
              <c:idx val="0"/>
              <c:layout>
                <c:manualLayout>
                  <c:x val="-0.281745907103502"/>
                  <c:y val="1.567459539950625E-7"/>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729.282.286,14</a:t>
                    </a:r>
                    <a:endParaRPr lang="en-US" sz="24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6460381302360464"/>
                      <c:h val="0.14014342254790546"/>
                    </c:manualLayout>
                  </c15:layout>
                </c:ext>
                <c:ext xmlns:c16="http://schemas.microsoft.com/office/drawing/2014/chart" uri="{C3380CC4-5D6E-409C-BE32-E72D297353CC}">
                  <c16:uniqueId val="{00000001-1CD7-4BBA-9881-6B617726D7A5}"/>
                </c:ext>
              </c:extLst>
            </c:dLbl>
            <c:dLbl>
              <c:idx val="1"/>
              <c:layout>
                <c:manualLayout>
                  <c:x val="-6.0951004824332238E-4"/>
                  <c:y val="-5.5259426340026674E-2"/>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258.841.806,41</a:t>
                    </a:r>
                    <a:endParaRPr lang="en-US" sz="24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6764722957471191"/>
                      <c:h val="0.209676016670792"/>
                    </c:manualLayout>
                  </c15:layout>
                </c:ext>
                <c:ext xmlns:c16="http://schemas.microsoft.com/office/drawing/2014/chart" uri="{C3380CC4-5D6E-409C-BE32-E72D297353CC}">
                  <c16:uniqueId val="{00000003-1CD7-4BBA-9881-6B617726D7A5}"/>
                </c:ext>
              </c:extLst>
            </c:dLbl>
            <c:dLbl>
              <c:idx val="2"/>
              <c:layout>
                <c:manualLayout>
                  <c:x val="-0.31557282405127796"/>
                  <c:y val="-6.6853409925289623E-3"/>
                </c:manualLayout>
              </c:layout>
              <c:tx>
                <c:rich>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mn-lt"/>
                        <a:ea typeface="+mn-ea"/>
                        <a:cs typeface="+mn-cs"/>
                      </a:defRPr>
                    </a:pPr>
                    <a:r>
                      <a:rPr lang="en-US" sz="2400" dirty="0" smtClean="0"/>
                      <a:t>470.440.479,73</a:t>
                    </a:r>
                    <a:endParaRPr lang="en-US" sz="24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3901029157429763"/>
                      <c:h val="0.18614871902167632"/>
                    </c:manualLayout>
                  </c15:layout>
                </c:ext>
                <c:ext xmlns:c16="http://schemas.microsoft.com/office/drawing/2014/chart" uri="{C3380CC4-5D6E-409C-BE32-E72D297353CC}">
                  <c16:uniqueId val="{00000005-1CD7-4BBA-9881-6B617726D7A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Hoja1!$E$3:$E$5</c:f>
              <c:strCache>
                <c:ptCount val="3"/>
                <c:pt idx="0">
                  <c:v>NUEVO CODIFICADO</c:v>
                </c:pt>
                <c:pt idx="1">
                  <c:v>REFORMA</c:v>
                </c:pt>
                <c:pt idx="2">
                  <c:v>CODIFICADO</c:v>
                </c:pt>
              </c:strCache>
            </c:strRef>
          </c:cat>
          <c:val>
            <c:numRef>
              <c:f>Hoja1!$F$3:$F$5</c:f>
              <c:numCache>
                <c:formatCode>_(* #,##0.00_);_(* \(#,##0.00\);_(* "-"??_);_(@_)</c:formatCode>
                <c:ptCount val="3"/>
                <c:pt idx="0">
                  <c:v>734195854.19999981</c:v>
                </c:pt>
                <c:pt idx="1">
                  <c:v>263755374.47</c:v>
                </c:pt>
                <c:pt idx="2">
                  <c:v>470440479.72999978</c:v>
                </c:pt>
              </c:numCache>
            </c:numRef>
          </c:val>
          <c:extLst>
            <c:ext xmlns:c16="http://schemas.microsoft.com/office/drawing/2014/chart" uri="{C3380CC4-5D6E-409C-BE32-E72D297353CC}">
              <c16:uniqueId val="{00000006-1CD7-4BBA-9881-6B617726D7A5}"/>
            </c:ext>
          </c:extLst>
        </c:ser>
        <c:dLbls>
          <c:dLblPos val="ctr"/>
          <c:showLegendKey val="0"/>
          <c:showVal val="1"/>
          <c:showCatName val="0"/>
          <c:showSerName val="0"/>
          <c:showPercent val="0"/>
          <c:showBubbleSize val="0"/>
        </c:dLbls>
        <c:gapWidth val="182"/>
        <c:axId val="423817136"/>
        <c:axId val="423816048"/>
      </c:barChart>
      <c:catAx>
        <c:axId val="4238171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C"/>
          </a:p>
        </c:txPr>
        <c:crossAx val="423816048"/>
        <c:crosses val="autoZero"/>
        <c:auto val="1"/>
        <c:lblAlgn val="ctr"/>
        <c:lblOffset val="100"/>
        <c:noMultiLvlLbl val="0"/>
      </c:catAx>
      <c:valAx>
        <c:axId val="423816048"/>
        <c:scaling>
          <c:orientation val="minMax"/>
        </c:scaling>
        <c:delete val="1"/>
        <c:axPos val="b"/>
        <c:numFmt formatCode="_(* #,##0.00_);_(* \(#,##0.00\);_(* &quot;-&quot;??_);_(@_)" sourceLinked="1"/>
        <c:majorTickMark val="none"/>
        <c:minorTickMark val="none"/>
        <c:tickLblPos val="nextTo"/>
        <c:crossAx val="42381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3006109536679"/>
          <c:y val="0.25659847066346553"/>
          <c:w val="0.73529699250128944"/>
          <c:h val="0.58859883194889384"/>
        </c:manualLayout>
      </c:layout>
      <c:pie3DChart>
        <c:varyColors val="1"/>
        <c:ser>
          <c:idx val="0"/>
          <c:order val="0"/>
          <c:dPt>
            <c:idx val="0"/>
            <c:bubble3D val="0"/>
            <c:spPr>
              <a:solidFill>
                <a:srgbClr val="1B587C">
                  <a:lumMod val="40000"/>
                  <a:lumOff val="6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206-4D25-AB9D-4CAF0764084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206-4D25-AB9D-4CAF0764084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206-4D25-AB9D-4CAF0764084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06-4D25-AB9D-4CAF07640844}"/>
              </c:ext>
            </c:extLst>
          </c:dPt>
          <c:dLbls>
            <c:dLbl>
              <c:idx val="0"/>
              <c:layout>
                <c:manualLayout>
                  <c:x val="-0.29129868538273979"/>
                  <c:y val="-0.31449643155354973"/>
                </c:manualLayout>
              </c:layout>
              <c:tx>
                <c:rich>
                  <a:bodyPr/>
                  <a:lstStyle/>
                  <a:p>
                    <a:fld id="{4707E6FA-38CD-46A2-B93E-7F0444D11901}" type="VALUE">
                      <a:rPr lang="en-US" smtClean="0"/>
                      <a:pPr/>
                      <a:t>[VALOR]</a:t>
                    </a:fld>
                    <a:r>
                      <a:rPr lang="en-US" baseline="0" dirty="0" smtClean="0"/>
                      <a:t> </a:t>
                    </a:r>
                    <a:fld id="{98ED9935-4B79-4247-B11F-A838753B8AB9}" type="PERCENTAGE">
                      <a:rPr lang="en-US" baseline="0"/>
                      <a:pPr/>
                      <a:t>[PORCENTAJE]</a:t>
                    </a:fld>
                    <a:endParaRPr lang="en-US" baseline="0" dirty="0" smtClean="0"/>
                  </a:p>
                </c:rich>
              </c:tx>
              <c:showLegendKey val="0"/>
              <c:showVal val="1"/>
              <c:showCatName val="0"/>
              <c:showSerName val="0"/>
              <c:showPercent val="1"/>
              <c:showBubbleSize val="0"/>
              <c:extLst>
                <c:ext xmlns:c15="http://schemas.microsoft.com/office/drawing/2012/chart" uri="{CE6537A1-D6FC-4f65-9D91-7224C49458BB}">
                  <c15:layout>
                    <c:manualLayout>
                      <c:w val="0.27081353623385646"/>
                      <c:h val="0.17479922056562905"/>
                    </c:manualLayout>
                  </c15:layout>
                  <c15:dlblFieldTable/>
                  <c15:showDataLabelsRange val="0"/>
                </c:ext>
                <c:ext xmlns:c16="http://schemas.microsoft.com/office/drawing/2014/chart" uri="{C3380CC4-5D6E-409C-BE32-E72D297353CC}">
                  <c16:uniqueId val="{00000001-B206-4D25-AB9D-4CAF07640844}"/>
                </c:ext>
              </c:extLst>
            </c:dLbl>
            <c:dLbl>
              <c:idx val="1"/>
              <c:layout>
                <c:manualLayout>
                  <c:x val="-4.5333984416938131E-2"/>
                  <c:y val="-1.9529965363858863E-2"/>
                </c:manualLayout>
              </c:layout>
              <c:tx>
                <c:rich>
                  <a:bodyPr/>
                  <a:lstStyle/>
                  <a:p>
                    <a:fld id="{40A1B4C1-04E8-4A8E-8D91-04182DF496C3}" type="VALUE">
                      <a:rPr lang="en-US" smtClean="0"/>
                      <a:pPr/>
                      <a:t>[VALOR]</a:t>
                    </a:fld>
                    <a:fld id="{57836CEA-BD99-4D21-B13F-24BA1D4AB07F}" type="PERCENTAGE">
                      <a:rPr lang="en-US" baseline="0" smtClean="0"/>
                      <a:pPr/>
                      <a:t>[PORCENTAJE]</a:t>
                    </a:fld>
                    <a:endParaRPr lang="es-EC"/>
                  </a:p>
                </c:rich>
              </c:tx>
              <c:showLegendKey val="0"/>
              <c:showVal val="1"/>
              <c:showCatName val="0"/>
              <c:showSerName val="0"/>
              <c:showPercent val="1"/>
              <c:showBubbleSize val="0"/>
              <c:extLst>
                <c:ext xmlns:c15="http://schemas.microsoft.com/office/drawing/2012/chart" uri="{CE6537A1-D6FC-4f65-9D91-7224C49458BB}">
                  <c15:layout>
                    <c:manualLayout>
                      <c:w val="0.21961509623908651"/>
                      <c:h val="0.168840434767765"/>
                    </c:manualLayout>
                  </c15:layout>
                  <c15:dlblFieldTable/>
                  <c15:showDataLabelsRange val="0"/>
                </c:ext>
                <c:ext xmlns:c16="http://schemas.microsoft.com/office/drawing/2014/chart" uri="{C3380CC4-5D6E-409C-BE32-E72D297353CC}">
                  <c16:uniqueId val="{00000003-B206-4D25-AB9D-4CAF07640844}"/>
                </c:ext>
              </c:extLst>
            </c:dLbl>
            <c:dLbl>
              <c:idx val="2"/>
              <c:layout>
                <c:manualLayout>
                  <c:x val="5.6567097889011472E-2"/>
                  <c:y val="-0.10905371571253586"/>
                </c:manualLayout>
              </c:layout>
              <c:tx>
                <c:rich>
                  <a:bodyPr/>
                  <a:lstStyle/>
                  <a:p>
                    <a:fld id="{7CFB0EAE-E2B2-4F23-B35B-4CE5B6C0EAE2}" type="VALUE">
                      <a:rPr lang="en-US" smtClean="0"/>
                      <a:pPr/>
                      <a:t>[VALOR]</a:t>
                    </a:fld>
                    <a:fld id="{6E56DF72-924E-49B0-BC28-D0922A8D4757}" type="PERCENTAGE">
                      <a:rPr lang="en-US" baseline="0" smtClean="0"/>
                      <a:pPr/>
                      <a:t>[PORCENTAJE]</a:t>
                    </a:fld>
                    <a:endParaRPr lang="es-EC"/>
                  </a:p>
                </c:rich>
              </c:tx>
              <c:showLegendKey val="0"/>
              <c:showVal val="1"/>
              <c:showCatName val="0"/>
              <c:showSerName val="0"/>
              <c:showPercent val="1"/>
              <c:showBubbleSize val="0"/>
              <c:extLst>
                <c:ext xmlns:c15="http://schemas.microsoft.com/office/drawing/2012/chart" uri="{CE6537A1-D6FC-4f65-9D91-7224C49458BB}">
                  <c15:layout>
                    <c:manualLayout>
                      <c:w val="0.2630972243150102"/>
                      <c:h val="0.17479922056562905"/>
                    </c:manualLayout>
                  </c15:layout>
                  <c15:dlblFieldTable/>
                  <c15:showDataLabelsRange val="0"/>
                </c:ext>
                <c:ext xmlns:c16="http://schemas.microsoft.com/office/drawing/2014/chart" uri="{C3380CC4-5D6E-409C-BE32-E72D297353CC}">
                  <c16:uniqueId val="{00000005-B206-4D25-AB9D-4CAF07640844}"/>
                </c:ext>
              </c:extLst>
            </c:dLbl>
            <c:dLbl>
              <c:idx val="3"/>
              <c:layout>
                <c:manualLayout>
                  <c:x val="0.22135289349743639"/>
                  <c:y val="-2.4886637377906976E-2"/>
                </c:manualLayout>
              </c:layout>
              <c:tx>
                <c:rich>
                  <a:bodyPr/>
                  <a:lstStyle/>
                  <a:p>
                    <a:fld id="{F4FAFAC0-70AC-486B-81FA-721AB8A8ED73}" type="VALUE">
                      <a:rPr lang="en-US" smtClean="0"/>
                      <a:pPr/>
                      <a:t>[VALOR]</a:t>
                    </a:fld>
                    <a:r>
                      <a:rPr lang="en-US" baseline="0" dirty="0" smtClean="0"/>
                      <a:t> </a:t>
                    </a:r>
                    <a:fld id="{7DE92CD9-1C2E-4D54-A70A-BA6AF7348F9E}" type="PERCENTAGE">
                      <a:rPr lang="en-US" baseline="0"/>
                      <a:pPr/>
                      <a:t>[PORCENTAJE]</a:t>
                    </a:fld>
                    <a:endParaRPr lang="en-US" baseline="0" dirty="0" smtClean="0"/>
                  </a:p>
                </c:rich>
              </c:tx>
              <c:showLegendKey val="0"/>
              <c:showVal val="1"/>
              <c:showCatName val="0"/>
              <c:showSerName val="0"/>
              <c:showPercent val="1"/>
              <c:showBubbleSize val="0"/>
              <c:extLst>
                <c:ext xmlns:c15="http://schemas.microsoft.com/office/drawing/2012/chart" uri="{CE6537A1-D6FC-4f65-9D91-7224C49458BB}">
                  <c15:layout>
                    <c:manualLayout>
                      <c:w val="0.25345183441645236"/>
                      <c:h val="0.17479922056562905"/>
                    </c:manualLayout>
                  </c15:layout>
                  <c15:dlblFieldTable/>
                  <c15:showDataLabelsRange val="0"/>
                </c:ext>
                <c:ext xmlns:c16="http://schemas.microsoft.com/office/drawing/2014/chart" uri="{C3380CC4-5D6E-409C-BE32-E72D297353CC}">
                  <c16:uniqueId val="{00000007-B206-4D25-AB9D-4CAF0764084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Hoja11!$A$95:$A$98</c:f>
              <c:strCache>
                <c:ptCount val="4"/>
                <c:pt idx="0">
                  <c:v>COMUNALES</c:v>
                </c:pt>
                <c:pt idx="1">
                  <c:v>ECONÓMICOS</c:v>
                </c:pt>
                <c:pt idx="2">
                  <c:v>GENERALES</c:v>
                </c:pt>
                <c:pt idx="3">
                  <c:v>SOCIALES</c:v>
                </c:pt>
              </c:strCache>
            </c:strRef>
          </c:cat>
          <c:val>
            <c:numRef>
              <c:f>Hoja11!$B$95:$B$98</c:f>
              <c:numCache>
                <c:formatCode>_(* #,##0.00_);_(* \(#,##0.00\);_(* "-"??_);_(@_)</c:formatCode>
                <c:ptCount val="4"/>
                <c:pt idx="0">
                  <c:v>621167427.88999999</c:v>
                </c:pt>
                <c:pt idx="1">
                  <c:v>11746726.870000001</c:v>
                </c:pt>
                <c:pt idx="2">
                  <c:v>54999711.20000001</c:v>
                </c:pt>
                <c:pt idx="3">
                  <c:v>41368420.180000007</c:v>
                </c:pt>
              </c:numCache>
            </c:numRef>
          </c:val>
          <c:extLst>
            <c:ext xmlns:c16="http://schemas.microsoft.com/office/drawing/2014/chart" uri="{C3380CC4-5D6E-409C-BE32-E72D297353CC}">
              <c16:uniqueId val="{00000008-B206-4D25-AB9D-4CAF0764084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solidFill>
        <a:srgbClr val="1B587C"/>
      </a:solidFill>
    </a:ln>
    <a:effectLst/>
  </c:spPr>
  <c:txPr>
    <a:bodyPr/>
    <a:lstStyle/>
    <a:p>
      <a:pPr>
        <a:defRPr sz="14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0-14T05:39:30.430" idx="1">
    <p:pos x="4608" y="4898"/>
    <p:text>SERGIO ESTE VALOR NO ESTA SUMADO</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0.46713</cdr:x>
      <cdr:y>0.61549</cdr:y>
    </cdr:from>
    <cdr:to>
      <cdr:x>0.55047</cdr:x>
      <cdr:y>0.66374</cdr:y>
    </cdr:to>
    <cdr:sp macro="" textlink="">
      <cdr:nvSpPr>
        <cdr:cNvPr id="2" name="CuadroTexto 3"/>
        <cdr:cNvSpPr txBox="1"/>
      </cdr:nvSpPr>
      <cdr:spPr>
        <a:xfrm xmlns:a="http://schemas.openxmlformats.org/drawingml/2006/main">
          <a:off x="5735977" y="3926114"/>
          <a:ext cx="10232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xmlns:a="http://schemas.openxmlformats.org/drawingml/2006/main">
          <a:r>
            <a:rPr lang="es-EC" sz="1400" dirty="0" smtClean="0"/>
            <a:t>276,09</a:t>
          </a:r>
          <a:endParaRPr lang="es-EC"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C"/>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0CE2B0-8A4C-4BBB-938C-224468C24E2F}" type="datetimeFigureOut">
              <a:rPr lang="es-EC" smtClean="0"/>
              <a:t>14/10/2021</a:t>
            </a:fld>
            <a:endParaRPr lang="es-EC"/>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778CAD-93B4-45A2-A94C-2CE14A2FE3C3}" type="slidenum">
              <a:rPr lang="es-EC" smtClean="0"/>
              <a:t>‹Nº›</a:t>
            </a:fld>
            <a:endParaRPr lang="es-EC"/>
          </a:p>
        </p:txBody>
      </p:sp>
    </p:spTree>
    <p:extLst>
      <p:ext uri="{BB962C8B-B14F-4D97-AF65-F5344CB8AC3E}">
        <p14:creationId xmlns:p14="http://schemas.microsoft.com/office/powerpoint/2010/main" val="74691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40410B-B5DF-44D5-B438-62561615F79B}" type="datetimeFigureOut">
              <a:rPr kumimoji="1" lang="ja-JP" altLang="en-US" smtClean="0"/>
              <a:t>2021/10/14</a:t>
            </a:fld>
            <a:endParaRPr kumimoji="1" lang="ja-JP" altLang="en-US"/>
          </a:p>
        </p:txBody>
      </p:sp>
      <p:sp>
        <p:nvSpPr>
          <p:cNvPr id="4" name="スライド イメージ プレースホルダー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ja-JP" altLang="en-US"/>
          </a:p>
        </p:txBody>
      </p:sp>
      <p:sp>
        <p:nvSpPr>
          <p:cNvPr id="5" name="ノート プレースホルダー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35</a:t>
            </a:fld>
            <a:endParaRPr kumimoji="1" lang="ja-JP" altLang="en-US"/>
          </a:p>
        </p:txBody>
      </p:sp>
    </p:spTree>
    <p:extLst>
      <p:ext uri="{BB962C8B-B14F-4D97-AF65-F5344CB8AC3E}">
        <p14:creationId xmlns:p14="http://schemas.microsoft.com/office/powerpoint/2010/main" val="26781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36</a:t>
            </a:fld>
            <a:endParaRPr kumimoji="1" lang="ja-JP" altLang="en-US"/>
          </a:p>
        </p:txBody>
      </p:sp>
    </p:spTree>
    <p:extLst>
      <p:ext uri="{BB962C8B-B14F-4D97-AF65-F5344CB8AC3E}">
        <p14:creationId xmlns:p14="http://schemas.microsoft.com/office/powerpoint/2010/main" val="255759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A0F6D12-D0E5-42E3-AE9E-4CBB24513023}" type="slidenum">
              <a:rPr kumimoji="1" lang="ja-JP" altLang="en-US" smtClean="0"/>
              <a:t>37</a:t>
            </a:fld>
            <a:endParaRPr kumimoji="1" lang="ja-JP" altLang="en-US"/>
          </a:p>
        </p:txBody>
      </p:sp>
    </p:spTree>
    <p:extLst>
      <p:ext uri="{BB962C8B-B14F-4D97-AF65-F5344CB8AC3E}">
        <p14:creationId xmlns:p14="http://schemas.microsoft.com/office/powerpoint/2010/main" val="179197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3FE0617-96A0-4CFF-B816-C7CA81672EE6}"/>
              </a:ext>
            </a:extLst>
          </p:cNvPr>
          <p:cNvSpPr/>
          <p:nvPr userDrawn="1"/>
        </p:nvSpPr>
        <p:spPr>
          <a:xfrm>
            <a:off x="0" y="1731527"/>
            <a:ext cx="18286413" cy="1517515"/>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922783"/>
            <a:ext cx="8015671" cy="1203151"/>
          </a:xfrm>
        </p:spPr>
        <p:txBody>
          <a:bodyPr/>
          <a:lstStyle>
            <a:lvl1pPr>
              <a:defRPr>
                <a:solidFill>
                  <a:schemeClr val="bg1"/>
                </a:solidFill>
              </a:defRPr>
            </a:lvl1p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フッター プレースホルダー 4">
            <a:extLst>
              <a:ext uri="{FF2B5EF4-FFF2-40B4-BE49-F238E27FC236}">
                <a16:creationId xmlns:a16="http://schemas.microsoft.com/office/drawing/2014/main" id="{1DA67903-2392-4792-B9E6-24060F77A7F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ッター プレースホルダー 4">
            <a:extLst>
              <a:ext uri="{FF2B5EF4-FFF2-40B4-BE49-F238E27FC236}">
                <a16:creationId xmlns:a16="http://schemas.microsoft.com/office/drawing/2014/main" id="{8D16E7FA-4400-45AA-B084-A430F2FF4C4A}"/>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5" grpId="0" animBg="1"/>
      <p:bldP spid="16" grpId="0" animBg="1"/>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ッター プレースホルダー 4">
            <a:extLst>
              <a:ext uri="{FF2B5EF4-FFF2-40B4-BE49-F238E27FC236}">
                <a16:creationId xmlns:a16="http://schemas.microsoft.com/office/drawing/2014/main" id="{35436851-78A9-4627-B7A8-FB7E0E45EF4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2" presetClass="entr" presetSubtype="1" decel="10000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1"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ppt_x"/>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1"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2" presetClass="entr" presetSubtype="1" decel="100000" fill="hold" grpId="1"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750" fill="hold"/>
                                        <p:tgtEl>
                                          <p:spTgt spid="53"/>
                                        </p:tgtEl>
                                        <p:attrNameLst>
                                          <p:attrName>ppt_x</p:attrName>
                                        </p:attrNameLst>
                                      </p:cBhvr>
                                      <p:tavLst>
                                        <p:tav tm="0">
                                          <p:val>
                                            <p:strVal val="#ppt_x"/>
                                          </p:val>
                                        </p:tav>
                                        <p:tav tm="100000">
                                          <p:val>
                                            <p:strVal val="#ppt_x"/>
                                          </p:val>
                                        </p:tav>
                                      </p:tavLst>
                                    </p:anim>
                                    <p:anim calcmode="lin" valueType="num">
                                      <p:cBhvr additive="base">
                                        <p:cTn id="62" dur="750" fill="hold"/>
                                        <p:tgtEl>
                                          <p:spTgt spid="53"/>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1" nodeType="withEffect">
                                  <p:stCondLst>
                                    <p:cond delay="10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750" fill="hold"/>
                                        <p:tgtEl>
                                          <p:spTgt spid="49"/>
                                        </p:tgtEl>
                                        <p:attrNameLst>
                                          <p:attrName>ppt_x</p:attrName>
                                        </p:attrNameLst>
                                      </p:cBhvr>
                                      <p:tavLst>
                                        <p:tav tm="0">
                                          <p:val>
                                            <p:strVal val="#ppt_x"/>
                                          </p:val>
                                        </p:tav>
                                        <p:tav tm="100000">
                                          <p:val>
                                            <p:strVal val="#ppt_x"/>
                                          </p:val>
                                        </p:tav>
                                      </p:tavLst>
                                    </p:anim>
                                    <p:anim calcmode="lin" valueType="num">
                                      <p:cBhvr additive="base">
                                        <p:cTn id="66" dur="750" fill="hold"/>
                                        <p:tgtEl>
                                          <p:spTgt spid="4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1" nodeType="withEffect">
                                  <p:stCondLst>
                                    <p:cond delay="20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750" fill="hold"/>
                                        <p:tgtEl>
                                          <p:spTgt spid="10"/>
                                        </p:tgtEl>
                                        <p:attrNameLst>
                                          <p:attrName>ppt_x</p:attrName>
                                        </p:attrNameLst>
                                      </p:cBhvr>
                                      <p:tavLst>
                                        <p:tav tm="0">
                                          <p:val>
                                            <p:strVal val="#ppt_x"/>
                                          </p:val>
                                        </p:tav>
                                        <p:tav tm="100000">
                                          <p:val>
                                            <p:strVal val="#ppt_x"/>
                                          </p:val>
                                        </p:tav>
                                      </p:tavLst>
                                    </p:anim>
                                    <p:anim calcmode="lin" valueType="num">
                                      <p:cBhvr additive="base">
                                        <p:cTn id="70" dur="75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2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0-#ppt_h/2"/>
                                          </p:val>
                                        </p:tav>
                                        <p:tav tm="100000">
                                          <p:val>
                                            <p:strVal val="#ppt_y"/>
                                          </p:val>
                                        </p:tav>
                                      </p:tavLst>
                                    </p:anim>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50"/>
                                        <p:tgtEl>
                                          <p:spTgt spid="14"/>
                                        </p:tgtEl>
                                      </p:cBhvr>
                                    </p:animEffect>
                                  </p:childTnLst>
                                </p:cTn>
                              </p:par>
                              <p:par>
                                <p:cTn id="101" presetID="2" presetClass="entr" presetSubtype="1" decel="100000" fill="hold" grpId="1"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750" fill="hold"/>
                                        <p:tgtEl>
                                          <p:spTgt spid="54"/>
                                        </p:tgtEl>
                                        <p:attrNameLst>
                                          <p:attrName>ppt_x</p:attrName>
                                        </p:attrNameLst>
                                      </p:cBhvr>
                                      <p:tavLst>
                                        <p:tav tm="0">
                                          <p:val>
                                            <p:strVal val="#ppt_x"/>
                                          </p:val>
                                        </p:tav>
                                        <p:tav tm="100000">
                                          <p:val>
                                            <p:strVal val="#ppt_x"/>
                                          </p:val>
                                        </p:tav>
                                      </p:tavLst>
                                    </p:anim>
                                    <p:anim calcmode="lin" valueType="num">
                                      <p:cBhvr additive="base">
                                        <p:cTn id="104" dur="750" fill="hold"/>
                                        <p:tgtEl>
                                          <p:spTgt spid="54"/>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1" nodeType="withEffect">
                                  <p:stCondLst>
                                    <p:cond delay="1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750" fill="hold"/>
                                        <p:tgtEl>
                                          <p:spTgt spid="50"/>
                                        </p:tgtEl>
                                        <p:attrNameLst>
                                          <p:attrName>ppt_x</p:attrName>
                                        </p:attrNameLst>
                                      </p:cBhvr>
                                      <p:tavLst>
                                        <p:tav tm="0">
                                          <p:val>
                                            <p:strVal val="#ppt_x"/>
                                          </p:val>
                                        </p:tav>
                                        <p:tav tm="100000">
                                          <p:val>
                                            <p:strVal val="#ppt_x"/>
                                          </p:val>
                                        </p:tav>
                                      </p:tavLst>
                                    </p:anim>
                                    <p:anim calcmode="lin" valueType="num">
                                      <p:cBhvr additive="base">
                                        <p:cTn id="108" dur="75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1" decel="100000" fill="hold" grpId="1" nodeType="withEffect">
                                  <p:stCondLst>
                                    <p:cond delay="20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750" fill="hold"/>
                                        <p:tgtEl>
                                          <p:spTgt spid="12"/>
                                        </p:tgtEl>
                                        <p:attrNameLst>
                                          <p:attrName>ppt_x</p:attrName>
                                        </p:attrNameLst>
                                      </p:cBhvr>
                                      <p:tavLst>
                                        <p:tav tm="0">
                                          <p:val>
                                            <p:strVal val="#ppt_x"/>
                                          </p:val>
                                        </p:tav>
                                        <p:tav tm="100000">
                                          <p:val>
                                            <p:strVal val="#ppt_x"/>
                                          </p:val>
                                        </p:tav>
                                      </p:tavLst>
                                    </p:anim>
                                    <p:anim calcmode="lin" valueType="num">
                                      <p:cBhvr additive="base">
                                        <p:cTn id="112" dur="750" fill="hold"/>
                                        <p:tgtEl>
                                          <p:spTgt spid="12"/>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20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750" fill="hold"/>
                                        <p:tgtEl>
                                          <p:spTgt spid="14"/>
                                        </p:tgtEl>
                                        <p:attrNameLst>
                                          <p:attrName>ppt_x</p:attrName>
                                        </p:attrNameLst>
                                      </p:cBhvr>
                                      <p:tavLst>
                                        <p:tav tm="0">
                                          <p:val>
                                            <p:strVal val="#ppt_x"/>
                                          </p:val>
                                        </p:tav>
                                        <p:tav tm="100000">
                                          <p:val>
                                            <p:strVal val="#ppt_x"/>
                                          </p:val>
                                        </p:tav>
                                      </p:tavLst>
                                    </p:anim>
                                    <p:anim calcmode="lin" valueType="num">
                                      <p:cBhvr additive="base">
                                        <p:cTn id="116" dur="750" fill="hold"/>
                                        <p:tgtEl>
                                          <p:spTgt spid="14"/>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par>
                          <p:cTn id="130" fill="hold">
                            <p:stCondLst>
                              <p:cond delay="4350"/>
                            </p:stCondLst>
                            <p:childTnLst>
                              <p:par>
                                <p:cTn id="131" presetID="10"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50"/>
                                        <p:tgtEl>
                                          <p:spTgt spid="13"/>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750"/>
                                        <p:tgtEl>
                                          <p:spTgt spid="15"/>
                                        </p:tgtEl>
                                      </p:cBhvr>
                                    </p:animEffect>
                                  </p:childTnLst>
                                </p:cTn>
                              </p:par>
                              <p:par>
                                <p:cTn id="143" presetID="2" presetClass="entr" presetSubtype="1" decel="100000" fill="hold" grpId="1" nodeType="with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750" fill="hold"/>
                                        <p:tgtEl>
                                          <p:spTgt spid="55"/>
                                        </p:tgtEl>
                                        <p:attrNameLst>
                                          <p:attrName>ppt_x</p:attrName>
                                        </p:attrNameLst>
                                      </p:cBhvr>
                                      <p:tavLst>
                                        <p:tav tm="0">
                                          <p:val>
                                            <p:strVal val="#ppt_x"/>
                                          </p:val>
                                        </p:tav>
                                        <p:tav tm="100000">
                                          <p:val>
                                            <p:strVal val="#ppt_x"/>
                                          </p:val>
                                        </p:tav>
                                      </p:tavLst>
                                    </p:anim>
                                    <p:anim calcmode="lin" valueType="num">
                                      <p:cBhvr additive="base">
                                        <p:cTn id="146" dur="750" fill="hold"/>
                                        <p:tgtEl>
                                          <p:spTgt spid="55"/>
                                        </p:tgtEl>
                                        <p:attrNameLst>
                                          <p:attrName>ppt_y</p:attrName>
                                        </p:attrNameLst>
                                      </p:cBhvr>
                                      <p:tavLst>
                                        <p:tav tm="0">
                                          <p:val>
                                            <p:strVal val="0-#ppt_h/2"/>
                                          </p:val>
                                        </p:tav>
                                        <p:tav tm="100000">
                                          <p:val>
                                            <p:strVal val="#ppt_y"/>
                                          </p:val>
                                        </p:tav>
                                      </p:tavLst>
                                    </p:anim>
                                  </p:childTnLst>
                                </p:cTn>
                              </p:par>
                              <p:par>
                                <p:cTn id="147" presetID="2" presetClass="entr" presetSubtype="1" decel="10000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750" fill="hold"/>
                                        <p:tgtEl>
                                          <p:spTgt spid="51"/>
                                        </p:tgtEl>
                                        <p:attrNameLst>
                                          <p:attrName>ppt_x</p:attrName>
                                        </p:attrNameLst>
                                      </p:cBhvr>
                                      <p:tavLst>
                                        <p:tav tm="0">
                                          <p:val>
                                            <p:strVal val="#ppt_x"/>
                                          </p:val>
                                        </p:tav>
                                        <p:tav tm="100000">
                                          <p:val>
                                            <p:strVal val="#ppt_x"/>
                                          </p:val>
                                        </p:tav>
                                      </p:tavLst>
                                    </p:anim>
                                    <p:anim calcmode="lin" valueType="num">
                                      <p:cBhvr additive="base">
                                        <p:cTn id="150" dur="750" fill="hold"/>
                                        <p:tgtEl>
                                          <p:spTgt spid="51"/>
                                        </p:tgtEl>
                                        <p:attrNameLst>
                                          <p:attrName>ppt_y</p:attrName>
                                        </p:attrNameLst>
                                      </p:cBhvr>
                                      <p:tavLst>
                                        <p:tav tm="0">
                                          <p:val>
                                            <p:strVal val="0-#ppt_h/2"/>
                                          </p:val>
                                        </p:tav>
                                        <p:tav tm="100000">
                                          <p:val>
                                            <p:strVal val="#ppt_y"/>
                                          </p:val>
                                        </p:tav>
                                      </p:tavLst>
                                    </p:anim>
                                  </p:childTnLst>
                                </p:cTn>
                              </p:par>
                              <p:par>
                                <p:cTn id="151" presetID="2" presetClass="entr" presetSubtype="1" decel="100000" fill="hold" grpId="1" nodeType="withEffect">
                                  <p:stCondLst>
                                    <p:cond delay="20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750" fill="hold"/>
                                        <p:tgtEl>
                                          <p:spTgt spid="13"/>
                                        </p:tgtEl>
                                        <p:attrNameLst>
                                          <p:attrName>ppt_x</p:attrName>
                                        </p:attrNameLst>
                                      </p:cBhvr>
                                      <p:tavLst>
                                        <p:tav tm="0">
                                          <p:val>
                                            <p:strVal val="#ppt_x"/>
                                          </p:val>
                                        </p:tav>
                                        <p:tav tm="100000">
                                          <p:val>
                                            <p:strVal val="#ppt_x"/>
                                          </p:val>
                                        </p:tav>
                                      </p:tavLst>
                                    </p:anim>
                                    <p:anim calcmode="lin" valueType="num">
                                      <p:cBhvr additive="base">
                                        <p:cTn id="154" dur="750" fill="hold"/>
                                        <p:tgtEl>
                                          <p:spTgt spid="13"/>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200"/>
                                  </p:stCondLst>
                                  <p:childTnLst>
                                    <p:set>
                                      <p:cBhvr>
                                        <p:cTn id="156" dur="1" fill="hold">
                                          <p:stCondLst>
                                            <p:cond delay="0"/>
                                          </p:stCondLst>
                                        </p:cTn>
                                        <p:tgtEl>
                                          <p:spTgt spid="15"/>
                                        </p:tgtEl>
                                        <p:attrNameLst>
                                          <p:attrName>style.visibility</p:attrName>
                                        </p:attrNameLst>
                                      </p:cBhvr>
                                      <p:to>
                                        <p:strVal val="visible"/>
                                      </p:to>
                                    </p:set>
                                    <p:anim calcmode="lin" valueType="num">
                                      <p:cBhvr additive="base">
                                        <p:cTn id="157" dur="750" fill="hold"/>
                                        <p:tgtEl>
                                          <p:spTgt spid="15"/>
                                        </p:tgtEl>
                                        <p:attrNameLst>
                                          <p:attrName>ppt_x</p:attrName>
                                        </p:attrNameLst>
                                      </p:cBhvr>
                                      <p:tavLst>
                                        <p:tav tm="0">
                                          <p:val>
                                            <p:strVal val="#ppt_x"/>
                                          </p:val>
                                        </p:tav>
                                        <p:tav tm="100000">
                                          <p:val>
                                            <p:strVal val="#ppt_x"/>
                                          </p:val>
                                        </p:tav>
                                      </p:tavLst>
                                    </p:anim>
                                    <p:anim calcmode="lin" valueType="num">
                                      <p:cBhvr additive="base">
                                        <p:cTn id="158" dur="750" fill="hold"/>
                                        <p:tgtEl>
                                          <p:spTgt spid="15"/>
                                        </p:tgtEl>
                                        <p:attrNameLst>
                                          <p:attrName>ppt_y</p:attrName>
                                        </p:attrNameLst>
                                      </p:cBhvr>
                                      <p:tavLst>
                                        <p:tav tm="0">
                                          <p:val>
                                            <p:strVal val="0-#ppt_h/2"/>
                                          </p:val>
                                        </p:tav>
                                        <p:tav tm="100000">
                                          <p:val>
                                            <p:strVal val="#ppt_y"/>
                                          </p:val>
                                        </p:tav>
                                      </p:tavLst>
                                    </p:anim>
                                  </p:childTnLst>
                                </p:cTn>
                              </p:par>
                            </p:childTnLst>
                          </p:cTn>
                        </p:par>
                        <p:par>
                          <p:cTn id="159" fill="hold">
                            <p:stCondLst>
                              <p:cond delay="5300"/>
                            </p:stCondLst>
                            <p:childTnLst>
                              <p:par>
                                <p:cTn id="160" presetID="2" presetClass="entr" presetSubtype="4" decel="100000" fill="hold" grpId="0" nodeType="afterEffect">
                                  <p:stCondLst>
                                    <p:cond delay="0"/>
                                  </p:stCondLst>
                                  <p:childTnLst>
                                    <p:set>
                                      <p:cBhvr>
                                        <p:cTn id="161" dur="1" fill="hold">
                                          <p:stCondLst>
                                            <p:cond delay="0"/>
                                          </p:stCondLst>
                                        </p:cTn>
                                        <p:tgtEl>
                                          <p:spTgt spid="38">
                                            <p:txEl>
                                              <p:pRg st="0" end="0"/>
                                            </p:txEl>
                                          </p:spTgt>
                                        </p:tgtEl>
                                        <p:attrNameLst>
                                          <p:attrName>style.visibility</p:attrName>
                                        </p:attrNameLst>
                                      </p:cBhvr>
                                      <p:to>
                                        <p:strVal val="visible"/>
                                      </p:to>
                                    </p:set>
                                    <p:anim calcmode="lin" valueType="num">
                                      <p:cBhvr additive="base">
                                        <p:cTn id="16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fill="hold"/>
                                        <p:tgtEl>
                                          <p:spTgt spid="40"/>
                                        </p:tgtEl>
                                        <p:attrNameLst>
                                          <p:attrName>ppt_x</p:attrName>
                                        </p:attrNameLst>
                                      </p:cBhvr>
                                      <p:tavLst>
                                        <p:tav tm="0">
                                          <p:val>
                                            <p:strVal val="#ppt_x"/>
                                          </p:val>
                                        </p:tav>
                                        <p:tav tm="100000">
                                          <p:val>
                                            <p:strVal val="#ppt_x"/>
                                          </p:val>
                                        </p:tav>
                                      </p:tavLst>
                                    </p:anim>
                                    <p:anim calcmode="lin" valueType="num">
                                      <p:cBhvr additive="base">
                                        <p:cTn id="171" dur="500" fill="hold"/>
                                        <p:tgtEl>
                                          <p:spTgt spid="40"/>
                                        </p:tgtEl>
                                        <p:attrNameLst>
                                          <p:attrName>ppt_y</p:attrName>
                                        </p:attrNameLst>
                                      </p:cBhvr>
                                      <p:tavLst>
                                        <p:tav tm="0">
                                          <p:val>
                                            <p:strVal val="1+#ppt_h/2"/>
                                          </p:val>
                                        </p:tav>
                                        <p:tav tm="100000">
                                          <p:val>
                                            <p:strVal val="#ppt_y"/>
                                          </p:val>
                                        </p:tav>
                                      </p:tavLst>
                                    </p:anim>
                                  </p:childTnLst>
                                </p:cTn>
                              </p:par>
                              <p:par>
                                <p:cTn id="172" presetID="10" presetClass="entr" presetSubtype="0" fill="hold" grpId="0" nodeType="withEffect">
                                  <p:stCondLst>
                                    <p:cond delay="100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28" name="フッター プレースホルダー 4">
            <a:extLst>
              <a:ext uri="{FF2B5EF4-FFF2-40B4-BE49-F238E27FC236}">
                <a16:creationId xmlns:a16="http://schemas.microsoft.com/office/drawing/2014/main" id="{BE892E11-E599-451D-B353-5DC3D07BBB3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2" presetClass="entr" presetSubtype="1" decel="100000" fill="hold" grpId="1"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ppt_x"/>
                                          </p:val>
                                        </p:tav>
                                        <p:tav tm="100000">
                                          <p:val>
                                            <p:strVal val="#ppt_x"/>
                                          </p:val>
                                        </p:tav>
                                      </p:tavLst>
                                    </p:anim>
                                    <p:anim calcmode="lin" valueType="num">
                                      <p:cBhvr additive="base">
                                        <p:cTn id="17" dur="750" fill="hold"/>
                                        <p:tgtEl>
                                          <p:spTgt spid="5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1" nodeType="withEffect">
                                  <p:stCondLst>
                                    <p:cond delay="1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750" fill="hold"/>
                                        <p:tgtEl>
                                          <p:spTgt spid="52"/>
                                        </p:tgtEl>
                                        <p:attrNameLst>
                                          <p:attrName>ppt_x</p:attrName>
                                        </p:attrNameLst>
                                      </p:cBhvr>
                                      <p:tavLst>
                                        <p:tav tm="0">
                                          <p:val>
                                            <p:strVal val="#ppt_x"/>
                                          </p:val>
                                        </p:tav>
                                        <p:tav tm="100000">
                                          <p:val>
                                            <p:strVal val="#ppt_x"/>
                                          </p:val>
                                        </p:tav>
                                      </p:tavLst>
                                    </p:anim>
                                    <p:anim calcmode="lin" valueType="num">
                                      <p:cBhvr additive="base">
                                        <p:cTn id="21" dur="750" fill="hold"/>
                                        <p:tgtEl>
                                          <p:spTgt spid="5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20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0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750"/>
                                        <p:tgtEl>
                                          <p:spTgt spid="41">
                                            <p:txEl>
                                              <p:pRg st="0" end="0"/>
                                            </p:txEl>
                                          </p:spTgt>
                                        </p:tgtEl>
                                      </p:cBhvr>
                                    </p:animEffect>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2" presetClass="entr" presetSubtype="1" decel="100000" fill="hold" grpId="1"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750" fill="hold"/>
                                        <p:tgtEl>
                                          <p:spTgt spid="53"/>
                                        </p:tgtEl>
                                        <p:attrNameLst>
                                          <p:attrName>ppt_x</p:attrName>
                                        </p:attrNameLst>
                                      </p:cBhvr>
                                      <p:tavLst>
                                        <p:tav tm="0">
                                          <p:val>
                                            <p:strVal val="#ppt_x"/>
                                          </p:val>
                                        </p:tav>
                                        <p:tav tm="100000">
                                          <p:val>
                                            <p:strVal val="#ppt_x"/>
                                          </p:val>
                                        </p:tav>
                                      </p:tavLst>
                                    </p:anim>
                                    <p:anim calcmode="lin" valueType="num">
                                      <p:cBhvr additive="base">
                                        <p:cTn id="59" dur="75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1" nodeType="withEffect">
                                  <p:stCondLst>
                                    <p:cond delay="1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ppt_x"/>
                                          </p:val>
                                        </p:tav>
                                        <p:tav tm="100000">
                                          <p:val>
                                            <p:strVal val="#ppt_x"/>
                                          </p:val>
                                        </p:tav>
                                      </p:tavLst>
                                    </p:anim>
                                    <p:anim calcmode="lin" valueType="num">
                                      <p:cBhvr additive="base">
                                        <p:cTn id="63" dur="750" fill="hold"/>
                                        <p:tgtEl>
                                          <p:spTgt spid="4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1" nodeType="withEffect">
                                  <p:stCondLst>
                                    <p:cond delay="20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750" fill="hold"/>
                                        <p:tgtEl>
                                          <p:spTgt spid="10"/>
                                        </p:tgtEl>
                                        <p:attrNameLst>
                                          <p:attrName>ppt_x</p:attrName>
                                        </p:attrNameLst>
                                      </p:cBhvr>
                                      <p:tavLst>
                                        <p:tav tm="0">
                                          <p:val>
                                            <p:strVal val="#ppt_x"/>
                                          </p:val>
                                        </p:tav>
                                        <p:tav tm="100000">
                                          <p:val>
                                            <p:strVal val="#ppt_x"/>
                                          </p:val>
                                        </p:tav>
                                      </p:tavLst>
                                    </p:anim>
                                    <p:anim calcmode="lin" valueType="num">
                                      <p:cBhvr additive="base">
                                        <p:cTn id="67" dur="75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200"/>
                                  </p:stCondLst>
                                  <p:childTnLst>
                                    <p:set>
                                      <p:cBhvr>
                                        <p:cTn id="69" dur="1" fill="hold">
                                          <p:stCondLst>
                                            <p:cond delay="0"/>
                                          </p:stCondLst>
                                        </p:cTn>
                                        <p:tgtEl>
                                          <p:spTgt spid="42">
                                            <p:txEl>
                                              <p:pRg st="0" end="0"/>
                                            </p:txEl>
                                          </p:spTgt>
                                        </p:tgtEl>
                                        <p:attrNameLst>
                                          <p:attrName>style.visibility</p:attrName>
                                        </p:attrNameLst>
                                      </p:cBhvr>
                                      <p:to>
                                        <p:strVal val="visible"/>
                                      </p:to>
                                    </p:set>
                                    <p:anim calcmode="lin" valueType="num">
                                      <p:cBhvr additive="base">
                                        <p:cTn id="70"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72" presetID="10" presetClass="entr" presetSubtype="0" fill="hold" grpId="0" nodeType="withEffect">
                                  <p:stCondLst>
                                    <p:cond delay="20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750"/>
                                        <p:tgtEl>
                                          <p:spTgt spid="42">
                                            <p:txEl>
                                              <p:pRg st="0" end="0"/>
                                            </p:txEl>
                                          </p:spTgt>
                                        </p:tgtEl>
                                      </p:cBhvr>
                                    </p:animEffect>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2" presetClass="entr" presetSubtype="1" decel="100000" fill="hold" grpId="1"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750" fill="hold"/>
                                        <p:tgtEl>
                                          <p:spTgt spid="54"/>
                                        </p:tgtEl>
                                        <p:attrNameLst>
                                          <p:attrName>ppt_x</p:attrName>
                                        </p:attrNameLst>
                                      </p:cBhvr>
                                      <p:tavLst>
                                        <p:tav tm="0">
                                          <p:val>
                                            <p:strVal val="#ppt_x"/>
                                          </p:val>
                                        </p:tav>
                                        <p:tav tm="100000">
                                          <p:val>
                                            <p:strVal val="#ppt_x"/>
                                          </p:val>
                                        </p:tav>
                                      </p:tavLst>
                                    </p:anim>
                                    <p:anim calcmode="lin" valueType="num">
                                      <p:cBhvr additive="base">
                                        <p:cTn id="101" dur="75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10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750" fill="hold"/>
                                        <p:tgtEl>
                                          <p:spTgt spid="50"/>
                                        </p:tgtEl>
                                        <p:attrNameLst>
                                          <p:attrName>ppt_x</p:attrName>
                                        </p:attrNameLst>
                                      </p:cBhvr>
                                      <p:tavLst>
                                        <p:tav tm="0">
                                          <p:val>
                                            <p:strVal val="#ppt_x"/>
                                          </p:val>
                                        </p:tav>
                                        <p:tav tm="100000">
                                          <p:val>
                                            <p:strVal val="#ppt_x"/>
                                          </p:val>
                                        </p:tav>
                                      </p:tavLst>
                                    </p:anim>
                                    <p:anim calcmode="lin" valueType="num">
                                      <p:cBhvr additive="base">
                                        <p:cTn id="105" dur="750" fill="hold"/>
                                        <p:tgtEl>
                                          <p:spTgt spid="50"/>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2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750" fill="hold"/>
                                        <p:tgtEl>
                                          <p:spTgt spid="12"/>
                                        </p:tgtEl>
                                        <p:attrNameLst>
                                          <p:attrName>ppt_x</p:attrName>
                                        </p:attrNameLst>
                                      </p:cBhvr>
                                      <p:tavLst>
                                        <p:tav tm="0">
                                          <p:val>
                                            <p:strVal val="#ppt_x"/>
                                          </p:val>
                                        </p:tav>
                                        <p:tav tm="100000">
                                          <p:val>
                                            <p:strVal val="#ppt_x"/>
                                          </p:val>
                                        </p:tav>
                                      </p:tavLst>
                                    </p:anim>
                                    <p:anim calcmode="lin" valueType="num">
                                      <p:cBhvr additive="base">
                                        <p:cTn id="109" dur="750" fill="hold"/>
                                        <p:tgtEl>
                                          <p:spTgt spid="12"/>
                                        </p:tgtEl>
                                        <p:attrNameLst>
                                          <p:attrName>ppt_y</p:attrName>
                                        </p:attrNameLst>
                                      </p:cBhvr>
                                      <p:tavLst>
                                        <p:tav tm="0">
                                          <p:val>
                                            <p:strVal val="0-#ppt_h/2"/>
                                          </p:val>
                                        </p:tav>
                                        <p:tav tm="100000">
                                          <p:val>
                                            <p:strVal val="#ppt_y"/>
                                          </p:val>
                                        </p:tav>
                                      </p:tavLst>
                                    </p:anim>
                                  </p:childTnLst>
                                </p:cTn>
                              </p:par>
                              <p:par>
                                <p:cTn id="110" presetID="10" presetClass="entr" presetSubtype="0"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750"/>
                                        <p:tgtEl>
                                          <p:spTgt spid="43">
                                            <p:txEl>
                                              <p:pRg st="0" end="0"/>
                                            </p:txEl>
                                          </p:spTgt>
                                        </p:tgtEl>
                                      </p:cBhvr>
                                    </p:animEffect>
                                  </p:childTnLst>
                                </p:cTn>
                              </p:par>
                              <p:par>
                                <p:cTn id="113" presetID="2" presetClass="entr" presetSubtype="1" decel="100000" fill="hold" grpId="1"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additive="base">
                                        <p:cTn id="115"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par>
                                <p:cTn id="130" presetID="10" presetClass="entr" presetSubtype="0" fill="hold" grpId="0" nodeType="withEffect">
                                  <p:stCondLst>
                                    <p:cond delay="100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P spid="2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ッター プレースホルダー 4">
            <a:extLst>
              <a:ext uri="{FF2B5EF4-FFF2-40B4-BE49-F238E27FC236}">
                <a16:creationId xmlns:a16="http://schemas.microsoft.com/office/drawing/2014/main" id="{CBF0F5FD-8D43-4C85-A17C-6FA8CD3A40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ppt_w</p:attrName>
                                        </p:attrNameLst>
                                      </p:cBhvr>
                                      <p:tavLst>
                                        <p:tav tm="0" fmla="#ppt_w*sin(2.5*pi*$)">
                                          <p:val>
                                            <p:fltVal val="0"/>
                                          </p:val>
                                        </p:tav>
                                        <p:tav tm="100000">
                                          <p:val>
                                            <p:fltVal val="1"/>
                                          </p:val>
                                        </p:tav>
                                      </p:tavLst>
                                    </p:anim>
                                    <p:anim calcmode="lin" valueType="num">
                                      <p:cBhvr>
                                        <p:cTn id="17" dur="75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childTnLst>
                          </p:cTn>
                        </p:par>
                        <p:par>
                          <p:cTn id="23" fill="hold">
                            <p:stCondLst>
                              <p:cond delay="750"/>
                            </p:stCondLst>
                            <p:childTnLst>
                              <p:par>
                                <p:cTn id="24" presetID="2" presetClass="entr" presetSubtype="2" decel="100000" fill="hold" grpId="0" nodeType="afterEffect">
                                  <p:stCondLst>
                                    <p:cond delay="0"/>
                                  </p:stCondLst>
                                  <p:iterate type="wd">
                                    <p:tmPct val="10000"/>
                                  </p:iterate>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350"/>
                            </p:stCondLst>
                            <p:childTnLst>
                              <p:par>
                                <p:cTn id="37" presetID="2" presetClass="entr" presetSubtype="1"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750"/>
                                        <p:tgtEl>
                                          <p:spTgt spid="31"/>
                                        </p:tgtEl>
                                      </p:cBhvr>
                                    </p:animEffect>
                                    <p:anim calcmode="lin" valueType="num">
                                      <p:cBhvr>
                                        <p:cTn id="48" dur="750" fill="hold"/>
                                        <p:tgtEl>
                                          <p:spTgt spid="31"/>
                                        </p:tgtEl>
                                        <p:attrNameLst>
                                          <p:attrName>ppt_w</p:attrName>
                                        </p:attrNameLst>
                                      </p:cBhvr>
                                      <p:tavLst>
                                        <p:tav tm="0" fmla="#ppt_w*sin(2.5*pi*$)">
                                          <p:val>
                                            <p:fltVal val="0"/>
                                          </p:val>
                                        </p:tav>
                                        <p:tav tm="100000">
                                          <p:val>
                                            <p:fltVal val="1"/>
                                          </p:val>
                                        </p:tav>
                                      </p:tavLst>
                                    </p:anim>
                                    <p:anim calcmode="lin" valueType="num">
                                      <p:cBhvr>
                                        <p:cTn id="49" dur="750" fill="hold"/>
                                        <p:tgtEl>
                                          <p:spTgt spid="31"/>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ppt_w</p:attrName>
                                        </p:attrNameLst>
                                      </p:cBhvr>
                                      <p:tavLst>
                                        <p:tav tm="0" fmla="#ppt_w*sin(2.5*pi*$)">
                                          <p:val>
                                            <p:fltVal val="0"/>
                                          </p:val>
                                        </p:tav>
                                        <p:tav tm="100000">
                                          <p:val>
                                            <p:fltVal val="1"/>
                                          </p:val>
                                        </p:tav>
                                      </p:tavLst>
                                    </p:anim>
                                    <p:anim calcmode="lin" valueType="num">
                                      <p:cBhvr>
                                        <p:cTn id="54" dur="750" fill="hold"/>
                                        <p:tgtEl>
                                          <p:spTgt spid="41"/>
                                        </p:tgtEl>
                                        <p:attrNameLst>
                                          <p:attrName>ppt_h</p:attrName>
                                        </p:attrNameLst>
                                      </p:cBhvr>
                                      <p:tavLst>
                                        <p:tav tm="0">
                                          <p:val>
                                            <p:strVal val="#ppt_h"/>
                                          </p:val>
                                        </p:tav>
                                        <p:tav tm="100000">
                                          <p:val>
                                            <p:strVal val="#ppt_h"/>
                                          </p:val>
                                        </p:tav>
                                      </p:tavLst>
                                    </p:anim>
                                  </p:childTnLst>
                                </p:cTn>
                              </p:par>
                            </p:childTnLst>
                          </p:cTn>
                        </p:par>
                        <p:par>
                          <p:cTn id="55" fill="hold">
                            <p:stCondLst>
                              <p:cond delay="2100"/>
                            </p:stCondLst>
                            <p:childTnLst>
                              <p:par>
                                <p:cTn id="56" presetID="2" presetClass="entr" presetSubtype="2" decel="100000" fill="hold" grpId="0" nodeType="afterEffect">
                                  <p:stCondLst>
                                    <p:cond delay="0"/>
                                  </p:stCondLst>
                                  <p:iterate type="wd">
                                    <p:tmPct val="10000"/>
                                  </p:iterate>
                                  <p:childTnLst>
                                    <p:set>
                                      <p:cBhvr>
                                        <p:cTn id="57" dur="1" fill="hold">
                                          <p:stCondLst>
                                            <p:cond delay="0"/>
                                          </p:stCondLst>
                                        </p:cTn>
                                        <p:tgtEl>
                                          <p:spTgt spid="42">
                                            <p:txEl>
                                              <p:pRg st="0" end="0"/>
                                            </p:txEl>
                                          </p:spTgt>
                                        </p:tgtEl>
                                        <p:attrNameLst>
                                          <p:attrName>style.visibility</p:attrName>
                                        </p:attrNameLst>
                                      </p:cBhvr>
                                      <p:to>
                                        <p:strVal val="visible"/>
                                      </p:to>
                                    </p:set>
                                    <p:anim calcmode="lin" valueType="num">
                                      <p:cBhvr additive="base">
                                        <p:cTn id="5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2">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2700"/>
                            </p:stCondLst>
                            <p:childTnLst>
                              <p:par>
                                <p:cTn id="69" presetID="2" presetClass="entr" presetSubtype="1"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ppt_x"/>
                                          </p:val>
                                        </p:tav>
                                        <p:tav tm="100000">
                                          <p:val>
                                            <p:strVal val="#ppt_x"/>
                                          </p:val>
                                        </p:tav>
                                      </p:tavLst>
                                    </p:anim>
                                    <p:anim calcmode="lin" valueType="num">
                                      <p:cBhvr additive="base">
                                        <p:cTn id="72" dur="750" fill="hold"/>
                                        <p:tgtEl>
                                          <p:spTgt spid="4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750" fill="hold"/>
                                        <p:tgtEl>
                                          <p:spTgt spid="46"/>
                                        </p:tgtEl>
                                        <p:attrNameLst>
                                          <p:attrName>ppt_x</p:attrName>
                                        </p:attrNameLst>
                                      </p:cBhvr>
                                      <p:tavLst>
                                        <p:tav tm="0">
                                          <p:val>
                                            <p:strVal val="#ppt_x"/>
                                          </p:val>
                                        </p:tav>
                                        <p:tav tm="100000">
                                          <p:val>
                                            <p:strVal val="#ppt_x"/>
                                          </p:val>
                                        </p:tav>
                                      </p:tavLst>
                                    </p:anim>
                                    <p:anim calcmode="lin" valueType="num">
                                      <p:cBhvr additive="base">
                                        <p:cTn id="76" dur="750" fill="hold"/>
                                        <p:tgtEl>
                                          <p:spTgt spid="46"/>
                                        </p:tgtEl>
                                        <p:attrNameLst>
                                          <p:attrName>ppt_y</p:attrName>
                                        </p:attrNameLst>
                                      </p:cBhvr>
                                      <p:tavLst>
                                        <p:tav tm="0">
                                          <p:val>
                                            <p:strVal val="0-#ppt_h/2"/>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anim calcmode="lin" valueType="num">
                                      <p:cBhvr>
                                        <p:cTn id="80" dur="750" fill="hold"/>
                                        <p:tgtEl>
                                          <p:spTgt spid="45"/>
                                        </p:tgtEl>
                                        <p:attrNameLst>
                                          <p:attrName>ppt_w</p:attrName>
                                        </p:attrNameLst>
                                      </p:cBhvr>
                                      <p:tavLst>
                                        <p:tav tm="0" fmla="#ppt_w*sin(2.5*pi*$)">
                                          <p:val>
                                            <p:fltVal val="0"/>
                                          </p:val>
                                        </p:tav>
                                        <p:tav tm="100000">
                                          <p:val>
                                            <p:fltVal val="1"/>
                                          </p:val>
                                        </p:tav>
                                      </p:tavLst>
                                    </p:anim>
                                    <p:anim calcmode="lin" valueType="num">
                                      <p:cBhvr>
                                        <p:cTn id="81" dur="750" fill="hold"/>
                                        <p:tgtEl>
                                          <p:spTgt spid="45"/>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ppt_w</p:attrName>
                                        </p:attrNameLst>
                                      </p:cBhvr>
                                      <p:tavLst>
                                        <p:tav tm="0" fmla="#ppt_w*sin(2.5*pi*$)">
                                          <p:val>
                                            <p:fltVal val="0"/>
                                          </p:val>
                                        </p:tav>
                                        <p:tav tm="100000">
                                          <p:val>
                                            <p:fltVal val="1"/>
                                          </p:val>
                                        </p:tav>
                                      </p:tavLst>
                                    </p:anim>
                                    <p:anim calcmode="lin" valueType="num">
                                      <p:cBhvr>
                                        <p:cTn id="86" dur="750" fill="hold"/>
                                        <p:tgtEl>
                                          <p:spTgt spid="46"/>
                                        </p:tgtEl>
                                        <p:attrNameLst>
                                          <p:attrName>ppt_h</p:attrName>
                                        </p:attrNameLst>
                                      </p:cBhvr>
                                      <p:tavLst>
                                        <p:tav tm="0">
                                          <p:val>
                                            <p:strVal val="#ppt_h"/>
                                          </p:val>
                                        </p:tav>
                                        <p:tav tm="100000">
                                          <p:val>
                                            <p:strVal val="#ppt_h"/>
                                          </p:val>
                                        </p:tav>
                                      </p:tavLst>
                                    </p:anim>
                                  </p:childTnLst>
                                </p:cTn>
                              </p:par>
                            </p:childTnLst>
                          </p:cTn>
                        </p:par>
                        <p:par>
                          <p:cTn id="87" fill="hold">
                            <p:stCondLst>
                              <p:cond delay="3450"/>
                            </p:stCondLst>
                            <p:childTnLst>
                              <p:par>
                                <p:cTn id="88" presetID="2" presetClass="entr" presetSubtype="2" decel="100000" fill="hold" grpId="0" nodeType="afterEffect">
                                  <p:stCondLst>
                                    <p:cond delay="0"/>
                                  </p:stCondLst>
                                  <p:iterate type="wd">
                                    <p:tmPct val="10000"/>
                                  </p:iterate>
                                  <p:childTnLst>
                                    <p:set>
                                      <p:cBhvr>
                                        <p:cTn id="89" dur="1" fill="hold">
                                          <p:stCondLst>
                                            <p:cond delay="0"/>
                                          </p:stCondLst>
                                        </p:cTn>
                                        <p:tgtEl>
                                          <p:spTgt spid="47">
                                            <p:txEl>
                                              <p:pRg st="0" end="0"/>
                                            </p:txEl>
                                          </p:spTgt>
                                        </p:tgtEl>
                                        <p:attrNameLst>
                                          <p:attrName>style.visibility</p:attrName>
                                        </p:attrNameLst>
                                      </p:cBhvr>
                                      <p:to>
                                        <p:strVal val="visible"/>
                                      </p:to>
                                    </p:set>
                                    <p:anim calcmode="lin" valueType="num">
                                      <p:cBhvr additive="base">
                                        <p:cTn id="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7">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48">
                                            <p:txEl>
                                              <p:pRg st="0" end="0"/>
                                            </p:txEl>
                                          </p:spTgt>
                                        </p:tgtEl>
                                        <p:attrNameLst>
                                          <p:attrName>style.visibility</p:attrName>
                                        </p:attrNameLst>
                                      </p:cBhvr>
                                      <p:to>
                                        <p:strVal val="visible"/>
                                      </p:to>
                                    </p:set>
                                    <p:anim calcmode="lin" valueType="num">
                                      <p:cBhvr additive="base">
                                        <p:cTn id="9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p:stCondLst>
                              <p:cond delay="4050"/>
                            </p:stCondLst>
                            <p:childTnLst>
                              <p:par>
                                <p:cTn id="101" presetID="2" presetClass="entr" presetSubtype="1" decel="10000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750" fill="hold"/>
                                        <p:tgtEl>
                                          <p:spTgt spid="50"/>
                                        </p:tgtEl>
                                        <p:attrNameLst>
                                          <p:attrName>ppt_x</p:attrName>
                                        </p:attrNameLst>
                                      </p:cBhvr>
                                      <p:tavLst>
                                        <p:tav tm="0">
                                          <p:val>
                                            <p:strVal val="#ppt_x"/>
                                          </p:val>
                                        </p:tav>
                                        <p:tav tm="100000">
                                          <p:val>
                                            <p:strVal val="#ppt_x"/>
                                          </p:val>
                                        </p:tav>
                                      </p:tavLst>
                                    </p:anim>
                                    <p:anim calcmode="lin" valueType="num">
                                      <p:cBhvr additive="base">
                                        <p:cTn id="104" dur="750" fill="hold"/>
                                        <p:tgtEl>
                                          <p:spTgt spid="50"/>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750" fill="hold"/>
                                        <p:tgtEl>
                                          <p:spTgt spid="51"/>
                                        </p:tgtEl>
                                        <p:attrNameLst>
                                          <p:attrName>ppt_x</p:attrName>
                                        </p:attrNameLst>
                                      </p:cBhvr>
                                      <p:tavLst>
                                        <p:tav tm="0">
                                          <p:val>
                                            <p:strVal val="#ppt_x"/>
                                          </p:val>
                                        </p:tav>
                                        <p:tav tm="100000">
                                          <p:val>
                                            <p:strVal val="#ppt_x"/>
                                          </p:val>
                                        </p:tav>
                                      </p:tavLst>
                                    </p:anim>
                                    <p:anim calcmode="lin" valueType="num">
                                      <p:cBhvr additive="base">
                                        <p:cTn id="108" dur="750" fill="hold"/>
                                        <p:tgtEl>
                                          <p:spTgt spid="51"/>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750"/>
                                        <p:tgtEl>
                                          <p:spTgt spid="50"/>
                                        </p:tgtEl>
                                      </p:cBhvr>
                                    </p:animEffect>
                                    <p:anim calcmode="lin" valueType="num">
                                      <p:cBhvr>
                                        <p:cTn id="112" dur="750" fill="hold"/>
                                        <p:tgtEl>
                                          <p:spTgt spid="50"/>
                                        </p:tgtEl>
                                        <p:attrNameLst>
                                          <p:attrName>ppt_w</p:attrName>
                                        </p:attrNameLst>
                                      </p:cBhvr>
                                      <p:tavLst>
                                        <p:tav tm="0" fmla="#ppt_w*sin(2.5*pi*$)">
                                          <p:val>
                                            <p:fltVal val="0"/>
                                          </p:val>
                                        </p:tav>
                                        <p:tav tm="100000">
                                          <p:val>
                                            <p:fltVal val="1"/>
                                          </p:val>
                                        </p:tav>
                                      </p:tavLst>
                                    </p:anim>
                                    <p:anim calcmode="lin" valueType="num">
                                      <p:cBhvr>
                                        <p:cTn id="113" dur="750" fill="hold"/>
                                        <p:tgtEl>
                                          <p:spTgt spid="50"/>
                                        </p:tgtEl>
                                        <p:attrNameLst>
                                          <p:attrName>ppt_h</p:attrName>
                                        </p:attrNameLst>
                                      </p:cBhvr>
                                      <p:tavLst>
                                        <p:tav tm="0">
                                          <p:val>
                                            <p:strVal val="#ppt_h"/>
                                          </p:val>
                                        </p:tav>
                                        <p:tav tm="100000">
                                          <p:val>
                                            <p:strVal val="#ppt_h"/>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750"/>
                                        <p:tgtEl>
                                          <p:spTgt spid="51"/>
                                        </p:tgtEl>
                                      </p:cBhvr>
                                    </p:animEffect>
                                    <p:anim calcmode="lin" valueType="num">
                                      <p:cBhvr>
                                        <p:cTn id="117" dur="750" fill="hold"/>
                                        <p:tgtEl>
                                          <p:spTgt spid="51"/>
                                        </p:tgtEl>
                                        <p:attrNameLst>
                                          <p:attrName>ppt_w</p:attrName>
                                        </p:attrNameLst>
                                      </p:cBhvr>
                                      <p:tavLst>
                                        <p:tav tm="0" fmla="#ppt_w*sin(2.5*pi*$)">
                                          <p:val>
                                            <p:fltVal val="0"/>
                                          </p:val>
                                        </p:tav>
                                        <p:tav tm="100000">
                                          <p:val>
                                            <p:fltVal val="1"/>
                                          </p:val>
                                        </p:tav>
                                      </p:tavLst>
                                    </p:anim>
                                    <p:anim calcmode="lin" valueType="num">
                                      <p:cBhvr>
                                        <p:cTn id="118" dur="750" fill="hold"/>
                                        <p:tgtEl>
                                          <p:spTgt spid="51"/>
                                        </p:tgtEl>
                                        <p:attrNameLst>
                                          <p:attrName>ppt_h</p:attrName>
                                        </p:attrNameLst>
                                      </p:cBhvr>
                                      <p:tavLst>
                                        <p:tav tm="0">
                                          <p:val>
                                            <p:strVal val="#ppt_h"/>
                                          </p:val>
                                        </p:tav>
                                        <p:tav tm="100000">
                                          <p:val>
                                            <p:strVal val="#ppt_h"/>
                                          </p:val>
                                        </p:tav>
                                      </p:tavLst>
                                    </p:anim>
                                  </p:childTnLst>
                                </p:cTn>
                              </p:par>
                            </p:childTnLst>
                          </p:cTn>
                        </p:par>
                        <p:par>
                          <p:cTn id="119" fill="hold">
                            <p:stCondLst>
                              <p:cond delay="4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ppt_y"/>
                                          </p:val>
                                        </p:tav>
                                        <p:tav tm="100000">
                                          <p:val>
                                            <p:strVal val="#ppt_y"/>
                                          </p:val>
                                        </p:tav>
                                      </p:tavLst>
                                    </p:anim>
                                  </p:childTnLst>
                                </p:cTn>
                              </p:par>
                              <p:par>
                                <p:cTn id="124" presetID="2" presetClass="entr" presetSubtype="4" decel="100000" fill="hold" grpId="0" nodeType="withEffect">
                                  <p:stCondLst>
                                    <p:cond delay="0"/>
                                  </p:stCondLst>
                                  <p:childTnLst>
                                    <p:set>
                                      <p:cBhvr>
                                        <p:cTn id="125" dur="1" fill="hold">
                                          <p:stCondLst>
                                            <p:cond delay="0"/>
                                          </p:stCondLst>
                                        </p:cTn>
                                        <p:tgtEl>
                                          <p:spTgt spid="53">
                                            <p:txEl>
                                              <p:pRg st="0" end="0"/>
                                            </p:txEl>
                                          </p:spTgt>
                                        </p:tgtEl>
                                        <p:attrNameLst>
                                          <p:attrName>style.visibility</p:attrName>
                                        </p:attrNameLst>
                                      </p:cBhvr>
                                      <p:to>
                                        <p:strVal val="visible"/>
                                      </p:to>
                                    </p:set>
                                    <p:anim calcmode="lin" valueType="num">
                                      <p:cBhvr additive="base">
                                        <p:cTn id="12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additive="base">
                                        <p:cTn id="130" dur="500" fill="hold"/>
                                        <p:tgtEl>
                                          <p:spTgt spid="54"/>
                                        </p:tgtEl>
                                        <p:attrNameLst>
                                          <p:attrName>ppt_x</p:attrName>
                                        </p:attrNameLst>
                                      </p:cBhvr>
                                      <p:tavLst>
                                        <p:tav tm="0">
                                          <p:val>
                                            <p:strVal val="#ppt_x"/>
                                          </p:val>
                                        </p:tav>
                                        <p:tav tm="100000">
                                          <p:val>
                                            <p:strVal val="#ppt_x"/>
                                          </p:val>
                                        </p:tav>
                                      </p:tavLst>
                                    </p:anim>
                                    <p:anim calcmode="lin" valueType="num">
                                      <p:cBhvr additive="base">
                                        <p:cTn id="131" dur="500" fill="hold"/>
                                        <p:tgtEl>
                                          <p:spTgt spid="54"/>
                                        </p:tgtEl>
                                        <p:attrNameLst>
                                          <p:attrName>ppt_y</p:attrName>
                                        </p:attrNameLst>
                                      </p:cBhvr>
                                      <p:tavLst>
                                        <p:tav tm="0">
                                          <p:val>
                                            <p:strVal val="1+#ppt_h/2"/>
                                          </p:val>
                                        </p:tav>
                                        <p:tav tm="100000">
                                          <p:val>
                                            <p:strVal val="#ppt_y"/>
                                          </p:val>
                                        </p:tav>
                                      </p:tavLst>
                                    </p:anim>
                                  </p:childTnLst>
                                </p:cTn>
                              </p:par>
                            </p:childTnLst>
                          </p:cTn>
                        </p:par>
                        <p:par>
                          <p:cTn id="132" fill="hold">
                            <p:stCondLst>
                              <p:cond delay="5400"/>
                            </p:stCondLst>
                            <p:childTnLst>
                              <p:par>
                                <p:cTn id="133" presetID="2" presetClass="entr" presetSubtype="1" decel="10000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750" fill="hold"/>
                                        <p:tgtEl>
                                          <p:spTgt spid="55"/>
                                        </p:tgtEl>
                                        <p:attrNameLst>
                                          <p:attrName>ppt_x</p:attrName>
                                        </p:attrNameLst>
                                      </p:cBhvr>
                                      <p:tavLst>
                                        <p:tav tm="0">
                                          <p:val>
                                            <p:strVal val="#ppt_x"/>
                                          </p:val>
                                        </p:tav>
                                        <p:tav tm="100000">
                                          <p:val>
                                            <p:strVal val="#ppt_x"/>
                                          </p:val>
                                        </p:tav>
                                      </p:tavLst>
                                    </p:anim>
                                    <p:anim calcmode="lin" valueType="num">
                                      <p:cBhvr additive="base">
                                        <p:cTn id="136" dur="750" fill="hold"/>
                                        <p:tgtEl>
                                          <p:spTgt spid="55"/>
                                        </p:tgtEl>
                                        <p:attrNameLst>
                                          <p:attrName>ppt_y</p:attrName>
                                        </p:attrNameLst>
                                      </p:cBhvr>
                                      <p:tavLst>
                                        <p:tav tm="0">
                                          <p:val>
                                            <p:strVal val="0-#ppt_h/2"/>
                                          </p:val>
                                        </p:tav>
                                        <p:tav tm="100000">
                                          <p:val>
                                            <p:strVal val="#ppt_y"/>
                                          </p:val>
                                        </p:tav>
                                      </p:tavLst>
                                    </p:anim>
                                  </p:childTnLst>
                                </p:cTn>
                              </p:par>
                              <p:par>
                                <p:cTn id="137" presetID="45"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750"/>
                                        <p:tgtEl>
                                          <p:spTgt spid="55"/>
                                        </p:tgtEl>
                                      </p:cBhvr>
                                    </p:animEffect>
                                    <p:anim calcmode="lin" valueType="num">
                                      <p:cBhvr>
                                        <p:cTn id="140" dur="750" fill="hold"/>
                                        <p:tgtEl>
                                          <p:spTgt spid="55"/>
                                        </p:tgtEl>
                                        <p:attrNameLst>
                                          <p:attrName>ppt_w</p:attrName>
                                        </p:attrNameLst>
                                      </p:cBhvr>
                                      <p:tavLst>
                                        <p:tav tm="0" fmla="#ppt_w*sin(2.5*pi*$)">
                                          <p:val>
                                            <p:fltVal val="0"/>
                                          </p:val>
                                        </p:tav>
                                        <p:tav tm="100000">
                                          <p:val>
                                            <p:fltVal val="1"/>
                                          </p:val>
                                        </p:tav>
                                      </p:tavLst>
                                    </p:anim>
                                    <p:anim calcmode="lin" valueType="num">
                                      <p:cBhvr>
                                        <p:cTn id="141" dur="750" fill="hold"/>
                                        <p:tgtEl>
                                          <p:spTgt spid="55"/>
                                        </p:tgtEl>
                                        <p:attrNameLst>
                                          <p:attrName>ppt_h</p:attrName>
                                        </p:attrNameLst>
                                      </p:cBhvr>
                                      <p:tavLst>
                                        <p:tav tm="0">
                                          <p:val>
                                            <p:strVal val="#ppt_h"/>
                                          </p:val>
                                        </p:tav>
                                        <p:tav tm="100000">
                                          <p:val>
                                            <p:strVal val="#ppt_h"/>
                                          </p:val>
                                        </p:tav>
                                      </p:tavLst>
                                    </p:anim>
                                  </p:childTnLst>
                                </p:cTn>
                              </p:par>
                              <p:par>
                                <p:cTn id="142" presetID="45" presetClass="entr" presetSubtype="0" fill="hold" grpId="1"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anim calcmode="lin" valueType="num">
                                      <p:cBhvr>
                                        <p:cTn id="145" dur="750" fill="hold"/>
                                        <p:tgtEl>
                                          <p:spTgt spid="56"/>
                                        </p:tgtEl>
                                        <p:attrNameLst>
                                          <p:attrName>ppt_w</p:attrName>
                                        </p:attrNameLst>
                                      </p:cBhvr>
                                      <p:tavLst>
                                        <p:tav tm="0" fmla="#ppt_w*sin(2.5*pi*$)">
                                          <p:val>
                                            <p:fltVal val="0"/>
                                          </p:val>
                                        </p:tav>
                                        <p:tav tm="100000">
                                          <p:val>
                                            <p:fltVal val="1"/>
                                          </p:val>
                                        </p:tav>
                                      </p:tavLst>
                                    </p:anim>
                                    <p:anim calcmode="lin" valueType="num">
                                      <p:cBhvr>
                                        <p:cTn id="146" dur="750" fill="hold"/>
                                        <p:tgtEl>
                                          <p:spTgt spid="56"/>
                                        </p:tgtEl>
                                        <p:attrNameLst>
                                          <p:attrName>ppt_h</p:attrName>
                                        </p:attrNameLst>
                                      </p:cBhvr>
                                      <p:tavLst>
                                        <p:tav tm="0">
                                          <p:val>
                                            <p:strVal val="#ppt_h"/>
                                          </p:val>
                                        </p:tav>
                                        <p:tav tm="100000">
                                          <p:val>
                                            <p:strVal val="#ppt_h"/>
                                          </p:val>
                                        </p:tav>
                                      </p:tavLst>
                                    </p:anim>
                                  </p:childTnLst>
                                </p:cTn>
                              </p:par>
                              <p:par>
                                <p:cTn id="147" presetID="2" presetClass="entr" presetSubtype="1" decel="10000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anim calcmode="lin" valueType="num">
                                      <p:cBhvr additive="base">
                                        <p:cTn id="149" dur="750" fill="hold"/>
                                        <p:tgtEl>
                                          <p:spTgt spid="56"/>
                                        </p:tgtEl>
                                        <p:attrNameLst>
                                          <p:attrName>ppt_x</p:attrName>
                                        </p:attrNameLst>
                                      </p:cBhvr>
                                      <p:tavLst>
                                        <p:tav tm="0">
                                          <p:val>
                                            <p:strVal val="#ppt_x"/>
                                          </p:val>
                                        </p:tav>
                                        <p:tav tm="100000">
                                          <p:val>
                                            <p:strVal val="#ppt_x"/>
                                          </p:val>
                                        </p:tav>
                                      </p:tavLst>
                                    </p:anim>
                                    <p:anim calcmode="lin" valueType="num">
                                      <p:cBhvr additive="base">
                                        <p:cTn id="150" dur="750" fill="hold"/>
                                        <p:tgtEl>
                                          <p:spTgt spid="56"/>
                                        </p:tgtEl>
                                        <p:attrNameLst>
                                          <p:attrName>ppt_y</p:attrName>
                                        </p:attrNameLst>
                                      </p:cBhvr>
                                      <p:tavLst>
                                        <p:tav tm="0">
                                          <p:val>
                                            <p:strVal val="0-#ppt_h/2"/>
                                          </p:val>
                                        </p:tav>
                                        <p:tav tm="100000">
                                          <p:val>
                                            <p:strVal val="#ppt_y"/>
                                          </p:val>
                                        </p:tav>
                                      </p:tavLst>
                                    </p:anim>
                                  </p:childTnLst>
                                </p:cTn>
                              </p:par>
                            </p:childTnLst>
                          </p:cTn>
                        </p:par>
                        <p:par>
                          <p:cTn id="151" fill="hold">
                            <p:stCondLst>
                              <p:cond delay="6150"/>
                            </p:stCondLst>
                            <p:childTnLst>
                              <p:par>
                                <p:cTn id="152" presetID="2" presetClass="entr" presetSubtype="2" decel="100000" fill="hold" grpId="0" nodeType="afterEffect">
                                  <p:stCondLst>
                                    <p:cond delay="0"/>
                                  </p:stCondLst>
                                  <p:iterate type="wd">
                                    <p:tmPct val="10000"/>
                                  </p:iterate>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additive="base">
                                        <p:cTn id="154"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 calcmode="lin" valueType="num">
                                      <p:cBhvr additive="base">
                                        <p:cTn id="15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500" fill="hold"/>
                                        <p:tgtEl>
                                          <p:spTgt spid="59"/>
                                        </p:tgtEl>
                                        <p:attrNameLst>
                                          <p:attrName>ppt_x</p:attrName>
                                        </p:attrNameLst>
                                      </p:cBhvr>
                                      <p:tavLst>
                                        <p:tav tm="0">
                                          <p:val>
                                            <p:strVal val="#ppt_x"/>
                                          </p:val>
                                        </p:tav>
                                        <p:tav tm="100000">
                                          <p:val>
                                            <p:strVal val="#ppt_x"/>
                                          </p:val>
                                        </p:tav>
                                      </p:tavLst>
                                    </p:anim>
                                    <p:anim calcmode="lin" valueType="num">
                                      <p:cBhvr additive="base">
                                        <p:cTn id="163" dur="500" fill="hold"/>
                                        <p:tgtEl>
                                          <p:spTgt spid="59"/>
                                        </p:tgtEl>
                                        <p:attrNameLst>
                                          <p:attrName>ppt_y</p:attrName>
                                        </p:attrNameLst>
                                      </p:cBhvr>
                                      <p:tavLst>
                                        <p:tav tm="0">
                                          <p:val>
                                            <p:strVal val="1+#ppt_h/2"/>
                                          </p:val>
                                        </p:tav>
                                        <p:tav tm="100000">
                                          <p:val>
                                            <p:strVal val="#ppt_y"/>
                                          </p:val>
                                        </p:tav>
                                      </p:tavLst>
                                    </p:anim>
                                  </p:childTnLst>
                                </p:cTn>
                              </p:par>
                            </p:childTnLst>
                          </p:cTn>
                        </p:par>
                        <p:par>
                          <p:cTn id="164" fill="hold">
                            <p:stCondLst>
                              <p:cond delay="6750"/>
                            </p:stCondLst>
                            <p:childTnLst>
                              <p:par>
                                <p:cTn id="165" presetID="2" presetClass="entr" presetSubtype="1" decel="10000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750" fill="hold"/>
                                        <p:tgtEl>
                                          <p:spTgt spid="60"/>
                                        </p:tgtEl>
                                        <p:attrNameLst>
                                          <p:attrName>ppt_x</p:attrName>
                                        </p:attrNameLst>
                                      </p:cBhvr>
                                      <p:tavLst>
                                        <p:tav tm="0">
                                          <p:val>
                                            <p:strVal val="#ppt_x"/>
                                          </p:val>
                                        </p:tav>
                                        <p:tav tm="100000">
                                          <p:val>
                                            <p:strVal val="#ppt_x"/>
                                          </p:val>
                                        </p:tav>
                                      </p:tavLst>
                                    </p:anim>
                                    <p:anim calcmode="lin" valueType="num">
                                      <p:cBhvr additive="base">
                                        <p:cTn id="168" dur="750" fill="hold"/>
                                        <p:tgtEl>
                                          <p:spTgt spid="60"/>
                                        </p:tgtEl>
                                        <p:attrNameLst>
                                          <p:attrName>ppt_y</p:attrName>
                                        </p:attrNameLst>
                                      </p:cBhvr>
                                      <p:tavLst>
                                        <p:tav tm="0">
                                          <p:val>
                                            <p:strVal val="0-#ppt_h/2"/>
                                          </p:val>
                                        </p:tav>
                                        <p:tav tm="100000">
                                          <p:val>
                                            <p:strVal val="#ppt_y"/>
                                          </p:val>
                                        </p:tav>
                                      </p:tavLst>
                                    </p:anim>
                                  </p:childTnLst>
                                </p:cTn>
                              </p:par>
                              <p:par>
                                <p:cTn id="169" presetID="2" presetClass="entr" presetSubtype="1" decel="10000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750" fill="hold"/>
                                        <p:tgtEl>
                                          <p:spTgt spid="61"/>
                                        </p:tgtEl>
                                        <p:attrNameLst>
                                          <p:attrName>ppt_x</p:attrName>
                                        </p:attrNameLst>
                                      </p:cBhvr>
                                      <p:tavLst>
                                        <p:tav tm="0">
                                          <p:val>
                                            <p:strVal val="#ppt_x"/>
                                          </p:val>
                                        </p:tav>
                                        <p:tav tm="100000">
                                          <p:val>
                                            <p:strVal val="#ppt_x"/>
                                          </p:val>
                                        </p:tav>
                                      </p:tavLst>
                                    </p:anim>
                                    <p:anim calcmode="lin" valueType="num">
                                      <p:cBhvr additive="base">
                                        <p:cTn id="172" dur="750" fill="hold"/>
                                        <p:tgtEl>
                                          <p:spTgt spid="61"/>
                                        </p:tgtEl>
                                        <p:attrNameLst>
                                          <p:attrName>ppt_y</p:attrName>
                                        </p:attrNameLst>
                                      </p:cBhvr>
                                      <p:tavLst>
                                        <p:tav tm="0">
                                          <p:val>
                                            <p:strVal val="0-#ppt_h/2"/>
                                          </p:val>
                                        </p:tav>
                                        <p:tav tm="100000">
                                          <p:val>
                                            <p:strVal val="#ppt_y"/>
                                          </p:val>
                                        </p:tav>
                                      </p:tavLst>
                                    </p:anim>
                                  </p:childTnLst>
                                </p:cTn>
                              </p:par>
                              <p:par>
                                <p:cTn id="173" presetID="45" presetClass="entr" presetSubtype="0" fill="hold" grpId="1"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750"/>
                                        <p:tgtEl>
                                          <p:spTgt spid="60"/>
                                        </p:tgtEl>
                                      </p:cBhvr>
                                    </p:animEffect>
                                    <p:anim calcmode="lin" valueType="num">
                                      <p:cBhvr>
                                        <p:cTn id="176" dur="750" fill="hold"/>
                                        <p:tgtEl>
                                          <p:spTgt spid="60"/>
                                        </p:tgtEl>
                                        <p:attrNameLst>
                                          <p:attrName>ppt_w</p:attrName>
                                        </p:attrNameLst>
                                      </p:cBhvr>
                                      <p:tavLst>
                                        <p:tav tm="0" fmla="#ppt_w*sin(2.5*pi*$)">
                                          <p:val>
                                            <p:fltVal val="0"/>
                                          </p:val>
                                        </p:tav>
                                        <p:tav tm="100000">
                                          <p:val>
                                            <p:fltVal val="1"/>
                                          </p:val>
                                        </p:tav>
                                      </p:tavLst>
                                    </p:anim>
                                    <p:anim calcmode="lin" valueType="num">
                                      <p:cBhvr>
                                        <p:cTn id="177" dur="750" fill="hold"/>
                                        <p:tgtEl>
                                          <p:spTgt spid="60"/>
                                        </p:tgtEl>
                                        <p:attrNameLst>
                                          <p:attrName>ppt_h</p:attrName>
                                        </p:attrNameLst>
                                      </p:cBhvr>
                                      <p:tavLst>
                                        <p:tav tm="0">
                                          <p:val>
                                            <p:strVal val="#ppt_h"/>
                                          </p:val>
                                        </p:tav>
                                        <p:tav tm="100000">
                                          <p:val>
                                            <p:strVal val="#ppt_h"/>
                                          </p:val>
                                        </p:tav>
                                      </p:tavLst>
                                    </p:anim>
                                  </p:childTnLst>
                                </p:cTn>
                              </p:par>
                              <p:par>
                                <p:cTn id="178" presetID="45" presetClass="entr" presetSubtype="0" fill="hold" grpId="1"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750"/>
                                        <p:tgtEl>
                                          <p:spTgt spid="61"/>
                                        </p:tgtEl>
                                      </p:cBhvr>
                                    </p:animEffect>
                                    <p:anim calcmode="lin" valueType="num">
                                      <p:cBhvr>
                                        <p:cTn id="181" dur="750" fill="hold"/>
                                        <p:tgtEl>
                                          <p:spTgt spid="61"/>
                                        </p:tgtEl>
                                        <p:attrNameLst>
                                          <p:attrName>ppt_w</p:attrName>
                                        </p:attrNameLst>
                                      </p:cBhvr>
                                      <p:tavLst>
                                        <p:tav tm="0" fmla="#ppt_w*sin(2.5*pi*$)">
                                          <p:val>
                                            <p:fltVal val="0"/>
                                          </p:val>
                                        </p:tav>
                                        <p:tav tm="100000">
                                          <p:val>
                                            <p:fltVal val="1"/>
                                          </p:val>
                                        </p:tav>
                                      </p:tavLst>
                                    </p:anim>
                                    <p:anim calcmode="lin" valueType="num">
                                      <p:cBhvr>
                                        <p:cTn id="182" dur="750" fill="hold"/>
                                        <p:tgtEl>
                                          <p:spTgt spid="61"/>
                                        </p:tgtEl>
                                        <p:attrNameLst>
                                          <p:attrName>ppt_h</p:attrName>
                                        </p:attrNameLst>
                                      </p:cBhvr>
                                      <p:tavLst>
                                        <p:tav tm="0">
                                          <p:val>
                                            <p:strVal val="#ppt_h"/>
                                          </p:val>
                                        </p:tav>
                                        <p:tav tm="100000">
                                          <p:val>
                                            <p:strVal val="#ppt_h"/>
                                          </p:val>
                                        </p:tav>
                                      </p:tavLst>
                                    </p:anim>
                                  </p:childTnLst>
                                </p:cTn>
                              </p:par>
                            </p:childTnLst>
                          </p:cTn>
                        </p:par>
                        <p:par>
                          <p:cTn id="183" fill="hold">
                            <p:stCondLst>
                              <p:cond delay="7500"/>
                            </p:stCondLst>
                            <p:childTnLst>
                              <p:par>
                                <p:cTn id="184" presetID="2" presetClass="entr" presetSubtype="2" decel="100000" fill="hold" grpId="0" nodeType="afterEffect">
                                  <p:stCondLst>
                                    <p:cond delay="0"/>
                                  </p:stCondLst>
                                  <p:iterate type="wd">
                                    <p:tmPct val="10000"/>
                                  </p:iterate>
                                  <p:childTnLst>
                                    <p:set>
                                      <p:cBhvr>
                                        <p:cTn id="185" dur="1" fill="hold">
                                          <p:stCondLst>
                                            <p:cond delay="0"/>
                                          </p:stCondLst>
                                        </p:cTn>
                                        <p:tgtEl>
                                          <p:spTgt spid="62">
                                            <p:txEl>
                                              <p:pRg st="0" end="0"/>
                                            </p:txEl>
                                          </p:spTgt>
                                        </p:tgtEl>
                                        <p:attrNameLst>
                                          <p:attrName>style.visibility</p:attrName>
                                        </p:attrNameLst>
                                      </p:cBhvr>
                                      <p:to>
                                        <p:strVal val="visible"/>
                                      </p:to>
                                    </p:set>
                                    <p:anim calcmode="lin" valueType="num">
                                      <p:cBhvr additive="base">
                                        <p:cTn id="186"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4" decel="100000" fill="hold" grpId="0" nodeType="withEffect">
                                  <p:stCondLst>
                                    <p:cond delay="0"/>
                                  </p:stCondLst>
                                  <p:childTnLst>
                                    <p:set>
                                      <p:cBhvr>
                                        <p:cTn id="189" dur="1" fill="hold">
                                          <p:stCondLst>
                                            <p:cond delay="0"/>
                                          </p:stCondLst>
                                        </p:cTn>
                                        <p:tgtEl>
                                          <p:spTgt spid="63">
                                            <p:txEl>
                                              <p:pRg st="0" end="0"/>
                                            </p:txEl>
                                          </p:spTgt>
                                        </p:tgtEl>
                                        <p:attrNameLst>
                                          <p:attrName>style.visibility</p:attrName>
                                        </p:attrNameLst>
                                      </p:cBhvr>
                                      <p:to>
                                        <p:strVal val="visible"/>
                                      </p:to>
                                    </p:set>
                                    <p:anim calcmode="lin" valueType="num">
                                      <p:cBhvr additive="base">
                                        <p:cTn id="19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2" presetID="2" presetClass="entr" presetSubtype="4" decel="10000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 calcmode="lin" valueType="num">
                                      <p:cBhvr additive="base">
                                        <p:cTn id="194" dur="500" fill="hold"/>
                                        <p:tgtEl>
                                          <p:spTgt spid="64"/>
                                        </p:tgtEl>
                                        <p:attrNameLst>
                                          <p:attrName>ppt_x</p:attrName>
                                        </p:attrNameLst>
                                      </p:cBhvr>
                                      <p:tavLst>
                                        <p:tav tm="0">
                                          <p:val>
                                            <p:strVal val="#ppt_x"/>
                                          </p:val>
                                        </p:tav>
                                        <p:tav tm="100000">
                                          <p:val>
                                            <p:strVal val="#ppt_x"/>
                                          </p:val>
                                        </p:tav>
                                      </p:tavLst>
                                    </p:anim>
                                    <p:anim calcmode="lin" valueType="num">
                                      <p:cBhvr additive="base">
                                        <p:cTn id="195" dur="500" fill="hold"/>
                                        <p:tgtEl>
                                          <p:spTgt spid="64"/>
                                        </p:tgtEl>
                                        <p:attrNameLst>
                                          <p:attrName>ppt_y</p:attrName>
                                        </p:attrNameLst>
                                      </p:cBhvr>
                                      <p:tavLst>
                                        <p:tav tm="0">
                                          <p:val>
                                            <p:strVal val="1+#ppt_h/2"/>
                                          </p:val>
                                        </p:tav>
                                        <p:tav tm="100000">
                                          <p:val>
                                            <p:strVal val="#ppt_y"/>
                                          </p:val>
                                        </p:tav>
                                      </p:tavLst>
                                    </p:anim>
                                  </p:childTnLst>
                                </p:cTn>
                              </p:par>
                              <p:par>
                                <p:cTn id="196" presetID="10" presetClass="entr" presetSubtype="0" fill="hold" grpId="0" nodeType="withEffect">
                                  <p:stCondLst>
                                    <p:cond delay="1000"/>
                                  </p:stCondLst>
                                  <p:childTnLst>
                                    <p:set>
                                      <p:cBhvr>
                                        <p:cTn id="197" dur="1" fill="hold">
                                          <p:stCondLst>
                                            <p:cond delay="0"/>
                                          </p:stCondLst>
                                        </p:cTn>
                                        <p:tgtEl>
                                          <p:spTgt spid="37"/>
                                        </p:tgtEl>
                                        <p:attrNameLst>
                                          <p:attrName>style.visibility</p:attrName>
                                        </p:attrNameLst>
                                      </p:cBhvr>
                                      <p:to>
                                        <p:strVal val="visible"/>
                                      </p:to>
                                    </p:set>
                                    <p:animEffect transition="in" filter="fade">
                                      <p:cBhvr>
                                        <p:cTn id="1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ッター プレースホルダー 4">
            <a:extLst>
              <a:ext uri="{FF2B5EF4-FFF2-40B4-BE49-F238E27FC236}">
                <a16:creationId xmlns:a16="http://schemas.microsoft.com/office/drawing/2014/main" id="{96443282-CD74-43E8-8525-4438667794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ppt_w</p:attrName>
                                        </p:attrNameLst>
                                      </p:cBhvr>
                                      <p:tavLst>
                                        <p:tav tm="0" fmla="#ppt_w*sin(2.5*pi*$)">
                                          <p:val>
                                            <p:fltVal val="0"/>
                                          </p:val>
                                        </p:tav>
                                        <p:tav tm="100000">
                                          <p:val>
                                            <p:fltVal val="1"/>
                                          </p:val>
                                        </p:tav>
                                      </p:tavLst>
                                    </p:anim>
                                    <p:anim calcmode="lin" valueType="num">
                                      <p:cBhvr>
                                        <p:cTn id="13" dur="75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 calcmode="lin" valueType="num">
                                      <p:cBhvr additive="base">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50"/>
                                        <p:tgtEl>
                                          <p:spTgt spid="31"/>
                                        </p:tgtEl>
                                      </p:cBhvr>
                                    </p:animEffect>
                                    <p:anim calcmode="lin" valueType="num">
                                      <p:cBhvr>
                                        <p:cTn id="35" dur="750" fill="hold"/>
                                        <p:tgtEl>
                                          <p:spTgt spid="31"/>
                                        </p:tgtEl>
                                        <p:attrNameLst>
                                          <p:attrName>ppt_w</p:attrName>
                                        </p:attrNameLst>
                                      </p:cBhvr>
                                      <p:tavLst>
                                        <p:tav tm="0" fmla="#ppt_w*sin(2.5*pi*$)">
                                          <p:val>
                                            <p:fltVal val="0"/>
                                          </p:val>
                                        </p:tav>
                                        <p:tav tm="100000">
                                          <p:val>
                                            <p:fltVal val="1"/>
                                          </p:val>
                                        </p:tav>
                                      </p:tavLst>
                                    </p:anim>
                                    <p:anim calcmode="lin" valueType="num">
                                      <p:cBhvr>
                                        <p:cTn id="36" dur="750" fill="hold"/>
                                        <p:tgtEl>
                                          <p:spTgt spid="3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42">
                                            <p:txEl>
                                              <p:pRg st="0" end="0"/>
                                            </p:txEl>
                                          </p:spTgt>
                                        </p:tgtEl>
                                        <p:attrNameLst>
                                          <p:attrName>style.visibility</p:attrName>
                                        </p:attrNameLst>
                                      </p:cBhvr>
                                      <p:to>
                                        <p:strVal val="visible"/>
                                      </p:to>
                                    </p:set>
                                    <p:anim calcmode="lin" valueType="num">
                                      <p:cBhvr additive="base">
                                        <p:cTn id="40"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ppt_x"/>
                                          </p:val>
                                        </p:tav>
                                        <p:tav tm="100000">
                                          <p:val>
                                            <p:strVal val="#ppt_x"/>
                                          </p:val>
                                        </p:tav>
                                      </p:tavLst>
                                    </p:anim>
                                    <p:anim calcmode="lin" valueType="num">
                                      <p:cBhvr additive="base">
                                        <p:cTn id="54" dur="75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750"/>
                                        <p:tgtEl>
                                          <p:spTgt spid="45"/>
                                        </p:tgtEl>
                                      </p:cBhvr>
                                    </p:animEffect>
                                    <p:anim calcmode="lin" valueType="num">
                                      <p:cBhvr>
                                        <p:cTn id="58" dur="750" fill="hold"/>
                                        <p:tgtEl>
                                          <p:spTgt spid="45"/>
                                        </p:tgtEl>
                                        <p:attrNameLst>
                                          <p:attrName>ppt_w</p:attrName>
                                        </p:attrNameLst>
                                      </p:cBhvr>
                                      <p:tavLst>
                                        <p:tav tm="0" fmla="#ppt_w*sin(2.5*pi*$)">
                                          <p:val>
                                            <p:fltVal val="0"/>
                                          </p:val>
                                        </p:tav>
                                        <p:tav tm="100000">
                                          <p:val>
                                            <p:fltVal val="1"/>
                                          </p:val>
                                        </p:tav>
                                      </p:tavLst>
                                    </p:anim>
                                    <p:anim calcmode="lin" valueType="num">
                                      <p:cBhvr>
                                        <p:cTn id="59" dur="750" fill="hold"/>
                                        <p:tgtEl>
                                          <p:spTgt spid="4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47">
                                            <p:txEl>
                                              <p:pRg st="0" end="0"/>
                                            </p:txEl>
                                          </p:spTgt>
                                        </p:tgtEl>
                                        <p:attrNameLst>
                                          <p:attrName>style.visibility</p:attrName>
                                        </p:attrNameLst>
                                      </p:cBhvr>
                                      <p:to>
                                        <p:strVal val="visible"/>
                                      </p:to>
                                    </p:set>
                                    <p:anim calcmode="lin" valueType="num">
                                      <p:cBhvr additive="base">
                                        <p:cTn id="6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7">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 calcmode="lin" valueType="num">
                                      <p:cBhvr additive="base">
                                        <p:cTn id="6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 presetClass="entr" presetSubtype="1"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750" fill="hold"/>
                                        <p:tgtEl>
                                          <p:spTgt spid="50"/>
                                        </p:tgtEl>
                                        <p:attrNameLst>
                                          <p:attrName>ppt_x</p:attrName>
                                        </p:attrNameLst>
                                      </p:cBhvr>
                                      <p:tavLst>
                                        <p:tav tm="0">
                                          <p:val>
                                            <p:strVal val="#ppt_x"/>
                                          </p:val>
                                        </p:tav>
                                        <p:tav tm="100000">
                                          <p:val>
                                            <p:strVal val="#ppt_x"/>
                                          </p:val>
                                        </p:tav>
                                      </p:tavLst>
                                    </p:anim>
                                    <p:anim calcmode="lin" valueType="num">
                                      <p:cBhvr additive="base">
                                        <p:cTn id="77" dur="750" fill="hold"/>
                                        <p:tgtEl>
                                          <p:spTgt spid="50"/>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750"/>
                                        <p:tgtEl>
                                          <p:spTgt spid="50"/>
                                        </p:tgtEl>
                                      </p:cBhvr>
                                    </p:animEffect>
                                    <p:anim calcmode="lin" valueType="num">
                                      <p:cBhvr>
                                        <p:cTn id="81" dur="750" fill="hold"/>
                                        <p:tgtEl>
                                          <p:spTgt spid="50"/>
                                        </p:tgtEl>
                                        <p:attrNameLst>
                                          <p:attrName>ppt_w</p:attrName>
                                        </p:attrNameLst>
                                      </p:cBhvr>
                                      <p:tavLst>
                                        <p:tav tm="0" fmla="#ppt_w*sin(2.5*pi*$)">
                                          <p:val>
                                            <p:fltVal val="0"/>
                                          </p:val>
                                        </p:tav>
                                        <p:tav tm="100000">
                                          <p:val>
                                            <p:fltVal val="1"/>
                                          </p:val>
                                        </p:tav>
                                      </p:tavLst>
                                    </p:anim>
                                    <p:anim calcmode="lin" valueType="num">
                                      <p:cBhvr>
                                        <p:cTn id="82" dur="750" fill="hold"/>
                                        <p:tgtEl>
                                          <p:spTgt spid="50"/>
                                        </p:tgtEl>
                                        <p:attrNameLst>
                                          <p:attrName>ppt_h</p:attrName>
                                        </p:attrNameLst>
                                      </p:cBhvr>
                                      <p:tavLst>
                                        <p:tav tm="0">
                                          <p:val>
                                            <p:strVal val="#ppt_h"/>
                                          </p:val>
                                        </p:tav>
                                        <p:tav tm="100000">
                                          <p:val>
                                            <p:strVal val="#ppt_h"/>
                                          </p:val>
                                        </p:tav>
                                      </p:tavLst>
                                    </p:anim>
                                  </p:childTnLst>
                                </p:cTn>
                              </p:par>
                            </p:childTnLst>
                          </p:cTn>
                        </p:par>
                        <p:par>
                          <p:cTn id="83" fill="hold">
                            <p:stCondLst>
                              <p:cond delay="4800"/>
                            </p:stCondLst>
                            <p:childTnLst>
                              <p:par>
                                <p:cTn id="84" presetID="2" presetClass="entr" presetSubtype="2" decel="100000" fill="hold" grpId="0" nodeType="afterEffect">
                                  <p:stCondLst>
                                    <p:cond delay="0"/>
                                  </p:stCondLst>
                                  <p:iterate type="wd">
                                    <p:tmPct val="10000"/>
                                  </p:iterate>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par>
                          <p:cTn id="96" fill="hold">
                            <p:stCondLst>
                              <p:cond delay="5400"/>
                            </p:stCondLst>
                            <p:childTnLst>
                              <p:par>
                                <p:cTn id="97" presetID="2" presetClass="entr" presetSubtype="1" decel="10000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750" fill="hold"/>
                                        <p:tgtEl>
                                          <p:spTgt spid="55"/>
                                        </p:tgtEl>
                                        <p:attrNameLst>
                                          <p:attrName>ppt_x</p:attrName>
                                        </p:attrNameLst>
                                      </p:cBhvr>
                                      <p:tavLst>
                                        <p:tav tm="0">
                                          <p:val>
                                            <p:strVal val="#ppt_x"/>
                                          </p:val>
                                        </p:tav>
                                        <p:tav tm="100000">
                                          <p:val>
                                            <p:strVal val="#ppt_x"/>
                                          </p:val>
                                        </p:tav>
                                      </p:tavLst>
                                    </p:anim>
                                    <p:anim calcmode="lin" valueType="num">
                                      <p:cBhvr additive="base">
                                        <p:cTn id="100" dur="750" fill="hold"/>
                                        <p:tgtEl>
                                          <p:spTgt spid="55"/>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750"/>
                                        <p:tgtEl>
                                          <p:spTgt spid="55"/>
                                        </p:tgtEl>
                                      </p:cBhvr>
                                    </p:animEffect>
                                    <p:anim calcmode="lin" valueType="num">
                                      <p:cBhvr>
                                        <p:cTn id="104" dur="750" fill="hold"/>
                                        <p:tgtEl>
                                          <p:spTgt spid="55"/>
                                        </p:tgtEl>
                                        <p:attrNameLst>
                                          <p:attrName>ppt_w</p:attrName>
                                        </p:attrNameLst>
                                      </p:cBhvr>
                                      <p:tavLst>
                                        <p:tav tm="0" fmla="#ppt_w*sin(2.5*pi*$)">
                                          <p:val>
                                            <p:fltVal val="0"/>
                                          </p:val>
                                        </p:tav>
                                        <p:tav tm="100000">
                                          <p:val>
                                            <p:fltVal val="1"/>
                                          </p:val>
                                        </p:tav>
                                      </p:tavLst>
                                    </p:anim>
                                    <p:anim calcmode="lin" valueType="num">
                                      <p:cBhvr>
                                        <p:cTn id="105" dur="750" fill="hold"/>
                                        <p:tgtEl>
                                          <p:spTgt spid="55"/>
                                        </p:tgtEl>
                                        <p:attrNameLst>
                                          <p:attrName>ppt_h</p:attrName>
                                        </p:attrNameLst>
                                      </p:cBhvr>
                                      <p:tavLst>
                                        <p:tav tm="0">
                                          <p:val>
                                            <p:strVal val="#ppt_h"/>
                                          </p:val>
                                        </p:tav>
                                        <p:tav tm="100000">
                                          <p:val>
                                            <p:strVal val="#ppt_h"/>
                                          </p:val>
                                        </p:tav>
                                      </p:tavLst>
                                    </p:anim>
                                  </p:childTnLst>
                                </p:cTn>
                              </p:par>
                            </p:childTnLst>
                          </p:cTn>
                        </p:par>
                        <p:par>
                          <p:cTn id="106" fill="hold">
                            <p:stCondLst>
                              <p:cond delay="6150"/>
                            </p:stCondLst>
                            <p:childTnLst>
                              <p:par>
                                <p:cTn id="107" presetID="2" presetClass="entr" presetSubtype="2" decel="100000" fill="hold" grpId="0" nodeType="afterEffect">
                                  <p:stCondLst>
                                    <p:cond delay="0"/>
                                  </p:stCondLst>
                                  <p:iterate type="wd">
                                    <p:tmPct val="10000"/>
                                  </p:iterate>
                                  <p:childTnLst>
                                    <p:set>
                                      <p:cBhvr>
                                        <p:cTn id="108" dur="1" fill="hold">
                                          <p:stCondLst>
                                            <p:cond delay="0"/>
                                          </p:stCondLst>
                                        </p:cTn>
                                        <p:tgtEl>
                                          <p:spTgt spid="57">
                                            <p:txEl>
                                              <p:pRg st="0" end="0"/>
                                            </p:txEl>
                                          </p:spTgt>
                                        </p:tgtEl>
                                        <p:attrNameLst>
                                          <p:attrName>style.visibility</p:attrName>
                                        </p:attrNameLst>
                                      </p:cBhvr>
                                      <p:to>
                                        <p:strVal val="visible"/>
                                      </p:to>
                                    </p:set>
                                    <p:anim calcmode="lin" valueType="num">
                                      <p:cBhvr additive="base">
                                        <p:cTn id="10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58">
                                            <p:txEl>
                                              <p:pRg st="0" end="0"/>
                                            </p:txEl>
                                          </p:spTgt>
                                        </p:tgtEl>
                                        <p:attrNameLst>
                                          <p:attrName>style.visibility</p:attrName>
                                        </p:attrNameLst>
                                      </p:cBhvr>
                                      <p:to>
                                        <p:strVal val="visible"/>
                                      </p:to>
                                    </p:set>
                                    <p:anim calcmode="lin" valueType="num">
                                      <p:cBhvr additive="base">
                                        <p:cTn id="113"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decel="10000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6750"/>
                            </p:stCondLst>
                            <p:childTnLst>
                              <p:par>
                                <p:cTn id="120" presetID="2" presetClass="entr" presetSubtype="1" decel="10000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750" fill="hold"/>
                                        <p:tgtEl>
                                          <p:spTgt spid="60"/>
                                        </p:tgtEl>
                                        <p:attrNameLst>
                                          <p:attrName>ppt_x</p:attrName>
                                        </p:attrNameLst>
                                      </p:cBhvr>
                                      <p:tavLst>
                                        <p:tav tm="0">
                                          <p:val>
                                            <p:strVal val="#ppt_x"/>
                                          </p:val>
                                        </p:tav>
                                        <p:tav tm="100000">
                                          <p:val>
                                            <p:strVal val="#ppt_x"/>
                                          </p:val>
                                        </p:tav>
                                      </p:tavLst>
                                    </p:anim>
                                    <p:anim calcmode="lin" valueType="num">
                                      <p:cBhvr additive="base">
                                        <p:cTn id="123" dur="750" fill="hold"/>
                                        <p:tgtEl>
                                          <p:spTgt spid="60"/>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750"/>
                                        <p:tgtEl>
                                          <p:spTgt spid="60"/>
                                        </p:tgtEl>
                                      </p:cBhvr>
                                    </p:animEffect>
                                    <p:anim calcmode="lin" valueType="num">
                                      <p:cBhvr>
                                        <p:cTn id="127" dur="750" fill="hold"/>
                                        <p:tgtEl>
                                          <p:spTgt spid="60"/>
                                        </p:tgtEl>
                                        <p:attrNameLst>
                                          <p:attrName>ppt_w</p:attrName>
                                        </p:attrNameLst>
                                      </p:cBhvr>
                                      <p:tavLst>
                                        <p:tav tm="0" fmla="#ppt_w*sin(2.5*pi*$)">
                                          <p:val>
                                            <p:fltVal val="0"/>
                                          </p:val>
                                        </p:tav>
                                        <p:tav tm="100000">
                                          <p:val>
                                            <p:fltVal val="1"/>
                                          </p:val>
                                        </p:tav>
                                      </p:tavLst>
                                    </p:anim>
                                    <p:anim calcmode="lin" valueType="num">
                                      <p:cBhvr>
                                        <p:cTn id="128" dur="750" fill="hold"/>
                                        <p:tgtEl>
                                          <p:spTgt spid="60"/>
                                        </p:tgtEl>
                                        <p:attrNameLst>
                                          <p:attrName>ppt_h</p:attrName>
                                        </p:attrNameLst>
                                      </p:cBhvr>
                                      <p:tavLst>
                                        <p:tav tm="0">
                                          <p:val>
                                            <p:strVal val="#ppt_h"/>
                                          </p:val>
                                        </p:tav>
                                        <p:tav tm="100000">
                                          <p:val>
                                            <p:strVal val="#ppt_h"/>
                                          </p:val>
                                        </p:tav>
                                      </p:tavLst>
                                    </p:anim>
                                  </p:childTnLst>
                                </p:cTn>
                              </p:par>
                            </p:childTnLst>
                          </p:cTn>
                        </p:par>
                        <p:par>
                          <p:cTn id="129" fill="hold">
                            <p:stCondLst>
                              <p:cond delay="7500"/>
                            </p:stCondLst>
                            <p:childTnLst>
                              <p:par>
                                <p:cTn id="130" presetID="2" presetClass="entr" presetSubtype="2" decel="100000" fill="hold" grpId="0" nodeType="afterEffect">
                                  <p:stCondLst>
                                    <p:cond delay="0"/>
                                  </p:stCondLst>
                                  <p:iterate type="wd">
                                    <p:tmPct val="10000"/>
                                  </p:iterate>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additive="base">
                                        <p:cTn id="132"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2">
                                            <p:txEl>
                                              <p:pRg st="0" end="0"/>
                                            </p:txEl>
                                          </p:spTgt>
                                        </p:tgtEl>
                                        <p:attrNameLst>
                                          <p:attrName>ppt_y</p:attrName>
                                        </p:attrNameLst>
                                      </p:cBhvr>
                                      <p:tavLst>
                                        <p:tav tm="0">
                                          <p:val>
                                            <p:strVal val="#ppt_y"/>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63">
                                            <p:txEl>
                                              <p:pRg st="0" end="0"/>
                                            </p:txEl>
                                          </p:spTgt>
                                        </p:tgtEl>
                                        <p:attrNameLst>
                                          <p:attrName>style.visibility</p:attrName>
                                        </p:attrNameLst>
                                      </p:cBhvr>
                                      <p:to>
                                        <p:strVal val="visible"/>
                                      </p:to>
                                    </p:set>
                                    <p:anim calcmode="lin" valueType="num">
                                      <p:cBhvr additive="base">
                                        <p:cTn id="136"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1+#ppt_h/2"/>
                                          </p:val>
                                        </p:tav>
                                        <p:tav tm="100000">
                                          <p:val>
                                            <p:strVal val="#ppt_y"/>
                                          </p:val>
                                        </p:tav>
                                      </p:tavLst>
                                    </p:anim>
                                  </p:childTnLst>
                                </p:cTn>
                              </p:par>
                              <p:par>
                                <p:cTn id="142" presetID="10" presetClass="entr" presetSubtype="0" fill="hold" grpId="0" nodeType="withEffect">
                                  <p:stCondLst>
                                    <p:cond delay="100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フッター プレースホルダー 4">
            <a:extLst>
              <a:ext uri="{FF2B5EF4-FFF2-40B4-BE49-F238E27FC236}">
                <a16:creationId xmlns:a16="http://schemas.microsoft.com/office/drawing/2014/main" id="{F5AFFD91-922F-4303-AD87-1BE27C3EE87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par>
                                <p:cTn id="10" presetID="2" presetClass="entr" presetSubtype="12" decel="100000" fill="hold" grpId="1"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1000" fill="hold"/>
                                        <p:tgtEl>
                                          <p:spTgt spid="44"/>
                                        </p:tgtEl>
                                        <p:attrNameLst>
                                          <p:attrName>ppt_x</p:attrName>
                                        </p:attrNameLst>
                                      </p:cBhvr>
                                      <p:tavLst>
                                        <p:tav tm="0">
                                          <p:val>
                                            <p:strVal val="0-#ppt_w/2"/>
                                          </p:val>
                                        </p:tav>
                                        <p:tav tm="100000">
                                          <p:val>
                                            <p:strVal val="#ppt_x"/>
                                          </p:val>
                                        </p:tav>
                                      </p:tavLst>
                                    </p:anim>
                                    <p:anim calcmode="lin" valueType="num">
                                      <p:cBhvr additive="base">
                                        <p:cTn id="13" dur="1000" fill="hold"/>
                                        <p:tgtEl>
                                          <p:spTgt spid="44"/>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0" fill="hold"/>
                                        <p:tgtEl>
                                          <p:spTgt spid="41"/>
                                        </p:tgtEl>
                                        <p:attrNameLst>
                                          <p:attrName>ppt_w</p:attrName>
                                        </p:attrNameLst>
                                      </p:cBhvr>
                                      <p:tavLst>
                                        <p:tav tm="0">
                                          <p:val>
                                            <p:fltVal val="0"/>
                                          </p:val>
                                        </p:tav>
                                        <p:tav tm="100000">
                                          <p:val>
                                            <p:strVal val="#ppt_w"/>
                                          </p:val>
                                        </p:tav>
                                      </p:tavLst>
                                    </p:anim>
                                    <p:anim calcmode="lin" valueType="num">
                                      <p:cBhvr>
                                        <p:cTn id="17" dur="1000" fill="hold"/>
                                        <p:tgtEl>
                                          <p:spTgt spid="41"/>
                                        </p:tgtEl>
                                        <p:attrNameLst>
                                          <p:attrName>ppt_h</p:attrName>
                                        </p:attrNameLst>
                                      </p:cBhvr>
                                      <p:tavLst>
                                        <p:tav tm="0">
                                          <p:val>
                                            <p:fltVal val="0"/>
                                          </p:val>
                                        </p:tav>
                                        <p:tav tm="100000">
                                          <p:val>
                                            <p:strVal val="#ppt_h"/>
                                          </p:val>
                                        </p:tav>
                                      </p:tavLst>
                                    </p:anim>
                                    <p:animEffect transition="in" filter="fade">
                                      <p:cBhvr>
                                        <p:cTn id="18" dur="1000"/>
                                        <p:tgtEl>
                                          <p:spTgt spid="41"/>
                                        </p:tgtEl>
                                      </p:cBhvr>
                                    </p:animEffect>
                                  </p:childTnLst>
                                </p:cTn>
                              </p:par>
                              <p:par>
                                <p:cTn id="19" presetID="2" presetClass="entr" presetSubtype="12" decel="100000" fill="hold" grpId="1" nodeType="with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1000" fill="hold"/>
                                        <p:tgtEl>
                                          <p:spTgt spid="41"/>
                                        </p:tgtEl>
                                        <p:attrNameLst>
                                          <p:attrName>ppt_x</p:attrName>
                                        </p:attrNameLst>
                                      </p:cBhvr>
                                      <p:tavLst>
                                        <p:tav tm="0">
                                          <p:val>
                                            <p:strVal val="0-#ppt_w/2"/>
                                          </p:val>
                                        </p:tav>
                                        <p:tav tm="100000">
                                          <p:val>
                                            <p:strVal val="#ppt_x"/>
                                          </p:val>
                                        </p:tav>
                                      </p:tavLst>
                                    </p:anim>
                                    <p:anim calcmode="lin" valueType="num">
                                      <p:cBhvr additive="base">
                                        <p:cTn id="22" dur="1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1000" fill="hold"/>
                                        <p:tgtEl>
                                          <p:spTgt spid="45"/>
                                        </p:tgtEl>
                                        <p:attrNameLst>
                                          <p:attrName>ppt_w</p:attrName>
                                        </p:attrNameLst>
                                      </p:cBhvr>
                                      <p:tavLst>
                                        <p:tav tm="0">
                                          <p:val>
                                            <p:fltVal val="0"/>
                                          </p:val>
                                        </p:tav>
                                        <p:tav tm="100000">
                                          <p:val>
                                            <p:strVal val="#ppt_w"/>
                                          </p:val>
                                        </p:tav>
                                      </p:tavLst>
                                    </p:anim>
                                    <p:anim calcmode="lin" valueType="num">
                                      <p:cBhvr>
                                        <p:cTn id="26" dur="1000" fill="hold"/>
                                        <p:tgtEl>
                                          <p:spTgt spid="45"/>
                                        </p:tgtEl>
                                        <p:attrNameLst>
                                          <p:attrName>ppt_h</p:attrName>
                                        </p:attrNameLst>
                                      </p:cBhvr>
                                      <p:tavLst>
                                        <p:tav tm="0">
                                          <p:val>
                                            <p:fltVal val="0"/>
                                          </p:val>
                                        </p:tav>
                                        <p:tav tm="100000">
                                          <p:val>
                                            <p:strVal val="#ppt_h"/>
                                          </p:val>
                                        </p:tav>
                                      </p:tavLst>
                                    </p:anim>
                                    <p:animEffect transition="in" filter="fade">
                                      <p:cBhvr>
                                        <p:cTn id="27" dur="1000"/>
                                        <p:tgtEl>
                                          <p:spTgt spid="45"/>
                                        </p:tgtEl>
                                      </p:cBhvr>
                                    </p:animEffect>
                                  </p:childTnLst>
                                </p:cTn>
                              </p:par>
                              <p:par>
                                <p:cTn id="28" presetID="2" presetClass="entr" presetSubtype="12" decel="100000" fill="hold" grpId="1" nodeType="withEffect">
                                  <p:stCondLst>
                                    <p:cond delay="2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1000" fill="hold"/>
                                        <p:tgtEl>
                                          <p:spTgt spid="45"/>
                                        </p:tgtEl>
                                        <p:attrNameLst>
                                          <p:attrName>ppt_x</p:attrName>
                                        </p:attrNameLst>
                                      </p:cBhvr>
                                      <p:tavLst>
                                        <p:tav tm="0">
                                          <p:val>
                                            <p:strVal val="0-#ppt_w/2"/>
                                          </p:val>
                                        </p:tav>
                                        <p:tav tm="100000">
                                          <p:val>
                                            <p:strVal val="#ppt_x"/>
                                          </p:val>
                                        </p:tav>
                                      </p:tavLst>
                                    </p:anim>
                                    <p:anim calcmode="lin" valueType="num">
                                      <p:cBhvr additive="base">
                                        <p:cTn id="31" dur="1000" fill="hold"/>
                                        <p:tgtEl>
                                          <p:spTgt spid="4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3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fltVal val="0"/>
                                          </p:val>
                                        </p:tav>
                                        <p:tav tm="100000">
                                          <p:val>
                                            <p:strVal val="#ppt_w"/>
                                          </p:val>
                                        </p:tav>
                                      </p:tavLst>
                                    </p:anim>
                                    <p:anim calcmode="lin" valueType="num">
                                      <p:cBhvr>
                                        <p:cTn id="35" dur="1000" fill="hold"/>
                                        <p:tgtEl>
                                          <p:spTgt spid="39"/>
                                        </p:tgtEl>
                                        <p:attrNameLst>
                                          <p:attrName>ppt_h</p:attrName>
                                        </p:attrNameLst>
                                      </p:cBhvr>
                                      <p:tavLst>
                                        <p:tav tm="0">
                                          <p:val>
                                            <p:fltVal val="0"/>
                                          </p:val>
                                        </p:tav>
                                        <p:tav tm="100000">
                                          <p:val>
                                            <p:strVal val="#ppt_h"/>
                                          </p:val>
                                        </p:tav>
                                      </p:tavLst>
                                    </p:anim>
                                    <p:animEffect transition="in" filter="fade">
                                      <p:cBhvr>
                                        <p:cTn id="36" dur="1000"/>
                                        <p:tgtEl>
                                          <p:spTgt spid="39"/>
                                        </p:tgtEl>
                                      </p:cBhvr>
                                    </p:animEffect>
                                  </p:childTnLst>
                                </p:cTn>
                              </p:par>
                              <p:par>
                                <p:cTn id="37" presetID="2" presetClass="entr" presetSubtype="12" decel="100000" fill="hold" grpId="1" nodeType="withEffect">
                                  <p:stCondLst>
                                    <p:cond delay="3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0-#ppt_w/2"/>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Effect transition="in" filter="fade">
                                      <p:cBhvr>
                                        <p:cTn id="45" dur="1000"/>
                                        <p:tgtEl>
                                          <p:spTgt spid="46"/>
                                        </p:tgtEl>
                                      </p:cBhvr>
                                    </p:animEffect>
                                  </p:childTnLst>
                                </p:cTn>
                              </p:par>
                              <p:par>
                                <p:cTn id="46" presetID="2" presetClass="entr" presetSubtype="12" decel="100000" fill="hold" grpId="1" nodeType="withEffect">
                                  <p:stCondLst>
                                    <p:cond delay="4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0-#ppt_w/2"/>
                                          </p:val>
                                        </p:tav>
                                        <p:tav tm="100000">
                                          <p:val>
                                            <p:strVal val="#ppt_x"/>
                                          </p:val>
                                        </p:tav>
                                      </p:tavLst>
                                    </p:anim>
                                    <p:anim calcmode="lin" valueType="num">
                                      <p:cBhvr additive="base">
                                        <p:cTn id="49" dur="1000" fill="hold"/>
                                        <p:tgtEl>
                                          <p:spTgt spid="46"/>
                                        </p:tgtEl>
                                        <p:attrNameLst>
                                          <p:attrName>ppt_y</p:attrName>
                                        </p:attrNameLst>
                                      </p:cBhvr>
                                      <p:tavLst>
                                        <p:tav tm="0">
                                          <p:val>
                                            <p:strVal val="1+#ppt_h/2"/>
                                          </p:val>
                                        </p:tav>
                                        <p:tav tm="100000">
                                          <p:val>
                                            <p:strVal val="#ppt_y"/>
                                          </p:val>
                                        </p:tav>
                                      </p:tavLst>
                                    </p:anim>
                                  </p:childTnLst>
                                </p:cTn>
                              </p:par>
                              <p:par>
                                <p:cTn id="50" presetID="2" presetClass="entr" presetSubtype="1" decel="100000" fill="hold" grpId="0" nodeType="withEffect">
                                  <p:stCondLst>
                                    <p:cond delay="4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ppt_x"/>
                                          </p:val>
                                        </p:tav>
                                        <p:tav tm="100000">
                                          <p:val>
                                            <p:strVal val="#ppt_x"/>
                                          </p:val>
                                        </p:tav>
                                      </p:tavLst>
                                    </p:anim>
                                    <p:anim calcmode="lin" valueType="num">
                                      <p:cBhvr additive="base">
                                        <p:cTn id="53" dur="1000" fill="hold"/>
                                        <p:tgtEl>
                                          <p:spTgt spid="40"/>
                                        </p:tgtEl>
                                        <p:attrNameLst>
                                          <p:attrName>ppt_y</p:attrName>
                                        </p:attrNameLst>
                                      </p:cBhvr>
                                      <p:tavLst>
                                        <p:tav tm="0">
                                          <p:val>
                                            <p:strVal val="0-#ppt_h/2"/>
                                          </p:val>
                                        </p:tav>
                                        <p:tav tm="100000">
                                          <p:val>
                                            <p:strVal val="#ppt_y"/>
                                          </p:val>
                                        </p:tav>
                                      </p:tavLst>
                                    </p:anim>
                                  </p:childTnLst>
                                </p:cTn>
                              </p:par>
                              <p:par>
                                <p:cTn id="54" presetID="10" presetClass="entr" presetSubtype="0" fill="hold" grpId="1" nodeType="withEffect">
                                  <p:stCondLst>
                                    <p:cond delay="4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500"/>
                                        <p:tgtEl>
                                          <p:spTgt spid="40"/>
                                        </p:tgtEl>
                                      </p:cBhvr>
                                    </p:animEffect>
                                  </p:childTnLst>
                                </p:cTn>
                              </p:par>
                              <p:par>
                                <p:cTn id="57" presetID="2" presetClass="entr" presetSubtype="1" decel="100000" fill="hold" grpId="0" nodeType="withEffect">
                                  <p:stCondLst>
                                    <p:cond delay="50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000" fill="hold"/>
                                        <p:tgtEl>
                                          <p:spTgt spid="42"/>
                                        </p:tgtEl>
                                        <p:attrNameLst>
                                          <p:attrName>ppt_x</p:attrName>
                                        </p:attrNameLst>
                                      </p:cBhvr>
                                      <p:tavLst>
                                        <p:tav tm="0">
                                          <p:val>
                                            <p:strVal val="#ppt_x"/>
                                          </p:val>
                                        </p:tav>
                                        <p:tav tm="100000">
                                          <p:val>
                                            <p:strVal val="#ppt_x"/>
                                          </p:val>
                                        </p:tav>
                                      </p:tavLst>
                                    </p:anim>
                                    <p:anim calcmode="lin" valueType="num">
                                      <p:cBhvr additive="base">
                                        <p:cTn id="60" dur="1000" fill="hold"/>
                                        <p:tgtEl>
                                          <p:spTgt spid="42"/>
                                        </p:tgtEl>
                                        <p:attrNameLst>
                                          <p:attrName>ppt_y</p:attrName>
                                        </p:attrNameLst>
                                      </p:cBhvr>
                                      <p:tavLst>
                                        <p:tav tm="0">
                                          <p:val>
                                            <p:strVal val="0-#ppt_h/2"/>
                                          </p:val>
                                        </p:tav>
                                        <p:tav tm="100000">
                                          <p:val>
                                            <p:strVal val="#ppt_y"/>
                                          </p:val>
                                        </p:tav>
                                      </p:tavLst>
                                    </p:anim>
                                  </p:childTnLst>
                                </p:cTn>
                              </p:par>
                              <p:par>
                                <p:cTn id="61" presetID="10" presetClass="entr" presetSubtype="0" fill="hold" grpId="1" nodeType="with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500"/>
                                        <p:tgtEl>
                                          <p:spTgt spid="42"/>
                                        </p:tgtEl>
                                      </p:cBhvr>
                                    </p:animEffect>
                                  </p:childTnLst>
                                </p:cTn>
                              </p:par>
                              <p:par>
                                <p:cTn id="64" presetID="2" presetClass="entr" presetSubtype="1" decel="100000" fill="hold" grpId="0" nodeType="withEffect">
                                  <p:stCondLst>
                                    <p:cond delay="60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1000" fill="hold"/>
                                        <p:tgtEl>
                                          <p:spTgt spid="43"/>
                                        </p:tgtEl>
                                        <p:attrNameLst>
                                          <p:attrName>ppt_x</p:attrName>
                                        </p:attrNameLst>
                                      </p:cBhvr>
                                      <p:tavLst>
                                        <p:tav tm="0">
                                          <p:val>
                                            <p:strVal val="#ppt_x"/>
                                          </p:val>
                                        </p:tav>
                                        <p:tav tm="100000">
                                          <p:val>
                                            <p:strVal val="#ppt_x"/>
                                          </p:val>
                                        </p:tav>
                                      </p:tavLst>
                                    </p:anim>
                                    <p:anim calcmode="lin" valueType="num">
                                      <p:cBhvr additive="base">
                                        <p:cTn id="67" dur="1000" fill="hold"/>
                                        <p:tgtEl>
                                          <p:spTgt spid="43"/>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60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500"/>
                                        <p:tgtEl>
                                          <p:spTgt spid="43"/>
                                        </p:tgtEl>
                                      </p:cBhvr>
                                    </p:animEffect>
                                  </p:childTnLst>
                                </p:cTn>
                              </p:par>
                            </p:childTnLst>
                          </p:cTn>
                        </p:par>
                        <p:par>
                          <p:cTn id="71" fill="hold">
                            <p:stCondLst>
                              <p:cond delay="2100"/>
                            </p:stCondLst>
                            <p:childTnLst>
                              <p:par>
                                <p:cTn id="72" presetID="2" presetClass="entr" presetSubtype="3" decel="100000" fill="hold" grpId="0" nodeType="afterEffect">
                                  <p:stCondLst>
                                    <p:cond delay="0"/>
                                  </p:stCondLst>
                                  <p:iterate type="wd">
                                    <p:tmPct val="10000"/>
                                  </p:iterate>
                                  <p:childTnLst>
                                    <p:set>
                                      <p:cBhvr>
                                        <p:cTn id="73" dur="1" fill="hold">
                                          <p:stCondLst>
                                            <p:cond delay="0"/>
                                          </p:stCondLst>
                                        </p:cTn>
                                        <p:tgtEl>
                                          <p:spTgt spid="49">
                                            <p:txEl>
                                              <p:pRg st="0" end="0"/>
                                            </p:txEl>
                                          </p:spTgt>
                                        </p:tgtEl>
                                        <p:attrNameLst>
                                          <p:attrName>style.visibility</p:attrName>
                                        </p:attrNameLst>
                                      </p:cBhvr>
                                      <p:to>
                                        <p:strVal val="visible"/>
                                      </p:to>
                                    </p:set>
                                    <p:anim calcmode="lin" valueType="num">
                                      <p:cBhvr additive="base">
                                        <p:cTn id="7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2700"/>
                            </p:stCondLst>
                            <p:childTnLst>
                              <p:par>
                                <p:cTn id="81" presetID="2" presetClass="entr" presetSubtype="2" decel="100000" fill="hold" grpId="0" nodeType="after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 calcmode="lin" valueType="num">
                                      <p:cBhvr additive="base">
                                        <p:cTn id="8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7">
                                            <p:txEl>
                                              <p:pRg st="0" end="0"/>
                                            </p:txEl>
                                          </p:spTgt>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10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P spid="1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6" name="フッター プレースホルダー 4">
            <a:extLst>
              <a:ext uri="{FF2B5EF4-FFF2-40B4-BE49-F238E27FC236}">
                <a16:creationId xmlns:a16="http://schemas.microsoft.com/office/drawing/2014/main" id="{21202FEC-0FD2-4A35-9B82-790D9FE56BD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ppt_x"/>
                                          </p:val>
                                        </p:tav>
                                        <p:tav tm="100000">
                                          <p:val>
                                            <p:strVal val="#ppt_x"/>
                                          </p:val>
                                        </p:tav>
                                      </p:tavLst>
                                    </p:anim>
                                    <p:anim calcmode="lin" valueType="num">
                                      <p:cBhvr additive="base">
                                        <p:cTn id="35" dur="1000" fill="hold"/>
                                        <p:tgtEl>
                                          <p:spTgt spid="40"/>
                                        </p:tgtEl>
                                        <p:attrNameLst>
                                          <p:attrName>ppt_y</p:attrName>
                                        </p:attrNameLst>
                                      </p:cBhvr>
                                      <p:tavLst>
                                        <p:tav tm="0">
                                          <p:val>
                                            <p:strVal val="0-#ppt_h/2"/>
                                          </p:val>
                                        </p:tav>
                                        <p:tav tm="100000">
                                          <p:val>
                                            <p:strVal val="#ppt_y"/>
                                          </p:val>
                                        </p:tav>
                                      </p:tavLst>
                                    </p:anim>
                                  </p:childTnLst>
                                </p:cTn>
                              </p:par>
                              <p:par>
                                <p:cTn id="36" presetID="45" presetClass="entr" presetSubtype="0" fill="hold" grpId="1"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ppt_w</p:attrName>
                                        </p:attrNameLst>
                                      </p:cBhvr>
                                      <p:tavLst>
                                        <p:tav tm="0" fmla="#ppt_w*sin(2.5*pi*$)">
                                          <p:val>
                                            <p:fltVal val="0"/>
                                          </p:val>
                                        </p:tav>
                                        <p:tav tm="100000">
                                          <p:val>
                                            <p:fltVal val="1"/>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childTnLst>
                                </p:cTn>
                              </p:par>
                              <p:par>
                                <p:cTn id="41" presetID="2" presetClass="entr" presetSubtype="1"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ppt_w</p:attrName>
                                        </p:attrNameLst>
                                      </p:cBhvr>
                                      <p:tavLst>
                                        <p:tav tm="0" fmla="#ppt_w*sin(2.5*pi*$)">
                                          <p:val>
                                            <p:fltVal val="0"/>
                                          </p:val>
                                        </p:tav>
                                        <p:tav tm="100000">
                                          <p:val>
                                            <p:fltVal val="1"/>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childTnLst>
                                </p:cTn>
                              </p:par>
                              <p:par>
                                <p:cTn id="50" presetID="2" presetClass="entr" presetSubtype="1" decel="10000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000" fill="hold"/>
                                        <p:tgtEl>
                                          <p:spTgt spid="41"/>
                                        </p:tgtEl>
                                        <p:attrNameLst>
                                          <p:attrName>ppt_x</p:attrName>
                                        </p:attrNameLst>
                                      </p:cBhvr>
                                      <p:tavLst>
                                        <p:tav tm="0">
                                          <p:val>
                                            <p:strVal val="#ppt_x"/>
                                          </p:val>
                                        </p:tav>
                                        <p:tav tm="100000">
                                          <p:val>
                                            <p:strVal val="#ppt_x"/>
                                          </p:val>
                                        </p:tav>
                                      </p:tavLst>
                                    </p:anim>
                                    <p:anim calcmode="lin" valueType="num">
                                      <p:cBhvr additive="base">
                                        <p:cTn id="53" dur="1000" fill="hold"/>
                                        <p:tgtEl>
                                          <p:spTgt spid="41"/>
                                        </p:tgtEl>
                                        <p:attrNameLst>
                                          <p:attrName>ppt_y</p:attrName>
                                        </p:attrNameLst>
                                      </p:cBhvr>
                                      <p:tavLst>
                                        <p:tav tm="0">
                                          <p:val>
                                            <p:strVal val="0-#ppt_h/2"/>
                                          </p:val>
                                        </p:tav>
                                        <p:tav tm="100000">
                                          <p:val>
                                            <p:strVal val="#ppt_y"/>
                                          </p:val>
                                        </p:tav>
                                      </p:tavLst>
                                    </p:anim>
                                  </p:childTnLst>
                                </p:cTn>
                              </p:par>
                              <p:par>
                                <p:cTn id="54" presetID="45" presetClass="entr" presetSubtype="0" fill="hold" grpId="1" nodeType="with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ppt_w</p:attrName>
                                        </p:attrNameLst>
                                      </p:cBhvr>
                                      <p:tavLst>
                                        <p:tav tm="0" fmla="#ppt_w*sin(2.5*pi*$)">
                                          <p:val>
                                            <p:fltVal val="0"/>
                                          </p:val>
                                        </p:tav>
                                        <p:tav tm="100000">
                                          <p:val>
                                            <p:fltVal val="1"/>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2" presetClass="entr" presetSubtype="12" decel="100000"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53" presetClass="entr" presetSubtype="16"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400" fill="hold"/>
                                        <p:tgtEl>
                                          <p:spTgt spid="31"/>
                                        </p:tgtEl>
                                        <p:attrNameLst>
                                          <p:attrName>ppt_w</p:attrName>
                                        </p:attrNameLst>
                                      </p:cBhvr>
                                      <p:tavLst>
                                        <p:tav tm="0">
                                          <p:val>
                                            <p:fltVal val="0"/>
                                          </p:val>
                                        </p:tav>
                                        <p:tav tm="100000">
                                          <p:val>
                                            <p:strVal val="#ppt_w"/>
                                          </p:val>
                                        </p:tav>
                                      </p:tavLst>
                                    </p:anim>
                                    <p:anim calcmode="lin" valueType="num">
                                      <p:cBhvr>
                                        <p:cTn id="71" dur="400" fill="hold"/>
                                        <p:tgtEl>
                                          <p:spTgt spid="31"/>
                                        </p:tgtEl>
                                        <p:attrNameLst>
                                          <p:attrName>ppt_h</p:attrName>
                                        </p:attrNameLst>
                                      </p:cBhvr>
                                      <p:tavLst>
                                        <p:tav tm="0">
                                          <p:val>
                                            <p:fltVal val="0"/>
                                          </p:val>
                                        </p:tav>
                                        <p:tav tm="100000">
                                          <p:val>
                                            <p:strVal val="#ppt_h"/>
                                          </p:val>
                                        </p:tav>
                                      </p:tavLst>
                                    </p:anim>
                                    <p:animEffect transition="in" filter="fade">
                                      <p:cBhvr>
                                        <p:cTn id="72" dur="400"/>
                                        <p:tgtEl>
                                          <p:spTgt spid="31"/>
                                        </p:tgtEl>
                                      </p:cBhvr>
                                    </p:animEffect>
                                  </p:childTnLst>
                                </p:cTn>
                              </p:par>
                              <p:par>
                                <p:cTn id="73" presetID="2" presetClass="entr" presetSubtype="12" decel="100000" fill="hold" grpId="1" nodeType="withEffect">
                                  <p:stCondLst>
                                    <p:cond delay="1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400" fill="hold"/>
                                        <p:tgtEl>
                                          <p:spTgt spid="33"/>
                                        </p:tgtEl>
                                        <p:attrNameLst>
                                          <p:attrName>ppt_w</p:attrName>
                                        </p:attrNameLst>
                                      </p:cBhvr>
                                      <p:tavLst>
                                        <p:tav tm="0">
                                          <p:val>
                                            <p:fltVal val="0"/>
                                          </p:val>
                                        </p:tav>
                                        <p:tav tm="100000">
                                          <p:val>
                                            <p:strVal val="#ppt_w"/>
                                          </p:val>
                                        </p:tav>
                                      </p:tavLst>
                                    </p:anim>
                                    <p:anim calcmode="lin" valueType="num">
                                      <p:cBhvr>
                                        <p:cTn id="80" dur="400" fill="hold"/>
                                        <p:tgtEl>
                                          <p:spTgt spid="33"/>
                                        </p:tgtEl>
                                        <p:attrNameLst>
                                          <p:attrName>ppt_h</p:attrName>
                                        </p:attrNameLst>
                                      </p:cBhvr>
                                      <p:tavLst>
                                        <p:tav tm="0">
                                          <p:val>
                                            <p:fltVal val="0"/>
                                          </p:val>
                                        </p:tav>
                                        <p:tav tm="100000">
                                          <p:val>
                                            <p:strVal val="#ppt_h"/>
                                          </p:val>
                                        </p:tav>
                                      </p:tavLst>
                                    </p:anim>
                                    <p:animEffect transition="in" filter="fade">
                                      <p:cBhvr>
                                        <p:cTn id="81" dur="400"/>
                                        <p:tgtEl>
                                          <p:spTgt spid="33"/>
                                        </p:tgtEl>
                                      </p:cBhvr>
                                    </p:animEffect>
                                  </p:childTnLst>
                                </p:cTn>
                              </p:par>
                              <p:par>
                                <p:cTn id="82" presetID="2" presetClass="entr" presetSubtype="12" decel="100000" fill="hold" grpId="1"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3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400" fill="hold"/>
                                        <p:tgtEl>
                                          <p:spTgt spid="34"/>
                                        </p:tgtEl>
                                        <p:attrNameLst>
                                          <p:attrName>ppt_w</p:attrName>
                                        </p:attrNameLst>
                                      </p:cBhvr>
                                      <p:tavLst>
                                        <p:tav tm="0">
                                          <p:val>
                                            <p:fltVal val="0"/>
                                          </p:val>
                                        </p:tav>
                                        <p:tav tm="100000">
                                          <p:val>
                                            <p:strVal val="#ppt_w"/>
                                          </p:val>
                                        </p:tav>
                                      </p:tavLst>
                                    </p:anim>
                                    <p:anim calcmode="lin" valueType="num">
                                      <p:cBhvr>
                                        <p:cTn id="89" dur="400" fill="hold"/>
                                        <p:tgtEl>
                                          <p:spTgt spid="34"/>
                                        </p:tgtEl>
                                        <p:attrNameLst>
                                          <p:attrName>ppt_h</p:attrName>
                                        </p:attrNameLst>
                                      </p:cBhvr>
                                      <p:tavLst>
                                        <p:tav tm="0">
                                          <p:val>
                                            <p:fltVal val="0"/>
                                          </p:val>
                                        </p:tav>
                                        <p:tav tm="100000">
                                          <p:val>
                                            <p:strVal val="#ppt_h"/>
                                          </p:val>
                                        </p:tav>
                                      </p:tavLst>
                                    </p:anim>
                                    <p:animEffect transition="in" filter="fade">
                                      <p:cBhvr>
                                        <p:cTn id="90" dur="400"/>
                                        <p:tgtEl>
                                          <p:spTgt spid="34"/>
                                        </p:tgtEl>
                                      </p:cBhvr>
                                    </p:animEffect>
                                  </p:childTnLst>
                                </p:cTn>
                              </p:par>
                              <p:par>
                                <p:cTn id="91" presetID="2" presetClass="entr" presetSubtype="12" decel="100000" fill="hold" grpId="1" nodeType="withEffect">
                                  <p:stCondLst>
                                    <p:cond delay="30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53" presetClass="entr" presetSubtype="16" fill="hold" grpId="0" nodeType="withEffect">
                                  <p:stCondLst>
                                    <p:cond delay="4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400" fill="hold"/>
                                        <p:tgtEl>
                                          <p:spTgt spid="30"/>
                                        </p:tgtEl>
                                        <p:attrNameLst>
                                          <p:attrName>ppt_w</p:attrName>
                                        </p:attrNameLst>
                                      </p:cBhvr>
                                      <p:tavLst>
                                        <p:tav tm="0">
                                          <p:val>
                                            <p:fltVal val="0"/>
                                          </p:val>
                                        </p:tav>
                                        <p:tav tm="100000">
                                          <p:val>
                                            <p:strVal val="#ppt_w"/>
                                          </p:val>
                                        </p:tav>
                                      </p:tavLst>
                                    </p:anim>
                                    <p:anim calcmode="lin" valueType="num">
                                      <p:cBhvr>
                                        <p:cTn id="98" dur="400" fill="hold"/>
                                        <p:tgtEl>
                                          <p:spTgt spid="30"/>
                                        </p:tgtEl>
                                        <p:attrNameLst>
                                          <p:attrName>ppt_h</p:attrName>
                                        </p:attrNameLst>
                                      </p:cBhvr>
                                      <p:tavLst>
                                        <p:tav tm="0">
                                          <p:val>
                                            <p:fltVal val="0"/>
                                          </p:val>
                                        </p:tav>
                                        <p:tav tm="100000">
                                          <p:val>
                                            <p:strVal val="#ppt_h"/>
                                          </p:val>
                                        </p:tav>
                                      </p:tavLst>
                                    </p:anim>
                                    <p:animEffect transition="in" filter="fade">
                                      <p:cBhvr>
                                        <p:cTn id="99" dur="400"/>
                                        <p:tgtEl>
                                          <p:spTgt spid="30"/>
                                        </p:tgtEl>
                                      </p:cBhvr>
                                    </p:animEffect>
                                  </p:childTnLst>
                                </p:cTn>
                              </p:par>
                              <p:par>
                                <p:cTn id="100" presetID="2" presetClass="entr" presetSubtype="12" decel="100000" fill="hold" grpId="1" nodeType="withEffect">
                                  <p:stCondLst>
                                    <p:cond delay="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500"/>
                            </p:stCondLst>
                            <p:childTnLst>
                              <p:par>
                                <p:cTn id="105" presetID="2" presetClass="entr" presetSubtype="4" decel="10000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750" fill="hold"/>
                                        <p:tgtEl>
                                          <p:spTgt spid="22"/>
                                        </p:tgtEl>
                                        <p:attrNameLst>
                                          <p:attrName>ppt_x</p:attrName>
                                        </p:attrNameLst>
                                      </p:cBhvr>
                                      <p:tavLst>
                                        <p:tav tm="0">
                                          <p:val>
                                            <p:strVal val="#ppt_x"/>
                                          </p:val>
                                        </p:tav>
                                        <p:tav tm="100000">
                                          <p:val>
                                            <p:strVal val="#ppt_x"/>
                                          </p:val>
                                        </p:tav>
                                      </p:tavLst>
                                    </p:anim>
                                    <p:anim calcmode="lin" valueType="num">
                                      <p:cBhvr additive="base">
                                        <p:cTn id="108" dur="750" fill="hold"/>
                                        <p:tgtEl>
                                          <p:spTgt spid="22"/>
                                        </p:tgtEl>
                                        <p:attrNameLst>
                                          <p:attrName>ppt_y</p:attrName>
                                        </p:attrNameLst>
                                      </p:cBhvr>
                                      <p:tavLst>
                                        <p:tav tm="0">
                                          <p:val>
                                            <p:strVal val="1+#ppt_h/2"/>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0-#ppt_w/2"/>
                                          </p:val>
                                        </p:tav>
                                        <p:tav tm="100000">
                                          <p:val>
                                            <p:strVal val="#ppt_x"/>
                                          </p:val>
                                        </p:tav>
                                      </p:tavLst>
                                    </p:anim>
                                    <p:anim calcmode="lin" valueType="num">
                                      <p:cBhvr additive="base">
                                        <p:cTn id="112" dur="750" fill="hold"/>
                                        <p:tgtEl>
                                          <p:spTgt spid="21"/>
                                        </p:tgtEl>
                                        <p:attrNameLst>
                                          <p:attrName>ppt_y</p:attrName>
                                        </p:attrNameLst>
                                      </p:cBhvr>
                                      <p:tavLst>
                                        <p:tav tm="0">
                                          <p:val>
                                            <p:strVal val="#ppt_y"/>
                                          </p:val>
                                        </p:tav>
                                        <p:tav tm="100000">
                                          <p:val>
                                            <p:strVal val="#ppt_y"/>
                                          </p:val>
                                        </p:tav>
                                      </p:tavLst>
                                    </p:anim>
                                  </p:childTnLst>
                                </p:cTn>
                              </p:par>
                              <p:par>
                                <p:cTn id="113" presetID="45" presetClass="entr" presetSubtype="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750"/>
                                        <p:tgtEl>
                                          <p:spTgt spid="22"/>
                                        </p:tgtEl>
                                      </p:cBhvr>
                                    </p:animEffect>
                                    <p:anim calcmode="lin" valueType="num">
                                      <p:cBhvr>
                                        <p:cTn id="116" dur="750" fill="hold"/>
                                        <p:tgtEl>
                                          <p:spTgt spid="22"/>
                                        </p:tgtEl>
                                        <p:attrNameLst>
                                          <p:attrName>ppt_w</p:attrName>
                                        </p:attrNameLst>
                                      </p:cBhvr>
                                      <p:tavLst>
                                        <p:tav tm="0" fmla="#ppt_w*sin(2.5*pi*$)">
                                          <p:val>
                                            <p:fltVal val="0"/>
                                          </p:val>
                                        </p:tav>
                                        <p:tav tm="100000">
                                          <p:val>
                                            <p:fltVal val="1"/>
                                          </p:val>
                                        </p:tav>
                                      </p:tavLst>
                                    </p:anim>
                                    <p:anim calcmode="lin" valueType="num">
                                      <p:cBhvr>
                                        <p:cTn id="117" dur="750" fill="hold"/>
                                        <p:tgtEl>
                                          <p:spTgt spid="22"/>
                                        </p:tgtEl>
                                        <p:attrNameLst>
                                          <p:attrName>ppt_h</p:attrName>
                                        </p:attrNameLst>
                                      </p:cBhvr>
                                      <p:tavLst>
                                        <p:tav tm="0">
                                          <p:val>
                                            <p:strVal val="#ppt_h"/>
                                          </p:val>
                                        </p:tav>
                                        <p:tav tm="100000">
                                          <p:val>
                                            <p:strVal val="#ppt_h"/>
                                          </p:val>
                                        </p:tav>
                                      </p:tavLst>
                                    </p:anim>
                                  </p:childTnLst>
                                </p:cTn>
                              </p:par>
                              <p:par>
                                <p:cTn id="118" presetID="45"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750"/>
                                        <p:tgtEl>
                                          <p:spTgt spid="21"/>
                                        </p:tgtEl>
                                      </p:cBhvr>
                                    </p:animEffect>
                                    <p:anim calcmode="lin" valueType="num">
                                      <p:cBhvr>
                                        <p:cTn id="121" dur="750" fill="hold"/>
                                        <p:tgtEl>
                                          <p:spTgt spid="21"/>
                                        </p:tgtEl>
                                        <p:attrNameLst>
                                          <p:attrName>ppt_w</p:attrName>
                                        </p:attrNameLst>
                                      </p:cBhvr>
                                      <p:tavLst>
                                        <p:tav tm="0" fmla="#ppt_w*sin(2.5*pi*$)">
                                          <p:val>
                                            <p:fltVal val="0"/>
                                          </p:val>
                                        </p:tav>
                                        <p:tav tm="100000">
                                          <p:val>
                                            <p:fltVal val="1"/>
                                          </p:val>
                                        </p:tav>
                                      </p:tavLst>
                                    </p:anim>
                                    <p:anim calcmode="lin" valueType="num">
                                      <p:cBhvr>
                                        <p:cTn id="122" dur="750" fill="hold"/>
                                        <p:tgtEl>
                                          <p:spTgt spid="21"/>
                                        </p:tgtEl>
                                        <p:attrNameLst>
                                          <p:attrName>ppt_h</p:attrName>
                                        </p:attrNameLst>
                                      </p:cBhvr>
                                      <p:tavLst>
                                        <p:tav tm="0">
                                          <p:val>
                                            <p:strVal val="#ppt_h"/>
                                          </p:val>
                                        </p:tav>
                                        <p:tav tm="100000">
                                          <p:val>
                                            <p:strVal val="#ppt_h"/>
                                          </p:val>
                                        </p:tav>
                                      </p:tavLst>
                                    </p:anim>
                                  </p:childTnLst>
                                </p:cTn>
                              </p:par>
                              <p:par>
                                <p:cTn id="123" presetID="2" presetClass="entr" presetSubtype="3" decel="100000" fill="hold" grpId="0" nodeType="withEffect">
                                  <p:stCondLst>
                                    <p:cond delay="500"/>
                                  </p:stCondLst>
                                  <p:iterate type="wd">
                                    <p:tmPct val="10000"/>
                                  </p:iterate>
                                  <p:childTnLst>
                                    <p:set>
                                      <p:cBhvr>
                                        <p:cTn id="124" dur="1" fill="hold">
                                          <p:stCondLst>
                                            <p:cond delay="0"/>
                                          </p:stCondLst>
                                        </p:cTn>
                                        <p:tgtEl>
                                          <p:spTgt spid="23">
                                            <p:txEl>
                                              <p:pRg st="0" end="0"/>
                                            </p:txEl>
                                          </p:spTgt>
                                        </p:tgtEl>
                                        <p:attrNameLst>
                                          <p:attrName>style.visibility</p:attrName>
                                        </p:attrNameLst>
                                      </p:cBhvr>
                                      <p:to>
                                        <p:strVal val="visible"/>
                                      </p:to>
                                    </p:set>
                                    <p:anim calcmode="lin" valueType="num">
                                      <p:cBhvr additive="base">
                                        <p:cTn id="12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27" fill="hold">
                            <p:stCondLst>
                              <p:cond delay="2600"/>
                            </p:stCondLst>
                            <p:childTnLst>
                              <p:par>
                                <p:cTn id="128" presetID="2" presetClass="entr" presetSubtype="2" decel="100000" fill="hold" grpId="0" nodeType="afterEffect">
                                  <p:stCondLst>
                                    <p:cond delay="250"/>
                                  </p:stCondLst>
                                  <p:childTnLst>
                                    <p:set>
                                      <p:cBhvr>
                                        <p:cTn id="129" dur="1" fill="hold">
                                          <p:stCondLst>
                                            <p:cond delay="0"/>
                                          </p:stCondLst>
                                        </p:cTn>
                                        <p:tgtEl>
                                          <p:spTgt spid="35">
                                            <p:txEl>
                                              <p:pRg st="0" end="0"/>
                                            </p:txEl>
                                          </p:spTgt>
                                        </p:tgtEl>
                                        <p:attrNameLst>
                                          <p:attrName>style.visibility</p:attrName>
                                        </p:attrNameLst>
                                      </p:cBhvr>
                                      <p:to>
                                        <p:strVal val="visible"/>
                                      </p:to>
                                    </p:set>
                                    <p:anim calcmode="lin" valueType="num">
                                      <p:cBhvr additive="base">
                                        <p:cTn id="13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3350"/>
                            </p:stCondLst>
                            <p:childTnLst>
                              <p:par>
                                <p:cTn id="133" presetID="2" presetClass="entr" presetSubtype="4"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750" fill="hold"/>
                                        <p:tgtEl>
                                          <p:spTgt spid="37"/>
                                        </p:tgtEl>
                                        <p:attrNameLst>
                                          <p:attrName>ppt_x</p:attrName>
                                        </p:attrNameLst>
                                      </p:cBhvr>
                                      <p:tavLst>
                                        <p:tav tm="0">
                                          <p:val>
                                            <p:strVal val="#ppt_x"/>
                                          </p:val>
                                        </p:tav>
                                        <p:tav tm="100000">
                                          <p:val>
                                            <p:strVal val="#ppt_x"/>
                                          </p:val>
                                        </p:tav>
                                      </p:tavLst>
                                    </p:anim>
                                    <p:anim calcmode="lin" valueType="num">
                                      <p:cBhvr additive="base">
                                        <p:cTn id="136" dur="75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750" fill="hold"/>
                                        <p:tgtEl>
                                          <p:spTgt spid="36"/>
                                        </p:tgtEl>
                                        <p:attrNameLst>
                                          <p:attrName>ppt_x</p:attrName>
                                        </p:attrNameLst>
                                      </p:cBhvr>
                                      <p:tavLst>
                                        <p:tav tm="0">
                                          <p:val>
                                            <p:strVal val="0-#ppt_w/2"/>
                                          </p:val>
                                        </p:tav>
                                        <p:tav tm="100000">
                                          <p:val>
                                            <p:strVal val="#ppt_x"/>
                                          </p:val>
                                        </p:tav>
                                      </p:tavLst>
                                    </p:anim>
                                    <p:anim calcmode="lin" valueType="num">
                                      <p:cBhvr additive="base">
                                        <p:cTn id="140" dur="750" fill="hold"/>
                                        <p:tgtEl>
                                          <p:spTgt spid="36"/>
                                        </p:tgtEl>
                                        <p:attrNameLst>
                                          <p:attrName>ppt_y</p:attrName>
                                        </p:attrNameLst>
                                      </p:cBhvr>
                                      <p:tavLst>
                                        <p:tav tm="0">
                                          <p:val>
                                            <p:strVal val="#ppt_y"/>
                                          </p:val>
                                        </p:tav>
                                        <p:tav tm="100000">
                                          <p:val>
                                            <p:strVal val="#ppt_y"/>
                                          </p:val>
                                        </p:tav>
                                      </p:tavLst>
                                    </p:anim>
                                  </p:childTnLst>
                                </p:cTn>
                              </p:par>
                              <p:par>
                                <p:cTn id="141" presetID="45" presetClass="entr" presetSubtype="0" fill="hold" grpId="1"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750"/>
                                        <p:tgtEl>
                                          <p:spTgt spid="37"/>
                                        </p:tgtEl>
                                      </p:cBhvr>
                                    </p:animEffect>
                                    <p:anim calcmode="lin" valueType="num">
                                      <p:cBhvr>
                                        <p:cTn id="144" dur="750" fill="hold"/>
                                        <p:tgtEl>
                                          <p:spTgt spid="37"/>
                                        </p:tgtEl>
                                        <p:attrNameLst>
                                          <p:attrName>ppt_w</p:attrName>
                                        </p:attrNameLst>
                                      </p:cBhvr>
                                      <p:tavLst>
                                        <p:tav tm="0" fmla="#ppt_w*sin(2.5*pi*$)">
                                          <p:val>
                                            <p:fltVal val="0"/>
                                          </p:val>
                                        </p:tav>
                                        <p:tav tm="100000">
                                          <p:val>
                                            <p:fltVal val="1"/>
                                          </p:val>
                                        </p:tav>
                                      </p:tavLst>
                                    </p:anim>
                                    <p:anim calcmode="lin" valueType="num">
                                      <p:cBhvr>
                                        <p:cTn id="145" dur="750" fill="hold"/>
                                        <p:tgtEl>
                                          <p:spTgt spid="37"/>
                                        </p:tgtEl>
                                        <p:attrNameLst>
                                          <p:attrName>ppt_h</p:attrName>
                                        </p:attrNameLst>
                                      </p:cBhvr>
                                      <p:tavLst>
                                        <p:tav tm="0">
                                          <p:val>
                                            <p:strVal val="#ppt_h"/>
                                          </p:val>
                                        </p:tav>
                                        <p:tav tm="100000">
                                          <p:val>
                                            <p:strVal val="#ppt_h"/>
                                          </p:val>
                                        </p:tav>
                                      </p:tavLst>
                                    </p:anim>
                                  </p:childTnLst>
                                </p:cTn>
                              </p:par>
                              <p:par>
                                <p:cTn id="146" presetID="45" presetClass="entr" presetSubtype="0" fill="hold" grpId="1"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750"/>
                                        <p:tgtEl>
                                          <p:spTgt spid="36"/>
                                        </p:tgtEl>
                                      </p:cBhvr>
                                    </p:animEffect>
                                    <p:anim calcmode="lin" valueType="num">
                                      <p:cBhvr>
                                        <p:cTn id="149" dur="750" fill="hold"/>
                                        <p:tgtEl>
                                          <p:spTgt spid="36"/>
                                        </p:tgtEl>
                                        <p:attrNameLst>
                                          <p:attrName>ppt_w</p:attrName>
                                        </p:attrNameLst>
                                      </p:cBhvr>
                                      <p:tavLst>
                                        <p:tav tm="0" fmla="#ppt_w*sin(2.5*pi*$)">
                                          <p:val>
                                            <p:fltVal val="0"/>
                                          </p:val>
                                        </p:tav>
                                        <p:tav tm="100000">
                                          <p:val>
                                            <p:fltVal val="1"/>
                                          </p:val>
                                        </p:tav>
                                      </p:tavLst>
                                    </p:anim>
                                    <p:anim calcmode="lin" valueType="num">
                                      <p:cBhvr>
                                        <p:cTn id="150" dur="750" fill="hold"/>
                                        <p:tgtEl>
                                          <p:spTgt spid="36"/>
                                        </p:tgtEl>
                                        <p:attrNameLst>
                                          <p:attrName>ppt_h</p:attrName>
                                        </p:attrNameLst>
                                      </p:cBhvr>
                                      <p:tavLst>
                                        <p:tav tm="0">
                                          <p:val>
                                            <p:strVal val="#ppt_h"/>
                                          </p:val>
                                        </p:tav>
                                        <p:tav tm="100000">
                                          <p:val>
                                            <p:strVal val="#ppt_h"/>
                                          </p:val>
                                        </p:tav>
                                      </p:tavLst>
                                    </p:anim>
                                  </p:childTnLst>
                                </p:cTn>
                              </p:par>
                              <p:par>
                                <p:cTn id="151" presetID="2" presetClass="entr" presetSubtype="3" decel="100000" fill="hold" grpId="0" nodeType="withEffect">
                                  <p:stCondLst>
                                    <p:cond delay="500"/>
                                  </p:stCondLst>
                                  <p:iterate type="wd">
                                    <p:tmPct val="10000"/>
                                  </p:iterate>
                                  <p:childTnLst>
                                    <p:set>
                                      <p:cBhvr>
                                        <p:cTn id="152" dur="1" fill="hold">
                                          <p:stCondLst>
                                            <p:cond delay="0"/>
                                          </p:stCondLst>
                                        </p:cTn>
                                        <p:tgtEl>
                                          <p:spTgt spid="38">
                                            <p:txEl>
                                              <p:pRg st="0" end="0"/>
                                            </p:txEl>
                                          </p:spTgt>
                                        </p:tgtEl>
                                        <p:attrNameLst>
                                          <p:attrName>style.visibility</p:attrName>
                                        </p:attrNameLst>
                                      </p:cBhvr>
                                      <p:to>
                                        <p:strVal val="visible"/>
                                      </p:to>
                                    </p:set>
                                    <p:anim calcmode="lin" valueType="num">
                                      <p:cBhvr additive="base">
                                        <p:cTn id="15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55" fill="hold">
                            <p:stCondLst>
                              <p:cond delay="4450"/>
                            </p:stCondLst>
                            <p:childTnLst>
                              <p:par>
                                <p:cTn id="156" presetID="2" presetClass="entr" presetSubtype="2" decel="100000" fill="hold" grpId="0" nodeType="afterEffect">
                                  <p:stCondLst>
                                    <p:cond delay="250"/>
                                  </p:stCondLst>
                                  <p:childTnLst>
                                    <p:set>
                                      <p:cBhvr>
                                        <p:cTn id="157" dur="1" fill="hold">
                                          <p:stCondLst>
                                            <p:cond delay="0"/>
                                          </p:stCondLst>
                                        </p:cTn>
                                        <p:tgtEl>
                                          <p:spTgt spid="39">
                                            <p:txEl>
                                              <p:pRg st="0" end="0"/>
                                            </p:txEl>
                                          </p:spTgt>
                                        </p:tgtEl>
                                        <p:attrNameLst>
                                          <p:attrName>style.visibility</p:attrName>
                                        </p:attrNameLst>
                                      </p:cBhvr>
                                      <p:to>
                                        <p:strVal val="visible"/>
                                      </p:to>
                                    </p:set>
                                    <p:anim calcmode="lin" valueType="num">
                                      <p:cBhvr additive="base">
                                        <p:cTn id="158"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39">
                                            <p:txEl>
                                              <p:pRg st="0" end="0"/>
                                            </p:txEl>
                                          </p:spTgt>
                                        </p:tgtEl>
                                        <p:attrNameLst>
                                          <p:attrName>ppt_y</p:attrName>
                                        </p:attrNameLst>
                                      </p:cBhvr>
                                      <p:tavLst>
                                        <p:tav tm="0">
                                          <p:val>
                                            <p:strVal val="#ppt_y"/>
                                          </p:val>
                                        </p:tav>
                                        <p:tav tm="100000">
                                          <p:val>
                                            <p:strVal val="#ppt_y"/>
                                          </p:val>
                                        </p:tav>
                                      </p:tavLst>
                                    </p:anim>
                                  </p:childTnLst>
                                </p:cTn>
                              </p:par>
                              <p:par>
                                <p:cTn id="160" presetID="10" presetClass="entr" presetSubtype="0" fill="hold" grpId="0" nodeType="withEffect">
                                  <p:stCondLst>
                                    <p:cond delay="100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2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19" name="フッター プレースホルダー 4">
            <a:extLst>
              <a:ext uri="{FF2B5EF4-FFF2-40B4-BE49-F238E27FC236}">
                <a16:creationId xmlns:a16="http://schemas.microsoft.com/office/drawing/2014/main" id="{22B16737-F3AB-4237-8375-92F3CF7442F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ppt_x"/>
                                          </p:val>
                                        </p:tav>
                                        <p:tav tm="100000">
                                          <p:val>
                                            <p:strVal val="#ppt_x"/>
                                          </p:val>
                                        </p:tav>
                                      </p:tavLst>
                                    </p:anim>
                                    <p:anim calcmode="lin" valueType="num">
                                      <p:cBhvr additive="base">
                                        <p:cTn id="14" dur="750" fill="hold"/>
                                        <p:tgtEl>
                                          <p:spTgt spid="65"/>
                                        </p:tgtEl>
                                        <p:attrNameLst>
                                          <p:attrName>ppt_y</p:attrName>
                                        </p:attrNameLst>
                                      </p:cBhvr>
                                      <p:tavLst>
                                        <p:tav tm="0">
                                          <p:val>
                                            <p:strVal val="1+#ppt_h/2"/>
                                          </p:val>
                                        </p:tav>
                                        <p:tav tm="100000">
                                          <p:val>
                                            <p:strVal val="#ppt_y"/>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anim calcmode="lin" valueType="num">
                                      <p:cBhvr>
                                        <p:cTn id="18" dur="750" fill="hold"/>
                                        <p:tgtEl>
                                          <p:spTgt spid="65"/>
                                        </p:tgtEl>
                                        <p:attrNameLst>
                                          <p:attrName>ppt_w</p:attrName>
                                        </p:attrNameLst>
                                      </p:cBhvr>
                                      <p:tavLst>
                                        <p:tav tm="0" fmla="#ppt_w*sin(2.5*pi*$)">
                                          <p:val>
                                            <p:fltVal val="0"/>
                                          </p:val>
                                        </p:tav>
                                        <p:tav tm="100000">
                                          <p:val>
                                            <p:fltVal val="1"/>
                                          </p:val>
                                        </p:tav>
                                      </p:tavLst>
                                    </p:anim>
                                    <p:anim calcmode="lin" valueType="num">
                                      <p:cBhvr>
                                        <p:cTn id="19" dur="750" fill="hold"/>
                                        <p:tgtEl>
                                          <p:spTgt spid="65"/>
                                        </p:tgtEl>
                                        <p:attrNameLst>
                                          <p:attrName>ppt_h</p:attrName>
                                        </p:attrNameLst>
                                      </p:cBhvr>
                                      <p:tavLst>
                                        <p:tav tm="0">
                                          <p:val>
                                            <p:strVal val="#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ppt_w</p:attrName>
                                        </p:attrNameLst>
                                      </p:cBhvr>
                                      <p:tavLst>
                                        <p:tav tm="0" fmla="#ppt_w*sin(2.5*pi*$)">
                                          <p:val>
                                            <p:fltVal val="0"/>
                                          </p:val>
                                        </p:tav>
                                        <p:tav tm="100000">
                                          <p:val>
                                            <p:fltVal val="1"/>
                                          </p:val>
                                        </p:tav>
                                      </p:tavLst>
                                    </p:anim>
                                    <p:anim calcmode="lin" valueType="num">
                                      <p:cBhvr>
                                        <p:cTn id="28" dur="750" fill="hold"/>
                                        <p:tgtEl>
                                          <p:spTgt spid="11"/>
                                        </p:tgtEl>
                                        <p:attrNameLst>
                                          <p:attrName>ppt_h</p:attrName>
                                        </p:attrNameLst>
                                      </p:cBhvr>
                                      <p:tavLst>
                                        <p:tav tm="0">
                                          <p:val>
                                            <p:strVal val="#ppt_h"/>
                                          </p:val>
                                        </p:tav>
                                        <p:tav tm="100000">
                                          <p:val>
                                            <p:strVal val="#ppt_h"/>
                                          </p:val>
                                        </p:tav>
                                      </p:tavLst>
                                    </p:anim>
                                  </p:childTnLst>
                                </p:cTn>
                              </p:par>
                              <p:par>
                                <p:cTn id="29" presetID="2" presetClass="entr" presetSubtype="12" decel="100000" fill="hold" grpId="0" nodeType="withEffect">
                                  <p:stCondLst>
                                    <p:cond delay="0"/>
                                  </p:stCondLst>
                                  <p:iterate type="wd">
                                    <p:tmPct val="10000"/>
                                  </p:iterate>
                                  <p:childTnLst>
                                    <p:set>
                                      <p:cBhvr>
                                        <p:cTn id="30" dur="1" fill="hold">
                                          <p:stCondLst>
                                            <p:cond delay="0"/>
                                          </p:stCondLst>
                                        </p:cTn>
                                        <p:tgtEl>
                                          <p:spTgt spid="55">
                                            <p:txEl>
                                              <p:pRg st="0" end="0"/>
                                            </p:txEl>
                                          </p:spTgt>
                                        </p:tgtEl>
                                        <p:attrNameLst>
                                          <p:attrName>style.visibility</p:attrName>
                                        </p:attrNameLst>
                                      </p:cBhvr>
                                      <p:to>
                                        <p:strVal val="visible"/>
                                      </p:to>
                                    </p:set>
                                    <p:anim calcmode="lin" valueType="num">
                                      <p:cBhvr additive="base">
                                        <p:cTn id="31"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
                            </p:stCondLst>
                            <p:childTnLst>
                              <p:par>
                                <p:cTn id="34" presetID="2" presetClass="entr" presetSubtype="2" decel="100000" fill="hold" grpId="0" nodeType="afterEffect">
                                  <p:stCondLst>
                                    <p:cond delay="250"/>
                                  </p:stCondLst>
                                  <p:childTnLst>
                                    <p:set>
                                      <p:cBhvr>
                                        <p:cTn id="35" dur="1" fill="hold">
                                          <p:stCondLst>
                                            <p:cond delay="0"/>
                                          </p:stCondLst>
                                        </p:cTn>
                                        <p:tgtEl>
                                          <p:spTgt spid="56">
                                            <p:txEl>
                                              <p:pRg st="0" end="0"/>
                                            </p:txEl>
                                          </p:spTgt>
                                        </p:tgtEl>
                                        <p:attrNameLst>
                                          <p:attrName>style.visibility</p:attrName>
                                        </p:attrNameLst>
                                      </p:cBhvr>
                                      <p:to>
                                        <p:strVal val="visible"/>
                                      </p:to>
                                    </p:set>
                                    <p:anim calcmode="lin" valueType="num">
                                      <p:cBhvr additive="base">
                                        <p:cTn id="36"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right)">
                                      <p:cBhvr>
                                        <p:cTn id="44" dur="500"/>
                                        <p:tgtEl>
                                          <p:spTgt spid="68"/>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59">
                                            <p:txEl>
                                              <p:pRg st="0" end="0"/>
                                            </p:txEl>
                                          </p:spTgt>
                                        </p:tgtEl>
                                        <p:attrNameLst>
                                          <p:attrName>style.visibility</p:attrName>
                                        </p:attrNameLst>
                                      </p:cBhvr>
                                      <p:to>
                                        <p:strVal val="visible"/>
                                      </p:to>
                                    </p:set>
                                    <p:anim calcmode="lin" valueType="num">
                                      <p:cBhvr additive="base">
                                        <p:cTn id="47"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150"/>
                            </p:stCondLst>
                            <p:childTnLst>
                              <p:par>
                                <p:cTn id="50" presetID="2" presetClass="entr" presetSubtype="2" decel="100000" fill="hold" grpId="0" nodeType="afterEffect">
                                  <p:stCondLst>
                                    <p:cond delay="250"/>
                                  </p:stCondLst>
                                  <p:childTnLst>
                                    <p:set>
                                      <p:cBhvr>
                                        <p:cTn id="51" dur="1" fill="hold">
                                          <p:stCondLst>
                                            <p:cond delay="0"/>
                                          </p:stCondLst>
                                        </p:cTn>
                                        <p:tgtEl>
                                          <p:spTgt spid="60">
                                            <p:txEl>
                                              <p:pRg st="0" end="0"/>
                                            </p:txEl>
                                          </p:spTgt>
                                        </p:tgtEl>
                                        <p:attrNameLst>
                                          <p:attrName>style.visibility</p:attrName>
                                        </p:attrNameLst>
                                      </p:cBhvr>
                                      <p:to>
                                        <p:strVal val="visible"/>
                                      </p:to>
                                    </p:set>
                                    <p:anim calcmode="lin" valueType="num">
                                      <p:cBhvr additive="base">
                                        <p:cTn id="5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0">
                                            <p:txEl>
                                              <p:pRg st="0" end="0"/>
                                            </p:txEl>
                                          </p:spTgt>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12" grpId="0" animBg="1"/>
      <p:bldP spid="68" grpId="0" animBg="1"/>
      <p:bldP spid="1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6" name="フッター プレースホルダー 4">
            <a:extLst>
              <a:ext uri="{FF2B5EF4-FFF2-40B4-BE49-F238E27FC236}">
                <a16:creationId xmlns:a16="http://schemas.microsoft.com/office/drawing/2014/main" id="{D6559969-8650-44D3-98C4-2D22562542B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7283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フッター プレースホルダー 4">
            <a:extLst>
              <a:ext uri="{FF2B5EF4-FFF2-40B4-BE49-F238E27FC236}">
                <a16:creationId xmlns:a16="http://schemas.microsoft.com/office/drawing/2014/main" id="{27DA6375-17B4-471C-9A6C-E7E59C6065E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ppt_w</p:attrName>
                                        </p:attrNameLst>
                                      </p:cBhvr>
                                      <p:tavLst>
                                        <p:tav tm="0" fmla="#ppt_w*sin(2.5*pi*$)">
                                          <p:val>
                                            <p:fltVal val="0"/>
                                          </p:val>
                                        </p:tav>
                                        <p:tav tm="100000">
                                          <p:val>
                                            <p:fltVal val="1"/>
                                          </p:val>
                                        </p:tav>
                                      </p:tavLst>
                                    </p:anim>
                                    <p:anim calcmode="lin" valueType="num">
                                      <p:cBhvr>
                                        <p:cTn id="17" dur="75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ppt_w</p:attrName>
                                        </p:attrNameLst>
                                      </p:cBhvr>
                                      <p:tavLst>
                                        <p:tav tm="0" fmla="#ppt_w*sin(2.5*pi*$)">
                                          <p:val>
                                            <p:fltVal val="0"/>
                                          </p:val>
                                        </p:tav>
                                        <p:tav tm="100000">
                                          <p:val>
                                            <p:fltVal val="1"/>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10507991" y="9463858"/>
            <a:ext cx="5790697" cy="547688"/>
          </a:xfrm>
          <a:prstGeom prst="rect">
            <a:avLst/>
          </a:prstGeom>
        </p:spPr>
        <p:txBody>
          <a:bodyPr/>
          <a:lstStyle/>
          <a:p>
            <a:r>
              <a:rPr lang="en-US" altLang="ja-JP" dirty="0"/>
              <a:t>#PorUnQuitoDigno</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ppt_w</p:attrName>
                                        </p:attrNameLst>
                                      </p:cBhvr>
                                      <p:tavLst>
                                        <p:tav tm="0" fmla="#ppt_w*sin(2.5*pi*$)">
                                          <p:val>
                                            <p:fltVal val="0"/>
                                          </p:val>
                                        </p:tav>
                                        <p:tav tm="100000">
                                          <p:val>
                                            <p:fltVal val="1"/>
                                          </p:val>
                                        </p:tav>
                                      </p:tavLst>
                                    </p:anim>
                                    <p:anim calcmode="lin" valueType="num">
                                      <p:cBhvr>
                                        <p:cTn id="17" dur="750" fill="hold"/>
                                        <p:tgtEl>
                                          <p:spTgt spid="21"/>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ppt_x"/>
                                          </p:val>
                                        </p:tav>
                                        <p:tav tm="100000">
                                          <p:val>
                                            <p:strVal val="#ppt_x"/>
                                          </p:val>
                                        </p:tav>
                                      </p:tavLst>
                                    </p:anim>
                                    <p:anim calcmode="lin" valueType="num">
                                      <p:cBhvr additive="base">
                                        <p:cTn id="36" dur="75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ppt_w</p:attrName>
                                        </p:attrNameLst>
                                      </p:cBhvr>
                                      <p:tavLst>
                                        <p:tav tm="0" fmla="#ppt_w*sin(2.5*pi*$)">
                                          <p:val>
                                            <p:fltVal val="0"/>
                                          </p:val>
                                        </p:tav>
                                        <p:tav tm="100000">
                                          <p:val>
                                            <p:fltVal val="1"/>
                                          </p:val>
                                        </p:tav>
                                      </p:tavLst>
                                    </p:anim>
                                    <p:anim calcmode="lin" valueType="num">
                                      <p:cBhvr>
                                        <p:cTn id="45" dur="750" fill="hold"/>
                                        <p:tgtEl>
                                          <p:spTgt spid="28"/>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anim calcmode="lin" valueType="num">
                                      <p:cBhvr>
                                        <p:cTn id="49" dur="750" fill="hold"/>
                                        <p:tgtEl>
                                          <p:spTgt spid="27"/>
                                        </p:tgtEl>
                                        <p:attrNameLst>
                                          <p:attrName>ppt_w</p:attrName>
                                        </p:attrNameLst>
                                      </p:cBhvr>
                                      <p:tavLst>
                                        <p:tav tm="0" fmla="#ppt_w*sin(2.5*pi*$)">
                                          <p:val>
                                            <p:fltVal val="0"/>
                                          </p:val>
                                        </p:tav>
                                        <p:tav tm="100000">
                                          <p:val>
                                            <p:fltVal val="1"/>
                                          </p:val>
                                        </p:tav>
                                      </p:tavLst>
                                    </p:anim>
                                    <p:anim calcmode="lin" valueType="num">
                                      <p:cBhvr>
                                        <p:cTn id="50" dur="750" fill="hold"/>
                                        <p:tgtEl>
                                          <p:spTgt spid="27"/>
                                        </p:tgtEl>
                                        <p:attrNameLst>
                                          <p:attrName>ppt_h</p:attrName>
                                        </p:attrNameLst>
                                      </p:cBhvr>
                                      <p:tavLst>
                                        <p:tav tm="0">
                                          <p:val>
                                            <p:strVal val="#ppt_h"/>
                                          </p:val>
                                        </p:tav>
                                        <p:tav tm="100000">
                                          <p:val>
                                            <p:strVal val="#ppt_h"/>
                                          </p:val>
                                        </p:tav>
                                      </p:tavLst>
                                    </p:anim>
                                  </p:childTnLst>
                                </p:cTn>
                              </p:par>
                              <p:par>
                                <p:cTn id="51" presetID="2" presetClass="entr" presetSubtype="3" decel="100000" fill="hold" grpId="0" nodeType="withEffect">
                                  <p:stCondLst>
                                    <p:cond delay="500"/>
                                  </p:stCondLst>
                                  <p:iterate type="wd">
                                    <p:tmPct val="10000"/>
                                  </p:iterate>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30">
                                            <p:txEl>
                                              <p:pRg st="0" end="0"/>
                                            </p:txEl>
                                          </p:spTgt>
                                        </p:tgtEl>
                                        <p:attrNameLst>
                                          <p:attrName>style.visibility</p:attrName>
                                        </p:attrNameLst>
                                      </p:cBhvr>
                                      <p:to>
                                        <p:strVal val="visible"/>
                                      </p:to>
                                    </p:set>
                                    <p:anim calcmode="lin" valueType="num">
                                      <p:cBhvr additive="base">
                                        <p:cTn id="5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a16="http://schemas.microsoft.com/office/drawing/2014/main" id="{0BC8534C-8AE3-4EAA-836C-8ADD6ACD466C}"/>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iterate type="wd">
                                    <p:tmPct val="10000"/>
                                  </p:iterate>
                                  <p:childTnLst>
                                    <p:set>
                                      <p:cBhvr>
                                        <p:cTn id="22" dur="1" fill="hold">
                                          <p:stCondLst>
                                            <p:cond delay="0"/>
                                          </p:stCondLst>
                                        </p:cTn>
                                        <p:tgtEl>
                                          <p:spTgt spid="37">
                                            <p:txEl>
                                              <p:pRg st="0" end="0"/>
                                            </p:txEl>
                                          </p:spTgt>
                                        </p:tgtEl>
                                        <p:attrNameLst>
                                          <p:attrName>style.visibility</p:attrName>
                                        </p:attrNameLst>
                                      </p:cBhvr>
                                      <p:to>
                                        <p:strVal val="visible"/>
                                      </p:to>
                                    </p:set>
                                    <p:anim calcmode="lin" valueType="num">
                                      <p:cBhvr additive="base">
                                        <p:cTn id="23"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additive="base">
                                        <p:cTn id="27"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5">
                                            <p:txEl>
                                              <p:pRg st="0" end="0"/>
                                            </p:txEl>
                                          </p:spTgt>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fade">
                                      <p:cBhvr>
                                        <p:cTn id="31" dur="1000"/>
                                        <p:tgtEl>
                                          <p:spTgt spid="45">
                                            <p:txEl>
                                              <p:pRg st="0" end="0"/>
                                            </p:txEl>
                                          </p:spTgt>
                                        </p:tgtEl>
                                      </p:cBhvr>
                                    </p:animEffect>
                                  </p:childTnLst>
                                </p:cTn>
                              </p:par>
                              <p:par>
                                <p:cTn id="32" presetID="2" presetClass="entr" presetSubtype="3" decel="100000" fill="hold" grpId="0" nodeType="withEffect">
                                  <p:stCondLst>
                                    <p:cond delay="0"/>
                                  </p:stCondLst>
                                  <p:iterate type="wd">
                                    <p:tmPct val="10000"/>
                                  </p:iterate>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additive="base">
                                        <p:cTn id="34"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1000"/>
                                        <p:tgtEl>
                                          <p:spTgt spid="46">
                                            <p:txEl>
                                              <p:pRg st="0" end="0"/>
                                            </p:txEl>
                                          </p:spTgt>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46">
                                            <p:txEl>
                                              <p:pRg st="0" end="0"/>
                                            </p:txEl>
                                          </p:spTgt>
                                        </p:tgtEl>
                                        <p:attrNameLst>
                                          <p:attrName>style.visibility</p:attrName>
                                        </p:attrNameLst>
                                      </p:cBhvr>
                                      <p:to>
                                        <p:strVal val="visible"/>
                                      </p:to>
                                    </p:set>
                                    <p:anim calcmode="lin" valueType="num">
                                      <p:cBhvr additive="base">
                                        <p:cTn id="41"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6">
                                            <p:txEl>
                                              <p:pRg st="0" end="0"/>
                                            </p:txEl>
                                          </p:spTgt>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10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フッター プレースホルダー 4">
            <a:extLst>
              <a:ext uri="{FF2B5EF4-FFF2-40B4-BE49-F238E27FC236}">
                <a16:creationId xmlns:a16="http://schemas.microsoft.com/office/drawing/2014/main" id="{711C55AE-8B23-42FD-B89F-6A4DB841FB8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ppt_w</p:attrName>
                                        </p:attrNameLst>
                                      </p:cBhvr>
                                      <p:tavLst>
                                        <p:tav tm="0" fmla="#ppt_w*sin(2.5*pi*$)">
                                          <p:val>
                                            <p:fltVal val="0"/>
                                          </p:val>
                                        </p:tav>
                                        <p:tav tm="100000">
                                          <p:val>
                                            <p:fltVal val="1"/>
                                          </p:val>
                                        </p:tav>
                                      </p:tavLst>
                                    </p:anim>
                                    <p:anim calcmode="lin" valueType="num">
                                      <p:cBhvr>
                                        <p:cTn id="17" dur="75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ppt_w</p:attrName>
                                        </p:attrNameLst>
                                      </p:cBhvr>
                                      <p:tavLst>
                                        <p:tav tm="0" fmla="#ppt_w*sin(2.5*pi*$)">
                                          <p:val>
                                            <p:fltVal val="0"/>
                                          </p:val>
                                        </p:tav>
                                        <p:tav tm="100000">
                                          <p:val>
                                            <p:fltVal val="1"/>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41">
                                            <p:txEl>
                                              <p:pRg st="0" end="0"/>
                                            </p:txEl>
                                          </p:spTgt>
                                        </p:tgtEl>
                                        <p:attrNameLst>
                                          <p:attrName>style.visibility</p:attrName>
                                        </p:attrNameLst>
                                      </p:cBhvr>
                                      <p:to>
                                        <p:strVal val="visible"/>
                                      </p:to>
                                    </p:set>
                                    <p:anim calcmode="lin" valueType="num">
                                      <p:cBhvr additive="base">
                                        <p:cTn id="30"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0-#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ppt_w</p:attrName>
                                        </p:attrNameLst>
                                      </p:cBhvr>
                                      <p:tavLst>
                                        <p:tav tm="0" fmla="#ppt_w*sin(2.5*pi*$)">
                                          <p:val>
                                            <p:fltVal val="0"/>
                                          </p:val>
                                        </p:tav>
                                        <p:tav tm="100000">
                                          <p:val>
                                            <p:fltVal val="1"/>
                                          </p:val>
                                        </p:tav>
                                      </p:tavLst>
                                    </p:anim>
                                    <p:anim calcmode="lin" valueType="num">
                                      <p:cBhvr>
                                        <p:cTn id="45" dur="750" fill="hold"/>
                                        <p:tgtEl>
                                          <p:spTgt spid="43"/>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50"/>
                                        <p:tgtEl>
                                          <p:spTgt spid="42"/>
                                        </p:tgtEl>
                                      </p:cBhvr>
                                    </p:animEffect>
                                    <p:anim calcmode="lin" valueType="num">
                                      <p:cBhvr>
                                        <p:cTn id="49" dur="750" fill="hold"/>
                                        <p:tgtEl>
                                          <p:spTgt spid="42"/>
                                        </p:tgtEl>
                                        <p:attrNameLst>
                                          <p:attrName>ppt_w</p:attrName>
                                        </p:attrNameLst>
                                      </p:cBhvr>
                                      <p:tavLst>
                                        <p:tav tm="0" fmla="#ppt_w*sin(2.5*pi*$)">
                                          <p:val>
                                            <p:fltVal val="0"/>
                                          </p:val>
                                        </p:tav>
                                        <p:tav tm="100000">
                                          <p:val>
                                            <p:fltVal val="1"/>
                                          </p:val>
                                        </p:tav>
                                      </p:tavLst>
                                    </p:anim>
                                    <p:anim calcmode="lin" valueType="num">
                                      <p:cBhvr>
                                        <p:cTn id="50" dur="750" fill="hold"/>
                                        <p:tgtEl>
                                          <p:spTgt spid="42"/>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additive="base">
                                        <p:cTn id="5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1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a16="http://schemas.microsoft.com/office/drawing/2014/main" id="{4DBEE1F8-24A4-47EE-9C46-3660D0CED93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anim calcmode="lin" valueType="num">
                                      <p:cBhvr>
                                        <p:cTn id="20" dur="750" fill="hold"/>
                                        <p:tgtEl>
                                          <p:spTgt spid="35"/>
                                        </p:tgtEl>
                                        <p:attrNameLst>
                                          <p:attrName>ppt_w</p:attrName>
                                        </p:attrNameLst>
                                      </p:cBhvr>
                                      <p:tavLst>
                                        <p:tav tm="0" fmla="#ppt_w*sin(2.5*pi*$)">
                                          <p:val>
                                            <p:fltVal val="0"/>
                                          </p:val>
                                        </p:tav>
                                        <p:tav tm="100000">
                                          <p:val>
                                            <p:fltVal val="1"/>
                                          </p:val>
                                        </p:tav>
                                      </p:tavLst>
                                    </p:anim>
                                    <p:anim calcmode="lin" valueType="num">
                                      <p:cBhvr>
                                        <p:cTn id="21" dur="750" fill="hold"/>
                                        <p:tgtEl>
                                          <p:spTgt spid="35"/>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anim calcmode="lin" valueType="num">
                                      <p:cBhvr>
                                        <p:cTn id="25" dur="750" fill="hold"/>
                                        <p:tgtEl>
                                          <p:spTgt spid="34"/>
                                        </p:tgtEl>
                                        <p:attrNameLst>
                                          <p:attrName>ppt_w</p:attrName>
                                        </p:attrNameLst>
                                      </p:cBhvr>
                                      <p:tavLst>
                                        <p:tav tm="0" fmla="#ppt_w*sin(2.5*pi*$)">
                                          <p:val>
                                            <p:fltVal val="0"/>
                                          </p:val>
                                        </p:tav>
                                        <p:tav tm="100000">
                                          <p:val>
                                            <p:fltVal val="1"/>
                                          </p:val>
                                        </p:tav>
                                      </p:tavLst>
                                    </p:anim>
                                    <p:anim calcmode="lin" valueType="num">
                                      <p:cBhvr>
                                        <p:cTn id="26" dur="750" fill="hold"/>
                                        <p:tgtEl>
                                          <p:spTgt spid="34"/>
                                        </p:tgtEl>
                                        <p:attrNameLst>
                                          <p:attrName>ppt_h</p:attrName>
                                        </p:attrNameLst>
                                      </p:cBhvr>
                                      <p:tavLst>
                                        <p:tav tm="0">
                                          <p:val>
                                            <p:strVal val="#ppt_h"/>
                                          </p:val>
                                        </p:tav>
                                        <p:tav tm="100000">
                                          <p:val>
                                            <p:strVal val="#ppt_h"/>
                                          </p:val>
                                        </p:tav>
                                      </p:tavLst>
                                    </p:anim>
                                  </p:childTnLst>
                                </p:cTn>
                              </p:par>
                              <p:par>
                                <p:cTn id="27" presetID="2" presetClass="entr" presetSubtype="9" decel="100000" fill="hold" grpId="0" nodeType="withEffect">
                                  <p:stCondLst>
                                    <p:cond delay="500"/>
                                  </p:stCondLst>
                                  <p:iterate type="wd">
                                    <p:tmPct val="10000"/>
                                  </p:iterate>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600"/>
                            </p:stCondLst>
                            <p:childTnLst>
                              <p:par>
                                <p:cTn id="32" presetID="2" presetClass="entr" presetSubtype="2" decel="100000" fill="hold" grpId="0" nodeType="afterEffect">
                                  <p:stCondLst>
                                    <p:cond delay="250"/>
                                  </p:stCondLst>
                                  <p:childTnLst>
                                    <p:set>
                                      <p:cBhvr>
                                        <p:cTn id="33" dur="1" fill="hold">
                                          <p:stCondLst>
                                            <p:cond delay="0"/>
                                          </p:stCondLst>
                                        </p:cTn>
                                        <p:tgtEl>
                                          <p:spTgt spid="37">
                                            <p:txEl>
                                              <p:pRg st="0" end="0"/>
                                            </p:txEl>
                                          </p:spTgt>
                                        </p:tgtEl>
                                        <p:attrNameLst>
                                          <p:attrName>style.visibility</p:attrName>
                                        </p:attrNameLst>
                                      </p:cBhvr>
                                      <p:to>
                                        <p:strVal val="visible"/>
                                      </p:to>
                                    </p:set>
                                    <p:anim calcmode="lin" valueType="num">
                                      <p:cBhvr additive="base">
                                        <p:cTn id="34"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decel="10000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0-#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ppt_w</p:attrName>
                                        </p:attrNameLst>
                                      </p:cBhvr>
                                      <p:tavLst>
                                        <p:tav tm="0" fmla="#ppt_w*sin(2.5*pi*$)">
                                          <p:val>
                                            <p:fltVal val="0"/>
                                          </p:val>
                                        </p:tav>
                                        <p:tav tm="100000">
                                          <p:val>
                                            <p:fltVal val="1"/>
                                          </p:val>
                                        </p:tav>
                                      </p:tavLst>
                                    </p:anim>
                                    <p:anim calcmode="lin" valueType="num">
                                      <p:cBhvr>
                                        <p:cTn id="49" dur="750" fill="hold"/>
                                        <p:tgtEl>
                                          <p:spTgt spid="39"/>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750"/>
                                        <p:tgtEl>
                                          <p:spTgt spid="38"/>
                                        </p:tgtEl>
                                      </p:cBhvr>
                                    </p:animEffect>
                                    <p:anim calcmode="lin" valueType="num">
                                      <p:cBhvr>
                                        <p:cTn id="53" dur="750" fill="hold"/>
                                        <p:tgtEl>
                                          <p:spTgt spid="38"/>
                                        </p:tgtEl>
                                        <p:attrNameLst>
                                          <p:attrName>ppt_w</p:attrName>
                                        </p:attrNameLst>
                                      </p:cBhvr>
                                      <p:tavLst>
                                        <p:tav tm="0" fmla="#ppt_w*sin(2.5*pi*$)">
                                          <p:val>
                                            <p:fltVal val="0"/>
                                          </p:val>
                                        </p:tav>
                                        <p:tav tm="100000">
                                          <p:val>
                                            <p:fltVal val="1"/>
                                          </p:val>
                                        </p:tav>
                                      </p:tavLst>
                                    </p:anim>
                                    <p:anim calcmode="lin" valueType="num">
                                      <p:cBhvr>
                                        <p:cTn id="54" dur="750" fill="hold"/>
                                        <p:tgtEl>
                                          <p:spTgt spid="38"/>
                                        </p:tgtEl>
                                        <p:attrNameLst>
                                          <p:attrName>ppt_h</p:attrName>
                                        </p:attrNameLst>
                                      </p:cBhvr>
                                      <p:tavLst>
                                        <p:tav tm="0">
                                          <p:val>
                                            <p:strVal val="#ppt_h"/>
                                          </p:val>
                                        </p:tav>
                                        <p:tav tm="100000">
                                          <p:val>
                                            <p:strVal val="#ppt_h"/>
                                          </p:val>
                                        </p:tav>
                                      </p:tavLst>
                                    </p:anim>
                                  </p:childTnLst>
                                </p:cTn>
                              </p:par>
                              <p:par>
                                <p:cTn id="55" presetID="2" presetClass="entr" presetSubtype="9" decel="100000" fill="hold" grpId="0" nodeType="withEffect">
                                  <p:stCondLst>
                                    <p:cond delay="500"/>
                                  </p:stCondLst>
                                  <p:iterate type="wd">
                                    <p:tmPct val="10000"/>
                                  </p:iterate>
                                  <p:childTnLst>
                                    <p:set>
                                      <p:cBhvr>
                                        <p:cTn id="56" dur="1" fill="hold">
                                          <p:stCondLst>
                                            <p:cond delay="0"/>
                                          </p:stCondLst>
                                        </p:cTn>
                                        <p:tgtEl>
                                          <p:spTgt spid="40">
                                            <p:txEl>
                                              <p:pRg st="0" end="0"/>
                                            </p:txEl>
                                          </p:spTgt>
                                        </p:tgtEl>
                                        <p:attrNameLst>
                                          <p:attrName>style.visibility</p:attrName>
                                        </p:attrNameLst>
                                      </p:cBhvr>
                                      <p:to>
                                        <p:strVal val="visible"/>
                                      </p:to>
                                    </p:set>
                                    <p:anim calcmode="lin" valueType="num">
                                      <p:cBhvr additive="base">
                                        <p:cTn id="5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3450"/>
                            </p:stCondLst>
                            <p:childTnLst>
                              <p:par>
                                <p:cTn id="60" presetID="2" presetClass="entr" presetSubtype="2" decel="100000" fill="hold" grpId="0" nodeType="afterEffect">
                                  <p:stCondLst>
                                    <p:cond delay="25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4"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ppt_x"/>
                                          </p:val>
                                        </p:tav>
                                        <p:tav tm="100000">
                                          <p:val>
                                            <p:strVal val="#ppt_x"/>
                                          </p:val>
                                        </p:tav>
                                      </p:tavLst>
                                    </p:anim>
                                    <p:anim calcmode="lin" valueType="num">
                                      <p:cBhvr additive="base">
                                        <p:cTn id="68" dur="75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0-#ppt_w/2"/>
                                          </p:val>
                                        </p:tav>
                                        <p:tav tm="100000">
                                          <p:val>
                                            <p:strVal val="#ppt_x"/>
                                          </p:val>
                                        </p:tav>
                                      </p:tavLst>
                                    </p:anim>
                                    <p:anim calcmode="lin" valueType="num">
                                      <p:cBhvr additive="base">
                                        <p:cTn id="72" dur="750" fill="hold"/>
                                        <p:tgtEl>
                                          <p:spTgt spid="19"/>
                                        </p:tgtEl>
                                        <p:attrNameLst>
                                          <p:attrName>ppt_y</p:attrName>
                                        </p:attrNameLst>
                                      </p:cBhvr>
                                      <p:tavLst>
                                        <p:tav tm="0">
                                          <p:val>
                                            <p:strVal val="#ppt_y"/>
                                          </p:val>
                                        </p:tav>
                                        <p:tav tm="100000">
                                          <p:val>
                                            <p:strVal val="#ppt_y"/>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ppt_w</p:attrName>
                                        </p:attrNameLst>
                                      </p:cBhvr>
                                      <p:tavLst>
                                        <p:tav tm="0" fmla="#ppt_w*sin(2.5*pi*$)">
                                          <p:val>
                                            <p:fltVal val="0"/>
                                          </p:val>
                                        </p:tav>
                                        <p:tav tm="100000">
                                          <p:val>
                                            <p:fltVal val="1"/>
                                          </p:val>
                                        </p:tav>
                                      </p:tavLst>
                                    </p:anim>
                                    <p:anim calcmode="lin" valueType="num">
                                      <p:cBhvr>
                                        <p:cTn id="77" dur="750" fill="hold"/>
                                        <p:tgtEl>
                                          <p:spTgt spid="20"/>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750"/>
                                        <p:tgtEl>
                                          <p:spTgt spid="19"/>
                                        </p:tgtEl>
                                      </p:cBhvr>
                                    </p:animEffect>
                                    <p:anim calcmode="lin" valueType="num">
                                      <p:cBhvr>
                                        <p:cTn id="81" dur="750" fill="hold"/>
                                        <p:tgtEl>
                                          <p:spTgt spid="19"/>
                                        </p:tgtEl>
                                        <p:attrNameLst>
                                          <p:attrName>ppt_w</p:attrName>
                                        </p:attrNameLst>
                                      </p:cBhvr>
                                      <p:tavLst>
                                        <p:tav tm="0" fmla="#ppt_w*sin(2.5*pi*$)">
                                          <p:val>
                                            <p:fltVal val="0"/>
                                          </p:val>
                                        </p:tav>
                                        <p:tav tm="100000">
                                          <p:val>
                                            <p:fltVal val="1"/>
                                          </p:val>
                                        </p:tav>
                                      </p:tavLst>
                                    </p:anim>
                                    <p:anim calcmode="lin" valueType="num">
                                      <p:cBhvr>
                                        <p:cTn id="82" dur="750" fill="hold"/>
                                        <p:tgtEl>
                                          <p:spTgt spid="19"/>
                                        </p:tgtEl>
                                        <p:attrNameLst>
                                          <p:attrName>ppt_h</p:attrName>
                                        </p:attrNameLst>
                                      </p:cBhvr>
                                      <p:tavLst>
                                        <p:tav tm="0">
                                          <p:val>
                                            <p:strVal val="#ppt_h"/>
                                          </p:val>
                                        </p:tav>
                                        <p:tav tm="100000">
                                          <p:val>
                                            <p:strVal val="#ppt_h"/>
                                          </p:val>
                                        </p:tav>
                                      </p:tavLst>
                                    </p:anim>
                                  </p:childTnLst>
                                </p:cTn>
                              </p:par>
                              <p:par>
                                <p:cTn id="83" presetID="2" presetClass="entr" presetSubtype="9" decel="100000" fill="hold" grpId="0" nodeType="withEffect">
                                  <p:stCondLst>
                                    <p:cond delay="500"/>
                                  </p:stCondLst>
                                  <p:iterate type="wd">
                                    <p:tmPct val="10000"/>
                                  </p:iterate>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53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100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8" name="フッター プレースホルダー 4">
            <a:extLst>
              <a:ext uri="{FF2B5EF4-FFF2-40B4-BE49-F238E27FC236}">
                <a16:creationId xmlns:a16="http://schemas.microsoft.com/office/drawing/2014/main" id="{9AC3C802-25D8-438F-AAA4-9346D6E63B7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anim calcmode="lin" valueType="num">
                                      <p:cBhvr>
                                        <p:cTn id="16" dur="750" fill="hold"/>
                                        <p:tgtEl>
                                          <p:spTgt spid="35"/>
                                        </p:tgtEl>
                                        <p:attrNameLst>
                                          <p:attrName>ppt_w</p:attrName>
                                        </p:attrNameLst>
                                      </p:cBhvr>
                                      <p:tavLst>
                                        <p:tav tm="0" fmla="#ppt_w*sin(2.5*pi*$)">
                                          <p:val>
                                            <p:fltVal val="0"/>
                                          </p:val>
                                        </p:tav>
                                        <p:tav tm="100000">
                                          <p:val>
                                            <p:fltVal val="1"/>
                                          </p:val>
                                        </p:tav>
                                      </p:tavLst>
                                    </p:anim>
                                    <p:anim calcmode="lin" valueType="num">
                                      <p:cBhvr>
                                        <p:cTn id="17" dur="75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ppt_w</p:attrName>
                                        </p:attrNameLst>
                                      </p:cBhvr>
                                      <p:tavLst>
                                        <p:tav tm="0" fmla="#ppt_w*sin(2.5*pi*$)">
                                          <p:val>
                                            <p:fltVal val="0"/>
                                          </p:val>
                                        </p:tav>
                                        <p:tav tm="100000">
                                          <p:val>
                                            <p:fltVal val="1"/>
                                          </p:val>
                                        </p:tav>
                                      </p:tavLst>
                                    </p:anim>
                                    <p:anim calcmode="lin" valueType="num">
                                      <p:cBhvr>
                                        <p:cTn id="22" dur="750" fill="hold"/>
                                        <p:tgtEl>
                                          <p:spTgt spid="34"/>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additive="base">
                                        <p:cTn id="30"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ppt_x"/>
                                          </p:val>
                                        </p:tav>
                                        <p:tav tm="100000">
                                          <p:val>
                                            <p:strVal val="#ppt_x"/>
                                          </p:val>
                                        </p:tav>
                                      </p:tavLst>
                                    </p:anim>
                                    <p:anim calcmode="lin" valueType="num">
                                      <p:cBhvr additive="base">
                                        <p:cTn id="36" dur="75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ppt_w</p:attrName>
                                        </p:attrNameLst>
                                      </p:cBhvr>
                                      <p:tavLst>
                                        <p:tav tm="0" fmla="#ppt_w*sin(2.5*pi*$)">
                                          <p:val>
                                            <p:fltVal val="0"/>
                                          </p:val>
                                        </p:tav>
                                        <p:tav tm="100000">
                                          <p:val>
                                            <p:fltVal val="1"/>
                                          </p:val>
                                        </p:tav>
                                      </p:tavLst>
                                    </p:anim>
                                    <p:anim calcmode="lin" valueType="num">
                                      <p:cBhvr>
                                        <p:cTn id="45" dur="750" fill="hold"/>
                                        <p:tgtEl>
                                          <p:spTgt spid="39"/>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750"/>
                                        <p:tgtEl>
                                          <p:spTgt spid="38"/>
                                        </p:tgtEl>
                                      </p:cBhvr>
                                    </p:animEffect>
                                    <p:anim calcmode="lin" valueType="num">
                                      <p:cBhvr>
                                        <p:cTn id="49" dur="750" fill="hold"/>
                                        <p:tgtEl>
                                          <p:spTgt spid="38"/>
                                        </p:tgtEl>
                                        <p:attrNameLst>
                                          <p:attrName>ppt_w</p:attrName>
                                        </p:attrNameLst>
                                      </p:cBhvr>
                                      <p:tavLst>
                                        <p:tav tm="0" fmla="#ppt_w*sin(2.5*pi*$)">
                                          <p:val>
                                            <p:fltVal val="0"/>
                                          </p:val>
                                        </p:tav>
                                        <p:tav tm="100000">
                                          <p:val>
                                            <p:fltVal val="1"/>
                                          </p:val>
                                        </p:tav>
                                      </p:tavLst>
                                    </p:anim>
                                    <p:anim calcmode="lin" valueType="num">
                                      <p:cBhvr>
                                        <p:cTn id="50" dur="750" fill="hold"/>
                                        <p:tgtEl>
                                          <p:spTgt spid="38"/>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00"/>
                            </p:stCondLst>
                            <p:childTnLst>
                              <p:par>
                                <p:cTn id="61" presetID="2" presetClass="entr" presetSubtype="4" decel="10000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45"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ppt_w</p:attrName>
                                        </p:attrNameLst>
                                      </p:cBhvr>
                                      <p:tavLst>
                                        <p:tav tm="0" fmla="#ppt_w*sin(2.5*pi*$)">
                                          <p:val>
                                            <p:fltVal val="0"/>
                                          </p:val>
                                        </p:tav>
                                        <p:tav tm="100000">
                                          <p:val>
                                            <p:fltVal val="1"/>
                                          </p:val>
                                        </p:tav>
                                      </p:tavLst>
                                    </p:anim>
                                    <p:anim calcmode="lin" valueType="num">
                                      <p:cBhvr>
                                        <p:cTn id="73" dur="750" fill="hold"/>
                                        <p:tgtEl>
                                          <p:spTgt spid="20"/>
                                        </p:tgtEl>
                                        <p:attrNameLst>
                                          <p:attrName>ppt_h</p:attrName>
                                        </p:attrNameLst>
                                      </p:cBhvr>
                                      <p:tavLst>
                                        <p:tav tm="0">
                                          <p:val>
                                            <p:strVal val="#ppt_h"/>
                                          </p:val>
                                        </p:tav>
                                        <p:tav tm="100000">
                                          <p:val>
                                            <p:strVal val="#ppt_h"/>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ppt_w</p:attrName>
                                        </p:attrNameLst>
                                      </p:cBhvr>
                                      <p:tavLst>
                                        <p:tav tm="0" fmla="#ppt_w*sin(2.5*pi*$)">
                                          <p:val>
                                            <p:fltVal val="0"/>
                                          </p:val>
                                        </p:tav>
                                        <p:tav tm="100000">
                                          <p:val>
                                            <p:fltVal val="1"/>
                                          </p:val>
                                        </p:tav>
                                      </p:tavLst>
                                    </p:anim>
                                    <p:anim calcmode="lin" valueType="num">
                                      <p:cBhvr>
                                        <p:cTn id="78" dur="750" fill="hold"/>
                                        <p:tgtEl>
                                          <p:spTgt spid="19"/>
                                        </p:tgtEl>
                                        <p:attrNameLst>
                                          <p:attrName>ppt_h</p:attrName>
                                        </p:attrNameLst>
                                      </p:cBhvr>
                                      <p:tavLst>
                                        <p:tav tm="0">
                                          <p:val>
                                            <p:strVal val="#ppt_h"/>
                                          </p:val>
                                        </p:tav>
                                        <p:tav tm="100000">
                                          <p:val>
                                            <p:strVal val="#ppt_h"/>
                                          </p:val>
                                        </p:tav>
                                      </p:tavLst>
                                    </p:anim>
                                  </p:childTnLst>
                                </p:cTn>
                              </p:par>
                              <p:par>
                                <p:cTn id="79" presetID="2" presetClass="entr" presetSubtype="9" decel="100000" fill="hold" grpId="0" nodeType="withEffect">
                                  <p:stCondLst>
                                    <p:cond delay="500"/>
                                  </p:stCondLst>
                                  <p:iterate type="wd">
                                    <p:tmPct val="10000"/>
                                  </p:iterate>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additive="base">
                                        <p:cTn id="8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4800"/>
                            </p:stCondLst>
                            <p:childTnLst>
                              <p:par>
                                <p:cTn id="84" presetID="2" presetClass="entr" presetSubtype="2" decel="100000" fill="hold" grpId="0" nodeType="afterEffect">
                                  <p:stCondLst>
                                    <p:cond delay="250"/>
                                  </p:stCondLst>
                                  <p:childTnLst>
                                    <p:set>
                                      <p:cBhvr>
                                        <p:cTn id="85" dur="1" fill="hold">
                                          <p:stCondLst>
                                            <p:cond delay="0"/>
                                          </p:stCondLst>
                                        </p:cTn>
                                        <p:tgtEl>
                                          <p:spTgt spid="22">
                                            <p:txEl>
                                              <p:pRg st="0" end="0"/>
                                            </p:txEl>
                                          </p:spTgt>
                                        </p:tgtEl>
                                        <p:attrNameLst>
                                          <p:attrName>style.visibility</p:attrName>
                                        </p:attrNameLst>
                                      </p:cBhvr>
                                      <p:to>
                                        <p:strVal val="visible"/>
                                      </p:to>
                                    </p:set>
                                    <p:anim calcmode="lin" valueType="num">
                                      <p:cBhvr additive="base">
                                        <p:cTn id="8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5550"/>
                            </p:stCondLst>
                            <p:childTnLst>
                              <p:par>
                                <p:cTn id="89" presetID="2" presetClass="entr" presetSubtype="4" decel="10000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750" fill="hold"/>
                                        <p:tgtEl>
                                          <p:spTgt spid="24"/>
                                        </p:tgtEl>
                                        <p:attrNameLst>
                                          <p:attrName>ppt_x</p:attrName>
                                        </p:attrNameLst>
                                      </p:cBhvr>
                                      <p:tavLst>
                                        <p:tav tm="0">
                                          <p:val>
                                            <p:strVal val="#ppt_x"/>
                                          </p:val>
                                        </p:tav>
                                        <p:tav tm="100000">
                                          <p:val>
                                            <p:strVal val="#ppt_x"/>
                                          </p:val>
                                        </p:tav>
                                      </p:tavLst>
                                    </p:anim>
                                    <p:anim calcmode="lin" valueType="num">
                                      <p:cBhvr additive="base">
                                        <p:cTn id="92" dur="75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8" decel="10000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750" fill="hold"/>
                                        <p:tgtEl>
                                          <p:spTgt spid="23"/>
                                        </p:tgtEl>
                                        <p:attrNameLst>
                                          <p:attrName>ppt_x</p:attrName>
                                        </p:attrNameLst>
                                      </p:cBhvr>
                                      <p:tavLst>
                                        <p:tav tm="0">
                                          <p:val>
                                            <p:strVal val="0-#ppt_w/2"/>
                                          </p:val>
                                        </p:tav>
                                        <p:tav tm="100000">
                                          <p:val>
                                            <p:strVal val="#ppt_x"/>
                                          </p:val>
                                        </p:tav>
                                      </p:tavLst>
                                    </p:anim>
                                    <p:anim calcmode="lin" valueType="num">
                                      <p:cBhvr additive="base">
                                        <p:cTn id="96" dur="750" fill="hold"/>
                                        <p:tgtEl>
                                          <p:spTgt spid="23"/>
                                        </p:tgtEl>
                                        <p:attrNameLst>
                                          <p:attrName>ppt_y</p:attrName>
                                        </p:attrNameLst>
                                      </p:cBhvr>
                                      <p:tavLst>
                                        <p:tav tm="0">
                                          <p:val>
                                            <p:strVal val="#ppt_y"/>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par>
                                <p:cTn id="102" presetID="45"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750"/>
                                        <p:tgtEl>
                                          <p:spTgt spid="23"/>
                                        </p:tgtEl>
                                      </p:cBhvr>
                                    </p:animEffect>
                                    <p:anim calcmode="lin" valueType="num">
                                      <p:cBhvr>
                                        <p:cTn id="105" dur="750" fill="hold"/>
                                        <p:tgtEl>
                                          <p:spTgt spid="23"/>
                                        </p:tgtEl>
                                        <p:attrNameLst>
                                          <p:attrName>ppt_w</p:attrName>
                                        </p:attrNameLst>
                                      </p:cBhvr>
                                      <p:tavLst>
                                        <p:tav tm="0" fmla="#ppt_w*sin(2.5*pi*$)">
                                          <p:val>
                                            <p:fltVal val="0"/>
                                          </p:val>
                                        </p:tav>
                                        <p:tav tm="100000">
                                          <p:val>
                                            <p:fltVal val="1"/>
                                          </p:val>
                                        </p:tav>
                                      </p:tavLst>
                                    </p:anim>
                                    <p:anim calcmode="lin" valueType="num">
                                      <p:cBhvr>
                                        <p:cTn id="106" dur="750" fill="hold"/>
                                        <p:tgtEl>
                                          <p:spTgt spid="23"/>
                                        </p:tgtEl>
                                        <p:attrNameLst>
                                          <p:attrName>ppt_h</p:attrName>
                                        </p:attrNameLst>
                                      </p:cBhvr>
                                      <p:tavLst>
                                        <p:tav tm="0">
                                          <p:val>
                                            <p:strVal val="#ppt_h"/>
                                          </p:val>
                                        </p:tav>
                                        <p:tav tm="100000">
                                          <p:val>
                                            <p:strVal val="#ppt_h"/>
                                          </p:val>
                                        </p:tav>
                                      </p:tavLst>
                                    </p:anim>
                                  </p:childTnLst>
                                </p:cTn>
                              </p:par>
                              <p:par>
                                <p:cTn id="107" presetID="2" presetClass="entr" presetSubtype="9" decel="100000" fill="hold" grpId="0" nodeType="withEffect">
                                  <p:stCondLst>
                                    <p:cond delay="500"/>
                                  </p:stCondLst>
                                  <p:iterate type="wd">
                                    <p:tmPct val="10000"/>
                                  </p:iterate>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additive="base">
                                        <p:cTn id="10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1" fill="hold">
                            <p:stCondLst>
                              <p:cond delay="6650"/>
                            </p:stCondLst>
                            <p:childTnLst>
                              <p:par>
                                <p:cTn id="112" presetID="2" presetClass="entr" presetSubtype="2" decel="100000" fill="hold" grpId="0" nodeType="afterEffect">
                                  <p:stCondLst>
                                    <p:cond delay="25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additive="base">
                                        <p:cTn id="11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6">
                                            <p:txEl>
                                              <p:pRg st="0" end="0"/>
                                            </p:txEl>
                                          </p:spTgt>
                                        </p:tgtEl>
                                        <p:attrNameLst>
                                          <p:attrName>ppt_y</p:attrName>
                                        </p:attrNameLst>
                                      </p:cBhvr>
                                      <p:tavLst>
                                        <p:tav tm="0">
                                          <p:val>
                                            <p:strVal val="#ppt_y"/>
                                          </p:val>
                                        </p:tav>
                                        <p:tav tm="100000">
                                          <p:val>
                                            <p:strVal val="#ppt_y"/>
                                          </p:val>
                                        </p:tav>
                                      </p:tavLst>
                                    </p:anim>
                                  </p:childTnLst>
                                </p:cTn>
                              </p:par>
                              <p:par>
                                <p:cTn id="116" presetID="10" presetClass="entr" presetSubtype="0"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
        <p:nvSpPr>
          <p:cNvPr id="15" name="フッター プレースホルダー 4">
            <a:extLst>
              <a:ext uri="{FF2B5EF4-FFF2-40B4-BE49-F238E27FC236}">
                <a16:creationId xmlns:a16="http://schemas.microsoft.com/office/drawing/2014/main" id="{66030A41-CDD9-4510-9E69-9536549FDDEE}"/>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3" name="フッター プレースホルダー 4">
            <a:extLst>
              <a:ext uri="{FF2B5EF4-FFF2-40B4-BE49-F238E27FC236}">
                <a16:creationId xmlns:a16="http://schemas.microsoft.com/office/drawing/2014/main" id="{B895AA07-6FF4-49AF-BD78-D7E552BB75C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4" fill="hold" grpId="0" nodeType="withEffect">
                                  <p:stCondLst>
                                    <p:cond delay="0"/>
                                  </p:stCondLst>
                                  <p:iterate type="lt">
                                    <p:tmPct val="5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down)">
                                      <p:cBhvr>
                                        <p:cTn id="14" dur="500"/>
                                        <p:tgtEl>
                                          <p:spTgt spid="15">
                                            <p:txEl>
                                              <p:pRg st="0" end="0"/>
                                            </p:txEl>
                                          </p:spTgt>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P spid="1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pic>
        <p:nvPicPr>
          <p:cNvPr id="17" name="Imagen 16">
            <a:extLst>
              <a:ext uri="{FF2B5EF4-FFF2-40B4-BE49-F238E27FC236}">
                <a16:creationId xmlns:a16="http://schemas.microsoft.com/office/drawing/2014/main" id="{E8DB67C8-E446-4E09-8E7A-BF2AB7B8A8C5}"/>
              </a:ext>
            </a:extLst>
          </p:cNvPr>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2142963" y="337901"/>
            <a:ext cx="5229129" cy="1203150"/>
          </a:xfrm>
          <a:prstGeom prst="rect">
            <a:avLst/>
          </a:prstGeom>
          <a:noFill/>
          <a:ln>
            <a:noFill/>
          </a:ln>
        </p:spPr>
      </p:pic>
      <p:pic>
        <p:nvPicPr>
          <p:cNvPr id="9" name="Gráfico 8">
            <a:extLst>
              <a:ext uri="{FF2B5EF4-FFF2-40B4-BE49-F238E27FC236}">
                <a16:creationId xmlns:a16="http://schemas.microsoft.com/office/drawing/2014/main" id="{A70BFE03-39FC-429D-A245-70BE0AF7A8CA}"/>
              </a:ext>
            </a:extLst>
          </p:cNvPr>
          <p:cNvPicPr>
            <a:picLocks noChangeAspect="1"/>
          </p:cNvPicPr>
          <p:nvPr userDrawn="1"/>
        </p:nvPicPr>
        <p:blipFill>
          <a:blip r:embed="rId22">
            <a:extLst>
              <a:ext uri="{96DAC541-7B7A-43D3-8B79-37D633B846F1}">
                <asvg:svgBlip xmlns="" xmlns:asvg="http://schemas.microsoft.com/office/drawing/2016/SVG/main" r:embed="rId23"/>
              </a:ext>
            </a:extLst>
          </a:blip>
          <a:stretch>
            <a:fillRect/>
          </a:stretch>
        </p:blipFill>
        <p:spPr>
          <a:xfrm>
            <a:off x="0" y="385245"/>
            <a:ext cx="11206264" cy="781050"/>
          </a:xfrm>
          <a:prstGeom prst="rect">
            <a:avLst/>
          </a:prstGeom>
        </p:spPr>
      </p:pic>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714" r:id="rId18"/>
    <p:sldLayoutId id="2147483779"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400"/>
                                        <p:tgtEl>
                                          <p:spTgt spid="23"/>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400" fill="hold"/>
                                        <p:tgtEl>
                                          <p:spTgt spid="23"/>
                                        </p:tgtEl>
                                        <p:attrNameLst>
                                          <p:attrName>ppt_x</p:attrName>
                                        </p:attrNameLst>
                                      </p:cBhvr>
                                      <p:tavLst>
                                        <p:tav tm="0">
                                          <p:val>
                                            <p:strVal val="1+#ppt_w/2"/>
                                          </p:val>
                                        </p:tav>
                                        <p:tav tm="100000">
                                          <p:val>
                                            <p:strVal val="#ppt_x"/>
                                          </p:val>
                                        </p:tav>
                                      </p:tavLst>
                                    </p:anim>
                                    <p:anim calcmode="lin" valueType="num">
                                      <p:cBhvr additive="base">
                                        <p:cTn id="11" dur="400" fill="hold"/>
                                        <p:tgtEl>
                                          <p:spTgt spid="23"/>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400"/>
                                        <p:tgtEl>
                                          <p:spTgt spid="20"/>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400" fill="hold"/>
                                        <p:tgtEl>
                                          <p:spTgt spid="20"/>
                                        </p:tgtEl>
                                        <p:attrNameLst>
                                          <p:attrName>ppt_x</p:attrName>
                                        </p:attrNameLst>
                                      </p:cBhvr>
                                      <p:tavLst>
                                        <p:tav tm="0">
                                          <p:val>
                                            <p:strVal val="1+#ppt_w/2"/>
                                          </p:val>
                                        </p:tav>
                                        <p:tav tm="100000">
                                          <p:val>
                                            <p:strVal val="#ppt_x"/>
                                          </p:val>
                                        </p:tav>
                                      </p:tavLst>
                                    </p:anim>
                                    <p:anim calcmode="lin" valueType="num">
                                      <p:cBhvr additive="base">
                                        <p:cTn id="18" dur="400" fill="hold"/>
                                        <p:tgtEl>
                                          <p:spTgt spid="20"/>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400"/>
                                        <p:tgtEl>
                                          <p:spTgt spid="2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400" fill="hold"/>
                                        <p:tgtEl>
                                          <p:spTgt spid="21"/>
                                        </p:tgtEl>
                                        <p:attrNameLst>
                                          <p:attrName>ppt_x</p:attrName>
                                        </p:attrNameLst>
                                      </p:cBhvr>
                                      <p:tavLst>
                                        <p:tav tm="0">
                                          <p:val>
                                            <p:strVal val="1+#ppt_w/2"/>
                                          </p:val>
                                        </p:tav>
                                        <p:tav tm="100000">
                                          <p:val>
                                            <p:strVal val="#ppt_x"/>
                                          </p:val>
                                        </p:tav>
                                      </p:tavLst>
                                    </p:anim>
                                    <p:anim calcmode="lin" valueType="num">
                                      <p:cBhvr additive="base">
                                        <p:cTn id="25" dur="400" fill="hold"/>
                                        <p:tgtEl>
                                          <p:spTgt spid="2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1" decel="100000" fill="hold" grpId="0" nodeType="withEffect">
                                  <p:stCondLst>
                                    <p:cond delay="125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0"/>
          </p:nvPr>
        </p:nvSpPr>
        <p:spPr/>
        <p:txBody>
          <a:bodyPr/>
          <a:lstStyle/>
          <a:p>
            <a:r>
              <a:rPr lang="es-EC" dirty="0" smtClean="0"/>
              <a:t>OBSERVACIONES ANTEPROYECTO REFORMA 2021</a:t>
            </a:r>
            <a:endParaRPr lang="es-EC"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4294967295"/>
          </p:nvPr>
        </p:nvSpPr>
        <p:spPr>
          <a:xfrm>
            <a:off x="12495213" y="9582150"/>
            <a:ext cx="5791200" cy="547688"/>
          </a:xfrm>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4294967295"/>
          </p:nvPr>
        </p:nvSpPr>
        <p:spPr>
          <a:xfrm>
            <a:off x="17206913" y="9432925"/>
            <a:ext cx="1079500" cy="547688"/>
          </a:xfrm>
        </p:spPr>
        <p:txBody>
          <a:bodyPr/>
          <a:lstStyle/>
          <a:p>
            <a:fld id="{E6459DFB-86F3-43FA-8567-2EA6E426AE90}" type="slidenum">
              <a:rPr lang="ja-JP" altLang="en-US" smtClean="0"/>
              <a:pPr/>
              <a:t>1</a:t>
            </a:fld>
            <a:endParaRPr lang="ja-JP" altLang="en-US"/>
          </a:p>
        </p:txBody>
      </p:sp>
      <p:sp>
        <p:nvSpPr>
          <p:cNvPr id="18" name="CuadroTexto 17"/>
          <p:cNvSpPr txBox="1"/>
          <p:nvPr/>
        </p:nvSpPr>
        <p:spPr>
          <a:xfrm>
            <a:off x="11056267" y="5296669"/>
            <a:ext cx="1948534" cy="461665"/>
          </a:xfrm>
          <a:prstGeom prst="rect">
            <a:avLst/>
          </a:prstGeom>
          <a:noFill/>
        </p:spPr>
        <p:txBody>
          <a:bodyPr wrap="square" rtlCol="0">
            <a:spAutoFit/>
          </a:bodyPr>
          <a:lstStyle/>
          <a:p>
            <a:pPr algn="ctr"/>
            <a:endParaRPr lang="es-EC" sz="2400" b="1" dirty="0" smtClean="0">
              <a:solidFill>
                <a:srgbClr val="0060A8"/>
              </a:solidFill>
            </a:endParaRPr>
          </a:p>
        </p:txBody>
      </p:sp>
    </p:spTree>
    <p:extLst>
      <p:ext uri="{BB962C8B-B14F-4D97-AF65-F5344CB8AC3E}">
        <p14:creationId xmlns:p14="http://schemas.microsoft.com/office/powerpoint/2010/main" val="257115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POA 2021</a:t>
            </a:r>
          </a:p>
          <a:p>
            <a:pPr algn="ct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5048444" y="1906860"/>
            <a:ext cx="9108242" cy="1203151"/>
          </a:xfrm>
        </p:spPr>
        <p:txBody>
          <a:bodyPr>
            <a:normAutofit fontScale="90000"/>
          </a:bodyPr>
          <a:lstStyle/>
          <a:p>
            <a:r>
              <a:rPr lang="es-EC" dirty="0" smtClean="0"/>
              <a:t>REFORMA DE INVERSIÓN</a:t>
            </a:r>
            <a:endParaRPr lang="es-EC"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sp>
        <p:nvSpPr>
          <p:cNvPr id="9" name="CuadroTexto 8"/>
          <p:cNvSpPr txBox="1"/>
          <p:nvPr/>
        </p:nvSpPr>
        <p:spPr>
          <a:xfrm>
            <a:off x="2461823" y="4203340"/>
            <a:ext cx="5192447" cy="584775"/>
          </a:xfrm>
          <a:prstGeom prst="rect">
            <a:avLst/>
          </a:prstGeom>
          <a:noFill/>
        </p:spPr>
        <p:txBody>
          <a:bodyPr wrap="none" rtlCol="0">
            <a:spAutoFit/>
          </a:bodyPr>
          <a:lstStyle/>
          <a:p>
            <a:r>
              <a:rPr lang="es-EC" b="1" dirty="0" smtClean="0">
                <a:solidFill>
                  <a:srgbClr val="0060A8"/>
                </a:solidFill>
              </a:rPr>
              <a:t>Presupuesto de Inversión</a:t>
            </a:r>
          </a:p>
        </p:txBody>
      </p:sp>
      <p:sp>
        <p:nvSpPr>
          <p:cNvPr id="11" name="CuadroTexto 10"/>
          <p:cNvSpPr txBox="1"/>
          <p:nvPr/>
        </p:nvSpPr>
        <p:spPr>
          <a:xfrm>
            <a:off x="7228115" y="3325539"/>
            <a:ext cx="4224233" cy="461665"/>
          </a:xfrm>
          <a:prstGeom prst="rect">
            <a:avLst/>
          </a:prstGeom>
          <a:noFill/>
        </p:spPr>
        <p:txBody>
          <a:bodyPr wrap="none" rtlCol="0">
            <a:spAutoFit/>
          </a:bodyPr>
          <a:lstStyle/>
          <a:p>
            <a:r>
              <a:rPr lang="es-EC" sz="2400" b="1" dirty="0" smtClean="0"/>
              <a:t>(Cifras expresadas en USD)</a:t>
            </a:r>
            <a:endParaRPr lang="es-EC" sz="2400" b="1" dirty="0"/>
          </a:p>
        </p:txBody>
      </p:sp>
      <p:graphicFrame>
        <p:nvGraphicFramePr>
          <p:cNvPr id="14" name="Gráfico 13"/>
          <p:cNvGraphicFramePr>
            <a:graphicFrameLocks/>
          </p:cNvGraphicFramePr>
          <p:nvPr>
            <p:extLst>
              <p:ext uri="{D42A27DB-BD31-4B8C-83A1-F6EECF244321}">
                <p14:modId xmlns:p14="http://schemas.microsoft.com/office/powerpoint/2010/main" val="4190025604"/>
              </p:ext>
            </p:extLst>
          </p:nvPr>
        </p:nvGraphicFramePr>
        <p:xfrm>
          <a:off x="9094549" y="4228378"/>
          <a:ext cx="8670938" cy="4675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a:graphicFrameLocks/>
          </p:cNvGraphicFramePr>
          <p:nvPr>
            <p:extLst>
              <p:ext uri="{D42A27DB-BD31-4B8C-83A1-F6EECF244321}">
                <p14:modId xmlns:p14="http://schemas.microsoft.com/office/powerpoint/2010/main" val="258248323"/>
              </p:ext>
            </p:extLst>
          </p:nvPr>
        </p:nvGraphicFramePr>
        <p:xfrm>
          <a:off x="1209962" y="5097781"/>
          <a:ext cx="6976095" cy="433500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p:nvPr/>
        </p:nvCxnSpPr>
        <p:spPr>
          <a:xfrm>
            <a:off x="8627946" y="4988807"/>
            <a:ext cx="24713" cy="3871307"/>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1056267" y="5296669"/>
            <a:ext cx="1948534" cy="461665"/>
          </a:xfrm>
          <a:prstGeom prst="rect">
            <a:avLst/>
          </a:prstGeom>
          <a:noFill/>
        </p:spPr>
        <p:txBody>
          <a:bodyPr wrap="square" rtlCol="0">
            <a:spAutoFit/>
          </a:bodyPr>
          <a:lstStyle/>
          <a:p>
            <a:pPr algn="ctr"/>
            <a:endParaRPr lang="es-EC" sz="2400" b="1" dirty="0" smtClean="0">
              <a:solidFill>
                <a:srgbClr val="0060A8"/>
              </a:solidFill>
            </a:endParaRPr>
          </a:p>
        </p:txBody>
      </p:sp>
      <p:sp>
        <p:nvSpPr>
          <p:cNvPr id="20" name="CuadroTexto 19"/>
          <p:cNvSpPr txBox="1"/>
          <p:nvPr/>
        </p:nvSpPr>
        <p:spPr>
          <a:xfrm>
            <a:off x="10300488" y="4757741"/>
            <a:ext cx="1965603" cy="400110"/>
          </a:xfrm>
          <a:prstGeom prst="rect">
            <a:avLst/>
          </a:prstGeom>
          <a:noFill/>
        </p:spPr>
        <p:txBody>
          <a:bodyPr wrap="none" rtlCol="0">
            <a:spAutoFit/>
          </a:bodyPr>
          <a:lstStyle/>
          <a:p>
            <a:r>
              <a:rPr lang="es-EC" sz="2000" b="1" dirty="0" smtClean="0"/>
              <a:t>323.812.040,18</a:t>
            </a:r>
            <a:endParaRPr lang="es-EC" sz="1800" b="1" dirty="0" smtClean="0"/>
          </a:p>
        </p:txBody>
      </p:sp>
      <p:sp>
        <p:nvSpPr>
          <p:cNvPr id="21" name="CuadroTexto 20"/>
          <p:cNvSpPr txBox="1"/>
          <p:nvPr/>
        </p:nvSpPr>
        <p:spPr>
          <a:xfrm>
            <a:off x="14534720" y="4095617"/>
            <a:ext cx="1965603" cy="400110"/>
          </a:xfrm>
          <a:prstGeom prst="rect">
            <a:avLst/>
          </a:prstGeom>
          <a:noFill/>
        </p:spPr>
        <p:txBody>
          <a:bodyPr wrap="none" rtlCol="0">
            <a:spAutoFit/>
          </a:bodyPr>
          <a:lstStyle/>
          <a:p>
            <a:r>
              <a:rPr lang="es-EC" sz="2000" b="1" dirty="0" smtClean="0"/>
              <a:t>405.470.245,96</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Tree>
    <p:extLst>
      <p:ext uri="{BB962C8B-B14F-4D97-AF65-F5344CB8AC3E}">
        <p14:creationId xmlns:p14="http://schemas.microsoft.com/office/powerpoint/2010/main" val="3525438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1951630" y="1906860"/>
            <a:ext cx="15790460" cy="1203151"/>
          </a:xfrm>
        </p:spPr>
        <p:txBody>
          <a:bodyPr>
            <a:normAutofit/>
          </a:bodyPr>
          <a:lstStyle/>
          <a:p>
            <a:pPr algn="ctr"/>
            <a:r>
              <a:rPr lang="es-EC" sz="4400" dirty="0" smtClean="0"/>
              <a:t>Porcentaje de Participación del Presupuesto</a:t>
            </a:r>
            <a:endParaRPr lang="es-EC" sz="4400"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12</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nvPr>
        </p:nvGraphicFramePr>
        <p:xfrm>
          <a:off x="10917191" y="4227088"/>
          <a:ext cx="6233979" cy="4856276"/>
        </p:xfrm>
        <a:graphic>
          <a:graphicData uri="http://schemas.openxmlformats.org/drawingml/2006/table">
            <a:tbl>
              <a:tblPr/>
              <a:tblGrid>
                <a:gridCol w="3437897">
                  <a:extLst>
                    <a:ext uri="{9D8B030D-6E8A-4147-A177-3AD203B41FA5}">
                      <a16:colId xmlns:a16="http://schemas.microsoft.com/office/drawing/2014/main" val="20000"/>
                    </a:ext>
                  </a:extLst>
                </a:gridCol>
                <a:gridCol w="1456641">
                  <a:extLst>
                    <a:ext uri="{9D8B030D-6E8A-4147-A177-3AD203B41FA5}">
                      <a16:colId xmlns:a16="http://schemas.microsoft.com/office/drawing/2014/main" val="20001"/>
                    </a:ext>
                  </a:extLst>
                </a:gridCol>
                <a:gridCol w="1339441">
                  <a:extLst>
                    <a:ext uri="{9D8B030D-6E8A-4147-A177-3AD203B41FA5}">
                      <a16:colId xmlns:a16="http://schemas.microsoft.com/office/drawing/2014/main" val="20002"/>
                    </a:ext>
                  </a:extLst>
                </a:gridCol>
              </a:tblGrid>
              <a:tr h="314756">
                <a:tc>
                  <a:txBody>
                    <a:bodyPr/>
                    <a:lstStyle/>
                    <a:p>
                      <a:pPr algn="ctr" fontAlgn="b"/>
                      <a:r>
                        <a:rPr lang="es-EC" sz="1800" b="1" i="0" u="none" strike="noStrike" dirty="0">
                          <a:solidFill>
                            <a:schemeClr val="bg1"/>
                          </a:solidFill>
                          <a:effectLst/>
                          <a:latin typeface="Calibri" panose="020F0502020204030204" pitchFamily="34" charset="0"/>
                        </a:rPr>
                        <a:t>SECTOR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1800" b="1" i="0" u="none" strike="noStrike" dirty="0">
                          <a:solidFill>
                            <a:schemeClr val="bg1"/>
                          </a:solidFill>
                          <a:effectLst/>
                          <a:latin typeface="Calibri" panose="020F0502020204030204" pitchFamily="34" charset="0"/>
                        </a:rPr>
                        <a:t>CODIFICADO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1800" b="1" i="0" u="none" strike="noStrike" dirty="0">
                          <a:solidFill>
                            <a:schemeClr val="bg1"/>
                          </a:solidFill>
                          <a:effectLst/>
                          <a:latin typeface="Calibri" panose="020F0502020204030204" pitchFamily="34" charset="0"/>
                        </a:rPr>
                        <a:t>REFORMA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62296">
                <a:tc>
                  <a:txBody>
                    <a:bodyPr/>
                    <a:lstStyle/>
                    <a:p>
                      <a:pPr algn="l" fontAlgn="b"/>
                      <a:r>
                        <a:rPr lang="es-EC" sz="1800" b="0" i="0" u="none" strike="noStrike" dirty="0">
                          <a:solidFill>
                            <a:srgbClr val="000000"/>
                          </a:solidFill>
                          <a:effectLst/>
                          <a:latin typeface="Calibri" panose="020F0502020204030204" pitchFamily="34" charset="0"/>
                        </a:rPr>
                        <a:t>MOVILIDAD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936">
                <a:tc>
                  <a:txBody>
                    <a:bodyPr/>
                    <a:lstStyle/>
                    <a:p>
                      <a:pPr algn="l" fontAlgn="b"/>
                      <a:r>
                        <a:rPr lang="es-EC" sz="1800" b="0" i="0" u="none" strike="noStrike">
                          <a:solidFill>
                            <a:srgbClr val="000000"/>
                          </a:solidFill>
                          <a:effectLst/>
                          <a:latin typeface="Calibri" panose="020F0502020204030204" pitchFamily="34" charset="0"/>
                        </a:rPr>
                        <a:t>ADMINISTRACIÓN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296">
                <a:tc>
                  <a:txBody>
                    <a:bodyPr/>
                    <a:lstStyle/>
                    <a:p>
                      <a:pPr algn="l" fontAlgn="b"/>
                      <a:r>
                        <a:rPr lang="es-EC" sz="1800" b="0" i="0" u="none" strike="noStrike">
                          <a:solidFill>
                            <a:srgbClr val="000000"/>
                          </a:solidFill>
                          <a:effectLst/>
                          <a:latin typeface="Calibri" panose="020F0502020204030204" pitchFamily="34" charset="0"/>
                        </a:rPr>
                        <a:t>COORDINACIÓN TERRITORIAL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296">
                <a:tc>
                  <a:txBody>
                    <a:bodyPr/>
                    <a:lstStyle/>
                    <a:p>
                      <a:pPr algn="l" fontAlgn="b"/>
                      <a:r>
                        <a:rPr lang="es-EC" sz="1800" b="0" i="0" u="none" strike="noStrike">
                          <a:solidFill>
                            <a:srgbClr val="000000"/>
                          </a:solidFill>
                          <a:effectLst/>
                          <a:latin typeface="Calibri" panose="020F0502020204030204" pitchFamily="34" charset="0"/>
                        </a:rPr>
                        <a:t>AMBIENTE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296">
                <a:tc>
                  <a:txBody>
                    <a:bodyPr/>
                    <a:lstStyle/>
                    <a:p>
                      <a:pPr algn="l" fontAlgn="b"/>
                      <a:r>
                        <a:rPr lang="es-EC" sz="1800" b="0" i="0" u="none" strike="noStrike">
                          <a:solidFill>
                            <a:srgbClr val="000000"/>
                          </a:solidFill>
                          <a:effectLst/>
                          <a:latin typeface="Calibri" panose="020F0502020204030204" pitchFamily="34" charset="0"/>
                        </a:rPr>
                        <a:t>TERRITORIO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296">
                <a:tc>
                  <a:txBody>
                    <a:bodyPr/>
                    <a:lstStyle/>
                    <a:p>
                      <a:pPr algn="l" fontAlgn="b"/>
                      <a:r>
                        <a:rPr lang="es-EC" sz="1800" b="0" i="0" u="none" strike="noStrike">
                          <a:solidFill>
                            <a:srgbClr val="000000"/>
                          </a:solidFill>
                          <a:effectLst/>
                          <a:latin typeface="Calibri" panose="020F0502020204030204" pitchFamily="34" charset="0"/>
                        </a:rPr>
                        <a:t>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296">
                <a:tc>
                  <a:txBody>
                    <a:bodyPr/>
                    <a:lstStyle/>
                    <a:p>
                      <a:pPr algn="l" fontAlgn="b"/>
                      <a:r>
                        <a:rPr lang="es-EC" sz="1800" b="0" i="0" u="none" strike="noStrike">
                          <a:solidFill>
                            <a:srgbClr val="000000"/>
                          </a:solidFill>
                          <a:effectLst/>
                          <a:latin typeface="Calibri" panose="020F0502020204030204" pitchFamily="34" charset="0"/>
                        </a:rPr>
                        <a:t>INCLUSIÓN SOCIAL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296">
                <a:tc>
                  <a:txBody>
                    <a:bodyPr/>
                    <a:lstStyle/>
                    <a:p>
                      <a:pPr algn="l" fontAlgn="b"/>
                      <a:r>
                        <a:rPr lang="es-EC" sz="1800" b="0" i="0" u="none" strike="noStrike">
                          <a:solidFill>
                            <a:srgbClr val="000000"/>
                          </a:solidFill>
                          <a:effectLst/>
                          <a:latin typeface="Calibri" panose="020F0502020204030204" pitchFamily="34" charset="0"/>
                        </a:rPr>
                        <a:t>DESARROLLO PRODUCTIVO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296">
                <a:tc>
                  <a:txBody>
                    <a:bodyPr/>
                    <a:lstStyle/>
                    <a:p>
                      <a:pPr algn="l" fontAlgn="b"/>
                      <a:r>
                        <a:rPr lang="es-EC" sz="1800" b="0" i="0" u="none" strike="noStrike">
                          <a:solidFill>
                            <a:srgbClr val="000000"/>
                          </a:solidFill>
                          <a:effectLst/>
                          <a:latin typeface="Calibri" panose="020F0502020204030204" pitchFamily="34" charset="0"/>
                        </a:rPr>
                        <a:t>CULTURA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5411">
                <a:tc>
                  <a:txBody>
                    <a:bodyPr/>
                    <a:lstStyle/>
                    <a:p>
                      <a:pPr algn="l" fontAlgn="b"/>
                      <a:r>
                        <a:rPr lang="es-EC" sz="1800" b="0" i="0" u="none" strike="noStrike">
                          <a:solidFill>
                            <a:srgbClr val="000000"/>
                          </a:solidFill>
                          <a:effectLst/>
                          <a:latin typeface="Calibri" panose="020F0502020204030204" pitchFamily="34" charset="0"/>
                        </a:rPr>
                        <a:t>EDUCACIÓN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296">
                <a:tc>
                  <a:txBody>
                    <a:bodyPr/>
                    <a:lstStyle/>
                    <a:p>
                      <a:pPr algn="l" fontAlgn="b"/>
                      <a:r>
                        <a:rPr lang="es-EC" sz="1800" b="0" i="0" u="none" strike="noStrike">
                          <a:solidFill>
                            <a:srgbClr val="000000"/>
                          </a:solidFill>
                          <a:effectLst/>
                          <a:latin typeface="Calibri" panose="020F0502020204030204" pitchFamily="34" charset="0"/>
                        </a:rPr>
                        <a:t>SEGURIDAD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296">
                <a:tc>
                  <a:txBody>
                    <a:bodyPr/>
                    <a:lstStyle/>
                    <a:p>
                      <a:pPr algn="l" fontAlgn="b"/>
                      <a:r>
                        <a:rPr lang="es-EC" sz="1800" b="0" i="0" u="none" strike="noStrike">
                          <a:solidFill>
                            <a:srgbClr val="000000"/>
                          </a:solidFill>
                          <a:effectLst/>
                          <a:latin typeface="Calibri" panose="020F0502020204030204" pitchFamily="34" charset="0"/>
                        </a:rPr>
                        <a:t>COMUNICACIÓN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smtClean="0">
                          <a:solidFill>
                            <a:srgbClr val="000000"/>
                          </a:solidFill>
                          <a:effectLst/>
                          <a:latin typeface="Calibri" panose="020F0502020204030204" pitchFamily="34" charset="0"/>
                        </a:rPr>
                        <a:t>0,4%</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296">
                <a:tc>
                  <a:txBody>
                    <a:bodyPr/>
                    <a:lstStyle/>
                    <a:p>
                      <a:pPr algn="l" fontAlgn="b"/>
                      <a:r>
                        <a:rPr lang="es-EC" sz="1800" b="0" i="0" u="none" strike="noStrike">
                          <a:solidFill>
                            <a:srgbClr val="000000"/>
                          </a:solidFill>
                          <a:effectLst/>
                          <a:latin typeface="Calibri" panose="020F0502020204030204" pitchFamily="34" charset="0"/>
                        </a:rPr>
                        <a:t>AGENCIA COMERCIO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smtClean="0">
                          <a:solidFill>
                            <a:srgbClr val="000000"/>
                          </a:solidFill>
                          <a:effectLst/>
                          <a:latin typeface="Calibri" panose="020F0502020204030204" pitchFamily="34" charset="0"/>
                        </a:rPr>
                        <a:t>0,3%</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296">
                <a:tc>
                  <a:txBody>
                    <a:bodyPr/>
                    <a:lstStyle/>
                    <a:p>
                      <a:pPr algn="l" fontAlgn="b"/>
                      <a:r>
                        <a:rPr lang="es-EC" sz="1800" b="0" i="0" u="none" strike="noStrike">
                          <a:solidFill>
                            <a:srgbClr val="000000"/>
                          </a:solidFill>
                          <a:effectLst/>
                          <a:latin typeface="Calibri" panose="020F0502020204030204" pitchFamily="34" charset="0"/>
                        </a:rPr>
                        <a:t>COOR ALCALDIA Y SEC CONCEJO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296">
                <a:tc>
                  <a:txBody>
                    <a:bodyPr/>
                    <a:lstStyle/>
                    <a:p>
                      <a:pPr algn="l" fontAlgn="b"/>
                      <a:r>
                        <a:rPr lang="es-EC" sz="1800" b="0" i="0" u="none" strike="noStrike">
                          <a:solidFill>
                            <a:srgbClr val="000000"/>
                          </a:solidFill>
                          <a:effectLst/>
                          <a:latin typeface="Calibri" panose="020F0502020204030204" pitchFamily="34" charset="0"/>
                        </a:rPr>
                        <a:t>AGENCIA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296">
                <a:tc>
                  <a:txBody>
                    <a:bodyPr/>
                    <a:lstStyle/>
                    <a:p>
                      <a:pPr algn="l" fontAlgn="b"/>
                      <a:r>
                        <a:rPr lang="es-EC" sz="1800" b="0" i="0" u="none" strike="noStrike">
                          <a:solidFill>
                            <a:srgbClr val="000000"/>
                          </a:solidFill>
                          <a:effectLst/>
                          <a:latin typeface="Calibri" panose="020F0502020204030204" pitchFamily="34" charset="0"/>
                        </a:rPr>
                        <a:t>PLANIFICACIÓN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7" name="Gráfico 6"/>
          <p:cNvGraphicFramePr>
            <a:graphicFrameLocks/>
          </p:cNvGraphicFramePr>
          <p:nvPr>
            <p:extLst/>
          </p:nvPr>
        </p:nvGraphicFramePr>
        <p:xfrm>
          <a:off x="1680883" y="4248319"/>
          <a:ext cx="6846023" cy="518446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4028345" y="3657195"/>
            <a:ext cx="4772201" cy="369332"/>
          </a:xfrm>
          <a:prstGeom prst="rect">
            <a:avLst/>
          </a:prstGeom>
          <a:noFill/>
        </p:spPr>
        <p:txBody>
          <a:bodyPr wrap="square" rtlCol="0">
            <a:spAutoFit/>
          </a:bodyPr>
          <a:lstStyle/>
          <a:p>
            <a:r>
              <a:rPr lang="es-EC" sz="1800" b="1" dirty="0" smtClean="0"/>
              <a:t>Participación por Área</a:t>
            </a:r>
            <a:endParaRPr lang="es-EC" sz="1800" b="1" dirty="0"/>
          </a:p>
        </p:txBody>
      </p:sp>
      <p:sp>
        <p:nvSpPr>
          <p:cNvPr id="9" name="CuadroTexto 8"/>
          <p:cNvSpPr txBox="1"/>
          <p:nvPr/>
        </p:nvSpPr>
        <p:spPr>
          <a:xfrm>
            <a:off x="12615047" y="3657195"/>
            <a:ext cx="4772201" cy="369332"/>
          </a:xfrm>
          <a:prstGeom prst="rect">
            <a:avLst/>
          </a:prstGeom>
          <a:noFill/>
        </p:spPr>
        <p:txBody>
          <a:bodyPr wrap="square" rtlCol="0">
            <a:spAutoFit/>
          </a:bodyPr>
          <a:lstStyle/>
          <a:p>
            <a:r>
              <a:rPr lang="es-EC" sz="1800" b="1" dirty="0" smtClean="0"/>
              <a:t>Participación por Sector</a:t>
            </a:r>
            <a:endParaRPr lang="es-EC" sz="1800" b="1" dirty="0"/>
          </a:p>
        </p:txBody>
      </p:sp>
    </p:spTree>
    <p:extLst>
      <p:ext uri="{BB962C8B-B14F-4D97-AF65-F5344CB8AC3E}">
        <p14:creationId xmlns:p14="http://schemas.microsoft.com/office/powerpoint/2010/main" val="1452717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1654629" y="1712305"/>
            <a:ext cx="15790460" cy="1203151"/>
          </a:xfrm>
        </p:spPr>
        <p:txBody>
          <a:bodyPr>
            <a:normAutofit/>
          </a:bodyPr>
          <a:lstStyle/>
          <a:p>
            <a:pPr algn="ctr"/>
            <a:r>
              <a:rPr lang="es-EC" sz="4400" dirty="0" smtClean="0"/>
              <a:t>Reforma de Inversión por Área y Sector</a:t>
            </a:r>
            <a:endParaRPr lang="es-EC" sz="4400"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70220175"/>
              </p:ext>
            </p:extLst>
          </p:nvPr>
        </p:nvGraphicFramePr>
        <p:xfrm>
          <a:off x="1654629" y="3248216"/>
          <a:ext cx="14315850" cy="6402162"/>
        </p:xfrm>
        <a:graphic>
          <a:graphicData uri="http://schemas.openxmlformats.org/drawingml/2006/table">
            <a:tbl>
              <a:tblPr/>
              <a:tblGrid>
                <a:gridCol w="2351681">
                  <a:extLst>
                    <a:ext uri="{9D8B030D-6E8A-4147-A177-3AD203B41FA5}">
                      <a16:colId xmlns:a16="http://schemas.microsoft.com/office/drawing/2014/main" val="20000"/>
                    </a:ext>
                  </a:extLst>
                </a:gridCol>
                <a:gridCol w="4718693">
                  <a:extLst>
                    <a:ext uri="{9D8B030D-6E8A-4147-A177-3AD203B41FA5}">
                      <a16:colId xmlns:a16="http://schemas.microsoft.com/office/drawing/2014/main" val="20001"/>
                    </a:ext>
                  </a:extLst>
                </a:gridCol>
                <a:gridCol w="1917921">
                  <a:extLst>
                    <a:ext uri="{9D8B030D-6E8A-4147-A177-3AD203B41FA5}">
                      <a16:colId xmlns:a16="http://schemas.microsoft.com/office/drawing/2014/main" val="20002"/>
                    </a:ext>
                  </a:extLst>
                </a:gridCol>
                <a:gridCol w="2009249">
                  <a:extLst>
                    <a:ext uri="{9D8B030D-6E8A-4147-A177-3AD203B41FA5}">
                      <a16:colId xmlns:a16="http://schemas.microsoft.com/office/drawing/2014/main" val="20003"/>
                    </a:ext>
                  </a:extLst>
                </a:gridCol>
                <a:gridCol w="1690098">
                  <a:extLst>
                    <a:ext uri="{9D8B030D-6E8A-4147-A177-3AD203B41FA5}">
                      <a16:colId xmlns:a16="http://schemas.microsoft.com/office/drawing/2014/main" val="20004"/>
                    </a:ext>
                  </a:extLst>
                </a:gridCol>
                <a:gridCol w="1628208">
                  <a:extLst>
                    <a:ext uri="{9D8B030D-6E8A-4147-A177-3AD203B41FA5}">
                      <a16:colId xmlns:a16="http://schemas.microsoft.com/office/drawing/2014/main" val="20005"/>
                    </a:ext>
                  </a:extLst>
                </a:gridCol>
              </a:tblGrid>
              <a:tr h="251539">
                <a:tc rowSpan="2">
                  <a:txBody>
                    <a:bodyPr/>
                    <a:lstStyle/>
                    <a:p>
                      <a:pPr algn="ctr" fontAlgn="ctr"/>
                      <a:r>
                        <a:rPr lang="es-EC" sz="1600" b="1" i="0" u="none" strike="noStrike" dirty="0">
                          <a:solidFill>
                            <a:schemeClr val="bg1"/>
                          </a:solidFill>
                          <a:effectLst/>
                          <a:latin typeface="Calibri" panose="020F0502020204030204" pitchFamily="34" charset="0"/>
                        </a:rPr>
                        <a:t>ÁREA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rowSpan="2">
                  <a:txBody>
                    <a:bodyPr/>
                    <a:lstStyle/>
                    <a:p>
                      <a:pPr algn="ctr" fontAlgn="ctr"/>
                      <a:r>
                        <a:rPr lang="es-EC" sz="1600" b="1" i="0" u="none" strike="noStrike" dirty="0">
                          <a:solidFill>
                            <a:schemeClr val="bg1"/>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gridSpan="4">
                  <a:txBody>
                    <a:bodyPr/>
                    <a:lstStyle/>
                    <a:p>
                      <a:pPr algn="ctr" fontAlgn="ctr"/>
                      <a:r>
                        <a:rPr lang="es-EC" sz="1400" b="1" i="0" u="none" strike="noStrike" dirty="0">
                          <a:solidFill>
                            <a:schemeClr val="bg1"/>
                          </a:solidFill>
                          <a:effectLst/>
                          <a:latin typeface="Calibri" panose="020F0502020204030204" pitchFamily="34" charset="0"/>
                        </a:rPr>
                        <a:t>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92329">
                <a:tc vMerge="1">
                  <a:txBody>
                    <a:bodyPr/>
                    <a:lstStyle/>
                    <a:p>
                      <a:endParaRPr lang="es-EC"/>
                    </a:p>
                  </a:txBody>
                  <a:tcPr/>
                </a:tc>
                <a:tc vMerge="1">
                  <a:txBody>
                    <a:bodyPr/>
                    <a:lstStyle/>
                    <a:p>
                      <a:endParaRPr lang="es-EC"/>
                    </a:p>
                  </a:txBody>
                  <a:tcPr/>
                </a:tc>
                <a:tc>
                  <a:txBody>
                    <a:bodyPr/>
                    <a:lstStyle/>
                    <a:p>
                      <a:pPr algn="ctr" fontAlgn="ctr"/>
                      <a:r>
                        <a:rPr lang="es-EC" sz="1600" b="1" i="0" u="none" strike="noStrike" dirty="0">
                          <a:solidFill>
                            <a:schemeClr val="bg1"/>
                          </a:solidFill>
                          <a:effectLst/>
                          <a:latin typeface="Calibri" panose="020F0502020204030204" pitchFamily="34" charset="0"/>
                        </a:rPr>
                        <a:t>CODIFICADO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a:solidFill>
                            <a:schemeClr val="bg1"/>
                          </a:solidFill>
                          <a:effectLst/>
                          <a:latin typeface="Calibri" panose="020F0502020204030204" pitchFamily="34" charset="0"/>
                        </a:rPr>
                        <a:t>REFORMA 2021</a:t>
                      </a:r>
                      <a:br>
                        <a:rPr lang="es-EC" sz="1600" b="1" i="0" u="none" strike="noStrike" dirty="0">
                          <a:solidFill>
                            <a:schemeClr val="bg1"/>
                          </a:solidFill>
                          <a:effectLst/>
                          <a:latin typeface="Calibri" panose="020F0502020204030204" pitchFamily="34" charset="0"/>
                        </a:rPr>
                      </a:br>
                      <a:r>
                        <a:rPr lang="es-EC" sz="1600" b="1" i="0" u="none" strike="noStrike" dirty="0">
                          <a:solidFill>
                            <a:schemeClr val="bg1"/>
                          </a:solidFill>
                          <a:effectLst/>
                          <a:latin typeface="Calibri" panose="020F0502020204030204" pitchFamily="34" charset="0"/>
                        </a:rPr>
                        <a:t>PRIMER DEBATE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smtClean="0">
                          <a:solidFill>
                            <a:schemeClr val="bg1"/>
                          </a:solidFill>
                          <a:effectLst/>
                          <a:latin typeface="Calibri" panose="020F0502020204030204" pitchFamily="34" charset="0"/>
                        </a:rPr>
                        <a:t>AJUSTES </a:t>
                      </a:r>
                      <a:r>
                        <a:rPr lang="es-EC" sz="1600" b="1" i="0" u="none" strike="noStrike" dirty="0">
                          <a:solidFill>
                            <a:schemeClr val="bg1"/>
                          </a:solidFill>
                          <a:effectLst/>
                          <a:latin typeface="Calibri" panose="020F0502020204030204" pitchFamily="34" charset="0"/>
                        </a:rPr>
                        <a:t>REFORMA </a:t>
                      </a:r>
                      <a:r>
                        <a:rPr lang="es-EC" sz="1600" b="1" i="0" u="none" strike="noStrike" dirty="0" smtClean="0">
                          <a:solidFill>
                            <a:schemeClr val="bg1"/>
                          </a:solidFill>
                          <a:effectLst/>
                          <a:latin typeface="Calibri" panose="020F0502020204030204" pitchFamily="34" charset="0"/>
                        </a:rPr>
                        <a:t>2021 (DPD)</a:t>
                      </a:r>
                      <a:endParaRPr lang="es-EC" sz="16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tc>
                  <a:txBody>
                    <a:bodyPr/>
                    <a:lstStyle/>
                    <a:p>
                      <a:pPr algn="ctr" fontAlgn="ctr"/>
                      <a:r>
                        <a:rPr lang="es-EC" sz="1600" b="1" i="0" u="none" strike="noStrike" dirty="0">
                          <a:solidFill>
                            <a:schemeClr val="bg1"/>
                          </a:solidFill>
                          <a:effectLst/>
                          <a:latin typeface="Calibri" panose="020F0502020204030204" pitchFamily="34" charset="0"/>
                        </a:rPr>
                        <a:t>NUEVO CODIFICADO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0A8"/>
                    </a:solidFill>
                  </a:tcPr>
                </a:tc>
                <a:extLst>
                  <a:ext uri="{0D108BD9-81ED-4DB2-BD59-A6C34878D82A}">
                    <a16:rowId xmlns:a16="http://schemas.microsoft.com/office/drawing/2014/main" val="10001"/>
                  </a:ext>
                </a:extLst>
              </a:tr>
              <a:tr h="251539">
                <a:tc rowSpan="5">
                  <a:txBody>
                    <a:bodyPr/>
                    <a:lstStyle/>
                    <a:p>
                      <a:pPr algn="ctr" fontAlgn="ctr"/>
                      <a:r>
                        <a:rPr lang="es-EC" sz="1400" b="1" i="0" u="none" strike="noStrike" dirty="0">
                          <a:solidFill>
                            <a:srgbClr val="000000"/>
                          </a:solidFill>
                          <a:effectLst/>
                          <a:latin typeface="Calibri" panose="020F0502020204030204" pitchFamily="34" charset="0"/>
                        </a:rPr>
                        <a:t>SERVICIOS COMUNALES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AMBIENTE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10.378.082,80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2.550.000,00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17.828.082,80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232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COORDINACIÓN TERRITORIAL Y PARTICIPACIÓN CIUDADANA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29.081.210,36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-1.009.927,93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28.071.282,43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523">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323.352.995,39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238.887.341,29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-6.416.294,93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555.824.041,75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SEGURIDAD Y GOBERNABILIDAD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3.754.731,25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1.010.962,15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4.765.693,40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TERRITORIO HÁBITAT Y VIVIENDA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7.656.110,28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5.022.217,23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2.000.000,00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14.678.327,51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6429">
                <a:tc rowSpan="2">
                  <a:txBody>
                    <a:bodyPr/>
                    <a:lstStyle/>
                    <a:p>
                      <a:pPr algn="ctr" fontAlgn="ctr"/>
                      <a:r>
                        <a:rPr lang="es-EC" sz="1400" b="1" i="0" u="none" strike="noStrike" dirty="0">
                          <a:solidFill>
                            <a:srgbClr val="000000"/>
                          </a:solidFill>
                          <a:effectLst/>
                          <a:latin typeface="Calibri" panose="020F0502020204030204" pitchFamily="34" charset="0"/>
                        </a:rPr>
                        <a:t>SERVICIOS ECONÓMICOS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AGENCIA DE COORDINACIÓN DISTRITAL DE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-1.667.273,13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2.132.726,87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238">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DESARROLLO PRODUCTIVO Y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9.300.000,00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514.000,00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-200.000,00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9.614.000,00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539">
                <a:tc rowSpan="5">
                  <a:txBody>
                    <a:bodyPr/>
                    <a:lstStyle/>
                    <a:p>
                      <a:pPr algn="ctr" fontAlgn="ctr"/>
                      <a:r>
                        <a:rPr lang="es-EC" sz="1400" b="1" i="0" u="none" strike="noStrike" dirty="0">
                          <a:solidFill>
                            <a:srgbClr val="000000"/>
                          </a:solidFill>
                          <a:effectLst/>
                          <a:latin typeface="Calibri" panose="020F0502020204030204" pitchFamily="34" charset="0"/>
                        </a:rPr>
                        <a:t>SERVICIOS GENERALES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ADMINISTRACIÓN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45.979.947,82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5.226.982,53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-600.000,00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50.606.930,35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-333.314,91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366.685,09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-500.000,00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2.752.877,20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9232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COORDINACIÓN DE ALCALDIA Y SECRETARÍA DEL CONCEJO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175.300,00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FF0000"/>
                          </a:solidFill>
                          <a:effectLst/>
                          <a:latin typeface="Calibri" panose="020F0502020204030204" pitchFamily="34" charset="0"/>
                        </a:rPr>
                        <a:t>-80.000,00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965.300,00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539">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300.140,00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7.778,56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307.918,56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1539">
                <a:tc rowSpan="4">
                  <a:txBody>
                    <a:bodyPr/>
                    <a:lstStyle/>
                    <a:p>
                      <a:pPr algn="ctr" fontAlgn="ctr"/>
                      <a:r>
                        <a:rPr lang="es-EC" sz="1400" b="1" i="0" u="none" strike="noStrike" dirty="0">
                          <a:solidFill>
                            <a:srgbClr val="000000"/>
                          </a:solidFill>
                          <a:effectLst/>
                          <a:latin typeface="Calibri" panose="020F0502020204030204" pitchFamily="34" charset="0"/>
                        </a:rPr>
                        <a:t>SERVICIOS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8.224.400,99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647.066,79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8.871.467,78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EDUCACIÓN, RECREACIÓN Y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8.826.400,61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-18.402,46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8.807.998,15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7.299.865,83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2.356.756,22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9.656.622,05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1539">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14.641.800,00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-609.467,80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14.032.332,20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414523">
                <a:tc gridSpan="2">
                  <a:txBody>
                    <a:bodyPr/>
                    <a:lstStyle/>
                    <a:p>
                      <a:pPr algn="ctr" fontAlgn="ctr"/>
                      <a:r>
                        <a:rPr lang="es-EC" sz="1400" b="1" i="0" u="none" strike="noStrike" dirty="0">
                          <a:solidFill>
                            <a:srgbClr val="000000"/>
                          </a:solidFill>
                          <a:effectLst/>
                          <a:latin typeface="Calibri" panose="020F0502020204030204" pitchFamily="34" charset="0"/>
                        </a:rPr>
                        <a:t>TOTAL MDMQ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ctr"/>
                      <a:r>
                        <a:rPr lang="es-EC" sz="1800" b="1" i="0" u="none" strike="noStrike">
                          <a:solidFill>
                            <a:srgbClr val="000000"/>
                          </a:solidFill>
                          <a:effectLst/>
                          <a:latin typeface="Calibri" panose="020F0502020204030204" pitchFamily="34" charset="0"/>
                        </a:rPr>
                        <a:t>470.440.479,73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263.755.374,47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-4.913.568,06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729.282.286,14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CuadroTexto 6"/>
          <p:cNvSpPr txBox="1"/>
          <p:nvPr/>
        </p:nvSpPr>
        <p:spPr>
          <a:xfrm>
            <a:off x="7048778" y="2673938"/>
            <a:ext cx="4224233" cy="461665"/>
          </a:xfrm>
          <a:prstGeom prst="rect">
            <a:avLst/>
          </a:prstGeom>
          <a:noFill/>
        </p:spPr>
        <p:txBody>
          <a:bodyPr wrap="none" rtlCol="0">
            <a:spAutoFit/>
          </a:bodyPr>
          <a:lstStyle/>
          <a:p>
            <a:r>
              <a:rPr lang="es-EC" sz="2400" b="1" dirty="0" smtClean="0">
                <a:solidFill>
                  <a:schemeClr val="bg1"/>
                </a:solidFill>
              </a:rPr>
              <a:t>(Cifras expresadas en USD)</a:t>
            </a:r>
            <a:endParaRPr lang="es-EC" sz="2400" b="1" dirty="0">
              <a:solidFill>
                <a:schemeClr val="bg1"/>
              </a:solidFill>
            </a:endParaRPr>
          </a:p>
        </p:txBody>
      </p:sp>
    </p:spTree>
    <p:extLst>
      <p:ext uri="{BB962C8B-B14F-4D97-AF65-F5344CB8AC3E}">
        <p14:creationId xmlns:p14="http://schemas.microsoft.com/office/powerpoint/2010/main" val="248256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338574" y="1257511"/>
            <a:ext cx="14370317" cy="729225"/>
          </a:xfrm>
        </p:spPr>
        <p:txBody>
          <a:bodyPr>
            <a:normAutofit/>
          </a:bodyPr>
          <a:lstStyle/>
          <a:p>
            <a:r>
              <a:rPr lang="es-EC" sz="2800" dirty="0" smtClean="0">
                <a:solidFill>
                  <a:srgbClr val="0070C0"/>
                </a:solidFill>
              </a:rPr>
              <a:t>Reforma</a:t>
            </a:r>
            <a:r>
              <a:rPr lang="es-EC" sz="3200" dirty="0" smtClean="0">
                <a:solidFill>
                  <a:srgbClr val="0070C0"/>
                </a:solidFill>
              </a:rPr>
              <a:t> de Inversión por </a:t>
            </a:r>
            <a:r>
              <a:rPr lang="es-EC" sz="3200" dirty="0">
                <a:solidFill>
                  <a:srgbClr val="0070C0"/>
                </a:solidFill>
              </a:rPr>
              <a:t>á</a:t>
            </a:r>
            <a:r>
              <a:rPr lang="es-EC" sz="3200" dirty="0" smtClean="0">
                <a:solidFill>
                  <a:srgbClr val="0070C0"/>
                </a:solidFill>
              </a:rPr>
              <a:t>rea COMUNALES, sector y </a:t>
            </a:r>
            <a:r>
              <a:rPr lang="es-EC" sz="3200" dirty="0">
                <a:solidFill>
                  <a:srgbClr val="0070C0"/>
                </a:solidFill>
              </a:rPr>
              <a:t>d</a:t>
            </a:r>
            <a:r>
              <a:rPr lang="es-EC" sz="3200" dirty="0" smtClean="0">
                <a:solidFill>
                  <a:srgbClr val="0070C0"/>
                </a:solidFill>
              </a:rPr>
              <a:t>ependencia </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688558849"/>
              </p:ext>
            </p:extLst>
          </p:nvPr>
        </p:nvGraphicFramePr>
        <p:xfrm>
          <a:off x="1153884" y="1983848"/>
          <a:ext cx="15206358" cy="7589749"/>
        </p:xfrm>
        <a:graphic>
          <a:graphicData uri="http://schemas.openxmlformats.org/drawingml/2006/table">
            <a:tbl>
              <a:tblPr/>
              <a:tblGrid>
                <a:gridCol w="3721685">
                  <a:extLst>
                    <a:ext uri="{9D8B030D-6E8A-4147-A177-3AD203B41FA5}">
                      <a16:colId xmlns:a16="http://schemas.microsoft.com/office/drawing/2014/main" val="20001"/>
                    </a:ext>
                  </a:extLst>
                </a:gridCol>
                <a:gridCol w="5445466">
                  <a:extLst>
                    <a:ext uri="{9D8B030D-6E8A-4147-A177-3AD203B41FA5}">
                      <a16:colId xmlns:a16="http://schemas.microsoft.com/office/drawing/2014/main" val="20002"/>
                    </a:ext>
                  </a:extLst>
                </a:gridCol>
                <a:gridCol w="2089471">
                  <a:extLst>
                    <a:ext uri="{9D8B030D-6E8A-4147-A177-3AD203B41FA5}">
                      <a16:colId xmlns:a16="http://schemas.microsoft.com/office/drawing/2014/main" val="20003"/>
                    </a:ext>
                  </a:extLst>
                </a:gridCol>
                <a:gridCol w="2078808">
                  <a:extLst>
                    <a:ext uri="{9D8B030D-6E8A-4147-A177-3AD203B41FA5}">
                      <a16:colId xmlns:a16="http://schemas.microsoft.com/office/drawing/2014/main" val="20004"/>
                    </a:ext>
                  </a:extLst>
                </a:gridCol>
                <a:gridCol w="1870928">
                  <a:extLst>
                    <a:ext uri="{9D8B030D-6E8A-4147-A177-3AD203B41FA5}">
                      <a16:colId xmlns:a16="http://schemas.microsoft.com/office/drawing/2014/main" val="20005"/>
                    </a:ext>
                  </a:extLst>
                </a:gridCol>
              </a:tblGrid>
              <a:tr h="156575">
                <a:tc rowSpan="2">
                  <a:txBody>
                    <a:bodyPr/>
                    <a:lstStyle/>
                    <a:p>
                      <a:pPr algn="ctr" fontAlgn="ctr"/>
                      <a:r>
                        <a:rPr lang="es-EC" sz="1800" b="1" i="0" u="none" strike="noStrike" dirty="0">
                          <a:solidFill>
                            <a:srgbClr val="FFFFFF"/>
                          </a:solidFill>
                          <a:effectLst/>
                          <a:latin typeface="Calibri" panose="020F0502020204030204" pitchFamily="34" charset="0"/>
                        </a:rPr>
                        <a:t>SECTOR</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400" b="1" i="0" u="none" strike="noStrike" dirty="0" smtClean="0">
                          <a:solidFill>
                            <a:srgbClr val="FFFFFF"/>
                          </a:solidFill>
                          <a:effectLst/>
                          <a:latin typeface="Calibri Light" panose="020F0302020204030204" pitchFamily="34" charset="0"/>
                        </a:rPr>
                        <a:t>I</a:t>
                      </a:r>
                      <a:r>
                        <a:rPr lang="es-EC" sz="1600" b="1" i="0" u="none" strike="noStrike" dirty="0" smtClean="0">
                          <a:solidFill>
                            <a:srgbClr val="FFFFFF"/>
                          </a:solidFill>
                          <a:effectLst/>
                          <a:latin typeface="Calibri Light" panose="020F0302020204030204" pitchFamily="34" charset="0"/>
                        </a:rPr>
                        <a:t>NVERSIÓN</a:t>
                      </a:r>
                      <a:r>
                        <a:rPr lang="es-EC" sz="1600" b="1" i="0" u="none" strike="noStrike" baseline="0" dirty="0" smtClean="0">
                          <a:solidFill>
                            <a:srgbClr val="FFFFFF"/>
                          </a:solidFill>
                          <a:effectLst/>
                          <a:latin typeface="Calibri Light" panose="020F0302020204030204" pitchFamily="34" charset="0"/>
                        </a:rPr>
                        <a:t> USD</a:t>
                      </a:r>
                      <a:endParaRPr lang="es-EC" sz="1400" b="1" i="0" u="none" strike="noStrike" dirty="0">
                        <a:solidFill>
                          <a:srgbClr val="FFFFFF"/>
                        </a:solidFill>
                        <a:effectLst/>
                        <a:latin typeface="Calibri Light" panose="020F0302020204030204" pitchFamily="34" charset="0"/>
                      </a:endParaRP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98239">
                <a:tc vMerge="1">
                  <a:txBody>
                    <a:bodyPr/>
                    <a:lstStyle/>
                    <a:p>
                      <a:endParaRPr lang="es-EC"/>
                    </a:p>
                  </a:txBody>
                  <a:tcPr/>
                </a:tc>
                <a:tc vMerge="1">
                  <a:txBody>
                    <a:bodyPr/>
                    <a:lstStyle/>
                    <a:p>
                      <a:endParaRPr lang="es-EC"/>
                    </a:p>
                  </a:txBody>
                  <a:tcPr/>
                </a:tc>
                <a:tc>
                  <a:txBody>
                    <a:bodyPr/>
                    <a:lstStyle/>
                    <a:p>
                      <a:pPr algn="ctr" fontAlgn="ctr"/>
                      <a:r>
                        <a:rPr lang="es-EC" sz="1600" b="1" i="0" u="none" strike="noStrike" dirty="0">
                          <a:solidFill>
                            <a:srgbClr val="FFFFFF"/>
                          </a:solidFill>
                          <a:effectLst/>
                          <a:latin typeface="Calibri" panose="020F0502020204030204" pitchFamily="34" charset="0"/>
                        </a:rPr>
                        <a:t>CODIFICADO </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600" b="1" i="0" u="none" strike="noStrike" dirty="0">
                          <a:solidFill>
                            <a:srgbClr val="FFFFFF"/>
                          </a:solidFill>
                          <a:effectLst/>
                          <a:latin typeface="Calibri" panose="020F0502020204030204" pitchFamily="34" charset="0"/>
                        </a:rPr>
                        <a:t>REFORMA</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600" b="1" i="0" u="none" strike="noStrike" dirty="0">
                          <a:solidFill>
                            <a:srgbClr val="FFFFFF"/>
                          </a:solidFill>
                          <a:effectLst/>
                          <a:latin typeface="Calibri" panose="020F0502020204030204" pitchFamily="34" charset="0"/>
                        </a:rPr>
                        <a:t>NUEVO CODIFICADO</a:t>
                      </a:r>
                    </a:p>
                  </a:txBody>
                  <a:tcPr marL="7295" marR="7295" marT="729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56575">
                <a:tc rowSpan="3">
                  <a:txBody>
                    <a:bodyPr/>
                    <a:lstStyle/>
                    <a:p>
                      <a:pPr algn="ctr" fontAlgn="ctr"/>
                      <a:r>
                        <a:rPr lang="es-EC" sz="2000" b="0" i="0" u="none" strike="noStrike" dirty="0">
                          <a:solidFill>
                            <a:srgbClr val="000000"/>
                          </a:solidFill>
                          <a:effectLst/>
                          <a:latin typeface="Calibri" panose="020F0502020204030204" pitchFamily="34" charset="0"/>
                        </a:rPr>
                        <a:t>AMBIENTE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EMASEO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12.928.082,80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12.928.082,80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GESTION INTEGRAL DE RESIDUOS SOLIDOS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DE AMBIENTE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6575">
                <a:tc rowSpan="11">
                  <a:txBody>
                    <a:bodyPr/>
                    <a:lstStyle/>
                    <a:p>
                      <a:pPr algn="ctr" fontAlgn="ctr"/>
                      <a:r>
                        <a:rPr lang="es-EC" sz="2000" b="0" i="0" u="none" strike="noStrike" dirty="0">
                          <a:solidFill>
                            <a:srgbClr val="000000"/>
                          </a:solidFill>
                          <a:effectLst/>
                          <a:latin typeface="Calibri" panose="020F0502020204030204" pitchFamily="34" charset="0"/>
                        </a:rPr>
                        <a:t>COORDINACION TERRITORIAL Y PARTICIPACION CIUDADANA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ADM ZONAL LA DELICIA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4.294.312,68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4.294.312,68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EUGENIO ESPEJO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3.969.943,70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-9.175,06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3.960.768,64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CALDERÓN</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3.468.482,34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-37.000,00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3.431.482,34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ELOY ALFARO (SUR)</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4.336.175,86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-758.627,62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3.577.548,24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6575">
                <a:tc vMerge="1">
                  <a:txBody>
                    <a:bodyPr/>
                    <a:lstStyle/>
                    <a:p>
                      <a:endParaRPr lang="es-EC"/>
                    </a:p>
                  </a:txBody>
                  <a:tcPr/>
                </a:tc>
                <a:tc>
                  <a:txBody>
                    <a:bodyPr/>
                    <a:lstStyle/>
                    <a:p>
                      <a:pPr algn="just" fontAlgn="ctr"/>
                      <a:r>
                        <a:rPr lang="es-EC" sz="1600" b="0" i="0" u="none" strike="noStrike">
                          <a:solidFill>
                            <a:srgbClr val="000000"/>
                          </a:solidFill>
                          <a:effectLst/>
                          <a:latin typeface="Calibri" panose="020F0502020204030204" pitchFamily="34" charset="0"/>
                        </a:rPr>
                        <a:t>ADM ZONAL MANUELA SÁENZ</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2.769.538,23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-78.581,75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2.690.956,48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QUITUMBE</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3.728.398,78</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-2.056,97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3.726.341,81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TUMBACO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2.420.050,76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-94.591,73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2.325.459,03</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ADM ZONAL VALLE LOS CHILLOS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2.233.308,52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85.000,00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2.318.308,52</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GENERAL COORDINACIÓN TERRITORIAL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1.422.161,84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1.422.161,84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UNIDAD ESPECIAL REGULA TU BARRIO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-120.894,80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179.105,20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UNIDAD ESPECIAL TURÍSTICA LA MARISCAL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138.837,65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144.837,65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6675">
                <a:tc rowSpan="5">
                  <a:txBody>
                    <a:bodyPr/>
                    <a:lstStyle/>
                    <a:p>
                      <a:pPr algn="ctr" fontAlgn="ctr"/>
                      <a:r>
                        <a:rPr lang="es-EC" sz="2000" b="0" i="0" u="none" strike="noStrike" dirty="0">
                          <a:solidFill>
                            <a:srgbClr val="000000"/>
                          </a:solidFill>
                          <a:effectLst/>
                          <a:latin typeface="Calibri" panose="020F0502020204030204" pitchFamily="34" charset="0"/>
                        </a:rPr>
                        <a:t>MOVILIDAD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AGENCIA METROPOLITANA DE CONTROL TRANSITO SEG VIAL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15.021.511,49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-685.045,99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14.336.465,50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METRO QUITO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8.500.000,00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2.744.000,00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11.244.000,00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MOVILIDAD Y OBRAS PUBLICAS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37.827.297,31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35.283.763,49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73.111.060,80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TRANSPORTE DE PASAJEROS</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31.500.000,00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19.962.269,49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51.462.269,49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65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DE MOVILIDAD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230.504.186,59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175.166.059,37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405.670.245,96</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56675">
                <a:tc rowSpan="2">
                  <a:txBody>
                    <a:bodyPr/>
                    <a:lstStyle/>
                    <a:p>
                      <a:pPr algn="ctr" fontAlgn="ctr"/>
                      <a:r>
                        <a:rPr lang="es-EC" sz="2000" b="0" i="0" u="none" strike="noStrike" dirty="0">
                          <a:solidFill>
                            <a:srgbClr val="000000"/>
                          </a:solidFill>
                          <a:effectLst/>
                          <a:latin typeface="Calibri" panose="020F0502020204030204" pitchFamily="34" charset="0"/>
                        </a:rPr>
                        <a:t>SEGURIDAD Y GOBERNABILIDAD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CUERPO DE AGENTES DE CONTROL</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2.554.731,25</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-18.581,34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2.536.149,91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GENERAL SEGURIDAD GOBERNABILIDAD</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1.200.000,00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1.029.543,49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2.229.543,49</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6575">
                <a:tc rowSpan="4">
                  <a:txBody>
                    <a:bodyPr/>
                    <a:lstStyle/>
                    <a:p>
                      <a:pPr algn="ctr" fontAlgn="ctr"/>
                      <a:r>
                        <a:rPr lang="es-EC" sz="2000" b="0" i="0" u="none" strike="noStrike" dirty="0">
                          <a:solidFill>
                            <a:srgbClr val="000000"/>
                          </a:solidFill>
                          <a:effectLst/>
                          <a:latin typeface="Calibri" panose="020F0502020204030204" pitchFamily="34" charset="0"/>
                        </a:rPr>
                        <a:t>TERRITORIO HABITAT Y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EPM HÁBITAT Y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1.000.000,00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5.107.205,67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6.107.205,67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INSTITUTO METROPOLITANO DE PATRIMONIO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6.132.136,41</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FF0000"/>
                          </a:solidFill>
                          <a:effectLst/>
                          <a:latin typeface="Calibri" panose="020F0502020204030204" pitchFamily="34" charset="0"/>
                        </a:rPr>
                        <a:t>-84.988,44</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6.047.147,97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0">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SECRETARÍA TERRITORIO, HÁBITAT  VIVIENDA</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523.973,87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523.973,87</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56675">
                <a:tc vMerge="1">
                  <a:txBody>
                    <a:bodyPr/>
                    <a:lstStyle/>
                    <a:p>
                      <a:endParaRPr lang="es-EC"/>
                    </a:p>
                  </a:txBody>
                  <a:tcPr/>
                </a:tc>
                <a:tc>
                  <a:txBody>
                    <a:bodyPr/>
                    <a:lstStyle/>
                    <a:p>
                      <a:pPr algn="just" fontAlgn="ctr"/>
                      <a:r>
                        <a:rPr lang="es-EC" sz="1600" b="0" i="0" u="none" strike="noStrike" dirty="0">
                          <a:solidFill>
                            <a:srgbClr val="000000"/>
                          </a:solidFill>
                          <a:effectLst/>
                          <a:latin typeface="Calibri" panose="020F0502020204030204" pitchFamily="34" charset="0"/>
                        </a:rPr>
                        <a:t>EPM AGUA POTABLE Y SANEAMIENTO</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2.000.000,00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2.000.000,00</a:t>
                      </a:r>
                    </a:p>
                  </a:txBody>
                  <a:tcPr marL="7295" marR="7295" marT="7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3177862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764274" y="1326785"/>
            <a:ext cx="14561303" cy="1203151"/>
          </a:xfrm>
        </p:spPr>
        <p:txBody>
          <a:bodyPr>
            <a:normAutofit/>
          </a:bodyPr>
          <a:lstStyle/>
          <a:p>
            <a:r>
              <a:rPr lang="es-EC" sz="3200" dirty="0" smtClean="0">
                <a:solidFill>
                  <a:srgbClr val="0070C0"/>
                </a:solidFill>
              </a:rPr>
              <a:t>Reforma de Inversión por área ECONÓMICO,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15</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810418737"/>
              </p:ext>
            </p:extLst>
          </p:nvPr>
        </p:nvGraphicFramePr>
        <p:xfrm>
          <a:off x="1984020" y="3329563"/>
          <a:ext cx="13759544" cy="4999043"/>
        </p:xfrm>
        <a:graphic>
          <a:graphicData uri="http://schemas.openxmlformats.org/drawingml/2006/table">
            <a:tbl>
              <a:tblPr/>
              <a:tblGrid>
                <a:gridCol w="3673892">
                  <a:extLst>
                    <a:ext uri="{9D8B030D-6E8A-4147-A177-3AD203B41FA5}">
                      <a16:colId xmlns:a16="http://schemas.microsoft.com/office/drawing/2014/main" val="20001"/>
                    </a:ext>
                  </a:extLst>
                </a:gridCol>
                <a:gridCol w="3884499">
                  <a:extLst>
                    <a:ext uri="{9D8B030D-6E8A-4147-A177-3AD203B41FA5}">
                      <a16:colId xmlns:a16="http://schemas.microsoft.com/office/drawing/2014/main" val="20002"/>
                    </a:ext>
                  </a:extLst>
                </a:gridCol>
                <a:gridCol w="2398997">
                  <a:extLst>
                    <a:ext uri="{9D8B030D-6E8A-4147-A177-3AD203B41FA5}">
                      <a16:colId xmlns:a16="http://schemas.microsoft.com/office/drawing/2014/main" val="20003"/>
                    </a:ext>
                  </a:extLst>
                </a:gridCol>
                <a:gridCol w="2001134">
                  <a:extLst>
                    <a:ext uri="{9D8B030D-6E8A-4147-A177-3AD203B41FA5}">
                      <a16:colId xmlns:a16="http://schemas.microsoft.com/office/drawing/2014/main" val="20004"/>
                    </a:ext>
                  </a:extLst>
                </a:gridCol>
                <a:gridCol w="1801022">
                  <a:extLst>
                    <a:ext uri="{9D8B030D-6E8A-4147-A177-3AD203B41FA5}">
                      <a16:colId xmlns:a16="http://schemas.microsoft.com/office/drawing/2014/main" val="20005"/>
                    </a:ext>
                  </a:extLst>
                </a:gridCol>
              </a:tblGrid>
              <a:tr h="294801">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81579">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834565">
                <a:tc>
                  <a:txBody>
                    <a:bodyPr/>
                    <a:lstStyle/>
                    <a:p>
                      <a:pPr algn="ctr" fontAlgn="ctr"/>
                      <a:r>
                        <a:rPr lang="es-EC" sz="2400" b="0" i="0" u="none" strike="noStrike" dirty="0">
                          <a:solidFill>
                            <a:srgbClr val="000000"/>
                          </a:solidFill>
                          <a:effectLst/>
                          <a:latin typeface="Calibri Light" panose="020F0302020204030204" pitchFamily="34" charset="0"/>
                        </a:rPr>
                        <a:t>AGENCIA DE COORDINACIÓN DISTRITAL DE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400" b="0" i="0" u="none" strike="noStrike" dirty="0">
                          <a:solidFill>
                            <a:srgbClr val="000000"/>
                          </a:solidFill>
                          <a:effectLst/>
                          <a:latin typeface="Calibri Light" panose="020F0302020204030204" pitchFamily="34" charset="0"/>
                        </a:rPr>
                        <a:t>AGENCIA DE COORD. DISTRITAL DEL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-667.273,13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2.132.726,87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1251">
                <a:tc rowSpan="4">
                  <a:txBody>
                    <a:bodyPr/>
                    <a:lstStyle/>
                    <a:p>
                      <a:pPr algn="ctr" fontAlgn="ctr"/>
                      <a:r>
                        <a:rPr lang="es-EC" sz="2400" b="0" i="0" u="none" strike="noStrike" dirty="0">
                          <a:solidFill>
                            <a:srgbClr val="000000"/>
                          </a:solidFill>
                          <a:effectLst/>
                          <a:latin typeface="Calibri Light" panose="020F0302020204030204" pitchFamily="34" charset="0"/>
                        </a:rPr>
                        <a:t>DESARROLLO PRODUCTIVO Y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400" b="0" i="0" u="none" strike="noStrike" dirty="0">
                          <a:solidFill>
                            <a:srgbClr val="000000"/>
                          </a:solidFill>
                          <a:effectLst/>
                          <a:latin typeface="Calibri Light" panose="020F0302020204030204" pitchFamily="34" charset="0"/>
                        </a:rPr>
                        <a:t>CONQUITO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2.850.000,00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8891">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EPM GESTIÓN DE DESTINO TURÍSTICO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34565">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EPM SERVICIOS AEROPORTUARIOS Y GESTIÓN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0467">
                <a:tc vMerge="1">
                  <a:txBody>
                    <a:bodyPr/>
                    <a:lstStyle/>
                    <a:p>
                      <a:endParaRPr lang="es-EC"/>
                    </a:p>
                  </a:txBody>
                  <a:tcPr/>
                </a:tc>
                <a:tc>
                  <a:txBody>
                    <a:bodyPr/>
                    <a:lstStyle/>
                    <a:p>
                      <a:pPr algn="just" fontAlgn="ctr"/>
                      <a:r>
                        <a:rPr lang="es-EC" sz="2400" b="0" i="0" u="none" strike="noStrike" dirty="0">
                          <a:solidFill>
                            <a:srgbClr val="000000"/>
                          </a:solidFill>
                          <a:effectLst/>
                          <a:latin typeface="Calibri Light" panose="020F0302020204030204" pitchFamily="34" charset="0"/>
                        </a:rPr>
                        <a:t>SECRETARÍA DESARROLLO PRODUCTIVO COMPETITIVIDAD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314.000,00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764.000,00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798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326492" y="1388429"/>
            <a:ext cx="13215337" cy="693655"/>
          </a:xfrm>
        </p:spPr>
        <p:txBody>
          <a:bodyPr>
            <a:normAutofit/>
          </a:bodyPr>
          <a:lstStyle/>
          <a:p>
            <a:r>
              <a:rPr lang="es-EC" sz="3200" dirty="0" smtClean="0">
                <a:solidFill>
                  <a:srgbClr val="0070C0"/>
                </a:solidFill>
              </a:rPr>
              <a:t>Reforma de Inversión por área GENERALES,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005569617"/>
              </p:ext>
            </p:extLst>
          </p:nvPr>
        </p:nvGraphicFramePr>
        <p:xfrm>
          <a:off x="2111827" y="2266241"/>
          <a:ext cx="14153528" cy="6772910"/>
        </p:xfrm>
        <a:graphic>
          <a:graphicData uri="http://schemas.openxmlformats.org/drawingml/2006/table">
            <a:tbl>
              <a:tblPr/>
              <a:tblGrid>
                <a:gridCol w="3522931">
                  <a:extLst>
                    <a:ext uri="{9D8B030D-6E8A-4147-A177-3AD203B41FA5}">
                      <a16:colId xmlns:a16="http://schemas.microsoft.com/office/drawing/2014/main" val="20001"/>
                    </a:ext>
                  </a:extLst>
                </a:gridCol>
                <a:gridCol w="4581568">
                  <a:extLst>
                    <a:ext uri="{9D8B030D-6E8A-4147-A177-3AD203B41FA5}">
                      <a16:colId xmlns:a16="http://schemas.microsoft.com/office/drawing/2014/main" val="20002"/>
                    </a:ext>
                  </a:extLst>
                </a:gridCol>
                <a:gridCol w="2132671">
                  <a:extLst>
                    <a:ext uri="{9D8B030D-6E8A-4147-A177-3AD203B41FA5}">
                      <a16:colId xmlns:a16="http://schemas.microsoft.com/office/drawing/2014/main" val="20003"/>
                    </a:ext>
                  </a:extLst>
                </a:gridCol>
                <a:gridCol w="1861239">
                  <a:extLst>
                    <a:ext uri="{9D8B030D-6E8A-4147-A177-3AD203B41FA5}">
                      <a16:colId xmlns:a16="http://schemas.microsoft.com/office/drawing/2014/main" val="20004"/>
                    </a:ext>
                  </a:extLst>
                </a:gridCol>
                <a:gridCol w="2055119">
                  <a:extLst>
                    <a:ext uri="{9D8B030D-6E8A-4147-A177-3AD203B41FA5}">
                      <a16:colId xmlns:a16="http://schemas.microsoft.com/office/drawing/2014/main" val="20005"/>
                    </a:ext>
                  </a:extLst>
                </a:gridCol>
              </a:tblGrid>
              <a:tr h="314641">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617092">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598942">
                <a:tc rowSpan="5">
                  <a:txBody>
                    <a:bodyPr/>
                    <a:lstStyle/>
                    <a:p>
                      <a:pPr algn="ctr" fontAlgn="ctr"/>
                      <a:r>
                        <a:rPr lang="es-EC" sz="2000" b="0" i="0" u="none" strike="noStrike" dirty="0">
                          <a:solidFill>
                            <a:srgbClr val="000000"/>
                          </a:solidFill>
                          <a:effectLst/>
                          <a:latin typeface="Calibri Light" panose="020F0302020204030204" pitchFamily="34" charset="0"/>
                        </a:rPr>
                        <a:t>ADMINISTRACION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Light" panose="020F0302020204030204" pitchFamily="34" charset="0"/>
                        </a:rPr>
                        <a:t>DM DE GESTIÓN DE BIENES INMUEBLES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8942">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DM DE GESTIÓN DOCUMENTAL Y ARCHIVO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78.870,40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78.870,40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DE INFORMÁTICA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1.589.897,38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-139.679,54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1.450.217,84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FINANCIERA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42.890.050,44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5.767.791,67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48.657.842,11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DIRECCIÓN TRIBUTARIA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421.129,60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-1.129,60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420.000,00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7813">
                <a:tc>
                  <a:txBody>
                    <a:bodyPr/>
                    <a:lstStyle/>
                    <a:p>
                      <a:pPr algn="ctr" fontAlgn="ctr"/>
                      <a:r>
                        <a:rPr lang="es-EC" sz="2000" b="0" i="0" u="none" strike="noStrike" dirty="0">
                          <a:solidFill>
                            <a:srgbClr val="000000"/>
                          </a:solidFill>
                          <a:effectLst/>
                          <a:latin typeface="Calibri Light" panose="020F03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AGENCIA METROPOLITANA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FF0000"/>
                          </a:solidFill>
                          <a:effectLst/>
                          <a:latin typeface="Calibri" panose="020F0502020204030204" pitchFamily="34" charset="0"/>
                        </a:rPr>
                        <a:t>-333.314,91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366.685,09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2675">
                <a:tc>
                  <a:txBody>
                    <a:bodyPr/>
                    <a:lstStyle/>
                    <a:p>
                      <a:pPr algn="ctr" fontAlgn="ctr"/>
                      <a:r>
                        <a:rPr lang="es-EC" sz="2000" b="0" i="0" u="none" strike="noStrike" dirty="0">
                          <a:solidFill>
                            <a:srgbClr val="000000"/>
                          </a:solidFill>
                          <a:effectLst/>
                          <a:latin typeface="Calibri Light" panose="020F0302020204030204" pitchFamily="34" charset="0"/>
                        </a:rPr>
                        <a:t>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SECRETARÍA DE 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2.752.877,20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2675">
                <a:tc rowSpan="2">
                  <a:txBody>
                    <a:bodyPr/>
                    <a:lstStyle/>
                    <a:p>
                      <a:pPr algn="ctr" fontAlgn="ctr"/>
                      <a:r>
                        <a:rPr lang="es-EC" sz="2000" b="0" i="0" u="none" strike="noStrike" dirty="0">
                          <a:solidFill>
                            <a:srgbClr val="000000"/>
                          </a:solidFill>
                          <a:effectLst/>
                          <a:latin typeface="Calibri Light" panose="020F0302020204030204" pitchFamily="34" charset="0"/>
                        </a:rPr>
                        <a:t>COORDINACIÓN DE ALCALDIA Y SECRETARIA DEL CONCEJO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DM RELACIONES INTERNACIONALES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2675">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QUITO HONESTO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800.000,00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95.300,00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895.300,00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2675">
                <a:tc rowSpan="3">
                  <a:txBody>
                    <a:bodyPr/>
                    <a:lstStyle/>
                    <a:p>
                      <a:pPr algn="ctr" fontAlgn="ctr"/>
                      <a:r>
                        <a:rPr lang="es-EC" sz="2000" b="0" i="0" u="none" strike="noStrike" dirty="0">
                          <a:solidFill>
                            <a:srgbClr val="000000"/>
                          </a:solidFill>
                          <a:effectLst/>
                          <a:latin typeface="Calibri Light" panose="020F0302020204030204" pitchFamily="34" charset="0"/>
                        </a:rPr>
                        <a:t>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2000" b="0" i="0" u="none" strike="noStrike" dirty="0">
                          <a:solidFill>
                            <a:srgbClr val="000000"/>
                          </a:solidFill>
                          <a:effectLst/>
                          <a:latin typeface="Calibri Light" panose="020F0302020204030204" pitchFamily="34" charset="0"/>
                        </a:rPr>
                        <a:t>INSTITUTO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180.000,00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180.000,00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47813">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INSTITUTO METROPOLITANO DE CAPACITACIÓN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120.000,00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98942">
                <a:tc vMerge="1">
                  <a:txBody>
                    <a:bodyPr/>
                    <a:lstStyle/>
                    <a:p>
                      <a:endParaRPr lang="es-EC"/>
                    </a:p>
                  </a:txBody>
                  <a:tcPr/>
                </a:tc>
                <a:tc>
                  <a:txBody>
                    <a:bodyPr/>
                    <a:lstStyle/>
                    <a:p>
                      <a:pPr algn="just" fontAlgn="ctr"/>
                      <a:r>
                        <a:rPr lang="es-EC" sz="2000" b="0" i="0" u="none" strike="noStrike" dirty="0">
                          <a:solidFill>
                            <a:srgbClr val="000000"/>
                          </a:solidFill>
                          <a:effectLst/>
                          <a:latin typeface="Calibri Light" panose="020F0302020204030204" pitchFamily="34" charset="0"/>
                        </a:rPr>
                        <a:t>SECRETARÍA GENERAL DE PLANIFICACIÓN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140,00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a:solidFill>
                            <a:srgbClr val="000000"/>
                          </a:solidFill>
                          <a:effectLst/>
                          <a:latin typeface="Calibri" panose="020F0502020204030204" pitchFamily="34" charset="0"/>
                        </a:rPr>
                        <a:t>7.778,56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7.918,56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82624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0" y="1306286"/>
            <a:ext cx="12321121" cy="867877"/>
          </a:xfrm>
        </p:spPr>
        <p:txBody>
          <a:bodyPr>
            <a:normAutofit/>
          </a:bodyPr>
          <a:lstStyle/>
          <a:p>
            <a:pPr algn="ctr"/>
            <a:r>
              <a:rPr lang="es-EC" sz="3200" dirty="0" smtClean="0">
                <a:solidFill>
                  <a:srgbClr val="0070C0"/>
                </a:solidFill>
              </a:rPr>
              <a:t>Reforma de Inversión por área SOCIAL,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587215103"/>
              </p:ext>
            </p:extLst>
          </p:nvPr>
        </p:nvGraphicFramePr>
        <p:xfrm>
          <a:off x="1583140" y="2087079"/>
          <a:ext cx="14588956" cy="7579743"/>
        </p:xfrm>
        <a:graphic>
          <a:graphicData uri="http://schemas.openxmlformats.org/drawingml/2006/table">
            <a:tbl>
              <a:tblPr/>
              <a:tblGrid>
                <a:gridCol w="2901774">
                  <a:extLst>
                    <a:ext uri="{9D8B030D-6E8A-4147-A177-3AD203B41FA5}">
                      <a16:colId xmlns:a16="http://schemas.microsoft.com/office/drawing/2014/main" val="20001"/>
                    </a:ext>
                  </a:extLst>
                </a:gridCol>
                <a:gridCol w="4746172">
                  <a:extLst>
                    <a:ext uri="{9D8B030D-6E8A-4147-A177-3AD203B41FA5}">
                      <a16:colId xmlns:a16="http://schemas.microsoft.com/office/drawing/2014/main" val="20002"/>
                    </a:ext>
                  </a:extLst>
                </a:gridCol>
                <a:gridCol w="2638765">
                  <a:extLst>
                    <a:ext uri="{9D8B030D-6E8A-4147-A177-3AD203B41FA5}">
                      <a16:colId xmlns:a16="http://schemas.microsoft.com/office/drawing/2014/main" val="20003"/>
                    </a:ext>
                  </a:extLst>
                </a:gridCol>
                <a:gridCol w="2054226">
                  <a:extLst>
                    <a:ext uri="{9D8B030D-6E8A-4147-A177-3AD203B41FA5}">
                      <a16:colId xmlns:a16="http://schemas.microsoft.com/office/drawing/2014/main" val="20004"/>
                    </a:ext>
                  </a:extLst>
                </a:gridCol>
                <a:gridCol w="2248019">
                  <a:extLst>
                    <a:ext uri="{9D8B030D-6E8A-4147-A177-3AD203B41FA5}">
                      <a16:colId xmlns:a16="http://schemas.microsoft.com/office/drawing/2014/main" val="20005"/>
                    </a:ext>
                  </a:extLst>
                </a:gridCol>
              </a:tblGrid>
              <a:tr h="170763">
                <a:tc rowSpan="2">
                  <a:txBody>
                    <a:bodyPr/>
                    <a:lstStyle/>
                    <a:p>
                      <a:pPr algn="ctr" fontAlgn="ctr"/>
                      <a:r>
                        <a:rPr lang="es-EC" sz="1800" b="1" i="0" u="none" strike="noStrike" dirty="0">
                          <a:solidFill>
                            <a:srgbClr val="FFFFFF"/>
                          </a:solidFill>
                          <a:effectLst/>
                          <a:latin typeface="Calibri Light" panose="020F0302020204030204" pitchFamily="34" charset="0"/>
                        </a:rPr>
                        <a:t>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rowSpan="2">
                  <a:txBody>
                    <a:bodyPr/>
                    <a:lstStyle/>
                    <a:p>
                      <a:pPr algn="ctr" fontAlgn="ctr"/>
                      <a:r>
                        <a:rPr lang="es-EC" sz="1800" b="1" i="0" u="none" strike="noStrike" dirty="0">
                          <a:solidFill>
                            <a:srgbClr val="FFFFFF"/>
                          </a:solidFill>
                          <a:effectLst/>
                          <a:latin typeface="Calibri Light" panose="020F0302020204030204" pitchFamily="34" charset="0"/>
                        </a:rPr>
                        <a:t>DEPENDENCIA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3">
                  <a:txBody>
                    <a:bodyPr/>
                    <a:lstStyle/>
                    <a:p>
                      <a:pPr algn="ctr" fontAlgn="ctr"/>
                      <a:r>
                        <a:rPr lang="es-EC" sz="1600" b="1" i="0" u="none" strike="noStrike" dirty="0" smtClean="0">
                          <a:solidFill>
                            <a:srgbClr val="FFFFFF"/>
                          </a:solidFill>
                          <a:effectLst/>
                          <a:latin typeface="Calibri Light" panose="020F0302020204030204" pitchFamily="34" charset="0"/>
                        </a:rPr>
                        <a:t>I</a:t>
                      </a:r>
                      <a:r>
                        <a:rPr lang="es-EC" sz="1800" b="1" i="0" u="none" strike="noStrike" dirty="0" smtClean="0">
                          <a:solidFill>
                            <a:srgbClr val="FFFFFF"/>
                          </a:solidFill>
                          <a:effectLst/>
                          <a:latin typeface="Calibri Light" panose="020F0302020204030204" pitchFamily="34" charset="0"/>
                        </a:rPr>
                        <a:t>NVERSIÓN</a:t>
                      </a:r>
                      <a:r>
                        <a:rPr lang="es-EC" sz="1800" b="1" i="0" u="none" strike="noStrike" baseline="0" dirty="0" smtClean="0">
                          <a:solidFill>
                            <a:srgbClr val="FFFFFF"/>
                          </a:solidFill>
                          <a:effectLst/>
                          <a:latin typeface="Calibri Light" panose="020F0302020204030204" pitchFamily="34" charset="0"/>
                        </a:rPr>
                        <a:t> USD</a:t>
                      </a:r>
                      <a:endParaRPr lang="es-EC" sz="1800" b="1" i="0" u="none" strike="noStrike" dirty="0">
                        <a:solidFill>
                          <a:srgbClr val="FFFFFF"/>
                        </a:solidFill>
                        <a:effectLst/>
                        <a:latin typeface="Calibri Light" panose="020F03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341526">
                <a:tc vMerge="1">
                  <a:txBody>
                    <a:bodyPr/>
                    <a:lstStyle/>
                    <a:p>
                      <a:endParaRPr lang="es-EC"/>
                    </a:p>
                  </a:txBody>
                  <a:tcPr/>
                </a:tc>
                <a:tc vMerge="1">
                  <a:txBody>
                    <a:bodyPr/>
                    <a:lstStyle/>
                    <a:p>
                      <a:endParaRPr lang="es-EC"/>
                    </a:p>
                  </a:txBody>
                  <a:tcPr/>
                </a:tc>
                <a:tc>
                  <a:txBody>
                    <a:bodyPr/>
                    <a:lstStyle/>
                    <a:p>
                      <a:pPr algn="ctr" fontAlgn="ctr"/>
                      <a:r>
                        <a:rPr lang="es-EC" sz="1800" b="1" i="0" u="none" strike="noStrike" dirty="0">
                          <a:solidFill>
                            <a:srgbClr val="FFFFFF"/>
                          </a:solidFill>
                          <a:effectLst/>
                          <a:latin typeface="Calibri Light" panose="020F0302020204030204" pitchFamily="34" charset="0"/>
                        </a:rPr>
                        <a:t>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REFORMA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EC" sz="1800" b="1" i="0" u="none" strike="noStrike" dirty="0">
                          <a:solidFill>
                            <a:srgbClr val="FFFFFF"/>
                          </a:solidFill>
                          <a:effectLst/>
                          <a:latin typeface="Calibri Light" panose="020F0302020204030204" pitchFamily="34" charset="0"/>
                        </a:rPr>
                        <a:t>NUEVO CODIFICADO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70763">
                <a:tc rowSpan="3">
                  <a:txBody>
                    <a:bodyPr/>
                    <a:lstStyle/>
                    <a:p>
                      <a:pPr algn="l" fontAlgn="ctr"/>
                      <a:r>
                        <a:rPr lang="es-EC" sz="2000" b="0" i="0" u="none" strike="noStrike" dirty="0">
                          <a:solidFill>
                            <a:srgbClr val="000000"/>
                          </a:solidFill>
                          <a:effectLst/>
                          <a:latin typeface="Calibri Light" panose="020F0302020204030204" pitchFamily="34" charset="0"/>
                        </a:rPr>
                        <a:t>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FUNDACIÓN MUSEOS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2.600.000,00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3.500.000,00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FUNDACIÓN TEATRO NACIONAL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2.900.000,00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3.100.000,00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0763">
                <a:tc vMerge="1">
                  <a:txBody>
                    <a:bodyPr/>
                    <a:lstStyle/>
                    <a:p>
                      <a:endParaRPr lang="es-EC"/>
                    </a:p>
                  </a:txBody>
                  <a:tcPr/>
                </a:tc>
                <a:tc>
                  <a:txBody>
                    <a:bodyPr/>
                    <a:lstStyle/>
                    <a:p>
                      <a:pPr algn="l" fontAlgn="ctr"/>
                      <a:r>
                        <a:rPr lang="es-EC" sz="1800" b="0" i="0" u="none" strike="noStrike">
                          <a:solidFill>
                            <a:srgbClr val="000000"/>
                          </a:solidFill>
                          <a:effectLst/>
                          <a:latin typeface="Calibri Light" panose="020F0302020204030204" pitchFamily="34" charset="0"/>
                        </a:rPr>
                        <a:t>SECRETARÍA DE 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2.724.400,99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-452.933,21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2.271.467,78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0763">
                <a:tc rowSpan="10">
                  <a:txBody>
                    <a:bodyPr/>
                    <a:lstStyle/>
                    <a:p>
                      <a:pPr algn="l" fontAlgn="ctr"/>
                      <a:r>
                        <a:rPr lang="es-EC" sz="2000" b="0" i="0" u="none" strike="noStrike" dirty="0">
                          <a:solidFill>
                            <a:srgbClr val="000000"/>
                          </a:solidFill>
                          <a:effectLst/>
                          <a:latin typeface="Calibri Light" panose="020F0302020204030204" pitchFamily="34" charset="0"/>
                        </a:rPr>
                        <a:t>EDUCACIÓN, RECREACIÓN Y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COLEGIO BENALCÁZAR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COLEGIO FERNÁNDEZ MADRID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1526">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SECRETARÍA EDUCACIÓN, RECREACIÓN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8.058.900,61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-902,46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8.057.998,15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0763">
                <a:tc vMerge="1">
                  <a:txBody>
                    <a:bodyPr/>
                    <a:lstStyle/>
                    <a:p>
                      <a:endParaRPr lang="es-EC"/>
                    </a:p>
                  </a:txBody>
                  <a:tcPr/>
                </a:tc>
                <a:tc>
                  <a:txBody>
                    <a:bodyPr/>
                    <a:lstStyle/>
                    <a:p>
                      <a:pPr algn="l" fontAlgn="ctr"/>
                      <a:r>
                        <a:rPr lang="es-EC" sz="1800" b="0" i="0" u="none" strike="noStrike">
                          <a:solidFill>
                            <a:srgbClr val="000000"/>
                          </a:solidFill>
                          <a:effectLst/>
                          <a:latin typeface="Calibri Light" panose="020F0302020204030204" pitchFamily="34" charset="0"/>
                        </a:rPr>
                        <a:t>UNIDAD EDUCATIVA ESPEJO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JULIO E. MORENO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MILENIO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OSWALDO LOMBEYDA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QUITUMBE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93.214,00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-17.500,00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1526">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SAN FRANCISCO DE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EDUCATIVA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75.716,00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75.716,00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0763">
                <a:tc rowSpan="3">
                  <a:txBody>
                    <a:bodyPr/>
                    <a:lstStyle/>
                    <a:p>
                      <a:pPr algn="l" fontAlgn="ctr"/>
                      <a:r>
                        <a:rPr lang="es-EC" sz="2000" b="0" i="0" u="none" strike="noStrike" dirty="0">
                          <a:solidFill>
                            <a:srgbClr val="000000"/>
                          </a:solidFill>
                          <a:effectLst/>
                          <a:latin typeface="Calibri Light" panose="020F0302020204030204" pitchFamily="34" charset="0"/>
                        </a:rPr>
                        <a:t>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COMPINA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SECRETARÍA DE INCLUSIÓN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31482">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PATRONATO MUNICIPAL SAN JOSÉ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5.549.865,83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2.356.756,22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7.906.622,05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0763">
                <a:tc rowSpan="5">
                  <a:txBody>
                    <a:bodyPr/>
                    <a:lstStyle/>
                    <a:p>
                      <a:pPr algn="l" fontAlgn="ctr"/>
                      <a:r>
                        <a:rPr lang="es-EC" sz="2000" b="0" i="0" u="none" strike="noStrike" dirty="0">
                          <a:solidFill>
                            <a:srgbClr val="000000"/>
                          </a:solidFill>
                          <a:effectLst/>
                          <a:latin typeface="Calibri Light" panose="020F0302020204030204" pitchFamily="34" charset="0"/>
                        </a:rPr>
                        <a:t>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Light" panose="020F0302020204030204" pitchFamily="34" charset="0"/>
                        </a:rPr>
                        <a:t>SECRETARÍA DE 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6.292.936,34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6.257.571,89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BIENESTAR ANIMAL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35.364,45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CENTRO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862.840,48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862.840,48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NORTE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a:solidFill>
                            <a:srgbClr val="000000"/>
                          </a:solidFill>
                          <a:effectLst/>
                          <a:latin typeface="Calibri" panose="020F0502020204030204" pitchFamily="34" charset="0"/>
                        </a:rPr>
                        <a:t>2.033.170,58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-313.257,34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1.719.913,24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0763">
                <a:tc vMerge="1">
                  <a:txBody>
                    <a:bodyPr/>
                    <a:lstStyle/>
                    <a:p>
                      <a:endParaRPr lang="es-EC"/>
                    </a:p>
                  </a:txBody>
                  <a:tcPr/>
                </a:tc>
                <a:tc>
                  <a:txBody>
                    <a:bodyPr/>
                    <a:lstStyle/>
                    <a:p>
                      <a:pPr algn="l" fontAlgn="ctr"/>
                      <a:r>
                        <a:rPr lang="es-EC" sz="1800" b="0" i="0" u="none" strike="noStrike" dirty="0">
                          <a:solidFill>
                            <a:srgbClr val="000000"/>
                          </a:solidFill>
                          <a:effectLst/>
                          <a:latin typeface="Calibri Light" panose="020F0302020204030204" pitchFamily="34" charset="0"/>
                        </a:rPr>
                        <a:t>UNIDAD DE SALUD 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5.452.852,60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FF0000"/>
                          </a:solidFill>
                          <a:effectLst/>
                          <a:latin typeface="Calibri" panose="020F0502020204030204" pitchFamily="34" charset="0"/>
                        </a:rPr>
                        <a:t>-296.210,46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100" b="0" i="0" u="none" strike="noStrike" dirty="0">
                          <a:solidFill>
                            <a:srgbClr val="000000"/>
                          </a:solidFill>
                          <a:effectLst/>
                          <a:latin typeface="Calibri" panose="020F0502020204030204" pitchFamily="34" charset="0"/>
                        </a:rPr>
                        <a:t>5.156.642,14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4016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EMASEO</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600695" y="3884782"/>
            <a:ext cx="6322581" cy="5579076"/>
          </a:xfrm>
        </p:spPr>
        <p:txBody>
          <a:bodyPr>
            <a:normAutofit/>
          </a:bodyPr>
          <a:lstStyle/>
          <a:p>
            <a:pPr marL="342900" indent="-342900" algn="just">
              <a:buFont typeface="Arial" panose="020B0604020202020204" pitchFamily="34" charset="0"/>
              <a:buChar char="•"/>
            </a:pPr>
            <a:r>
              <a:rPr lang="es-EC" sz="2800" b="1" dirty="0" smtClean="0"/>
              <a:t>Concejal Eduardo del Pozo y Concejal Marco </a:t>
            </a:r>
            <a:r>
              <a:rPr lang="es-EC" sz="2800" b="1" dirty="0" err="1" smtClean="0"/>
              <a:t>Collaguazo</a:t>
            </a:r>
            <a:r>
              <a:rPr lang="es-EC" sz="2800" b="1" dirty="0" smtClean="0"/>
              <a:t>: </a:t>
            </a:r>
            <a:r>
              <a:rPr lang="es-EC" sz="2800" dirty="0" smtClean="0"/>
              <a:t>Indican la necesidad de cumplir con obligaciones  y evitar costos por mora. </a:t>
            </a:r>
          </a:p>
          <a:p>
            <a:pPr marL="342900" indent="-342900" algn="just">
              <a:buFont typeface="Arial" panose="020B0604020202020204" pitchFamily="34" charset="0"/>
              <a:buChar char="•"/>
            </a:pPr>
            <a:r>
              <a:rPr lang="es-EC" sz="2800" b="1" dirty="0" smtClean="0"/>
              <a:t>Concejal Juan Carlos Fiallos: </a:t>
            </a:r>
            <a:r>
              <a:rPr lang="es-EC" sz="2800" dirty="0" smtClean="0"/>
              <a:t>Insta a que no se deje sin apoyo a los funcionarios que enfrentan juicios por contratos, hace mención al contrato de RECOBAQ.</a:t>
            </a:r>
            <a:endParaRPr lang="es-EC" sz="2800"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582173"/>
          </a:xfrm>
        </p:spPr>
        <p:txBody>
          <a:bodyPr>
            <a:noAutofit/>
          </a:bodyPr>
          <a:lstStyle/>
          <a:p>
            <a:pPr algn="just"/>
            <a:r>
              <a:rPr lang="es-EC" sz="2400" b="1" dirty="0" smtClean="0">
                <a:solidFill>
                  <a:schemeClr val="tx1"/>
                </a:solidFill>
              </a:rPr>
              <a:t>El </a:t>
            </a:r>
            <a:r>
              <a:rPr lang="es-EC" sz="2400" b="1" dirty="0">
                <a:solidFill>
                  <a:schemeClr val="tx1"/>
                </a:solidFill>
              </a:rPr>
              <a:t>valor de incremento corresponde a recursos para pagar </a:t>
            </a:r>
            <a:r>
              <a:rPr lang="es-EC" sz="2400" b="1" dirty="0" smtClean="0">
                <a:solidFill>
                  <a:schemeClr val="tx1"/>
                </a:solidFill>
              </a:rPr>
              <a:t>una </a:t>
            </a:r>
            <a:r>
              <a:rPr lang="es-EC" sz="2400" b="1" dirty="0">
                <a:solidFill>
                  <a:schemeClr val="tx1"/>
                </a:solidFill>
              </a:rPr>
              <a:t>obligación por sentencia judicial en última </a:t>
            </a:r>
            <a:r>
              <a:rPr lang="es-EC" sz="2400" b="1" dirty="0" smtClean="0">
                <a:solidFill>
                  <a:schemeClr val="tx1"/>
                </a:solidFill>
              </a:rPr>
              <a:t>instancia por USD </a:t>
            </a:r>
            <a:r>
              <a:rPr lang="es-EC" sz="2400" b="1" dirty="0">
                <a:solidFill>
                  <a:schemeClr val="tx1"/>
                </a:solidFill>
              </a:rPr>
              <a:t>10.378.082,90  </a:t>
            </a:r>
            <a:r>
              <a:rPr lang="es-EC" sz="2400" b="1" dirty="0" smtClean="0">
                <a:solidFill>
                  <a:schemeClr val="tx1"/>
                </a:solidFill>
              </a:rPr>
              <a:t>a Quito Limpio.</a:t>
            </a:r>
          </a:p>
          <a:p>
            <a:pPr algn="just"/>
            <a:endParaRPr lang="es-EC" sz="2400" b="1" dirty="0" smtClean="0">
              <a:solidFill>
                <a:schemeClr val="tx1"/>
              </a:solidFill>
            </a:endParaRPr>
          </a:p>
          <a:p>
            <a:pPr algn="just"/>
            <a:r>
              <a:rPr lang="es-EC" sz="2400" b="1" dirty="0">
                <a:solidFill>
                  <a:schemeClr val="tx1"/>
                </a:solidFill>
              </a:rPr>
              <a:t>E</a:t>
            </a:r>
            <a:r>
              <a:rPr lang="es-EC" sz="2400" b="1" dirty="0" smtClean="0">
                <a:solidFill>
                  <a:schemeClr val="tx1"/>
                </a:solidFill>
              </a:rPr>
              <a:t>n función de cumplir con todas las obligaciones pendientes y evitar costos por mora en los pagos se solicita recursos para financiar 3 cuotas al Consorcio RECOBAQ por USD 2.550.000,00, recursos que no se encontraban financiados. </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515971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Ejecución presupuestaria Administraciones Zonales </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54349" y="3884782"/>
            <a:ext cx="6542667" cy="5970714"/>
          </a:xfrm>
        </p:spPr>
        <p:txBody>
          <a:bodyPr>
            <a:noAutofit/>
          </a:bodyPr>
          <a:lstStyle/>
          <a:p>
            <a:pPr marL="342900" indent="-342900" algn="just">
              <a:buFont typeface="Arial" panose="020B0604020202020204" pitchFamily="34" charset="0"/>
              <a:buChar char="•"/>
            </a:pPr>
            <a:r>
              <a:rPr lang="es-EC" b="1" dirty="0" smtClean="0"/>
              <a:t>Concejal Juan </a:t>
            </a:r>
            <a:r>
              <a:rPr lang="es-EC" b="1" dirty="0"/>
              <a:t>Carlos Fiallos: </a:t>
            </a:r>
            <a:r>
              <a:rPr lang="es-EC" dirty="0"/>
              <a:t>Solicita se verifique la ejecución de las Administraciones Zonales, ya que si se divide los </a:t>
            </a:r>
            <a:r>
              <a:rPr lang="es-EC" dirty="0" smtClean="0"/>
              <a:t>USD. 10´000.000,00 </a:t>
            </a:r>
            <a:r>
              <a:rPr lang="es-EC" dirty="0"/>
              <a:t>que están pidiendo los Gobiernos Autónomos Parroquiales para las 33 parroquias es apenas </a:t>
            </a:r>
            <a:r>
              <a:rPr lang="es-EC" dirty="0" smtClean="0"/>
              <a:t>USD 330.000,00</a:t>
            </a:r>
            <a:r>
              <a:rPr lang="es-EC" dirty="0"/>
              <a:t>, que no sirve para nada; entonces, más bien ahí el presupuesto que tenían las Administraciones Zonales pasarles directamente a las juntas parroquiales porque ellos sí van a </a:t>
            </a:r>
            <a:r>
              <a:rPr lang="es-EC" dirty="0" smtClean="0"/>
              <a:t>trabajar.</a:t>
            </a:r>
          </a:p>
          <a:p>
            <a:pPr marL="342900" indent="-342900" algn="just">
              <a:buFont typeface="Arial" panose="020B0604020202020204" pitchFamily="34" charset="0"/>
              <a:buChar char="•"/>
            </a:pPr>
            <a:r>
              <a:rPr lang="es-EC" b="1" dirty="0" smtClean="0"/>
              <a:t>Concejala Andrea Hidalgo</a:t>
            </a:r>
            <a:r>
              <a:rPr lang="es-EC" b="1" dirty="0"/>
              <a:t>:  </a:t>
            </a:r>
            <a:r>
              <a:rPr lang="es-EC" dirty="0"/>
              <a:t>Respecto del presupuesto de las zonales pregunta: ¿Qué pasa?, ya que existe una reducción en su presupuesto. Pregunta, ya que, de lo ejecutado en presupuestos participativos, en la variable devengado se ve un 39%, mientras que, en el comprometido un 64%.</a:t>
            </a:r>
            <a:endParaRPr lang="es-EC" dirty="0" smtClean="0"/>
          </a:p>
          <a:p>
            <a:pPr algn="just"/>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668000" y="3881685"/>
            <a:ext cx="6719248" cy="4726742"/>
          </a:xfrm>
        </p:spPr>
        <p:txBody>
          <a:bodyPr>
            <a:noAutofit/>
          </a:bodyPr>
          <a:lstStyle/>
          <a:p>
            <a:pPr algn="just"/>
            <a:r>
              <a:rPr lang="es-EC" sz="2200" dirty="0" smtClean="0"/>
              <a:t>Para parroquias rurales se cuenta con una </a:t>
            </a:r>
            <a:r>
              <a:rPr lang="es-EC" sz="2200" dirty="0"/>
              <a:t>asignación presupuestaria de USD. </a:t>
            </a:r>
            <a:r>
              <a:rPr lang="es-EC" sz="2200" dirty="0" smtClean="0"/>
              <a:t>1.330.000,00, </a:t>
            </a:r>
            <a:r>
              <a:rPr lang="es-EC" sz="2200" dirty="0"/>
              <a:t>la misma que ha sido distribuida a cada parroquia rural, con un valor de USD. 330.000,00 a través de convenios de cooperación </a:t>
            </a:r>
            <a:r>
              <a:rPr lang="es-EC" sz="2200" dirty="0" smtClean="0"/>
              <a:t>interinstitucional.</a:t>
            </a:r>
          </a:p>
          <a:p>
            <a:pPr algn="just"/>
            <a:endParaRPr lang="es-EC" sz="2200" dirty="0" smtClean="0"/>
          </a:p>
          <a:p>
            <a:pPr algn="just"/>
            <a:r>
              <a:rPr lang="es-EC" sz="2200" dirty="0" smtClean="0"/>
              <a:t>El </a:t>
            </a:r>
            <a:r>
              <a:rPr lang="es-EC" sz="2200" dirty="0"/>
              <a:t>estado actual de las obras priorizadas para presupuesto participativo e infraestructura comunitaria a la fecha es: 187 terminadas, 133 en proceso de  ejecución, 28 se encuentran en estudios, 73 en proceso en el portal de compras públicas, 58 suscripción de contrato,  28 estudios y 12 no inician.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50534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a:t>
            </a:r>
            <a:r>
              <a:rPr lang="es-ES_tradnl" sz="11500" b="1" dirty="0" smtClean="0">
                <a:solidFill>
                  <a:srgbClr val="0070C0"/>
                </a:solidFill>
              </a:rPr>
              <a:t>INGRESOS 2021</a:t>
            </a: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3166555839"/>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de Gastos Administrativos en AMT</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20</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31375" y="3915852"/>
            <a:ext cx="6147552" cy="5548006"/>
          </a:xfrm>
        </p:spPr>
        <p:txBody>
          <a:bodyPr>
            <a:noAutofit/>
          </a:bodyPr>
          <a:lstStyle/>
          <a:p>
            <a:pPr marL="342900" indent="-342900" algn="just">
              <a:buFont typeface="Arial" panose="020B0604020202020204" pitchFamily="34" charset="0"/>
              <a:buChar char="•"/>
            </a:pPr>
            <a:r>
              <a:rPr lang="es-EC" sz="2200" b="1" dirty="0" smtClean="0"/>
              <a:t>Concejal Gissela Chala :</a:t>
            </a:r>
            <a:r>
              <a:rPr lang="es-EC" sz="2200" dirty="0" smtClean="0"/>
              <a:t> La </a:t>
            </a:r>
            <a:r>
              <a:rPr lang="es-EC" sz="2200" dirty="0"/>
              <a:t>asignación de </a:t>
            </a:r>
            <a:r>
              <a:rPr lang="es-EC" sz="2200" dirty="0" smtClean="0"/>
              <a:t>USD 662.818,00 </a:t>
            </a:r>
            <a:r>
              <a:rPr lang="es-EC" sz="2200" dirty="0"/>
              <a:t>para la Agencia de </a:t>
            </a:r>
            <a:r>
              <a:rPr lang="es-EC" sz="2200" dirty="0" smtClean="0"/>
              <a:t>Tránsito ¿</a:t>
            </a:r>
            <a:r>
              <a:rPr lang="es-EC" sz="2200" dirty="0"/>
              <a:t>Es prioritaria esta inversión? </a:t>
            </a:r>
            <a:endParaRPr lang="es-EC" sz="2200" dirty="0" smtClean="0"/>
          </a:p>
          <a:p>
            <a:pPr marL="342900" indent="-342900" algn="just">
              <a:buFont typeface="Arial" panose="020B0604020202020204" pitchFamily="34" charset="0"/>
              <a:buChar char="•"/>
            </a:pPr>
            <a:r>
              <a:rPr lang="es-EC" sz="2200" b="1" dirty="0" smtClean="0"/>
              <a:t>Alcalde Santiago </a:t>
            </a:r>
            <a:r>
              <a:rPr lang="es-EC" sz="2200" b="1" dirty="0" err="1" smtClean="0"/>
              <a:t>Guarderas</a:t>
            </a:r>
            <a:r>
              <a:rPr lang="es-EC" sz="2200" b="1" dirty="0" smtClean="0"/>
              <a:t>: </a:t>
            </a:r>
            <a:r>
              <a:rPr lang="es-EC" sz="2200" dirty="0" smtClean="0"/>
              <a:t>Preocupa el incremento </a:t>
            </a:r>
            <a:r>
              <a:rPr lang="es-EC" sz="2200" dirty="0"/>
              <a:t>de </a:t>
            </a:r>
            <a:r>
              <a:rPr lang="es-EC" sz="2200" dirty="0" smtClean="0"/>
              <a:t>USD 1.200.105,29 </a:t>
            </a:r>
            <a:r>
              <a:rPr lang="es-EC" sz="2200" dirty="0"/>
              <a:t>para gastos administrativos, </a:t>
            </a:r>
            <a:r>
              <a:rPr lang="es-EC" sz="2200" dirty="0" smtClean="0"/>
              <a:t>y la reducción en </a:t>
            </a:r>
            <a:r>
              <a:rPr lang="es-EC" sz="2200" dirty="0"/>
              <a:t>gasto de inversión </a:t>
            </a:r>
            <a:r>
              <a:rPr lang="es-EC" sz="2200" dirty="0" smtClean="0"/>
              <a:t>de </a:t>
            </a:r>
            <a:r>
              <a:rPr lang="es-EC" sz="2200" dirty="0"/>
              <a:t>“Fortalecimiento de la Seguridad Vial” por un valor de </a:t>
            </a:r>
            <a:r>
              <a:rPr lang="es-EC" sz="2200" dirty="0" smtClean="0"/>
              <a:t>USD 685.045,99</a:t>
            </a:r>
            <a:r>
              <a:rPr lang="es-EC" sz="2200" dirty="0"/>
              <a:t>, afectándose con ello, la posibilidad de adquirir prendas de protección, así como maquinarias y equipos, por lo que, solicito se aclare al respecto.</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81685"/>
            <a:ext cx="6413193" cy="4726742"/>
          </a:xfrm>
        </p:spPr>
        <p:txBody>
          <a:bodyPr>
            <a:noAutofit/>
          </a:bodyPr>
          <a:lstStyle/>
          <a:p>
            <a:pPr algn="just"/>
            <a:r>
              <a:rPr lang="es-EC" sz="3200" dirty="0" smtClean="0"/>
              <a:t>De acuerdo a las directrices de las nuevas autoridades desisten del requerimiento solicitado </a:t>
            </a:r>
            <a:r>
              <a:rPr lang="es-EC" sz="3200" dirty="0"/>
              <a:t>para el “Mantenimiento de las  instalaciones del predio matriz para la AMT – CASA MEJÍA" </a:t>
            </a:r>
            <a:r>
              <a:rPr lang="es-EC" sz="3200" dirty="0" smtClean="0"/>
              <a:t>, </a:t>
            </a:r>
            <a:r>
              <a:rPr lang="es-EC" sz="3200" dirty="0"/>
              <a:t>debido a que el mencionado proceso se ejecutará en el año </a:t>
            </a:r>
            <a:r>
              <a:rPr lang="es-EC" sz="3200" dirty="0" smtClean="0"/>
              <a:t>2022.</a:t>
            </a:r>
            <a:endParaRPr lang="es-EC" sz="3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69540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de la EMP Metro de Quito</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7" y="3881684"/>
            <a:ext cx="6490559" cy="6129861"/>
          </a:xfrm>
        </p:spPr>
        <p:txBody>
          <a:bodyPr>
            <a:noAutofit/>
          </a:bodyPr>
          <a:lstStyle/>
          <a:p>
            <a:pPr marL="342900" indent="-342900" algn="just">
              <a:buFont typeface="Arial" panose="020B0604020202020204" pitchFamily="34" charset="0"/>
              <a:buChar char="•"/>
            </a:pPr>
            <a:r>
              <a:rPr lang="es-EC" b="1" dirty="0" smtClean="0"/>
              <a:t>Concejal Eduardo del Pozo:</a:t>
            </a:r>
            <a:r>
              <a:rPr lang="es-EC" dirty="0" smtClean="0"/>
              <a:t> Incremento de </a:t>
            </a:r>
            <a:r>
              <a:rPr lang="es-EC" dirty="0"/>
              <a:t>6 millones de dólares que se está queriendo aumentar al Metro de Quito, solo se están sustentados </a:t>
            </a:r>
            <a:r>
              <a:rPr lang="es-EC" dirty="0" smtClean="0"/>
              <a:t>USD 2.700.000, </a:t>
            </a:r>
            <a:r>
              <a:rPr lang="es-EC" dirty="0"/>
              <a:t>mientras que, por </a:t>
            </a:r>
            <a:r>
              <a:rPr lang="es-EC" dirty="0" smtClean="0"/>
              <a:t>USD 3.500.000 </a:t>
            </a:r>
            <a:r>
              <a:rPr lang="es-EC" dirty="0"/>
              <a:t>no tienen sustento alguno, pues, refieren que serían para devolver recursos a la Empresa Pública Metropolitana de Transporte de Pasajeros. </a:t>
            </a:r>
            <a:r>
              <a:rPr lang="es-EC" dirty="0" smtClean="0"/>
              <a:t>Justificar</a:t>
            </a:r>
          </a:p>
          <a:p>
            <a:pPr marL="342900" indent="-342900" algn="just">
              <a:buFont typeface="Arial" panose="020B0604020202020204" pitchFamily="34" charset="0"/>
              <a:buChar char="•"/>
            </a:pPr>
            <a:r>
              <a:rPr lang="es-EC" b="1" dirty="0" smtClean="0"/>
              <a:t>Alcalde Santiago </a:t>
            </a:r>
            <a:r>
              <a:rPr lang="es-EC" b="1" dirty="0" err="1" smtClean="0"/>
              <a:t>Guarderas</a:t>
            </a:r>
            <a:r>
              <a:rPr lang="es-EC" b="1" dirty="0" smtClean="0"/>
              <a:t>: </a:t>
            </a:r>
            <a:r>
              <a:rPr lang="es-EC" dirty="0" smtClean="0"/>
              <a:t>El incremento </a:t>
            </a:r>
            <a:r>
              <a:rPr lang="es-EC" dirty="0"/>
              <a:t>efectuado de </a:t>
            </a:r>
            <a:r>
              <a:rPr lang="es-EC" dirty="0" smtClean="0"/>
              <a:t>USD 6.244.000</a:t>
            </a:r>
            <a:r>
              <a:rPr lang="es-EC" dirty="0"/>
              <a:t>, con el objetivo de gestionar procesos de pre operación e iniciar la etapa de pruebas, entre otros temas, </a:t>
            </a:r>
            <a:r>
              <a:rPr lang="es-EC" dirty="0" smtClean="0"/>
              <a:t>hasta </a:t>
            </a:r>
            <a:r>
              <a:rPr lang="es-EC" dirty="0"/>
              <a:t>la presente fecha, se encuentra pendiente que el Directorio resuelva ratificar o rectificar el modelo de gestión necesario para la puesta en marcha de esta importante obra.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755086" y="3881685"/>
            <a:ext cx="6923313" cy="4726742"/>
          </a:xfrm>
        </p:spPr>
        <p:txBody>
          <a:bodyPr>
            <a:noAutofit/>
          </a:bodyPr>
          <a:lstStyle/>
          <a:p>
            <a:pPr algn="just"/>
            <a:r>
              <a:rPr lang="es-EC" sz="2200" dirty="0" smtClean="0"/>
              <a:t>La </a:t>
            </a:r>
            <a:r>
              <a:rPr lang="es-EC" sz="2200" dirty="0"/>
              <a:t>empresa justifica el valor de reforma por USD 2.744.000 para financiar el proceso de </a:t>
            </a:r>
            <a:r>
              <a:rPr lang="es-EC" sz="2200" dirty="0" smtClean="0"/>
              <a:t>pre operación </a:t>
            </a:r>
            <a:r>
              <a:rPr lang="es-EC" sz="2200" dirty="0"/>
              <a:t>e iniciar la etapa de pruebas integradas, valores que se requiere independientemente del modelo de gestión que determine la operación </a:t>
            </a:r>
            <a:r>
              <a:rPr lang="es-EC" sz="2200" dirty="0" smtClean="0"/>
              <a:t>comercial, para financiar pagos </a:t>
            </a:r>
            <a:r>
              <a:rPr lang="es-EC" sz="2200" dirty="0"/>
              <a:t>de energía eléctrica, mantenimiento del sistema de señalización ferroviaria, del sistema de comunicaciones, de los subsistemas electromecánicos, de los bienes del contrato de material rodante, de estaciones, talleres y cocheras, de la superestructura </a:t>
            </a:r>
            <a:r>
              <a:rPr lang="es-EC" sz="2200" dirty="0" err="1"/>
              <a:t>víal</a:t>
            </a:r>
            <a:r>
              <a:rPr lang="es-EC" sz="2200" dirty="0"/>
              <a:t>, túnel y pozos y de los servicios de conducción de operadores del material rodante</a:t>
            </a:r>
            <a:r>
              <a:rPr lang="es-EC" sz="2200" dirty="0" smtClean="0"/>
              <a:t>.</a:t>
            </a:r>
            <a:endParaRPr lang="es-EC" sz="2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15938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a la EPM Pasajeros y baja Gestión</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3994001"/>
            <a:ext cx="6147552" cy="4726742"/>
          </a:xfrm>
        </p:spPr>
        <p:txBody>
          <a:bodyPr>
            <a:normAutofit/>
          </a:bodyPr>
          <a:lstStyle/>
          <a:p>
            <a:pPr marL="342900" indent="-342900" algn="just">
              <a:buFont typeface="Arial" panose="020B0604020202020204" pitchFamily="34" charset="0"/>
              <a:buChar char="•"/>
            </a:pPr>
            <a:r>
              <a:rPr lang="es-EC" sz="2400" b="1" dirty="0" smtClean="0"/>
              <a:t>Alcalde Santiago </a:t>
            </a:r>
            <a:r>
              <a:rPr lang="es-EC" sz="2400" b="1" dirty="0" err="1" smtClean="0"/>
              <a:t>Guarderas</a:t>
            </a:r>
            <a:r>
              <a:rPr lang="es-EC" sz="2400" b="1" dirty="0" smtClean="0"/>
              <a:t>: </a:t>
            </a:r>
            <a:r>
              <a:rPr lang="es-EC" sz="2400" dirty="0" smtClean="0"/>
              <a:t>El incremento </a:t>
            </a:r>
            <a:r>
              <a:rPr lang="es-EC" sz="2400" dirty="0"/>
              <a:t>de </a:t>
            </a:r>
            <a:r>
              <a:rPr lang="es-EC" sz="2400" dirty="0" smtClean="0"/>
              <a:t>USD 19.962.269,49</a:t>
            </a:r>
            <a:r>
              <a:rPr lang="es-EC" sz="2400" dirty="0"/>
              <a:t>, recursos que serán destinados para la operación de la Empresa, lo que a su vez demuestra una pobre gestión de la misma.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689770" y="3881684"/>
            <a:ext cx="6697477" cy="5551103"/>
          </a:xfrm>
        </p:spPr>
        <p:txBody>
          <a:bodyPr>
            <a:noAutofit/>
          </a:bodyPr>
          <a:lstStyle/>
          <a:p>
            <a:pPr algn="just"/>
            <a:r>
              <a:rPr lang="es-EC" sz="1900" dirty="0" smtClean="0"/>
              <a:t>La empresa </a:t>
            </a:r>
            <a:r>
              <a:rPr lang="es-EC" sz="1900" dirty="0"/>
              <a:t>solicita el incremento para garantizar la normal operación durante el segundo </a:t>
            </a:r>
            <a:r>
              <a:rPr lang="es-EC" sz="1900" dirty="0" smtClean="0"/>
              <a:t>semestre. Los </a:t>
            </a:r>
            <a:r>
              <a:rPr lang="es-EC" sz="1900" dirty="0"/>
              <a:t>rubros más representativos que no tuvieron el financiamiento para todo el año son: </a:t>
            </a:r>
            <a:r>
              <a:rPr lang="es-EC" sz="1800" dirty="0"/>
              <a:t>servicio de alimentadores, insumos y repuestos flota, pago de la nómina operativa, desvinculación e infraestructura tecnológica.</a:t>
            </a:r>
          </a:p>
          <a:p>
            <a:pPr algn="just"/>
            <a:r>
              <a:rPr lang="es-EC" sz="1900" dirty="0" smtClean="0"/>
              <a:t>El presupuesto de la empresa asciende a USD 58.859.777,48, valor del cual el aporte </a:t>
            </a:r>
            <a:r>
              <a:rPr lang="es-EC" sz="1900" dirty="0"/>
              <a:t>municipal representa el 51% del techo </a:t>
            </a:r>
            <a:r>
              <a:rPr lang="es-EC" sz="1900" dirty="0" smtClean="0"/>
              <a:t>presupuestario, recursos que son transferidos </a:t>
            </a:r>
            <a:r>
              <a:rPr lang="es-EC" sz="1900" dirty="0"/>
              <a:t>en cuotas </a:t>
            </a:r>
            <a:r>
              <a:rPr lang="es-EC" sz="1900" dirty="0" smtClean="0"/>
              <a:t>mensuales. Esta pendiente dos </a:t>
            </a:r>
            <a:r>
              <a:rPr lang="es-EC" sz="1900" dirty="0"/>
              <a:t>cuotas (septiembre y octubre) y con los meses de noviembre y diciembre </a:t>
            </a:r>
            <a:r>
              <a:rPr lang="es-EC" sz="1900" dirty="0" smtClean="0"/>
              <a:t>estaría </a:t>
            </a:r>
            <a:r>
              <a:rPr lang="es-EC" sz="1900" dirty="0"/>
              <a:t>pendiente </a:t>
            </a:r>
            <a:r>
              <a:rPr lang="es-EC" sz="1900" dirty="0" smtClean="0"/>
              <a:t>de transferir 9,2 </a:t>
            </a:r>
            <a:r>
              <a:rPr lang="es-EC" sz="1900" dirty="0"/>
              <a:t>millones que equivale al 33% del presupuesto. Este retraso, no permite ejecutar el presupuesto de forma eficaz ya que por falta de liquidez, los pagos a proveedores por servicios complementarios no se cumplen a tiempo.</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80618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para Reducción de Desastres</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smtClean="0"/>
              <a:t>Alcalde Santiago </a:t>
            </a:r>
            <a:r>
              <a:rPr lang="es-EC" sz="2400" b="1" dirty="0" err="1" smtClean="0"/>
              <a:t>Guarderas</a:t>
            </a:r>
            <a:r>
              <a:rPr lang="es-EC" sz="2400" b="1" dirty="0" smtClean="0"/>
              <a:t>: </a:t>
            </a:r>
            <a:r>
              <a:rPr lang="es-EC" sz="2400" dirty="0" smtClean="0"/>
              <a:t>Se </a:t>
            </a:r>
            <a:r>
              <a:rPr lang="es-EC" sz="2400" dirty="0"/>
              <a:t>incrementa </a:t>
            </a:r>
            <a:r>
              <a:rPr lang="es-EC" sz="2400" dirty="0" smtClean="0"/>
              <a:t>un </a:t>
            </a:r>
            <a:r>
              <a:rPr lang="es-EC" sz="2400" dirty="0"/>
              <a:t>valor de </a:t>
            </a:r>
            <a:r>
              <a:rPr lang="es-EC" sz="2400" dirty="0" smtClean="0"/>
              <a:t>USD 1.029.543,49 </a:t>
            </a:r>
            <a:r>
              <a:rPr lang="es-EC" sz="2400" dirty="0"/>
              <a:t>que será destinado para “reducción de riesgos de desastres”, no obstante, sería importante se aclare los proyectos que serán ejecutados en lo que resta del año y que justifican dicho </a:t>
            </a:r>
            <a:r>
              <a:rPr lang="es-EC" sz="2400" dirty="0" smtClean="0"/>
              <a:t>incremento</a:t>
            </a:r>
            <a:r>
              <a:rPr lang="es-EC" sz="2400" dirty="0"/>
              <a:t>.</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Autofit/>
          </a:bodyPr>
          <a:lstStyle/>
          <a:p>
            <a:pPr algn="just"/>
            <a:r>
              <a:rPr lang="es-EC" sz="1600" dirty="0"/>
              <a:t>El incremento solicitado es para la adquisición de maquinaria con características necesarias para la intervención en acciones de prevención y atención de emergencias en ríos y quebradas que atraviesa el DMQ,  que implica limpieza periódica </a:t>
            </a:r>
            <a:r>
              <a:rPr lang="es-EC" sz="1600" dirty="0" smtClean="0"/>
              <a:t>de </a:t>
            </a:r>
            <a:r>
              <a:rPr lang="es-EC" sz="1600" dirty="0"/>
              <a:t>los colectores y cauces, limpieza de escombros en taludes, etc. Adicionalmente, esta maquinaria servirá para ejecutar el plan de acciones sobre los puntos críticos identificados en la </a:t>
            </a:r>
            <a:r>
              <a:rPr lang="es-EC" sz="1600" dirty="0" smtClean="0"/>
              <a:t>cuencas bajas </a:t>
            </a:r>
            <a:r>
              <a:rPr lang="es-EC" sz="1600" dirty="0"/>
              <a:t>del río monjas, </a:t>
            </a:r>
            <a:r>
              <a:rPr lang="es-EC" sz="1600" dirty="0" err="1" smtClean="0"/>
              <a:t>machángara</a:t>
            </a:r>
            <a:r>
              <a:rPr lang="es-EC" sz="1600" dirty="0"/>
              <a:t>, entre </a:t>
            </a:r>
            <a:r>
              <a:rPr lang="es-EC" sz="1600" dirty="0" smtClean="0"/>
              <a:t>otras</a:t>
            </a:r>
            <a:r>
              <a:rPr lang="es-EC" sz="1600" dirty="0"/>
              <a:t>.</a:t>
            </a:r>
          </a:p>
          <a:p>
            <a:pPr algn="just"/>
            <a:r>
              <a:rPr lang="es-EC" sz="1600" dirty="0"/>
              <a:t>Durante los meses de octubre a diciembre se realizarán todas las acciones pre contractuales y el traspaso de los montos al Fondo de Gestión de Riesgos y Emergencias del DMQ, administrado por la EP-EMSEGURIDAD, para que la maquinaria esté lista para la siguiente época lluviosa en 2022. </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612003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Recursos para el PUGS y Operador Urbano</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24</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14609" y="3994002"/>
            <a:ext cx="6147552" cy="4726742"/>
          </a:xfrm>
        </p:spPr>
        <p:txBody>
          <a:bodyPr>
            <a:noAutofit/>
          </a:bodyPr>
          <a:lstStyle/>
          <a:p>
            <a:pPr marL="342900" indent="-342900" algn="just">
              <a:buFont typeface="Arial" panose="020B0604020202020204" pitchFamily="34" charset="0"/>
              <a:buChar char="•"/>
            </a:pPr>
            <a:r>
              <a:rPr lang="es-EC" b="1" dirty="0" smtClean="0"/>
              <a:t>Concejal Luis Robles: </a:t>
            </a:r>
            <a:r>
              <a:rPr lang="es-EC" dirty="0"/>
              <a:t>Solicitar a las entidades municipales un informe respecto a los recursos económicos que se requieren para la efectiva ejecución del </a:t>
            </a:r>
            <a:r>
              <a:rPr lang="es-EC" dirty="0" smtClean="0"/>
              <a:t>PUGS.</a:t>
            </a:r>
          </a:p>
          <a:p>
            <a:pPr marL="342900" indent="-342900" algn="just">
              <a:buFont typeface="Arial" panose="020B0604020202020204" pitchFamily="34" charset="0"/>
              <a:buChar char="•"/>
            </a:pPr>
            <a:r>
              <a:rPr lang="es-EC" b="1" dirty="0" smtClean="0"/>
              <a:t>Concejala Soledad Benítez: </a:t>
            </a:r>
            <a:r>
              <a:rPr lang="es-EC" dirty="0" smtClean="0"/>
              <a:t>Sabiendo </a:t>
            </a:r>
            <a:r>
              <a:rPr lang="es-EC" dirty="0"/>
              <a:t>que el PUGS nos pone una serie de transitorias, además que demandan recursos; pide que el Secretario explique si se van a hacer con recursos propios, con personal, con la Secretaría de Comunicación o con la Dirección de Informática</a:t>
            </a:r>
            <a:r>
              <a:rPr lang="es-EC" dirty="0" smtClean="0"/>
              <a:t>.</a:t>
            </a:r>
          </a:p>
          <a:p>
            <a:pPr marL="342900" indent="-342900" algn="just">
              <a:buFont typeface="Arial" panose="020B0604020202020204" pitchFamily="34" charset="0"/>
              <a:buChar char="•"/>
            </a:pPr>
            <a:r>
              <a:rPr lang="es-EC" b="1" dirty="0" smtClean="0"/>
              <a:t>Concejala </a:t>
            </a:r>
            <a:r>
              <a:rPr lang="es-EC" b="1" dirty="0"/>
              <a:t>Soledad Benítez: </a:t>
            </a:r>
            <a:r>
              <a:rPr lang="es-EC" dirty="0" smtClean="0"/>
              <a:t>¿</a:t>
            </a:r>
            <a:r>
              <a:rPr lang="es-EC" dirty="0"/>
              <a:t>Qué recursos implica para </a:t>
            </a:r>
            <a:r>
              <a:rPr lang="es-EC" dirty="0" smtClean="0"/>
              <a:t>la </a:t>
            </a:r>
            <a:r>
              <a:rPr lang="es-EC" dirty="0" err="1" smtClean="0"/>
              <a:t>EPMHyV</a:t>
            </a:r>
            <a:r>
              <a:rPr lang="es-EC" dirty="0" smtClean="0"/>
              <a:t> para convertirse </a:t>
            </a:r>
            <a:r>
              <a:rPr lang="es-EC" dirty="0"/>
              <a:t>en operador urbano y no sé por qué no lo contemplamos? </a:t>
            </a:r>
          </a:p>
          <a:p>
            <a:pPr marL="342900" indent="-342900" algn="just">
              <a:buFont typeface="Arial" panose="020B0604020202020204" pitchFamily="34" charset="0"/>
              <a:buChar char="•"/>
            </a:pPr>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903456"/>
            <a:ext cx="6147552" cy="3607686"/>
          </a:xfrm>
        </p:spPr>
        <p:txBody>
          <a:bodyPr>
            <a:noAutofit/>
          </a:bodyPr>
          <a:lstStyle/>
          <a:p>
            <a:pPr algn="just"/>
            <a:r>
              <a:rPr lang="es-EC" sz="2400" dirty="0"/>
              <a:t>En la propuesta de Reforma Presupuestaria 2021 no se contemplaron recursos en razón de que la Ordenanza de aprobación del PMDOT y PUGS se aprobó el 13 de septiembre de 2021. Sin perjuicio de lo mencionado, </a:t>
            </a:r>
            <a:r>
              <a:rPr lang="es-EC" sz="2400" dirty="0" smtClean="0"/>
              <a:t>están solicitando recursos para el POA 2022.</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419351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Baja ejecución presupuestaria EPMHV</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72738" y="3958798"/>
            <a:ext cx="5934191" cy="4726742"/>
          </a:xfrm>
        </p:spPr>
        <p:txBody>
          <a:bodyPr>
            <a:normAutofit/>
          </a:bodyPr>
          <a:lstStyle/>
          <a:p>
            <a:pPr marL="342900" indent="-342900" algn="just">
              <a:buFont typeface="Arial" panose="020B0604020202020204" pitchFamily="34" charset="0"/>
              <a:buChar char="•"/>
            </a:pPr>
            <a:r>
              <a:rPr lang="es-EC" sz="2800" b="1" dirty="0" smtClean="0"/>
              <a:t>Concejala Mónica Sandoval: </a:t>
            </a:r>
            <a:r>
              <a:rPr lang="es-EC" sz="2800" dirty="0" smtClean="0"/>
              <a:t>¿</a:t>
            </a:r>
            <a:r>
              <a:rPr lang="es-EC" sz="2800" dirty="0"/>
              <a:t>Necesitamos vivienda de interés social o no?, ya que, esta empresa </a:t>
            </a:r>
            <a:r>
              <a:rPr lang="es-EC" sz="2800" dirty="0" smtClean="0"/>
              <a:t>está con </a:t>
            </a:r>
            <a:r>
              <a:rPr lang="es-EC" sz="2800" dirty="0"/>
              <a:t>ejecución 0%.</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777087" y="3868252"/>
            <a:ext cx="7181845" cy="5564536"/>
          </a:xfrm>
        </p:spPr>
        <p:txBody>
          <a:bodyPr>
            <a:noAutofit/>
          </a:bodyPr>
          <a:lstStyle/>
          <a:p>
            <a:pPr algn="just"/>
            <a:r>
              <a:rPr lang="es-EC" sz="2200" dirty="0" smtClean="0"/>
              <a:t>La EPMHV en </a:t>
            </a:r>
            <a:r>
              <a:rPr lang="es-EC" sz="2200" dirty="0"/>
              <a:t>la actual administración ha entregado 64 escrituras de vivienda de los </a:t>
            </a:r>
            <a:r>
              <a:rPr lang="es-EC" sz="2200" dirty="0" smtClean="0"/>
              <a:t>proyectos ejecutados, </a:t>
            </a:r>
            <a:r>
              <a:rPr lang="es-EC" sz="2200" dirty="0"/>
              <a:t>y están en proceso 32 viviendas más para la entrega con escritura pública. </a:t>
            </a:r>
            <a:endParaRPr lang="es-EC" sz="2200" dirty="0" smtClean="0"/>
          </a:p>
          <a:p>
            <a:pPr algn="just"/>
            <a:endParaRPr lang="es-EC" sz="2200" dirty="0" smtClean="0"/>
          </a:p>
          <a:p>
            <a:pPr algn="just"/>
            <a:r>
              <a:rPr lang="es-EC" sz="2200" dirty="0" smtClean="0"/>
              <a:t>Para el 2021 se asigna </a:t>
            </a:r>
            <a:r>
              <a:rPr lang="es-EC" sz="2200" dirty="0"/>
              <a:t>el valor de </a:t>
            </a:r>
            <a:r>
              <a:rPr lang="es-EC" sz="2200" dirty="0" smtClean="0"/>
              <a:t>USD 1.000.000 de recursos municipales. La </a:t>
            </a:r>
            <a:r>
              <a:rPr lang="es-EC" sz="2200" dirty="0"/>
              <a:t>ejecución presupuestaria de los recursos asignados por el </a:t>
            </a:r>
            <a:r>
              <a:rPr lang="es-EC" sz="2200" dirty="0" smtClean="0"/>
              <a:t>MDMQ, </a:t>
            </a:r>
            <a:r>
              <a:rPr lang="es-EC" sz="2200" dirty="0"/>
              <a:t>asciende al 51%, y de los recursos efectivamente transferidos </a:t>
            </a:r>
            <a:r>
              <a:rPr lang="es-EC" sz="2200" dirty="0" smtClean="0"/>
              <a:t>hasta </a:t>
            </a:r>
            <a:r>
              <a:rPr lang="es-EC" sz="2200" dirty="0"/>
              <a:t>el 30 de septiembre de </a:t>
            </a:r>
            <a:r>
              <a:rPr lang="es-EC" sz="2200" dirty="0" smtClean="0"/>
              <a:t>2021,se </a:t>
            </a:r>
            <a:r>
              <a:rPr lang="es-EC" sz="2200" dirty="0"/>
              <a:t>ha ejecutado el 77% en el programa de Vivienda Sostenible, </a:t>
            </a:r>
            <a:r>
              <a:rPr lang="es-EC" sz="2200" dirty="0" smtClean="0"/>
              <a:t>proyectos </a:t>
            </a:r>
            <a:r>
              <a:rPr lang="es-EC" sz="2200" dirty="0"/>
              <a:t>de vivienda de interés social y de relocalización.</a:t>
            </a:r>
          </a:p>
          <a:p>
            <a:pPr algn="just"/>
            <a:endParaRPr lang="es-EC" sz="22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69821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fontScale="90000"/>
          </a:bodyPr>
          <a:lstStyle/>
          <a:p>
            <a:r>
              <a:rPr lang="es-EC" sz="4000" dirty="0" smtClean="0"/>
              <a:t>Tema: Incremento de recursos Agencia de Comercio para mantenimiento de infraestructura física de mercados</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a:t>Alcalde </a:t>
            </a:r>
            <a:r>
              <a:rPr lang="es-EC" sz="2400" b="1" dirty="0" smtClean="0"/>
              <a:t>Santiago </a:t>
            </a:r>
            <a:r>
              <a:rPr lang="es-EC" sz="2400" b="1" dirty="0" err="1" smtClean="0"/>
              <a:t>Guarderas</a:t>
            </a:r>
            <a:r>
              <a:rPr lang="es-EC" sz="2400" dirty="0" smtClean="0"/>
              <a:t>:  La ACDC obtiene </a:t>
            </a:r>
            <a:r>
              <a:rPr lang="es-EC" sz="2400" dirty="0"/>
              <a:t>un incremento de </a:t>
            </a:r>
            <a:r>
              <a:rPr lang="es-EC" sz="2400" b="1" dirty="0" smtClean="0"/>
              <a:t>USD 1.017.408</a:t>
            </a:r>
            <a:r>
              <a:rPr lang="es-EC" sz="2400" dirty="0" smtClean="0"/>
              <a:t>,</a:t>
            </a:r>
            <a:r>
              <a:rPr lang="es-EC" sz="2400" b="1" dirty="0" smtClean="0"/>
              <a:t>00</a:t>
            </a:r>
            <a:r>
              <a:rPr lang="es-EC" sz="2400" dirty="0" smtClean="0"/>
              <a:t> </a:t>
            </a:r>
            <a:r>
              <a:rPr lang="es-EC" sz="2400" dirty="0"/>
              <a:t>el cual se indica que es para mantenimiento de la infraestructura física de mercados y ferias en el Distrito Metropolitano de Quito, no obstante, el desarrollo y modelo de gestión para dinamizar y mejorar la actividad comercial de los mercados sigue en segundo plano.</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551103"/>
          </a:xfrm>
        </p:spPr>
        <p:txBody>
          <a:bodyPr>
            <a:noAutofit/>
          </a:bodyPr>
          <a:lstStyle/>
          <a:p>
            <a:pPr algn="just"/>
            <a:r>
              <a:rPr lang="es-EC" sz="2400" dirty="0" smtClean="0"/>
              <a:t>Se asignó USD 1.000,000,00 adicional al presupuesto, después del análisis realizado por las nuevas autoridades, concluyen que al no contar con el soporte técnico no se considere este incremento de techo presupuestario.</a:t>
            </a:r>
          </a:p>
          <a:p>
            <a:pPr algn="just"/>
            <a:endParaRPr lang="es-EC" sz="2400" dirty="0" smtClean="0"/>
          </a:p>
          <a:p>
            <a:pPr algn="just"/>
            <a:r>
              <a:rPr lang="es-EC" sz="2400" dirty="0" smtClean="0"/>
              <a:t>Adicionalmente, solicitaron la disminución de USD 667.273,13 por no contar con los estudios y diseños técnicos para ejecución en el 2021.</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259997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de recursos EPMSA</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400" b="1" dirty="0" smtClean="0"/>
              <a:t>Concejala Soledad Benítez: </a:t>
            </a:r>
            <a:r>
              <a:rPr lang="es-EC" sz="2400" dirty="0"/>
              <a:t>Se explique el tema de los ingresos a la EMPSA de </a:t>
            </a:r>
            <a:r>
              <a:rPr lang="es-EC" sz="2400" dirty="0" smtClean="0"/>
              <a:t>USD 200.000,00</a:t>
            </a:r>
            <a:r>
              <a:rPr lang="es-EC" sz="2400" dirty="0"/>
              <a:t>. </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20400" y="3881685"/>
            <a:ext cx="6286051" cy="4726742"/>
          </a:xfrm>
        </p:spPr>
        <p:txBody>
          <a:bodyPr>
            <a:normAutofit/>
          </a:bodyPr>
          <a:lstStyle/>
          <a:p>
            <a:pPr algn="just"/>
            <a:r>
              <a:rPr lang="es-EC" sz="2400" dirty="0" smtClean="0"/>
              <a:t>EPMSA, solicitó se le asigne USD 200.000,00 adicionales</a:t>
            </a:r>
            <a:r>
              <a:rPr lang="es-EC" sz="2400" dirty="0"/>
              <a:t> </a:t>
            </a:r>
            <a:r>
              <a:rPr lang="es-EC" sz="2400" dirty="0" smtClean="0"/>
              <a:t>para cubrir gastos de gestión y operación. </a:t>
            </a:r>
          </a:p>
          <a:p>
            <a:pPr algn="just"/>
            <a:r>
              <a:rPr lang="es-EC" sz="2400" dirty="0" smtClean="0"/>
              <a:t>Realizada </a:t>
            </a:r>
            <a:r>
              <a:rPr lang="es-EC" sz="2400" dirty="0"/>
              <a:t>una revisión exhaustiva de las actividades del POA 2021 </a:t>
            </a:r>
            <a:r>
              <a:rPr lang="es-EC" sz="2400" dirty="0" smtClean="0"/>
              <a:t>determinaron </a:t>
            </a:r>
            <a:r>
              <a:rPr lang="es-EC" sz="2400" dirty="0"/>
              <a:t>acciones y montos que podrían ejecutarse en el siguiente año fiscal sin afectar la gestión operativa de la </a:t>
            </a:r>
            <a:r>
              <a:rPr lang="es-EC" sz="2400" dirty="0" smtClean="0"/>
              <a:t>empresa, por lo cual ya  </a:t>
            </a:r>
            <a:r>
              <a:rPr lang="es-EC" sz="2400" dirty="0"/>
              <a:t>no se requiere el incremento de recursos municipales.</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178821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fontScale="90000"/>
          </a:bodyPr>
          <a:lstStyle/>
          <a:p>
            <a:r>
              <a:rPr lang="es-EC" sz="4000" dirty="0" smtClean="0"/>
              <a:t>Tema: Incremento a Desarrollo Productivo, reactivación productiva y económica</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28</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172878" y="3965860"/>
            <a:ext cx="6909034" cy="6107175"/>
          </a:xfrm>
        </p:spPr>
        <p:txBody>
          <a:bodyPr>
            <a:noAutofit/>
          </a:bodyPr>
          <a:lstStyle/>
          <a:p>
            <a:pPr marL="342900" indent="-342900" algn="just">
              <a:buFont typeface="Arial" panose="020B0604020202020204" pitchFamily="34" charset="0"/>
              <a:buChar char="•"/>
            </a:pPr>
            <a:r>
              <a:rPr lang="es-EC" b="1" dirty="0" smtClean="0"/>
              <a:t>Concejala </a:t>
            </a:r>
            <a:r>
              <a:rPr lang="es-EC" b="1" dirty="0" err="1" smtClean="0"/>
              <a:t>Brith</a:t>
            </a:r>
            <a:r>
              <a:rPr lang="es-EC" b="1" dirty="0"/>
              <a:t> Vaca: </a:t>
            </a:r>
            <a:r>
              <a:rPr lang="es-EC" sz="1800" dirty="0"/>
              <a:t>Pregunta a la Secretaría de Desarrollo Productivo: ¿Qué harán con los </a:t>
            </a:r>
            <a:r>
              <a:rPr lang="es-EC" sz="1800" dirty="0" smtClean="0"/>
              <a:t>USD 314.000,00 </a:t>
            </a:r>
            <a:r>
              <a:rPr lang="es-EC" sz="1800" dirty="0"/>
              <a:t>de un supuesto plan de promoción e inversión, para motivar la política de digitalización del sistema productivo</a:t>
            </a:r>
            <a:r>
              <a:rPr lang="es-EC" sz="1800" dirty="0" smtClean="0"/>
              <a:t>?,</a:t>
            </a:r>
          </a:p>
          <a:p>
            <a:pPr marL="285750" indent="-285750" algn="just">
              <a:buFont typeface="Arial" panose="020B0604020202020204" pitchFamily="34" charset="0"/>
              <a:buChar char="•"/>
            </a:pPr>
            <a:r>
              <a:rPr lang="es-EC" sz="1800" b="1" dirty="0" smtClean="0"/>
              <a:t>Concejal Juan Carlos Fiallos</a:t>
            </a:r>
            <a:r>
              <a:rPr lang="es-EC" sz="1800" dirty="0" smtClean="0"/>
              <a:t>: </a:t>
            </a:r>
            <a:r>
              <a:rPr lang="es-EC" sz="1800" dirty="0"/>
              <a:t>¿Cuál es el camino de la reactivación económica que se va a dar desde el Municipio de Quito?, ¿Qué programa específico es alimentado con proyectos que promuevan una real y concrete el fortalecimiento de la economía local?, ¿cuál es el programa que tenemos?, ¿cuáles son los proyectos concatenados, todos armados para que se logre esa reactivación económica? Porque la reactivación económica desde mi particular vista de entender las cosas, debe tener por lo menos tres aspectos, uno, tiene que ser la inversión pública, porque al generar inversión pública en las diferentes Secretarías o Gerencias que tiene el Municipio, va a generar trabajo y empleo, y que sea un empleo de calidad; </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741272" cy="4739801"/>
          </a:xfrm>
        </p:spPr>
        <p:txBody>
          <a:bodyPr>
            <a:noAutofit/>
          </a:bodyPr>
          <a:lstStyle/>
          <a:p>
            <a:pPr algn="just"/>
            <a:r>
              <a:rPr lang="es-EC" sz="1800" dirty="0"/>
              <a:t>Del incremento de presupuesto de </a:t>
            </a:r>
            <a:r>
              <a:rPr lang="es-EC" sz="1800" dirty="0" smtClean="0"/>
              <a:t>USD 314.000;   USD. 282.000 </a:t>
            </a:r>
            <a:r>
              <a:rPr lang="es-EC" sz="1800" dirty="0"/>
              <a:t>se destinarán a </a:t>
            </a:r>
            <a:r>
              <a:rPr lang="es-EC" sz="1800" b="1" dirty="0"/>
              <a:t>la </a:t>
            </a:r>
            <a:r>
              <a:rPr lang="es-EC" sz="1800" b="1" dirty="0" smtClean="0"/>
              <a:t>“Agencia </a:t>
            </a:r>
            <a:r>
              <a:rPr lang="es-EC" sz="1800" b="1" dirty="0"/>
              <a:t>de Atracción de Inversiones QUITO </a:t>
            </a:r>
            <a:r>
              <a:rPr lang="es-EC" sz="1800" b="1" dirty="0" smtClean="0"/>
              <a:t>INVEST”</a:t>
            </a:r>
            <a:r>
              <a:rPr lang="es-EC" sz="1800" dirty="0" smtClean="0"/>
              <a:t> </a:t>
            </a:r>
            <a:r>
              <a:rPr lang="es-EC" sz="1800" dirty="0"/>
              <a:t>quien desarrollará portafolio de proyectos públicos y privados, actividades de promoción de Quito como destino de inversiones, acompañamiento a inversionistas en todo el proceso de inversión en el DMQ, </a:t>
            </a:r>
            <a:r>
              <a:rPr lang="es-EC" sz="1800" dirty="0" smtClean="0"/>
              <a:t>y USD </a:t>
            </a:r>
            <a:r>
              <a:rPr lang="es-EC" sz="1800" dirty="0"/>
              <a:t>32.000 al programa de </a:t>
            </a:r>
            <a:r>
              <a:rPr lang="es-EC" sz="1800" dirty="0" smtClean="0"/>
              <a:t>digitalización, que </a:t>
            </a:r>
            <a:r>
              <a:rPr lang="es-EC" sz="1800" dirty="0"/>
              <a:t>se ejecutará de manera piloto en el centro histórico de Quito a los locales y comercios que se encuentran en esta zona. </a:t>
            </a:r>
            <a:endParaRPr lang="es-EC" sz="1800" dirty="0" smtClean="0"/>
          </a:p>
          <a:p>
            <a:pPr algn="just"/>
            <a:r>
              <a:rPr lang="es-EC" sz="1800" dirty="0" smtClean="0"/>
              <a:t>El </a:t>
            </a:r>
            <a:r>
              <a:rPr lang="es-EC" sz="1800" dirty="0"/>
              <a:t>camino para reactivar la economía de Quito es a través de alianzas público privadas, </a:t>
            </a:r>
            <a:r>
              <a:rPr lang="es-EC" sz="1800" dirty="0" smtClean="0"/>
              <a:t>sinergia </a:t>
            </a:r>
            <a:r>
              <a:rPr lang="es-EC" sz="1800" dirty="0"/>
              <a:t>entre ambas partes para lograr </a:t>
            </a:r>
            <a:r>
              <a:rPr lang="es-EC" sz="1800" dirty="0" smtClean="0"/>
              <a:t>el desarrollo</a:t>
            </a:r>
            <a:r>
              <a:rPr lang="es-EC" sz="1800" dirty="0"/>
              <a:t>, que sea sostenible en el tiempo. La reactivación a través de inversión pública no es sostenible en el tiempo, y si bien, puede ser una alternativa emergente, lo que debemos buscar es la atracción de inversiones privadas, que incentiven el empleo del DMQ.</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73216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Ingresos, Transferencias y Gestión Coactivas/Cobranzas  </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29</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414609" y="3866284"/>
            <a:ext cx="6490558" cy="5989212"/>
          </a:xfrm>
        </p:spPr>
        <p:txBody>
          <a:bodyPr>
            <a:noAutofit/>
          </a:bodyPr>
          <a:lstStyle/>
          <a:p>
            <a:pPr marL="342900" indent="-342900" algn="just">
              <a:buFont typeface="Arial" panose="020B0604020202020204" pitchFamily="34" charset="0"/>
              <a:buChar char="•"/>
            </a:pPr>
            <a:r>
              <a:rPr lang="es-EC" sz="1400" b="1" dirty="0" smtClean="0"/>
              <a:t>Concejala </a:t>
            </a:r>
            <a:r>
              <a:rPr lang="es-EC" sz="1400" b="1" dirty="0"/>
              <a:t>A</a:t>
            </a:r>
            <a:r>
              <a:rPr lang="es-EC" sz="1400" b="1" dirty="0" smtClean="0"/>
              <a:t>ndrea </a:t>
            </a:r>
            <a:r>
              <a:rPr lang="es-EC" sz="1400" b="1" dirty="0"/>
              <a:t>H</a:t>
            </a:r>
            <a:r>
              <a:rPr lang="es-EC" sz="1400" b="1" dirty="0" smtClean="0"/>
              <a:t>idalgo:</a:t>
            </a:r>
            <a:r>
              <a:rPr lang="es-EC" sz="1400" dirty="0"/>
              <a:t>  </a:t>
            </a:r>
            <a:r>
              <a:rPr lang="es-EC" sz="1400" dirty="0" smtClean="0"/>
              <a:t>Presenta </a:t>
            </a:r>
            <a:r>
              <a:rPr lang="es-EC" sz="1400" dirty="0"/>
              <a:t>su sorpresa por el decremento del 39% en las cuentas por cobrar. Cuestiona la falta de información, pues, a su criterio, sin una adecuada información respecto del presupuesto real de la Municipalidad, no se podía planificar, así como tampoco, definir adecuadamente sus proyectos en el </a:t>
            </a:r>
            <a:r>
              <a:rPr lang="es-EC" sz="1400" dirty="0" smtClean="0"/>
              <a:t>POA. También se pregunta </a:t>
            </a:r>
            <a:r>
              <a:rPr lang="es-EC" sz="1400" dirty="0"/>
              <a:t>qué está pasando con la recaudación del área de coactivas, ya </a:t>
            </a:r>
            <a:r>
              <a:rPr lang="es-EC" sz="1400" dirty="0" smtClean="0"/>
              <a:t>que no se </a:t>
            </a:r>
            <a:r>
              <a:rPr lang="es-EC" sz="1400" dirty="0"/>
              <a:t>visualiza dichos ingresos. Pregunta: ¿Cuál es la verdadera gestión del área de </a:t>
            </a:r>
            <a:r>
              <a:rPr lang="es-EC" sz="1400" dirty="0" smtClean="0"/>
              <a:t>  coactivas</a:t>
            </a:r>
            <a:r>
              <a:rPr lang="es-EC" sz="1400" dirty="0"/>
              <a:t>?, ya que, a su criterio es un tema preocupante, puesto que, en lugar de </a:t>
            </a:r>
            <a:r>
              <a:rPr lang="es-EC" sz="1400" dirty="0" smtClean="0"/>
              <a:t>   disminuir</a:t>
            </a:r>
            <a:r>
              <a:rPr lang="es-EC" sz="1400" dirty="0"/>
              <a:t>, se está aumentando.</a:t>
            </a:r>
            <a:endParaRPr lang="es-EC" sz="1400" dirty="0" smtClean="0"/>
          </a:p>
          <a:p>
            <a:pPr marL="342900" indent="-342900" algn="just">
              <a:buFont typeface="Arial" panose="020B0604020202020204" pitchFamily="34" charset="0"/>
              <a:buChar char="•"/>
            </a:pPr>
            <a:r>
              <a:rPr lang="es-EC" sz="1400" b="1" dirty="0" smtClean="0"/>
              <a:t>Concejal Marco </a:t>
            </a:r>
            <a:r>
              <a:rPr lang="es-EC" sz="1400" b="1" dirty="0" err="1"/>
              <a:t>C</a:t>
            </a:r>
            <a:r>
              <a:rPr lang="es-EC" sz="1400" b="1" dirty="0" err="1" smtClean="0"/>
              <a:t>ollaguazo</a:t>
            </a:r>
            <a:r>
              <a:rPr lang="es-EC" sz="1400" b="1" dirty="0" smtClean="0"/>
              <a:t>: </a:t>
            </a:r>
            <a:r>
              <a:rPr lang="es-EC" sz="1400" dirty="0" smtClean="0"/>
              <a:t>Solicita </a:t>
            </a:r>
            <a:r>
              <a:rPr lang="es-EC" sz="1400" dirty="0"/>
              <a:t>a la Administración General mayor énfasis en el cobro de deudas, ya que, a su criterio, es un importante ingreso que tiene la ciudad, solucionando para esto, los problemas que se tengan con los abogados </a:t>
            </a:r>
            <a:r>
              <a:rPr lang="es-EC" sz="1400" dirty="0" smtClean="0"/>
              <a:t>externo</a:t>
            </a:r>
          </a:p>
          <a:p>
            <a:pPr marL="342900" indent="-342900" algn="just">
              <a:buFont typeface="Arial" panose="020B0604020202020204" pitchFamily="34" charset="0"/>
              <a:buChar char="•"/>
            </a:pPr>
            <a:r>
              <a:rPr lang="es-EC" sz="1400" b="1" dirty="0" smtClean="0"/>
              <a:t>Concejala Mónica Sandoval: </a:t>
            </a:r>
            <a:r>
              <a:rPr lang="es-EC" sz="1400" dirty="0"/>
              <a:t>Recuerda que en impuestos se tenía planificado recibir 140 millones y se ha recaudado 177 millones de dólares; en tasas se tenía planificado 50 millones y se ha recaudado 61 millones; y, por multas se proyectó 32 millones y se recaudó 40 millones, por lo que pregunta: ¿Cuánto se ha gastado? y ¿Dónde está la </a:t>
            </a:r>
            <a:r>
              <a:rPr lang="es-EC" sz="1400" dirty="0" smtClean="0"/>
              <a:t>plata?</a:t>
            </a:r>
          </a:p>
          <a:p>
            <a:pPr marL="342900" indent="-342900" algn="just">
              <a:buFont typeface="Arial" panose="020B0604020202020204" pitchFamily="34" charset="0"/>
              <a:buChar char="•"/>
            </a:pPr>
            <a:r>
              <a:rPr lang="es-EC" sz="1400" b="1" dirty="0"/>
              <a:t>Concejala </a:t>
            </a:r>
            <a:r>
              <a:rPr lang="es-EC" sz="1400" b="1" dirty="0" smtClean="0"/>
              <a:t>Soledad </a:t>
            </a:r>
            <a:r>
              <a:rPr lang="es-EC" sz="1400" b="1" dirty="0"/>
              <a:t>Benitez: </a:t>
            </a:r>
            <a:r>
              <a:rPr lang="es-EC" sz="1400" dirty="0"/>
              <a:t>Se tome en cuenta que todavía no hay la transferencia que le corresponde por parte del Gobierno Central a los gobiernos autónomos descentralizados.</a:t>
            </a:r>
          </a:p>
          <a:p>
            <a:pPr marL="342900" indent="-342900" algn="just">
              <a:buFont typeface="Arial" panose="020B0604020202020204" pitchFamily="34" charset="0"/>
              <a:buChar char="•"/>
            </a:pPr>
            <a:endParaRPr lang="es-EC" sz="1400" dirty="0" smtClean="0"/>
          </a:p>
          <a:p>
            <a:pPr marL="342900" indent="-342900" algn="just">
              <a:buFont typeface="Arial" panose="020B0604020202020204" pitchFamily="34" charset="0"/>
              <a:buChar char="•"/>
            </a:pPr>
            <a:endParaRPr lang="es-EC" sz="1400" dirty="0" smtClean="0"/>
          </a:p>
          <a:p>
            <a:pPr marL="342900" indent="-342900" algn="just">
              <a:buFont typeface="Arial" panose="020B0604020202020204" pitchFamily="34" charset="0"/>
              <a:buChar char="•"/>
            </a:pPr>
            <a:endParaRPr lang="es-EC"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66284"/>
            <a:ext cx="6147552" cy="5371172"/>
          </a:xfrm>
        </p:spPr>
        <p:txBody>
          <a:bodyPr>
            <a:normAutofit fontScale="70000" lnSpcReduction="20000"/>
          </a:bodyPr>
          <a:lstStyle/>
          <a:p>
            <a:pPr algn="just"/>
            <a:r>
              <a:rPr lang="es-EC" sz="2900" dirty="0"/>
              <a:t>Todos los ingresos, rentas y valores recaudados son distribuidos a todas las dependencias del GADDMQ.</a:t>
            </a:r>
          </a:p>
          <a:p>
            <a:pPr algn="just"/>
            <a:r>
              <a:rPr lang="es-EC" sz="2900" dirty="0" smtClean="0"/>
              <a:t>La disminución </a:t>
            </a:r>
            <a:r>
              <a:rPr lang="es-EC" sz="2900" dirty="0"/>
              <a:t>de ingresos corresponde a los espacios presupuestarios por concepto de anticipos </a:t>
            </a:r>
            <a:r>
              <a:rPr lang="es-EC" sz="2900" dirty="0" smtClean="0"/>
              <a:t>no devengados.</a:t>
            </a:r>
          </a:p>
          <a:p>
            <a:pPr algn="just"/>
            <a:r>
              <a:rPr lang="es-EC" sz="2900" dirty="0" smtClean="0"/>
              <a:t>La </a:t>
            </a:r>
            <a:r>
              <a:rPr lang="es-EC" sz="2900" b="1" dirty="0" smtClean="0"/>
              <a:t>gestión de coactivas </a:t>
            </a:r>
            <a:r>
              <a:rPr lang="es-EC" sz="2900" dirty="0" smtClean="0"/>
              <a:t>arroja un valor de </a:t>
            </a:r>
            <a:r>
              <a:rPr lang="es-EC" sz="2900" dirty="0"/>
              <a:t>USD  </a:t>
            </a:r>
            <a:r>
              <a:rPr lang="es-EC" sz="2900" dirty="0" smtClean="0"/>
              <a:t>3.103.596 y los embargos por un valor de </a:t>
            </a:r>
            <a:r>
              <a:rPr lang="es-EC" sz="2900" dirty="0"/>
              <a:t>USD </a:t>
            </a:r>
            <a:r>
              <a:rPr lang="es-EC" sz="2900" dirty="0" smtClean="0"/>
              <a:t>645.200 (septiembre/2021).</a:t>
            </a:r>
          </a:p>
          <a:p>
            <a:pPr algn="just"/>
            <a:r>
              <a:rPr lang="es-EC" sz="2900" dirty="0" smtClean="0"/>
              <a:t> </a:t>
            </a:r>
            <a:r>
              <a:rPr lang="es-EC" sz="2900" dirty="0"/>
              <a:t>En </a:t>
            </a:r>
            <a:r>
              <a:rPr lang="es-EC" sz="2900" b="1" dirty="0"/>
              <a:t>cobranzas</a:t>
            </a:r>
            <a:r>
              <a:rPr lang="es-EC" sz="2900" dirty="0"/>
              <a:t> se ha gestionado </a:t>
            </a:r>
            <a:r>
              <a:rPr lang="es-EC" sz="2900" dirty="0" smtClean="0"/>
              <a:t>28.228 </a:t>
            </a:r>
            <a:r>
              <a:rPr lang="es-EC" sz="2900" dirty="0"/>
              <a:t>expedientes por un valor de </a:t>
            </a:r>
            <a:r>
              <a:rPr lang="es-EC" sz="2900" dirty="0" smtClean="0"/>
              <a:t>USD 11.473.267 </a:t>
            </a:r>
          </a:p>
          <a:p>
            <a:pPr algn="just"/>
            <a:r>
              <a:rPr lang="es-EC" sz="2900" dirty="0" smtClean="0"/>
              <a:t>Se han realizado insistencias al Ministerio </a:t>
            </a:r>
            <a:r>
              <a:rPr lang="es-EC" sz="2900" dirty="0"/>
              <a:t>de Economía y Finanzas </a:t>
            </a:r>
            <a:r>
              <a:rPr lang="es-EC" sz="2900" dirty="0" smtClean="0"/>
              <a:t>para recibir las asignaciones pendientes por </a:t>
            </a:r>
            <a:r>
              <a:rPr lang="es-EC" sz="2900" dirty="0"/>
              <a:t>concepto de Modelo de Equidad Territorial.</a:t>
            </a:r>
          </a:p>
          <a:p>
            <a:pPr algn="just"/>
            <a:endParaRPr lang="es-EC" dirty="0" smtClean="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47287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MDMQ + 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8" name="Gráfico 7"/>
          <p:cNvGraphicFramePr>
            <a:graphicFrameLocks/>
          </p:cNvGraphicFramePr>
          <p:nvPr/>
        </p:nvGraphicFramePr>
        <p:xfrm>
          <a:off x="2895600" y="2808743"/>
          <a:ext cx="12279086" cy="6378799"/>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4528457" y="4441371"/>
            <a:ext cx="1023257" cy="307777"/>
          </a:xfrm>
          <a:prstGeom prst="rect">
            <a:avLst/>
          </a:prstGeom>
          <a:noFill/>
        </p:spPr>
        <p:txBody>
          <a:bodyPr wrap="square" rtlCol="0">
            <a:spAutoFit/>
          </a:bodyPr>
          <a:lstStyle/>
          <a:p>
            <a:r>
              <a:rPr lang="es-EC" sz="1400" dirty="0" smtClean="0"/>
              <a:t>757,28</a:t>
            </a:r>
            <a:endParaRPr lang="es-EC" sz="1400" dirty="0"/>
          </a:p>
        </p:txBody>
      </p:sp>
      <p:sp>
        <p:nvSpPr>
          <p:cNvPr id="11" name="CuadroTexto 3"/>
          <p:cNvSpPr txBox="1"/>
          <p:nvPr/>
        </p:nvSpPr>
        <p:spPr>
          <a:xfrm>
            <a:off x="12684207" y="3287228"/>
            <a:ext cx="102325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400" dirty="0" smtClean="0"/>
              <a:t>1033,38</a:t>
            </a:r>
            <a:endParaRPr lang="es-EC" sz="1400" dirty="0"/>
          </a:p>
        </p:txBody>
      </p:sp>
    </p:spTree>
    <p:extLst>
      <p:ext uri="{BB962C8B-B14F-4D97-AF65-F5344CB8AC3E}">
        <p14:creationId xmlns:p14="http://schemas.microsoft.com/office/powerpoint/2010/main" val="1518718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a:xfrm>
            <a:off x="914320" y="1560396"/>
            <a:ext cx="16457772" cy="1203151"/>
          </a:xfrm>
        </p:spPr>
        <p:txBody>
          <a:bodyPr>
            <a:normAutofit/>
          </a:bodyPr>
          <a:lstStyle/>
          <a:p>
            <a:r>
              <a:rPr lang="es-EC" sz="4000" dirty="0" smtClean="0"/>
              <a:t>Tema: Remuneraciones y Jubilación en el MDMQ</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6095694"/>
          </a:xfrm>
        </p:spPr>
        <p:txBody>
          <a:bodyPr>
            <a:noAutofit/>
          </a:bodyPr>
          <a:lstStyle/>
          <a:p>
            <a:pPr marL="342900" indent="-342900" algn="just">
              <a:buFont typeface="Arial" panose="020B0604020202020204" pitchFamily="34" charset="0"/>
              <a:buChar char="•"/>
            </a:pPr>
            <a:r>
              <a:rPr lang="es-EC" sz="1800" b="1" dirty="0"/>
              <a:t>Concejala </a:t>
            </a:r>
            <a:r>
              <a:rPr lang="es-EC" sz="1800" b="1" dirty="0" err="1"/>
              <a:t>Gissela</a:t>
            </a:r>
            <a:r>
              <a:rPr lang="es-EC" sz="1800" b="1" dirty="0"/>
              <a:t> Chala </a:t>
            </a:r>
            <a:r>
              <a:rPr lang="es-EC" sz="1800" b="1" dirty="0" smtClean="0"/>
              <a:t>:</a:t>
            </a:r>
            <a:r>
              <a:rPr lang="es-EC" sz="1800" dirty="0"/>
              <a:t>  Sugiere rever la reducción que se realiza a la Secretaría de Educación Recreación y Deporte dado que la reducción plantada en la reforma del presupuesto afecta directamente en la remuneración de los salarios de los docentes</a:t>
            </a:r>
            <a:r>
              <a:rPr lang="es-EC" sz="1800" dirty="0" smtClean="0"/>
              <a:t>.</a:t>
            </a:r>
          </a:p>
          <a:p>
            <a:pPr marL="342900" indent="-342900" algn="just">
              <a:buFont typeface="Arial" panose="020B0604020202020204" pitchFamily="34" charset="0"/>
              <a:buChar char="•"/>
            </a:pPr>
            <a:r>
              <a:rPr lang="es-EC" sz="1800" b="1" dirty="0" smtClean="0"/>
              <a:t>Concejal Eduardo Del Pozo: </a:t>
            </a:r>
            <a:r>
              <a:rPr lang="es-EC" sz="1800" dirty="0"/>
              <a:t> Indica que respecto a la jubilación voluntaria que solicitan cerca de 300 funcionarios, equivalentes a cerca de 28 millones de dólares para el siguiente año, no se contempla nada</a:t>
            </a:r>
            <a:r>
              <a:rPr lang="es-EC" sz="1800" dirty="0" smtClean="0"/>
              <a:t>.</a:t>
            </a:r>
          </a:p>
          <a:p>
            <a:pPr marL="342900" indent="-342900" algn="just">
              <a:buFont typeface="Arial" panose="020B0604020202020204" pitchFamily="34" charset="0"/>
              <a:buChar char="•"/>
            </a:pPr>
            <a:r>
              <a:rPr lang="es-EC" sz="1800" b="1" dirty="0"/>
              <a:t>Concejala </a:t>
            </a:r>
            <a:r>
              <a:rPr lang="es-EC" sz="1800" b="1" dirty="0" err="1" smtClean="0"/>
              <a:t>Brith</a:t>
            </a:r>
            <a:r>
              <a:rPr lang="es-EC" sz="1800" b="1" dirty="0" smtClean="0"/>
              <a:t> Vaca: </a:t>
            </a:r>
            <a:r>
              <a:rPr lang="es-EC" sz="1800" dirty="0"/>
              <a:t>Indica que se tiene que realizar una adecuada valoración de cargos. Manifiesta que de las personas que están ingresando a un proceso de jubilación, se tiene que realizar una adecuada transferencia de conocimiento, con la finalidad de, mediante estudios y planos, poder saber claramente cuantos tienen que recontratarse y cuantos ya </a:t>
            </a:r>
            <a:r>
              <a:rPr lang="es-EC" sz="1800" dirty="0" smtClean="0"/>
              <a:t>no.</a:t>
            </a:r>
            <a:endParaRPr lang="es-EC" sz="2800" dirty="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38142"/>
            <a:ext cx="6428349" cy="5551103"/>
          </a:xfrm>
        </p:spPr>
        <p:txBody>
          <a:bodyPr>
            <a:noAutofit/>
          </a:bodyPr>
          <a:lstStyle/>
          <a:p>
            <a:pPr algn="just"/>
            <a:r>
              <a:rPr lang="es-EC" sz="2100" dirty="0"/>
              <a:t>Las </a:t>
            </a:r>
            <a:r>
              <a:rPr lang="es-EC" sz="2100" dirty="0" smtClean="0"/>
              <a:t>reducciones en el rubro remuneraciones </a:t>
            </a:r>
            <a:r>
              <a:rPr lang="es-EC" sz="2100" dirty="0"/>
              <a:t>se realizaron en </a:t>
            </a:r>
            <a:r>
              <a:rPr lang="es-EC" sz="2100" dirty="0" smtClean="0"/>
              <a:t>las remuneraciones unificadas </a:t>
            </a:r>
            <a:r>
              <a:rPr lang="es-EC" sz="2100" dirty="0"/>
              <a:t>de </a:t>
            </a:r>
            <a:r>
              <a:rPr lang="es-EC" sz="2100" dirty="0" smtClean="0"/>
              <a:t>LOSEP y se verific</a:t>
            </a:r>
            <a:r>
              <a:rPr lang="es-EC" sz="2100" dirty="0"/>
              <a:t>ó</a:t>
            </a:r>
            <a:r>
              <a:rPr lang="es-EC" sz="2100" dirty="0" smtClean="0"/>
              <a:t> </a:t>
            </a:r>
            <a:r>
              <a:rPr lang="es-EC" sz="2100" dirty="0"/>
              <a:t>la existencia de un </a:t>
            </a:r>
            <a:r>
              <a:rPr lang="es-EC" sz="2100" dirty="0" smtClean="0"/>
              <a:t>remanente, el cual fue </a:t>
            </a:r>
            <a:r>
              <a:rPr lang="es-EC" sz="2100" dirty="0"/>
              <a:t>redistribuido en los componentes salariales del </a:t>
            </a:r>
            <a:r>
              <a:rPr lang="es-EC" sz="2100" dirty="0" smtClean="0"/>
              <a:t>Sector Educación</a:t>
            </a:r>
            <a:r>
              <a:rPr lang="es-EC" sz="2100" dirty="0"/>
              <a:t>.</a:t>
            </a:r>
            <a:endParaRPr lang="es-EC" sz="2100" dirty="0" smtClean="0"/>
          </a:p>
          <a:p>
            <a:pPr algn="just"/>
            <a:r>
              <a:rPr lang="es-EC" sz="2100" dirty="0"/>
              <a:t>El proceso de jubilación de los trabajadores y empleados del MDMQ, se lo </a:t>
            </a:r>
            <a:r>
              <a:rPr lang="es-EC" sz="2100" dirty="0" smtClean="0"/>
              <a:t>ejecuta con </a:t>
            </a:r>
            <a:r>
              <a:rPr lang="es-EC" sz="2100" dirty="0"/>
              <a:t>una planificación </a:t>
            </a:r>
            <a:r>
              <a:rPr lang="es-EC" sz="2100" dirty="0" smtClean="0"/>
              <a:t>adecuada, que permite a las entidades plantear su requerimiento de contratación para los reemplazos. </a:t>
            </a:r>
          </a:p>
          <a:p>
            <a:pPr algn="just"/>
            <a:r>
              <a:rPr lang="es-EC" sz="2100" b="1" dirty="0" smtClean="0"/>
              <a:t>La asignación en reforma por concepto de jubilaciones asciende a USD 5.558.520 y para compra de renuncian el valor de USD 3.566.473.</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4127434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Acciones de Repetición</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800" b="1" dirty="0"/>
              <a:t>Concejal </a:t>
            </a:r>
            <a:r>
              <a:rPr lang="es-EC" sz="2800" b="1" dirty="0" smtClean="0"/>
              <a:t>René Bedón</a:t>
            </a:r>
            <a:r>
              <a:rPr lang="es-EC" sz="2800" b="1" dirty="0"/>
              <a:t>:  </a:t>
            </a:r>
            <a:r>
              <a:rPr lang="es-EC" sz="2800" dirty="0" smtClean="0"/>
              <a:t>Solicita </a:t>
            </a:r>
            <a:r>
              <a:rPr lang="es-EC" sz="2800" dirty="0"/>
              <a:t>que a través de la Procuraduría se inicien las acciones de repetición o a través de las direcciones jurídicas de las diferentes empresas, porque el Municipio no puede perder los juicios</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rmAutofit/>
          </a:bodyPr>
          <a:lstStyle/>
          <a:p>
            <a:pPr algn="just"/>
            <a:r>
              <a:rPr lang="es-EC" sz="2400" dirty="0"/>
              <a:t>Para el inicio de las acciones judiciales de repetición, es necesario el cumplimiento que determina la ley en materia constitucional y en materia judicial ordinaria,  por lo cual el Municipio del Distrito Metropolitano de Quito y/o sus Empresas, cuyas causas estén inmersas en los supuestos que  indica la ley, deberán realizar las acciones de repetición correspondientes.</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006858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a Quito Honesto</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32</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709066" y="3884782"/>
            <a:ext cx="6147552" cy="5460696"/>
          </a:xfrm>
        </p:spPr>
        <p:txBody>
          <a:bodyPr>
            <a:normAutofit/>
          </a:bodyPr>
          <a:lstStyle/>
          <a:p>
            <a:pPr algn="just"/>
            <a:r>
              <a:rPr lang="es-EC" sz="2800" b="1" dirty="0" smtClean="0"/>
              <a:t>Concejala Soledad Benítez</a:t>
            </a:r>
            <a:r>
              <a:rPr lang="es-EC" sz="2800" b="1" dirty="0"/>
              <a:t>: </a:t>
            </a:r>
            <a:r>
              <a:rPr lang="es-EC" sz="2800" dirty="0" smtClean="0"/>
              <a:t>Quito </a:t>
            </a:r>
            <a:r>
              <a:rPr lang="es-EC" sz="2800" dirty="0"/>
              <a:t>Honesto explique sobre la asignación de </a:t>
            </a:r>
            <a:r>
              <a:rPr lang="es-EC" sz="2800" dirty="0" smtClean="0"/>
              <a:t>USD 175.000,00 </a:t>
            </a:r>
            <a:r>
              <a:rPr lang="es-EC" sz="2800" dirty="0"/>
              <a:t>para pagos de glosa.</a:t>
            </a:r>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9" y="3881684"/>
            <a:ext cx="6147552" cy="5463793"/>
          </a:xfrm>
        </p:spPr>
        <p:txBody>
          <a:bodyPr>
            <a:noAutofit/>
          </a:bodyPr>
          <a:lstStyle/>
          <a:p>
            <a:pPr algn="just"/>
            <a:r>
              <a:rPr lang="es-EC" sz="2400" dirty="0" smtClean="0"/>
              <a:t>Quito Honesto solicitó la asignación adicional de USD. 175.000,00 con el propósito de cubrir gastos de personal y glosa del IESS.  </a:t>
            </a:r>
          </a:p>
          <a:p>
            <a:pPr algn="just"/>
            <a:r>
              <a:rPr lang="es-EC" sz="2400" dirty="0" smtClean="0"/>
              <a:t>De acuerdo a lo indicado por las nuevas autoridades de la dependencia y considerando que no existe una resolución en firme por parte del IESS se considera solo la suma de $95.300,00 que permitirá cubrir únicamente el déficit de la nómina actual de 32 funcionarios y gastos administrativos.</a:t>
            </a:r>
            <a:endParaRPr lang="es-EC" sz="24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441297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Comunicación</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33</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800" b="1" dirty="0" smtClean="0"/>
              <a:t>Concejala Mónica Sandoval y Alcalde Santiago </a:t>
            </a:r>
            <a:r>
              <a:rPr lang="es-EC" sz="2800" b="1" dirty="0" err="1" smtClean="0"/>
              <a:t>Guarderas</a:t>
            </a:r>
            <a:r>
              <a:rPr lang="es-EC" sz="2800" b="1" dirty="0" smtClean="0"/>
              <a:t>:</a:t>
            </a:r>
            <a:r>
              <a:rPr lang="es-EC" sz="2800" dirty="0" smtClean="0"/>
              <a:t> Observan el presupuesto de comunicación e indican que existen otros sectores que requieren recursos.</a:t>
            </a:r>
            <a:endParaRPr lang="es-EC" sz="2800"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p:txBody>
          <a:bodyPr>
            <a:noAutofit/>
          </a:bodyPr>
          <a:lstStyle/>
          <a:p>
            <a:pPr algn="just"/>
            <a:r>
              <a:rPr lang="es-EC" sz="2800" dirty="0"/>
              <a:t>La Secretaría de Comunicación desiste de su solicitud de incremento por </a:t>
            </a:r>
            <a:r>
              <a:rPr lang="es-EC" sz="2800" dirty="0" smtClean="0"/>
              <a:t>USD </a:t>
            </a:r>
            <a:r>
              <a:rPr lang="es-EC" sz="2800" dirty="0"/>
              <a:t>500.000,00 en este proceso de </a:t>
            </a:r>
            <a:r>
              <a:rPr lang="es-EC" sz="2800" dirty="0" smtClean="0"/>
              <a:t>reforma </a:t>
            </a:r>
            <a:r>
              <a:rPr lang="es-EC" sz="2800" dirty="0"/>
              <a:t>indicando que  se priorizará el gasto en materia de contratación </a:t>
            </a:r>
            <a:r>
              <a:rPr lang="es-EC" sz="2800" dirty="0" smtClean="0"/>
              <a:t>pública.</a:t>
            </a:r>
            <a:endParaRPr lang="es-EC" sz="28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406813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Incremento  a Sector  Cultura</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34</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p:txBody>
          <a:bodyPr>
            <a:normAutofit/>
          </a:bodyPr>
          <a:lstStyle/>
          <a:p>
            <a:pPr marL="342900" indent="-342900" algn="just">
              <a:buFont typeface="Arial" panose="020B0604020202020204" pitchFamily="34" charset="0"/>
              <a:buChar char="•"/>
            </a:pPr>
            <a:r>
              <a:rPr lang="es-EC" sz="2400" b="1" dirty="0" smtClean="0"/>
              <a:t>Concejala </a:t>
            </a:r>
            <a:r>
              <a:rPr lang="es-EC" sz="2400" b="1" dirty="0" err="1"/>
              <a:t>Gissela</a:t>
            </a:r>
            <a:r>
              <a:rPr lang="es-EC" sz="2400" b="1" dirty="0"/>
              <a:t> Chala :</a:t>
            </a:r>
            <a:r>
              <a:rPr lang="es-EC" sz="2400" dirty="0"/>
              <a:t> Analizar el incremento en </a:t>
            </a:r>
            <a:r>
              <a:rPr lang="es-EC" sz="2400" dirty="0" smtClean="0"/>
              <a:t>USD 900.000,00 </a:t>
            </a:r>
            <a:r>
              <a:rPr lang="es-EC" sz="2400" dirty="0"/>
              <a:t>para la Fundación Museos de la Ciudad, y </a:t>
            </a:r>
            <a:r>
              <a:rPr lang="es-EC" sz="2400" dirty="0" smtClean="0"/>
              <a:t>USD 200.000,00 </a:t>
            </a:r>
            <a:r>
              <a:rPr lang="es-EC" sz="2400" dirty="0"/>
              <a:t>el Teatro Sucre, sólo para ese teatro.</a:t>
            </a:r>
          </a:p>
          <a:p>
            <a:pPr algn="just"/>
            <a:endParaRPr lang="es-EC" dirty="0"/>
          </a:p>
          <a:p>
            <a:pPr marL="342900" indent="-342900" algn="just">
              <a:buFont typeface="Arial" panose="020B0604020202020204" pitchFamily="34" charset="0"/>
              <a:buChar char="•"/>
            </a:pPr>
            <a:endParaRPr lang="es-EC" dirty="0"/>
          </a:p>
          <a:p>
            <a:pPr marL="342900" indent="-342900" algn="just">
              <a:buFont typeface="Arial" panose="020B0604020202020204" pitchFamily="34" charset="0"/>
              <a:buChar char="•"/>
            </a:pPr>
            <a:endParaRPr lang="es-EC"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958898" y="3881685"/>
            <a:ext cx="6413193" cy="5066372"/>
          </a:xfrm>
        </p:spPr>
        <p:txBody>
          <a:bodyPr>
            <a:noAutofit/>
          </a:bodyPr>
          <a:lstStyle/>
          <a:p>
            <a:pPr lvl="0" algn="just"/>
            <a:r>
              <a:rPr lang="es-EC" sz="2100" dirty="0" smtClean="0"/>
              <a:t>Fundación </a:t>
            </a:r>
            <a:r>
              <a:rPr lang="es-EC" sz="2100" dirty="0"/>
              <a:t>Museos de la </a:t>
            </a:r>
            <a:r>
              <a:rPr lang="es-EC" sz="2100" dirty="0" smtClean="0"/>
              <a:t>ciudad,  </a:t>
            </a:r>
            <a:r>
              <a:rPr lang="es-EC" sz="2100" dirty="0"/>
              <a:t>informa que cuenta con </a:t>
            </a:r>
            <a:r>
              <a:rPr lang="es-EC" sz="2100" dirty="0" smtClean="0"/>
              <a:t>el 97,77%  </a:t>
            </a:r>
            <a:r>
              <a:rPr lang="es-EC" sz="2100" dirty="0"/>
              <a:t>de los recursos  comprometidos, por tanto  para mantener la operación de la entidad requiere del </a:t>
            </a:r>
            <a:r>
              <a:rPr lang="es-EC" sz="2100" dirty="0" smtClean="0"/>
              <a:t>incremento </a:t>
            </a:r>
            <a:r>
              <a:rPr lang="es-EC" sz="2100" dirty="0"/>
              <a:t>propuesto. </a:t>
            </a:r>
          </a:p>
          <a:p>
            <a:pPr algn="just"/>
            <a:r>
              <a:rPr lang="es-EC" sz="2100" dirty="0" smtClean="0"/>
              <a:t>Las actividades de la </a:t>
            </a:r>
            <a:r>
              <a:rPr lang="es-EC" sz="2100" dirty="0"/>
              <a:t>Fundación Teatros Nacional Sucre </a:t>
            </a:r>
            <a:r>
              <a:rPr lang="es-EC" sz="2100" dirty="0" smtClean="0"/>
              <a:t>, se </a:t>
            </a:r>
            <a:r>
              <a:rPr lang="es-EC" sz="2100" dirty="0"/>
              <a:t>realizan dentro </a:t>
            </a:r>
            <a:r>
              <a:rPr lang="es-EC" sz="2100" dirty="0" smtClean="0"/>
              <a:t>de  varios espacios culturales  como : </a:t>
            </a:r>
            <a:r>
              <a:rPr lang="es-EC" sz="2100" dirty="0"/>
              <a:t>Teatro México, Teatro Variedades, Centro Cultural Mama </a:t>
            </a:r>
            <a:r>
              <a:rPr lang="es-EC" sz="2100" dirty="0" smtClean="0"/>
              <a:t>Cuchara en entre otros , y en </a:t>
            </a:r>
            <a:r>
              <a:rPr lang="es-EC" sz="2100" dirty="0"/>
              <a:t>conjunto con elencos emblemáticos de la ciudad </a:t>
            </a:r>
            <a:r>
              <a:rPr lang="es-EC" sz="2100" dirty="0" smtClean="0"/>
              <a:t>, hasta agosto  el 87,34</a:t>
            </a:r>
            <a:r>
              <a:rPr lang="es-EC" sz="2100" dirty="0"/>
              <a:t>% de los recursos </a:t>
            </a:r>
            <a:r>
              <a:rPr lang="es-EC" sz="2100" dirty="0" smtClean="0"/>
              <a:t>ya </a:t>
            </a:r>
            <a:r>
              <a:rPr lang="es-EC" sz="2100" dirty="0"/>
              <a:t>han sido ejecutados</a:t>
            </a:r>
            <a:r>
              <a:rPr lang="es-EC" sz="2100" dirty="0" smtClean="0"/>
              <a:t>.</a:t>
            </a:r>
          </a:p>
          <a:p>
            <a:pPr algn="just"/>
            <a:endParaRPr lang="es-EC"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183987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a:t>
            </a:r>
            <a:r>
              <a:rPr lang="es-EC" sz="4000" dirty="0"/>
              <a:t>Incremento Asignación a </a:t>
            </a:r>
            <a:r>
              <a:rPr lang="es-EC" sz="4000" dirty="0" smtClean="0"/>
              <a:t>UPMSJ</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35</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3876504"/>
            <a:ext cx="7235142" cy="6135042"/>
          </a:xfrm>
        </p:spPr>
        <p:txBody>
          <a:bodyPr>
            <a:noAutofit/>
          </a:bodyPr>
          <a:lstStyle/>
          <a:p>
            <a:pPr marL="342900" indent="-342900" algn="just">
              <a:buFont typeface="Arial" panose="020B0604020202020204" pitchFamily="34" charset="0"/>
              <a:buChar char="•"/>
            </a:pPr>
            <a:r>
              <a:rPr lang="es-EC" sz="1600" b="1" dirty="0"/>
              <a:t>Concejal </a:t>
            </a:r>
            <a:r>
              <a:rPr lang="es-EC" sz="1600" b="1" dirty="0" smtClean="0"/>
              <a:t>Víctor De La Cadena:</a:t>
            </a:r>
            <a:r>
              <a:rPr lang="es-EC" sz="1600" dirty="0"/>
              <a:t>   Finalmente, precisa la necesidad de contar con guarderías municipales, para poder tener donde dejar a los hijos. </a:t>
            </a:r>
            <a:endParaRPr lang="es-EC" sz="1600" dirty="0" smtClean="0"/>
          </a:p>
          <a:p>
            <a:pPr marL="342900" indent="-342900" algn="just">
              <a:buFont typeface="Arial" panose="020B0604020202020204" pitchFamily="34" charset="0"/>
              <a:buChar char="•"/>
            </a:pPr>
            <a:r>
              <a:rPr lang="es-EC" sz="1600" b="1" dirty="0"/>
              <a:t>Concejal </a:t>
            </a:r>
            <a:r>
              <a:rPr lang="es-EC" sz="1600" b="1" dirty="0" smtClean="0"/>
              <a:t>Luis Robles:</a:t>
            </a:r>
            <a:r>
              <a:rPr lang="es-EC" sz="1600" dirty="0" smtClean="0"/>
              <a:t>   </a:t>
            </a:r>
            <a:r>
              <a:rPr lang="es-EC" sz="1600" dirty="0"/>
              <a:t>Incrementar a $5’000.000 los recursos a favor del patronato San José para que se pueda cubrir una población en situación de vulnerabilidad</a:t>
            </a:r>
          </a:p>
          <a:p>
            <a:pPr marL="342900" indent="-342900" algn="just">
              <a:buFont typeface="Arial" panose="020B0604020202020204" pitchFamily="34" charset="0"/>
              <a:buChar char="•"/>
            </a:pPr>
            <a:r>
              <a:rPr lang="es-EC" sz="1600" b="1" dirty="0"/>
              <a:t>Concejal </a:t>
            </a:r>
            <a:r>
              <a:rPr lang="es-EC" sz="1600" b="1" dirty="0" smtClean="0"/>
              <a:t>Eduardo Del Pozo:</a:t>
            </a:r>
            <a:r>
              <a:rPr lang="es-EC" sz="1600" dirty="0" smtClean="0"/>
              <a:t>   </a:t>
            </a:r>
            <a:r>
              <a:rPr lang="es-EC" sz="1600" dirty="0"/>
              <a:t>Cuestiona la entrega de los kits alimenticios, pues, a su criterio, la entrega de dichos kits no solucionan los problemas de fondo, se sigue evidenciando la falta de política pública. Detalla, además, que su intención sería asignar muchísimos otros recursos, siempre y cuando, se evidencien verdaderas soluciones. </a:t>
            </a:r>
            <a:endParaRPr lang="es-EC" sz="1600" dirty="0" smtClean="0"/>
          </a:p>
          <a:p>
            <a:pPr marL="342900" indent="-342900" algn="just">
              <a:buFont typeface="Arial" panose="020B0604020202020204" pitchFamily="34" charset="0"/>
              <a:buChar char="•"/>
            </a:pPr>
            <a:r>
              <a:rPr lang="es-EC" sz="1600" b="1" dirty="0" smtClean="0"/>
              <a:t>Concejala Soledad Benitez:</a:t>
            </a:r>
            <a:r>
              <a:rPr lang="es-EC" sz="1600" dirty="0"/>
              <a:t>   Se verifique el presupuesto para los kits</a:t>
            </a:r>
            <a:r>
              <a:rPr lang="es-EC" sz="1600" dirty="0" smtClean="0"/>
              <a:t>.</a:t>
            </a:r>
          </a:p>
          <a:p>
            <a:pPr marL="342900" indent="-342900" algn="just">
              <a:buFont typeface="Arial" panose="020B0604020202020204" pitchFamily="34" charset="0"/>
              <a:buChar char="•"/>
            </a:pPr>
            <a:r>
              <a:rPr lang="es-EC" sz="1600" b="1" dirty="0"/>
              <a:t>Concejala </a:t>
            </a:r>
            <a:r>
              <a:rPr lang="es-EC" sz="1600" b="1" dirty="0" err="1" smtClean="0"/>
              <a:t>Gissela</a:t>
            </a:r>
            <a:r>
              <a:rPr lang="es-EC" sz="1600" b="1" dirty="0" smtClean="0"/>
              <a:t> </a:t>
            </a:r>
            <a:r>
              <a:rPr lang="es-EC" sz="1600" b="1" dirty="0" err="1" smtClean="0"/>
              <a:t>Chalá</a:t>
            </a:r>
            <a:r>
              <a:rPr lang="es-EC" sz="1600" b="1" dirty="0" smtClean="0"/>
              <a:t>:</a:t>
            </a:r>
            <a:r>
              <a:rPr lang="es-EC" sz="1600" dirty="0"/>
              <a:t>   Cuestiona a la necesidad técnica de aumentar recursos a Patronato Municipal San José, considerando esta unidad tiene una ejecución presupuestaria muy baja y los recursos asignados están enfocados a la entrega de kits alimenticios, dejando por fuera la necesidad que tienen los Guagua Centros y los niños y niñas que asistían a estos cetros de educación temprana.</a:t>
            </a:r>
            <a:endParaRPr lang="es-EC" sz="1600" dirty="0" smtClean="0"/>
          </a:p>
          <a:p>
            <a:pPr marL="342900" indent="-342900" algn="just">
              <a:buFont typeface="Arial" panose="020B0604020202020204" pitchFamily="34" charset="0"/>
              <a:buChar char="•"/>
            </a:pPr>
            <a:endParaRPr lang="es-EC" sz="18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304339" cy="4726742"/>
          </a:xfrm>
        </p:spPr>
        <p:txBody>
          <a:bodyPr>
            <a:noAutofit/>
          </a:bodyPr>
          <a:lstStyle/>
          <a:p>
            <a:pPr algn="just"/>
            <a:r>
              <a:rPr lang="es-EC" sz="2400" dirty="0"/>
              <a:t>La Secretaría de Inclusión Social ratifica la asignación de </a:t>
            </a:r>
            <a:r>
              <a:rPr lang="es-EC" sz="2400" dirty="0" smtClean="0"/>
              <a:t>USD 2.000.000 </a:t>
            </a:r>
            <a:r>
              <a:rPr lang="es-EC" sz="2400" dirty="0"/>
              <a:t>a la </a:t>
            </a:r>
            <a:r>
              <a:rPr lang="es-EC" sz="2400" dirty="0" smtClean="0"/>
              <a:t>UPMSJ </a:t>
            </a:r>
            <a:r>
              <a:rPr lang="es-EC" sz="2400" dirty="0"/>
              <a:t>quien ejecuta la política social </a:t>
            </a:r>
            <a:r>
              <a:rPr lang="es-EC" sz="2400" dirty="0" smtClean="0"/>
              <a:t>a través de los proyectos </a:t>
            </a:r>
            <a:r>
              <a:rPr lang="es-EC" sz="2400" dirty="0"/>
              <a:t>de </a:t>
            </a:r>
            <a:r>
              <a:rPr lang="es-EC" sz="2400" dirty="0" smtClean="0"/>
              <a:t>inversión que </a:t>
            </a:r>
            <a:r>
              <a:rPr lang="es-EC" sz="2400" dirty="0"/>
              <a:t>permiten brindar servicios interdisciplinarios a los diversos grupos de atención prioritaria y problemáticas sociales </a:t>
            </a:r>
            <a:r>
              <a:rPr lang="es-EC" sz="2400" dirty="0" smtClean="0"/>
              <a:t>del DMQ.</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2530944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fontScale="90000"/>
          </a:bodyPr>
          <a:lstStyle/>
          <a:p>
            <a:r>
              <a:rPr lang="es-EC" sz="4000" dirty="0" smtClean="0"/>
              <a:t>Tema: </a:t>
            </a:r>
            <a:r>
              <a:rPr lang="es-EC" sz="4000" dirty="0"/>
              <a:t>Perfil Técnico para Atención a Población Situación </a:t>
            </a:r>
            <a:r>
              <a:rPr lang="es-EC" sz="4000" dirty="0" smtClean="0"/>
              <a:t>Vulnerabilidad</a:t>
            </a:r>
            <a:endParaRPr lang="es-EC" sz="4000" dirty="0"/>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36</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4006640"/>
            <a:ext cx="6147552" cy="5454290"/>
          </a:xfrm>
        </p:spPr>
        <p:txBody>
          <a:bodyPr>
            <a:noAutofit/>
          </a:bodyPr>
          <a:lstStyle/>
          <a:p>
            <a:pPr marL="342900" indent="-342900" algn="just">
              <a:buFont typeface="Arial" panose="020B0604020202020204" pitchFamily="34" charset="0"/>
              <a:buChar char="•"/>
            </a:pPr>
            <a:r>
              <a:rPr lang="es-EC" sz="2400" b="1" dirty="0" smtClean="0"/>
              <a:t>Concejal Paulina Izurieta :</a:t>
            </a:r>
            <a:r>
              <a:rPr lang="es-EC" sz="2400" dirty="0"/>
              <a:t>   Finalmente, respecto a la Unidad Patronato San José, comenta que es vital y fundamental entender la necesidad de contar con personal que sea profesional técnico especializado en recuperación de personas en situación de calle. Finalmente, precisa la necesidad de contar con guarderías municipales, para poder tener donde dejar a los hijos. </a:t>
            </a:r>
            <a:endParaRPr lang="es-EC" sz="2400" dirty="0" smtClean="0"/>
          </a:p>
          <a:p>
            <a:pPr marL="342900" indent="-342900" algn="just">
              <a:buFont typeface="Arial" panose="020B0604020202020204" pitchFamily="34" charset="0"/>
              <a:buChar char="•"/>
            </a:pPr>
            <a:endParaRPr lang="es-EC" sz="16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304339" cy="4726742"/>
          </a:xfrm>
        </p:spPr>
        <p:txBody>
          <a:bodyPr>
            <a:noAutofit/>
          </a:bodyPr>
          <a:lstStyle/>
          <a:p>
            <a:pPr algn="just"/>
            <a:r>
              <a:rPr lang="es-EC" sz="2400" dirty="0"/>
              <a:t>La UPMSJ cuenta con un equipo interdisciplinario para realizar la intervención, abordaje y atención a personas habitantes de calle, en el 2021 se ampliaron los servicios  y se ejecutan a manera de circuito, reconociendo la diversidad de las situaciones presentes en el fenómeno de habitabilidad en calle, se trabaja bajo la norma técnica de servicios para habitantes de calle, construida en el año 2020 por el Ministerio de Inclusión Económica y Social.</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3339873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r>
              <a:rPr lang="es-EC" sz="4000" dirty="0" smtClean="0"/>
              <a:t>Tema: </a:t>
            </a:r>
            <a:r>
              <a:rPr lang="es-EC" sz="4000" dirty="0"/>
              <a:t>Ejecución Presupuestaria y Programática - Sector Salud</a:t>
            </a:r>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10"/>
          </p:nvPr>
        </p:nvSpPr>
        <p:spPr/>
        <p:txBody>
          <a:bodyPr/>
          <a:lstStyle/>
          <a:p>
            <a:r>
              <a:rPr lang="en-US" altLang="ja-JP" dirty="0"/>
              <a:t>#</a:t>
            </a:r>
            <a:r>
              <a:rPr lang="en-US" altLang="ja-JP" dirty="0" err="1"/>
              <a:t>PorUnQuitoDigno</a:t>
            </a:r>
            <a:endParaRPr lang="ja-JP" altLang="en-US" dirty="0"/>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37</a:t>
            </a:fld>
            <a:endParaRPr lang="ja-JP" altLang="en-US"/>
          </a:p>
        </p:txBody>
      </p:sp>
      <p:sp>
        <p:nvSpPr>
          <p:cNvPr id="6" name="Marcador de texto 5"/>
          <p:cNvSpPr>
            <a:spLocks noGrp="1"/>
          </p:cNvSpPr>
          <p:nvPr>
            <p:ph type="body" sz="quarter" idx="15"/>
          </p:nvPr>
        </p:nvSpPr>
        <p:spPr/>
        <p:txBody>
          <a:bodyPr/>
          <a:lstStyle/>
          <a:p>
            <a:r>
              <a:rPr lang="es-EC" dirty="0" smtClean="0"/>
              <a:t>Solicitud</a:t>
            </a:r>
            <a:endParaRPr lang="es-EC" dirty="0"/>
          </a:p>
        </p:txBody>
      </p:sp>
      <p:sp>
        <p:nvSpPr>
          <p:cNvPr id="4" name="Marcador de texto 3"/>
          <p:cNvSpPr>
            <a:spLocks noGrp="1"/>
          </p:cNvSpPr>
          <p:nvPr>
            <p:ph type="body" sz="quarter" idx="14"/>
          </p:nvPr>
        </p:nvSpPr>
        <p:spPr>
          <a:xfrm>
            <a:off x="2366058" y="4015774"/>
            <a:ext cx="6147552" cy="4726742"/>
          </a:xfrm>
        </p:spPr>
        <p:txBody>
          <a:bodyPr>
            <a:noAutofit/>
          </a:bodyPr>
          <a:lstStyle/>
          <a:p>
            <a:pPr marL="342900" indent="-342900" algn="just">
              <a:buFont typeface="Arial" panose="020B0604020202020204" pitchFamily="34" charset="0"/>
              <a:buChar char="•"/>
            </a:pPr>
            <a:r>
              <a:rPr lang="es-EC" sz="2400" b="1" dirty="0"/>
              <a:t>Concejal </a:t>
            </a:r>
            <a:r>
              <a:rPr lang="es-EC" sz="2400" b="1" dirty="0" smtClean="0"/>
              <a:t>Santiago </a:t>
            </a:r>
            <a:r>
              <a:rPr lang="es-EC" sz="2400" b="1" dirty="0" err="1" smtClean="0"/>
              <a:t>Guarderas</a:t>
            </a:r>
            <a:r>
              <a:rPr lang="es-EC" sz="2400" b="1" dirty="0" smtClean="0"/>
              <a:t>:</a:t>
            </a:r>
            <a:r>
              <a:rPr lang="es-EC" sz="2400" dirty="0"/>
              <a:t>   Secretaría de Salud: en pandemia y aumento del presupuesto del Municipio, Salud devuelve casi 0,5M. Esto podría ser manejado mejor. En esta Secretaría se debe controlar el motivo por el cual e incrementan las compras de dispositivos médicos para </a:t>
            </a:r>
            <a:r>
              <a:rPr lang="es-EC" sz="2400" dirty="0" smtClean="0"/>
              <a:t>laboratorios. </a:t>
            </a:r>
            <a:r>
              <a:rPr lang="es-EC" sz="2400" dirty="0"/>
              <a:t>en 1,1M</a:t>
            </a:r>
            <a:endParaRPr lang="es-EC" sz="2400" dirty="0" smtClean="0"/>
          </a:p>
        </p:txBody>
      </p:sp>
      <p:sp>
        <p:nvSpPr>
          <p:cNvPr id="8" name="Marcador de texto 7"/>
          <p:cNvSpPr>
            <a:spLocks noGrp="1"/>
          </p:cNvSpPr>
          <p:nvPr>
            <p:ph type="body" sz="quarter" idx="16"/>
          </p:nvPr>
        </p:nvSpPr>
        <p:spPr/>
        <p:txBody>
          <a:bodyPr/>
          <a:lstStyle/>
          <a:p>
            <a:r>
              <a:rPr lang="es-EC" dirty="0" smtClean="0"/>
              <a:t>Respuesta</a:t>
            </a:r>
            <a:endParaRPr lang="es-EC" dirty="0"/>
          </a:p>
        </p:txBody>
      </p:sp>
      <p:sp>
        <p:nvSpPr>
          <p:cNvPr id="15" name="Marcador de texto 14"/>
          <p:cNvSpPr>
            <a:spLocks noGrp="1"/>
          </p:cNvSpPr>
          <p:nvPr>
            <p:ph type="body" sz="quarter" idx="17"/>
          </p:nvPr>
        </p:nvSpPr>
        <p:spPr>
          <a:xfrm>
            <a:off x="10802112" y="3881685"/>
            <a:ext cx="6898059" cy="4726742"/>
          </a:xfrm>
        </p:spPr>
        <p:txBody>
          <a:bodyPr>
            <a:noAutofit/>
          </a:bodyPr>
          <a:lstStyle/>
          <a:p>
            <a:pPr algn="just"/>
            <a:r>
              <a:rPr lang="es-EC" sz="1600" dirty="0" smtClean="0"/>
              <a:t>En la </a:t>
            </a:r>
            <a:r>
              <a:rPr lang="es-EC" sz="1600" b="1" dirty="0" smtClean="0"/>
              <a:t>Unidad de </a:t>
            </a:r>
            <a:r>
              <a:rPr lang="es-EC" sz="1600" b="1" dirty="0"/>
              <a:t>Salud Norte </a:t>
            </a:r>
            <a:r>
              <a:rPr lang="es-EC" sz="1600" dirty="0"/>
              <a:t>se </a:t>
            </a:r>
            <a:r>
              <a:rPr lang="es-EC" sz="1600" dirty="0" smtClean="0"/>
              <a:t>reducen valores ya que se contrató </a:t>
            </a:r>
            <a:r>
              <a:rPr lang="es-EC" sz="1600" dirty="0"/>
              <a:t>42 profesionales para atención a pacientes con  COVID - 19, planificó el pago de vacaciones, no se hacen uso hasta no cumplir con el tiempo regulatorio o liquidación de </a:t>
            </a:r>
            <a:r>
              <a:rPr lang="es-EC" sz="1600" dirty="0" smtClean="0"/>
              <a:t>contratos. Y por remanente </a:t>
            </a:r>
            <a:r>
              <a:rPr lang="es-EC" sz="1600" dirty="0"/>
              <a:t>por la contratación del servicio de </a:t>
            </a:r>
            <a:r>
              <a:rPr lang="es-EC" sz="1600" dirty="0" smtClean="0"/>
              <a:t>seguridad, </a:t>
            </a:r>
            <a:r>
              <a:rPr lang="es-EC" sz="1600" dirty="0"/>
              <a:t>adquisición de equipos odontológicos, dispositivos </a:t>
            </a:r>
            <a:r>
              <a:rPr lang="es-EC" sz="1600" dirty="0" smtClean="0"/>
              <a:t>médicos, prendas médicas y  </a:t>
            </a:r>
            <a:r>
              <a:rPr lang="es-EC" sz="1600" dirty="0"/>
              <a:t>de protección</a:t>
            </a:r>
            <a:r>
              <a:rPr lang="es-EC" sz="1600" dirty="0" smtClean="0"/>
              <a:t>.</a:t>
            </a:r>
          </a:p>
          <a:p>
            <a:pPr algn="just"/>
            <a:r>
              <a:rPr lang="es-EC" sz="1600" dirty="0" smtClean="0"/>
              <a:t>En la </a:t>
            </a:r>
            <a:r>
              <a:rPr lang="es-EC" sz="1600" b="1" dirty="0" smtClean="0"/>
              <a:t>Unidad de Salud Sur </a:t>
            </a:r>
            <a:r>
              <a:rPr lang="es-EC" sz="1600" dirty="0" smtClean="0"/>
              <a:t>se planificó inicialmente la </a:t>
            </a:r>
            <a:r>
              <a:rPr lang="es-EC" sz="1600" dirty="0"/>
              <a:t>Rehabilitación de la </a:t>
            </a:r>
            <a:r>
              <a:rPr lang="es-EC" sz="1600" dirty="0" smtClean="0"/>
              <a:t>Unidad con una asignación de </a:t>
            </a:r>
            <a:r>
              <a:rPr lang="es-EC" sz="1600" dirty="0"/>
              <a:t>USD </a:t>
            </a:r>
            <a:r>
              <a:rPr lang="es-EC" sz="1600" dirty="0" smtClean="0"/>
              <a:t>1.836.352, debido </a:t>
            </a:r>
            <a:r>
              <a:rPr lang="es-EC" sz="1600" dirty="0"/>
              <a:t>a la tramitología para la legalización del predio y aprobación de los estudios; no se realiza el  proceso de </a:t>
            </a:r>
            <a:r>
              <a:rPr lang="es-EC" sz="1600" dirty="0" smtClean="0"/>
              <a:t>contratación. En esta reforma se propone la creación de un nuevo proyecto plurianual para la rehabilitación con una asignación para este años de </a:t>
            </a:r>
            <a:r>
              <a:rPr lang="es-EC" sz="1600" dirty="0"/>
              <a:t>USD </a:t>
            </a:r>
            <a:r>
              <a:rPr lang="es-EC" sz="1600" dirty="0" smtClean="0"/>
              <a:t>649.350.</a:t>
            </a:r>
          </a:p>
          <a:p>
            <a:pPr algn="just"/>
            <a:r>
              <a:rPr lang="es-EC" sz="1600" dirty="0" smtClean="0"/>
              <a:t>Para </a:t>
            </a:r>
            <a:r>
              <a:rPr lang="es-EC" sz="1600" dirty="0"/>
              <a:t>el pago del saldo pendiente de los reactivos para la determinación de COVID-19, adquiridos en </a:t>
            </a:r>
            <a:r>
              <a:rPr lang="es-EC" sz="1600" dirty="0" smtClean="0"/>
              <a:t>abril/2020, se </a:t>
            </a:r>
            <a:r>
              <a:rPr lang="es-EC" sz="1600" dirty="0"/>
              <a:t>considera USD </a:t>
            </a:r>
            <a:r>
              <a:rPr lang="es-EC" sz="1600" dirty="0" smtClean="0"/>
              <a:t>1.132.200,  </a:t>
            </a:r>
            <a:r>
              <a:rPr lang="es-EC" sz="1600" dirty="0"/>
              <a:t>valor que no ha sido cancelado por encontrarse inmerso en litigio jurídico en la Fiscalía General del Estado, dicho valor se pone </a:t>
            </a:r>
            <a:r>
              <a:rPr lang="es-EC" sz="1600" dirty="0" smtClean="0"/>
              <a:t>temporalmente, hasta recibir el fallo judicial.</a:t>
            </a:r>
            <a:endParaRPr lang="es-EC" sz="1600" dirty="0"/>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grpSp>
        <p:nvGrpSpPr>
          <p:cNvPr id="13" name="Group 9"/>
          <p:cNvGrpSpPr/>
          <p:nvPr/>
        </p:nvGrpSpPr>
        <p:grpSpPr>
          <a:xfrm rot="5400000">
            <a:off x="5663527" y="6529571"/>
            <a:ext cx="6503694" cy="148156"/>
            <a:chOff x="0" y="0"/>
            <a:chExt cx="43690120" cy="571500"/>
          </a:xfrm>
        </p:grpSpPr>
        <p:sp>
          <p:nvSpPr>
            <p:cNvPr id="14" name="Freeform 10"/>
            <p:cNvSpPr/>
            <p:nvPr/>
          </p:nvSpPr>
          <p:spPr>
            <a:xfrm>
              <a:off x="0" y="255270"/>
              <a:ext cx="43690121" cy="69850"/>
            </a:xfrm>
            <a:custGeom>
              <a:avLst/>
              <a:gdLst/>
              <a:ahLst/>
              <a:cxnLst/>
              <a:rect l="l" t="t" r="r" b="b"/>
              <a:pathLst>
                <a:path w="43690121" h="69850">
                  <a:moveTo>
                    <a:pt x="43399289" y="0"/>
                  </a:moveTo>
                  <a:lnTo>
                    <a:pt x="0" y="0"/>
                  </a:lnTo>
                  <a:lnTo>
                    <a:pt x="0" y="69850"/>
                  </a:lnTo>
                  <a:lnTo>
                    <a:pt x="43690121" y="69850"/>
                  </a:lnTo>
                  <a:lnTo>
                    <a:pt x="43690121" y="0"/>
                  </a:lnTo>
                  <a:close/>
                </a:path>
              </a:pathLst>
            </a:custGeom>
            <a:solidFill>
              <a:srgbClr val="F4F4F4"/>
            </a:solidFill>
          </p:spPr>
        </p:sp>
      </p:grpSp>
    </p:spTree>
    <p:extLst>
      <p:ext uri="{BB962C8B-B14F-4D97-AF65-F5344CB8AC3E}">
        <p14:creationId xmlns:p14="http://schemas.microsoft.com/office/powerpoint/2010/main" val="778640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MDMQ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7" name="Gráfico 6"/>
          <p:cNvGraphicFramePr>
            <a:graphicFrameLocks/>
          </p:cNvGraphicFramePr>
          <p:nvPr>
            <p:extLst/>
          </p:nvPr>
        </p:nvGraphicFramePr>
        <p:xfrm>
          <a:off x="3357094" y="2710713"/>
          <a:ext cx="11145794" cy="6722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638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8" name="Gráfico 7"/>
          <p:cNvGraphicFramePr>
            <a:graphicFrameLocks/>
          </p:cNvGraphicFramePr>
          <p:nvPr>
            <p:extLst/>
          </p:nvPr>
        </p:nvGraphicFramePr>
        <p:xfrm>
          <a:off x="3386869" y="3125934"/>
          <a:ext cx="11515380" cy="5993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295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a:solidFill>
                  <a:srgbClr val="0070C0"/>
                </a:solidFill>
              </a:rPr>
              <a:t>INGRESOS </a:t>
            </a:r>
            <a:r>
              <a:rPr lang="es-EC" sz="3200" dirty="0" smtClean="0">
                <a:solidFill>
                  <a:srgbClr val="0070C0"/>
                </a:solidFill>
              </a:rPr>
              <a:t>PPLMQ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6" name="Objeto 5"/>
          <p:cNvGraphicFramePr>
            <a:graphicFrameLocks noChangeAspect="1"/>
          </p:cNvGraphicFramePr>
          <p:nvPr/>
        </p:nvGraphicFramePr>
        <p:xfrm>
          <a:off x="1581106" y="3305750"/>
          <a:ext cx="13127785" cy="4684364"/>
        </p:xfrm>
        <a:graphic>
          <a:graphicData uri="http://schemas.openxmlformats.org/presentationml/2006/ole">
            <mc:AlternateContent xmlns:mc="http://schemas.openxmlformats.org/markup-compatibility/2006">
              <mc:Choice xmlns:v="urn:schemas-microsoft-com:vml" Requires="v">
                <p:oleObj spid="_x0000_s1030" name="Hoja de cálculo" r:id="rId4" imgW="6486627" imgH="2314378" progId="Excel.Sheet.12">
                  <p:embed/>
                </p:oleObj>
              </mc:Choice>
              <mc:Fallback>
                <p:oleObj name="Hoja de cálculo" r:id="rId4" imgW="6486627" imgH="2314378" progId="Excel.Sheet.12">
                  <p:embed/>
                  <p:pic>
                    <p:nvPicPr>
                      <p:cNvPr id="6" name="Objeto 5"/>
                      <p:cNvPicPr/>
                      <p:nvPr/>
                    </p:nvPicPr>
                    <p:blipFill>
                      <a:blip r:embed="rId5"/>
                      <a:stretch>
                        <a:fillRect/>
                      </a:stretch>
                    </p:blipFill>
                    <p:spPr>
                      <a:xfrm>
                        <a:off x="1581106" y="3305750"/>
                        <a:ext cx="13127785" cy="4684364"/>
                      </a:xfrm>
                      <a:prstGeom prst="rect">
                        <a:avLst/>
                      </a:prstGeom>
                    </p:spPr>
                  </p:pic>
                </p:oleObj>
              </mc:Fallback>
            </mc:AlternateContent>
          </a:graphicData>
        </a:graphic>
      </p:graphicFrame>
    </p:spTree>
    <p:extLst>
      <p:ext uri="{BB962C8B-B14F-4D97-AF65-F5344CB8AC3E}">
        <p14:creationId xmlns:p14="http://schemas.microsoft.com/office/powerpoint/2010/main" val="56530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p:txBody>
          <a:bodyPr>
            <a:noAutofit/>
          </a:bodyPr>
          <a:lstStyle/>
          <a:p>
            <a:pPr algn="ctr"/>
            <a:r>
              <a:rPr lang="es-ES_tradnl" sz="11500" b="1" dirty="0">
                <a:solidFill>
                  <a:srgbClr val="0070C0"/>
                </a:solidFill>
              </a:rPr>
              <a:t>REFORMA </a:t>
            </a:r>
            <a:r>
              <a:rPr lang="es-ES_tradnl" sz="11500" b="1" dirty="0" smtClean="0">
                <a:solidFill>
                  <a:srgbClr val="0070C0"/>
                </a:solidFill>
              </a:rPr>
              <a:t>GASTOS 2021</a:t>
            </a:r>
            <a:endParaRPr lang="es-ES_tradnl" sz="6000" b="1" dirty="0" smtClean="0">
              <a:solidFill>
                <a:srgbClr val="0070C0"/>
              </a:solidFill>
            </a:endParaRPr>
          </a:p>
          <a:p>
            <a:pPr algn="ctr"/>
            <a:r>
              <a:rPr lang="es-ES_tradnl" sz="6000" b="1" dirty="0" smtClean="0">
                <a:solidFill>
                  <a:srgbClr val="0070C0"/>
                </a:solidFill>
              </a:rPr>
              <a:t>OCTUBRE </a:t>
            </a:r>
            <a:r>
              <a:rPr lang="es-ES_tradnl" sz="6000" b="1" dirty="0">
                <a:solidFill>
                  <a:srgbClr val="0070C0"/>
                </a:solidFill>
              </a:rPr>
              <a:t>2021</a:t>
            </a:r>
          </a:p>
        </p:txBody>
      </p:sp>
    </p:spTree>
    <p:extLst>
      <p:ext uri="{BB962C8B-B14F-4D97-AF65-F5344CB8AC3E}">
        <p14:creationId xmlns:p14="http://schemas.microsoft.com/office/powerpoint/2010/main" val="3307239359"/>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smtClean="0">
                <a:solidFill>
                  <a:srgbClr val="0070C0"/>
                </a:solidFill>
              </a:rPr>
              <a:t>REFORMA GASTOS MDMQ</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914320"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9" name="Gráfico 8"/>
          <p:cNvGraphicFramePr>
            <a:graphicFrameLocks/>
          </p:cNvGraphicFramePr>
          <p:nvPr>
            <p:extLst/>
          </p:nvPr>
        </p:nvGraphicFramePr>
        <p:xfrm>
          <a:off x="1398165" y="2775739"/>
          <a:ext cx="7349504" cy="6306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to 3"/>
          <p:cNvGraphicFramePr>
            <a:graphicFrameLocks noChangeAspect="1"/>
          </p:cNvGraphicFramePr>
          <p:nvPr/>
        </p:nvGraphicFramePr>
        <p:xfrm>
          <a:off x="9034343" y="4117519"/>
          <a:ext cx="8352906" cy="2109109"/>
        </p:xfrm>
        <a:graphic>
          <a:graphicData uri="http://schemas.openxmlformats.org/presentationml/2006/ole">
            <mc:AlternateContent xmlns:mc="http://schemas.openxmlformats.org/markup-compatibility/2006">
              <mc:Choice xmlns:v="urn:schemas-microsoft-com:vml" Requires="v">
                <p:oleObj spid="_x0000_s2054" name="Hoja de cálculo" r:id="rId5" imgW="3809867" imgH="961907" progId="Excel.Sheet.12">
                  <p:embed/>
                </p:oleObj>
              </mc:Choice>
              <mc:Fallback>
                <p:oleObj name="Hoja de cálculo" r:id="rId5" imgW="3809867" imgH="961907" progId="Excel.Sheet.12">
                  <p:embed/>
                  <p:pic>
                    <p:nvPicPr>
                      <p:cNvPr id="4" name="Objeto 3"/>
                      <p:cNvPicPr/>
                      <p:nvPr/>
                    </p:nvPicPr>
                    <p:blipFill>
                      <a:blip r:embed="rId6"/>
                      <a:stretch>
                        <a:fillRect/>
                      </a:stretch>
                    </p:blipFill>
                    <p:spPr>
                      <a:xfrm>
                        <a:off x="9034343" y="4117519"/>
                        <a:ext cx="8352906" cy="2109109"/>
                      </a:xfrm>
                      <a:prstGeom prst="rect">
                        <a:avLst/>
                      </a:prstGeom>
                    </p:spPr>
                  </p:pic>
                </p:oleObj>
              </mc:Fallback>
            </mc:AlternateContent>
          </a:graphicData>
        </a:graphic>
      </p:graphicFrame>
    </p:spTree>
    <p:extLst>
      <p:ext uri="{BB962C8B-B14F-4D97-AF65-F5344CB8AC3E}">
        <p14:creationId xmlns:p14="http://schemas.microsoft.com/office/powerpoint/2010/main" val="3574718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CC59E-16F8-409E-9A8E-160DD1FC3946}"/>
              </a:ext>
            </a:extLst>
          </p:cNvPr>
          <p:cNvSpPr>
            <a:spLocks noGrp="1"/>
          </p:cNvSpPr>
          <p:nvPr>
            <p:ph type="title"/>
          </p:nvPr>
        </p:nvSpPr>
        <p:spPr/>
        <p:txBody>
          <a:bodyPr>
            <a:normAutofit/>
          </a:bodyPr>
          <a:lstStyle/>
          <a:p>
            <a:pPr algn="ctr"/>
            <a:r>
              <a:rPr lang="es-EC" sz="3200" dirty="0" smtClean="0">
                <a:solidFill>
                  <a:srgbClr val="0070C0"/>
                </a:solidFill>
              </a:rPr>
              <a:t>Reforma de Gasto Corriente por Área, Sector y Dependencia</a:t>
            </a:r>
            <a:endParaRPr lang="es-EC" sz="3200" dirty="0">
              <a:solidFill>
                <a:srgbClr val="0070C0"/>
              </a:solidFill>
            </a:endParaRPr>
          </a:p>
        </p:txBody>
      </p:sp>
      <p:sp>
        <p:nvSpPr>
          <p:cNvPr id="3" name="Marcador de número de diapositiva 2">
            <a:extLst>
              <a:ext uri="{FF2B5EF4-FFF2-40B4-BE49-F238E27FC236}">
                <a16:creationId xmlns:a16="http://schemas.microsoft.com/office/drawing/2014/main" id="{4D7A7A80-DCC4-4939-8367-116081B67241}"/>
              </a:ext>
            </a:extLst>
          </p:cNvPr>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5" name="Marcador de pie de página 4">
            <a:extLst>
              <a:ext uri="{FF2B5EF4-FFF2-40B4-BE49-F238E27FC236}">
                <a16:creationId xmlns:a16="http://schemas.microsoft.com/office/drawing/2014/main" id="{BBFDD852-E419-4000-A90E-742BA8800643}"/>
              </a:ext>
            </a:extLst>
          </p:cNvPr>
          <p:cNvSpPr>
            <a:spLocks noGrp="1"/>
          </p:cNvSpPr>
          <p:nvPr>
            <p:ph type="ftr" sz="quarter" idx="3"/>
          </p:nvPr>
        </p:nvSpPr>
        <p:spPr/>
        <p:txBody>
          <a:bodyPr/>
          <a:lstStyle/>
          <a:p>
            <a:r>
              <a:rPr lang="en-US" altLang="ja-JP"/>
              <a:t>#PorUnQuitoDigno</a:t>
            </a:r>
            <a:endParaRPr lang="ja-JP" altLang="en-US" dirty="0"/>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534" y="309214"/>
            <a:ext cx="5356714" cy="1230370"/>
          </a:xfrm>
          <a:prstGeom prst="rect">
            <a:avLst/>
          </a:prstGeom>
        </p:spPr>
      </p:pic>
      <p:sp>
        <p:nvSpPr>
          <p:cNvPr id="10" name="Rectángulo 9"/>
          <p:cNvSpPr/>
          <p:nvPr/>
        </p:nvSpPr>
        <p:spPr>
          <a:xfrm>
            <a:off x="764275" y="2536123"/>
            <a:ext cx="1637731" cy="2117764"/>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395300959"/>
              </p:ext>
            </p:extLst>
          </p:nvPr>
        </p:nvGraphicFramePr>
        <p:xfrm>
          <a:off x="1304131" y="3163011"/>
          <a:ext cx="15062478" cy="2214532"/>
        </p:xfrm>
        <a:graphic>
          <a:graphicData uri="http://schemas.openxmlformats.org/presentationml/2006/ole">
            <mc:AlternateContent xmlns:mc="http://schemas.openxmlformats.org/markup-compatibility/2006">
              <mc:Choice xmlns:v="urn:schemas-microsoft-com:vml" Requires="v">
                <p:oleObj spid="_x0000_s3078" name="Hoja de cálculo" r:id="rId4" imgW="7839113" imgH="1152354" progId="Excel.Sheet.12">
                  <p:embed/>
                </p:oleObj>
              </mc:Choice>
              <mc:Fallback>
                <p:oleObj name="Hoja de cálculo" r:id="rId4" imgW="7839113" imgH="1152354" progId="Excel.Sheet.12">
                  <p:embed/>
                  <p:pic>
                    <p:nvPicPr>
                      <p:cNvPr id="0" name=""/>
                      <p:cNvPicPr/>
                      <p:nvPr/>
                    </p:nvPicPr>
                    <p:blipFill>
                      <a:blip r:embed="rId5"/>
                      <a:stretch>
                        <a:fillRect/>
                      </a:stretch>
                    </p:blipFill>
                    <p:spPr>
                      <a:xfrm>
                        <a:off x="1304131" y="3163011"/>
                        <a:ext cx="15062478" cy="2214532"/>
                      </a:xfrm>
                      <a:prstGeom prst="rect">
                        <a:avLst/>
                      </a:prstGeom>
                    </p:spPr>
                  </p:pic>
                </p:oleObj>
              </mc:Fallback>
            </mc:AlternateContent>
          </a:graphicData>
        </a:graphic>
      </p:graphicFrame>
    </p:spTree>
    <p:extLst>
      <p:ext uri="{BB962C8B-B14F-4D97-AF65-F5344CB8AC3E}">
        <p14:creationId xmlns:p14="http://schemas.microsoft.com/office/powerpoint/2010/main" val="136448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16637</TotalTime>
  <Words>4617</Words>
  <Application>Microsoft Office PowerPoint</Application>
  <PresentationFormat>Personalizado</PresentationFormat>
  <Paragraphs>692</Paragraphs>
  <Slides>37</Slides>
  <Notes>3</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51" baseType="lpstr">
      <vt:lpstr>ＭＳ Ｐゴシック</vt:lpstr>
      <vt:lpstr>Arial</vt:lpstr>
      <vt:lpstr>Calibri</vt:lpstr>
      <vt:lpstr>Calibri Light</vt:lpstr>
      <vt:lpstr>Open Sans</vt:lpstr>
      <vt:lpstr>Open Sans Light</vt:lpstr>
      <vt:lpstr>Route 159 Light</vt:lpstr>
      <vt:lpstr>Route 159 SemiBold</vt:lpstr>
      <vt:lpstr>Route 159 UltraLight</vt:lpstr>
      <vt:lpstr>Spica Neue</vt:lpstr>
      <vt:lpstr>Spica Neue Light</vt:lpstr>
      <vt:lpstr>Vega - Header</vt:lpstr>
      <vt:lpstr>Hoja de cálculo</vt:lpstr>
      <vt:lpstr>Hoja de cálculo de Microsoft Excel</vt:lpstr>
      <vt:lpstr>Presentación de PowerPoint</vt:lpstr>
      <vt:lpstr>Presentación de PowerPoint</vt:lpstr>
      <vt:lpstr>INGRESOS MDMQ + PPLMQ</vt:lpstr>
      <vt:lpstr>INGRESOS MDMQ</vt:lpstr>
      <vt:lpstr>INGRESOS PPLMQ</vt:lpstr>
      <vt:lpstr>INGRESOS PPLMQ</vt:lpstr>
      <vt:lpstr>Presentación de PowerPoint</vt:lpstr>
      <vt:lpstr>REFORMA GASTOS MDMQ</vt:lpstr>
      <vt:lpstr>Reforma de Gasto Corriente por Área, Sector y Dependencia</vt:lpstr>
      <vt:lpstr>Presentación de PowerPoint</vt:lpstr>
      <vt:lpstr>REFORMA DE INVERSIÓN</vt:lpstr>
      <vt:lpstr>Porcentaje de Participación del Presupuesto</vt:lpstr>
      <vt:lpstr>Reforma de Inversión por Área y Sector</vt:lpstr>
      <vt:lpstr>Reforma de Inversión por área COMUNALES, sector y dependencia </vt:lpstr>
      <vt:lpstr>Reforma de Inversión por área ECONÓMICO, sector y dependencia</vt:lpstr>
      <vt:lpstr>Reforma de Inversión por área GENERALES, sector y dependencia</vt:lpstr>
      <vt:lpstr>Reforma de Inversión por área SOCIAL, sector y dependencia</vt:lpstr>
      <vt:lpstr>Tema: Incremento EMASEO</vt:lpstr>
      <vt:lpstr>Tema: Ejecución presupuestaria Administraciones Zonales </vt:lpstr>
      <vt:lpstr>Tema: Incremento de Gastos Administrativos en AMT</vt:lpstr>
      <vt:lpstr>Tema: Incremento de la EMP Metro de Quito</vt:lpstr>
      <vt:lpstr>Tema: Incremento a la EPM Pasajeros y baja Gestión</vt:lpstr>
      <vt:lpstr>Tema: Incremento para Reducción de Desastres</vt:lpstr>
      <vt:lpstr>Tema: Recursos para el PUGS y Operador Urbano</vt:lpstr>
      <vt:lpstr>Tema: Baja ejecución presupuestaria EPMHV</vt:lpstr>
      <vt:lpstr>Tema: Incremento de recursos Agencia de Comercio para mantenimiento de infraestructura física de mercados</vt:lpstr>
      <vt:lpstr>Tema: Incremento de recursos EPMSA</vt:lpstr>
      <vt:lpstr>Tema: Incremento a Desarrollo Productivo, reactivación productiva y económica</vt:lpstr>
      <vt:lpstr>Tema: Ingresos, Transferencias y Gestión Coactivas/Cobranzas  </vt:lpstr>
      <vt:lpstr>Tema: Remuneraciones y Jubilación en el MDMQ</vt:lpstr>
      <vt:lpstr>Tema: Acciones de Repetición</vt:lpstr>
      <vt:lpstr>Tema: Incremento a Quito Honesto</vt:lpstr>
      <vt:lpstr>Tema: Incremento  Comunicación</vt:lpstr>
      <vt:lpstr>Tema: Incremento  a Sector  Cultura</vt:lpstr>
      <vt:lpstr>Tema: Incremento Asignación a UPMSJ</vt:lpstr>
      <vt:lpstr>Tema: Perfil Técnico para Atención a Población Situación Vulnerabilidad</vt:lpstr>
      <vt:lpstr>Tema: Ejecución Presupuestaria y Programática - Sector Salud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Pedro Fernando Nunez Gomez</cp:lastModifiedBy>
  <cp:revision>498</cp:revision>
  <cp:lastPrinted>2021-10-13T23:00:56Z</cp:lastPrinted>
  <dcterms:created xsi:type="dcterms:W3CDTF">2015-09-05T11:42:45Z</dcterms:created>
  <dcterms:modified xsi:type="dcterms:W3CDTF">2021-10-14T14:48:55Z</dcterms:modified>
</cp:coreProperties>
</file>