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307" r:id="rId3"/>
    <p:sldId id="308" r:id="rId4"/>
    <p:sldId id="309" r:id="rId5"/>
    <p:sldId id="310" r:id="rId6"/>
    <p:sldId id="313" r:id="rId7"/>
    <p:sldId id="311" r:id="rId8"/>
    <p:sldId id="312" r:id="rId9"/>
    <p:sldId id="261" r:id="rId10"/>
    <p:sldId id="271" r:id="rId11"/>
    <p:sldId id="305" r:id="rId12"/>
    <p:sldId id="282" r:id="rId13"/>
    <p:sldId id="301" r:id="rId14"/>
    <p:sldId id="302" r:id="rId15"/>
    <p:sldId id="303" r:id="rId16"/>
    <p:sldId id="304" r:id="rId17"/>
  </p:sldIdLst>
  <p:sldSz cx="18286413" cy="10287000"/>
  <p:notesSz cx="7010400" cy="92964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Raquel Ruiz Maldonado" initials="NRRM" lastIdx="2" clrIdx="0">
    <p:extLst>
      <p:ext uri="{19B8F6BF-5375-455C-9EA6-DF929625EA0E}">
        <p15:presenceInfo xmlns:p15="http://schemas.microsoft.com/office/powerpoint/2012/main" userId="Nadia Raquel Ruiz Maldon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97D694"/>
    <a:srgbClr val="FFFF1D"/>
    <a:srgbClr val="FFFF8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94131" autoAdjust="0"/>
  </p:normalViewPr>
  <p:slideViewPr>
    <p:cSldViewPr snapToGrid="0">
      <p:cViewPr varScale="1">
        <p:scale>
          <a:sx n="56" d="100"/>
          <a:sy n="56" d="100"/>
        </p:scale>
        <p:origin x="653" y="34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Desktop\Copia%20de%20GRAFICOS%20PROYECCI&#211;N%20DE%20INGRESOS%20REFORMA%202021%20AL%2011%20OCT%202021%20REFORM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Desktop\Copia%20de%20GRAFICOS%20PROYECCI&#211;N%20DE%20INGRESOS%20REFORMA%202021%20AL%2011%20OCT%202021%20REFORM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Desktop\Copia%20de%20GRAFICOS%20PROYECCI&#211;N%20DE%20INGRESOS%20REFORMA%202021%20AL%2011%20OCT%202021%20REFORM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nunez\Desktop\REFORMA%20FINAL%20CON%20CAMBIOS%20SEBAS%20FI%20(Autoguardad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tipan\Documents\2021\REFORMA%20POA%202021\CEDULA%2028%20AGOSTO%202021%20REFORMA%20POA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tipan\Documents\2021\REFORMA%20POA%202021\CEDULA%2028%20AGOSTO%202021%20REFORMA%20POA%2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'Tabla 9'!$H$28</c:f>
              <c:strCache>
                <c:ptCount val="1"/>
                <c:pt idx="0">
                  <c:v>MDMQ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9'!$I$27:$K$27</c:f>
              <c:strCache>
                <c:ptCount val="3"/>
                <c:pt idx="0">
                  <c:v> Codificado Actual </c:v>
                </c:pt>
                <c:pt idx="1">
                  <c:v>Reforma</c:v>
                </c:pt>
                <c:pt idx="2">
                  <c:v>Nuevo Codificado</c:v>
                </c:pt>
              </c:strCache>
            </c:strRef>
          </c:cat>
          <c:val>
            <c:numRef>
              <c:f>'Tabla 9'!$I$28:$K$28</c:f>
              <c:numCache>
                <c:formatCode>#,##0.00</c:formatCode>
                <c:ptCount val="3"/>
                <c:pt idx="0">
                  <c:v>571706815.27999985</c:v>
                </c:pt>
                <c:pt idx="1">
                  <c:v>102664815.8</c:v>
                </c:pt>
                <c:pt idx="2">
                  <c:v>674371631.07999992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1-457D-A1B5-C1C63E094C96}"/>
            </c:ext>
          </c:extLst>
        </c:ser>
        <c:ser>
          <c:idx val="1"/>
          <c:order val="1"/>
          <c:tx>
            <c:strRef>
              <c:f>'Tabla 9'!$H$29</c:f>
              <c:strCache>
                <c:ptCount val="1"/>
                <c:pt idx="0">
                  <c:v>PPLMQ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9'!$I$27:$K$27</c:f>
              <c:strCache>
                <c:ptCount val="3"/>
                <c:pt idx="0">
                  <c:v> Codificado Actual </c:v>
                </c:pt>
                <c:pt idx="1">
                  <c:v>Reforma</c:v>
                </c:pt>
                <c:pt idx="2">
                  <c:v>Nuevo Codificado</c:v>
                </c:pt>
              </c:strCache>
            </c:strRef>
          </c:cat>
          <c:val>
            <c:numRef>
              <c:f>'Tabla 9'!$I$29:$K$29</c:f>
              <c:numCache>
                <c:formatCode>#,##0.00</c:formatCode>
                <c:ptCount val="3"/>
                <c:pt idx="0">
                  <c:v>185575586.59</c:v>
                </c:pt>
                <c:pt idx="1">
                  <c:v>173431754.63999999</c:v>
                </c:pt>
                <c:pt idx="2">
                  <c:v>359007341.22999996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1-457D-A1B5-C1C63E094C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929781776"/>
        <c:axId val="1929774160"/>
      </c:barChart>
      <c:catAx>
        <c:axId val="19297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9774160"/>
        <c:crosses val="autoZero"/>
        <c:auto val="1"/>
        <c:lblAlgn val="ctr"/>
        <c:lblOffset val="100"/>
        <c:noMultiLvlLbl val="0"/>
      </c:catAx>
      <c:valAx>
        <c:axId val="192977416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9297817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0555555555555555E-2"/>
                <c:y val="0.329120370370370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5'!$A$162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5400000" sx="86000" sy="86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50800" dist="50800" dir="5400000" sx="86000" sy="86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BF-4E3B-9739-62F2DB004F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50800" dir="5400000" sx="86000" sy="86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BF-4E3B-9739-62F2DB004FDD}"/>
              </c:ext>
            </c:extLst>
          </c:dPt>
          <c:dPt>
            <c:idx val="2"/>
            <c:invertIfNegative val="0"/>
            <c:bubble3D val="0"/>
            <c:spPr>
              <a:solidFill>
                <a:srgbClr val="97D69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50800" dist="50800" dir="5400000" sx="86000" sy="86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BF-4E3B-9739-62F2DB004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5'!$B$161:$D$161</c:f>
              <c:strCache>
                <c:ptCount val="3"/>
                <c:pt idx="0">
                  <c:v> Codificado Actual </c:v>
                </c:pt>
                <c:pt idx="1">
                  <c:v>Reforma</c:v>
                </c:pt>
                <c:pt idx="2">
                  <c:v>Nuevo Codificado</c:v>
                </c:pt>
              </c:strCache>
            </c:strRef>
          </c:cat>
          <c:val>
            <c:numRef>
              <c:f>'Tabla 5'!$B$162:$D$162</c:f>
              <c:numCache>
                <c:formatCode>#,##0.00</c:formatCode>
                <c:ptCount val="3"/>
                <c:pt idx="0">
                  <c:v>571706815.27999985</c:v>
                </c:pt>
                <c:pt idx="1">
                  <c:v>102664815.8</c:v>
                </c:pt>
                <c:pt idx="2">
                  <c:v>674371631.07999992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BF-4E3B-9739-62F2DB004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90"/>
        <c:axId val="1929775248"/>
        <c:axId val="1929767088"/>
      </c:barChart>
      <c:catAx>
        <c:axId val="192977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9767088"/>
        <c:crosses val="autoZero"/>
        <c:auto val="1"/>
        <c:lblAlgn val="ctr"/>
        <c:lblOffset val="100"/>
        <c:noMultiLvlLbl val="0"/>
      </c:catAx>
      <c:valAx>
        <c:axId val="192976708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9297752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723924957835375E-2"/>
                <c:y val="0.4233305972119403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853413265785E-2"/>
          <c:y val="2.8742886547074038E-2"/>
          <c:w val="0.96507247212016967"/>
          <c:h val="0.810831068570815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7E-493E-9B75-8692D88516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7E-493E-9B75-8692D885164D}"/>
              </c:ext>
            </c:extLst>
          </c:dPt>
          <c:dPt>
            <c:idx val="2"/>
            <c:invertIfNegative val="0"/>
            <c:bubble3D val="0"/>
            <c:spPr>
              <a:solidFill>
                <a:srgbClr val="97D69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7E-493E-9B75-8692D88516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9'!$B$27:$D$27</c:f>
              <c:strCache>
                <c:ptCount val="3"/>
                <c:pt idx="0">
                  <c:v> Codificado Actual </c:v>
                </c:pt>
                <c:pt idx="1">
                  <c:v>Reforma</c:v>
                </c:pt>
                <c:pt idx="2">
                  <c:v>Nuevo Codificado</c:v>
                </c:pt>
              </c:strCache>
            </c:strRef>
          </c:cat>
          <c:val>
            <c:numRef>
              <c:f>'Tabla 9'!$B$28:$D$28</c:f>
              <c:numCache>
                <c:formatCode>#,##0.00</c:formatCode>
                <c:ptCount val="3"/>
                <c:pt idx="0">
                  <c:v>185575586.59</c:v>
                </c:pt>
                <c:pt idx="1">
                  <c:v>173431754.63999999</c:v>
                </c:pt>
                <c:pt idx="2">
                  <c:v>359007341.22999996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97E-493E-9B75-8692D8851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90"/>
        <c:axId val="1929775792"/>
        <c:axId val="1929767632"/>
      </c:barChart>
      <c:catAx>
        <c:axId val="19297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9767632"/>
        <c:crosses val="autoZero"/>
        <c:auto val="1"/>
        <c:lblAlgn val="ctr"/>
        <c:lblOffset val="100"/>
        <c:noMultiLvlLbl val="0"/>
      </c:catAx>
      <c:valAx>
        <c:axId val="192976763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9297757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723924957835375E-2"/>
                <c:y val="0.42333059721194038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Millones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Dólares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'R. GAD DMQ (3)'!$C$13</c:f>
              <c:strCache>
                <c:ptCount val="1"/>
                <c:pt idx="0">
                  <c:v> Reforma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AE-4578-86C4-7462978605B6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AE-4578-86C4-7462978605B6}"/>
              </c:ext>
            </c:extLst>
          </c:dPt>
          <c:dPt>
            <c:idx val="2"/>
            <c:bubble3D val="0"/>
            <c:spPr>
              <a:solidFill>
                <a:srgbClr val="97D694"/>
              </a:solidFill>
              <a:ln w="19050">
                <a:solidFill>
                  <a:srgbClr val="97D694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AE-4578-86C4-7462978605B6}"/>
              </c:ext>
            </c:extLst>
          </c:dPt>
          <c:dLbls>
            <c:dLbl>
              <c:idx val="0"/>
              <c:layout>
                <c:manualLayout>
                  <c:x val="0.19708526881595154"/>
                  <c:y val="-0.1468554860780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AE-4578-86C4-7462978605B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094388726593328E-2"/>
                  <c:y val="-1.22540720233780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AE-4578-86C4-7462978605B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711241733713295E-2"/>
                  <c:y val="-8.37697743056722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AE-4578-86C4-7462978605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'R. GAD DMQ (3)'!$B$14:$B$16</c:f>
              <c:strCache>
                <c:ptCount val="3"/>
                <c:pt idx="0">
                  <c:v>Gto. Inversión</c:v>
                </c:pt>
                <c:pt idx="1">
                  <c:v>Gto. Administrativo</c:v>
                </c:pt>
                <c:pt idx="2">
                  <c:v>Remuneraciones</c:v>
                </c:pt>
              </c:strCache>
            </c:strRef>
          </c:cat>
          <c:val>
            <c:numRef>
              <c:f>'R. GAD DMQ (3)'!$C$14:$C$16</c:f>
              <c:numCache>
                <c:formatCode>_(* #,##0.00_);_(* \(#,##0.00\);_(* "-"??_);_(@_)</c:formatCode>
                <c:ptCount val="3"/>
                <c:pt idx="0">
                  <c:v>83.67574703999999</c:v>
                </c:pt>
                <c:pt idx="1">
                  <c:v>17.113818030000001</c:v>
                </c:pt>
                <c:pt idx="2">
                  <c:v>0.14094599999999977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6AE-4578-86C4-7462978605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Hoja1!$F$32</c:f>
              <c:strCache>
                <c:ptCount val="1"/>
                <c:pt idx="0">
                  <c:v>CODIFICADO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Hoja1!$E$33:$E$34</c:f>
              <c:strCache>
                <c:ptCount val="2"/>
                <c:pt idx="0">
                  <c:v>MDMQ</c:v>
                </c:pt>
                <c:pt idx="1">
                  <c:v>PRIMERA LINEA DEL METRO DE QUITO</c:v>
                </c:pt>
              </c:strCache>
            </c:strRef>
          </c:cat>
          <c:val>
            <c:numRef>
              <c:f>Hoja1!$F$33:$F$34</c:f>
              <c:numCache>
                <c:formatCode>_(* #,##0.00_);_(* \(#,##0.00\);_(* "-"??_);_(@_)</c:formatCode>
                <c:ptCount val="2"/>
                <c:pt idx="0">
                  <c:v>240136293.13999999</c:v>
                </c:pt>
                <c:pt idx="1">
                  <c:v>230304186.59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07-4903-96E6-71CC0D9DB368}"/>
            </c:ext>
          </c:extLst>
        </c:ser>
        <c:ser>
          <c:idx val="1"/>
          <c:order val="1"/>
          <c:tx>
            <c:strRef>
              <c:f>Hoja1!$G$32</c:f>
              <c:strCache>
                <c:ptCount val="1"/>
                <c:pt idx="0">
                  <c:v>REFORMA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83.675.747,04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07-4903-96E6-71CC0D9DB3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175.166.059,37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07-4903-96E6-71CC0D9DB3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Hoja1!$E$33:$E$34</c:f>
              <c:strCache>
                <c:ptCount val="2"/>
                <c:pt idx="0">
                  <c:v>MDMQ</c:v>
                </c:pt>
                <c:pt idx="1">
                  <c:v>PRIMERA LINEA DEL METRO DE QUITO</c:v>
                </c:pt>
              </c:strCache>
            </c:strRef>
          </c:cat>
          <c:val>
            <c:numRef>
              <c:f>Hoja1!$G$33:$G$34</c:f>
              <c:numCache>
                <c:formatCode>_(* #,##0.00_);_(* \(#,##0.00\);_(* "-"??_);_(@_)</c:formatCode>
                <c:ptCount val="2"/>
                <c:pt idx="0">
                  <c:v>85673020.165199995</c:v>
                </c:pt>
                <c:pt idx="1">
                  <c:v>178082354.30000001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07-4903-96E6-71CC0D9DB3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9771984"/>
        <c:axId val="1929776336"/>
      </c:barChart>
      <c:catAx>
        <c:axId val="192977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9776336"/>
        <c:crosses val="autoZero"/>
        <c:auto val="1"/>
        <c:lblAlgn val="ctr"/>
        <c:lblOffset val="100"/>
        <c:noMultiLvlLbl val="0"/>
      </c:catAx>
      <c:valAx>
        <c:axId val="19297763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2977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D69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D7-4BBA-9881-6B617726D7A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D7-4BBA-9881-6B617726D7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D7-4BBA-9881-6B617726D7A5}"/>
              </c:ext>
            </c:extLst>
          </c:dPt>
          <c:dLbls>
            <c:dLbl>
              <c:idx val="0"/>
              <c:layout>
                <c:manualLayout>
                  <c:x val="-0.23896411707734147"/>
                  <c:y val="2.92982701532978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729.282.286,14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D7-4BBA-9881-6B617726D7A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501673930759257"/>
                      <c:h val="0.146002763086657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542883231951399"/>
                  <c:y val="-1.71741360509913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258.841.806,41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D7-4BBA-9881-6B617726D7A5}"/>
                </c:ext>
                <c:ext xmlns:c15="http://schemas.microsoft.com/office/drawing/2012/chart" uri="{CE6537A1-D6FC-4f65-9D91-7224C49458BB}">
                  <c15:layout>
                    <c:manualLayout>
                      <c:w val="0.36764722957471191"/>
                      <c:h val="0.20967601667079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31557282405127796"/>
                  <c:y val="-6.68534099252896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470.440.479,73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D7-4BBA-9881-6B617726D7A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901029157429763"/>
                      <c:h val="0.18614871902167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Hoja1!$E$3:$E$5</c:f>
              <c:strCache>
                <c:ptCount val="3"/>
                <c:pt idx="0">
                  <c:v>NUEVO CODIFICADO</c:v>
                </c:pt>
                <c:pt idx="1">
                  <c:v>REFORMA</c:v>
                </c:pt>
                <c:pt idx="2">
                  <c:v>CODIFICADO</c:v>
                </c:pt>
              </c:strCache>
            </c:strRef>
          </c:cat>
          <c:val>
            <c:numRef>
              <c:f>Hoja1!$F$3:$F$5</c:f>
              <c:numCache>
                <c:formatCode>_(* #,##0.00_);_(* \(#,##0.00\);_(* "-"??_);_(@_)</c:formatCode>
                <c:ptCount val="3"/>
                <c:pt idx="0">
                  <c:v>734195854.19999981</c:v>
                </c:pt>
                <c:pt idx="1">
                  <c:v>263755374.47</c:v>
                </c:pt>
                <c:pt idx="2">
                  <c:v>470440479.72999978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D7-4BBA-9881-6B617726D7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29773072"/>
        <c:axId val="1929779056"/>
      </c:barChart>
      <c:catAx>
        <c:axId val="192977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9779056"/>
        <c:crosses val="autoZero"/>
        <c:auto val="1"/>
        <c:lblAlgn val="ctr"/>
        <c:lblOffset val="100"/>
        <c:noMultiLvlLbl val="0"/>
      </c:catAx>
      <c:valAx>
        <c:axId val="1929779056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92977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3006109536679"/>
          <c:y val="0.25659847066346553"/>
          <c:w val="0.73529699250128944"/>
          <c:h val="0.588598831948893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B587C">
                  <a:lumMod val="40000"/>
                  <a:lumOff val="6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6-4D25-AB9D-4CAF07640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6-4D25-AB9D-4CAF076408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6-4D25-AB9D-4CAF076408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6-4D25-AB9D-4CAF07640844}"/>
              </c:ext>
            </c:extLst>
          </c:dPt>
          <c:dLbls>
            <c:dLbl>
              <c:idx val="0"/>
              <c:layout>
                <c:manualLayout>
                  <c:x val="-0.29129868538273979"/>
                  <c:y val="-0.31449643155354973"/>
                </c:manualLayout>
              </c:layout>
              <c:tx>
                <c:rich>
                  <a:bodyPr/>
                  <a:lstStyle/>
                  <a:p>
                    <a:fld id="{4707E6FA-38CD-46A2-B93E-7F0444D11901}" type="VALUE">
                      <a:rPr lang="en-US" smtClean="0"/>
                      <a:pPr/>
                      <a:t>[VALOR]</a:t>
                    </a:fld>
                    <a:r>
                      <a:rPr lang="en-US" baseline="0" dirty="0" smtClean="0"/>
                      <a:t> </a:t>
                    </a:r>
                    <a:fld id="{98ED9935-4B79-4247-B11F-A838753B8AB9}" type="PERCENTAGE">
                      <a:rPr lang="en-US" baseline="0"/>
                      <a:pPr/>
                      <a:t>[PORCENTAJE]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6-4D25-AB9D-4CAF07640844}"/>
                </c:ext>
                <c:ext xmlns:c15="http://schemas.microsoft.com/office/drawing/2012/chart" uri="{CE6537A1-D6FC-4f65-9D91-7224C49458BB}">
                  <c15:layout>
                    <c:manualLayout>
                      <c:w val="0.27081353623385646"/>
                      <c:h val="0.174799220565629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5333984416938131E-2"/>
                  <c:y val="-1.9529965363858863E-2"/>
                </c:manualLayout>
              </c:layout>
              <c:tx>
                <c:rich>
                  <a:bodyPr/>
                  <a:lstStyle/>
                  <a:p>
                    <a:fld id="{40A1B4C1-04E8-4A8E-8D91-04182DF496C3}" type="VALUE">
                      <a:rPr lang="en-US" smtClean="0"/>
                      <a:pPr/>
                      <a:t>[VALOR]</a:t>
                    </a:fld>
                    <a:fld id="{57836CEA-BD99-4D21-B13F-24BA1D4AB07F}" type="PERCENTAGE">
                      <a:rPr lang="en-US" baseline="0" smtClean="0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6-4D25-AB9D-4CAF07640844}"/>
                </c:ext>
                <c:ext xmlns:c15="http://schemas.microsoft.com/office/drawing/2012/chart" uri="{CE6537A1-D6FC-4f65-9D91-7224C49458BB}">
                  <c15:layout>
                    <c:manualLayout>
                      <c:w val="0.21961509623908651"/>
                      <c:h val="0.1688404347677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6567097889011472E-2"/>
                  <c:y val="-0.10905371571253586"/>
                </c:manualLayout>
              </c:layout>
              <c:tx>
                <c:rich>
                  <a:bodyPr/>
                  <a:lstStyle/>
                  <a:p>
                    <a:fld id="{7CFB0EAE-E2B2-4F23-B35B-4CE5B6C0EAE2}" type="VALUE">
                      <a:rPr lang="en-US" smtClean="0"/>
                      <a:pPr/>
                      <a:t>[VALOR]</a:t>
                    </a:fld>
                    <a:fld id="{6E56DF72-924E-49B0-BC28-D0922A8D4757}" type="PERCENTAGE">
                      <a:rPr lang="en-US" baseline="0" smtClean="0"/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6-4D25-AB9D-4CAF07640844}"/>
                </c:ext>
                <c:ext xmlns:c15="http://schemas.microsoft.com/office/drawing/2012/chart" uri="{CE6537A1-D6FC-4f65-9D91-7224C49458BB}">
                  <c15:layout>
                    <c:manualLayout>
                      <c:w val="0.2630972243150102"/>
                      <c:h val="0.174799220565629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135289349743639"/>
                  <c:y val="-2.4886637377906976E-2"/>
                </c:manualLayout>
              </c:layout>
              <c:tx>
                <c:rich>
                  <a:bodyPr/>
                  <a:lstStyle/>
                  <a:p>
                    <a:fld id="{F4FAFAC0-70AC-486B-81FA-721AB8A8ED73}" type="VALUE">
                      <a:rPr lang="en-US" smtClean="0"/>
                      <a:pPr/>
                      <a:t>[VALOR]</a:t>
                    </a:fld>
                    <a:r>
                      <a:rPr lang="en-US" baseline="0" dirty="0" smtClean="0"/>
                      <a:t> </a:t>
                    </a:r>
                    <a:fld id="{7DE92CD9-1C2E-4D54-A70A-BA6AF7348F9E}" type="PERCENTAGE">
                      <a:rPr lang="en-US" baseline="0"/>
                      <a:pPr/>
                      <a:t>[PORCENTAJE]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6-4D25-AB9D-4CAF07640844}"/>
                </c:ext>
                <c:ext xmlns:c15="http://schemas.microsoft.com/office/drawing/2012/chart" uri="{CE6537A1-D6FC-4f65-9D91-7224C49458BB}">
                  <c15:layout>
                    <c:manualLayout>
                      <c:w val="0.25345183441645236"/>
                      <c:h val="0.1747992205656290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Hoja11!$A$95:$A$98</c:f>
              <c:strCache>
                <c:ptCount val="4"/>
                <c:pt idx="0">
                  <c:v>COMUNALES</c:v>
                </c:pt>
                <c:pt idx="1">
                  <c:v>ECONÓMICOS</c:v>
                </c:pt>
                <c:pt idx="2">
                  <c:v>GENERALES</c:v>
                </c:pt>
                <c:pt idx="3">
                  <c:v>SOCIALES</c:v>
                </c:pt>
              </c:strCache>
            </c:strRef>
          </c:cat>
          <c:val>
            <c:numRef>
              <c:f>Hoja11!$B$95:$B$98</c:f>
              <c:numCache>
                <c:formatCode>_(* #,##0.00_);_(* \(#,##0.00\);_(* "-"??_);_(@_)</c:formatCode>
                <c:ptCount val="4"/>
                <c:pt idx="0">
                  <c:v>621167427.88999999</c:v>
                </c:pt>
                <c:pt idx="1">
                  <c:v>11746726.870000001</c:v>
                </c:pt>
                <c:pt idx="2">
                  <c:v>54999711.20000001</c:v>
                </c:pt>
                <c:pt idx="3">
                  <c:v>41368420.180000007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06-4D25-AB9D-4CAF07640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solidFill>
        <a:srgbClr val="1B587C"/>
      </a:solidFill>
    </a:ln>
    <a:effectLst/>
  </c:spPr>
  <c:txPr>
    <a:bodyPr/>
    <a:lstStyle/>
    <a:p>
      <a:pPr>
        <a:defRPr sz="1400"/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0.46713</cdr:x>
      <cdr:y>0.61549</cdr:y>
    </cdr:from>
    <cdr:to>
      <cdr:x>0.55047</cdr:x>
      <cdr:y>0.66374</cdr:y>
    </cdr:to>
    <cdr:sp macro="" textlink="">
      <cdr:nvSpPr>
        <cdr:cNvPr id="2" name="CuadroTexto 3"/>
        <cdr:cNvSpPr txBox="1"/>
      </cdr:nvSpPr>
      <cdr:spPr>
        <a:xfrm xmlns:a="http://schemas.openxmlformats.org/drawingml/2006/main">
          <a:off x="5735977" y="3926114"/>
          <a:ext cx="10232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816376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632753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449129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265505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081882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898258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5714634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6531011" algn="l" defTabSz="1632753" rtl="0" eaLnBrk="1" latinLnBrk="0" hangingPunct="1">
            <a:defRPr kumimoji="1" sz="32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C" sz="1400" dirty="0" smtClean="0"/>
            <a:t>276,09</a:t>
          </a:r>
          <a:endParaRPr lang="es-EC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0CE2B0-8A4C-4BBB-938C-224468C24E2F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778CAD-93B4-45A2-A94C-2CE14A2FE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691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517515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922783"/>
            <a:ext cx="8015671" cy="1203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="" xmlns:a16="http://schemas.microsoft.com/office/drawing/2014/main" id="{1DA67903-2392-4792-B9E6-24060F77A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ッター プレースホルダー 4">
            <a:extLst>
              <a:ext uri="{FF2B5EF4-FFF2-40B4-BE49-F238E27FC236}">
                <a16:creationId xmlns="" xmlns:a16="http://schemas.microsoft.com/office/drawing/2014/main" id="{8D16E7FA-4400-45AA-B084-A430F2FF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ッター プレースホルダー 4">
            <a:extLst>
              <a:ext uri="{FF2B5EF4-FFF2-40B4-BE49-F238E27FC236}">
                <a16:creationId xmlns="" xmlns:a16="http://schemas.microsoft.com/office/drawing/2014/main" id="{35436851-78A9-4627-B7A8-FB7E0E45E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300"/>
                            </p:stCondLst>
                            <p:childTnLst>
                              <p:par>
                                <p:cTn id="1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フッター プレースホルダー 4">
            <a:extLst>
              <a:ext uri="{FF2B5EF4-FFF2-40B4-BE49-F238E27FC236}">
                <a16:creationId xmlns="" xmlns:a16="http://schemas.microsoft.com/office/drawing/2014/main" id="{BE892E11-E599-451D-B353-5DC3D07B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ッター プレースホルダー 4">
            <a:extLst>
              <a:ext uri="{FF2B5EF4-FFF2-40B4-BE49-F238E27FC236}">
                <a16:creationId xmlns="" xmlns:a16="http://schemas.microsoft.com/office/drawing/2014/main" id="{CBF0F5FD-8D43-4C85-A17C-6FA8CD3A4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8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150"/>
                            </p:stCondLst>
                            <p:childTnLst>
                              <p:par>
                                <p:cTn id="15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50"/>
                            </p:stCondLst>
                            <p:childTnLst>
                              <p:par>
                                <p:cTn id="1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3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ッター プレースホルダー 4">
            <a:extLst>
              <a:ext uri="{FF2B5EF4-FFF2-40B4-BE49-F238E27FC236}">
                <a16:creationId xmlns="" xmlns:a16="http://schemas.microsoft.com/office/drawing/2014/main" id="{96443282-CD74-43E8-8525-443866779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750"/>
                            </p:stCondLst>
                            <p:childTnLst>
                              <p:par>
                                <p:cTn id="1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3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フッター プレースホルダー 4">
            <a:extLst>
              <a:ext uri="{FF2B5EF4-FFF2-40B4-BE49-F238E27FC236}">
                <a16:creationId xmlns="" xmlns:a16="http://schemas.microsoft.com/office/drawing/2014/main" id="{F5AFFD91-922F-4303-AD87-1BE27C3E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フッター プレースホルダー 4">
            <a:extLst>
              <a:ext uri="{FF2B5EF4-FFF2-40B4-BE49-F238E27FC236}">
                <a16:creationId xmlns="" xmlns:a16="http://schemas.microsoft.com/office/drawing/2014/main" id="{21202FEC-0FD2-4A35-9B82-790D9FE56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50"/>
                            </p:stCondLst>
                            <p:childTnLst>
                              <p:par>
                                <p:cTn id="1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="" xmlns:a16="http://schemas.microsoft.com/office/drawing/2014/main" id="{22B16737-F3AB-4237-8375-92F3CF744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12" grpId="0" animBg="1"/>
      <p:bldP spid="68" grpId="0" animBg="1"/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6" name="フッター プレースホルダー 4">
            <a:extLst>
              <a:ext uri="{FF2B5EF4-FFF2-40B4-BE49-F238E27FC236}">
                <a16:creationId xmlns="" xmlns:a16="http://schemas.microsoft.com/office/drawing/2014/main" id="{D6559969-8650-44D3-98C4-2D2256254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="" xmlns:a16="http://schemas.microsoft.com/office/drawing/2014/main" id="{27DA6375-17B4-471C-9A6C-E7E59C606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フッター プレースホルダー 4">
            <a:extLst>
              <a:ext uri="{FF2B5EF4-FFF2-40B4-BE49-F238E27FC236}">
                <a16:creationId xmlns="" xmlns:a16="http://schemas.microsoft.com/office/drawing/2014/main" id="{0BC8534C-8AE3-4EAA-836C-8ADD6ACD4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フッター プレースホルダー 4">
            <a:extLst>
              <a:ext uri="{FF2B5EF4-FFF2-40B4-BE49-F238E27FC236}">
                <a16:creationId xmlns="" xmlns:a16="http://schemas.microsoft.com/office/drawing/2014/main" id="{711C55AE-8B23-42FD-B89F-6A4DB841F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フッター プレースホルダー 4">
            <a:extLst>
              <a:ext uri="{FF2B5EF4-FFF2-40B4-BE49-F238E27FC236}">
                <a16:creationId xmlns="" xmlns:a16="http://schemas.microsoft.com/office/drawing/2014/main" id="{4DBEE1F8-24A4-47EE-9C46-3660D0CED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0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フッター プレースホルダー 4">
            <a:extLst>
              <a:ext uri="{FF2B5EF4-FFF2-40B4-BE49-F238E27FC236}">
                <a16:creationId xmlns="" xmlns:a16="http://schemas.microsoft.com/office/drawing/2014/main" id="{9AC3C802-25D8-438F-AAA4-9346D6E63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5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5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フッター プレースホルダー 4">
            <a:extLst>
              <a:ext uri="{FF2B5EF4-FFF2-40B4-BE49-F238E27FC236}">
                <a16:creationId xmlns="" xmlns:a16="http://schemas.microsoft.com/office/drawing/2014/main" id="{66030A41-CDD9-4510-9E69-9536549F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="" xmlns:a16="http://schemas.microsoft.com/office/drawing/2014/main" id="{B895AA07-6FF4-49AF-BD78-D7E552BB7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00488" y="9581652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4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ja-JP" dirty="0"/>
              <a:t>#PorUnQuitoDigno</a:t>
            </a:r>
            <a:endParaRPr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8DB67C8-E446-4E09-8E7A-BF2AB7B8A8C5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963" y="337901"/>
            <a:ext cx="5229129" cy="12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0" y="385245"/>
            <a:ext cx="11206264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714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11500" b="1" dirty="0">
                <a:solidFill>
                  <a:srgbClr val="0070C0"/>
                </a:solidFill>
              </a:rPr>
              <a:t>REFORMA </a:t>
            </a:r>
            <a:r>
              <a:rPr lang="es-ES_tradnl" sz="11500" b="1" dirty="0" smtClean="0">
                <a:solidFill>
                  <a:srgbClr val="0070C0"/>
                </a:solidFill>
              </a:rPr>
              <a:t>INGRESOS 2021</a:t>
            </a:r>
            <a:endParaRPr lang="es-ES_tradnl" sz="6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6000" b="1" dirty="0" smtClean="0">
                <a:solidFill>
                  <a:srgbClr val="0070C0"/>
                </a:solidFill>
              </a:rPr>
              <a:t>OCTUBRE </a:t>
            </a:r>
            <a:r>
              <a:rPr lang="es-ES_tradnl" sz="6000" b="1" dirty="0">
                <a:solidFill>
                  <a:srgbClr val="0070C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665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444" y="1906860"/>
            <a:ext cx="9108242" cy="120315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REFORMA DE INVERSIÓN</a:t>
            </a:r>
            <a:endParaRPr lang="es-EC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461823" y="4203340"/>
            <a:ext cx="5192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60A8"/>
                </a:solidFill>
              </a:rPr>
              <a:t>Presupuesto de Inversión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228115" y="3325539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(Cifras expresadas en USD)</a:t>
            </a:r>
            <a:endParaRPr lang="es-EC" sz="24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25604"/>
              </p:ext>
            </p:extLst>
          </p:nvPr>
        </p:nvGraphicFramePr>
        <p:xfrm>
          <a:off x="9094549" y="4228378"/>
          <a:ext cx="8670938" cy="467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328918"/>
              </p:ext>
            </p:extLst>
          </p:nvPr>
        </p:nvGraphicFramePr>
        <p:xfrm>
          <a:off x="1209962" y="5097781"/>
          <a:ext cx="6976095" cy="433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Conector recto 15"/>
          <p:cNvCxnSpPr/>
          <p:nvPr/>
        </p:nvCxnSpPr>
        <p:spPr>
          <a:xfrm>
            <a:off x="8627946" y="4988807"/>
            <a:ext cx="24713" cy="387130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1056267" y="5296669"/>
            <a:ext cx="194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400" b="1" dirty="0" smtClean="0">
              <a:solidFill>
                <a:srgbClr val="0060A8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300488" y="4757741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323.812.040,18</a:t>
            </a:r>
            <a:endParaRPr lang="es-EC" sz="1800" b="1" dirty="0" smtClean="0"/>
          </a:p>
        </p:txBody>
      </p:sp>
      <p:sp>
        <p:nvSpPr>
          <p:cNvPr id="21" name="CuadroTexto 20"/>
          <p:cNvSpPr txBox="1"/>
          <p:nvPr/>
        </p:nvSpPr>
        <p:spPr>
          <a:xfrm>
            <a:off x="14534720" y="409561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405.470.245,96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30" y="1906860"/>
            <a:ext cx="15790460" cy="1203151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Porcentaje de Participación del Presupuesto</a:t>
            </a:r>
            <a:endParaRPr lang="es-EC" sz="4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0917191" y="4227088"/>
          <a:ext cx="6233979" cy="4856276"/>
        </p:xfrm>
        <a:graphic>
          <a:graphicData uri="http://schemas.openxmlformats.org/drawingml/2006/table">
            <a:tbl>
              <a:tblPr/>
              <a:tblGrid>
                <a:gridCol w="3437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9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75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93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TERRITORIAL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PRODUCTIVO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5411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COMERCIO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 ALCALDIA Y SEC CONCEJO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2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680883" y="4248319"/>
          <a:ext cx="6846023" cy="518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028345" y="3657195"/>
            <a:ext cx="47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/>
              <a:t>Participación por Área</a:t>
            </a:r>
            <a:endParaRPr lang="es-EC" sz="1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2615047" y="3657195"/>
            <a:ext cx="47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/>
              <a:t>Participación por Sector</a:t>
            </a:r>
            <a:endParaRPr lang="es-EC" sz="1800" b="1" dirty="0"/>
          </a:p>
        </p:txBody>
      </p:sp>
    </p:spTree>
    <p:extLst>
      <p:ext uri="{BB962C8B-B14F-4D97-AF65-F5344CB8AC3E}">
        <p14:creationId xmlns:p14="http://schemas.microsoft.com/office/powerpoint/2010/main" val="14527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1712305"/>
            <a:ext cx="15790460" cy="1203151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Reforma de Inversión por Área y Sector</a:t>
            </a:r>
            <a:endParaRPr lang="es-EC" sz="4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20175"/>
              </p:ext>
            </p:extLst>
          </p:nvPr>
        </p:nvGraphicFramePr>
        <p:xfrm>
          <a:off x="1654629" y="3248216"/>
          <a:ext cx="14315850" cy="6402162"/>
        </p:xfrm>
        <a:graphic>
          <a:graphicData uri="http://schemas.openxmlformats.org/drawingml/2006/table">
            <a:tbl>
              <a:tblPr/>
              <a:tblGrid>
                <a:gridCol w="2351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8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79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9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0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82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1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3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REFORMA 2021</a:t>
                      </a:r>
                      <a:b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PRIMER DEBATE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AJUSTES </a:t>
                      </a:r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REFORMA </a:t>
                      </a:r>
                      <a:r>
                        <a:rPr lang="es-EC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(DPD)</a:t>
                      </a:r>
                      <a:endParaRPr lang="es-EC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NUEVO 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5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COMUNALES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10.378.082,80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17.828.082,80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3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TERRITORIAL Y PARTICIPACIÓN CIUDADANA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29.081.210,36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-1.009.927,93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28.071.282,43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5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323.352.995,39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238.887.341,29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-6.416.294,93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555.824.041,75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GOBERNABILIDAD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3.754.731,25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1.010.962,15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4.765.693,40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 HÁBITAT Y VIVIENDA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7.656.110,28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5.022.217,23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14.678.327,51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4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ECONÓMICOS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-1.667.273,13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2.132.726,87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12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PRODUCTIVO Y COMPETITIVIDAD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9.614.000,00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5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45.979.947,82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5.226.982,53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50.606.930,35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-333.314,91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366.685,09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2.752.877,20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2.752.877,20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923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ALCALDIA Y SECRETARÍA DEL CONCEJO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7.778,56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307.918,56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15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SOCIALES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8.224.400,99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647.066,79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8.871.467,78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EDUCACIÓN,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8.826.400,61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-18.402,46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8.807.998,15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7.299.865,83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2.356.756,22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9.656.622,05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1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14.641.800,00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-609.467,80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14.032.332,20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45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MDMQ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470.440.479,73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263.755.374,47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-4.913.568,06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729.282.286,14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048778" y="2673938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(Cifras expresadas en USD)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74" y="1257511"/>
            <a:ext cx="14370317" cy="729225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rgbClr val="0070C0"/>
                </a:solidFill>
              </a:rPr>
              <a:t>Reforma</a:t>
            </a:r>
            <a:r>
              <a:rPr lang="es-EC" sz="3200" dirty="0" smtClean="0">
                <a:solidFill>
                  <a:srgbClr val="0070C0"/>
                </a:solidFill>
              </a:rPr>
              <a:t> de Inversión por </a:t>
            </a:r>
            <a:r>
              <a:rPr lang="es-EC" sz="3200" dirty="0">
                <a:solidFill>
                  <a:srgbClr val="0070C0"/>
                </a:solidFill>
              </a:rPr>
              <a:t>á</a:t>
            </a:r>
            <a:r>
              <a:rPr lang="es-EC" sz="3200" dirty="0" smtClean="0">
                <a:solidFill>
                  <a:srgbClr val="0070C0"/>
                </a:solidFill>
              </a:rPr>
              <a:t>rea COMUNALES, sector y </a:t>
            </a:r>
            <a:r>
              <a:rPr lang="es-EC" sz="3200" dirty="0">
                <a:solidFill>
                  <a:srgbClr val="0070C0"/>
                </a:solidFill>
              </a:rPr>
              <a:t>d</a:t>
            </a:r>
            <a:r>
              <a:rPr lang="es-EC" sz="3200" dirty="0" smtClean="0">
                <a:solidFill>
                  <a:srgbClr val="0070C0"/>
                </a:solidFill>
              </a:rPr>
              <a:t>ependencia 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58849"/>
              </p:ext>
            </p:extLst>
          </p:nvPr>
        </p:nvGraphicFramePr>
        <p:xfrm>
          <a:off x="1153884" y="1983848"/>
          <a:ext cx="15206358" cy="7589749"/>
        </p:xfrm>
        <a:graphic>
          <a:graphicData uri="http://schemas.openxmlformats.org/drawingml/2006/table">
            <a:tbl>
              <a:tblPr/>
              <a:tblGrid>
                <a:gridCol w="3721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45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94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788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709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56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NVERSIÓN</a:t>
                      </a:r>
                      <a:r>
                        <a:rPr lang="es-EC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USD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2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CODIFICADO 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REFORMA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NUEVO CODIFICADO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5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EMASEO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12.928.082,80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12.928.082,80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GESTION INTEGRAL DE RESIDUOS SOLIDOS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5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COORDINACION TERRITORIAL Y PARTICIPACION CIUDADANA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LA DELICIA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4.294.312,68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4.294.312,68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EUGENIO ESPEJO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3.969.943,70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-9.175,06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3.960.768,64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CALDERÓN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3.468.482,34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-37.000,00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3.431.482,34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ELOY ALFARO (SUR)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4.336.175,86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-758.627,62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3.577.548,24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MANUELA SÁENZ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2.769.538,23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-78.581,75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2.690.956,48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QUITUMBE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3.728.398,78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-2.056,97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3.726.341,81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TUMBACO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2.420.050,76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-94.591,73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2.325.459,03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 ZONAL VALLE LOS CHILLOS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2.233.308,52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2.318.308,52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COORDINACIÓN TERRITORIAL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1.422.161,84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1.422.161,84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REGULA TU BARRIO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-120.894,80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179.105,20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TURÍSTICA LA MARISCAL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138.837,65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144.837,65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66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 TRANSITO SEG VIAL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15.021.511,49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-685.045,99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14.336.465,50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METRO QUITO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2.744.000,00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11.244.000,00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MOVILIDAD Y OBRAS PUBLICAS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37.827.297,31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35.283.763,49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73.111.060,80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TRANSPORTE DE PASAJEROS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19.962.269,49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51.462.269,49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65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230.504.186,59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175.166.059,37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405.670.245,96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66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Y GOBERNABILIDAD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AGENTES DE CONTROL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2.554.731,25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-18.581,34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2.536.149,91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SEGURIDAD GOBERNABILIDAD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1.029.543,49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2.229.543,49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65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TERRITORIO HABITAT Y VIVIENDA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HÁBITAT Y VIVIENDA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5.107.205,67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6.107.205,67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PATRIMONIO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6.132.136,41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-84.988,44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6.047.147,97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TERRITORIO, HÁBITAT  VIVIENDA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523.973,87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523.973,87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56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AGUA POTABLE Y SANEAMIENTO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2.000.000,00</a:t>
                      </a:r>
                    </a:p>
                  </a:txBody>
                  <a:tcPr marL="7295" marR="7295" marT="7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4" y="1326785"/>
            <a:ext cx="14561303" cy="1203151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rgbClr val="0070C0"/>
                </a:solidFill>
              </a:rPr>
              <a:t>Reforma de Inversión por área ECONÓMICO, sector y dependencia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18737"/>
              </p:ext>
            </p:extLst>
          </p:nvPr>
        </p:nvGraphicFramePr>
        <p:xfrm>
          <a:off x="1984020" y="3329563"/>
          <a:ext cx="13759544" cy="4999043"/>
        </p:xfrm>
        <a:graphic>
          <a:graphicData uri="http://schemas.openxmlformats.org/drawingml/2006/table">
            <a:tbl>
              <a:tblPr/>
              <a:tblGrid>
                <a:gridCol w="3673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4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8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011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010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4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NVERSIÓN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USD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5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NUEVO 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5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DE COORDINACIÓN DISTRITAL DE COMERCIO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DE COORD. DISTRITAL DEL COMERCIO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-667.273,13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2.132.726,87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2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DESARROLLO PRODUCTIVO Y COMPETITIVIDAD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8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GESTIÓN DE DESTINO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5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EPM SERVICIOS AEROPORTUARIOS Y GESTIÓN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904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DESARROLLO PRODUCTIVO COMPETITIVIDAD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92" y="1388429"/>
            <a:ext cx="13215337" cy="693655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rgbClr val="0070C0"/>
                </a:solidFill>
              </a:rPr>
              <a:t>Reforma de Inversión por área GENERALES, sector y dependencia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69617"/>
              </p:ext>
            </p:extLst>
          </p:nvPr>
        </p:nvGraphicFramePr>
        <p:xfrm>
          <a:off x="2111827" y="2266241"/>
          <a:ext cx="14153528" cy="6772910"/>
        </p:xfrm>
        <a:graphic>
          <a:graphicData uri="http://schemas.openxmlformats.org/drawingml/2006/table">
            <a:tbl>
              <a:tblPr/>
              <a:tblGrid>
                <a:gridCol w="3522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81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26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12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551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4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NVERSIÓN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USD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0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NUEVO 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9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ADMINISTRACION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 DE GESTIÓN DE BIENES INMUEBLES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8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 DE GESTIÓN DOCUMENTAL Y ARCHIVO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78.870,40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78.870,40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DIRECCIÓN DE INFORMÁTICA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1.589.897,38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-139.679,54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1.450.217,84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DIRECCIÓN FINANCIERA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42.890.050,44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5.767.791,67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48.657.842,11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DIRECCIÓN TRIBUTARIA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421.129,60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-1.129,60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81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METROPOLITANA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AGENCIA METROPOLITANA DE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-333.314,91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366.685,09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6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DE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2.752.877,20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2.752.877,20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6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COORDINACIÓN DE ALCALDIA Y SECRETARIA DEL CONCEJO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 RELACIONES INTERNACIONALES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2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QUITO HONESTO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26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PLANIFICACIÓN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INSTITUTO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478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INSTITUTO METROPOLITANO DE CAPACITACIÓN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98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GENERAL DE PLANIFICACIÓN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7.778,56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7.918,56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86"/>
            <a:ext cx="12321121" cy="867877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solidFill>
                  <a:srgbClr val="0070C0"/>
                </a:solidFill>
              </a:rPr>
              <a:t>Reforma de Inversión por área SOCIAL, sector y dependencia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15103"/>
              </p:ext>
            </p:extLst>
          </p:nvPr>
        </p:nvGraphicFramePr>
        <p:xfrm>
          <a:off x="1583140" y="2087079"/>
          <a:ext cx="14588956" cy="7579743"/>
        </p:xfrm>
        <a:graphic>
          <a:graphicData uri="http://schemas.openxmlformats.org/drawingml/2006/table">
            <a:tbl>
              <a:tblPr/>
              <a:tblGrid>
                <a:gridCol w="2901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461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8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54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48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0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  <a:r>
                        <a:rPr lang="es-EC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NVERSIÓN</a:t>
                      </a:r>
                      <a:r>
                        <a:rPr lang="es-EC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USD</a:t>
                      </a:r>
                      <a:endParaRPr lang="es-EC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NUEVO CODIFICADO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76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FUNDACIÓN MUSEOS DE LA CIUDAD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FUNDACIÓN TEATRO NACIONAL SUCRE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2.724.400,99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-452.933,21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2.271.467,78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76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EDUCACIÓN,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COLEGIO BENALCÁZAR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COLEGIO FERNÁNDEZ MADRID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EDUCACIÓN, RECREACIÓN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8.058.900,61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-902,46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8.057.998,15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ESPEJO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1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JULIO E. MORENO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1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MILENIO BICENTENARIO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1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OSWALDO LOMBEYDA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QUITUMBE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-17.500,00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1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SAN FRANCISCO DE QUITO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EDUCATIVA SUCRE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076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INCLUSIÓN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DE INCLUSIÓN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1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PATRONATO MUNICIPAL SAN JOSÉ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5.549.865,83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2.356.756,22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7.906.622,05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0763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6.292.936,34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-35.364,45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6.257.571,89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DE BIENESTAR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35.364,45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DE SALUD CENTRO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862.840,48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862.840,48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DE SALUD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2.033.170,58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-313.257,34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1.719.913,24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0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UNIDAD DE SALUD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5.452.852,60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-296.210,46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5.156.642,14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0070C0"/>
                </a:solidFill>
              </a:rPr>
              <a:t>INGRESOS </a:t>
            </a:r>
            <a:r>
              <a:rPr lang="es-EC" sz="3200" dirty="0" smtClean="0">
                <a:solidFill>
                  <a:srgbClr val="0070C0"/>
                </a:solidFill>
              </a:rPr>
              <a:t>MDMQ + PPLMQ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4320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895600" y="2808743"/>
          <a:ext cx="12279086" cy="637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528457" y="4441371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757,28</a:t>
            </a:r>
            <a:endParaRPr lang="es-EC" sz="1400" dirty="0"/>
          </a:p>
        </p:txBody>
      </p:sp>
      <p:sp>
        <p:nvSpPr>
          <p:cNvPr id="11" name="CuadroTexto 3"/>
          <p:cNvSpPr txBox="1"/>
          <p:nvPr/>
        </p:nvSpPr>
        <p:spPr>
          <a:xfrm>
            <a:off x="12684207" y="3287228"/>
            <a:ext cx="102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" dirty="0" smtClean="0"/>
              <a:t>1033,38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5187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0070C0"/>
                </a:solidFill>
              </a:rPr>
              <a:t>INGRESOS </a:t>
            </a:r>
            <a:r>
              <a:rPr lang="es-EC" sz="3200" dirty="0" smtClean="0">
                <a:solidFill>
                  <a:srgbClr val="0070C0"/>
                </a:solidFill>
              </a:rPr>
              <a:t>MDMQ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4320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3357094" y="2710713"/>
          <a:ext cx="11145794" cy="672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6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0070C0"/>
                </a:solidFill>
              </a:rPr>
              <a:t>INGRESOS </a:t>
            </a:r>
            <a:r>
              <a:rPr lang="es-EC" sz="3200" dirty="0" smtClean="0">
                <a:solidFill>
                  <a:srgbClr val="0070C0"/>
                </a:solidFill>
              </a:rPr>
              <a:t>PPLMQ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4320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3386869" y="3125934"/>
          <a:ext cx="11515380" cy="599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42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>
                <a:solidFill>
                  <a:srgbClr val="0070C0"/>
                </a:solidFill>
              </a:rPr>
              <a:t>INGRESOS </a:t>
            </a:r>
            <a:r>
              <a:rPr lang="es-EC" sz="3200" dirty="0" smtClean="0">
                <a:solidFill>
                  <a:srgbClr val="0070C0"/>
                </a:solidFill>
              </a:rPr>
              <a:t>PPLMQ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4320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1581106" y="3305750"/>
          <a:ext cx="13127785" cy="468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Hoja de cálculo" r:id="rId4" imgW="6486627" imgH="2314378" progId="Excel.Sheet.12">
                  <p:embed/>
                </p:oleObj>
              </mc:Choice>
              <mc:Fallback>
                <p:oleObj name="Hoja de cálculo" r:id="rId4" imgW="6486627" imgH="2314378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1106" y="3305750"/>
                        <a:ext cx="13127785" cy="4684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11500" b="1" dirty="0">
                <a:solidFill>
                  <a:srgbClr val="0070C0"/>
                </a:solidFill>
              </a:rPr>
              <a:t>REFORMA </a:t>
            </a:r>
            <a:r>
              <a:rPr lang="es-ES_tradnl" sz="11500" b="1" dirty="0" smtClean="0">
                <a:solidFill>
                  <a:srgbClr val="0070C0"/>
                </a:solidFill>
              </a:rPr>
              <a:t>GASTOS 2021</a:t>
            </a:r>
            <a:endParaRPr lang="es-ES_tradnl" sz="6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6000" b="1" dirty="0" smtClean="0">
                <a:solidFill>
                  <a:srgbClr val="0070C0"/>
                </a:solidFill>
              </a:rPr>
              <a:t>OCTUBRE </a:t>
            </a:r>
            <a:r>
              <a:rPr lang="es-ES_tradnl" sz="6000" b="1" dirty="0">
                <a:solidFill>
                  <a:srgbClr val="0070C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307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 smtClean="0">
                <a:solidFill>
                  <a:srgbClr val="0070C0"/>
                </a:solidFill>
              </a:rPr>
              <a:t>REFORMA GASTOS MDMQ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14320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1398165" y="2775739"/>
          <a:ext cx="7349504" cy="630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9034343" y="4117519"/>
          <a:ext cx="8352906" cy="210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Hoja de cálculo" r:id="rId5" imgW="3809867" imgH="961907" progId="Excel.Sheet.12">
                  <p:embed/>
                </p:oleObj>
              </mc:Choice>
              <mc:Fallback>
                <p:oleObj name="Hoja de cálculo" r:id="rId5" imgW="3809867" imgH="961907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34343" y="4117519"/>
                        <a:ext cx="8352906" cy="2109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7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ACC59E-16F8-409E-9A8E-160DD1FC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 smtClean="0">
                <a:solidFill>
                  <a:srgbClr val="0070C0"/>
                </a:solidFill>
              </a:rPr>
              <a:t>Reforma de Gasto Corriente por Área, Sector y Dependencia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D7A7A80-DCC4-4939-8367-116081B67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FDD852-E419-4000-A90E-742BA8800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#PorUnQuitoDigno</a:t>
            </a:r>
            <a:endParaRPr lang="ja-JP" altLang="en-U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534" y="309214"/>
            <a:ext cx="5356714" cy="12303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4275" y="2536123"/>
            <a:ext cx="1637731" cy="211776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0959"/>
              </p:ext>
            </p:extLst>
          </p:nvPr>
        </p:nvGraphicFramePr>
        <p:xfrm>
          <a:off x="1304131" y="3163011"/>
          <a:ext cx="15062478" cy="221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Hoja de cálculo" r:id="rId4" imgW="7839113" imgH="1152354" progId="Excel.Sheet.12">
                  <p:embed/>
                </p:oleObj>
              </mc:Choice>
              <mc:Fallback>
                <p:oleObj name="Hoja de cálculo" r:id="rId4" imgW="7839113" imgH="1152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4131" y="3163011"/>
                        <a:ext cx="15062478" cy="221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4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11500" b="1" dirty="0">
                <a:solidFill>
                  <a:srgbClr val="0070C0"/>
                </a:solidFill>
              </a:rPr>
              <a:t>REFORMA POA 2021</a:t>
            </a:r>
          </a:p>
          <a:p>
            <a:pPr algn="ctr"/>
            <a:endParaRPr lang="es-ES_tradnl" sz="6000" b="1" dirty="0" smtClean="0">
              <a:solidFill>
                <a:srgbClr val="0070C0"/>
              </a:solidFill>
            </a:endParaRPr>
          </a:p>
          <a:p>
            <a:pPr algn="ctr"/>
            <a:r>
              <a:rPr lang="es-ES_tradnl" sz="6000" b="1" dirty="0" smtClean="0">
                <a:solidFill>
                  <a:srgbClr val="0070C0"/>
                </a:solidFill>
              </a:rPr>
              <a:t>OCTUBRE </a:t>
            </a:r>
            <a:r>
              <a:rPr lang="es-ES_tradnl" sz="6000" b="1" dirty="0">
                <a:solidFill>
                  <a:srgbClr val="0070C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4">
        <p:fade/>
      </p:transition>
    </mc:Choice>
    <mc:Fallback xmlns="">
      <p:transition spd="med" advTm="67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16638</TotalTime>
  <Words>961</Words>
  <Application>Microsoft Office PowerPoint</Application>
  <PresentationFormat>Personalizado</PresentationFormat>
  <Paragraphs>505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Open Sans</vt:lpstr>
      <vt:lpstr>Open Sans Light</vt:lpstr>
      <vt:lpstr>Route 159 Light</vt:lpstr>
      <vt:lpstr>Route 159 SemiBold</vt:lpstr>
      <vt:lpstr>Route 159 UltraLight</vt:lpstr>
      <vt:lpstr>Spica Neue</vt:lpstr>
      <vt:lpstr>Spica Neue Light</vt:lpstr>
      <vt:lpstr>Vega - Header</vt:lpstr>
      <vt:lpstr>Hoja de cálculo</vt:lpstr>
      <vt:lpstr>Presentación de PowerPoint</vt:lpstr>
      <vt:lpstr>INGRESOS MDMQ + PPLMQ</vt:lpstr>
      <vt:lpstr>INGRESOS MDMQ</vt:lpstr>
      <vt:lpstr>INGRESOS PPLMQ</vt:lpstr>
      <vt:lpstr>INGRESOS PPLMQ</vt:lpstr>
      <vt:lpstr>Presentación de PowerPoint</vt:lpstr>
      <vt:lpstr>REFORMA GASTOS MDMQ</vt:lpstr>
      <vt:lpstr>Reforma de Gasto Corriente por Área, Sector y Dependencia</vt:lpstr>
      <vt:lpstr>Presentación de PowerPoint</vt:lpstr>
      <vt:lpstr>REFORMA DE INVERSIÓN</vt:lpstr>
      <vt:lpstr>Porcentaje de Participación del Presupuesto</vt:lpstr>
      <vt:lpstr>Reforma de Inversión por Área y Sector</vt:lpstr>
      <vt:lpstr>Reforma de Inversión por área COMUNALES, sector y dependencia </vt:lpstr>
      <vt:lpstr>Reforma de Inversión por área ECONÓMICO, sector y dependencia</vt:lpstr>
      <vt:lpstr>Reforma de Inversión por área GENERALES, sector y dependencia</vt:lpstr>
      <vt:lpstr>Reforma de Inversión por área SOCIAL, sector y dependencia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Paulina Elizabeth Tipan Villacis</cp:lastModifiedBy>
  <cp:revision>501</cp:revision>
  <cp:lastPrinted>2021-10-13T23:00:56Z</cp:lastPrinted>
  <dcterms:created xsi:type="dcterms:W3CDTF">2015-09-05T11:42:45Z</dcterms:created>
  <dcterms:modified xsi:type="dcterms:W3CDTF">2021-10-14T15:00:58Z</dcterms:modified>
</cp:coreProperties>
</file>