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715" r:id="rId3"/>
    <p:sldId id="706" r:id="rId4"/>
    <p:sldId id="716" r:id="rId5"/>
    <p:sldId id="710" r:id="rId6"/>
    <p:sldId id="256" r:id="rId7"/>
    <p:sldId id="704" r:id="rId8"/>
    <p:sldId id="263" r:id="rId9"/>
    <p:sldId id="718" r:id="rId10"/>
    <p:sldId id="685" r:id="rId11"/>
    <p:sldId id="688" r:id="rId12"/>
    <p:sldId id="686" r:id="rId13"/>
    <p:sldId id="700" r:id="rId14"/>
    <p:sldId id="317" r:id="rId15"/>
    <p:sldId id="287" r:id="rId16"/>
    <p:sldId id="333" r:id="rId17"/>
    <p:sldId id="334" r:id="rId18"/>
    <p:sldId id="701" r:id="rId19"/>
    <p:sldId id="272" r:id="rId20"/>
    <p:sldId id="711" r:id="rId21"/>
    <p:sldId id="699" r:id="rId22"/>
    <p:sldId id="712" r:id="rId23"/>
    <p:sldId id="267" r:id="rId24"/>
    <p:sldId id="717" r:id="rId25"/>
    <p:sldId id="266" r:id="rId26"/>
    <p:sldId id="707" r:id="rId27"/>
    <p:sldId id="257" r:id="rId28"/>
    <p:sldId id="258" r:id="rId29"/>
    <p:sldId id="713" r:id="rId30"/>
  </p:sldIdLst>
  <p:sldSz cx="12192000" cy="6858000"/>
  <p:notesSz cx="6797675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3CCCC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60482" autoAdjust="0"/>
  </p:normalViewPr>
  <p:slideViewPr>
    <p:cSldViewPr snapToGrid="0">
      <p:cViewPr>
        <p:scale>
          <a:sx n="70" d="100"/>
          <a:sy n="70" d="100"/>
        </p:scale>
        <p:origin x="-71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narda.gutierrez\Downloads\SALDOS.%20POA%2024-09-202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narda.gutierrez\Downloads\SALDOS.%20POA%2024-09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54168760819792"/>
          <c:y val="0.18901066119915672"/>
          <c:w val="0.8316589415684742"/>
          <c:h val="0.74222182150895255"/>
        </c:manualLayout>
      </c:layout>
      <c:pie3DChart>
        <c:varyColors val="1"/>
        <c:ser>
          <c:idx val="0"/>
          <c:order val="0"/>
          <c:tx>
            <c:strRef>
              <c:f>Hoja1!$C$3</c:f>
              <c:strCache>
                <c:ptCount val="1"/>
                <c:pt idx="0">
                  <c:v>Codificado Actual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A2-4C98-8B75-D6461CAF9F7D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A2-4C98-8B75-D6461CAF9F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A2-4C98-8B75-D6461CAF9F7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A2-4C98-8B75-D6461CAF9F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A2-4C98-8B75-D6461CAF9F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DA2-4C98-8B75-D6461CAF9F7D}"/>
              </c:ext>
            </c:extLst>
          </c:dPt>
          <c:dLbls>
            <c:dLbl>
              <c:idx val="0"/>
              <c:layout>
                <c:manualLayout>
                  <c:x val="-0.17336485421591805"/>
                  <c:y val="-0.172462538874752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30260047281324"/>
                      <c:h val="0.14650834040147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A2-4C98-8B75-D6461CAF9F7D}"/>
                </c:ext>
              </c:extLst>
            </c:dLbl>
            <c:dLbl>
              <c:idx val="1"/>
              <c:layout>
                <c:manualLayout>
                  <c:x val="-1.8300839014170275E-2"/>
                  <c:y val="-5.8724861964658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A2-4C98-8B75-D6461CAF9F7D}"/>
                </c:ext>
              </c:extLst>
            </c:dLbl>
            <c:dLbl>
              <c:idx val="2"/>
              <c:layout>
                <c:manualLayout>
                  <c:x val="8.5641271529279871E-4"/>
                  <c:y val="3.20929952161933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390202124015071"/>
                      <c:h val="0.237765770050555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DA2-4C98-8B75-D6461CAF9F7D}"/>
                </c:ext>
              </c:extLst>
            </c:dLbl>
            <c:dLbl>
              <c:idx val="3"/>
              <c:layout>
                <c:manualLayout>
                  <c:x val="-4.6028691245556384E-2"/>
                  <c:y val="-0.100974884221650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A2-4C98-8B75-D6461CAF9F7D}"/>
                </c:ext>
              </c:extLst>
            </c:dLbl>
            <c:dLbl>
              <c:idx val="4"/>
              <c:layout>
                <c:manualLayout>
                  <c:x val="0.11571843839200194"/>
                  <c:y val="-0.180827743577808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109CDF-2ED9-4BDF-AA8F-9AFA80D02E7A}" type="CATEGORYNAME">
                      <a:rPr lang="en-US" sz="1200"/>
                      <a:pPr>
                        <a:defRPr sz="12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200" baseline="0" dirty="0"/>
                      <a:t>; </a:t>
                    </a:r>
                  </a:p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EC8F1F-4DBF-406F-B377-A23EE4D4A5B7}" type="VALUE">
                      <a:rPr lang="en-US" sz="1200" baseline="0"/>
                      <a:pPr>
                        <a:defRPr sz="12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r>
                      <a:rPr lang="en-US" sz="1200" baseline="0" dirty="0"/>
                      <a:t>; </a:t>
                    </a:r>
                    <a:fld id="{EBEBC732-867A-4B75-BEF0-1943A0B035B4}" type="PERCENTAGE">
                      <a:rPr lang="en-US" sz="1200" baseline="0"/>
                      <a:pPr>
                        <a:defRPr sz="120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851440501859442"/>
                      <c:h val="8.367322294487712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DA2-4C98-8B75-D6461CAF9F7D}"/>
                </c:ext>
              </c:extLst>
            </c:dLbl>
            <c:dLbl>
              <c:idx val="5"/>
              <c:layout>
                <c:manualLayout>
                  <c:x val="0.20762954590933172"/>
                  <c:y val="-1.17229487032806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112497905846872"/>
                      <c:h val="0.215521628498727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DA2-4C98-8B75-D6461CAF9F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Hoja1!$A$4:$A$9</c:f>
              <c:strCache>
                <c:ptCount val="6"/>
                <c:pt idx="0">
                  <c:v>Proyecto Primera Línea del Metro de Quito</c:v>
                </c:pt>
                <c:pt idx="1">
                  <c:v>Empresa Pública Metropolitana de Movilidad y Obras Públicas EPMMOP</c:v>
                </c:pt>
                <c:pt idx="2">
                  <c:v>Empresa Pública Metropolitana de Transporte de Pasajeros de Quito EPMTPQ</c:v>
                </c:pt>
                <c:pt idx="3">
                  <c:v>Empresa Pública Metropolitana Metro de Quito EPMMQ</c:v>
                </c:pt>
                <c:pt idx="4">
                  <c:v>Secretaria de Movilidad</c:v>
                </c:pt>
                <c:pt idx="5">
                  <c:v>Agencia Metropolitana de Control de Transporte Terrestre, Tránsito y Seguridad Vial - AMT</c:v>
                </c:pt>
              </c:strCache>
            </c:strRef>
          </c:cat>
          <c:val>
            <c:numRef>
              <c:f>Hoja1!$C$4:$C$9</c:f>
              <c:numCache>
                <c:formatCode>_ [$$-300A]* #,##0.00_ ;_ [$$-300A]* \-#,##0.00_ ;_ [$$-300A]* "-"??_ ;_ @_ </c:formatCode>
                <c:ptCount val="6"/>
                <c:pt idx="0">
                  <c:v>230304186.59</c:v>
                </c:pt>
                <c:pt idx="1">
                  <c:v>37827297.310000002</c:v>
                </c:pt>
                <c:pt idx="2">
                  <c:v>31500000</c:v>
                </c:pt>
                <c:pt idx="3">
                  <c:v>8500000</c:v>
                </c:pt>
                <c:pt idx="4">
                  <c:v>200000</c:v>
                </c:pt>
                <c:pt idx="5">
                  <c:v>55290948.279999994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DA2-4C98-8B75-D6461CAF9F7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Hoja1!$D$3</c:f>
              <c:strCache>
                <c:ptCount val="1"/>
                <c:pt idx="0">
                  <c:v>Reformas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1B-4F11-8236-BD4916D7FF9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1B-4F11-8236-BD4916D7FF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1B-4F11-8236-BD4916D7FF9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91B-4F11-8236-BD4916D7FF9C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bg1">
                            <a:alpha val="99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175,17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1B-4F11-8236-BD4916D7FF9C}"/>
                </c:ext>
              </c:extLst>
            </c:dLbl>
            <c:dLbl>
              <c:idx val="1"/>
              <c:layout>
                <c:manualLayout>
                  <c:x val="8.3647334276365282E-2"/>
                  <c:y val="-2.1562287931926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1B-4F11-8236-BD4916D7FF9C}"/>
                </c:ext>
              </c:extLst>
            </c:dLbl>
            <c:dLbl>
              <c:idx val="2"/>
              <c:layout>
                <c:manualLayout>
                  <c:x val="7.1697715094027392E-2"/>
                  <c:y val="2.1563985749874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1B-4F11-8236-BD4916D7FF9C}"/>
                </c:ext>
              </c:extLst>
            </c:dLbl>
            <c:dLbl>
              <c:idx val="3"/>
              <c:layout>
                <c:manualLayout>
                  <c:x val="6.3482410713351103E-2"/>
                  <c:y val="-1.075567669675256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$2,74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222186114613078"/>
                      <c:h val="0.107056759582017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791B-4F11-8236-BD4916D7FF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alpha val="99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Hoja1!$A$4:$A$9</c:f>
              <c:strCache>
                <c:ptCount val="6"/>
                <c:pt idx="0">
                  <c:v>Proyecto Primera Línea del Metro de Quito</c:v>
                </c:pt>
                <c:pt idx="1">
                  <c:v>Empresa Pública Metropolitana de Movilidad y Obras Públicas EPMMOP</c:v>
                </c:pt>
                <c:pt idx="2">
                  <c:v>Empresa Pública Metropolitana de Transporte de Pasajeros de Quito EPMTPQ</c:v>
                </c:pt>
                <c:pt idx="3">
                  <c:v>Empresa Pública Metropolitana Metro de Quito EPMMQ</c:v>
                </c:pt>
                <c:pt idx="4">
                  <c:v>Secretaria de Movilidad</c:v>
                </c:pt>
                <c:pt idx="5">
                  <c:v>Agencia Metropolitana de Control de Transporte Terrestre, Tránsito y Seguridad Vial - AMT</c:v>
                </c:pt>
              </c:strCache>
            </c:strRef>
          </c:cat>
          <c:val>
            <c:numRef>
              <c:f>Hoja1!$D$4:$D$9</c:f>
              <c:numCache>
                <c:formatCode>_ [$$-300A]* #,##0.00_ ;_ [$$-300A]* \-#,##0.00_ ;_ [$$-300A]* "-"??_ ;_ @_ </c:formatCode>
                <c:ptCount val="6"/>
                <c:pt idx="0">
                  <c:v>178082354.29999998</c:v>
                </c:pt>
                <c:pt idx="1">
                  <c:v>35283763.490000002</c:v>
                </c:pt>
                <c:pt idx="2">
                  <c:v>19962269.489999998</c:v>
                </c:pt>
                <c:pt idx="3">
                  <c:v>6244000</c:v>
                </c:pt>
                <c:pt idx="4">
                  <c:v>0</c:v>
                </c:pt>
                <c:pt idx="5">
                  <c:v>-685045.99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91B-4F11-8236-BD4916D7FF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0598400"/>
        <c:axId val="164700160"/>
      </c:barChart>
      <c:catAx>
        <c:axId val="130598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4700160"/>
        <c:crossesAt val="0"/>
        <c:auto val="1"/>
        <c:lblAlgn val="ctr"/>
        <c:lblOffset val="100"/>
        <c:noMultiLvlLbl val="0"/>
      </c:catAx>
      <c:valAx>
        <c:axId val="1647001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[$$-300A]* #,##0.00_ ;_ [$$-300A]* \-#,##0.00_ ;_ [$$-300A]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059840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88799102084914516"/>
                <c:y val="2.3718516725119709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alpha val="99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>
              <a:alpha val="99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3905372883113124E-2"/>
          <c:w val="1"/>
          <c:h val="0.886412654625205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RECURSOS PROPIOS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_ [$$-300A]* #,##0.00_ ;_ [$$-300A]* \-#,##0.00_ ;_ [$$-300A]* "-"??_ ;_ @_ </c:formatCode>
                <c:ptCount val="1"/>
                <c:pt idx="0">
                  <c:v>82.6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E4-4BA2-8A15-D2E27E61645A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RECURSOS MUNICIPALES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_ [$$-300A]* #,##0.00_ ;_ [$$-300A]* \-#,##0.00_ ;_ [$$-300A]* "-"??_ ;_ @_ </c:formatCode>
                <c:ptCount val="1"/>
                <c:pt idx="0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E4-4BA2-8A15-D2E27E616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671360"/>
        <c:axId val="164715840"/>
      </c:barChart>
      <c:catAx>
        <c:axId val="222671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715840"/>
        <c:crosses val="autoZero"/>
        <c:auto val="1"/>
        <c:lblAlgn val="ctr"/>
        <c:lblOffset val="100"/>
        <c:noMultiLvlLbl val="0"/>
      </c:catAx>
      <c:valAx>
        <c:axId val="164715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_ [$$-300A]* #,##0.00_ ;_ [$$-300A]* \-#,##0.00_ ;_ [$$-300A]* &quot;-&quot;??_ ;_ @_ " sourceLinked="1"/>
        <c:majorTickMark val="none"/>
        <c:minorTickMark val="none"/>
        <c:tickLblPos val="nextTo"/>
        <c:crossAx val="22267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642839293308312E-2"/>
          <c:y val="8.3801074189043617E-2"/>
          <c:w val="0.92016950636646733"/>
          <c:h val="9.2409074039796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872180146281728E-3"/>
                  <c:y val="-0.40805062306323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92-406D-BBD5-213DE10FDE37}"/>
                </c:ext>
              </c:extLst>
            </c:dLbl>
            <c:dLbl>
              <c:idx val="1"/>
              <c:layout>
                <c:manualLayout>
                  <c:x val="6.6872180146280965E-3"/>
                  <c:y val="-0.18216545672465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92-406D-BBD5-213DE10FDE37}"/>
                </c:ext>
              </c:extLst>
            </c:dLbl>
            <c:dLbl>
              <c:idx val="2"/>
              <c:layout>
                <c:manualLayout>
                  <c:x val="0"/>
                  <c:y val="-0.2404584028765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92-406D-BBD5-213DE10FDE37}"/>
                </c:ext>
              </c:extLst>
            </c:dLbl>
            <c:dLbl>
              <c:idx val="3"/>
              <c:layout>
                <c:manualLayout>
                  <c:x val="-1.2259758067713592E-16"/>
                  <c:y val="-0.19673869326263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92-406D-BBD5-213DE10FD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Hoja2!$E$5:$E$8</c:f>
              <c:strCache>
                <c:ptCount val="4"/>
                <c:pt idx="0">
                  <c:v>BRIGADAS (NÓMINA) PROYECTOS</c:v>
                </c:pt>
                <c:pt idx="1">
                  <c:v>CONSTRUCCION DE INFRAESTRUCTURA VIAL</c:v>
                </c:pt>
                <c:pt idx="2">
                  <c:v>PROVISION DE BIENES Y SERVICIOS</c:v>
                </c:pt>
                <c:pt idx="3">
                  <c:v>SERT</c:v>
                </c:pt>
              </c:strCache>
            </c:strRef>
          </c:cat>
          <c:val>
            <c:numRef>
              <c:f>Hoja2!$G$5:$G$8</c:f>
              <c:numCache>
                <c:formatCode>General</c:formatCode>
                <c:ptCount val="4"/>
                <c:pt idx="0">
                  <c:v>24.5</c:v>
                </c:pt>
                <c:pt idx="1">
                  <c:v>2.9</c:v>
                </c:pt>
                <c:pt idx="2">
                  <c:v>8.5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92-406D-BBD5-213DE10FD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673408"/>
        <c:axId val="222700672"/>
      </c:barChart>
      <c:catAx>
        <c:axId val="22267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700672"/>
        <c:crosses val="autoZero"/>
        <c:auto val="1"/>
        <c:lblAlgn val="ctr"/>
        <c:lblOffset val="100"/>
        <c:noMultiLvlLbl val="0"/>
      </c:catAx>
      <c:valAx>
        <c:axId val="222700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267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81617837443969E-2"/>
          <c:y val="1.3888888888888888E-2"/>
          <c:w val="0.96922293094400358"/>
          <c:h val="0.884799504228638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Hoja2!$E$25:$E$30</c:f>
              <c:strCache>
                <c:ptCount val="6"/>
                <c:pt idx="0">
                  <c:v>BONOS</c:v>
                </c:pt>
                <c:pt idx="1">
                  <c:v>BIENES, SERVICIOS Y ESTUDIOS</c:v>
                </c:pt>
                <c:pt idx="2">
                  <c:v>PAGO DE TASAS, Y LIQUIDACION CONTRATOS</c:v>
                </c:pt>
                <c:pt idx="3">
                  <c:v>NÓMINA ADMINISTRATIVA</c:v>
                </c:pt>
                <c:pt idx="4">
                  <c:v>CONSTRUCCION DE INFRAESTRUCTURA VIAL</c:v>
                </c:pt>
                <c:pt idx="5">
                  <c:v>GESTIÓN DE CONVENIOS INTERINSTITUCIONALES</c:v>
                </c:pt>
              </c:strCache>
            </c:strRef>
          </c:cat>
          <c:val>
            <c:numRef>
              <c:f>Hoja2!$G$25:$G$30</c:f>
              <c:numCache>
                <c:formatCode>General</c:formatCode>
                <c:ptCount val="6"/>
                <c:pt idx="0">
                  <c:v>35.869999999999997</c:v>
                </c:pt>
                <c:pt idx="1">
                  <c:v>13.7</c:v>
                </c:pt>
                <c:pt idx="2">
                  <c:v>10.81</c:v>
                </c:pt>
                <c:pt idx="3">
                  <c:v>14.3</c:v>
                </c:pt>
                <c:pt idx="4">
                  <c:v>6.9</c:v>
                </c:pt>
                <c:pt idx="5">
                  <c:v>1.03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10-418D-8D86-CD8173F7D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2674432"/>
        <c:axId val="222702400"/>
      </c:barChart>
      <c:catAx>
        <c:axId val="22267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702400"/>
        <c:crosses val="autoZero"/>
        <c:auto val="1"/>
        <c:lblAlgn val="ctr"/>
        <c:lblOffset val="100"/>
        <c:noMultiLvlLbl val="0"/>
      </c:catAx>
      <c:valAx>
        <c:axId val="222702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267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98CC0-E8A0-43E0-9D39-CAF1BFDA5DC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306303D-3F05-4392-8129-6477C758D2DA}">
      <dgm:prSet phldrT="[Texto]" custT="1"/>
      <dgm:spPr/>
      <dgm:t>
        <a:bodyPr/>
        <a:lstStyle/>
        <a:p>
          <a:r>
            <a:rPr lang="es-ES" sz="1600" b="1" dirty="0"/>
            <a:t>Material Rodante</a:t>
          </a:r>
          <a:endParaRPr lang="es-EC" sz="1600" b="1" dirty="0"/>
        </a:p>
      </dgm:t>
    </dgm:pt>
    <dgm:pt modelId="{D262E26F-1FCE-4AFF-9DB5-437936B83C3D}" type="parTrans" cxnId="{27F3958F-F983-4626-8417-1EC67DE48324}">
      <dgm:prSet/>
      <dgm:spPr/>
      <dgm:t>
        <a:bodyPr/>
        <a:lstStyle/>
        <a:p>
          <a:endParaRPr lang="es-EC" sz="1100" b="1"/>
        </a:p>
      </dgm:t>
    </dgm:pt>
    <dgm:pt modelId="{47204954-25D0-41CF-A3D2-8F07E0C91A0A}" type="sibTrans" cxnId="{27F3958F-F983-4626-8417-1EC67DE48324}">
      <dgm:prSet custT="1"/>
      <dgm:spPr/>
      <dgm:t>
        <a:bodyPr/>
        <a:lstStyle/>
        <a:p>
          <a:endParaRPr lang="es-EC" sz="1100" b="1"/>
        </a:p>
      </dgm:t>
    </dgm:pt>
    <dgm:pt modelId="{24BC4386-4E44-41FF-99DC-980A852B5FEE}">
      <dgm:prSet phldrT="[Texto]" custT="1"/>
      <dgm:spPr/>
      <dgm:t>
        <a:bodyPr/>
        <a:lstStyle/>
        <a:p>
          <a:r>
            <a:rPr lang="es-ES" sz="1400" b="1" dirty="0"/>
            <a:t>Obra Civil y Equipos e Instalaciones</a:t>
          </a:r>
          <a:endParaRPr lang="es-EC" sz="1400" b="1" dirty="0"/>
        </a:p>
      </dgm:t>
    </dgm:pt>
    <dgm:pt modelId="{73BD525B-4D45-447A-8162-FD31AB38AB18}" type="parTrans" cxnId="{49608F9D-E102-44BC-875C-E1D132D493B8}">
      <dgm:prSet/>
      <dgm:spPr/>
      <dgm:t>
        <a:bodyPr/>
        <a:lstStyle/>
        <a:p>
          <a:endParaRPr lang="es-EC" sz="1100" b="1"/>
        </a:p>
      </dgm:t>
    </dgm:pt>
    <dgm:pt modelId="{DC42CD04-4F91-4FB2-950F-131988A86826}" type="sibTrans" cxnId="{49608F9D-E102-44BC-875C-E1D132D493B8}">
      <dgm:prSet custT="1"/>
      <dgm:spPr/>
      <dgm:t>
        <a:bodyPr/>
        <a:lstStyle/>
        <a:p>
          <a:endParaRPr lang="es-EC" sz="1100" b="1" dirty="0"/>
        </a:p>
      </dgm:t>
    </dgm:pt>
    <dgm:pt modelId="{51E5FC7C-4B3B-49B6-99CE-273066551D9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400" b="1" dirty="0"/>
            <a:t>Reforma Proyecto Metro</a:t>
          </a:r>
        </a:p>
        <a:p>
          <a:r>
            <a:rPr lang="es-ES" sz="1400" b="1" dirty="0"/>
            <a:t>2021</a:t>
          </a:r>
          <a:endParaRPr lang="es-EC" sz="1400" b="1" dirty="0"/>
        </a:p>
      </dgm:t>
    </dgm:pt>
    <dgm:pt modelId="{26A39442-7701-4713-9A2E-2ABF5CC2B355}" type="parTrans" cxnId="{14C98465-20B1-45FA-84C1-674B9BE76674}">
      <dgm:prSet/>
      <dgm:spPr/>
      <dgm:t>
        <a:bodyPr/>
        <a:lstStyle/>
        <a:p>
          <a:endParaRPr lang="es-EC" sz="1100"/>
        </a:p>
      </dgm:t>
    </dgm:pt>
    <dgm:pt modelId="{B207F2B1-4F9E-4680-A169-BFEBB96B3A9F}" type="sibTrans" cxnId="{14C98465-20B1-45FA-84C1-674B9BE76674}">
      <dgm:prSet/>
      <dgm:spPr/>
      <dgm:t>
        <a:bodyPr/>
        <a:lstStyle/>
        <a:p>
          <a:endParaRPr lang="es-EC" sz="1100"/>
        </a:p>
      </dgm:t>
    </dgm:pt>
    <dgm:pt modelId="{B884E29E-EFF3-471B-B4E1-0EE46F783228}">
      <dgm:prSet custT="1"/>
      <dgm:spPr/>
      <dgm:t>
        <a:bodyPr/>
        <a:lstStyle/>
        <a:p>
          <a:r>
            <a:rPr lang="es-ES" sz="1400" b="1" dirty="0"/>
            <a:t>Fiscalización y Gerencia de Proyecto</a:t>
          </a:r>
        </a:p>
        <a:p>
          <a:r>
            <a:rPr lang="es-EC" sz="1400" b="1" dirty="0"/>
            <a:t>Componente V</a:t>
          </a:r>
        </a:p>
      </dgm:t>
    </dgm:pt>
    <dgm:pt modelId="{31DD990B-7B39-4290-A31F-52AC3AE4FA5D}" type="parTrans" cxnId="{2010A869-5095-4119-B3F5-FCAED6BBD6F3}">
      <dgm:prSet/>
      <dgm:spPr/>
      <dgm:t>
        <a:bodyPr/>
        <a:lstStyle/>
        <a:p>
          <a:endParaRPr lang="es-EC" sz="1100"/>
        </a:p>
      </dgm:t>
    </dgm:pt>
    <dgm:pt modelId="{47BF82C2-4B7C-4F3F-8715-3556E5F4A9B7}" type="sibTrans" cxnId="{2010A869-5095-4119-B3F5-FCAED6BBD6F3}">
      <dgm:prSet custT="1"/>
      <dgm:spPr/>
      <dgm:t>
        <a:bodyPr/>
        <a:lstStyle/>
        <a:p>
          <a:endParaRPr lang="es-EC" sz="1100"/>
        </a:p>
      </dgm:t>
    </dgm:pt>
    <dgm:pt modelId="{9F79D76B-2F55-487E-AFE5-AA053F2970B1}" type="pres">
      <dgm:prSet presAssocID="{39298CC0-E8A0-43E0-9D39-CAF1BFDA5DC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6DB6D6B-594E-4F8D-950E-F48B8AF27F2F}" type="pres">
      <dgm:prSet presAssocID="{A306303D-3F05-4392-8129-6477C758D2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66D03F-6948-4A8D-8F3E-D7D203D67B49}" type="pres">
      <dgm:prSet presAssocID="{47204954-25D0-41CF-A3D2-8F07E0C91A0A}" presName="spacerL" presStyleCnt="0"/>
      <dgm:spPr/>
    </dgm:pt>
    <dgm:pt modelId="{CE3FFBD4-2CA8-46EE-A00D-F2006EB8CB80}" type="pres">
      <dgm:prSet presAssocID="{47204954-25D0-41CF-A3D2-8F07E0C91A0A}" presName="sibTrans" presStyleLbl="sibTrans2D1" presStyleIdx="0" presStyleCnt="3"/>
      <dgm:spPr/>
      <dgm:t>
        <a:bodyPr/>
        <a:lstStyle/>
        <a:p>
          <a:endParaRPr lang="es-ES"/>
        </a:p>
      </dgm:t>
    </dgm:pt>
    <dgm:pt modelId="{3A6F8D95-4B0F-4900-867C-40378E27D2E0}" type="pres">
      <dgm:prSet presAssocID="{47204954-25D0-41CF-A3D2-8F07E0C91A0A}" presName="spacerR" presStyleCnt="0"/>
      <dgm:spPr/>
    </dgm:pt>
    <dgm:pt modelId="{FFCF6111-DD4D-4344-8DEC-E75A44AF5036}" type="pres">
      <dgm:prSet presAssocID="{24BC4386-4E44-41FF-99DC-980A852B5F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C63D19-3007-4940-B5C3-8DF647C6A9B3}" type="pres">
      <dgm:prSet presAssocID="{DC42CD04-4F91-4FB2-950F-131988A86826}" presName="spacerL" presStyleCnt="0"/>
      <dgm:spPr/>
    </dgm:pt>
    <dgm:pt modelId="{0333E702-A397-4411-B704-A3C07BE28175}" type="pres">
      <dgm:prSet presAssocID="{DC42CD04-4F91-4FB2-950F-131988A86826}" presName="sibTrans" presStyleLbl="sibTrans2D1" presStyleIdx="1" presStyleCnt="3"/>
      <dgm:spPr>
        <a:prstGeom prst="mathPlus">
          <a:avLst/>
        </a:prstGeom>
      </dgm:spPr>
      <dgm:t>
        <a:bodyPr/>
        <a:lstStyle/>
        <a:p>
          <a:endParaRPr lang="es-ES"/>
        </a:p>
      </dgm:t>
    </dgm:pt>
    <dgm:pt modelId="{203410DD-3299-4454-B46A-DCF2586A40E0}" type="pres">
      <dgm:prSet presAssocID="{DC42CD04-4F91-4FB2-950F-131988A86826}" presName="spacerR" presStyleCnt="0"/>
      <dgm:spPr/>
    </dgm:pt>
    <dgm:pt modelId="{5B88F627-7087-4F98-AE1E-D0796F63B041}" type="pres">
      <dgm:prSet presAssocID="{B884E29E-EFF3-471B-B4E1-0EE46F7832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865E9-0E70-465C-8F80-A9673D296551}" type="pres">
      <dgm:prSet presAssocID="{47BF82C2-4B7C-4F3F-8715-3556E5F4A9B7}" presName="spacerL" presStyleCnt="0"/>
      <dgm:spPr/>
    </dgm:pt>
    <dgm:pt modelId="{41088A52-729B-4D07-ACED-41C9347F3AE2}" type="pres">
      <dgm:prSet presAssocID="{47BF82C2-4B7C-4F3F-8715-3556E5F4A9B7}" presName="sibTrans" presStyleLbl="sibTrans2D1" presStyleIdx="2" presStyleCnt="3"/>
      <dgm:spPr>
        <a:prstGeom prst="mathEqual">
          <a:avLst/>
        </a:prstGeom>
      </dgm:spPr>
      <dgm:t>
        <a:bodyPr/>
        <a:lstStyle/>
        <a:p>
          <a:endParaRPr lang="es-ES"/>
        </a:p>
      </dgm:t>
    </dgm:pt>
    <dgm:pt modelId="{9AFDDA9A-EEA1-4CB1-9C64-C1F675DD5FB6}" type="pres">
      <dgm:prSet presAssocID="{47BF82C2-4B7C-4F3F-8715-3556E5F4A9B7}" presName="spacerR" presStyleCnt="0"/>
      <dgm:spPr/>
    </dgm:pt>
    <dgm:pt modelId="{65E0E20F-25FB-4747-B314-FC77350DDCA6}" type="pres">
      <dgm:prSet presAssocID="{51E5FC7C-4B3B-49B6-99CE-273066551D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A19F80-C489-4540-8E22-FE37BCA79100}" type="presOf" srcId="{47204954-25D0-41CF-A3D2-8F07E0C91A0A}" destId="{CE3FFBD4-2CA8-46EE-A00D-F2006EB8CB80}" srcOrd="0" destOrd="0" presId="urn:microsoft.com/office/officeart/2005/8/layout/equation1"/>
    <dgm:cxn modelId="{3A39D849-3795-47B1-B0B0-8E064E0748AE}" type="presOf" srcId="{24BC4386-4E44-41FF-99DC-980A852B5FEE}" destId="{FFCF6111-DD4D-4344-8DEC-E75A44AF5036}" srcOrd="0" destOrd="0" presId="urn:microsoft.com/office/officeart/2005/8/layout/equation1"/>
    <dgm:cxn modelId="{FF6BAD51-5814-4488-B3C3-3F11694C9D4C}" type="presOf" srcId="{B884E29E-EFF3-471B-B4E1-0EE46F783228}" destId="{5B88F627-7087-4F98-AE1E-D0796F63B041}" srcOrd="0" destOrd="0" presId="urn:microsoft.com/office/officeart/2005/8/layout/equation1"/>
    <dgm:cxn modelId="{49608F9D-E102-44BC-875C-E1D132D493B8}" srcId="{39298CC0-E8A0-43E0-9D39-CAF1BFDA5DC5}" destId="{24BC4386-4E44-41FF-99DC-980A852B5FEE}" srcOrd="1" destOrd="0" parTransId="{73BD525B-4D45-447A-8162-FD31AB38AB18}" sibTransId="{DC42CD04-4F91-4FB2-950F-131988A86826}"/>
    <dgm:cxn modelId="{27F3958F-F983-4626-8417-1EC67DE48324}" srcId="{39298CC0-E8A0-43E0-9D39-CAF1BFDA5DC5}" destId="{A306303D-3F05-4392-8129-6477C758D2DA}" srcOrd="0" destOrd="0" parTransId="{D262E26F-1FCE-4AFF-9DB5-437936B83C3D}" sibTransId="{47204954-25D0-41CF-A3D2-8F07E0C91A0A}"/>
    <dgm:cxn modelId="{14C98465-20B1-45FA-84C1-674B9BE76674}" srcId="{39298CC0-E8A0-43E0-9D39-CAF1BFDA5DC5}" destId="{51E5FC7C-4B3B-49B6-99CE-273066551D9F}" srcOrd="3" destOrd="0" parTransId="{26A39442-7701-4713-9A2E-2ABF5CC2B355}" sibTransId="{B207F2B1-4F9E-4680-A169-BFEBB96B3A9F}"/>
    <dgm:cxn modelId="{9D7CDFF0-E4AB-4CC4-BDAA-6264DCD7BBCC}" type="presOf" srcId="{47BF82C2-4B7C-4F3F-8715-3556E5F4A9B7}" destId="{41088A52-729B-4D07-ACED-41C9347F3AE2}" srcOrd="0" destOrd="0" presId="urn:microsoft.com/office/officeart/2005/8/layout/equation1"/>
    <dgm:cxn modelId="{0E184683-F273-4EA4-9BE4-F94FCFAE5D17}" type="presOf" srcId="{39298CC0-E8A0-43E0-9D39-CAF1BFDA5DC5}" destId="{9F79D76B-2F55-487E-AFE5-AA053F2970B1}" srcOrd="0" destOrd="0" presId="urn:microsoft.com/office/officeart/2005/8/layout/equation1"/>
    <dgm:cxn modelId="{4BA1AE61-7DA7-4A55-AD29-05E7EE0B93D4}" type="presOf" srcId="{A306303D-3F05-4392-8129-6477C758D2DA}" destId="{36DB6D6B-594E-4F8D-950E-F48B8AF27F2F}" srcOrd="0" destOrd="0" presId="urn:microsoft.com/office/officeart/2005/8/layout/equation1"/>
    <dgm:cxn modelId="{2010A869-5095-4119-B3F5-FCAED6BBD6F3}" srcId="{39298CC0-E8A0-43E0-9D39-CAF1BFDA5DC5}" destId="{B884E29E-EFF3-471B-B4E1-0EE46F783228}" srcOrd="2" destOrd="0" parTransId="{31DD990B-7B39-4290-A31F-52AC3AE4FA5D}" sibTransId="{47BF82C2-4B7C-4F3F-8715-3556E5F4A9B7}"/>
    <dgm:cxn modelId="{C3D7EF9E-81F8-45E3-BCE5-8317901A3BDC}" type="presOf" srcId="{51E5FC7C-4B3B-49B6-99CE-273066551D9F}" destId="{65E0E20F-25FB-4747-B314-FC77350DDCA6}" srcOrd="0" destOrd="0" presId="urn:microsoft.com/office/officeart/2005/8/layout/equation1"/>
    <dgm:cxn modelId="{AC45DFDC-5D68-4D83-BE0B-EC3D59A67C38}" type="presOf" srcId="{DC42CD04-4F91-4FB2-950F-131988A86826}" destId="{0333E702-A397-4411-B704-A3C07BE28175}" srcOrd="0" destOrd="0" presId="urn:microsoft.com/office/officeart/2005/8/layout/equation1"/>
    <dgm:cxn modelId="{2FE736E4-303E-4A73-AE06-119BD65E7023}" type="presParOf" srcId="{9F79D76B-2F55-487E-AFE5-AA053F2970B1}" destId="{36DB6D6B-594E-4F8D-950E-F48B8AF27F2F}" srcOrd="0" destOrd="0" presId="urn:microsoft.com/office/officeart/2005/8/layout/equation1"/>
    <dgm:cxn modelId="{A75006D7-1BF4-4127-BB9E-578EFABEDD97}" type="presParOf" srcId="{9F79D76B-2F55-487E-AFE5-AA053F2970B1}" destId="{FF66D03F-6948-4A8D-8F3E-D7D203D67B49}" srcOrd="1" destOrd="0" presId="urn:microsoft.com/office/officeart/2005/8/layout/equation1"/>
    <dgm:cxn modelId="{B792DA01-1473-4218-B6AD-E37BB3217BB6}" type="presParOf" srcId="{9F79D76B-2F55-487E-AFE5-AA053F2970B1}" destId="{CE3FFBD4-2CA8-46EE-A00D-F2006EB8CB80}" srcOrd="2" destOrd="0" presId="urn:microsoft.com/office/officeart/2005/8/layout/equation1"/>
    <dgm:cxn modelId="{9499CDE6-1D68-4E41-806B-290903422834}" type="presParOf" srcId="{9F79D76B-2F55-487E-AFE5-AA053F2970B1}" destId="{3A6F8D95-4B0F-4900-867C-40378E27D2E0}" srcOrd="3" destOrd="0" presId="urn:microsoft.com/office/officeart/2005/8/layout/equation1"/>
    <dgm:cxn modelId="{873345D1-8AA7-4B28-B3EE-B9EA53053259}" type="presParOf" srcId="{9F79D76B-2F55-487E-AFE5-AA053F2970B1}" destId="{FFCF6111-DD4D-4344-8DEC-E75A44AF5036}" srcOrd="4" destOrd="0" presId="urn:microsoft.com/office/officeart/2005/8/layout/equation1"/>
    <dgm:cxn modelId="{99448F4E-B68B-42A0-B339-910FC4E7BB9A}" type="presParOf" srcId="{9F79D76B-2F55-487E-AFE5-AA053F2970B1}" destId="{8DC63D19-3007-4940-B5C3-8DF647C6A9B3}" srcOrd="5" destOrd="0" presId="urn:microsoft.com/office/officeart/2005/8/layout/equation1"/>
    <dgm:cxn modelId="{55FDB003-8B1D-4394-A15F-BDB747B22A3F}" type="presParOf" srcId="{9F79D76B-2F55-487E-AFE5-AA053F2970B1}" destId="{0333E702-A397-4411-B704-A3C07BE28175}" srcOrd="6" destOrd="0" presId="urn:microsoft.com/office/officeart/2005/8/layout/equation1"/>
    <dgm:cxn modelId="{A6464CD2-B627-41B7-9B41-AF2E3B66B594}" type="presParOf" srcId="{9F79D76B-2F55-487E-AFE5-AA053F2970B1}" destId="{203410DD-3299-4454-B46A-DCF2586A40E0}" srcOrd="7" destOrd="0" presId="urn:microsoft.com/office/officeart/2005/8/layout/equation1"/>
    <dgm:cxn modelId="{D15F07EF-2C89-49A1-BCF5-814F12D65C22}" type="presParOf" srcId="{9F79D76B-2F55-487E-AFE5-AA053F2970B1}" destId="{5B88F627-7087-4F98-AE1E-D0796F63B041}" srcOrd="8" destOrd="0" presId="urn:microsoft.com/office/officeart/2005/8/layout/equation1"/>
    <dgm:cxn modelId="{887BF74B-4BED-4E6B-9850-BEB6BB7CEE77}" type="presParOf" srcId="{9F79D76B-2F55-487E-AFE5-AA053F2970B1}" destId="{733865E9-0E70-465C-8F80-A9673D296551}" srcOrd="9" destOrd="0" presId="urn:microsoft.com/office/officeart/2005/8/layout/equation1"/>
    <dgm:cxn modelId="{7D2109F0-7C09-4EF2-9940-843528132D45}" type="presParOf" srcId="{9F79D76B-2F55-487E-AFE5-AA053F2970B1}" destId="{41088A52-729B-4D07-ACED-41C9347F3AE2}" srcOrd="10" destOrd="0" presId="urn:microsoft.com/office/officeart/2005/8/layout/equation1"/>
    <dgm:cxn modelId="{2B2444EB-068B-43F0-B811-94A4FBDB5B4F}" type="presParOf" srcId="{9F79D76B-2F55-487E-AFE5-AA053F2970B1}" destId="{9AFDDA9A-EEA1-4CB1-9C64-C1F675DD5FB6}" srcOrd="11" destOrd="0" presId="urn:microsoft.com/office/officeart/2005/8/layout/equation1"/>
    <dgm:cxn modelId="{928C68F5-FCC1-4A82-BC5D-A62873DE3EBA}" type="presParOf" srcId="{9F79D76B-2F55-487E-AFE5-AA053F2970B1}" destId="{65E0E20F-25FB-4747-B314-FC77350DDCA6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B42FC-C544-436D-9FC0-F2EAD327ABB7}" type="doc">
      <dgm:prSet loTypeId="urn:microsoft.com/office/officeart/2005/8/layout/equation1" loCatId="process" qsTypeId="urn:microsoft.com/office/officeart/2005/8/quickstyle/simple5" qsCatId="simple" csTypeId="urn:microsoft.com/office/officeart/2005/8/colors/colorful5" csCatId="colorful" phldr="1"/>
      <dgm:spPr/>
    </dgm:pt>
    <dgm:pt modelId="{73535857-4445-497B-8524-0E50DCF69D74}">
      <dgm:prSet phldrT="[Texto]" custT="1"/>
      <dgm:spPr/>
      <dgm:t>
        <a:bodyPr/>
        <a:lstStyle/>
        <a:p>
          <a:r>
            <a:rPr lang="es-ES" sz="1400" b="1" dirty="0"/>
            <a:t>1. PRE - OPERACIÓN</a:t>
          </a:r>
        </a:p>
      </dgm:t>
    </dgm:pt>
    <dgm:pt modelId="{CCA0BBFD-470F-460A-847A-A8D7B956D44A}" type="parTrans" cxnId="{8D6A30D6-825D-4ADA-A8BB-7AB006029F83}">
      <dgm:prSet/>
      <dgm:spPr/>
      <dgm:t>
        <a:bodyPr/>
        <a:lstStyle/>
        <a:p>
          <a:endParaRPr lang="es-ES" sz="1400" b="1"/>
        </a:p>
      </dgm:t>
    </dgm:pt>
    <dgm:pt modelId="{8F359EF7-BF34-4C41-B8F2-DDE984CAB1DC}" type="sibTrans" cxnId="{8D6A30D6-825D-4ADA-A8BB-7AB006029F83}">
      <dgm:prSet custT="1"/>
      <dgm:spPr/>
      <dgm:t>
        <a:bodyPr/>
        <a:lstStyle/>
        <a:p>
          <a:endParaRPr lang="es-ES" sz="1200" b="1"/>
        </a:p>
      </dgm:t>
    </dgm:pt>
    <dgm:pt modelId="{67CA36D0-FB05-4A73-BD25-E68CCC2DD775}">
      <dgm:prSet phldrT="[Texto]" custT="1"/>
      <dgm:spPr/>
      <dgm:t>
        <a:bodyPr/>
        <a:lstStyle/>
        <a:p>
          <a:pPr marL="0" indent="0">
            <a:tabLst/>
          </a:pPr>
          <a:r>
            <a:rPr lang="es-ES" sz="1400" b="1" dirty="0"/>
            <a:t>2. ENERGIA ELECTRICA</a:t>
          </a:r>
        </a:p>
      </dgm:t>
    </dgm:pt>
    <dgm:pt modelId="{2C4D3020-A1B0-4AF6-9DDC-C9A3BB6D51A5}" type="parTrans" cxnId="{51EB9267-6AA5-4567-A18F-597AC6ED91C9}">
      <dgm:prSet/>
      <dgm:spPr/>
      <dgm:t>
        <a:bodyPr/>
        <a:lstStyle/>
        <a:p>
          <a:endParaRPr lang="es-ES" sz="1400" b="1"/>
        </a:p>
      </dgm:t>
    </dgm:pt>
    <dgm:pt modelId="{B3825CDB-1571-4B98-8277-91E7EA738576}" type="sibTrans" cxnId="{51EB9267-6AA5-4567-A18F-597AC6ED91C9}">
      <dgm:prSet custT="1"/>
      <dgm:spPr/>
      <dgm:t>
        <a:bodyPr/>
        <a:lstStyle/>
        <a:p>
          <a:endParaRPr lang="es-ES" sz="1200" b="1"/>
        </a:p>
      </dgm:t>
    </dgm:pt>
    <dgm:pt modelId="{32C00C9D-E0F0-4B82-BE48-D4F3B4CC3F29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1400" b="1" dirty="0"/>
            <a:t>INCREMENTO EPMMQ</a:t>
          </a:r>
        </a:p>
      </dgm:t>
    </dgm:pt>
    <dgm:pt modelId="{D4B54D44-143D-4671-9284-ACA4E3D6922A}" type="parTrans" cxnId="{9BAA9E9B-EC05-4014-858C-7A27D10FDE80}">
      <dgm:prSet/>
      <dgm:spPr/>
      <dgm:t>
        <a:bodyPr/>
        <a:lstStyle/>
        <a:p>
          <a:endParaRPr lang="es-ES" sz="1400" b="1"/>
        </a:p>
      </dgm:t>
    </dgm:pt>
    <dgm:pt modelId="{1BA90D4E-3395-402A-A8CE-A960BCD1AEAF}" type="sibTrans" cxnId="{9BAA9E9B-EC05-4014-858C-7A27D10FDE80}">
      <dgm:prSet/>
      <dgm:spPr/>
      <dgm:t>
        <a:bodyPr/>
        <a:lstStyle/>
        <a:p>
          <a:endParaRPr lang="es-ES" sz="1400" b="1"/>
        </a:p>
      </dgm:t>
    </dgm:pt>
    <dgm:pt modelId="{CF509FCE-2685-4345-94E9-338882EF3B72}">
      <dgm:prSet phldrT="[Texto]" custT="1"/>
      <dgm:spPr/>
      <dgm:t>
        <a:bodyPr/>
        <a:lstStyle/>
        <a:p>
          <a:r>
            <a:rPr lang="es-ES" sz="1400" b="1" dirty="0"/>
            <a:t>3. MANTENIMIENTO</a:t>
          </a:r>
        </a:p>
      </dgm:t>
    </dgm:pt>
    <dgm:pt modelId="{9F44A4BF-5A5E-4F14-889D-34535FCF00E4}" type="parTrans" cxnId="{1B28E8F2-9113-4035-B8EB-86305B5C1ED8}">
      <dgm:prSet/>
      <dgm:spPr/>
      <dgm:t>
        <a:bodyPr/>
        <a:lstStyle/>
        <a:p>
          <a:endParaRPr lang="es-ES" sz="1400" b="1"/>
        </a:p>
      </dgm:t>
    </dgm:pt>
    <dgm:pt modelId="{C46EB2DC-D2AE-48EC-A896-B2124D784CE3}" type="sibTrans" cxnId="{1B28E8F2-9113-4035-B8EB-86305B5C1ED8}">
      <dgm:prSet custT="1"/>
      <dgm:spPr/>
      <dgm:t>
        <a:bodyPr/>
        <a:lstStyle/>
        <a:p>
          <a:endParaRPr lang="es-ES" sz="3200" b="1"/>
        </a:p>
      </dgm:t>
    </dgm:pt>
    <dgm:pt modelId="{11BDD01C-A453-4BF0-9F47-D20CDDE483FF}" type="pres">
      <dgm:prSet presAssocID="{151B42FC-C544-436D-9FC0-F2EAD327ABB7}" presName="linearFlow" presStyleCnt="0">
        <dgm:presLayoutVars>
          <dgm:dir/>
          <dgm:resizeHandles val="exact"/>
        </dgm:presLayoutVars>
      </dgm:prSet>
      <dgm:spPr/>
    </dgm:pt>
    <dgm:pt modelId="{B552BD88-BBA4-4B73-8827-D890952D2D84}" type="pres">
      <dgm:prSet presAssocID="{73535857-4445-497B-8524-0E50DCF69D74}" presName="node" presStyleLbl="node1" presStyleIdx="0" presStyleCnt="4" custScaleX="74008" custScaleY="686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D52BA-CF6B-4D5F-A649-A5BD7B1CB3CD}" type="pres">
      <dgm:prSet presAssocID="{8F359EF7-BF34-4C41-B8F2-DDE984CAB1DC}" presName="spacerL" presStyleCnt="0"/>
      <dgm:spPr/>
    </dgm:pt>
    <dgm:pt modelId="{67B92099-E01E-4AF1-A26D-9166CF9F95B6}" type="pres">
      <dgm:prSet presAssocID="{8F359EF7-BF34-4C41-B8F2-DDE984CAB1D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99E9AC1E-C04B-453A-8DEB-AC20C921E1D1}" type="pres">
      <dgm:prSet presAssocID="{8F359EF7-BF34-4C41-B8F2-DDE984CAB1DC}" presName="spacerR" presStyleCnt="0"/>
      <dgm:spPr/>
    </dgm:pt>
    <dgm:pt modelId="{9801E088-85BD-4940-B4B0-0C3B332E2BCF}" type="pres">
      <dgm:prSet presAssocID="{67CA36D0-FB05-4A73-BD25-E68CCC2DD775}" presName="node" presStyleLbl="node1" presStyleIdx="1" presStyleCnt="4" custScaleX="82850" custScaleY="780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7B3144-3438-4DDC-94C2-A60651C6CAC9}" type="pres">
      <dgm:prSet presAssocID="{B3825CDB-1571-4B98-8277-91E7EA738576}" presName="spacerL" presStyleCnt="0"/>
      <dgm:spPr/>
    </dgm:pt>
    <dgm:pt modelId="{7F021350-78BA-4093-A401-83B9E17B3CF9}" type="pres">
      <dgm:prSet presAssocID="{B3825CDB-1571-4B98-8277-91E7EA738576}" presName="sibTrans" presStyleLbl="sibTrans2D1" presStyleIdx="1" presStyleCnt="3"/>
      <dgm:spPr/>
      <dgm:t>
        <a:bodyPr/>
        <a:lstStyle/>
        <a:p>
          <a:endParaRPr lang="es-ES"/>
        </a:p>
      </dgm:t>
    </dgm:pt>
    <dgm:pt modelId="{AE27B82B-B0E0-4F80-8940-56AD84F38917}" type="pres">
      <dgm:prSet presAssocID="{B3825CDB-1571-4B98-8277-91E7EA738576}" presName="spacerR" presStyleCnt="0"/>
      <dgm:spPr/>
    </dgm:pt>
    <dgm:pt modelId="{EF3E5F5D-B644-4C53-BB72-07E16019629F}" type="pres">
      <dgm:prSet presAssocID="{CF509FCE-2685-4345-94E9-338882EF3B72}" presName="node" presStyleLbl="node1" presStyleIdx="2" presStyleCnt="4" custScaleX="71285" custScaleY="73206" custLinFactNeighborX="37311" custLinFactNeighborY="9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F6BF2F-8778-44E0-ADED-984C059863E1}" type="pres">
      <dgm:prSet presAssocID="{C46EB2DC-D2AE-48EC-A896-B2124D784CE3}" presName="spacerL" presStyleCnt="0"/>
      <dgm:spPr/>
    </dgm:pt>
    <dgm:pt modelId="{51936E1E-6C72-4BE1-894A-A1CD3EE28E3B}" type="pres">
      <dgm:prSet presAssocID="{C46EB2DC-D2AE-48EC-A896-B2124D784CE3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F147335-06AE-4D29-B2CE-9BC69E78CB6A}" type="pres">
      <dgm:prSet presAssocID="{C46EB2DC-D2AE-48EC-A896-B2124D784CE3}" presName="spacerR" presStyleCnt="0"/>
      <dgm:spPr/>
    </dgm:pt>
    <dgm:pt modelId="{1C666394-432E-43A5-9132-5946D18BF83A}" type="pres">
      <dgm:prSet presAssocID="{32C00C9D-E0F0-4B82-BE48-D4F3B4CC3F29}" presName="node" presStyleLbl="node1" presStyleIdx="3" presStyleCnt="4" custScaleX="76430" custScaleY="813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9E9A46-C256-4C1A-879E-A0FE769F5F85}" type="presOf" srcId="{CF509FCE-2685-4345-94E9-338882EF3B72}" destId="{EF3E5F5D-B644-4C53-BB72-07E16019629F}" srcOrd="0" destOrd="0" presId="urn:microsoft.com/office/officeart/2005/8/layout/equation1"/>
    <dgm:cxn modelId="{9248B42B-A4AF-4CF1-A073-D1E376D7253F}" type="presOf" srcId="{67CA36D0-FB05-4A73-BD25-E68CCC2DD775}" destId="{9801E088-85BD-4940-B4B0-0C3B332E2BCF}" srcOrd="0" destOrd="0" presId="urn:microsoft.com/office/officeart/2005/8/layout/equation1"/>
    <dgm:cxn modelId="{D226C4D0-79DD-49B5-9C71-1D85AC9488F2}" type="presOf" srcId="{32C00C9D-E0F0-4B82-BE48-D4F3B4CC3F29}" destId="{1C666394-432E-43A5-9132-5946D18BF83A}" srcOrd="0" destOrd="0" presId="urn:microsoft.com/office/officeart/2005/8/layout/equation1"/>
    <dgm:cxn modelId="{9BAA9E9B-EC05-4014-858C-7A27D10FDE80}" srcId="{151B42FC-C544-436D-9FC0-F2EAD327ABB7}" destId="{32C00C9D-E0F0-4B82-BE48-D4F3B4CC3F29}" srcOrd="3" destOrd="0" parTransId="{D4B54D44-143D-4671-9284-ACA4E3D6922A}" sibTransId="{1BA90D4E-3395-402A-A8CE-A960BCD1AEAF}"/>
    <dgm:cxn modelId="{8D6A30D6-825D-4ADA-A8BB-7AB006029F83}" srcId="{151B42FC-C544-436D-9FC0-F2EAD327ABB7}" destId="{73535857-4445-497B-8524-0E50DCF69D74}" srcOrd="0" destOrd="0" parTransId="{CCA0BBFD-470F-460A-847A-A8D7B956D44A}" sibTransId="{8F359EF7-BF34-4C41-B8F2-DDE984CAB1DC}"/>
    <dgm:cxn modelId="{51EB9267-6AA5-4567-A18F-597AC6ED91C9}" srcId="{151B42FC-C544-436D-9FC0-F2EAD327ABB7}" destId="{67CA36D0-FB05-4A73-BD25-E68CCC2DD775}" srcOrd="1" destOrd="0" parTransId="{2C4D3020-A1B0-4AF6-9DDC-C9A3BB6D51A5}" sibTransId="{B3825CDB-1571-4B98-8277-91E7EA738576}"/>
    <dgm:cxn modelId="{4BD21275-FD83-499F-8519-7432346C11D3}" type="presOf" srcId="{B3825CDB-1571-4B98-8277-91E7EA738576}" destId="{7F021350-78BA-4093-A401-83B9E17B3CF9}" srcOrd="0" destOrd="0" presId="urn:microsoft.com/office/officeart/2005/8/layout/equation1"/>
    <dgm:cxn modelId="{1B28E8F2-9113-4035-B8EB-86305B5C1ED8}" srcId="{151B42FC-C544-436D-9FC0-F2EAD327ABB7}" destId="{CF509FCE-2685-4345-94E9-338882EF3B72}" srcOrd="2" destOrd="0" parTransId="{9F44A4BF-5A5E-4F14-889D-34535FCF00E4}" sibTransId="{C46EB2DC-D2AE-48EC-A896-B2124D784CE3}"/>
    <dgm:cxn modelId="{F4484D26-C0CC-4BC4-98A1-A98CBCE88B85}" type="presOf" srcId="{151B42FC-C544-436D-9FC0-F2EAD327ABB7}" destId="{11BDD01C-A453-4BF0-9F47-D20CDDE483FF}" srcOrd="0" destOrd="0" presId="urn:microsoft.com/office/officeart/2005/8/layout/equation1"/>
    <dgm:cxn modelId="{B830F9D8-B44B-4929-8A8E-55A306FA06BD}" type="presOf" srcId="{8F359EF7-BF34-4C41-B8F2-DDE984CAB1DC}" destId="{67B92099-E01E-4AF1-A26D-9166CF9F95B6}" srcOrd="0" destOrd="0" presId="urn:microsoft.com/office/officeart/2005/8/layout/equation1"/>
    <dgm:cxn modelId="{EF6C9FF6-F1C1-452C-B533-62E469953950}" type="presOf" srcId="{73535857-4445-497B-8524-0E50DCF69D74}" destId="{B552BD88-BBA4-4B73-8827-D890952D2D84}" srcOrd="0" destOrd="0" presId="urn:microsoft.com/office/officeart/2005/8/layout/equation1"/>
    <dgm:cxn modelId="{B974317B-F165-4D77-9AEC-EF72F13E6862}" type="presOf" srcId="{C46EB2DC-D2AE-48EC-A896-B2124D784CE3}" destId="{51936E1E-6C72-4BE1-894A-A1CD3EE28E3B}" srcOrd="0" destOrd="0" presId="urn:microsoft.com/office/officeart/2005/8/layout/equation1"/>
    <dgm:cxn modelId="{58E56796-E5AC-4374-8B8C-8C68A97A1224}" type="presParOf" srcId="{11BDD01C-A453-4BF0-9F47-D20CDDE483FF}" destId="{B552BD88-BBA4-4B73-8827-D890952D2D84}" srcOrd="0" destOrd="0" presId="urn:microsoft.com/office/officeart/2005/8/layout/equation1"/>
    <dgm:cxn modelId="{0AD9B46D-5861-457C-BB01-AC95333A6B2F}" type="presParOf" srcId="{11BDD01C-A453-4BF0-9F47-D20CDDE483FF}" destId="{9DAD52BA-CF6B-4D5F-A649-A5BD7B1CB3CD}" srcOrd="1" destOrd="0" presId="urn:microsoft.com/office/officeart/2005/8/layout/equation1"/>
    <dgm:cxn modelId="{A5966A0C-33D5-4E67-BF4E-AB085631C160}" type="presParOf" srcId="{11BDD01C-A453-4BF0-9F47-D20CDDE483FF}" destId="{67B92099-E01E-4AF1-A26D-9166CF9F95B6}" srcOrd="2" destOrd="0" presId="urn:microsoft.com/office/officeart/2005/8/layout/equation1"/>
    <dgm:cxn modelId="{8315733B-E0A7-4749-9E92-8B8BAD8DF24D}" type="presParOf" srcId="{11BDD01C-A453-4BF0-9F47-D20CDDE483FF}" destId="{99E9AC1E-C04B-453A-8DEB-AC20C921E1D1}" srcOrd="3" destOrd="0" presId="urn:microsoft.com/office/officeart/2005/8/layout/equation1"/>
    <dgm:cxn modelId="{BF330A69-9BF0-47B6-ABA6-9B77BCB75304}" type="presParOf" srcId="{11BDD01C-A453-4BF0-9F47-D20CDDE483FF}" destId="{9801E088-85BD-4940-B4B0-0C3B332E2BCF}" srcOrd="4" destOrd="0" presId="urn:microsoft.com/office/officeart/2005/8/layout/equation1"/>
    <dgm:cxn modelId="{02DF3CA2-D2D7-463C-BA58-9DCBE3228D58}" type="presParOf" srcId="{11BDD01C-A453-4BF0-9F47-D20CDDE483FF}" destId="{C67B3144-3438-4DDC-94C2-A60651C6CAC9}" srcOrd="5" destOrd="0" presId="urn:microsoft.com/office/officeart/2005/8/layout/equation1"/>
    <dgm:cxn modelId="{75FC9D96-AF66-4331-9F81-BFBF3FC95EFF}" type="presParOf" srcId="{11BDD01C-A453-4BF0-9F47-D20CDDE483FF}" destId="{7F021350-78BA-4093-A401-83B9E17B3CF9}" srcOrd="6" destOrd="0" presId="urn:microsoft.com/office/officeart/2005/8/layout/equation1"/>
    <dgm:cxn modelId="{F9FEF769-FB65-4F3B-83C8-E3F5ED193D64}" type="presParOf" srcId="{11BDD01C-A453-4BF0-9F47-D20CDDE483FF}" destId="{AE27B82B-B0E0-4F80-8940-56AD84F38917}" srcOrd="7" destOrd="0" presId="urn:microsoft.com/office/officeart/2005/8/layout/equation1"/>
    <dgm:cxn modelId="{27723731-6004-4983-B0B1-8E1BD15A01D4}" type="presParOf" srcId="{11BDD01C-A453-4BF0-9F47-D20CDDE483FF}" destId="{EF3E5F5D-B644-4C53-BB72-07E16019629F}" srcOrd="8" destOrd="0" presId="urn:microsoft.com/office/officeart/2005/8/layout/equation1"/>
    <dgm:cxn modelId="{32D5DC70-4792-415E-9E71-643D2CBEFF6F}" type="presParOf" srcId="{11BDD01C-A453-4BF0-9F47-D20CDDE483FF}" destId="{B4F6BF2F-8778-44E0-ADED-984C059863E1}" srcOrd="9" destOrd="0" presId="urn:microsoft.com/office/officeart/2005/8/layout/equation1"/>
    <dgm:cxn modelId="{57CCC2B0-17BC-4E4E-86FF-989AE0260AA2}" type="presParOf" srcId="{11BDD01C-A453-4BF0-9F47-D20CDDE483FF}" destId="{51936E1E-6C72-4BE1-894A-A1CD3EE28E3B}" srcOrd="10" destOrd="0" presId="urn:microsoft.com/office/officeart/2005/8/layout/equation1"/>
    <dgm:cxn modelId="{3B9EE883-98BF-4854-8956-41620604122F}" type="presParOf" srcId="{11BDD01C-A453-4BF0-9F47-D20CDDE483FF}" destId="{9F147335-06AE-4D29-B2CE-9BC69E78CB6A}" srcOrd="11" destOrd="0" presId="urn:microsoft.com/office/officeart/2005/8/layout/equation1"/>
    <dgm:cxn modelId="{85693F33-DD7F-433B-A9FA-B3445D88B8B6}" type="presParOf" srcId="{11BDD01C-A453-4BF0-9F47-D20CDDE483FF}" destId="{1C666394-432E-43A5-9132-5946D18BF83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1B42FC-C544-436D-9FC0-F2EAD327ABB7}" type="doc">
      <dgm:prSet loTypeId="urn:microsoft.com/office/officeart/2005/8/layout/equation1" loCatId="process" qsTypeId="urn:microsoft.com/office/officeart/2005/8/quickstyle/simple5" qsCatId="simple" csTypeId="urn:microsoft.com/office/officeart/2005/8/colors/colorful5" csCatId="colorful" phldr="1"/>
      <dgm:spPr/>
    </dgm:pt>
    <dgm:pt modelId="{73535857-4445-497B-8524-0E50DCF69D74}">
      <dgm:prSet phldrT="[Texto]" custT="1"/>
      <dgm:spPr/>
      <dgm:t>
        <a:bodyPr/>
        <a:lstStyle/>
        <a:p>
          <a:r>
            <a:rPr lang="es-ES" sz="1600" b="1" dirty="0"/>
            <a:t>1. Parroquiales Rurales</a:t>
          </a:r>
        </a:p>
      </dgm:t>
    </dgm:pt>
    <dgm:pt modelId="{CCA0BBFD-470F-460A-847A-A8D7B956D44A}" type="parTrans" cxnId="{8D6A30D6-825D-4ADA-A8BB-7AB006029F83}">
      <dgm:prSet/>
      <dgm:spPr/>
      <dgm:t>
        <a:bodyPr/>
        <a:lstStyle/>
        <a:p>
          <a:endParaRPr lang="es-ES" sz="2400" b="1"/>
        </a:p>
      </dgm:t>
    </dgm:pt>
    <dgm:pt modelId="{8F359EF7-BF34-4C41-B8F2-DDE984CAB1DC}" type="sibTrans" cxnId="{8D6A30D6-825D-4ADA-A8BB-7AB006029F83}">
      <dgm:prSet custT="1"/>
      <dgm:spPr/>
      <dgm:t>
        <a:bodyPr/>
        <a:lstStyle/>
        <a:p>
          <a:endParaRPr lang="es-ES" sz="1100" b="1"/>
        </a:p>
      </dgm:t>
    </dgm:pt>
    <dgm:pt modelId="{67CA36D0-FB05-4A73-BD25-E68CCC2DD775}">
      <dgm:prSet phldrT="[Texto]" custT="1"/>
      <dgm:spPr/>
      <dgm:t>
        <a:bodyPr/>
        <a:lstStyle/>
        <a:p>
          <a:r>
            <a:rPr lang="es-ES" sz="1200" b="1" dirty="0"/>
            <a:t>2. Expropiaciones</a:t>
          </a:r>
        </a:p>
      </dgm:t>
    </dgm:pt>
    <dgm:pt modelId="{2C4D3020-A1B0-4AF6-9DDC-C9A3BB6D51A5}" type="parTrans" cxnId="{51EB9267-6AA5-4567-A18F-597AC6ED91C9}">
      <dgm:prSet/>
      <dgm:spPr/>
      <dgm:t>
        <a:bodyPr/>
        <a:lstStyle/>
        <a:p>
          <a:endParaRPr lang="es-ES" sz="2400" b="1"/>
        </a:p>
      </dgm:t>
    </dgm:pt>
    <dgm:pt modelId="{B3825CDB-1571-4B98-8277-91E7EA738576}" type="sibTrans" cxnId="{51EB9267-6AA5-4567-A18F-597AC6ED91C9}">
      <dgm:prSet custT="1"/>
      <dgm:spPr/>
      <dgm:t>
        <a:bodyPr/>
        <a:lstStyle/>
        <a:p>
          <a:endParaRPr lang="es-ES" sz="1100" b="1"/>
        </a:p>
      </dgm:t>
    </dgm:pt>
    <dgm:pt modelId="{32C00C9D-E0F0-4B82-BE48-D4F3B4CC3F29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600" b="1" dirty="0"/>
            <a:t>Incremento EPMMOP</a:t>
          </a:r>
        </a:p>
      </dgm:t>
    </dgm:pt>
    <dgm:pt modelId="{D4B54D44-143D-4671-9284-ACA4E3D6922A}" type="parTrans" cxnId="{9BAA9E9B-EC05-4014-858C-7A27D10FDE80}">
      <dgm:prSet/>
      <dgm:spPr/>
      <dgm:t>
        <a:bodyPr/>
        <a:lstStyle/>
        <a:p>
          <a:endParaRPr lang="es-ES" sz="2400" b="1"/>
        </a:p>
      </dgm:t>
    </dgm:pt>
    <dgm:pt modelId="{1BA90D4E-3395-402A-A8CE-A960BCD1AEAF}" type="sibTrans" cxnId="{9BAA9E9B-EC05-4014-858C-7A27D10FDE80}">
      <dgm:prSet/>
      <dgm:spPr/>
      <dgm:t>
        <a:bodyPr/>
        <a:lstStyle/>
        <a:p>
          <a:endParaRPr lang="es-ES" sz="2400" b="1"/>
        </a:p>
      </dgm:t>
    </dgm:pt>
    <dgm:pt modelId="{CF509FCE-2685-4345-94E9-338882EF3B72}">
      <dgm:prSet phldrT="[Texto]" custT="1"/>
      <dgm:spPr/>
      <dgm:t>
        <a:bodyPr/>
        <a:lstStyle/>
        <a:p>
          <a:r>
            <a:rPr lang="es-ES" sz="1600" b="1" dirty="0"/>
            <a:t>3. Arrastres</a:t>
          </a:r>
        </a:p>
      </dgm:t>
    </dgm:pt>
    <dgm:pt modelId="{9F44A4BF-5A5E-4F14-889D-34535FCF00E4}" type="parTrans" cxnId="{1B28E8F2-9113-4035-B8EB-86305B5C1ED8}">
      <dgm:prSet/>
      <dgm:spPr/>
      <dgm:t>
        <a:bodyPr/>
        <a:lstStyle/>
        <a:p>
          <a:endParaRPr lang="es-ES" sz="2400" b="1"/>
        </a:p>
      </dgm:t>
    </dgm:pt>
    <dgm:pt modelId="{C46EB2DC-D2AE-48EC-A896-B2124D784CE3}" type="sibTrans" cxnId="{1B28E8F2-9113-4035-B8EB-86305B5C1ED8}">
      <dgm:prSet custT="1"/>
      <dgm:spPr/>
      <dgm:t>
        <a:bodyPr/>
        <a:lstStyle/>
        <a:p>
          <a:endParaRPr lang="es-ES" sz="1100" b="1"/>
        </a:p>
      </dgm:t>
    </dgm:pt>
    <dgm:pt modelId="{11BDD01C-A453-4BF0-9F47-D20CDDE483FF}" type="pres">
      <dgm:prSet presAssocID="{151B42FC-C544-436D-9FC0-F2EAD327ABB7}" presName="linearFlow" presStyleCnt="0">
        <dgm:presLayoutVars>
          <dgm:dir/>
          <dgm:resizeHandles val="exact"/>
        </dgm:presLayoutVars>
      </dgm:prSet>
      <dgm:spPr/>
    </dgm:pt>
    <dgm:pt modelId="{B552BD88-BBA4-4B73-8827-D890952D2D84}" type="pres">
      <dgm:prSet presAssocID="{73535857-4445-497B-8524-0E50DCF69D74}" presName="node" presStyleLbl="node1" presStyleIdx="0" presStyleCnt="4" custScaleX="129864" custLinFactX="-3174" custLinFactNeighborX="-100000" custLinFactNeighborY="41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D52BA-CF6B-4D5F-A649-A5BD7B1CB3CD}" type="pres">
      <dgm:prSet presAssocID="{8F359EF7-BF34-4C41-B8F2-DDE984CAB1DC}" presName="spacerL" presStyleCnt="0"/>
      <dgm:spPr/>
    </dgm:pt>
    <dgm:pt modelId="{67B92099-E01E-4AF1-A26D-9166CF9F95B6}" type="pres">
      <dgm:prSet presAssocID="{8F359EF7-BF34-4C41-B8F2-DDE984CAB1D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99E9AC1E-C04B-453A-8DEB-AC20C921E1D1}" type="pres">
      <dgm:prSet presAssocID="{8F359EF7-BF34-4C41-B8F2-DDE984CAB1DC}" presName="spacerR" presStyleCnt="0"/>
      <dgm:spPr/>
    </dgm:pt>
    <dgm:pt modelId="{9801E088-85BD-4940-B4B0-0C3B332E2BCF}" type="pres">
      <dgm:prSet presAssocID="{67CA36D0-FB05-4A73-BD25-E68CCC2DD775}" presName="node" presStyleLbl="node1" presStyleIdx="1" presStyleCnt="4" custScaleX="1248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7B3144-3438-4DDC-94C2-A60651C6CAC9}" type="pres">
      <dgm:prSet presAssocID="{B3825CDB-1571-4B98-8277-91E7EA738576}" presName="spacerL" presStyleCnt="0"/>
      <dgm:spPr/>
    </dgm:pt>
    <dgm:pt modelId="{7F021350-78BA-4093-A401-83B9E17B3CF9}" type="pres">
      <dgm:prSet presAssocID="{B3825CDB-1571-4B98-8277-91E7EA738576}" presName="sibTrans" presStyleLbl="sibTrans2D1" presStyleIdx="1" presStyleCnt="3"/>
      <dgm:spPr/>
      <dgm:t>
        <a:bodyPr/>
        <a:lstStyle/>
        <a:p>
          <a:endParaRPr lang="es-ES"/>
        </a:p>
      </dgm:t>
    </dgm:pt>
    <dgm:pt modelId="{AE27B82B-B0E0-4F80-8940-56AD84F38917}" type="pres">
      <dgm:prSet presAssocID="{B3825CDB-1571-4B98-8277-91E7EA738576}" presName="spacerR" presStyleCnt="0"/>
      <dgm:spPr/>
    </dgm:pt>
    <dgm:pt modelId="{EF3E5F5D-B644-4C53-BB72-07E16019629F}" type="pres">
      <dgm:prSet presAssocID="{CF509FCE-2685-4345-94E9-338882EF3B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F6BF2F-8778-44E0-ADED-984C059863E1}" type="pres">
      <dgm:prSet presAssocID="{C46EB2DC-D2AE-48EC-A896-B2124D784CE3}" presName="spacerL" presStyleCnt="0"/>
      <dgm:spPr/>
    </dgm:pt>
    <dgm:pt modelId="{51936E1E-6C72-4BE1-894A-A1CD3EE28E3B}" type="pres">
      <dgm:prSet presAssocID="{C46EB2DC-D2AE-48EC-A896-B2124D784CE3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F147335-06AE-4D29-B2CE-9BC69E78CB6A}" type="pres">
      <dgm:prSet presAssocID="{C46EB2DC-D2AE-48EC-A896-B2124D784CE3}" presName="spacerR" presStyleCnt="0"/>
      <dgm:spPr/>
    </dgm:pt>
    <dgm:pt modelId="{1C666394-432E-43A5-9132-5946D18BF83A}" type="pres">
      <dgm:prSet presAssocID="{32C00C9D-E0F0-4B82-BE48-D4F3B4CC3F2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9E9A46-C256-4C1A-879E-A0FE769F5F85}" type="presOf" srcId="{CF509FCE-2685-4345-94E9-338882EF3B72}" destId="{EF3E5F5D-B644-4C53-BB72-07E16019629F}" srcOrd="0" destOrd="0" presId="urn:microsoft.com/office/officeart/2005/8/layout/equation1"/>
    <dgm:cxn modelId="{9248B42B-A4AF-4CF1-A073-D1E376D7253F}" type="presOf" srcId="{67CA36D0-FB05-4A73-BD25-E68CCC2DD775}" destId="{9801E088-85BD-4940-B4B0-0C3B332E2BCF}" srcOrd="0" destOrd="0" presId="urn:microsoft.com/office/officeart/2005/8/layout/equation1"/>
    <dgm:cxn modelId="{D226C4D0-79DD-49B5-9C71-1D85AC9488F2}" type="presOf" srcId="{32C00C9D-E0F0-4B82-BE48-D4F3B4CC3F29}" destId="{1C666394-432E-43A5-9132-5946D18BF83A}" srcOrd="0" destOrd="0" presId="urn:microsoft.com/office/officeart/2005/8/layout/equation1"/>
    <dgm:cxn modelId="{9BAA9E9B-EC05-4014-858C-7A27D10FDE80}" srcId="{151B42FC-C544-436D-9FC0-F2EAD327ABB7}" destId="{32C00C9D-E0F0-4B82-BE48-D4F3B4CC3F29}" srcOrd="3" destOrd="0" parTransId="{D4B54D44-143D-4671-9284-ACA4E3D6922A}" sibTransId="{1BA90D4E-3395-402A-A8CE-A960BCD1AEAF}"/>
    <dgm:cxn modelId="{8D6A30D6-825D-4ADA-A8BB-7AB006029F83}" srcId="{151B42FC-C544-436D-9FC0-F2EAD327ABB7}" destId="{73535857-4445-497B-8524-0E50DCF69D74}" srcOrd="0" destOrd="0" parTransId="{CCA0BBFD-470F-460A-847A-A8D7B956D44A}" sibTransId="{8F359EF7-BF34-4C41-B8F2-DDE984CAB1DC}"/>
    <dgm:cxn modelId="{51EB9267-6AA5-4567-A18F-597AC6ED91C9}" srcId="{151B42FC-C544-436D-9FC0-F2EAD327ABB7}" destId="{67CA36D0-FB05-4A73-BD25-E68CCC2DD775}" srcOrd="1" destOrd="0" parTransId="{2C4D3020-A1B0-4AF6-9DDC-C9A3BB6D51A5}" sibTransId="{B3825CDB-1571-4B98-8277-91E7EA738576}"/>
    <dgm:cxn modelId="{4BD21275-FD83-499F-8519-7432346C11D3}" type="presOf" srcId="{B3825CDB-1571-4B98-8277-91E7EA738576}" destId="{7F021350-78BA-4093-A401-83B9E17B3CF9}" srcOrd="0" destOrd="0" presId="urn:microsoft.com/office/officeart/2005/8/layout/equation1"/>
    <dgm:cxn modelId="{1B28E8F2-9113-4035-B8EB-86305B5C1ED8}" srcId="{151B42FC-C544-436D-9FC0-F2EAD327ABB7}" destId="{CF509FCE-2685-4345-94E9-338882EF3B72}" srcOrd="2" destOrd="0" parTransId="{9F44A4BF-5A5E-4F14-889D-34535FCF00E4}" sibTransId="{C46EB2DC-D2AE-48EC-A896-B2124D784CE3}"/>
    <dgm:cxn modelId="{F4484D26-C0CC-4BC4-98A1-A98CBCE88B85}" type="presOf" srcId="{151B42FC-C544-436D-9FC0-F2EAD327ABB7}" destId="{11BDD01C-A453-4BF0-9F47-D20CDDE483FF}" srcOrd="0" destOrd="0" presId="urn:microsoft.com/office/officeart/2005/8/layout/equation1"/>
    <dgm:cxn modelId="{B830F9D8-B44B-4929-8A8E-55A306FA06BD}" type="presOf" srcId="{8F359EF7-BF34-4C41-B8F2-DDE984CAB1DC}" destId="{67B92099-E01E-4AF1-A26D-9166CF9F95B6}" srcOrd="0" destOrd="0" presId="urn:microsoft.com/office/officeart/2005/8/layout/equation1"/>
    <dgm:cxn modelId="{EF6C9FF6-F1C1-452C-B533-62E469953950}" type="presOf" srcId="{73535857-4445-497B-8524-0E50DCF69D74}" destId="{B552BD88-BBA4-4B73-8827-D890952D2D84}" srcOrd="0" destOrd="0" presId="urn:microsoft.com/office/officeart/2005/8/layout/equation1"/>
    <dgm:cxn modelId="{B974317B-F165-4D77-9AEC-EF72F13E6862}" type="presOf" srcId="{C46EB2DC-D2AE-48EC-A896-B2124D784CE3}" destId="{51936E1E-6C72-4BE1-894A-A1CD3EE28E3B}" srcOrd="0" destOrd="0" presId="urn:microsoft.com/office/officeart/2005/8/layout/equation1"/>
    <dgm:cxn modelId="{58E56796-E5AC-4374-8B8C-8C68A97A1224}" type="presParOf" srcId="{11BDD01C-A453-4BF0-9F47-D20CDDE483FF}" destId="{B552BD88-BBA4-4B73-8827-D890952D2D84}" srcOrd="0" destOrd="0" presId="urn:microsoft.com/office/officeart/2005/8/layout/equation1"/>
    <dgm:cxn modelId="{0AD9B46D-5861-457C-BB01-AC95333A6B2F}" type="presParOf" srcId="{11BDD01C-A453-4BF0-9F47-D20CDDE483FF}" destId="{9DAD52BA-CF6B-4D5F-A649-A5BD7B1CB3CD}" srcOrd="1" destOrd="0" presId="urn:microsoft.com/office/officeart/2005/8/layout/equation1"/>
    <dgm:cxn modelId="{A5966A0C-33D5-4E67-BF4E-AB085631C160}" type="presParOf" srcId="{11BDD01C-A453-4BF0-9F47-D20CDDE483FF}" destId="{67B92099-E01E-4AF1-A26D-9166CF9F95B6}" srcOrd="2" destOrd="0" presId="urn:microsoft.com/office/officeart/2005/8/layout/equation1"/>
    <dgm:cxn modelId="{8315733B-E0A7-4749-9E92-8B8BAD8DF24D}" type="presParOf" srcId="{11BDD01C-A453-4BF0-9F47-D20CDDE483FF}" destId="{99E9AC1E-C04B-453A-8DEB-AC20C921E1D1}" srcOrd="3" destOrd="0" presId="urn:microsoft.com/office/officeart/2005/8/layout/equation1"/>
    <dgm:cxn modelId="{BF330A69-9BF0-47B6-ABA6-9B77BCB75304}" type="presParOf" srcId="{11BDD01C-A453-4BF0-9F47-D20CDDE483FF}" destId="{9801E088-85BD-4940-B4B0-0C3B332E2BCF}" srcOrd="4" destOrd="0" presId="urn:microsoft.com/office/officeart/2005/8/layout/equation1"/>
    <dgm:cxn modelId="{02DF3CA2-D2D7-463C-BA58-9DCBE3228D58}" type="presParOf" srcId="{11BDD01C-A453-4BF0-9F47-D20CDDE483FF}" destId="{C67B3144-3438-4DDC-94C2-A60651C6CAC9}" srcOrd="5" destOrd="0" presId="urn:microsoft.com/office/officeart/2005/8/layout/equation1"/>
    <dgm:cxn modelId="{75FC9D96-AF66-4331-9F81-BFBF3FC95EFF}" type="presParOf" srcId="{11BDD01C-A453-4BF0-9F47-D20CDDE483FF}" destId="{7F021350-78BA-4093-A401-83B9E17B3CF9}" srcOrd="6" destOrd="0" presId="urn:microsoft.com/office/officeart/2005/8/layout/equation1"/>
    <dgm:cxn modelId="{F9FEF769-FB65-4F3B-83C8-E3F5ED193D64}" type="presParOf" srcId="{11BDD01C-A453-4BF0-9F47-D20CDDE483FF}" destId="{AE27B82B-B0E0-4F80-8940-56AD84F38917}" srcOrd="7" destOrd="0" presId="urn:microsoft.com/office/officeart/2005/8/layout/equation1"/>
    <dgm:cxn modelId="{27723731-6004-4983-B0B1-8E1BD15A01D4}" type="presParOf" srcId="{11BDD01C-A453-4BF0-9F47-D20CDDE483FF}" destId="{EF3E5F5D-B644-4C53-BB72-07E16019629F}" srcOrd="8" destOrd="0" presId="urn:microsoft.com/office/officeart/2005/8/layout/equation1"/>
    <dgm:cxn modelId="{32D5DC70-4792-415E-9E71-643D2CBEFF6F}" type="presParOf" srcId="{11BDD01C-A453-4BF0-9F47-D20CDDE483FF}" destId="{B4F6BF2F-8778-44E0-ADED-984C059863E1}" srcOrd="9" destOrd="0" presId="urn:microsoft.com/office/officeart/2005/8/layout/equation1"/>
    <dgm:cxn modelId="{57CCC2B0-17BC-4E4E-86FF-989AE0260AA2}" type="presParOf" srcId="{11BDD01C-A453-4BF0-9F47-D20CDDE483FF}" destId="{51936E1E-6C72-4BE1-894A-A1CD3EE28E3B}" srcOrd="10" destOrd="0" presId="urn:microsoft.com/office/officeart/2005/8/layout/equation1"/>
    <dgm:cxn modelId="{3B9EE883-98BF-4854-8956-41620604122F}" type="presParOf" srcId="{11BDD01C-A453-4BF0-9F47-D20CDDE483FF}" destId="{9F147335-06AE-4D29-B2CE-9BC69E78CB6A}" srcOrd="11" destOrd="0" presId="urn:microsoft.com/office/officeart/2005/8/layout/equation1"/>
    <dgm:cxn modelId="{85693F33-DD7F-433B-A9FA-B3445D88B8B6}" type="presParOf" srcId="{11BDD01C-A453-4BF0-9F47-D20CDDE483FF}" destId="{1C666394-432E-43A5-9132-5946D18BF83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1B42FC-C544-436D-9FC0-F2EAD327ABB7}" type="doc">
      <dgm:prSet loTypeId="urn:microsoft.com/office/officeart/2005/8/layout/equation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3535857-4445-497B-8524-0E50DCF69D74}">
      <dgm:prSet phldrT="[Texto]" custT="1"/>
      <dgm:spPr/>
      <dgm:t>
        <a:bodyPr/>
        <a:lstStyle/>
        <a:p>
          <a:r>
            <a:rPr lang="es-ES" sz="1800" b="1" dirty="0"/>
            <a:t>1. Alimentadores</a:t>
          </a:r>
        </a:p>
      </dgm:t>
    </dgm:pt>
    <dgm:pt modelId="{CCA0BBFD-470F-460A-847A-A8D7B956D44A}" type="parTrans" cxnId="{8D6A30D6-825D-4ADA-A8BB-7AB006029F83}">
      <dgm:prSet/>
      <dgm:spPr/>
      <dgm:t>
        <a:bodyPr/>
        <a:lstStyle/>
        <a:p>
          <a:endParaRPr lang="es-ES" sz="1800" b="1"/>
        </a:p>
      </dgm:t>
    </dgm:pt>
    <dgm:pt modelId="{8F359EF7-BF34-4C41-B8F2-DDE984CAB1DC}" type="sibTrans" cxnId="{8D6A30D6-825D-4ADA-A8BB-7AB006029F83}">
      <dgm:prSet custT="1"/>
      <dgm:spPr/>
      <dgm:t>
        <a:bodyPr/>
        <a:lstStyle/>
        <a:p>
          <a:endParaRPr lang="es-ES" sz="1600" b="1"/>
        </a:p>
      </dgm:t>
    </dgm:pt>
    <dgm:pt modelId="{67CA36D0-FB05-4A73-BD25-E68CCC2DD775}">
      <dgm:prSet phldrT="[Texto]" custT="1"/>
      <dgm:spPr/>
      <dgm:t>
        <a:bodyPr/>
        <a:lstStyle/>
        <a:p>
          <a:pPr marL="0" indent="0">
            <a:tabLst/>
          </a:pPr>
          <a:r>
            <a:rPr lang="es-ES" sz="1800" b="1" dirty="0"/>
            <a:t>2. Nómina Operativa</a:t>
          </a:r>
        </a:p>
      </dgm:t>
    </dgm:pt>
    <dgm:pt modelId="{2C4D3020-A1B0-4AF6-9DDC-C9A3BB6D51A5}" type="parTrans" cxnId="{51EB9267-6AA5-4567-A18F-597AC6ED91C9}">
      <dgm:prSet/>
      <dgm:spPr/>
      <dgm:t>
        <a:bodyPr/>
        <a:lstStyle/>
        <a:p>
          <a:endParaRPr lang="es-ES" sz="1800" b="1"/>
        </a:p>
      </dgm:t>
    </dgm:pt>
    <dgm:pt modelId="{B3825CDB-1571-4B98-8277-91E7EA738576}" type="sibTrans" cxnId="{51EB9267-6AA5-4567-A18F-597AC6ED91C9}">
      <dgm:prSet custT="1"/>
      <dgm:spPr/>
      <dgm:t>
        <a:bodyPr/>
        <a:lstStyle/>
        <a:p>
          <a:endParaRPr lang="es-ES" sz="1600" b="1"/>
        </a:p>
      </dgm:t>
    </dgm:pt>
    <dgm:pt modelId="{32C00C9D-E0F0-4B82-BE48-D4F3B4CC3F29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1800" b="1" dirty="0"/>
            <a:t>Incremento </a:t>
          </a:r>
        </a:p>
      </dgm:t>
    </dgm:pt>
    <dgm:pt modelId="{D4B54D44-143D-4671-9284-ACA4E3D6922A}" type="parTrans" cxnId="{9BAA9E9B-EC05-4014-858C-7A27D10FDE80}">
      <dgm:prSet/>
      <dgm:spPr/>
      <dgm:t>
        <a:bodyPr/>
        <a:lstStyle/>
        <a:p>
          <a:endParaRPr lang="es-ES" sz="1800" b="1"/>
        </a:p>
      </dgm:t>
    </dgm:pt>
    <dgm:pt modelId="{1BA90D4E-3395-402A-A8CE-A960BCD1AEAF}" type="sibTrans" cxnId="{9BAA9E9B-EC05-4014-858C-7A27D10FDE80}">
      <dgm:prSet/>
      <dgm:spPr/>
      <dgm:t>
        <a:bodyPr/>
        <a:lstStyle/>
        <a:p>
          <a:endParaRPr lang="es-ES" sz="1800" b="1"/>
        </a:p>
      </dgm:t>
    </dgm:pt>
    <dgm:pt modelId="{CF509FCE-2685-4345-94E9-338882EF3B72}">
      <dgm:prSet phldrT="[Texto]" custT="1"/>
      <dgm:spPr/>
      <dgm:t>
        <a:bodyPr/>
        <a:lstStyle/>
        <a:p>
          <a:r>
            <a:rPr lang="es-ES" sz="1800" b="1" dirty="0"/>
            <a:t>3. Repuestos</a:t>
          </a:r>
        </a:p>
      </dgm:t>
    </dgm:pt>
    <dgm:pt modelId="{9F44A4BF-5A5E-4F14-889D-34535FCF00E4}" type="parTrans" cxnId="{1B28E8F2-9113-4035-B8EB-86305B5C1ED8}">
      <dgm:prSet/>
      <dgm:spPr/>
      <dgm:t>
        <a:bodyPr/>
        <a:lstStyle/>
        <a:p>
          <a:endParaRPr lang="es-ES" sz="1800" b="1"/>
        </a:p>
      </dgm:t>
    </dgm:pt>
    <dgm:pt modelId="{C46EB2DC-D2AE-48EC-A896-B2124D784CE3}" type="sibTrans" cxnId="{1B28E8F2-9113-4035-B8EB-86305B5C1ED8}">
      <dgm:prSet custT="1"/>
      <dgm:spPr/>
      <dgm:t>
        <a:bodyPr/>
        <a:lstStyle/>
        <a:p>
          <a:endParaRPr lang="es-ES" sz="4000" b="1"/>
        </a:p>
      </dgm:t>
    </dgm:pt>
    <dgm:pt modelId="{1CF6A82C-95DD-44C1-BB37-57D115FB3DAD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sz="1800" b="1" dirty="0"/>
            <a:t>4. Seguridad Electrónica</a:t>
          </a:r>
        </a:p>
      </dgm:t>
    </dgm:pt>
    <dgm:pt modelId="{C97358DD-C22D-4DB9-BBC7-4797CC4AD6B5}" type="parTrans" cxnId="{01E0FB5C-8C3A-4E8C-B5DB-CBF50C130CB0}">
      <dgm:prSet/>
      <dgm:spPr/>
      <dgm:t>
        <a:bodyPr/>
        <a:lstStyle/>
        <a:p>
          <a:endParaRPr lang="es-EC" sz="2400"/>
        </a:p>
      </dgm:t>
    </dgm:pt>
    <dgm:pt modelId="{AED8B243-3A9D-40C1-85D3-CEF7F5CC26FB}" type="sibTrans" cxnId="{01E0FB5C-8C3A-4E8C-B5DB-CBF50C130CB0}">
      <dgm:prSet custT="1"/>
      <dgm:spPr/>
      <dgm:t>
        <a:bodyPr/>
        <a:lstStyle/>
        <a:p>
          <a:endParaRPr lang="es-EC" sz="4000"/>
        </a:p>
      </dgm:t>
    </dgm:pt>
    <dgm:pt modelId="{11BDD01C-A453-4BF0-9F47-D20CDDE483FF}" type="pres">
      <dgm:prSet presAssocID="{151B42FC-C544-436D-9FC0-F2EAD327ABB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52BD88-BBA4-4B73-8827-D890952D2D84}" type="pres">
      <dgm:prSet presAssocID="{73535857-4445-497B-8524-0E50DCF69D7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D52BA-CF6B-4D5F-A649-A5BD7B1CB3CD}" type="pres">
      <dgm:prSet presAssocID="{8F359EF7-BF34-4C41-B8F2-DDE984CAB1DC}" presName="spacerL" presStyleCnt="0"/>
      <dgm:spPr/>
    </dgm:pt>
    <dgm:pt modelId="{67B92099-E01E-4AF1-A26D-9166CF9F95B6}" type="pres">
      <dgm:prSet presAssocID="{8F359EF7-BF34-4C41-B8F2-DDE984CAB1DC}" presName="sibTrans" presStyleLbl="sibTrans2D1" presStyleIdx="0" presStyleCnt="4"/>
      <dgm:spPr/>
      <dgm:t>
        <a:bodyPr/>
        <a:lstStyle/>
        <a:p>
          <a:endParaRPr lang="es-ES"/>
        </a:p>
      </dgm:t>
    </dgm:pt>
    <dgm:pt modelId="{99E9AC1E-C04B-453A-8DEB-AC20C921E1D1}" type="pres">
      <dgm:prSet presAssocID="{8F359EF7-BF34-4C41-B8F2-DDE984CAB1DC}" presName="spacerR" presStyleCnt="0"/>
      <dgm:spPr/>
    </dgm:pt>
    <dgm:pt modelId="{9801E088-85BD-4940-B4B0-0C3B332E2BCF}" type="pres">
      <dgm:prSet presAssocID="{67CA36D0-FB05-4A73-BD25-E68CCC2DD7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7B3144-3438-4DDC-94C2-A60651C6CAC9}" type="pres">
      <dgm:prSet presAssocID="{B3825CDB-1571-4B98-8277-91E7EA738576}" presName="spacerL" presStyleCnt="0"/>
      <dgm:spPr/>
    </dgm:pt>
    <dgm:pt modelId="{7F021350-78BA-4093-A401-83B9E17B3CF9}" type="pres">
      <dgm:prSet presAssocID="{B3825CDB-1571-4B98-8277-91E7EA738576}" presName="sibTrans" presStyleLbl="sibTrans2D1" presStyleIdx="1" presStyleCnt="4"/>
      <dgm:spPr/>
      <dgm:t>
        <a:bodyPr/>
        <a:lstStyle/>
        <a:p>
          <a:endParaRPr lang="es-ES"/>
        </a:p>
      </dgm:t>
    </dgm:pt>
    <dgm:pt modelId="{AE27B82B-B0E0-4F80-8940-56AD84F38917}" type="pres">
      <dgm:prSet presAssocID="{B3825CDB-1571-4B98-8277-91E7EA738576}" presName="spacerR" presStyleCnt="0"/>
      <dgm:spPr/>
    </dgm:pt>
    <dgm:pt modelId="{EF3E5F5D-B644-4C53-BB72-07E16019629F}" type="pres">
      <dgm:prSet presAssocID="{CF509FCE-2685-4345-94E9-338882EF3B72}" presName="node" presStyleLbl="node1" presStyleIdx="2" presStyleCnt="5" custScaleX="1101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F6BF2F-8778-44E0-ADED-984C059863E1}" type="pres">
      <dgm:prSet presAssocID="{C46EB2DC-D2AE-48EC-A896-B2124D784CE3}" presName="spacerL" presStyleCnt="0"/>
      <dgm:spPr/>
    </dgm:pt>
    <dgm:pt modelId="{51936E1E-6C72-4BE1-894A-A1CD3EE28E3B}" type="pres">
      <dgm:prSet presAssocID="{C46EB2DC-D2AE-48EC-A896-B2124D784CE3}" presName="sibTrans" presStyleLbl="sibTrans2D1" presStyleIdx="2" presStyleCnt="4"/>
      <dgm:spPr/>
      <dgm:t>
        <a:bodyPr/>
        <a:lstStyle/>
        <a:p>
          <a:endParaRPr lang="es-ES"/>
        </a:p>
      </dgm:t>
    </dgm:pt>
    <dgm:pt modelId="{9F147335-06AE-4D29-B2CE-9BC69E78CB6A}" type="pres">
      <dgm:prSet presAssocID="{C46EB2DC-D2AE-48EC-A896-B2124D784CE3}" presName="spacerR" presStyleCnt="0"/>
      <dgm:spPr/>
    </dgm:pt>
    <dgm:pt modelId="{A36BC68D-1E89-4387-A4AD-C00890C0FB46}" type="pres">
      <dgm:prSet presAssocID="{1CF6A82C-95DD-44C1-BB37-57D115FB3DAD}" presName="node" presStyleLbl="node1" presStyleIdx="3" presStyleCnt="5" custScaleX="111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7E3DAA-9B46-4CDA-8BFE-EFF09F312449}" type="pres">
      <dgm:prSet presAssocID="{AED8B243-3A9D-40C1-85D3-CEF7F5CC26FB}" presName="spacerL" presStyleCnt="0"/>
      <dgm:spPr/>
    </dgm:pt>
    <dgm:pt modelId="{341CF5F7-E6C1-47DA-B957-A8ADE23D46ED}" type="pres">
      <dgm:prSet presAssocID="{AED8B243-3A9D-40C1-85D3-CEF7F5CC26FB}" presName="sibTrans" presStyleLbl="sibTrans2D1" presStyleIdx="3" presStyleCnt="4"/>
      <dgm:spPr/>
      <dgm:t>
        <a:bodyPr/>
        <a:lstStyle/>
        <a:p>
          <a:endParaRPr lang="es-ES"/>
        </a:p>
      </dgm:t>
    </dgm:pt>
    <dgm:pt modelId="{6F87F85C-9582-49E1-8B31-D17CBAFF8344}" type="pres">
      <dgm:prSet presAssocID="{AED8B243-3A9D-40C1-85D3-CEF7F5CC26FB}" presName="spacerR" presStyleCnt="0"/>
      <dgm:spPr/>
    </dgm:pt>
    <dgm:pt modelId="{1C666394-432E-43A5-9132-5946D18BF83A}" type="pres">
      <dgm:prSet presAssocID="{32C00C9D-E0F0-4B82-BE48-D4F3B4CC3F29}" presName="node" presStyleLbl="node1" presStyleIdx="4" presStyleCnt="5" custScaleX="122484" custScaleY="1066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F42D66-2E24-499F-B94F-C6DAE8816573}" type="presOf" srcId="{B3825CDB-1571-4B98-8277-91E7EA738576}" destId="{7F021350-78BA-4093-A401-83B9E17B3CF9}" srcOrd="0" destOrd="0" presId="urn:microsoft.com/office/officeart/2005/8/layout/equation1"/>
    <dgm:cxn modelId="{39CC16A0-AAC6-4E26-9A8B-DF2949F9FECF}" type="presOf" srcId="{151B42FC-C544-436D-9FC0-F2EAD327ABB7}" destId="{11BDD01C-A453-4BF0-9F47-D20CDDE483FF}" srcOrd="0" destOrd="0" presId="urn:microsoft.com/office/officeart/2005/8/layout/equation1"/>
    <dgm:cxn modelId="{01E0FB5C-8C3A-4E8C-B5DB-CBF50C130CB0}" srcId="{151B42FC-C544-436D-9FC0-F2EAD327ABB7}" destId="{1CF6A82C-95DD-44C1-BB37-57D115FB3DAD}" srcOrd="3" destOrd="0" parTransId="{C97358DD-C22D-4DB9-BBC7-4797CC4AD6B5}" sibTransId="{AED8B243-3A9D-40C1-85D3-CEF7F5CC26FB}"/>
    <dgm:cxn modelId="{C213A993-9F4F-4EF8-B8B6-EDB0D8403D54}" type="presOf" srcId="{8F359EF7-BF34-4C41-B8F2-DDE984CAB1DC}" destId="{67B92099-E01E-4AF1-A26D-9166CF9F95B6}" srcOrd="0" destOrd="0" presId="urn:microsoft.com/office/officeart/2005/8/layout/equation1"/>
    <dgm:cxn modelId="{9BAA9E9B-EC05-4014-858C-7A27D10FDE80}" srcId="{151B42FC-C544-436D-9FC0-F2EAD327ABB7}" destId="{32C00C9D-E0F0-4B82-BE48-D4F3B4CC3F29}" srcOrd="4" destOrd="0" parTransId="{D4B54D44-143D-4671-9284-ACA4E3D6922A}" sibTransId="{1BA90D4E-3395-402A-A8CE-A960BCD1AEAF}"/>
    <dgm:cxn modelId="{0B48F429-89BE-45EF-B75E-F16BFFA9AA7D}" type="presOf" srcId="{73535857-4445-497B-8524-0E50DCF69D74}" destId="{B552BD88-BBA4-4B73-8827-D890952D2D84}" srcOrd="0" destOrd="0" presId="urn:microsoft.com/office/officeart/2005/8/layout/equation1"/>
    <dgm:cxn modelId="{8D6A30D6-825D-4ADA-A8BB-7AB006029F83}" srcId="{151B42FC-C544-436D-9FC0-F2EAD327ABB7}" destId="{73535857-4445-497B-8524-0E50DCF69D74}" srcOrd="0" destOrd="0" parTransId="{CCA0BBFD-470F-460A-847A-A8D7B956D44A}" sibTransId="{8F359EF7-BF34-4C41-B8F2-DDE984CAB1DC}"/>
    <dgm:cxn modelId="{51EB9267-6AA5-4567-A18F-597AC6ED91C9}" srcId="{151B42FC-C544-436D-9FC0-F2EAD327ABB7}" destId="{67CA36D0-FB05-4A73-BD25-E68CCC2DD775}" srcOrd="1" destOrd="0" parTransId="{2C4D3020-A1B0-4AF6-9DDC-C9A3BB6D51A5}" sibTransId="{B3825CDB-1571-4B98-8277-91E7EA738576}"/>
    <dgm:cxn modelId="{BE494664-BECC-48A6-8F49-8FB3C1A55AE7}" type="presOf" srcId="{CF509FCE-2685-4345-94E9-338882EF3B72}" destId="{EF3E5F5D-B644-4C53-BB72-07E16019629F}" srcOrd="0" destOrd="0" presId="urn:microsoft.com/office/officeart/2005/8/layout/equation1"/>
    <dgm:cxn modelId="{4C66B3C2-704A-44D7-9D8E-7F8CBDE08C07}" type="presOf" srcId="{32C00C9D-E0F0-4B82-BE48-D4F3B4CC3F29}" destId="{1C666394-432E-43A5-9132-5946D18BF83A}" srcOrd="0" destOrd="0" presId="urn:microsoft.com/office/officeart/2005/8/layout/equation1"/>
    <dgm:cxn modelId="{1B28E8F2-9113-4035-B8EB-86305B5C1ED8}" srcId="{151B42FC-C544-436D-9FC0-F2EAD327ABB7}" destId="{CF509FCE-2685-4345-94E9-338882EF3B72}" srcOrd="2" destOrd="0" parTransId="{9F44A4BF-5A5E-4F14-889D-34535FCF00E4}" sibTransId="{C46EB2DC-D2AE-48EC-A896-B2124D784CE3}"/>
    <dgm:cxn modelId="{91A1BA35-371D-4BCA-B956-1681601A1FF7}" type="presOf" srcId="{1CF6A82C-95DD-44C1-BB37-57D115FB3DAD}" destId="{A36BC68D-1E89-4387-A4AD-C00890C0FB46}" srcOrd="0" destOrd="0" presId="urn:microsoft.com/office/officeart/2005/8/layout/equation1"/>
    <dgm:cxn modelId="{73C1C7E4-6E31-4320-BC13-7495FE27FADE}" type="presOf" srcId="{67CA36D0-FB05-4A73-BD25-E68CCC2DD775}" destId="{9801E088-85BD-4940-B4B0-0C3B332E2BCF}" srcOrd="0" destOrd="0" presId="urn:microsoft.com/office/officeart/2005/8/layout/equation1"/>
    <dgm:cxn modelId="{FC8B5415-3B09-4CAD-8A23-0FB4FA99FF18}" type="presOf" srcId="{C46EB2DC-D2AE-48EC-A896-B2124D784CE3}" destId="{51936E1E-6C72-4BE1-894A-A1CD3EE28E3B}" srcOrd="0" destOrd="0" presId="urn:microsoft.com/office/officeart/2005/8/layout/equation1"/>
    <dgm:cxn modelId="{952A47A4-0F9F-4820-82E2-DC8F7122E25E}" type="presOf" srcId="{AED8B243-3A9D-40C1-85D3-CEF7F5CC26FB}" destId="{341CF5F7-E6C1-47DA-B957-A8ADE23D46ED}" srcOrd="0" destOrd="0" presId="urn:microsoft.com/office/officeart/2005/8/layout/equation1"/>
    <dgm:cxn modelId="{216190D2-B377-4E99-A4D9-C64377090826}" type="presParOf" srcId="{11BDD01C-A453-4BF0-9F47-D20CDDE483FF}" destId="{B552BD88-BBA4-4B73-8827-D890952D2D84}" srcOrd="0" destOrd="0" presId="urn:microsoft.com/office/officeart/2005/8/layout/equation1"/>
    <dgm:cxn modelId="{31D24F3A-BE4E-4527-88CB-D140ED4EB667}" type="presParOf" srcId="{11BDD01C-A453-4BF0-9F47-D20CDDE483FF}" destId="{9DAD52BA-CF6B-4D5F-A649-A5BD7B1CB3CD}" srcOrd="1" destOrd="0" presId="urn:microsoft.com/office/officeart/2005/8/layout/equation1"/>
    <dgm:cxn modelId="{0E2442F5-6573-4198-A32C-F40B0026A3FD}" type="presParOf" srcId="{11BDD01C-A453-4BF0-9F47-D20CDDE483FF}" destId="{67B92099-E01E-4AF1-A26D-9166CF9F95B6}" srcOrd="2" destOrd="0" presId="urn:microsoft.com/office/officeart/2005/8/layout/equation1"/>
    <dgm:cxn modelId="{4A15508D-02BB-4EB4-98DC-F9F313CE7782}" type="presParOf" srcId="{11BDD01C-A453-4BF0-9F47-D20CDDE483FF}" destId="{99E9AC1E-C04B-453A-8DEB-AC20C921E1D1}" srcOrd="3" destOrd="0" presId="urn:microsoft.com/office/officeart/2005/8/layout/equation1"/>
    <dgm:cxn modelId="{3C36CDA1-2E5D-454D-92BC-65C339CCA284}" type="presParOf" srcId="{11BDD01C-A453-4BF0-9F47-D20CDDE483FF}" destId="{9801E088-85BD-4940-B4B0-0C3B332E2BCF}" srcOrd="4" destOrd="0" presId="urn:microsoft.com/office/officeart/2005/8/layout/equation1"/>
    <dgm:cxn modelId="{2D36B803-ECE8-4431-85E5-C129A30CCD96}" type="presParOf" srcId="{11BDD01C-A453-4BF0-9F47-D20CDDE483FF}" destId="{C67B3144-3438-4DDC-94C2-A60651C6CAC9}" srcOrd="5" destOrd="0" presId="urn:microsoft.com/office/officeart/2005/8/layout/equation1"/>
    <dgm:cxn modelId="{539F7BE5-220B-4CBA-88D6-647D5EAB8BBC}" type="presParOf" srcId="{11BDD01C-A453-4BF0-9F47-D20CDDE483FF}" destId="{7F021350-78BA-4093-A401-83B9E17B3CF9}" srcOrd="6" destOrd="0" presId="urn:microsoft.com/office/officeart/2005/8/layout/equation1"/>
    <dgm:cxn modelId="{C6A66D67-43A6-4874-9EB7-7B271B39A3BA}" type="presParOf" srcId="{11BDD01C-A453-4BF0-9F47-D20CDDE483FF}" destId="{AE27B82B-B0E0-4F80-8940-56AD84F38917}" srcOrd="7" destOrd="0" presId="urn:microsoft.com/office/officeart/2005/8/layout/equation1"/>
    <dgm:cxn modelId="{E1983F39-3C4C-40FA-8037-17D138CB61E1}" type="presParOf" srcId="{11BDD01C-A453-4BF0-9F47-D20CDDE483FF}" destId="{EF3E5F5D-B644-4C53-BB72-07E16019629F}" srcOrd="8" destOrd="0" presId="urn:microsoft.com/office/officeart/2005/8/layout/equation1"/>
    <dgm:cxn modelId="{9D4CBF97-E505-4C59-8E03-96C37617B684}" type="presParOf" srcId="{11BDD01C-A453-4BF0-9F47-D20CDDE483FF}" destId="{B4F6BF2F-8778-44E0-ADED-984C059863E1}" srcOrd="9" destOrd="0" presId="urn:microsoft.com/office/officeart/2005/8/layout/equation1"/>
    <dgm:cxn modelId="{AF305630-BE51-4716-A934-C04CAA8E0C9B}" type="presParOf" srcId="{11BDD01C-A453-4BF0-9F47-D20CDDE483FF}" destId="{51936E1E-6C72-4BE1-894A-A1CD3EE28E3B}" srcOrd="10" destOrd="0" presId="urn:microsoft.com/office/officeart/2005/8/layout/equation1"/>
    <dgm:cxn modelId="{71B1D318-F388-4E03-B970-AE902AE0A811}" type="presParOf" srcId="{11BDD01C-A453-4BF0-9F47-D20CDDE483FF}" destId="{9F147335-06AE-4D29-B2CE-9BC69E78CB6A}" srcOrd="11" destOrd="0" presId="urn:microsoft.com/office/officeart/2005/8/layout/equation1"/>
    <dgm:cxn modelId="{495B95DF-F106-4992-BA40-02F14995DCB6}" type="presParOf" srcId="{11BDD01C-A453-4BF0-9F47-D20CDDE483FF}" destId="{A36BC68D-1E89-4387-A4AD-C00890C0FB46}" srcOrd="12" destOrd="0" presId="urn:microsoft.com/office/officeart/2005/8/layout/equation1"/>
    <dgm:cxn modelId="{A4BB5FA8-22D7-45FE-BF71-9266B493AE68}" type="presParOf" srcId="{11BDD01C-A453-4BF0-9F47-D20CDDE483FF}" destId="{D37E3DAA-9B46-4CDA-8BFE-EFF09F312449}" srcOrd="13" destOrd="0" presId="urn:microsoft.com/office/officeart/2005/8/layout/equation1"/>
    <dgm:cxn modelId="{A63DD69A-5AE1-4DAB-A0FC-B8A0410CFF55}" type="presParOf" srcId="{11BDD01C-A453-4BF0-9F47-D20CDDE483FF}" destId="{341CF5F7-E6C1-47DA-B957-A8ADE23D46ED}" srcOrd="14" destOrd="0" presId="urn:microsoft.com/office/officeart/2005/8/layout/equation1"/>
    <dgm:cxn modelId="{D75B40AF-D5CB-43C8-BC8B-295AA89AB7C0}" type="presParOf" srcId="{11BDD01C-A453-4BF0-9F47-D20CDDE483FF}" destId="{6F87F85C-9582-49E1-8B31-D17CBAFF8344}" srcOrd="15" destOrd="0" presId="urn:microsoft.com/office/officeart/2005/8/layout/equation1"/>
    <dgm:cxn modelId="{395FFFB3-A37B-4FD7-A81E-7C475F64C1A6}" type="presParOf" srcId="{11BDD01C-A453-4BF0-9F47-D20CDDE483FF}" destId="{1C666394-432E-43A5-9132-5946D18BF83A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B6D6B-594E-4F8D-950E-F48B8AF27F2F}">
      <dsp:nvSpPr>
        <dsp:cNvPr id="0" name=""/>
        <dsp:cNvSpPr/>
      </dsp:nvSpPr>
      <dsp:spPr>
        <a:xfrm>
          <a:off x="6749" y="509708"/>
          <a:ext cx="1875121" cy="187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Material Rodante</a:t>
          </a:r>
          <a:endParaRPr lang="es-EC" sz="1600" b="1" kern="1200" dirty="0"/>
        </a:p>
      </dsp:txBody>
      <dsp:txXfrm>
        <a:off x="281354" y="784313"/>
        <a:ext cx="1325911" cy="1325911"/>
      </dsp:txXfrm>
    </dsp:sp>
    <dsp:sp modelId="{CE3FFBD4-2CA8-46EE-A00D-F2006EB8CB80}">
      <dsp:nvSpPr>
        <dsp:cNvPr id="0" name=""/>
        <dsp:cNvSpPr/>
      </dsp:nvSpPr>
      <dsp:spPr>
        <a:xfrm>
          <a:off x="2034130" y="903484"/>
          <a:ext cx="1087570" cy="108757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b="1" kern="1200"/>
        </a:p>
      </dsp:txBody>
      <dsp:txXfrm>
        <a:off x="2178287" y="1319371"/>
        <a:ext cx="799256" cy="255796"/>
      </dsp:txXfrm>
    </dsp:sp>
    <dsp:sp modelId="{FFCF6111-DD4D-4344-8DEC-E75A44AF5036}">
      <dsp:nvSpPr>
        <dsp:cNvPr id="0" name=""/>
        <dsp:cNvSpPr/>
      </dsp:nvSpPr>
      <dsp:spPr>
        <a:xfrm>
          <a:off x="3273960" y="509708"/>
          <a:ext cx="1875121" cy="187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Obra Civil y Equipos e Instalaciones</a:t>
          </a:r>
          <a:endParaRPr lang="es-EC" sz="1400" b="1" kern="1200" dirty="0"/>
        </a:p>
      </dsp:txBody>
      <dsp:txXfrm>
        <a:off x="3548565" y="784313"/>
        <a:ext cx="1325911" cy="1325911"/>
      </dsp:txXfrm>
    </dsp:sp>
    <dsp:sp modelId="{0333E702-A397-4411-B704-A3C07BE28175}">
      <dsp:nvSpPr>
        <dsp:cNvPr id="0" name=""/>
        <dsp:cNvSpPr/>
      </dsp:nvSpPr>
      <dsp:spPr>
        <a:xfrm>
          <a:off x="5301341" y="903484"/>
          <a:ext cx="1087570" cy="108757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b="1" kern="1200" dirty="0"/>
        </a:p>
      </dsp:txBody>
      <dsp:txXfrm>
        <a:off x="5445498" y="1319371"/>
        <a:ext cx="799256" cy="255796"/>
      </dsp:txXfrm>
    </dsp:sp>
    <dsp:sp modelId="{5B88F627-7087-4F98-AE1E-D0796F63B041}">
      <dsp:nvSpPr>
        <dsp:cNvPr id="0" name=""/>
        <dsp:cNvSpPr/>
      </dsp:nvSpPr>
      <dsp:spPr>
        <a:xfrm>
          <a:off x="6541171" y="509708"/>
          <a:ext cx="1875121" cy="187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Fiscalización y Gerencia de Proyecto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/>
            <a:t>Componente V</a:t>
          </a:r>
        </a:p>
      </dsp:txBody>
      <dsp:txXfrm>
        <a:off x="6815776" y="784313"/>
        <a:ext cx="1325911" cy="1325911"/>
      </dsp:txXfrm>
    </dsp:sp>
    <dsp:sp modelId="{41088A52-729B-4D07-ACED-41C9347F3AE2}">
      <dsp:nvSpPr>
        <dsp:cNvPr id="0" name=""/>
        <dsp:cNvSpPr/>
      </dsp:nvSpPr>
      <dsp:spPr>
        <a:xfrm>
          <a:off x="8568552" y="903484"/>
          <a:ext cx="1087570" cy="108757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8712709" y="1127523"/>
        <a:ext cx="799256" cy="639492"/>
      </dsp:txXfrm>
    </dsp:sp>
    <dsp:sp modelId="{65E0E20F-25FB-4747-B314-FC77350DDCA6}">
      <dsp:nvSpPr>
        <dsp:cNvPr id="0" name=""/>
        <dsp:cNvSpPr/>
      </dsp:nvSpPr>
      <dsp:spPr>
        <a:xfrm>
          <a:off x="9808382" y="509708"/>
          <a:ext cx="1875121" cy="1875121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Reforma Proyecto Metro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2021</a:t>
          </a:r>
          <a:endParaRPr lang="es-EC" sz="1400" b="1" kern="1200" dirty="0"/>
        </a:p>
      </dsp:txBody>
      <dsp:txXfrm>
        <a:off x="10082987" y="784313"/>
        <a:ext cx="1325911" cy="1325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3CFC-91D3-49FA-BE76-5161B9026BC5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F5F1-F32D-4D18-9B16-958DEA02BC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078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v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571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alt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701FCB-41E5-4C23-B211-86D03DE96C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6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3DE6E9-E31C-4390-9289-8856E0B36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ABA0445-4477-4F86-A56D-C903901F3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4D0780-2498-495C-A05B-BB3BAC45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941-7388-4B0D-8961-291D6FA28D7A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AECE372-DCBE-444D-8222-E3DB61A3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7AFCA1-1395-464C-832F-47175FAB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C732-0E00-4C7A-9915-A882E6F690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71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160F4A-C9DA-4862-8DAF-F4C16DA9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8D264F4-0A48-419C-9D22-4F1432981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614EA07-DF9D-4E8F-B664-D69CFFA7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941-7388-4B0D-8961-291D6FA28D7A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684600A-9E84-44BA-9B28-DC9618C4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AC4C6A-5326-4344-927E-83ABE578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C732-0E00-4C7A-9915-A882E6F690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939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02F1ACA-1346-4C41-B776-438406858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73C5D99-3719-449B-8274-FC97D7CA6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6953BD-4DAF-46EE-B439-6B7E3E0F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941-7388-4B0D-8961-291D6FA28D7A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90F6BD-2321-4AC9-8E7C-FEB87A81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E225CEE-E16C-4F49-9D60-CD536874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C732-0E00-4C7A-9915-A882E6F690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006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63026D-67C6-174B-8209-72AF61766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F2868D3-BB3B-A146-941D-0922A24C7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039FCF8-70CC-3848-90DB-7C473375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27615A-6FE6-194D-A365-35990DD2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C945D07-EE8A-4F4A-B69E-450FBEC4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28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0BA90E-58F4-3A4C-B205-834D0650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18FD5C-2477-2F48-A65B-0F3D4C52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922206-0C25-B740-AA48-CBE520DFA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4B31DE-C5B7-0F49-BD31-93082C61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5B9E7A-25BB-6E42-8C69-2B5E09EA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725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04FEFC-BE7E-5742-8B60-BE51C10C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FD08DC8-5A1F-1842-B00D-D0B7A7274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144ED1-70D9-1144-BC23-606B368C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5AB34FE-FBD2-A940-96AC-95F4AA74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312E32-FB0E-7E4D-A3E0-79280D28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06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D546A4-3183-554A-A342-67749264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343AAD1-873D-7F49-A1BB-9661B5352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48E07C9-CBD1-9E46-912B-80D6F02DD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3E3006-FEF8-9E4C-827C-AA7070EF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A9EB16D-1156-3F47-B99C-FCE920BA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A589553-852C-0E4A-96D3-4F54ACB7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57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81E931-DF38-5544-9E2B-1B88478C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D0A23A8-E0B2-7E4F-BDBE-41059F1C9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B91FBFC-E250-5D41-AD78-FCA865C94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B1A4130-0FFC-C84D-9ED8-302155EE4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1458242-858E-004B-803B-52F936BB1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331F116-53FC-394E-A774-7B5D808C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60B58E1-4FEB-C748-86D8-2DDC6826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EA5B45E-A03A-9943-827B-B27A8EFD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339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AB74E9-984D-E849-9379-C3A94062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C254C94-4DC4-3044-8BD6-803403C5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305F3C-E899-B347-B5FA-C88BC829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BC5ABCF-284C-5F47-B84B-ABD3E8AC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805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E867CAF-251D-4242-BD7F-56865DA7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C28A085-ED93-3542-A64C-5961F9DD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7573683-03F8-CA4F-9047-AE5D48EC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217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264B9-75C8-6A4F-B823-0B7E60CF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3F5E18-3D80-D545-9F17-199F9DCF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95C89E7-2E7F-C74A-9F62-8BAF5E816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495A1AA-ED34-A34A-B390-C738C61C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DBF1FF8-2D30-014F-997E-AA600C0D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4EFB320-77FF-FC45-BFC2-DC671406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62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E843FD-FFD6-4F59-936E-4FAD8EA0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F71252-491B-4E77-B627-13EA17603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1B9D89-36FF-4C09-941F-5345537F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941-7388-4B0D-8961-291D6FA28D7A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CCD995-CCD1-4975-8607-A398331C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3A50FBB-1584-407D-8D27-580F3998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C732-0E00-4C7A-9915-A882E6F690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0022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C5D746-15A0-464C-8DBC-BA755C13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4C618BC-1DA1-BD4B-B7E0-CC7A7D8BE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7D2B3A6-C4EE-8844-8B9E-63F164823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4EB3092-EA6A-6342-9D35-B79A9E09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B173C3B-1BF5-724D-AD03-B48C15B2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2C9F2E5-6C32-3D42-AB9E-FDDE6DC7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24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8B6C7E-3398-C247-8BFE-7EA3595A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F58E13D-0DFC-9744-A302-1A2B6907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65CA8A-1570-CC42-9E47-17FE9D05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54C32A-9E71-014E-971F-27DC2DBF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94B5C01-35F8-9744-97D8-2B48FB65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061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65FA8BA-D8A8-4C4B-9308-92282DDEE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5698227-A105-BE41-B44E-DA55D8857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0D246F-CD44-954F-95C7-9DAD6237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E7AF-453D-6248-82D4-9D54BD05E256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F8788B-24B4-2C4D-AACC-A2C9E3CF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8AD4EB-DFB2-994F-8B97-6E1D59DD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81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2423D8-8D02-448F-B29E-C625C90C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F6627DD-3A11-4137-9D9C-871ACBD81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B91B79-C105-4212-9D50-7339EDA0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941-7388-4B0D-8961-291D6FA28D7A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E45C7F-4142-42BE-A2C4-560EECDF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262DD83-4CB8-4F5B-8D5A-21B34A85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C732-0E00-4C7A-9915-A882E6F690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648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851236-C9E4-4F4C-A372-9DDEBC7B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F0C7900-55AA-4107-B10E-358AB9C99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C90E9A0-8E4C-49E4-88EB-07D1C335B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E580A1C-E543-4418-B8C7-E55A1273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941-7388-4B0D-8961-291D6FA28D7A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22E6E3E-0D6A-4CE6-A297-EF4D6CD8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F9B69F1-F508-4462-A0A8-C3A7D250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C732-0E00-4C7A-9915-A882E6F690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425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EDF0C3-EC2A-4D18-8316-A0B8DB2D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A74986E-932B-44BB-8976-687574232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7F2FAD0-F7DC-4ABC-B8AA-2B2357772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6369F38-B043-4500-8D76-92E773F1B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7B90D6C-E89C-439F-99C4-88FF37116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AF26DBD-E5E5-4BCB-A83F-496ADE13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941-7388-4B0D-8961-291D6FA28D7A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66BEF7E-9978-4619-97AF-8083BC9E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D8A8B43-58DA-4BAD-BF2B-9DF375F9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C732-0E00-4C7A-9915-A882E6F690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158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771520-D272-46BD-9167-14DFE53F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10C45CA-294A-448C-9F6F-C6EDC357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941-7388-4B0D-8961-291D6FA28D7A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267FF0D-492E-4C8B-A74A-266D2478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9EB2E07-F311-4F94-A2F5-818A3915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C732-0E00-4C7A-9915-A882E6F690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372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153890D-07EB-4812-AFEF-3E894B37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941-7388-4B0D-8961-291D6FA28D7A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2C1D7F8F-62E1-4853-8510-8A44F10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7E5DC50-3EC4-4F2C-A01F-4FF3E5DC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C732-0E00-4C7A-9915-A882E6F690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130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DC286C-CBC0-40A1-909A-3831F8A8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FA66526-BE36-41D1-9A4B-E65D81B0A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2F8A95F-DEBA-4476-96AE-E57155537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373F0B1-EF25-4B6D-A90E-FDE97AFC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941-7388-4B0D-8961-291D6FA28D7A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F986BE3-3FBF-4BCB-A037-F67B4AE0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66B06E6-D570-46F6-949B-32964405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C732-0E00-4C7A-9915-A882E6F690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084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6933C1-17F8-4471-B487-05060871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68DD1C6-01C0-4071-AFC2-8033A58B2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6D768EB-C065-4B8F-AAF5-CAF21AC83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1AE87F7-89C0-46DC-90CD-0E7DCAB2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3941-7388-4B0D-8961-291D6FA28D7A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BA8070A-57F7-4085-BE6F-7A318D2D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1CC187F-294B-4F21-9A06-223EA9F0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C732-0E00-4C7A-9915-A882E6F690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152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6327812-3177-47CB-808C-4B9D052A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156AC76-EFEB-44B9-9A85-CD84F206E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6DAA83A-7D6C-4B2E-8DD1-654FAC846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3941-7388-4B0D-8961-291D6FA28D7A}" type="datetimeFigureOut">
              <a:rPr lang="es-EC" smtClean="0"/>
              <a:t>14/10/2021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2DCEE81-C160-46AC-B456-952513827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7DCC78D-7FE7-49F6-9E3B-8FAF043A7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C732-0E00-4C7A-9915-A882E6F690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443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F3BADFD-006D-7044-B75F-061526E3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D1058EA-1583-9C47-A31F-8CF60BFF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13FF60-8B5A-F442-8F9E-D7C2036B7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E7AF-453D-6248-82D4-9D54BD05E256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D69987-F4E2-8B48-A771-B335EA782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D6A142A-758D-6D4B-BA83-91F174BA2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E50E-C858-CD4C-93B3-BD8A6BF07C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12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29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695A0FB-A71F-43BA-A498-5029881134B7}"/>
              </a:ext>
            </a:extLst>
          </p:cNvPr>
          <p:cNvSpPr txBox="1"/>
          <p:nvPr/>
        </p:nvSpPr>
        <p:spPr>
          <a:xfrm>
            <a:off x="1220517" y="430410"/>
            <a:ext cx="897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419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EJECUCIÓN PROFORMA 2021 - </a:t>
            </a:r>
            <a:r>
              <a:rPr lang="es-419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Cédula Presupuestaria de Gasto</a:t>
            </a:r>
          </a:p>
        </p:txBody>
      </p:sp>
      <p:sp>
        <p:nvSpPr>
          <p:cNvPr id="8" name="Flecha izquierda 1">
            <a:extLst>
              <a:ext uri="{FF2B5EF4-FFF2-40B4-BE49-F238E27FC236}">
                <a16:creationId xmlns:a16="http://schemas.microsoft.com/office/drawing/2014/main" xmlns="" id="{3D9777A6-57F0-4016-9DF4-9926440C3E58}"/>
              </a:ext>
            </a:extLst>
          </p:cNvPr>
          <p:cNvSpPr/>
          <p:nvPr/>
        </p:nvSpPr>
        <p:spPr>
          <a:xfrm>
            <a:off x="322809" y="2656858"/>
            <a:ext cx="1413162" cy="772142"/>
          </a:xfrm>
          <a:prstGeom prst="leftArrow">
            <a:avLst>
              <a:gd name="adj1" fmla="val 60765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FF0000"/>
                </a:solidFill>
                <a:latin typeface="Tw Cen MT" panose="020B0602020104020603" pitchFamily="34" charset="0"/>
              </a:rPr>
              <a:t>EGRESOS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F9989BE-B290-46B3-9B88-6FAB7F382BB7}"/>
              </a:ext>
            </a:extLst>
          </p:cNvPr>
          <p:cNvSpPr txBox="1"/>
          <p:nvPr/>
        </p:nvSpPr>
        <p:spPr>
          <a:xfrm>
            <a:off x="1873010" y="5672112"/>
            <a:ext cx="970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NOTA: </a:t>
            </a:r>
            <a:r>
              <a:rPr lang="es-ES" dirty="0"/>
              <a:t>Una vez que se reciba principalmente el equipo electromecánico, se amortizará los anticipos y la ejecución presupuestaria se incrementaría notablemente.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50F1E8B-658B-48EA-9E85-FC097935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723" y="1074139"/>
            <a:ext cx="923463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4F44ADF-D551-47C0-AC87-AEF2B6DB43E0}"/>
              </a:ext>
            </a:extLst>
          </p:cNvPr>
          <p:cNvSpPr txBox="1"/>
          <p:nvPr/>
        </p:nvSpPr>
        <p:spPr>
          <a:xfrm>
            <a:off x="1280274" y="467256"/>
            <a:ext cx="9378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419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 PRESUPUESTARIA 2021 (Gasto)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AA583AC-4D21-4C60-8E7A-3744987E2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986" y="1261379"/>
            <a:ext cx="5155763" cy="3938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46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459634" y="3178977"/>
            <a:ext cx="9272732" cy="18181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s-EC" sz="3600" b="1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 PÚBLICA METROLITANA METRO DE QUITO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D27D462-62EC-4401-82BE-2752ED75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37" y="1181133"/>
            <a:ext cx="2842511" cy="19978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8E07063-6CA6-482D-899D-F5F1C850F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546" y="6020968"/>
            <a:ext cx="1190920" cy="8370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9B8C82F-D557-4D2C-B75D-8DA359B9D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6342"/>
            <a:ext cx="1100108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4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6FC078F-ED74-A446-B422-654706F4ECEE}"/>
              </a:ext>
            </a:extLst>
          </p:cNvPr>
          <p:cNvSpPr txBox="1"/>
          <p:nvPr/>
        </p:nvSpPr>
        <p:spPr>
          <a:xfrm>
            <a:off x="-80716" y="854577"/>
            <a:ext cx="1225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005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LÍNEA </a:t>
            </a:r>
            <a:r>
              <a:rPr lang="es-419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 TIEMPO PARA LA EJECUCIÓN DE LA REFORMA AL PRESUPUESTO</a:t>
            </a:r>
            <a:endParaRPr lang="es-419" dirty="0">
              <a:solidFill>
                <a:srgbClr val="0056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86B5040-37B2-4B40-A23B-56A90EBE5450}"/>
              </a:ext>
            </a:extLst>
          </p:cNvPr>
          <p:cNvSpPr/>
          <p:nvPr/>
        </p:nvSpPr>
        <p:spPr>
          <a:xfrm>
            <a:off x="797859" y="2452155"/>
            <a:ext cx="10982573" cy="573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xmlns="" id="{81C184B3-3B8D-4F12-9BC5-46E621AC776D}"/>
              </a:ext>
            </a:extLst>
          </p:cNvPr>
          <p:cNvSpPr/>
          <p:nvPr/>
        </p:nvSpPr>
        <p:spPr>
          <a:xfrm rot="10800000">
            <a:off x="1298898" y="2141694"/>
            <a:ext cx="449151" cy="278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xmlns="" id="{13DBB174-30C2-4318-AA5E-F349839C5CB9}"/>
              </a:ext>
            </a:extLst>
          </p:cNvPr>
          <p:cNvSpPr/>
          <p:nvPr/>
        </p:nvSpPr>
        <p:spPr>
          <a:xfrm rot="10800000">
            <a:off x="3091379" y="2141694"/>
            <a:ext cx="449151" cy="278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DE3D815-6E94-423E-BDCD-DDD492A1A5C4}"/>
              </a:ext>
            </a:extLst>
          </p:cNvPr>
          <p:cNvSpPr txBox="1"/>
          <p:nvPr/>
        </p:nvSpPr>
        <p:spPr>
          <a:xfrm>
            <a:off x="797860" y="1480712"/>
            <a:ext cx="143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+mj-lt"/>
              </a:rPr>
              <a:t>Recepción de la Obra Civil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E9BB61C-114F-4BC7-8D09-C9A09CC14FAD}"/>
              </a:ext>
            </a:extLst>
          </p:cNvPr>
          <p:cNvSpPr txBox="1"/>
          <p:nvPr/>
        </p:nvSpPr>
        <p:spPr>
          <a:xfrm>
            <a:off x="2284417" y="1480712"/>
            <a:ext cx="206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+mj-lt"/>
              </a:rPr>
              <a:t>Recepción del Material Rodante (</a:t>
            </a:r>
            <a:r>
              <a:rPr lang="es-EC" sz="1600" dirty="0" err="1">
                <a:latin typeface="+mj-lt"/>
              </a:rPr>
              <a:t>MR</a:t>
            </a:r>
            <a:r>
              <a:rPr lang="es-EC" sz="1600" dirty="0">
                <a:latin typeface="+mj-lt"/>
              </a:rPr>
              <a:t>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B8D59D4-C3BC-4334-98D5-7AF2085D8262}"/>
              </a:ext>
            </a:extLst>
          </p:cNvPr>
          <p:cNvSpPr txBox="1"/>
          <p:nvPr/>
        </p:nvSpPr>
        <p:spPr>
          <a:xfrm>
            <a:off x="865396" y="2546172"/>
            <a:ext cx="267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</a:rPr>
              <a:t>OCTUBRE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08794065-D6D1-4AE5-8E6B-6F826802E5D4}"/>
              </a:ext>
            </a:extLst>
          </p:cNvPr>
          <p:cNvCxnSpPr/>
          <p:nvPr/>
        </p:nvCxnSpPr>
        <p:spPr>
          <a:xfrm>
            <a:off x="3633843" y="2461482"/>
            <a:ext cx="0" cy="5737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41869937-A351-46CB-9AC7-99E4E19C937C}"/>
              </a:ext>
            </a:extLst>
          </p:cNvPr>
          <p:cNvCxnSpPr/>
          <p:nvPr/>
        </p:nvCxnSpPr>
        <p:spPr>
          <a:xfrm>
            <a:off x="10848180" y="2442280"/>
            <a:ext cx="0" cy="5737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xmlns="" id="{5BC4542E-B33F-43DB-B6BD-50B435899770}"/>
              </a:ext>
            </a:extLst>
          </p:cNvPr>
          <p:cNvSpPr/>
          <p:nvPr/>
        </p:nvSpPr>
        <p:spPr>
          <a:xfrm>
            <a:off x="5276541" y="3067816"/>
            <a:ext cx="449151" cy="2783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403AC2B3-C3E5-4149-9704-E6DECB64D702}"/>
              </a:ext>
            </a:extLst>
          </p:cNvPr>
          <p:cNvSpPr txBox="1"/>
          <p:nvPr/>
        </p:nvSpPr>
        <p:spPr>
          <a:xfrm>
            <a:off x="4120202" y="3391483"/>
            <a:ext cx="2884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dirty="0">
                <a:latin typeface="+mj-lt"/>
              </a:rPr>
              <a:t>Medidores y energía eléctrica  (pruebas Material Rodante)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B441A0B1-5F80-4F05-8468-32445A02926B}"/>
              </a:ext>
            </a:extLst>
          </p:cNvPr>
          <p:cNvSpPr txBox="1"/>
          <p:nvPr/>
        </p:nvSpPr>
        <p:spPr>
          <a:xfrm>
            <a:off x="2505920" y="5050242"/>
            <a:ext cx="33752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</a:rPr>
              <a:t>Conforme el Programa de Obra definido </a:t>
            </a:r>
            <a:r>
              <a:rPr lang="es-ES" b="0" i="0" u="none" strike="noStrike" baseline="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CL1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</a:rPr>
              <a:t>, </a:t>
            </a:r>
            <a:r>
              <a:rPr lang="es-ES" b="1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</a:rPr>
              <a:t>entrega de Obra Civil 18 de octubre de 2021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7C5E5691-B309-45C7-865F-6D8C7F0E1306}"/>
              </a:ext>
            </a:extLst>
          </p:cNvPr>
          <p:cNvSpPr txBox="1"/>
          <p:nvPr/>
        </p:nvSpPr>
        <p:spPr>
          <a:xfrm>
            <a:off x="6717919" y="5188742"/>
            <a:ext cx="4471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</a:rPr>
              <a:t>Acorde con el Acta de trabajo No. 9, </a:t>
            </a:r>
            <a:r>
              <a:rPr lang="es-ES" b="1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</a:rPr>
              <a:t>entrega del </a:t>
            </a:r>
            <a:r>
              <a:rPr lang="es-ES" b="1" i="0" u="none" strike="noStrike" baseline="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MR</a:t>
            </a:r>
            <a:r>
              <a:rPr lang="es-ES" b="1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</a:rPr>
              <a:t> 22 de octubre de 2021. </a:t>
            </a:r>
            <a:endParaRPr lang="es-EC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8ED213C6-1988-470A-860E-00CD27E1AF62}"/>
              </a:ext>
            </a:extLst>
          </p:cNvPr>
          <p:cNvSpPr txBox="1"/>
          <p:nvPr/>
        </p:nvSpPr>
        <p:spPr>
          <a:xfrm>
            <a:off x="3734101" y="2565707"/>
            <a:ext cx="648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</a:rPr>
              <a:t>OCTUBRE - DICIEMBRE </a:t>
            </a:r>
          </a:p>
        </p:txBody>
      </p:sp>
      <p:pic>
        <p:nvPicPr>
          <p:cNvPr id="44" name="Gráfico 43" descr="Insignia 1 con relleno sólido">
            <a:extLst>
              <a:ext uri="{FF2B5EF4-FFF2-40B4-BE49-F238E27FC236}">
                <a16:creationId xmlns:a16="http://schemas.microsoft.com/office/drawing/2014/main" xmlns="" id="{1C1916DF-C90F-4057-9E13-EA5668CBA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77922" y="5188742"/>
            <a:ext cx="518081" cy="646331"/>
          </a:xfrm>
          <a:prstGeom prst="rect">
            <a:avLst/>
          </a:prstGeom>
        </p:spPr>
      </p:pic>
      <p:pic>
        <p:nvPicPr>
          <p:cNvPr id="47" name="Gráfico 46" descr="Insignia con relleno sólido">
            <a:extLst>
              <a:ext uri="{FF2B5EF4-FFF2-40B4-BE49-F238E27FC236}">
                <a16:creationId xmlns:a16="http://schemas.microsoft.com/office/drawing/2014/main" xmlns="" id="{C79C5925-854B-41BD-BA7E-84A5F72A5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99838" y="5188742"/>
            <a:ext cx="518081" cy="646331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019BB089-3D12-41AB-9BAC-FB2EA81E00A9}"/>
              </a:ext>
            </a:extLst>
          </p:cNvPr>
          <p:cNvSpPr txBox="1"/>
          <p:nvPr/>
        </p:nvSpPr>
        <p:spPr>
          <a:xfrm>
            <a:off x="632247" y="4813537"/>
            <a:ext cx="2459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Calibri Light" panose="020F0302020204030204" pitchFamily="34" charset="0"/>
              </a:rPr>
              <a:t>CONDICIONES</a:t>
            </a:r>
            <a:endParaRPr lang="es-ES" sz="2800" b="1" i="0" u="none" strike="noStrike" baseline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xmlns="" id="{BAAEB26F-48D2-4D6C-99B8-61D83E5871A2}"/>
              </a:ext>
            </a:extLst>
          </p:cNvPr>
          <p:cNvCxnSpPr/>
          <p:nvPr/>
        </p:nvCxnSpPr>
        <p:spPr>
          <a:xfrm>
            <a:off x="632248" y="4823036"/>
            <a:ext cx="10829483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riángulo isósceles 54">
            <a:extLst>
              <a:ext uri="{FF2B5EF4-FFF2-40B4-BE49-F238E27FC236}">
                <a16:creationId xmlns:a16="http://schemas.microsoft.com/office/drawing/2014/main" xmlns="" id="{C7548A3C-F80B-4771-8898-A1CAF111E672}"/>
              </a:ext>
            </a:extLst>
          </p:cNvPr>
          <p:cNvSpPr/>
          <p:nvPr/>
        </p:nvSpPr>
        <p:spPr>
          <a:xfrm>
            <a:off x="9291477" y="3067817"/>
            <a:ext cx="449151" cy="2783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A06A6464-949C-40D1-93AB-7B76DD0DC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2552"/>
            <a:ext cx="11001080" cy="90487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93747935-BBE5-4C6A-8F8B-BFD4289A97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080" y="5991225"/>
            <a:ext cx="1190920" cy="83703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4F493AD2-0E5C-4882-A4A8-9E9572CB2D6A}"/>
              </a:ext>
            </a:extLst>
          </p:cNvPr>
          <p:cNvSpPr txBox="1"/>
          <p:nvPr/>
        </p:nvSpPr>
        <p:spPr>
          <a:xfrm>
            <a:off x="7133042" y="3358870"/>
            <a:ext cx="476601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dirty="0">
                <a:latin typeface="+mj-lt"/>
              </a:rPr>
              <a:t>Mantenimientos de sistemas y componentes:</a:t>
            </a:r>
          </a:p>
          <a:p>
            <a:pPr algn="ctr"/>
            <a:r>
              <a:rPr lang="es-ES" sz="1700" dirty="0">
                <a:latin typeface="+mj-lt"/>
              </a:rPr>
              <a:t>señalización ferroviaria, comunicaciones, infraestructura eléctrica, equipos electromecánicos, Material Rodante (</a:t>
            </a:r>
            <a:r>
              <a:rPr lang="es-ES" sz="1700" dirty="0" err="1">
                <a:latin typeface="+mj-lt"/>
              </a:rPr>
              <a:t>MR</a:t>
            </a:r>
            <a:r>
              <a:rPr lang="es-ES" sz="1700" dirty="0">
                <a:latin typeface="+mj-lt"/>
              </a:rPr>
              <a:t>), estaciones, talleres y cocheras, Superestructura Vía, Túnel Pozos 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1AC01807-874F-41A1-AAC3-4386D467DC37}"/>
              </a:ext>
            </a:extLst>
          </p:cNvPr>
          <p:cNvSpPr txBox="1"/>
          <p:nvPr/>
        </p:nvSpPr>
        <p:spPr>
          <a:xfrm>
            <a:off x="10868159" y="2503101"/>
            <a:ext cx="912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45" name="Triángulo isósceles 44">
            <a:extLst>
              <a:ext uri="{FF2B5EF4-FFF2-40B4-BE49-F238E27FC236}">
                <a16:creationId xmlns:a16="http://schemas.microsoft.com/office/drawing/2014/main" xmlns="" id="{93B568BA-624A-4B06-AEB6-83A76771CD4C}"/>
              </a:ext>
            </a:extLst>
          </p:cNvPr>
          <p:cNvSpPr/>
          <p:nvPr/>
        </p:nvSpPr>
        <p:spPr>
          <a:xfrm rot="10800000">
            <a:off x="6493343" y="2123289"/>
            <a:ext cx="449151" cy="278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F674FDE1-A62F-4666-8493-878208085CBC}"/>
              </a:ext>
            </a:extLst>
          </p:cNvPr>
          <p:cNvSpPr txBox="1"/>
          <p:nvPr/>
        </p:nvSpPr>
        <p:spPr>
          <a:xfrm>
            <a:off x="5094275" y="1460055"/>
            <a:ext cx="324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Servicio de conducción - operadores de MR (pruebas)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C0D361DF-3906-4178-86DA-2E599F10ACC5}"/>
              </a:ext>
            </a:extLst>
          </p:cNvPr>
          <p:cNvSpPr txBox="1"/>
          <p:nvPr/>
        </p:nvSpPr>
        <p:spPr>
          <a:xfrm>
            <a:off x="675099" y="3401021"/>
            <a:ext cx="27426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dirty="0">
                <a:latin typeface="+mj-lt"/>
              </a:rPr>
              <a:t>Fase preparatoria procesos de contratación</a:t>
            </a:r>
          </a:p>
        </p:txBody>
      </p:sp>
      <p:sp>
        <p:nvSpPr>
          <p:cNvPr id="30" name="Triángulo isósceles 29">
            <a:extLst>
              <a:ext uri="{FF2B5EF4-FFF2-40B4-BE49-F238E27FC236}">
                <a16:creationId xmlns:a16="http://schemas.microsoft.com/office/drawing/2014/main" xmlns="" id="{1A33ACFE-6B23-4B6D-9B57-6E865EB956D8}"/>
              </a:ext>
            </a:extLst>
          </p:cNvPr>
          <p:cNvSpPr/>
          <p:nvPr/>
        </p:nvSpPr>
        <p:spPr>
          <a:xfrm>
            <a:off x="2968618" y="3068677"/>
            <a:ext cx="449151" cy="2783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295DAE0A-B213-4FB4-A0D3-C34445CB973A}"/>
              </a:ext>
            </a:extLst>
          </p:cNvPr>
          <p:cNvSpPr/>
          <p:nvPr/>
        </p:nvSpPr>
        <p:spPr>
          <a:xfrm>
            <a:off x="0" y="71892"/>
            <a:ext cx="12192000" cy="739389"/>
          </a:xfrm>
          <a:custGeom>
            <a:avLst/>
            <a:gdLst/>
            <a:ahLst/>
            <a:cxnLst/>
            <a:rect l="l" t="t" r="r" b="b"/>
            <a:pathLst>
              <a:path w="16243300" h="1270000">
                <a:moveTo>
                  <a:pt x="16243300" y="0"/>
                </a:moveTo>
                <a:lnTo>
                  <a:pt x="0" y="0"/>
                </a:lnTo>
                <a:lnTo>
                  <a:pt x="0" y="1270000"/>
                </a:lnTo>
                <a:lnTo>
                  <a:pt x="16243300" y="12700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0061AF"/>
          </a:solidFill>
        </p:spPr>
        <p:txBody>
          <a:bodyPr wrap="square" lIns="0" tIns="0" rIns="0" bIns="0" rtlCol="0" anchor="ctr" anchorCtr="0"/>
          <a:lstStyle/>
          <a:p>
            <a:endParaRPr sz="1215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xmlns="" id="{AB0CFC3A-6DD5-4158-95EB-4F0184ECA01B}"/>
              </a:ext>
            </a:extLst>
          </p:cNvPr>
          <p:cNvSpPr txBox="1">
            <a:spLocks/>
          </p:cNvSpPr>
          <p:nvPr/>
        </p:nvSpPr>
        <p:spPr>
          <a:xfrm>
            <a:off x="98959" y="234597"/>
            <a:ext cx="11953081" cy="438678"/>
          </a:xfrm>
          <a:prstGeom prst="rect">
            <a:avLst/>
          </a:prstGeom>
        </p:spPr>
        <p:txBody>
          <a:bodyPr vert="horz" wrap="square" lIns="0" tIns="771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3">
              <a:lnSpc>
                <a:spcPct val="100000"/>
              </a:lnSpc>
              <a:spcBef>
                <a:spcPts val="61"/>
              </a:spcBef>
            </a:pPr>
            <a:r>
              <a:rPr lang="es-ES" sz="2800" b="1" spc="115" dirty="0">
                <a:solidFill>
                  <a:schemeClr val="bg1"/>
                </a:solidFill>
                <a:latin typeface="Arial"/>
                <a:cs typeface="Arial"/>
              </a:rPr>
              <a:t>EMPRESA PÚBLICA METROPOLITANA  METRO DE QUITO</a:t>
            </a:r>
            <a:endParaRPr lang="es-ES" sz="2800" b="1" spc="98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97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118547"/>
            <a:ext cx="12192000" cy="739389"/>
          </a:xfrm>
          <a:custGeom>
            <a:avLst/>
            <a:gdLst/>
            <a:ahLst/>
            <a:cxnLst/>
            <a:rect l="l" t="t" r="r" b="b"/>
            <a:pathLst>
              <a:path w="16243300" h="1270000">
                <a:moveTo>
                  <a:pt x="16243300" y="0"/>
                </a:moveTo>
                <a:lnTo>
                  <a:pt x="0" y="0"/>
                </a:lnTo>
                <a:lnTo>
                  <a:pt x="0" y="1270000"/>
                </a:lnTo>
                <a:lnTo>
                  <a:pt x="16243300" y="12700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0061AF"/>
          </a:solidFill>
        </p:spPr>
        <p:txBody>
          <a:bodyPr wrap="square" lIns="0" tIns="0" rIns="0" bIns="0" rtlCol="0" anchor="ctr" anchorCtr="0"/>
          <a:lstStyle/>
          <a:p>
            <a:endParaRPr sz="1215"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98959" y="281252"/>
            <a:ext cx="11953081" cy="438678"/>
          </a:xfrm>
          <a:prstGeom prst="rect">
            <a:avLst/>
          </a:prstGeom>
        </p:spPr>
        <p:txBody>
          <a:bodyPr vert="horz" wrap="square" lIns="0" tIns="771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3">
              <a:lnSpc>
                <a:spcPct val="100000"/>
              </a:lnSpc>
              <a:spcBef>
                <a:spcPts val="61"/>
              </a:spcBef>
            </a:pPr>
            <a:r>
              <a:rPr lang="es-ES" sz="2800" b="1" spc="115" dirty="0">
                <a:solidFill>
                  <a:schemeClr val="bg1"/>
                </a:solidFill>
                <a:latin typeface="Arial"/>
                <a:cs typeface="Arial"/>
              </a:rPr>
              <a:t>EMPRESA PÚBLICA METROPOLITANA  METRO DE QUITO</a:t>
            </a:r>
            <a:endParaRPr lang="es-ES" sz="2800" b="1" spc="98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375010"/>
              </p:ext>
            </p:extLst>
          </p:nvPr>
        </p:nvGraphicFramePr>
        <p:xfrm>
          <a:off x="9495692" y="3841660"/>
          <a:ext cx="2634086" cy="481965"/>
        </p:xfrm>
        <a:graphic>
          <a:graphicData uri="http://schemas.openxmlformats.org/drawingml/2006/table">
            <a:tbl>
              <a:tblPr/>
              <a:tblGrid>
                <a:gridCol w="2634086">
                  <a:extLst>
                    <a:ext uri="{9D8B030D-6E8A-4147-A177-3AD203B41FA5}">
                      <a16:colId xmlns:a16="http://schemas.microsoft.com/office/drawing/2014/main" xmlns="" val="3943365224"/>
                    </a:ext>
                  </a:extLst>
                </a:gridCol>
              </a:tblGrid>
              <a:tr h="459503">
                <a:tc>
                  <a:txBody>
                    <a:bodyPr/>
                    <a:lstStyle/>
                    <a:p>
                      <a:pPr algn="r" fontAlgn="t"/>
                      <a:r>
                        <a:rPr lang="es-EC" sz="28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$ 2.744.000,00</a:t>
                      </a:r>
                    </a:p>
                  </a:txBody>
                  <a:tcPr marL="9525" marR="9525" marT="952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0153219"/>
                  </a:ext>
                </a:extLst>
              </a:tr>
            </a:tbl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83898031"/>
              </p:ext>
            </p:extLst>
          </p:nvPr>
        </p:nvGraphicFramePr>
        <p:xfrm>
          <a:off x="173311" y="1114551"/>
          <a:ext cx="11804376" cy="355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407883"/>
              </p:ext>
            </p:extLst>
          </p:nvPr>
        </p:nvGraphicFramePr>
        <p:xfrm>
          <a:off x="169858" y="3649308"/>
          <a:ext cx="1951175" cy="446089"/>
        </p:xfrm>
        <a:graphic>
          <a:graphicData uri="http://schemas.openxmlformats.org/drawingml/2006/table">
            <a:tbl>
              <a:tblPr/>
              <a:tblGrid>
                <a:gridCol w="1951175">
                  <a:extLst>
                    <a:ext uri="{9D8B030D-6E8A-4147-A177-3AD203B41FA5}">
                      <a16:colId xmlns:a16="http://schemas.microsoft.com/office/drawing/2014/main" xmlns="" val="3943365224"/>
                    </a:ext>
                  </a:extLst>
                </a:gridCol>
              </a:tblGrid>
              <a:tr h="446089">
                <a:tc>
                  <a:txBody>
                    <a:bodyPr/>
                    <a:lstStyle/>
                    <a:p>
                      <a:pPr algn="ctr"/>
                      <a:r>
                        <a:rPr lang="es-EC" sz="20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$ 764.676,00</a:t>
                      </a:r>
                      <a:r>
                        <a:rPr lang="es-EC" sz="2000" b="1" dirty="0">
                          <a:solidFill>
                            <a:srgbClr val="33CC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015321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766888" y="3804267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$ 752.849,60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937254" y="3863525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$ 1.226.474,40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EC4949F-1877-4239-98FC-05486A325B58}"/>
              </a:ext>
            </a:extLst>
          </p:cNvPr>
          <p:cNvSpPr txBox="1"/>
          <p:nvPr/>
        </p:nvSpPr>
        <p:spPr>
          <a:xfrm>
            <a:off x="568779" y="1022046"/>
            <a:ext cx="10964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La Empresa Pública Metropolitana de Metro de Quito requiere un incremento en su techo presupuestario en  </a:t>
            </a: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$ 2</a:t>
            </a:r>
            <a:r>
              <a:rPr lang="es-EC" sz="2400" b="1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.744.000,00 </a:t>
            </a:r>
            <a:r>
              <a:rPr lang="es-EC" sz="2400" dirty="0"/>
              <a:t>a ser distribuido de la siguiente forma: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94EF411-463C-438D-A438-552BF3E068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1080" y="6091311"/>
            <a:ext cx="1190920" cy="801114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xmlns="" id="{A905B448-13F9-4136-8F5D-6DEFE1AAA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595758"/>
              </p:ext>
            </p:extLst>
          </p:nvPr>
        </p:nvGraphicFramePr>
        <p:xfrm>
          <a:off x="765340" y="4098744"/>
          <a:ext cx="944781" cy="329782"/>
        </p:xfrm>
        <a:graphic>
          <a:graphicData uri="http://schemas.openxmlformats.org/drawingml/2006/table">
            <a:tbl>
              <a:tblPr/>
              <a:tblGrid>
                <a:gridCol w="944781">
                  <a:extLst>
                    <a:ext uri="{9D8B030D-6E8A-4147-A177-3AD203B41FA5}">
                      <a16:colId xmlns:a16="http://schemas.microsoft.com/office/drawing/2014/main" xmlns="" val="3943365224"/>
                    </a:ext>
                  </a:extLst>
                </a:gridCol>
              </a:tblGrid>
              <a:tr h="3297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6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27,90%</a:t>
                      </a:r>
                      <a:endParaRPr lang="es-EC" sz="16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0153219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04C51A91-A5A3-438B-BA1D-3BC21206EFE9}"/>
              </a:ext>
            </a:extLst>
          </p:cNvPr>
          <p:cNvSpPr/>
          <p:nvPr/>
        </p:nvSpPr>
        <p:spPr>
          <a:xfrm>
            <a:off x="4113849" y="4187476"/>
            <a:ext cx="880369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es-EC" sz="16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27,40%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A88DD5AB-075E-4796-8138-241538E8C9A7}"/>
              </a:ext>
            </a:extLst>
          </p:cNvPr>
          <p:cNvSpPr/>
          <p:nvPr/>
        </p:nvSpPr>
        <p:spPr>
          <a:xfrm>
            <a:off x="7397946" y="4248387"/>
            <a:ext cx="880369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es-EC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44,70%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A3272701-A8D5-46F3-B09F-1CC3FD059036}"/>
              </a:ext>
            </a:extLst>
          </p:cNvPr>
          <p:cNvSpPr txBox="1"/>
          <p:nvPr/>
        </p:nvSpPr>
        <p:spPr>
          <a:xfrm>
            <a:off x="0" y="4640590"/>
            <a:ext cx="220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+mj-lt"/>
              </a:rPr>
              <a:t>Servicio de conducción - operadores de </a:t>
            </a:r>
            <a:r>
              <a:rPr lang="es-ES" sz="1600" b="1" dirty="0" err="1">
                <a:latin typeface="+mj-lt"/>
              </a:rPr>
              <a:t>MR</a:t>
            </a:r>
            <a:r>
              <a:rPr lang="es-ES" sz="1600" b="1" dirty="0">
                <a:latin typeface="+mj-lt"/>
              </a:rPr>
              <a:t> (pruebas)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F415E5F4-1C15-4571-8626-790BE47E0E76}"/>
              </a:ext>
            </a:extLst>
          </p:cNvPr>
          <p:cNvSpPr txBox="1"/>
          <p:nvPr/>
        </p:nvSpPr>
        <p:spPr>
          <a:xfrm>
            <a:off x="3574368" y="4651163"/>
            <a:ext cx="1855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+mj-lt"/>
              </a:rPr>
              <a:t>Medidores y energía eléctrica</a:t>
            </a:r>
          </a:p>
          <a:p>
            <a:pPr algn="ctr"/>
            <a:r>
              <a:rPr lang="es-ES" sz="1600" b="1" dirty="0">
                <a:latin typeface="+mj-lt"/>
              </a:rPr>
              <a:t>(pruebas)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8FD2E8FF-1A0C-4773-A84E-A2E53D9881F8}"/>
              </a:ext>
            </a:extLst>
          </p:cNvPr>
          <p:cNvSpPr txBox="1"/>
          <p:nvPr/>
        </p:nvSpPr>
        <p:spPr>
          <a:xfrm>
            <a:off x="6618650" y="4703358"/>
            <a:ext cx="28770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+mj-lt"/>
              </a:rPr>
              <a:t>Mantenimientos: Señalización ferroviaria, comunicaciones, infraestructura eléctrica, equipos electromecánicos, </a:t>
            </a:r>
            <a:r>
              <a:rPr lang="es-ES" sz="1600" b="1" dirty="0" err="1">
                <a:latin typeface="+mj-lt"/>
              </a:rPr>
              <a:t>MR</a:t>
            </a:r>
            <a:r>
              <a:rPr lang="es-ES" sz="1600" b="1" dirty="0">
                <a:latin typeface="+mj-lt"/>
              </a:rPr>
              <a:t>, estaciones, talleres y cocheras, Superestructura de Vía, Túnel Pozos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2C186DEF-9390-49E0-A7A6-D027CEA9AB16}"/>
              </a:ext>
            </a:extLst>
          </p:cNvPr>
          <p:cNvSpPr/>
          <p:nvPr/>
        </p:nvSpPr>
        <p:spPr>
          <a:xfrm>
            <a:off x="10767087" y="4301163"/>
            <a:ext cx="995785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es-EC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$ 100 %</a:t>
            </a:r>
          </a:p>
        </p:txBody>
      </p:sp>
    </p:spTree>
    <p:extLst>
      <p:ext uri="{BB962C8B-B14F-4D97-AF65-F5344CB8AC3E}">
        <p14:creationId xmlns:p14="http://schemas.microsoft.com/office/powerpoint/2010/main" val="1302350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6FC078F-ED74-A446-B422-654706F4ECEE}"/>
              </a:ext>
            </a:extLst>
          </p:cNvPr>
          <p:cNvSpPr txBox="1"/>
          <p:nvPr/>
        </p:nvSpPr>
        <p:spPr>
          <a:xfrm>
            <a:off x="0" y="29743"/>
            <a:ext cx="122554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419" sz="2800" b="1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EJECUCIÓN PRESUPUESTARIA </a:t>
            </a:r>
          </a:p>
          <a:p>
            <a:pPr lvl="0" algn="ctr"/>
            <a:r>
              <a:rPr lang="es-419" sz="2000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(30 DE SEPTIEMBRE 2021)</a:t>
            </a:r>
          </a:p>
          <a:p>
            <a:pPr lvl="0" algn="ctr"/>
            <a:r>
              <a:rPr lang="es-419" sz="2000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GRUPO DE GASTO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48B0956-F6CD-4FC3-8A29-8FFF3F722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2552"/>
            <a:ext cx="11001080" cy="9048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75DD101-69FB-4B0B-A628-9D052F255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080" y="5991225"/>
            <a:ext cx="1190920" cy="837032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0C0971E7-14AA-42FB-BD8E-8A0A8067A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46708"/>
              </p:ext>
            </p:extLst>
          </p:nvPr>
        </p:nvGraphicFramePr>
        <p:xfrm>
          <a:off x="480030" y="1279187"/>
          <a:ext cx="11295347" cy="4572693"/>
        </p:xfrm>
        <a:graphic>
          <a:graphicData uri="http://schemas.openxmlformats.org/drawingml/2006/table">
            <a:tbl>
              <a:tblPr/>
              <a:tblGrid>
                <a:gridCol w="3046609">
                  <a:extLst>
                    <a:ext uri="{9D8B030D-6E8A-4147-A177-3AD203B41FA5}">
                      <a16:colId xmlns:a16="http://schemas.microsoft.com/office/drawing/2014/main" xmlns="" val="1764714508"/>
                    </a:ext>
                  </a:extLst>
                </a:gridCol>
                <a:gridCol w="2289932">
                  <a:extLst>
                    <a:ext uri="{9D8B030D-6E8A-4147-A177-3AD203B41FA5}">
                      <a16:colId xmlns:a16="http://schemas.microsoft.com/office/drawing/2014/main" xmlns="" val="44686261"/>
                    </a:ext>
                  </a:extLst>
                </a:gridCol>
                <a:gridCol w="2309846">
                  <a:extLst>
                    <a:ext uri="{9D8B030D-6E8A-4147-A177-3AD203B41FA5}">
                      <a16:colId xmlns:a16="http://schemas.microsoft.com/office/drawing/2014/main" xmlns="" val="2465695812"/>
                    </a:ext>
                  </a:extLst>
                </a:gridCol>
                <a:gridCol w="1991247">
                  <a:extLst>
                    <a:ext uri="{9D8B030D-6E8A-4147-A177-3AD203B41FA5}">
                      <a16:colId xmlns:a16="http://schemas.microsoft.com/office/drawing/2014/main" xmlns="" val="894016378"/>
                    </a:ext>
                  </a:extLst>
                </a:gridCol>
                <a:gridCol w="1657713">
                  <a:extLst>
                    <a:ext uri="{9D8B030D-6E8A-4147-A177-3AD203B41FA5}">
                      <a16:colId xmlns:a16="http://schemas.microsoft.com/office/drawing/2014/main" xmlns="" val="1664629553"/>
                    </a:ext>
                  </a:extLst>
                </a:gridCol>
              </a:tblGrid>
              <a:tr h="51351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GRUPO 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CODIFICADO 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COMPROMETIDO 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DEVENGADO 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% EJEC 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058607"/>
                  </a:ext>
                </a:extLst>
              </a:tr>
              <a:tr h="10025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71 - Egresos en personal para inversión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5.297.785,86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3.766.612,10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2.815.098,55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53,14%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301992"/>
                  </a:ext>
                </a:extLst>
              </a:tr>
              <a:tr h="5135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73 - Bienes y servicios inversión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10.702.399,81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2.517.257,64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1.050.021,28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9,81%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6711792"/>
                  </a:ext>
                </a:extLst>
              </a:tr>
              <a:tr h="5135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77 - Otros egresos en inversión 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18.800,00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4.598,45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1.542,52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8,20%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787592"/>
                  </a:ext>
                </a:extLst>
              </a:tr>
              <a:tr h="10025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78 - Transferencias o donaciones para inversión 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2.498.801,64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4063027"/>
                  </a:ext>
                </a:extLst>
              </a:tr>
              <a:tr h="5135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84 -  Bienes de larga duración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708.480,32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13.579,02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13.516,22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1,91%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908731"/>
                  </a:ext>
                </a:extLst>
              </a:tr>
              <a:tr h="51351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Total  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19.226.267,63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6.302.047,21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3.880.178,57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20,18%</a:t>
                      </a:r>
                    </a:p>
                  </a:txBody>
                  <a:tcPr marL="10696" marR="10696" marT="106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964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80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6FC078F-ED74-A446-B422-654706F4ECEE}"/>
              </a:ext>
            </a:extLst>
          </p:cNvPr>
          <p:cNvSpPr txBox="1"/>
          <p:nvPr/>
        </p:nvSpPr>
        <p:spPr>
          <a:xfrm>
            <a:off x="-22887" y="90242"/>
            <a:ext cx="1225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419" sz="2800" b="1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 PRESUPUESTARIA 2021 </a:t>
            </a:r>
          </a:p>
          <a:p>
            <a:pPr lvl="0" algn="ctr"/>
            <a:r>
              <a:rPr lang="es-419" sz="2000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(EPMMQ)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F03EDFC-9EDA-477C-90E3-EC5A91A26FF7}"/>
              </a:ext>
            </a:extLst>
          </p:cNvPr>
          <p:cNvSpPr txBox="1"/>
          <p:nvPr/>
        </p:nvSpPr>
        <p:spPr>
          <a:xfrm>
            <a:off x="2354274" y="1316395"/>
            <a:ext cx="1891553" cy="40011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Calibri Light" panose="020F0302020204030204" pitchFamily="34" charset="0"/>
              </a:rPr>
              <a:t>USD  2.744.000</a:t>
            </a:r>
            <a:endParaRPr lang="es-EC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DFA3427-617D-45B6-8D5F-DAD578D62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2552"/>
            <a:ext cx="11001080" cy="9048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92E66DF-59F3-446E-8CBC-DB65404FB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080" y="5991225"/>
            <a:ext cx="1190920" cy="83703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91B2BFB-2476-46BA-9E33-677BAFDA8089}"/>
              </a:ext>
            </a:extLst>
          </p:cNvPr>
          <p:cNvSpPr txBox="1"/>
          <p:nvPr/>
        </p:nvSpPr>
        <p:spPr>
          <a:xfrm>
            <a:off x="13220" y="1184824"/>
            <a:ext cx="2437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Calibri Light" panose="020F0302020204030204" pitchFamily="34" charset="0"/>
              </a:rPr>
              <a:t>INCREMENTO PRESUPUESTARIO</a:t>
            </a:r>
            <a:endParaRPr lang="es-EC" sz="2000" b="1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64222B41-5F05-4646-87C7-A4B0B7F4C42A}"/>
              </a:ext>
            </a:extLst>
          </p:cNvPr>
          <p:cNvSpPr/>
          <p:nvPr/>
        </p:nvSpPr>
        <p:spPr>
          <a:xfrm>
            <a:off x="212535" y="2243987"/>
            <a:ext cx="4102791" cy="12036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C" dirty="0">
                <a:solidFill>
                  <a:schemeClr val="tx1"/>
                </a:solidFill>
                <a:latin typeface="+mj-lt"/>
              </a:rPr>
              <a:t>El POA 2021 aprobado contempla 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la actividad “Gestionar los procesos de </a:t>
            </a:r>
            <a:r>
              <a:rPr lang="es-ES" dirty="0" err="1">
                <a:solidFill>
                  <a:schemeClr val="tx1"/>
                </a:solidFill>
                <a:latin typeface="+mj-lt"/>
              </a:rPr>
              <a:t>preoperación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 y operación de la </a:t>
            </a:r>
            <a:r>
              <a:rPr lang="es-ES" dirty="0" err="1">
                <a:solidFill>
                  <a:schemeClr val="tx1"/>
                </a:solidFill>
                <a:latin typeface="+mj-lt"/>
              </a:rPr>
              <a:t>PLMQ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”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03D7068F-E80D-4296-B465-96FE2A9B8C59}"/>
              </a:ext>
            </a:extLst>
          </p:cNvPr>
          <p:cNvSpPr/>
          <p:nvPr/>
        </p:nvSpPr>
        <p:spPr>
          <a:xfrm>
            <a:off x="212535" y="3646282"/>
            <a:ext cx="4102791" cy="7921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>
                <a:solidFill>
                  <a:schemeClr val="tx1"/>
                </a:solidFill>
                <a:latin typeface="+mj-lt"/>
              </a:rPr>
              <a:t>La asignación inicial para esta actividad fue de USD 6,904.400,35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xmlns="" id="{9B9406A7-8600-472B-B1EF-33EE34D9D255}"/>
              </a:ext>
            </a:extLst>
          </p:cNvPr>
          <p:cNvSpPr/>
          <p:nvPr/>
        </p:nvSpPr>
        <p:spPr>
          <a:xfrm>
            <a:off x="212535" y="4637074"/>
            <a:ext cx="4102791" cy="7921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>
                <a:solidFill>
                  <a:schemeClr val="tx1"/>
                </a:solidFill>
                <a:latin typeface="+mj-lt"/>
              </a:rPr>
              <a:t>Se requiere asignación adicional para financiar rubros nuevos por 2.744.000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Abrir corchete 13">
            <a:extLst>
              <a:ext uri="{FF2B5EF4-FFF2-40B4-BE49-F238E27FC236}">
                <a16:creationId xmlns:a16="http://schemas.microsoft.com/office/drawing/2014/main" xmlns="" id="{82F1063A-1784-4025-928C-5D3B054CB303}"/>
              </a:ext>
            </a:extLst>
          </p:cNvPr>
          <p:cNvSpPr/>
          <p:nvPr/>
        </p:nvSpPr>
        <p:spPr>
          <a:xfrm>
            <a:off x="4523874" y="1316395"/>
            <a:ext cx="69499" cy="4474805"/>
          </a:xfrm>
          <a:prstGeom prst="leftBracket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: doblada 16">
            <a:extLst>
              <a:ext uri="{FF2B5EF4-FFF2-40B4-BE49-F238E27FC236}">
                <a16:creationId xmlns:a16="http://schemas.microsoft.com/office/drawing/2014/main" xmlns="" id="{6E92B5FD-8FFA-4372-8AD9-0084055C859F}"/>
              </a:ext>
            </a:extLst>
          </p:cNvPr>
          <p:cNvSpPr/>
          <p:nvPr/>
        </p:nvSpPr>
        <p:spPr>
          <a:xfrm rot="10800000" flipH="1">
            <a:off x="3957856" y="1762690"/>
            <a:ext cx="465221" cy="2765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xmlns="" id="{67BD1665-E460-4327-B53F-0A9FBB570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75792"/>
              </p:ext>
            </p:extLst>
          </p:nvPr>
        </p:nvGraphicFramePr>
        <p:xfrm>
          <a:off x="4694170" y="1160816"/>
          <a:ext cx="7285295" cy="4564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868">
                  <a:extLst>
                    <a:ext uri="{9D8B030D-6E8A-4147-A177-3AD203B41FA5}">
                      <a16:colId xmlns:a16="http://schemas.microsoft.com/office/drawing/2014/main" xmlns="" val="1502674987"/>
                    </a:ext>
                  </a:extLst>
                </a:gridCol>
                <a:gridCol w="1509427">
                  <a:extLst>
                    <a:ext uri="{9D8B030D-6E8A-4147-A177-3AD203B41FA5}">
                      <a16:colId xmlns:a16="http://schemas.microsoft.com/office/drawing/2014/main" xmlns="" val="2678626399"/>
                    </a:ext>
                  </a:extLst>
                </a:gridCol>
              </a:tblGrid>
              <a:tr h="2703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</a:rPr>
                        <a:t>Rubro</a:t>
                      </a:r>
                      <a:endParaRPr lang="es-EC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</a:rPr>
                        <a:t>Monto</a:t>
                      </a:r>
                      <a:endParaRPr lang="es-EC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extLst>
                  <a:ext uri="{0D108BD9-81ED-4DB2-BD59-A6C34878D82A}">
                    <a16:rowId xmlns:a16="http://schemas.microsoft.com/office/drawing/2014/main" xmlns="" val="1717481173"/>
                  </a:ext>
                </a:extLst>
              </a:tr>
              <a:tr h="3118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u="none" strike="noStrike" dirty="0">
                          <a:effectLst/>
                        </a:rPr>
                        <a:t>Servicios de conducción de operadores de Material Rodante 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500" u="none" strike="noStrike" dirty="0">
                          <a:effectLst/>
                        </a:rPr>
                        <a:t>764.676,00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extLst>
                  <a:ext uri="{0D108BD9-81ED-4DB2-BD59-A6C34878D82A}">
                    <a16:rowId xmlns:a16="http://schemas.microsoft.com/office/drawing/2014/main" xmlns="" val="3936314558"/>
                  </a:ext>
                </a:extLst>
              </a:tr>
              <a:tr h="5891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u="none" strike="noStrike" dirty="0">
                          <a:effectLst/>
                        </a:rPr>
                        <a:t>Provisión de los medidores y pago de energía eléctrica para pruebas del Material Rodante.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500" u="none" strike="noStrike" dirty="0">
                          <a:effectLst/>
                        </a:rPr>
                        <a:t>752.849,60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extLst>
                  <a:ext uri="{0D108BD9-81ED-4DB2-BD59-A6C34878D82A}">
                    <a16:rowId xmlns:a16="http://schemas.microsoft.com/office/drawing/2014/main" xmlns="" val="1274951615"/>
                  </a:ext>
                </a:extLst>
              </a:tr>
              <a:tr h="300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u="none" strike="noStrike" dirty="0" err="1">
                          <a:effectLst/>
                        </a:rPr>
                        <a:t>Mto</a:t>
                      </a:r>
                      <a:r>
                        <a:rPr lang="es-ES" sz="1500" u="none" strike="noStrike" dirty="0">
                          <a:effectLst/>
                        </a:rPr>
                        <a:t>. de Superestructura Vía, Túnel Pozos (PV, PB, SE)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500" u="none" strike="noStrike" dirty="0">
                          <a:effectLst/>
                        </a:rPr>
                        <a:t>272.726,84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extLst>
                  <a:ext uri="{0D108BD9-81ED-4DB2-BD59-A6C34878D82A}">
                    <a16:rowId xmlns:a16="http://schemas.microsoft.com/office/drawing/2014/main" xmlns="" val="797092613"/>
                  </a:ext>
                </a:extLst>
              </a:tr>
              <a:tr h="5891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u="none" strike="noStrike" dirty="0" err="1">
                          <a:effectLst/>
                        </a:rPr>
                        <a:t>Mto</a:t>
                      </a:r>
                      <a:r>
                        <a:rPr lang="es-ES" sz="1500" u="none" strike="noStrike" dirty="0">
                          <a:effectLst/>
                        </a:rPr>
                        <a:t>. Subsistemas Electromecánicos (Protección Contra Incendios, Ventilación, Ascensores y Escaleras Mecánicas).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500" u="none" strike="noStrike" dirty="0">
                          <a:effectLst/>
                        </a:rPr>
                        <a:t>252.381,46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extLst>
                  <a:ext uri="{0D108BD9-81ED-4DB2-BD59-A6C34878D82A}">
                    <a16:rowId xmlns:a16="http://schemas.microsoft.com/office/drawing/2014/main" xmlns="" val="3079085958"/>
                  </a:ext>
                </a:extLst>
              </a:tr>
              <a:tr h="300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u="none" strike="noStrike" dirty="0" err="1">
                          <a:effectLst/>
                        </a:rPr>
                        <a:t>Mto</a:t>
                      </a:r>
                      <a:r>
                        <a:rPr lang="es-ES" sz="1500" u="none" strike="noStrike" dirty="0">
                          <a:effectLst/>
                        </a:rPr>
                        <a:t>. de Estaciones, Talleres y Cocheras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500" u="none" strike="noStrike" dirty="0">
                          <a:effectLst/>
                        </a:rPr>
                        <a:t>234.893,00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extLst>
                  <a:ext uri="{0D108BD9-81ED-4DB2-BD59-A6C34878D82A}">
                    <a16:rowId xmlns:a16="http://schemas.microsoft.com/office/drawing/2014/main" xmlns="" val="809860454"/>
                  </a:ext>
                </a:extLst>
              </a:tr>
              <a:tr h="300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u="none" strike="noStrike">
                          <a:effectLst/>
                        </a:rPr>
                        <a:t>Mto. bienes del contrato de Material Rodante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500" u="none" strike="noStrike" dirty="0">
                          <a:effectLst/>
                        </a:rPr>
                        <a:t>217.775,79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extLst>
                  <a:ext uri="{0D108BD9-81ED-4DB2-BD59-A6C34878D82A}">
                    <a16:rowId xmlns:a16="http://schemas.microsoft.com/office/drawing/2014/main" xmlns="" val="3989038158"/>
                  </a:ext>
                </a:extLst>
              </a:tr>
              <a:tr h="5891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u="none" strike="noStrike">
                          <a:effectLst/>
                        </a:rPr>
                        <a:t>Mto. Sistema Energía (Subestaciones, Distribución de Energía, Electrificación)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500" u="none" strike="noStrike" dirty="0">
                          <a:effectLst/>
                        </a:rPr>
                        <a:t>116.526,29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extLst>
                  <a:ext uri="{0D108BD9-81ED-4DB2-BD59-A6C34878D82A}">
                    <a16:rowId xmlns:a16="http://schemas.microsoft.com/office/drawing/2014/main" xmlns="" val="1624612763"/>
                  </a:ext>
                </a:extLst>
              </a:tr>
              <a:tr h="300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500" u="none" strike="noStrike">
                          <a:effectLst/>
                        </a:rPr>
                        <a:t>Mto. Sistema Señalización Ferroviaria.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500" u="none" strike="noStrike" dirty="0">
                          <a:effectLst/>
                        </a:rPr>
                        <a:t>78.640,43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extLst>
                  <a:ext uri="{0D108BD9-81ED-4DB2-BD59-A6C34878D82A}">
                    <a16:rowId xmlns:a16="http://schemas.microsoft.com/office/drawing/2014/main" xmlns="" val="1615970236"/>
                  </a:ext>
                </a:extLst>
              </a:tr>
              <a:tr h="5891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u="none" strike="noStrike" dirty="0" err="1">
                          <a:effectLst/>
                        </a:rPr>
                        <a:t>Mto</a:t>
                      </a:r>
                      <a:r>
                        <a:rPr lang="es-ES" sz="1500" u="none" strike="noStrike" dirty="0">
                          <a:effectLst/>
                        </a:rPr>
                        <a:t>. Sistema Comunicaciones (Puesto de Control Central, Control de Estaciones, Telecomunicaciones)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500" u="none" strike="noStrike" dirty="0">
                          <a:effectLst/>
                        </a:rPr>
                        <a:t>53.530,59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extLst>
                  <a:ext uri="{0D108BD9-81ED-4DB2-BD59-A6C34878D82A}">
                    <a16:rowId xmlns:a16="http://schemas.microsoft.com/office/drawing/2014/main" xmlns="" val="2709858046"/>
                  </a:ext>
                </a:extLst>
              </a:tr>
              <a:tr h="3792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10266" marR="10266" marT="102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2.744.000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0266" marR="10266" marT="10266" marB="0" anchor="ctr"/>
                </a:tc>
                <a:extLst>
                  <a:ext uri="{0D108BD9-81ED-4DB2-BD59-A6C34878D82A}">
                    <a16:rowId xmlns:a16="http://schemas.microsoft.com/office/drawing/2014/main" xmlns="" val="2240381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12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062818" y="3225741"/>
            <a:ext cx="8066364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 PRESUPUESTARIA EPMMOP 2021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BEB51D3-CF18-EF49-8AF2-585F7D77F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479" y="1131207"/>
            <a:ext cx="3925033" cy="14092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5E80343-7DB4-4B6B-BD11-4690DAB2B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466" y="6207169"/>
            <a:ext cx="975081" cy="5232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FBFB833-6619-4572-A2DC-62823B3A2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7607"/>
            <a:ext cx="10983433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6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C9127E6-02FE-CE49-914F-EB265577C9D5}"/>
              </a:ext>
            </a:extLst>
          </p:cNvPr>
          <p:cNvSpPr txBox="1"/>
          <p:nvPr/>
        </p:nvSpPr>
        <p:spPr>
          <a:xfrm rot="16200000">
            <a:off x="-1873048" y="3587691"/>
            <a:ext cx="471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0070C0"/>
                </a:solidFill>
              </a:rPr>
              <a:t>ESTRUCTURA FINANCIERA</a:t>
            </a:r>
          </a:p>
        </p:txBody>
      </p:sp>
      <p:sp>
        <p:nvSpPr>
          <p:cNvPr id="6" name="Llamada de flecha hacia abajo 5"/>
          <p:cNvSpPr/>
          <p:nvPr/>
        </p:nvSpPr>
        <p:spPr>
          <a:xfrm>
            <a:off x="-293009" y="347547"/>
            <a:ext cx="4268059" cy="657059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5698"/>
                </a:solidFill>
              </a:rPr>
              <a:t>INGRESOS</a:t>
            </a:r>
            <a:endParaRPr lang="es-EC" b="1" dirty="0">
              <a:solidFill>
                <a:srgbClr val="005698"/>
              </a:solidFill>
            </a:endParaRPr>
          </a:p>
        </p:txBody>
      </p:sp>
      <p:sp>
        <p:nvSpPr>
          <p:cNvPr id="7" name="Llamada de flecha hacia abajo 6"/>
          <p:cNvSpPr/>
          <p:nvPr/>
        </p:nvSpPr>
        <p:spPr>
          <a:xfrm>
            <a:off x="8589818" y="320406"/>
            <a:ext cx="3034475" cy="657059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5698"/>
                </a:solidFill>
              </a:rPr>
              <a:t>REFORMA</a:t>
            </a:r>
            <a:endParaRPr lang="es-EC" b="1" dirty="0">
              <a:solidFill>
                <a:srgbClr val="005698"/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-449679" y="500062"/>
          <a:ext cx="3977909" cy="565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52802"/>
              </p:ext>
            </p:extLst>
          </p:nvPr>
        </p:nvGraphicFramePr>
        <p:xfrm>
          <a:off x="8399318" y="1056608"/>
          <a:ext cx="3959026" cy="1440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5062">
                  <a:extLst>
                    <a:ext uri="{9D8B030D-6E8A-4147-A177-3AD203B41FA5}">
                      <a16:colId xmlns:a16="http://schemas.microsoft.com/office/drawing/2014/main" xmlns="" val="3725226087"/>
                    </a:ext>
                  </a:extLst>
                </a:gridCol>
                <a:gridCol w="1943964">
                  <a:extLst>
                    <a:ext uri="{9D8B030D-6E8A-4147-A177-3AD203B41FA5}">
                      <a16:colId xmlns:a16="http://schemas.microsoft.com/office/drawing/2014/main" xmlns="" val="2492506865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CONVENIO PARROQUIAS RURALES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$    10.000.000,00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457971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EXPROPIACIONES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$   18.055.822,78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940589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ARRASTRES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$      7.227.940,71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00323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360787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 rot="16200000">
            <a:off x="11141233" y="1318915"/>
            <a:ext cx="1566632" cy="3385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fontAlgn="t"/>
            <a:r>
              <a:rPr lang="es-EC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$ 35,283,763.49 </a:t>
            </a:r>
          </a:p>
        </p:txBody>
      </p:sp>
      <p:cxnSp>
        <p:nvCxnSpPr>
          <p:cNvPr id="22" name="Conector recto 21"/>
          <p:cNvCxnSpPr/>
          <p:nvPr/>
        </p:nvCxnSpPr>
        <p:spPr>
          <a:xfrm>
            <a:off x="-119658" y="2846832"/>
            <a:ext cx="1164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484488" y="6139864"/>
            <a:ext cx="1959594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t"/>
            <a:r>
              <a:rPr lang="es-EC" b="1" dirty="0"/>
              <a:t> $ 120.4 </a:t>
            </a:r>
            <a:endParaRPr lang="es-EC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883548" y="6155918"/>
            <a:ext cx="1959594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t"/>
            <a:r>
              <a:rPr lang="es-EC" b="1" dirty="0"/>
              <a:t> 155,72</a:t>
            </a:r>
            <a:endParaRPr lang="es-EC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883548" y="4013658"/>
            <a:ext cx="1959594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t"/>
            <a:r>
              <a:rPr lang="es-EC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s-EC" dirty="0"/>
              <a:t> 82,60</a:t>
            </a:r>
            <a:endParaRPr lang="es-EC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9826690" y="2389038"/>
            <a:ext cx="1543152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Arial Narrow" panose="020B0606020202030204" pitchFamily="34" charset="0"/>
              </a:rPr>
              <a:t> $ 73,11</a:t>
            </a:r>
            <a:endParaRPr lang="es-EC" dirty="0">
              <a:solidFill>
                <a:schemeClr val="bg1"/>
              </a:solidFill>
            </a:endParaRPr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3975050" y="6411316"/>
            <a:ext cx="4414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 descr="Arquitecto Rafael Carrasco fue designado gerente general de la Epmmop –  Quito Inform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8" b="28302"/>
          <a:stretch/>
        </p:blipFill>
        <p:spPr bwMode="auto">
          <a:xfrm>
            <a:off x="0" y="274955"/>
            <a:ext cx="1142030" cy="450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Llamada de flecha hacia abajo 16"/>
          <p:cNvSpPr/>
          <p:nvPr/>
        </p:nvSpPr>
        <p:spPr>
          <a:xfrm>
            <a:off x="4057940" y="355820"/>
            <a:ext cx="4268059" cy="657059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5698"/>
                </a:solidFill>
              </a:rPr>
              <a:t>EGRESOS</a:t>
            </a:r>
            <a:endParaRPr lang="es-EC" b="1" dirty="0">
              <a:solidFill>
                <a:srgbClr val="005698"/>
              </a:solidFill>
            </a:endParaRPr>
          </a:p>
        </p:txBody>
      </p:sp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878908"/>
              </p:ext>
            </p:extLst>
          </p:nvPr>
        </p:nvGraphicFramePr>
        <p:xfrm>
          <a:off x="3684900" y="977465"/>
          <a:ext cx="4508987" cy="174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769383"/>
              </p:ext>
            </p:extLst>
          </p:nvPr>
        </p:nvGraphicFramePr>
        <p:xfrm>
          <a:off x="3684900" y="3305777"/>
          <a:ext cx="49049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0570D71-2A92-4ABC-9F18-49EA3593FB12}"/>
              </a:ext>
            </a:extLst>
          </p:cNvPr>
          <p:cNvSpPr txBox="1"/>
          <p:nvPr/>
        </p:nvSpPr>
        <p:spPr>
          <a:xfrm>
            <a:off x="11231707" y="6411316"/>
            <a:ext cx="104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accent2">
                    <a:lumMod val="75000"/>
                  </a:schemeClr>
                </a:solidFill>
              </a:rPr>
              <a:t>Millones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3A98A1B-A999-4B83-AF0B-47FCAD5149F0}"/>
              </a:ext>
            </a:extLst>
          </p:cNvPr>
          <p:cNvSpPr txBox="1"/>
          <p:nvPr/>
        </p:nvSpPr>
        <p:spPr>
          <a:xfrm>
            <a:off x="11100728" y="4315135"/>
            <a:ext cx="104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Millones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4DAE0C4-D757-4E80-B516-485EA64AA556}"/>
              </a:ext>
            </a:extLst>
          </p:cNvPr>
          <p:cNvSpPr txBox="1"/>
          <p:nvPr/>
        </p:nvSpPr>
        <p:spPr>
          <a:xfrm>
            <a:off x="11046696" y="2601801"/>
            <a:ext cx="104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accent5">
                    <a:lumMod val="75000"/>
                  </a:schemeClr>
                </a:solidFill>
              </a:rPr>
              <a:t>Millones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F3C91997-59B9-41DF-8535-AEE42CDE173D}"/>
              </a:ext>
            </a:extLst>
          </p:cNvPr>
          <p:cNvSpPr txBox="1"/>
          <p:nvPr/>
        </p:nvSpPr>
        <p:spPr>
          <a:xfrm>
            <a:off x="2253841" y="6332165"/>
            <a:ext cx="104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accent2">
                    <a:lumMod val="75000"/>
                  </a:schemeClr>
                </a:solidFill>
              </a:rPr>
              <a:t>Millones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3F15A664-221D-4C8A-AD50-1EEE9214B26F}"/>
              </a:ext>
            </a:extLst>
          </p:cNvPr>
          <p:cNvSpPr txBox="1"/>
          <p:nvPr/>
        </p:nvSpPr>
        <p:spPr>
          <a:xfrm>
            <a:off x="2324634" y="4185209"/>
            <a:ext cx="104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Millones</a:t>
            </a:r>
          </a:p>
        </p:txBody>
      </p:sp>
    </p:spTree>
    <p:extLst>
      <p:ext uri="{BB962C8B-B14F-4D97-AF65-F5344CB8AC3E}">
        <p14:creationId xmlns:p14="http://schemas.microsoft.com/office/powerpoint/2010/main" val="3087988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B5CA2670-ACB9-754D-8DAE-0C8E1437C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70328"/>
              </p:ext>
            </p:extLst>
          </p:nvPr>
        </p:nvGraphicFramePr>
        <p:xfrm>
          <a:off x="8918512" y="3591086"/>
          <a:ext cx="2338307" cy="421005"/>
        </p:xfrm>
        <a:graphic>
          <a:graphicData uri="http://schemas.openxmlformats.org/drawingml/2006/table">
            <a:tbl>
              <a:tblPr/>
              <a:tblGrid>
                <a:gridCol w="2338307">
                  <a:extLst>
                    <a:ext uri="{9D8B030D-6E8A-4147-A177-3AD203B41FA5}">
                      <a16:colId xmlns:a16="http://schemas.microsoft.com/office/drawing/2014/main" xmlns="" val="3943365224"/>
                    </a:ext>
                  </a:extLst>
                </a:gridCol>
              </a:tblGrid>
              <a:tr h="397487">
                <a:tc>
                  <a:txBody>
                    <a:bodyPr/>
                    <a:lstStyle/>
                    <a:p>
                      <a:pPr algn="r" fontAlgn="t"/>
                      <a:r>
                        <a:rPr lang="es-EC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$ 35,283,763.49 </a:t>
                      </a:r>
                    </a:p>
                  </a:txBody>
                  <a:tcPr marL="9525" marR="9525" marT="952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0153219"/>
                  </a:ext>
                </a:extLst>
              </a:tr>
            </a:tbl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FD64558E-FBE1-2949-B77C-128DCE766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860765"/>
              </p:ext>
            </p:extLst>
          </p:nvPr>
        </p:nvGraphicFramePr>
        <p:xfrm>
          <a:off x="1085426" y="1804625"/>
          <a:ext cx="10095193" cy="195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D5B01856-53F8-FA4F-A7BC-FA2DF19F4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12470"/>
              </p:ext>
            </p:extLst>
          </p:nvPr>
        </p:nvGraphicFramePr>
        <p:xfrm>
          <a:off x="1161626" y="3531037"/>
          <a:ext cx="2890157" cy="457804"/>
        </p:xfrm>
        <a:graphic>
          <a:graphicData uri="http://schemas.openxmlformats.org/drawingml/2006/table">
            <a:tbl>
              <a:tblPr/>
              <a:tblGrid>
                <a:gridCol w="2890157">
                  <a:extLst>
                    <a:ext uri="{9D8B030D-6E8A-4147-A177-3AD203B41FA5}">
                      <a16:colId xmlns:a16="http://schemas.microsoft.com/office/drawing/2014/main" xmlns="" val="3943365224"/>
                    </a:ext>
                  </a:extLst>
                </a:gridCol>
              </a:tblGrid>
              <a:tr h="457804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1" i="0" u="none" strike="noStrike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$</a:t>
                      </a:r>
                      <a:r>
                        <a:rPr lang="es-EC" sz="2000" b="1" kern="12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10.000.000,00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0153219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682F668-129B-A947-9F17-01DFF206A436}"/>
              </a:ext>
            </a:extLst>
          </p:cNvPr>
          <p:cNvSpPr/>
          <p:nvPr/>
        </p:nvSpPr>
        <p:spPr>
          <a:xfrm>
            <a:off x="4163874" y="361500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$18.055.822,78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E8B470E-5AB1-8744-931F-7E825A2FCFE5}"/>
              </a:ext>
            </a:extLst>
          </p:cNvPr>
          <p:cNvSpPr/>
          <p:nvPr/>
        </p:nvSpPr>
        <p:spPr>
          <a:xfrm>
            <a:off x="6876423" y="3611981"/>
            <a:ext cx="2190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$ 7.227.940,71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9021" y="1292207"/>
            <a:ext cx="11632601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La  EPMMOP requiere un incremento en su techo presupuestario en </a:t>
            </a:r>
            <a:r>
              <a:rPr lang="es-EC" sz="20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USD$ $ 35,283,763.49</a:t>
            </a:r>
            <a:r>
              <a:rPr lang="es-EC" sz="20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, a ser distribuidos de la siguiente forma: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A5C44166-6109-44F8-9EAA-A88B341BE1EC}"/>
              </a:ext>
            </a:extLst>
          </p:cNvPr>
          <p:cNvSpPr/>
          <p:nvPr/>
        </p:nvSpPr>
        <p:spPr>
          <a:xfrm>
            <a:off x="0" y="191722"/>
            <a:ext cx="12201379" cy="739389"/>
          </a:xfrm>
          <a:custGeom>
            <a:avLst/>
            <a:gdLst/>
            <a:ahLst/>
            <a:cxnLst/>
            <a:rect l="l" t="t" r="r" b="b"/>
            <a:pathLst>
              <a:path w="16243300" h="1270000">
                <a:moveTo>
                  <a:pt x="16243300" y="0"/>
                </a:moveTo>
                <a:lnTo>
                  <a:pt x="0" y="0"/>
                </a:lnTo>
                <a:lnTo>
                  <a:pt x="0" y="1270000"/>
                </a:lnTo>
                <a:lnTo>
                  <a:pt x="16243300" y="12700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0061AF"/>
          </a:solidFill>
        </p:spPr>
        <p:txBody>
          <a:bodyPr wrap="square" lIns="0" tIns="0" rIns="0" bIns="0" rtlCol="0" anchor="ctr" anchorCtr="0"/>
          <a:lstStyle/>
          <a:p>
            <a:endParaRPr sz="1215"/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xmlns="" id="{AEF2BC7F-1DD7-E745-90A2-64EEAF0225EE}"/>
              </a:ext>
            </a:extLst>
          </p:cNvPr>
          <p:cNvSpPr txBox="1"/>
          <p:nvPr/>
        </p:nvSpPr>
        <p:spPr>
          <a:xfrm>
            <a:off x="357904" y="292253"/>
            <a:ext cx="1147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bg1"/>
                </a:solidFill>
              </a:rPr>
              <a:t>EMPRESA PÚBLICA DE MOVILIDAD Y OBRAS PÚBLICAS EMMOP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5FE1361-DC22-4001-B89E-DA201D253C4B}"/>
              </a:ext>
            </a:extLst>
          </p:cNvPr>
          <p:cNvSpPr txBox="1"/>
          <p:nvPr/>
        </p:nvSpPr>
        <p:spPr>
          <a:xfrm>
            <a:off x="411187" y="4314426"/>
            <a:ext cx="27686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a typeface="Arial" panose="020B0604020202020204" pitchFamily="34" charset="0"/>
                <a:cs typeface="Arial" panose="020B0604020202020204" pitchFamily="34" charset="0"/>
              </a:rPr>
              <a:t>CONVENIOS DE COOPERACIÓN DE TRANSFERENCIA DE RECURSOS para la ejecución de obra pública en GADS </a:t>
            </a:r>
            <a:r>
              <a:rPr lang="es-EC" sz="1600" dirty="0">
                <a:ea typeface="Arial" panose="020B0604020202020204" pitchFamily="34" charset="0"/>
                <a:cs typeface="Arial" panose="020B0604020202020204" pitchFamily="34" charset="0"/>
              </a:rPr>
              <a:t>Parroquias Rurales</a:t>
            </a:r>
            <a:r>
              <a:rPr lang="es-ES" sz="1600" dirty="0"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D6EB1F3-A9C4-4639-86D0-1D6E3CE36EB2}"/>
              </a:ext>
            </a:extLst>
          </p:cNvPr>
          <p:cNvSpPr txBox="1"/>
          <p:nvPr/>
        </p:nvSpPr>
        <p:spPr>
          <a:xfrm>
            <a:off x="3326328" y="4319481"/>
            <a:ext cx="35379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MX" sz="1600" dirty="0">
                <a:ea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es-EC" sz="1600" dirty="0">
                <a:ea typeface="Arial" panose="020B0604020202020204" pitchFamily="34" charset="0"/>
                <a:cs typeface="Arial" panose="020B0604020202020204" pitchFamily="34" charset="0"/>
              </a:rPr>
              <a:t>cumplimiento a la  </a:t>
            </a:r>
            <a:r>
              <a:rPr lang="es-ES" sz="1600" dirty="0">
                <a:ea typeface="Arial" panose="020B0604020202020204" pitchFamily="34" charset="0"/>
                <a:cs typeface="Arial" panose="020B0604020202020204" pitchFamily="34" charset="0"/>
              </a:rPr>
              <a:t>Resolución Nro. GADDMQ-AG-2021-003-R en casos </a:t>
            </a:r>
            <a:r>
              <a:rPr lang="es-ES" sz="1600" b="1" dirty="0">
                <a:ea typeface="Arial" panose="020B0604020202020204" pitchFamily="34" charset="0"/>
                <a:cs typeface="Arial" panose="020B0604020202020204" pitchFamily="34" charset="0"/>
              </a:rPr>
              <a:t>con sentencia ejecutoriada:</a:t>
            </a:r>
            <a:r>
              <a:rPr lang="es-ES" sz="1600" dirty="0">
                <a:ea typeface="Arial" panose="020B0604020202020204" pitchFamily="34" charset="0"/>
                <a:cs typeface="Arial" panose="020B0604020202020204" pitchFamily="34" charset="0"/>
              </a:rPr>
              <a:t> PREDIO #3666863 FUNDACIÓN MARIANA DE JESÚS , PREDIO # 5028313  </a:t>
            </a:r>
            <a:r>
              <a:rPr lang="es-EC" sz="1600" dirty="0">
                <a:ea typeface="Arial" panose="020B0604020202020204" pitchFamily="34" charset="0"/>
                <a:cs typeface="Arial" panose="020B0604020202020204" pitchFamily="34" charset="0"/>
              </a:rPr>
              <a:t>COMPAÑÍA ASTRA C.A , </a:t>
            </a:r>
            <a:r>
              <a:rPr lang="es-ES" sz="1600" dirty="0">
                <a:ea typeface="Arial" panose="020B0604020202020204" pitchFamily="34" charset="0"/>
                <a:cs typeface="Arial" panose="020B0604020202020204" pitchFamily="34" charset="0"/>
              </a:rPr>
              <a:t>PREDIO #  765420  HEREDEROS CORDOVA CARRIÓN AIDA Y OTROS.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xmlns="" id="{936C8DF4-EC24-49ED-9B37-38C5416B8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05557"/>
              </p:ext>
            </p:extLst>
          </p:nvPr>
        </p:nvGraphicFramePr>
        <p:xfrm>
          <a:off x="10158072" y="3985060"/>
          <a:ext cx="635110" cy="397487"/>
        </p:xfrm>
        <a:graphic>
          <a:graphicData uri="http://schemas.openxmlformats.org/drawingml/2006/table">
            <a:tbl>
              <a:tblPr/>
              <a:tblGrid>
                <a:gridCol w="635110">
                  <a:extLst>
                    <a:ext uri="{9D8B030D-6E8A-4147-A177-3AD203B41FA5}">
                      <a16:colId xmlns:a16="http://schemas.microsoft.com/office/drawing/2014/main" xmlns="" val="3943365224"/>
                    </a:ext>
                  </a:extLst>
                </a:gridCol>
              </a:tblGrid>
              <a:tr h="397487">
                <a:tc>
                  <a:txBody>
                    <a:bodyPr/>
                    <a:lstStyle/>
                    <a:p>
                      <a:pPr algn="r" fontAlgn="t"/>
                      <a:r>
                        <a:rPr lang="es-EC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01532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xmlns="" id="{BE9F083F-B5FA-438C-BB3B-81BF816B5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9236"/>
              </p:ext>
            </p:extLst>
          </p:nvPr>
        </p:nvGraphicFramePr>
        <p:xfrm>
          <a:off x="1698420" y="3888975"/>
          <a:ext cx="1043752" cy="369341"/>
        </p:xfrm>
        <a:graphic>
          <a:graphicData uri="http://schemas.openxmlformats.org/drawingml/2006/table">
            <a:tbl>
              <a:tblPr/>
              <a:tblGrid>
                <a:gridCol w="1043752">
                  <a:extLst>
                    <a:ext uri="{9D8B030D-6E8A-4147-A177-3AD203B41FA5}">
                      <a16:colId xmlns:a16="http://schemas.microsoft.com/office/drawing/2014/main" xmlns="" val="3943365224"/>
                    </a:ext>
                  </a:extLst>
                </a:gridCol>
              </a:tblGrid>
              <a:tr h="369341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28,34%</a:t>
                      </a:r>
                      <a:endParaRPr lang="es-EC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90153219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3AF79E2D-26D2-4556-8BEA-76EB713C6E09}"/>
              </a:ext>
            </a:extLst>
          </p:cNvPr>
          <p:cNvSpPr/>
          <p:nvPr/>
        </p:nvSpPr>
        <p:spPr>
          <a:xfrm>
            <a:off x="4671312" y="3929524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51,17%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36C175AB-B383-4463-B747-03F1B63D76E4}"/>
              </a:ext>
            </a:extLst>
          </p:cNvPr>
          <p:cNvSpPr/>
          <p:nvPr/>
        </p:nvSpPr>
        <p:spPr>
          <a:xfrm>
            <a:off x="7425404" y="3944059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solidFill>
                  <a:srgbClr val="009900"/>
                </a:solidFill>
                <a:latin typeface="+mj-lt"/>
                <a:cs typeface="Calibri" panose="020F0502020204030204" pitchFamily="34" charset="0"/>
              </a:rPr>
              <a:t> 20,49%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CFDE169B-0EF7-404C-8884-EC79DE6224F1}"/>
              </a:ext>
            </a:extLst>
          </p:cNvPr>
          <p:cNvSpPr txBox="1"/>
          <p:nvPr/>
        </p:nvSpPr>
        <p:spPr>
          <a:xfrm>
            <a:off x="7157161" y="4278736"/>
            <a:ext cx="2357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Presupuesto para cubrir pagos </a:t>
            </a:r>
            <a:r>
              <a:rPr lang="es-EC" sz="1600" dirty="0"/>
              <a:t>pendiente por bienes, obras y servicios. </a:t>
            </a:r>
          </a:p>
          <a:p>
            <a:pPr algn="ctr"/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(112 casos)</a:t>
            </a:r>
            <a:endParaRPr lang="es-EC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53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FBFB833-6619-4572-A2DC-62823B3A2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7607"/>
            <a:ext cx="12192000" cy="904875"/>
          </a:xfrm>
          <a:prstGeom prst="rect">
            <a:avLst/>
          </a:prstGeom>
        </p:spPr>
      </p:pic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xmlns="" id="{0F28ABCE-9EFE-46B9-8D90-AF14988934B7}"/>
              </a:ext>
            </a:extLst>
          </p:cNvPr>
          <p:cNvSpPr/>
          <p:nvPr/>
        </p:nvSpPr>
        <p:spPr>
          <a:xfrm>
            <a:off x="1036596" y="1811626"/>
            <a:ext cx="10530417" cy="234957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altLang="es-EC" sz="4400" b="1" dirty="0">
                <a:solidFill>
                  <a:srgbClr val="005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 PRESUPUESTARIA </a:t>
            </a:r>
            <a:r>
              <a:rPr lang="es-ES" sz="4400" b="1" dirty="0">
                <a:solidFill>
                  <a:srgbClr val="005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es-EC" sz="4400" b="1" dirty="0">
              <a:solidFill>
                <a:srgbClr val="0056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_tradnl" altLang="es-EC" sz="4400" b="1" dirty="0">
              <a:solidFill>
                <a:srgbClr val="0056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_tradnl" altLang="es-EC" sz="4400" b="1" dirty="0">
                <a:solidFill>
                  <a:srgbClr val="005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DE MOVILIDAD</a:t>
            </a:r>
          </a:p>
        </p:txBody>
      </p:sp>
    </p:spTree>
    <p:extLst>
      <p:ext uri="{BB962C8B-B14F-4D97-AF65-F5344CB8AC3E}">
        <p14:creationId xmlns:p14="http://schemas.microsoft.com/office/powerpoint/2010/main" val="2471282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064BDED-D1EF-D043-B4BE-D9692C105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55" y="982991"/>
            <a:ext cx="3773684" cy="1292536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427018" y="2843563"/>
            <a:ext cx="9272732" cy="18181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 PRESUPUESTARIA EPMTPQ 2021</a:t>
            </a:r>
          </a:p>
          <a:p>
            <a:pPr algn="ctr"/>
            <a:endParaRPr lang="es-ES" sz="3600" b="1" dirty="0">
              <a:solidFill>
                <a:srgbClr val="0056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439A9BB-4A08-4B41-A50D-8C847E623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6342"/>
            <a:ext cx="10983433" cy="9048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28DE02E-6233-4857-BA8F-01ADEB710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33" y="6283781"/>
            <a:ext cx="1080239" cy="3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5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217237344"/>
              </p:ext>
            </p:extLst>
          </p:nvPr>
        </p:nvGraphicFramePr>
        <p:xfrm>
          <a:off x="72288" y="1097997"/>
          <a:ext cx="12025745" cy="264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0" y="3345418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$10.005.794,18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73195" y="3345418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b="1" dirty="0">
                <a:solidFill>
                  <a:srgbClr val="0099CC"/>
                </a:solidFill>
                <a:latin typeface="Tw Cen MT" panose="020B0602020104020603" pitchFamily="34" charset="0"/>
              </a:rPr>
              <a:t>$4.812.745,74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43397" y="3345418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b="1" dirty="0">
                <a:solidFill>
                  <a:srgbClr val="00B050"/>
                </a:solidFill>
                <a:latin typeface="Tw Cen MT" panose="020B0602020104020603" pitchFamily="34" charset="0"/>
              </a:rPr>
              <a:t>$4.506.292,41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013599" y="3345418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b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$637.437,16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360897" y="3345418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4">
                    <a:lumMod val="50000"/>
                  </a:schemeClr>
                </a:solidFill>
              </a:rPr>
              <a:t>$ 19.962.269,49 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38576" y="4037543"/>
            <a:ext cx="2039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C" dirty="0"/>
              <a:t>Necesidad para cancelar el </a:t>
            </a:r>
            <a:r>
              <a:rPr lang="es-EC" b="1" dirty="0"/>
              <a:t>servicio de alimentadores por 6,5 meses </a:t>
            </a:r>
            <a:r>
              <a:rPr lang="es-EC" dirty="0"/>
              <a:t>(junio – 15 de diciembre)</a:t>
            </a:r>
            <a:endParaRPr lang="es-EC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9384" y="4049188"/>
            <a:ext cx="2548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C" dirty="0"/>
              <a:t>Aplicación de sentencia judicial para cambiar de régimen laboral de LOEP a Código de Trabajo. </a:t>
            </a:r>
          </a:p>
          <a:p>
            <a:pPr algn="ctr" fontAlgn="ctr"/>
            <a:r>
              <a:rPr lang="es-EC" dirty="0"/>
              <a:t>Con los valores asignados se financió únicamente </a:t>
            </a:r>
            <a:r>
              <a:rPr lang="es-EC" b="1" dirty="0"/>
              <a:t>10 meses de nómina operativa.</a:t>
            </a:r>
            <a:endParaRPr lang="es-EC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926499" y="4037543"/>
            <a:ext cx="2414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C" dirty="0"/>
              <a:t>Adquisición de </a:t>
            </a:r>
            <a:r>
              <a:rPr lang="es-EC" b="1" dirty="0"/>
              <a:t>Repuestos Volvo, Mercedes Benz O-500, lubricantes, llantas y energía eléctrica.</a:t>
            </a:r>
            <a:endParaRPr lang="es-EC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620000" y="4040530"/>
            <a:ext cx="23826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EC" dirty="0"/>
              <a:t>Adquisición de </a:t>
            </a:r>
            <a:r>
              <a:rPr lang="es-EC" b="1" dirty="0"/>
              <a:t>cámaras de video vigilancia en paradas y estaciones </a:t>
            </a:r>
            <a:r>
              <a:rPr lang="es-EC" dirty="0"/>
              <a:t>Wifi y video </a:t>
            </a:r>
            <a:r>
              <a:rPr lang="es-EC" dirty="0" err="1"/>
              <a:t>streaming</a:t>
            </a:r>
            <a:r>
              <a:rPr lang="es-EC" dirty="0"/>
              <a:t> a 80 buses</a:t>
            </a:r>
            <a:endParaRPr lang="es-EC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4D512BED-B5ED-4AD4-828A-86B434D5BE62}"/>
              </a:ext>
            </a:extLst>
          </p:cNvPr>
          <p:cNvSpPr/>
          <p:nvPr/>
        </p:nvSpPr>
        <p:spPr>
          <a:xfrm>
            <a:off x="0" y="191722"/>
            <a:ext cx="12192000" cy="739389"/>
          </a:xfrm>
          <a:custGeom>
            <a:avLst/>
            <a:gdLst/>
            <a:ahLst/>
            <a:cxnLst/>
            <a:rect l="l" t="t" r="r" b="b"/>
            <a:pathLst>
              <a:path w="16243300" h="1270000">
                <a:moveTo>
                  <a:pt x="16243300" y="0"/>
                </a:moveTo>
                <a:lnTo>
                  <a:pt x="0" y="0"/>
                </a:lnTo>
                <a:lnTo>
                  <a:pt x="0" y="1270000"/>
                </a:lnTo>
                <a:lnTo>
                  <a:pt x="16243300" y="12700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0061AF"/>
          </a:solidFill>
        </p:spPr>
        <p:txBody>
          <a:bodyPr wrap="square" lIns="0" tIns="0" rIns="0" bIns="0" rtlCol="0" anchor="ctr" anchorCtr="0"/>
          <a:lstStyle/>
          <a:p>
            <a:endParaRPr sz="1215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8E976D96-6A7E-4186-9A9D-52EEC34421A6}"/>
              </a:ext>
            </a:extLst>
          </p:cNvPr>
          <p:cNvSpPr txBox="1"/>
          <p:nvPr/>
        </p:nvSpPr>
        <p:spPr>
          <a:xfrm>
            <a:off x="357904" y="292253"/>
            <a:ext cx="1147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bg1"/>
                </a:solidFill>
              </a:rPr>
              <a:t>EMPRESA PÚBLICA DE TRANSPORTE DE PASAJEROS EPMTPQ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F69289EE-D54A-4435-92F7-D335D1E93C0A}"/>
              </a:ext>
            </a:extLst>
          </p:cNvPr>
          <p:cNvSpPr/>
          <p:nvPr/>
        </p:nvSpPr>
        <p:spPr>
          <a:xfrm>
            <a:off x="10888284" y="359306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4">
                    <a:lumMod val="50000"/>
                  </a:schemeClr>
                </a:solidFill>
              </a:rPr>
              <a:t>100%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9F65CE20-9E6D-4F79-AF45-BFB146C2BD62}"/>
              </a:ext>
            </a:extLst>
          </p:cNvPr>
          <p:cNvSpPr/>
          <p:nvPr/>
        </p:nvSpPr>
        <p:spPr>
          <a:xfrm>
            <a:off x="388952" y="3587847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50,12%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4D0FD551-1D09-40B8-BC8E-5D7326389F33}"/>
              </a:ext>
            </a:extLst>
          </p:cNvPr>
          <p:cNvSpPr/>
          <p:nvPr/>
        </p:nvSpPr>
        <p:spPr>
          <a:xfrm>
            <a:off x="3001235" y="3587847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b="1" dirty="0">
                <a:solidFill>
                  <a:srgbClr val="0099CC"/>
                </a:solidFill>
                <a:latin typeface="Tw Cen MT" panose="020B0602020104020603" pitchFamily="34" charset="0"/>
              </a:rPr>
              <a:t>24,11%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ECA5FAAE-A22E-4B3B-B8FC-6663084447F5}"/>
              </a:ext>
            </a:extLst>
          </p:cNvPr>
          <p:cNvSpPr/>
          <p:nvPr/>
        </p:nvSpPr>
        <p:spPr>
          <a:xfrm>
            <a:off x="5671437" y="3587847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b="1" dirty="0">
                <a:solidFill>
                  <a:srgbClr val="00B050"/>
                </a:solidFill>
                <a:latin typeface="Tw Cen MT" panose="020B0602020104020603" pitchFamily="34" charset="0"/>
              </a:rPr>
              <a:t>22,57%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8C1F4676-CF1D-4E74-9B54-55BC5416AADF}"/>
              </a:ext>
            </a:extLst>
          </p:cNvPr>
          <p:cNvSpPr/>
          <p:nvPr/>
        </p:nvSpPr>
        <p:spPr>
          <a:xfrm>
            <a:off x="8311982" y="3587847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b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3,19%</a:t>
            </a:r>
          </a:p>
        </p:txBody>
      </p:sp>
    </p:spTree>
    <p:extLst>
      <p:ext uri="{BB962C8B-B14F-4D97-AF65-F5344CB8AC3E}">
        <p14:creationId xmlns:p14="http://schemas.microsoft.com/office/powerpoint/2010/main" val="2978018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758545" y="2216931"/>
            <a:ext cx="2202872" cy="2908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885844" y="1168382"/>
            <a:ext cx="0" cy="50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071837" y="1168382"/>
            <a:ext cx="0" cy="50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6015077" y="1176746"/>
            <a:ext cx="0" cy="5040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0096614" y="1174259"/>
            <a:ext cx="0" cy="504000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623642" y="1176746"/>
            <a:ext cx="0" cy="50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1557366" y="1157666"/>
            <a:ext cx="971547" cy="252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1557366" y="3668740"/>
            <a:ext cx="971547" cy="25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493082" y="2216931"/>
            <a:ext cx="110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27,36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71666" y="4756573"/>
            <a:ext cx="110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31,5</a:t>
            </a:r>
            <a:endParaRPr lang="es-EC" sz="2000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48151" y="3292466"/>
            <a:ext cx="971547" cy="385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4,2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086121" y="1176746"/>
            <a:ext cx="971547" cy="213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22,1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100416" y="3683034"/>
            <a:ext cx="971547" cy="82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9,3</a:t>
            </a:r>
            <a:endParaRPr lang="es-EC" sz="2000" dirty="0"/>
          </a:p>
        </p:txBody>
      </p:sp>
      <p:sp>
        <p:nvSpPr>
          <p:cNvPr id="19" name="Rectángulo 18"/>
          <p:cNvSpPr/>
          <p:nvPr/>
        </p:nvSpPr>
        <p:spPr>
          <a:xfrm>
            <a:off x="4071963" y="4502179"/>
            <a:ext cx="971547" cy="68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7,6</a:t>
            </a:r>
            <a:endParaRPr lang="es-EC" sz="2000" dirty="0"/>
          </a:p>
        </p:txBody>
      </p:sp>
      <p:sp>
        <p:nvSpPr>
          <p:cNvPr id="20" name="Rectángulo 19"/>
          <p:cNvSpPr/>
          <p:nvPr/>
        </p:nvSpPr>
        <p:spPr>
          <a:xfrm>
            <a:off x="5003065" y="5182609"/>
            <a:ext cx="971547" cy="99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11,1</a:t>
            </a:r>
            <a:endParaRPr lang="es-EC" sz="2000" dirty="0"/>
          </a:p>
        </p:txBody>
      </p:sp>
      <p:sp>
        <p:nvSpPr>
          <p:cNvPr id="21" name="CuadroTexto 20"/>
          <p:cNvSpPr txBox="1"/>
          <p:nvPr/>
        </p:nvSpPr>
        <p:spPr>
          <a:xfrm rot="16200000">
            <a:off x="318354" y="1919171"/>
            <a:ext cx="188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FONDOS PROPIOS</a:t>
            </a:r>
            <a:endParaRPr lang="es-EC" sz="2000" dirty="0"/>
          </a:p>
        </p:txBody>
      </p:sp>
      <p:sp>
        <p:nvSpPr>
          <p:cNvPr id="22" name="CuadroTexto 21"/>
          <p:cNvSpPr txBox="1"/>
          <p:nvPr/>
        </p:nvSpPr>
        <p:spPr>
          <a:xfrm rot="16200000">
            <a:off x="895301" y="4666373"/>
            <a:ext cx="94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MDMQ</a:t>
            </a:r>
            <a:endParaRPr lang="es-EC" sz="2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015076" y="2216931"/>
            <a:ext cx="2034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Nómina</a:t>
            </a:r>
          </a:p>
          <a:p>
            <a:endParaRPr lang="es-ES" sz="2000" dirty="0"/>
          </a:p>
          <a:p>
            <a:endParaRPr lang="es-ES" sz="2800" dirty="0"/>
          </a:p>
          <a:p>
            <a:r>
              <a:rPr lang="es-ES" sz="2000" dirty="0"/>
              <a:t>Serv. Generales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037709" y="3908275"/>
            <a:ext cx="211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Alimentadores</a:t>
            </a:r>
            <a:endParaRPr lang="es-EC" sz="20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019902" y="4412011"/>
            <a:ext cx="156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Seguridad y</a:t>
            </a:r>
          </a:p>
          <a:p>
            <a:r>
              <a:rPr lang="es-ES" sz="2000" dirty="0"/>
              <a:t>Limpieza</a:t>
            </a:r>
            <a:endParaRPr lang="es-EC" sz="20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021118" y="5196765"/>
            <a:ext cx="15632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Arrastres </a:t>
            </a:r>
            <a:r>
              <a:rPr lang="es-ES" sz="1400" dirty="0"/>
              <a:t>(Servicios Complementarios) 2020</a:t>
            </a:r>
            <a:endParaRPr lang="es-EC" sz="2000" dirty="0"/>
          </a:p>
        </p:txBody>
      </p:sp>
      <p:sp>
        <p:nvSpPr>
          <p:cNvPr id="27" name="Rectángulo 26"/>
          <p:cNvSpPr/>
          <p:nvPr/>
        </p:nvSpPr>
        <p:spPr>
          <a:xfrm>
            <a:off x="8913642" y="2859858"/>
            <a:ext cx="971547" cy="385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4,5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7962877" y="3215165"/>
            <a:ext cx="971547" cy="439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4,8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7962876" y="3665819"/>
            <a:ext cx="971547" cy="900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10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8913641" y="4565282"/>
            <a:ext cx="971548" cy="26236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0,6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0186558" y="2867792"/>
            <a:ext cx="1695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Repuestos</a:t>
            </a:r>
            <a:endParaRPr lang="es-EC" sz="20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0177597" y="3990029"/>
            <a:ext cx="170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Alimentadores</a:t>
            </a:r>
            <a:endParaRPr lang="es-EC" sz="20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0172742" y="4521013"/>
            <a:ext cx="170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Seguridad</a:t>
            </a:r>
            <a:endParaRPr lang="es-EC" sz="2000" dirty="0"/>
          </a:p>
        </p:txBody>
      </p:sp>
      <p:cxnSp>
        <p:nvCxnSpPr>
          <p:cNvPr id="34" name="Conector recto 33"/>
          <p:cNvCxnSpPr/>
          <p:nvPr/>
        </p:nvCxnSpPr>
        <p:spPr>
          <a:xfrm>
            <a:off x="11733137" y="1172133"/>
            <a:ext cx="0" cy="50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lamada de flecha hacia abajo 34"/>
          <p:cNvSpPr/>
          <p:nvPr/>
        </p:nvSpPr>
        <p:spPr>
          <a:xfrm>
            <a:off x="885832" y="457663"/>
            <a:ext cx="2200290" cy="657059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5698"/>
                </a:solidFill>
              </a:rPr>
              <a:t>INGRESOS</a:t>
            </a:r>
            <a:endParaRPr lang="es-EC" b="1" dirty="0">
              <a:solidFill>
                <a:srgbClr val="005698"/>
              </a:solidFill>
            </a:endParaRPr>
          </a:p>
        </p:txBody>
      </p:sp>
      <p:sp>
        <p:nvSpPr>
          <p:cNvPr id="36" name="Llamada de flecha hacia abajo 35"/>
          <p:cNvSpPr/>
          <p:nvPr/>
        </p:nvSpPr>
        <p:spPr>
          <a:xfrm>
            <a:off x="3100415" y="459284"/>
            <a:ext cx="4500569" cy="657059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5698"/>
                </a:solidFill>
              </a:rPr>
              <a:t>EGRESOS</a:t>
            </a:r>
            <a:endParaRPr lang="es-EC" b="1" dirty="0">
              <a:solidFill>
                <a:srgbClr val="005698"/>
              </a:solidFill>
            </a:endParaRPr>
          </a:p>
        </p:txBody>
      </p:sp>
      <p:sp>
        <p:nvSpPr>
          <p:cNvPr id="37" name="Llamada de flecha hacia abajo 36"/>
          <p:cNvSpPr/>
          <p:nvPr/>
        </p:nvSpPr>
        <p:spPr>
          <a:xfrm>
            <a:off x="7614839" y="456797"/>
            <a:ext cx="4132153" cy="657059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5698"/>
                </a:solidFill>
              </a:rPr>
              <a:t>REFORMA</a:t>
            </a:r>
            <a:endParaRPr lang="es-EC" b="1" dirty="0">
              <a:solidFill>
                <a:srgbClr val="005698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16FC078F-ED74-A446-B422-654706F4ECEE}"/>
              </a:ext>
            </a:extLst>
          </p:cNvPr>
          <p:cNvSpPr txBox="1"/>
          <p:nvPr/>
        </p:nvSpPr>
        <p:spPr>
          <a:xfrm rot="16200000">
            <a:off x="-2702189" y="2776696"/>
            <a:ext cx="607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419" sz="2800" b="1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Financiera</a:t>
            </a:r>
          </a:p>
        </p:txBody>
      </p:sp>
      <p:cxnSp>
        <p:nvCxnSpPr>
          <p:cNvPr id="39" name="Conector recto 38"/>
          <p:cNvCxnSpPr/>
          <p:nvPr/>
        </p:nvCxnSpPr>
        <p:spPr>
          <a:xfrm>
            <a:off x="885832" y="3674095"/>
            <a:ext cx="1083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7856320" y="2016185"/>
            <a:ext cx="1959594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$ 19.962.269,49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10186558" y="3283226"/>
            <a:ext cx="1695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Nómina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143178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Tabla 126"/>
          <p:cNvGraphicFramePr>
            <a:graphicFrameLocks noGrp="1"/>
          </p:cNvGraphicFramePr>
          <p:nvPr/>
        </p:nvGraphicFramePr>
        <p:xfrm>
          <a:off x="548151" y="1271232"/>
          <a:ext cx="69780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4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4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4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DEPENDENCIA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CODIFICADO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PRESUPUESTO MDMQ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FONDOS PROPIOS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EPMTPQ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31.500.000,00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27.359.777,48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58.859.777,48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/>
                        <a:t>31.500.000,00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/>
                        <a:t>27.359.777,48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/>
                        <a:t>58.859.777,48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1" name="Tabla 130"/>
          <p:cNvGraphicFramePr>
            <a:graphicFrameLocks noGrp="1"/>
          </p:cNvGraphicFramePr>
          <p:nvPr/>
        </p:nvGraphicFramePr>
        <p:xfrm>
          <a:off x="506433" y="3366738"/>
          <a:ext cx="10325688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1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1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14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PROYECTO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CODIFICADO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PRESUPUESTO MDMQ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FONDOS PROPIOS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Gestión Administración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1.708.097,23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1.708.097,23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Gestión del Talento Humano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0,00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4.040.999,23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4.040.999,23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77928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Operación de los corredores del SMTP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31.500.000,00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21.610.681,02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53.110.681,02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7190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  <a:p>
                      <a:r>
                        <a:rPr lang="es-EC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/>
                        <a:t>31.500.000,00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/>
                        <a:t>27.359.777,48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/>
                        <a:t>58.859.777,48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12963" y="3114155"/>
            <a:ext cx="40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2</a:t>
            </a:r>
          </a:p>
        </p:txBody>
      </p:sp>
      <p:sp>
        <p:nvSpPr>
          <p:cNvPr id="132" name="CuadroTexto 131"/>
          <p:cNvSpPr txBox="1"/>
          <p:nvPr/>
        </p:nvSpPr>
        <p:spPr>
          <a:xfrm>
            <a:off x="201198" y="927696"/>
            <a:ext cx="40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1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001F4492-F4DF-4938-8E12-732C5B7AC1E4}"/>
              </a:ext>
            </a:extLst>
          </p:cNvPr>
          <p:cNvSpPr/>
          <p:nvPr/>
        </p:nvSpPr>
        <p:spPr>
          <a:xfrm>
            <a:off x="0" y="0"/>
            <a:ext cx="12192000" cy="739389"/>
          </a:xfrm>
          <a:custGeom>
            <a:avLst/>
            <a:gdLst/>
            <a:ahLst/>
            <a:cxnLst/>
            <a:rect l="l" t="t" r="r" b="b"/>
            <a:pathLst>
              <a:path w="16243300" h="1270000">
                <a:moveTo>
                  <a:pt x="16243300" y="0"/>
                </a:moveTo>
                <a:lnTo>
                  <a:pt x="0" y="0"/>
                </a:lnTo>
                <a:lnTo>
                  <a:pt x="0" y="1270000"/>
                </a:lnTo>
                <a:lnTo>
                  <a:pt x="16243300" y="12700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0061AF"/>
          </a:solidFill>
        </p:spPr>
        <p:txBody>
          <a:bodyPr wrap="square" lIns="0" tIns="0" rIns="0" bIns="0" rtlCol="0" anchor="ctr" anchorCtr="0"/>
          <a:lstStyle/>
          <a:p>
            <a:endParaRPr sz="1215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D0B7072-BAAC-403A-98EE-FA9D3E02A820}"/>
              </a:ext>
            </a:extLst>
          </p:cNvPr>
          <p:cNvSpPr txBox="1"/>
          <p:nvPr/>
        </p:nvSpPr>
        <p:spPr>
          <a:xfrm>
            <a:off x="315186" y="0"/>
            <a:ext cx="1147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bg1"/>
                </a:solidFill>
              </a:rPr>
              <a:t>EMPRESA PÚBLICA DE TRANSPORTE DE PASAJEROS EPMTPQ</a:t>
            </a:r>
          </a:p>
        </p:txBody>
      </p:sp>
    </p:spTree>
    <p:extLst>
      <p:ext uri="{BB962C8B-B14F-4D97-AF65-F5344CB8AC3E}">
        <p14:creationId xmlns:p14="http://schemas.microsoft.com/office/powerpoint/2010/main" val="122168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1391321" y="938743"/>
          <a:ext cx="8850828" cy="184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6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9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1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03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s-EC" dirty="0"/>
                        <a:t>DEPENDENCIA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CODIFICADO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REFORMA MDMQ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89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PRESUPUESTO MDMQ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FONDOS PROPIOS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EPMTPQ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31.500.000,00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24.469.850,27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19.962.269,49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75.932.119,76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/>
                        <a:t>31.500.000,00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/>
                        <a:t>24.469.850,27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19.962.269,49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75.932.119,76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1317141" y="3201297"/>
          <a:ext cx="9178226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6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9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1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43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s-EC" dirty="0"/>
                        <a:t>PROYECTO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CODIFICADO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REFORMA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PRESUPUESTO MDMQ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C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FONDOS PROPIOS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Gestión Administración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1.708.097,23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0,00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1.708.097,23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Gestión del Talento Humano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0,00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4.040.999,23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0,00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/>
                        <a:t>4.040.999,23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321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Operación de los corredores del SMTP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31.500.000,00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18.720.753,81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19.962.269,49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70.183.023,30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4210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/>
                        <a:t>31.500.000,00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/>
                        <a:t>24.469.850,27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19.962.269,49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/>
                        <a:t>75.932.119,76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912695" y="3157391"/>
            <a:ext cx="40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4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86876" y="970927"/>
            <a:ext cx="40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3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F08FD9E1-DA18-4C05-94B5-FE7A7C5F5CF8}"/>
              </a:ext>
            </a:extLst>
          </p:cNvPr>
          <p:cNvSpPr/>
          <p:nvPr/>
        </p:nvSpPr>
        <p:spPr>
          <a:xfrm>
            <a:off x="0" y="0"/>
            <a:ext cx="12192000" cy="739389"/>
          </a:xfrm>
          <a:custGeom>
            <a:avLst/>
            <a:gdLst/>
            <a:ahLst/>
            <a:cxnLst/>
            <a:rect l="l" t="t" r="r" b="b"/>
            <a:pathLst>
              <a:path w="16243300" h="1270000">
                <a:moveTo>
                  <a:pt x="16243300" y="0"/>
                </a:moveTo>
                <a:lnTo>
                  <a:pt x="0" y="0"/>
                </a:lnTo>
                <a:lnTo>
                  <a:pt x="0" y="1270000"/>
                </a:lnTo>
                <a:lnTo>
                  <a:pt x="16243300" y="12700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0061AF"/>
          </a:solidFill>
        </p:spPr>
        <p:txBody>
          <a:bodyPr wrap="square" lIns="0" tIns="0" rIns="0" bIns="0" rtlCol="0" anchor="ctr" anchorCtr="0"/>
          <a:lstStyle/>
          <a:p>
            <a:endParaRPr sz="1215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C744B7E-8172-4D02-9725-FE8ED1713D68}"/>
              </a:ext>
            </a:extLst>
          </p:cNvPr>
          <p:cNvSpPr txBox="1"/>
          <p:nvPr/>
        </p:nvSpPr>
        <p:spPr>
          <a:xfrm>
            <a:off x="357904" y="86976"/>
            <a:ext cx="1147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chemeClr val="bg1"/>
                </a:solidFill>
              </a:rPr>
              <a:t>EMPRESA PÚBLICA DE TRANSPORTE DE PASAJEROS EPMTPQ</a:t>
            </a:r>
          </a:p>
        </p:txBody>
      </p:sp>
    </p:spTree>
    <p:extLst>
      <p:ext uri="{BB962C8B-B14F-4D97-AF65-F5344CB8AC3E}">
        <p14:creationId xmlns:p14="http://schemas.microsoft.com/office/powerpoint/2010/main" val="14599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459634" y="1610834"/>
            <a:ext cx="9272732" cy="18181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005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 PRESUPUESTARIA 2021</a:t>
            </a:r>
          </a:p>
          <a:p>
            <a:pPr algn="ctr"/>
            <a:endParaRPr lang="es-ES" sz="3600" b="1" dirty="0">
              <a:solidFill>
                <a:srgbClr val="0056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600" b="1" dirty="0">
                <a:solidFill>
                  <a:srgbClr val="005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Agencia Metropolitana de Control de Transporte Terrestre, Tránsito y Seguridad Vial - AMT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439A9BB-4A08-4B41-A50D-8C847E62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6342"/>
            <a:ext cx="12192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4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5CE8153B-7B3B-439B-B461-AECFAB4F1310}"/>
              </a:ext>
            </a:extLst>
          </p:cNvPr>
          <p:cNvSpPr/>
          <p:nvPr/>
        </p:nvSpPr>
        <p:spPr>
          <a:xfrm>
            <a:off x="0" y="95898"/>
            <a:ext cx="12192000" cy="739389"/>
          </a:xfrm>
          <a:custGeom>
            <a:avLst/>
            <a:gdLst/>
            <a:ahLst/>
            <a:cxnLst/>
            <a:rect l="l" t="t" r="r" b="b"/>
            <a:pathLst>
              <a:path w="16243300" h="1270000">
                <a:moveTo>
                  <a:pt x="16243300" y="0"/>
                </a:moveTo>
                <a:lnTo>
                  <a:pt x="0" y="0"/>
                </a:lnTo>
                <a:lnTo>
                  <a:pt x="0" y="1270000"/>
                </a:lnTo>
                <a:lnTo>
                  <a:pt x="16243300" y="12700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0061AF"/>
          </a:solidFill>
        </p:spPr>
        <p:txBody>
          <a:bodyPr wrap="square" lIns="0" tIns="0" rIns="0" bIns="0" rtlCol="0" anchor="ctr" anchorCtr="0"/>
          <a:lstStyle/>
          <a:p>
            <a:endParaRPr sz="1215"/>
          </a:p>
        </p:txBody>
      </p:sp>
      <p:sp>
        <p:nvSpPr>
          <p:cNvPr id="5" name="CuadroTexto 4"/>
          <p:cNvSpPr txBox="1"/>
          <p:nvPr/>
        </p:nvSpPr>
        <p:spPr>
          <a:xfrm>
            <a:off x="522508" y="203982"/>
            <a:ext cx="11476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Agencia de Control de Transporte Terrestre, Tránsito y Seguridad Vial 2021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515529" y="936207"/>
            <a:ext cx="971567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L</a:t>
            </a:r>
            <a:r>
              <a:rPr lang="es-MX" i="1" dirty="0"/>
              <a:t>os valores correspondientes a Espacios Presupuestarios de Anticipo, se reducen los valores no devengados tanto en ingresos como en gastos. (Dispuesto por </a:t>
            </a:r>
            <a:r>
              <a:rPr lang="es-MX" i="1" dirty="0" err="1"/>
              <a:t>DMF</a:t>
            </a:r>
            <a:r>
              <a:rPr lang="es-MX" i="1" dirty="0"/>
              <a:t>). </a:t>
            </a:r>
          </a:p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USD -701,511.49 </a:t>
            </a:r>
          </a:p>
          <a:p>
            <a:pPr algn="r"/>
            <a:endParaRPr lang="es-EC" i="1" dirty="0"/>
          </a:p>
          <a:p>
            <a:r>
              <a:rPr lang="es-EC" i="1" dirty="0"/>
              <a:t>Se requiere la asignación de recursos por</a:t>
            </a:r>
            <a:r>
              <a:rPr lang="es-EC" dirty="0"/>
              <a:t> reposiciones de seguros </a:t>
            </a:r>
            <a:r>
              <a:rPr lang="es-EC" i="1" dirty="0"/>
              <a:t>por parte de la DMF ya que el ingreso del valor de seguros se encuentra en el ingreso de Administración General.</a:t>
            </a:r>
          </a:p>
          <a:p>
            <a:pPr algn="r"/>
            <a:r>
              <a:rPr lang="es-EC" i="1" dirty="0"/>
              <a:t>                          </a:t>
            </a:r>
            <a:r>
              <a:rPr lang="es-EC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16,465.50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25284"/>
              </p:ext>
            </p:extLst>
          </p:nvPr>
        </p:nvGraphicFramePr>
        <p:xfrm>
          <a:off x="3305145" y="3582691"/>
          <a:ext cx="6136442" cy="1963037"/>
        </p:xfrm>
        <a:graphic>
          <a:graphicData uri="http://schemas.openxmlformats.org/drawingml/2006/table">
            <a:tbl>
              <a:tblPr/>
              <a:tblGrid>
                <a:gridCol w="4199467">
                  <a:extLst>
                    <a:ext uri="{9D8B030D-6E8A-4147-A177-3AD203B41FA5}">
                      <a16:colId xmlns:a16="http://schemas.microsoft.com/office/drawing/2014/main" xmlns="" val="1829202606"/>
                    </a:ext>
                  </a:extLst>
                </a:gridCol>
                <a:gridCol w="1936975">
                  <a:extLst>
                    <a:ext uri="{9D8B030D-6E8A-4147-A177-3AD203B41FA5}">
                      <a16:colId xmlns:a16="http://schemas.microsoft.com/office/drawing/2014/main" xmlns="" val="139381522"/>
                    </a:ext>
                  </a:extLst>
                </a:gridCol>
              </a:tblGrid>
              <a:tr h="507476">
                <a:tc>
                  <a:txBody>
                    <a:bodyPr/>
                    <a:lstStyle/>
                    <a:p>
                      <a:pPr algn="l" fontAlgn="t"/>
                      <a:r>
                        <a:rPr lang="es-EC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CODIFICADO INICAL (INVERSIÓN)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  $ 15,021,511.49 </a:t>
                      </a:r>
                    </a:p>
                  </a:txBody>
                  <a:tcPr marL="1143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9539739"/>
                  </a:ext>
                </a:extLst>
              </a:tr>
              <a:tr h="380057">
                <a:tc>
                  <a:txBody>
                    <a:bodyPr/>
                    <a:lstStyle/>
                    <a:p>
                      <a:pPr algn="l" fontAlgn="t"/>
                      <a:r>
                        <a:rPr lang="es-EC" sz="1600" b="0" i="0" u="none" strike="noStrike" dirty="0">
                          <a:effectLst/>
                          <a:latin typeface="Arial" panose="020B0604020202020204" pitchFamily="34" charset="0"/>
                        </a:rPr>
                        <a:t>(-) Anticipos presupuestarios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 $ 701,511.49 </a:t>
                      </a:r>
                    </a:p>
                  </a:txBody>
                  <a:tcPr marL="1143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2954232"/>
                  </a:ext>
                </a:extLst>
              </a:tr>
              <a:tr h="561749">
                <a:tc>
                  <a:txBody>
                    <a:bodyPr/>
                    <a:lstStyle/>
                    <a:p>
                      <a:pPr algn="l" fontAlgn="t"/>
                      <a:r>
                        <a:rPr lang="es-EC" sz="1600" b="0" i="0" u="none" strike="noStrike" dirty="0">
                          <a:effectLst/>
                          <a:latin typeface="Arial" panose="020B0604020202020204" pitchFamily="34" charset="0"/>
                        </a:rPr>
                        <a:t>(+) reposiciones por seguros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$ 16,465.50 </a:t>
                      </a:r>
                    </a:p>
                  </a:txBody>
                  <a:tcPr marL="1143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8936228"/>
                  </a:ext>
                </a:extLst>
              </a:tr>
              <a:tr h="513755">
                <a:tc>
                  <a:txBody>
                    <a:bodyPr/>
                    <a:lstStyle/>
                    <a:p>
                      <a:pPr algn="l" fontAlgn="t"/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CODIFICADO DESPUÉS DE REFORMA (INVERSIÓN)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$14,336,465.50 </a:t>
                      </a:r>
                    </a:p>
                  </a:txBody>
                  <a:tcPr marL="11430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0977440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90AB6CF-5D60-4238-85EC-BB942392D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6342"/>
            <a:ext cx="12192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77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505" y="2789329"/>
            <a:ext cx="11153775" cy="974541"/>
          </a:xfrm>
        </p:spPr>
        <p:txBody>
          <a:bodyPr>
            <a:noAutofit/>
          </a:bodyPr>
          <a:lstStyle/>
          <a:p>
            <a:pPr algn="ct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MX" dirty="0">
                <a:solidFill>
                  <a:schemeClr val="accent1">
                    <a:lumMod val="75000"/>
                  </a:schemeClr>
                </a:solidFill>
              </a:rPr>
            </a:b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96356" y="335321"/>
            <a:ext cx="678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PROGRAMÁTICA AMT 2021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14900" y="1336644"/>
            <a:ext cx="949824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/>
              <a:t>CONSTRUCCIÓN, EQUIPAMIENTO, MANTENIMIENTO Y OPERACIÓN DE LOS CENTROS DE REVISIÓN Y CONTROL TÉCNICO VEHICULAR DEL DISTRITO METROPOLITANO DE QUITO.</a:t>
            </a:r>
          </a:p>
          <a:p>
            <a:pPr algn="just"/>
            <a:endParaRPr lang="es-EC" sz="1500" i="1" dirty="0"/>
          </a:p>
          <a:p>
            <a:pPr algn="just"/>
            <a:r>
              <a:rPr lang="es-EC" sz="1500" dirty="0"/>
              <a:t>En cumplimiento a lo dispuesto en la Resolución No. A-070 suscrita por el Alcalde del Distrito Metropolitano de Quito, el 7 de octubre de 2020, donde se resolvió: </a:t>
            </a:r>
            <a:r>
              <a:rPr lang="es-EC" sz="1500" i="1" dirty="0"/>
              <a:t>“(…) Autorizar la delegación a la iniciativa privada del proyecto público que comprende la </a:t>
            </a:r>
            <a:r>
              <a:rPr lang="es-EC" sz="1500" b="1" i="1" dirty="0"/>
              <a:t>construcción, equipamiento y operación de los centros de revisión y control técnico vehicular del Distrito Metropolitana de Quito, a favor del gestor privado que resulte adjudicatario en el concurso público que se convocare para el efecto</a:t>
            </a:r>
            <a:r>
              <a:rPr lang="es-EC" sz="1500" i="1" dirty="0"/>
              <a:t> (…)”</a:t>
            </a:r>
            <a:r>
              <a:rPr lang="es-EC" sz="1500" dirty="0"/>
              <a:t> y </a:t>
            </a:r>
            <a:r>
              <a:rPr lang="es-EC" sz="1500" i="1" dirty="0"/>
              <a:t>“Delegar a la Agencia Metropolitana de Tránsito, </a:t>
            </a:r>
            <a:r>
              <a:rPr lang="es-EC" sz="1500" b="1" i="1" dirty="0"/>
              <a:t>la organización y conducción de las etapas preparatoria, precontractual, contractual, y ejecución de la selección del gestor privado para que construya, equipe, mantenga y opere los centros de revisión y control técnico vehicular </a:t>
            </a:r>
            <a:r>
              <a:rPr lang="es-EC" sz="1500" i="1" dirty="0"/>
              <a:t>del Distrito Metropolitano de Quito (…)”.</a:t>
            </a:r>
          </a:p>
          <a:p>
            <a:pPr algn="just"/>
            <a:endParaRPr lang="es-EC" sz="1500" dirty="0"/>
          </a:p>
          <a:p>
            <a:pPr algn="just"/>
            <a:r>
              <a:rPr lang="es-EC" sz="1500" dirty="0"/>
              <a:t>La AMT solicitó incorporar dentro del POA 2021 para  seleccionar a un gestor privado para que, </a:t>
            </a:r>
            <a:r>
              <a:rPr lang="es-EC" sz="1500" b="1" dirty="0"/>
              <a:t>construya, equipe, mantenga y opere los Centros de Revisión y Control Técnico Vehicular en el DMQ acorde a estándares internacionales que exijan condiciones mecánicas seguras a los vehículos que circulan en el DMQ, disminuyan los índices de contaminación, y a la vez permitan reducir los sinestros de tránsito originados por averías mecánicas</a:t>
            </a:r>
            <a:r>
              <a:rPr lang="es-EC" sz="1500" dirty="0"/>
              <a:t>, mitigando de esta manera  los impactos, familiares, sociales, económicos, de movilidad y demás consecuencias negativas que genera un siniestro de tránsito.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2" y="2114550"/>
            <a:ext cx="2085716" cy="23852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60E991D-38D1-4DFC-ACF3-C06238ECB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6342"/>
            <a:ext cx="12192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8706050-56FB-8A4C-8E3A-9B1723214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0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957D5B7-4E99-4E31-AA22-525A2C01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7607"/>
            <a:ext cx="12192000" cy="904875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E2BBCAC5-E09C-425F-A643-2B9225F77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334155"/>
              </p:ext>
            </p:extLst>
          </p:nvPr>
        </p:nvGraphicFramePr>
        <p:xfrm>
          <a:off x="1704622" y="679739"/>
          <a:ext cx="8805334" cy="535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xmlns="" id="{7F578926-C997-4220-943C-30952983579E}"/>
              </a:ext>
            </a:extLst>
          </p:cNvPr>
          <p:cNvSpPr/>
          <p:nvPr/>
        </p:nvSpPr>
        <p:spPr>
          <a:xfrm>
            <a:off x="7631289" y="687332"/>
            <a:ext cx="4199467" cy="7831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altLang="es-EC" sz="2000" b="1" dirty="0">
                <a:solidFill>
                  <a:srgbClr val="005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CODIFICADO ACTUAL - SECTOR DE MOVILIDAD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F1146C5-362D-4F11-8B1D-066C51B991C5}"/>
              </a:ext>
            </a:extLst>
          </p:cNvPr>
          <p:cNvSpPr txBox="1"/>
          <p:nvPr/>
        </p:nvSpPr>
        <p:spPr>
          <a:xfrm>
            <a:off x="8782756" y="1478118"/>
            <a:ext cx="2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 b="1">
                <a:solidFill>
                  <a:srgbClr val="005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400" dirty="0"/>
              <a:t> $ 363’622.432,18 </a:t>
            </a:r>
          </a:p>
        </p:txBody>
      </p:sp>
    </p:spTree>
    <p:extLst>
      <p:ext uri="{BB962C8B-B14F-4D97-AF65-F5344CB8AC3E}">
        <p14:creationId xmlns:p14="http://schemas.microsoft.com/office/powerpoint/2010/main" val="186240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957D5B7-4E99-4E31-AA22-525A2C01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7607"/>
            <a:ext cx="12192000" cy="904875"/>
          </a:xfrm>
          <a:prstGeom prst="rect">
            <a:avLst/>
          </a:prstGeom>
        </p:spPr>
      </p:pic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xmlns="" id="{7F578926-C997-4220-943C-30952983579E}"/>
              </a:ext>
            </a:extLst>
          </p:cNvPr>
          <p:cNvSpPr/>
          <p:nvPr/>
        </p:nvSpPr>
        <p:spPr>
          <a:xfrm>
            <a:off x="-208176" y="2735098"/>
            <a:ext cx="2672863" cy="112371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altLang="es-EC" sz="2000" b="1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 2021 </a:t>
            </a:r>
          </a:p>
          <a:p>
            <a:pPr algn="ctr"/>
            <a:r>
              <a:rPr lang="es-ES_tradnl" altLang="es-EC" sz="2000" b="1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DE MOVILIDAD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19CBA27-8C75-4836-A6E1-9BB4E4541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44" y="1095778"/>
            <a:ext cx="371888" cy="4941829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5D8C0D8B-ACC4-4E33-AED8-7209F6CFB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57264"/>
              </p:ext>
            </p:extLst>
          </p:nvPr>
        </p:nvGraphicFramePr>
        <p:xfrm>
          <a:off x="2484177" y="199596"/>
          <a:ext cx="8502363" cy="588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Flecha: hacia abajo 7">
            <a:extLst>
              <a:ext uri="{FF2B5EF4-FFF2-40B4-BE49-F238E27FC236}">
                <a16:creationId xmlns:a16="http://schemas.microsoft.com/office/drawing/2014/main" xmlns="" id="{668A5C28-5D22-4F94-B7EB-02421B3922CA}"/>
              </a:ext>
            </a:extLst>
          </p:cNvPr>
          <p:cNvSpPr/>
          <p:nvPr/>
        </p:nvSpPr>
        <p:spPr>
          <a:xfrm>
            <a:off x="6619245" y="5569392"/>
            <a:ext cx="232228" cy="26856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Es igual a 8">
            <a:extLst>
              <a:ext uri="{FF2B5EF4-FFF2-40B4-BE49-F238E27FC236}">
                <a16:creationId xmlns:a16="http://schemas.microsoft.com/office/drawing/2014/main" xmlns="" id="{FB64789D-11A1-40E9-8047-2D2913900D0D}"/>
              </a:ext>
            </a:extLst>
          </p:cNvPr>
          <p:cNvSpPr/>
          <p:nvPr/>
        </p:nvSpPr>
        <p:spPr>
          <a:xfrm>
            <a:off x="6714865" y="4685087"/>
            <a:ext cx="448848" cy="2685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xmlns="" id="{51230001-9738-4110-A1EA-13E01BF00246}"/>
              </a:ext>
            </a:extLst>
          </p:cNvPr>
          <p:cNvSpPr/>
          <p:nvPr/>
        </p:nvSpPr>
        <p:spPr>
          <a:xfrm rot="16200000">
            <a:off x="10121456" y="1159018"/>
            <a:ext cx="304800" cy="2612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1E229F6D-4C48-4E70-AE67-2FE3BD62CDCC}"/>
              </a:ext>
            </a:extLst>
          </p:cNvPr>
          <p:cNvSpPr/>
          <p:nvPr/>
        </p:nvSpPr>
        <p:spPr>
          <a:xfrm rot="16200000">
            <a:off x="7656282" y="2103195"/>
            <a:ext cx="304800" cy="26125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xmlns="" id="{40309FB9-CCC3-43C0-A964-6F0E95531A64}"/>
              </a:ext>
            </a:extLst>
          </p:cNvPr>
          <p:cNvSpPr/>
          <p:nvPr/>
        </p:nvSpPr>
        <p:spPr>
          <a:xfrm rot="16200000">
            <a:off x="7540169" y="2898981"/>
            <a:ext cx="304800" cy="26125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D91282E0-4D9E-4FE0-9B58-8C964DAACBA4}"/>
              </a:ext>
            </a:extLst>
          </p:cNvPr>
          <p:cNvSpPr/>
          <p:nvPr/>
        </p:nvSpPr>
        <p:spPr>
          <a:xfrm rot="16200000">
            <a:off x="7278911" y="3675575"/>
            <a:ext cx="304800" cy="261258"/>
          </a:xfrm>
          <a:prstGeom prst="righ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3B5EACBE-0A66-4BC1-A8D7-A79EA35527DE}"/>
              </a:ext>
            </a:extLst>
          </p:cNvPr>
          <p:cNvSpPr txBox="1"/>
          <p:nvPr/>
        </p:nvSpPr>
        <p:spPr>
          <a:xfrm>
            <a:off x="87111" y="3832712"/>
            <a:ext cx="1715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 b="1">
                <a:solidFill>
                  <a:srgbClr val="0056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200" dirty="0"/>
              <a:t> $  232’471.046,36 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xmlns="" id="{F54AAB3E-3737-49AE-B468-D45B5173F227}"/>
              </a:ext>
            </a:extLst>
          </p:cNvPr>
          <p:cNvSpPr/>
          <p:nvPr/>
        </p:nvSpPr>
        <p:spPr>
          <a:xfrm rot="16200000">
            <a:off x="1801272" y="3848729"/>
            <a:ext cx="182957" cy="20821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33D498B-97D4-483D-818E-089C97721BF8}"/>
              </a:ext>
            </a:extLst>
          </p:cNvPr>
          <p:cNvSpPr txBox="1"/>
          <p:nvPr/>
        </p:nvSpPr>
        <p:spPr>
          <a:xfrm>
            <a:off x="9592724" y="1502266"/>
            <a:ext cx="811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75,35%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F7AA2BD-E788-4629-81CD-2E428A4E7902}"/>
              </a:ext>
            </a:extLst>
          </p:cNvPr>
          <p:cNvSpPr txBox="1"/>
          <p:nvPr/>
        </p:nvSpPr>
        <p:spPr>
          <a:xfrm>
            <a:off x="6609914" y="2297784"/>
            <a:ext cx="79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15,18%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7128F1B-25BE-46D3-ABE9-66967B165ADA}"/>
              </a:ext>
            </a:extLst>
          </p:cNvPr>
          <p:cNvSpPr txBox="1"/>
          <p:nvPr/>
        </p:nvSpPr>
        <p:spPr>
          <a:xfrm>
            <a:off x="6277118" y="3168641"/>
            <a:ext cx="79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8,59%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100F60DC-FB41-48D8-8F2D-9659B7BBAD93}"/>
              </a:ext>
            </a:extLst>
          </p:cNvPr>
          <p:cNvSpPr txBox="1"/>
          <p:nvPr/>
        </p:nvSpPr>
        <p:spPr>
          <a:xfrm>
            <a:off x="6037634" y="3936864"/>
            <a:ext cx="79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1,18%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D822D1B4-E911-4EE7-9139-81CE5CE85D49}"/>
              </a:ext>
            </a:extLst>
          </p:cNvPr>
          <p:cNvSpPr txBox="1"/>
          <p:nvPr/>
        </p:nvSpPr>
        <p:spPr>
          <a:xfrm>
            <a:off x="6031415" y="4546468"/>
            <a:ext cx="79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0,00%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5FB33B1-F971-48CB-9090-2E85CB2701C3}"/>
              </a:ext>
            </a:extLst>
          </p:cNvPr>
          <p:cNvSpPr txBox="1"/>
          <p:nvPr/>
        </p:nvSpPr>
        <p:spPr>
          <a:xfrm>
            <a:off x="5847909" y="5659922"/>
            <a:ext cx="79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- 0,29%</a:t>
            </a:r>
            <a:endParaRPr lang="en-US" sz="1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22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87D47F1A-6E6D-45B7-AD08-7FB2731C5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1780"/>
              </p:ext>
            </p:extLst>
          </p:nvPr>
        </p:nvGraphicFramePr>
        <p:xfrm>
          <a:off x="1653036" y="715089"/>
          <a:ext cx="8189912" cy="155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6267566" imgH="11934908" progId="Excel.Sheet.12">
                  <p:embed/>
                </p:oleObj>
              </mc:Choice>
              <mc:Fallback>
                <p:oleObj name="Worksheet" r:id="rId4" imgW="6267566" imgH="11934908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xmlns="" id="{87D47F1A-6E6D-45B7-AD08-7FB2731C57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3036" y="715089"/>
                        <a:ext cx="8189912" cy="1551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957D5B7-4E99-4E31-AA22-525A2C01E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37607"/>
            <a:ext cx="12192000" cy="904875"/>
          </a:xfrm>
          <a:prstGeom prst="rect">
            <a:avLst/>
          </a:prstGeom>
        </p:spPr>
      </p:pic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xmlns="" id="{7F578926-C997-4220-943C-30952983579E}"/>
              </a:ext>
            </a:extLst>
          </p:cNvPr>
          <p:cNvSpPr/>
          <p:nvPr/>
        </p:nvSpPr>
        <p:spPr>
          <a:xfrm>
            <a:off x="724514" y="0"/>
            <a:ext cx="10530417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altLang="es-EC" sz="3600" b="1" dirty="0">
                <a:solidFill>
                  <a:srgbClr val="0056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 2021 SECTOR DE MOVILIDAD</a:t>
            </a:r>
          </a:p>
        </p:txBody>
      </p:sp>
    </p:spTree>
    <p:extLst>
      <p:ext uri="{BB962C8B-B14F-4D97-AF65-F5344CB8AC3E}">
        <p14:creationId xmlns:p14="http://schemas.microsoft.com/office/powerpoint/2010/main" val="106777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795794" y="2671518"/>
            <a:ext cx="9052220" cy="18181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EC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PROYECTO PRIMERA LÍNEA DEL METRO DE QUITO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D27D462-62EC-4401-82BE-2752ED75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49" y="614265"/>
            <a:ext cx="2842511" cy="19978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DCFD9DC-A69E-4A84-8EE3-E75BC227D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546" y="6020968"/>
            <a:ext cx="1190920" cy="8370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67ADB2F-F08C-4F37-8979-72DD6F09B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6342"/>
            <a:ext cx="1100108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121">
            <a:extLst>
              <a:ext uri="{FF2B5EF4-FFF2-40B4-BE49-F238E27FC236}">
                <a16:creationId xmlns:a16="http://schemas.microsoft.com/office/drawing/2014/main" xmlns="" id="{AEF2BC7F-1DD7-E745-90A2-64EEAF0225EE}"/>
              </a:ext>
            </a:extLst>
          </p:cNvPr>
          <p:cNvSpPr txBox="1"/>
          <p:nvPr/>
        </p:nvSpPr>
        <p:spPr>
          <a:xfrm>
            <a:off x="1401617" y="340936"/>
            <a:ext cx="1036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002060"/>
                </a:solidFill>
              </a:rPr>
              <a:t>Primera Línea del Metro de Quito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3FDC616-68C2-495B-8754-6A09D6907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819" y="5953125"/>
            <a:ext cx="1276388" cy="866413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F62C0B07-317F-49B2-828E-4BA1C99B8C4D}"/>
              </a:ext>
            </a:extLst>
          </p:cNvPr>
          <p:cNvSpPr txBox="1"/>
          <p:nvPr/>
        </p:nvSpPr>
        <p:spPr>
          <a:xfrm>
            <a:off x="920943" y="4897488"/>
            <a:ext cx="9970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Espacio presupuestario para registrar el Material Rodante, toda vez que el 22/oct/2021 se firman actas de recepción.</a:t>
            </a:r>
            <a:endParaRPr lang="es-ES" sz="1600" b="1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De acuerdo al contrato FIDIC, es necesario contar con la contingencia de Fiscalización y Gerencia de Proyecto hasta por </a:t>
            </a:r>
            <a:r>
              <a:rPr lang="es-ES" sz="1600" b="1" dirty="0"/>
              <a:t>seis meses posteriores a la finalización del contrato de Obra Civil y Equipos e Instalaciones.</a:t>
            </a:r>
            <a:r>
              <a:rPr lang="es-ES" sz="1600" dirty="0"/>
              <a:t> Dos meses en el año 2021 y cuatro meses en el 2022.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xmlns="" id="{58E3FD86-098A-4BBF-A263-10D0A896129A}"/>
              </a:ext>
            </a:extLst>
          </p:cNvPr>
          <p:cNvSpPr/>
          <p:nvPr/>
        </p:nvSpPr>
        <p:spPr>
          <a:xfrm>
            <a:off x="0" y="191722"/>
            <a:ext cx="12211207" cy="739389"/>
          </a:xfrm>
          <a:custGeom>
            <a:avLst/>
            <a:gdLst/>
            <a:ahLst/>
            <a:cxnLst/>
            <a:rect l="l" t="t" r="r" b="b"/>
            <a:pathLst>
              <a:path w="16243300" h="1270000">
                <a:moveTo>
                  <a:pt x="16243300" y="0"/>
                </a:moveTo>
                <a:lnTo>
                  <a:pt x="0" y="0"/>
                </a:lnTo>
                <a:lnTo>
                  <a:pt x="0" y="1270000"/>
                </a:lnTo>
                <a:lnTo>
                  <a:pt x="16243300" y="1270000"/>
                </a:lnTo>
                <a:lnTo>
                  <a:pt x="16243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 anchor="ctr" anchorCtr="0"/>
          <a:lstStyle/>
          <a:p>
            <a:endParaRPr sz="1215" dirty="0"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xmlns="" id="{791027E8-ACDF-4E71-9251-D1C1C8E5BB15}"/>
              </a:ext>
            </a:extLst>
          </p:cNvPr>
          <p:cNvSpPr txBox="1">
            <a:spLocks/>
          </p:cNvSpPr>
          <p:nvPr/>
        </p:nvSpPr>
        <p:spPr>
          <a:xfrm>
            <a:off x="568780" y="287799"/>
            <a:ext cx="10964226" cy="500233"/>
          </a:xfrm>
          <a:prstGeom prst="rect">
            <a:avLst/>
          </a:prstGeom>
        </p:spPr>
        <p:txBody>
          <a:bodyPr vert="horz" wrap="square" lIns="0" tIns="771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3">
              <a:lnSpc>
                <a:spcPct val="100000"/>
              </a:lnSpc>
              <a:spcBef>
                <a:spcPts val="61"/>
              </a:spcBef>
            </a:pPr>
            <a:r>
              <a:rPr lang="es-ES" sz="3200" b="1" spc="115" dirty="0">
                <a:solidFill>
                  <a:schemeClr val="bg1"/>
                </a:solidFill>
                <a:latin typeface="Arial"/>
                <a:cs typeface="Arial"/>
              </a:rPr>
              <a:t>PROYECTO PRIMERA LÍNEA DEL METRO DE QUITO</a:t>
            </a:r>
            <a:endParaRPr lang="es-ES" sz="3200" b="1" spc="98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9C5FAA39-1E0E-4134-844B-EA8A07EA0E56}"/>
              </a:ext>
            </a:extLst>
          </p:cNvPr>
          <p:cNvSpPr txBox="1"/>
          <p:nvPr/>
        </p:nvSpPr>
        <p:spPr>
          <a:xfrm>
            <a:off x="2000762" y="1038319"/>
            <a:ext cx="825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La PLMQ requiere un incremento en su techo presupuestario en </a:t>
            </a:r>
            <a:r>
              <a:rPr lang="es-EC" sz="2400" b="1" dirty="0"/>
              <a:t>USD 175’166.059,37 </a:t>
            </a:r>
            <a:r>
              <a:rPr lang="es-EC" sz="2400" dirty="0"/>
              <a:t>a ser distribuido de la siguiente forma:</a:t>
            </a:r>
          </a:p>
        </p:txBody>
      </p: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xmlns="" id="{FBCAA20B-A067-4A6C-B49D-733433F88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310517"/>
              </p:ext>
            </p:extLst>
          </p:nvPr>
        </p:nvGraphicFramePr>
        <p:xfrm>
          <a:off x="250872" y="1396295"/>
          <a:ext cx="11690253" cy="2894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3BAC6241-32BB-4E58-8498-EC4030877C6D}"/>
              </a:ext>
            </a:extLst>
          </p:cNvPr>
          <p:cNvSpPr txBox="1"/>
          <p:nvPr/>
        </p:nvSpPr>
        <p:spPr>
          <a:xfrm>
            <a:off x="48652" y="3828410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152’400.459,76</a:t>
            </a:r>
            <a:endParaRPr lang="es-EC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ECE8A428-8E44-4F71-8AE0-3FCFCCA6C816}"/>
              </a:ext>
            </a:extLst>
          </p:cNvPr>
          <p:cNvSpPr txBox="1"/>
          <p:nvPr/>
        </p:nvSpPr>
        <p:spPr>
          <a:xfrm>
            <a:off x="3392804" y="3828410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22’028.538,70</a:t>
            </a:r>
            <a:endParaRPr lang="es-EC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175D8A40-8470-47ED-AFBD-B822320B9585}"/>
              </a:ext>
            </a:extLst>
          </p:cNvPr>
          <p:cNvSpPr txBox="1"/>
          <p:nvPr/>
        </p:nvSpPr>
        <p:spPr>
          <a:xfrm>
            <a:off x="9831820" y="3828410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000" b="1"/>
            </a:lvl1pPr>
          </a:lstStyle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175’166.059,37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42352BFE-9928-406D-A98C-FA2738841C9E}"/>
              </a:ext>
            </a:extLst>
          </p:cNvPr>
          <p:cNvSpPr txBox="1"/>
          <p:nvPr/>
        </p:nvSpPr>
        <p:spPr>
          <a:xfrm>
            <a:off x="6845415" y="3828410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737.060,91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1E77778C-F435-41E3-892E-EADD3093E65E}"/>
              </a:ext>
            </a:extLst>
          </p:cNvPr>
          <p:cNvSpPr txBox="1"/>
          <p:nvPr/>
        </p:nvSpPr>
        <p:spPr>
          <a:xfrm>
            <a:off x="437210" y="4215178"/>
            <a:ext cx="162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Espacio presupuestario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19057519-9EAE-4F0D-95AF-F21588574288}"/>
              </a:ext>
            </a:extLst>
          </p:cNvPr>
          <p:cNvSpPr txBox="1"/>
          <p:nvPr/>
        </p:nvSpPr>
        <p:spPr>
          <a:xfrm>
            <a:off x="3679044" y="4215178"/>
            <a:ext cx="162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/>
          </a:lstStyle>
          <a:p>
            <a:r>
              <a:rPr lang="es-ES" dirty="0"/>
              <a:t>Arrastre 2020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B5282997-788A-45AC-8670-AB922CE8A659}"/>
              </a:ext>
            </a:extLst>
          </p:cNvPr>
          <p:cNvSpPr txBox="1"/>
          <p:nvPr/>
        </p:nvSpPr>
        <p:spPr>
          <a:xfrm>
            <a:off x="6977914" y="4215178"/>
            <a:ext cx="162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/>
          </a:lstStyle>
          <a:p>
            <a:r>
              <a:rPr lang="es-ES" dirty="0"/>
              <a:t>Incremento presupuestario</a:t>
            </a:r>
          </a:p>
        </p:txBody>
      </p:sp>
    </p:spTree>
    <p:extLst>
      <p:ext uri="{BB962C8B-B14F-4D97-AF65-F5344CB8AC3E}">
        <p14:creationId xmlns:p14="http://schemas.microsoft.com/office/powerpoint/2010/main" val="150863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68B8FEC-BB33-4282-AD64-3527F6BB6DB4}"/>
              </a:ext>
            </a:extLst>
          </p:cNvPr>
          <p:cNvSpPr txBox="1"/>
          <p:nvPr/>
        </p:nvSpPr>
        <p:spPr>
          <a:xfrm>
            <a:off x="2029863" y="335029"/>
            <a:ext cx="8132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solidFill>
                  <a:srgbClr val="002060"/>
                </a:solidFill>
              </a:rPr>
              <a:t>Proyecto Primera Línea del Metro de Quito</a:t>
            </a:r>
          </a:p>
          <a:p>
            <a:pPr algn="ctr"/>
            <a:r>
              <a:rPr lang="es-EC" sz="3200" b="1" dirty="0">
                <a:solidFill>
                  <a:srgbClr val="002060"/>
                </a:solidFill>
              </a:rPr>
              <a:t>Reforma POA 2021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475B4CF-540E-40E2-BEEC-D6831DABB172}"/>
              </a:ext>
            </a:extLst>
          </p:cNvPr>
          <p:cNvSpPr txBox="1"/>
          <p:nvPr/>
        </p:nvSpPr>
        <p:spPr>
          <a:xfrm>
            <a:off x="2222703" y="1338255"/>
            <a:ext cx="825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0" i="0" u="none" strike="noStrike" baseline="0" dirty="0"/>
              <a:t>OBSERVACIONES PRIMER DEBATE PROYECTO DE ORDENANZA DE LA REFORMA PRESUPUESTARIA 2021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E1E09FD-3948-4DDA-8B3E-6E6DBC96A95F}"/>
              </a:ext>
            </a:extLst>
          </p:cNvPr>
          <p:cNvSpPr txBox="1"/>
          <p:nvPr/>
        </p:nvSpPr>
        <p:spPr>
          <a:xfrm>
            <a:off x="1080115" y="1995532"/>
            <a:ext cx="101312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u="none" strike="noStrike" baseline="0" dirty="0"/>
              <a:t>La EPMMQ envía oficio No. EPMMQ-GG-2021-1265-O y memo No. EPMMQ-DF-2021-0274-M con respuestas al Documento No. GADDMQ-SGP-2021-0718-O de fecha 3 de octubre de 2021, en el cual remite la síntesis realizada de las observaciones hechas por parte de los Señores Concejales Metropolitanos a fin de que sean procesadas previo al Segundo Debate del Proyecto de Ordenanza.</a:t>
            </a:r>
            <a:endParaRPr lang="es-EC" sz="1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E4904D2-4C88-4C65-935B-5ACE07D7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20" y="2937204"/>
            <a:ext cx="5429558" cy="39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7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695A0FB-A71F-43BA-A498-5029881134B7}"/>
              </a:ext>
            </a:extLst>
          </p:cNvPr>
          <p:cNvSpPr txBox="1"/>
          <p:nvPr/>
        </p:nvSpPr>
        <p:spPr>
          <a:xfrm>
            <a:off x="1222361" y="458066"/>
            <a:ext cx="1029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419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PROFORMA 2021 (Aprobado por Consejo Metropolitano el 10/dic/2020)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CFE40E9-A296-494A-A212-7935CB35A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64" y="1186637"/>
            <a:ext cx="10327754" cy="468327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30FA168-AA97-4A56-9D52-EDDCDF961EB7}"/>
              </a:ext>
            </a:extLst>
          </p:cNvPr>
          <p:cNvSpPr txBox="1"/>
          <p:nvPr/>
        </p:nvSpPr>
        <p:spPr>
          <a:xfrm>
            <a:off x="1378904" y="5946195"/>
            <a:ext cx="793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NOTA:</a:t>
            </a:r>
            <a:r>
              <a:rPr lang="es-ES" dirty="0"/>
              <a:t> Proyección presupuestaria elaborada con previsiones a Septiembre de 2020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138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2|0.2|0.1|0.5|0.1|0.1|0.2|0.2|0.1|0.1|0.2|0.2|0.2|0.2|0.2|0.2|0.2|0.2|0.2|0.2|0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1767</Words>
  <Application>Microsoft Office PowerPoint</Application>
  <PresentationFormat>Personalizado</PresentationFormat>
  <Paragraphs>357</Paragraphs>
  <Slides>28</Slides>
  <Notes>2</Notes>
  <HiddenSlides>10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Tema de Office</vt:lpstr>
      <vt:lpstr>1_Tema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Byron Estrella</dc:creator>
  <cp:lastModifiedBy>Secretaria de Concejo</cp:lastModifiedBy>
  <cp:revision>47</cp:revision>
  <cp:lastPrinted>2021-10-13T21:13:16Z</cp:lastPrinted>
  <dcterms:created xsi:type="dcterms:W3CDTF">2021-09-21T17:22:31Z</dcterms:created>
  <dcterms:modified xsi:type="dcterms:W3CDTF">2021-10-14T14:26:15Z</dcterms:modified>
</cp:coreProperties>
</file>