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9" r:id="rId3"/>
    <p:sldId id="260" r:id="rId4"/>
    <p:sldId id="261" r:id="rId5"/>
    <p:sldId id="262" r:id="rId6"/>
    <p:sldId id="263" r:id="rId7"/>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44"/>
    <p:restoredTop sz="94654"/>
  </p:normalViewPr>
  <p:slideViewPr>
    <p:cSldViewPr snapToGrid="0" snapToObjects="1">
      <p:cViewPr>
        <p:scale>
          <a:sx n="68" d="100"/>
          <a:sy n="68" d="100"/>
        </p:scale>
        <p:origin x="-690"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A83C854-2FE6-D24E-A372-C526C89BEB51}"/>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a:extLst>
              <a:ext uri="{FF2B5EF4-FFF2-40B4-BE49-F238E27FC236}">
                <a16:creationId xmlns:a16="http://schemas.microsoft.com/office/drawing/2014/main" xmlns="" id="{2B78BA80-3EDC-7344-B6CC-DA71861DE7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C"/>
          </a:p>
        </p:txBody>
      </p:sp>
      <p:sp>
        <p:nvSpPr>
          <p:cNvPr id="4" name="Marcador de fecha 3">
            <a:extLst>
              <a:ext uri="{FF2B5EF4-FFF2-40B4-BE49-F238E27FC236}">
                <a16:creationId xmlns:a16="http://schemas.microsoft.com/office/drawing/2014/main" xmlns="" id="{AF6ECEE7-3C14-E440-95B4-CCA91FD3E95C}"/>
              </a:ext>
            </a:extLst>
          </p:cNvPr>
          <p:cNvSpPr>
            <a:spLocks noGrp="1"/>
          </p:cNvSpPr>
          <p:nvPr>
            <p:ph type="dt" sz="half" idx="10"/>
          </p:nvPr>
        </p:nvSpPr>
        <p:spPr/>
        <p:txBody>
          <a:bodyPr/>
          <a:lstStyle/>
          <a:p>
            <a:fld id="{3B395897-33A6-884D-BE15-365B043FF568}" type="datetimeFigureOut">
              <a:rPr lang="es-EC" smtClean="0"/>
              <a:t>14/10/2021</a:t>
            </a:fld>
            <a:endParaRPr lang="es-EC"/>
          </a:p>
        </p:txBody>
      </p:sp>
      <p:sp>
        <p:nvSpPr>
          <p:cNvPr id="5" name="Marcador de pie de página 4">
            <a:extLst>
              <a:ext uri="{FF2B5EF4-FFF2-40B4-BE49-F238E27FC236}">
                <a16:creationId xmlns:a16="http://schemas.microsoft.com/office/drawing/2014/main" xmlns="" id="{16FCF29F-50AB-5444-BFE4-E6A4EED2E27A}"/>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xmlns="" id="{0BCB255E-240E-1649-B0DA-669A703EC630}"/>
              </a:ext>
            </a:extLst>
          </p:cNvPr>
          <p:cNvSpPr>
            <a:spLocks noGrp="1"/>
          </p:cNvSpPr>
          <p:nvPr>
            <p:ph type="sldNum" sz="quarter" idx="12"/>
          </p:nvPr>
        </p:nvSpPr>
        <p:spPr/>
        <p:txBody>
          <a:bodyPr/>
          <a:lstStyle/>
          <a:p>
            <a:fld id="{164A795C-888C-D740-B422-5656378FAD8E}" type="slidenum">
              <a:rPr lang="es-EC" smtClean="0"/>
              <a:t>‹Nº›</a:t>
            </a:fld>
            <a:endParaRPr lang="es-EC"/>
          </a:p>
        </p:txBody>
      </p:sp>
    </p:spTree>
    <p:extLst>
      <p:ext uri="{BB962C8B-B14F-4D97-AF65-F5344CB8AC3E}">
        <p14:creationId xmlns:p14="http://schemas.microsoft.com/office/powerpoint/2010/main" val="3867972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49E5CD4-F4F6-114E-8162-8ADB64477BAB}"/>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xmlns="" id="{2BDC252F-7FA8-9F4A-9D0C-FB6EABCCCF91}"/>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xmlns="" id="{C78348A8-DCC8-B24C-A52C-1A8E9217426D}"/>
              </a:ext>
            </a:extLst>
          </p:cNvPr>
          <p:cNvSpPr>
            <a:spLocks noGrp="1"/>
          </p:cNvSpPr>
          <p:nvPr>
            <p:ph type="dt" sz="half" idx="10"/>
          </p:nvPr>
        </p:nvSpPr>
        <p:spPr/>
        <p:txBody>
          <a:bodyPr/>
          <a:lstStyle/>
          <a:p>
            <a:fld id="{3B395897-33A6-884D-BE15-365B043FF568}" type="datetimeFigureOut">
              <a:rPr lang="es-EC" smtClean="0"/>
              <a:t>14/10/2021</a:t>
            </a:fld>
            <a:endParaRPr lang="es-EC"/>
          </a:p>
        </p:txBody>
      </p:sp>
      <p:sp>
        <p:nvSpPr>
          <p:cNvPr id="5" name="Marcador de pie de página 4">
            <a:extLst>
              <a:ext uri="{FF2B5EF4-FFF2-40B4-BE49-F238E27FC236}">
                <a16:creationId xmlns:a16="http://schemas.microsoft.com/office/drawing/2014/main" xmlns="" id="{22567878-4129-6641-BE50-7EB2C6E1CCD3}"/>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xmlns="" id="{A2485C51-A2EA-414F-BD63-BD2A36337B7C}"/>
              </a:ext>
            </a:extLst>
          </p:cNvPr>
          <p:cNvSpPr>
            <a:spLocks noGrp="1"/>
          </p:cNvSpPr>
          <p:nvPr>
            <p:ph type="sldNum" sz="quarter" idx="12"/>
          </p:nvPr>
        </p:nvSpPr>
        <p:spPr/>
        <p:txBody>
          <a:bodyPr/>
          <a:lstStyle/>
          <a:p>
            <a:fld id="{164A795C-888C-D740-B422-5656378FAD8E}" type="slidenum">
              <a:rPr lang="es-EC" smtClean="0"/>
              <a:t>‹Nº›</a:t>
            </a:fld>
            <a:endParaRPr lang="es-EC"/>
          </a:p>
        </p:txBody>
      </p:sp>
    </p:spTree>
    <p:extLst>
      <p:ext uri="{BB962C8B-B14F-4D97-AF65-F5344CB8AC3E}">
        <p14:creationId xmlns:p14="http://schemas.microsoft.com/office/powerpoint/2010/main" val="1925065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5E63CCA3-2CA8-F64B-A64A-CBDB610411C2}"/>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xmlns="" id="{1E7D8A13-3578-214E-9E3A-E8D2A0938420}"/>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xmlns="" id="{77A07790-9884-5B41-95B7-83ABE854CF5B}"/>
              </a:ext>
            </a:extLst>
          </p:cNvPr>
          <p:cNvSpPr>
            <a:spLocks noGrp="1"/>
          </p:cNvSpPr>
          <p:nvPr>
            <p:ph type="dt" sz="half" idx="10"/>
          </p:nvPr>
        </p:nvSpPr>
        <p:spPr/>
        <p:txBody>
          <a:bodyPr/>
          <a:lstStyle/>
          <a:p>
            <a:fld id="{3B395897-33A6-884D-BE15-365B043FF568}" type="datetimeFigureOut">
              <a:rPr lang="es-EC" smtClean="0"/>
              <a:t>14/10/2021</a:t>
            </a:fld>
            <a:endParaRPr lang="es-EC"/>
          </a:p>
        </p:txBody>
      </p:sp>
      <p:sp>
        <p:nvSpPr>
          <p:cNvPr id="5" name="Marcador de pie de página 4">
            <a:extLst>
              <a:ext uri="{FF2B5EF4-FFF2-40B4-BE49-F238E27FC236}">
                <a16:creationId xmlns:a16="http://schemas.microsoft.com/office/drawing/2014/main" xmlns="" id="{84912A34-3F77-B546-A7DC-2EEF49ED5F42}"/>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xmlns="" id="{76728FD0-8E77-624F-974A-EFA0427D1AA4}"/>
              </a:ext>
            </a:extLst>
          </p:cNvPr>
          <p:cNvSpPr>
            <a:spLocks noGrp="1"/>
          </p:cNvSpPr>
          <p:nvPr>
            <p:ph type="sldNum" sz="quarter" idx="12"/>
          </p:nvPr>
        </p:nvSpPr>
        <p:spPr/>
        <p:txBody>
          <a:bodyPr/>
          <a:lstStyle/>
          <a:p>
            <a:fld id="{164A795C-888C-D740-B422-5656378FAD8E}" type="slidenum">
              <a:rPr lang="es-EC" smtClean="0"/>
              <a:t>‹Nº›</a:t>
            </a:fld>
            <a:endParaRPr lang="es-EC"/>
          </a:p>
        </p:txBody>
      </p:sp>
    </p:spTree>
    <p:extLst>
      <p:ext uri="{BB962C8B-B14F-4D97-AF65-F5344CB8AC3E}">
        <p14:creationId xmlns:p14="http://schemas.microsoft.com/office/powerpoint/2010/main" val="3344178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819598A-31F4-034D-AFDC-B23BAD378984}"/>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xmlns="" id="{A496B10D-F05C-6D41-8F09-BDDFD56B654C}"/>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xmlns="" id="{E07E9F4F-627C-2449-B062-3BAFF5DDAFB1}"/>
              </a:ext>
            </a:extLst>
          </p:cNvPr>
          <p:cNvSpPr>
            <a:spLocks noGrp="1"/>
          </p:cNvSpPr>
          <p:nvPr>
            <p:ph type="dt" sz="half" idx="10"/>
          </p:nvPr>
        </p:nvSpPr>
        <p:spPr/>
        <p:txBody>
          <a:bodyPr/>
          <a:lstStyle/>
          <a:p>
            <a:fld id="{3B395897-33A6-884D-BE15-365B043FF568}" type="datetimeFigureOut">
              <a:rPr lang="es-EC" smtClean="0"/>
              <a:t>14/10/2021</a:t>
            </a:fld>
            <a:endParaRPr lang="es-EC"/>
          </a:p>
        </p:txBody>
      </p:sp>
      <p:sp>
        <p:nvSpPr>
          <p:cNvPr id="5" name="Marcador de pie de página 4">
            <a:extLst>
              <a:ext uri="{FF2B5EF4-FFF2-40B4-BE49-F238E27FC236}">
                <a16:creationId xmlns:a16="http://schemas.microsoft.com/office/drawing/2014/main" xmlns="" id="{1F1107B0-2D6E-7E4D-935D-5B4014C01D7A}"/>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xmlns="" id="{C6628837-B8D9-F248-B2D2-AD76E6A5884F}"/>
              </a:ext>
            </a:extLst>
          </p:cNvPr>
          <p:cNvSpPr>
            <a:spLocks noGrp="1"/>
          </p:cNvSpPr>
          <p:nvPr>
            <p:ph type="sldNum" sz="quarter" idx="12"/>
          </p:nvPr>
        </p:nvSpPr>
        <p:spPr/>
        <p:txBody>
          <a:bodyPr/>
          <a:lstStyle/>
          <a:p>
            <a:fld id="{164A795C-888C-D740-B422-5656378FAD8E}" type="slidenum">
              <a:rPr lang="es-EC" smtClean="0"/>
              <a:t>‹Nº›</a:t>
            </a:fld>
            <a:endParaRPr lang="es-EC"/>
          </a:p>
        </p:txBody>
      </p:sp>
    </p:spTree>
    <p:extLst>
      <p:ext uri="{BB962C8B-B14F-4D97-AF65-F5344CB8AC3E}">
        <p14:creationId xmlns:p14="http://schemas.microsoft.com/office/powerpoint/2010/main" val="2894525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DB091A8-00AA-294C-8651-637F392ECA40}"/>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xmlns="" id="{21491359-4F4A-9542-85F5-B8C19E846A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xmlns="" id="{96495C94-C6C8-7A49-B893-DDC965131E3C}"/>
              </a:ext>
            </a:extLst>
          </p:cNvPr>
          <p:cNvSpPr>
            <a:spLocks noGrp="1"/>
          </p:cNvSpPr>
          <p:nvPr>
            <p:ph type="dt" sz="half" idx="10"/>
          </p:nvPr>
        </p:nvSpPr>
        <p:spPr/>
        <p:txBody>
          <a:bodyPr/>
          <a:lstStyle/>
          <a:p>
            <a:fld id="{3B395897-33A6-884D-BE15-365B043FF568}" type="datetimeFigureOut">
              <a:rPr lang="es-EC" smtClean="0"/>
              <a:t>14/10/2021</a:t>
            </a:fld>
            <a:endParaRPr lang="es-EC"/>
          </a:p>
        </p:txBody>
      </p:sp>
      <p:sp>
        <p:nvSpPr>
          <p:cNvPr id="5" name="Marcador de pie de página 4">
            <a:extLst>
              <a:ext uri="{FF2B5EF4-FFF2-40B4-BE49-F238E27FC236}">
                <a16:creationId xmlns:a16="http://schemas.microsoft.com/office/drawing/2014/main" xmlns="" id="{0F83E860-4641-F644-8724-02098FCBE6FE}"/>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xmlns="" id="{4471101D-061B-9645-9F6A-0477D5E74BAB}"/>
              </a:ext>
            </a:extLst>
          </p:cNvPr>
          <p:cNvSpPr>
            <a:spLocks noGrp="1"/>
          </p:cNvSpPr>
          <p:nvPr>
            <p:ph type="sldNum" sz="quarter" idx="12"/>
          </p:nvPr>
        </p:nvSpPr>
        <p:spPr/>
        <p:txBody>
          <a:bodyPr/>
          <a:lstStyle/>
          <a:p>
            <a:fld id="{164A795C-888C-D740-B422-5656378FAD8E}" type="slidenum">
              <a:rPr lang="es-EC" smtClean="0"/>
              <a:t>‹Nº›</a:t>
            </a:fld>
            <a:endParaRPr lang="es-EC"/>
          </a:p>
        </p:txBody>
      </p:sp>
    </p:spTree>
    <p:extLst>
      <p:ext uri="{BB962C8B-B14F-4D97-AF65-F5344CB8AC3E}">
        <p14:creationId xmlns:p14="http://schemas.microsoft.com/office/powerpoint/2010/main" val="410170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C27D781-EE44-3F44-B09B-86CF29B0704B}"/>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xmlns="" id="{3F669294-6F2C-8148-9DCB-99390974ED87}"/>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a:extLst>
              <a:ext uri="{FF2B5EF4-FFF2-40B4-BE49-F238E27FC236}">
                <a16:creationId xmlns:a16="http://schemas.microsoft.com/office/drawing/2014/main" xmlns="" id="{8C54723B-8A8C-8D48-83AA-BE19246077A0}"/>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a:extLst>
              <a:ext uri="{FF2B5EF4-FFF2-40B4-BE49-F238E27FC236}">
                <a16:creationId xmlns:a16="http://schemas.microsoft.com/office/drawing/2014/main" xmlns="" id="{6C69897C-EB5D-F548-B49E-D98BA7F42875}"/>
              </a:ext>
            </a:extLst>
          </p:cNvPr>
          <p:cNvSpPr>
            <a:spLocks noGrp="1"/>
          </p:cNvSpPr>
          <p:nvPr>
            <p:ph type="dt" sz="half" idx="10"/>
          </p:nvPr>
        </p:nvSpPr>
        <p:spPr/>
        <p:txBody>
          <a:bodyPr/>
          <a:lstStyle/>
          <a:p>
            <a:fld id="{3B395897-33A6-884D-BE15-365B043FF568}" type="datetimeFigureOut">
              <a:rPr lang="es-EC" smtClean="0"/>
              <a:t>14/10/2021</a:t>
            </a:fld>
            <a:endParaRPr lang="es-EC"/>
          </a:p>
        </p:txBody>
      </p:sp>
      <p:sp>
        <p:nvSpPr>
          <p:cNvPr id="6" name="Marcador de pie de página 5">
            <a:extLst>
              <a:ext uri="{FF2B5EF4-FFF2-40B4-BE49-F238E27FC236}">
                <a16:creationId xmlns:a16="http://schemas.microsoft.com/office/drawing/2014/main" xmlns="" id="{E7600003-12EF-7343-B625-24B0048191CA}"/>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xmlns="" id="{699058E2-82AE-D44D-B5C4-687FFE075235}"/>
              </a:ext>
            </a:extLst>
          </p:cNvPr>
          <p:cNvSpPr>
            <a:spLocks noGrp="1"/>
          </p:cNvSpPr>
          <p:nvPr>
            <p:ph type="sldNum" sz="quarter" idx="12"/>
          </p:nvPr>
        </p:nvSpPr>
        <p:spPr/>
        <p:txBody>
          <a:bodyPr/>
          <a:lstStyle/>
          <a:p>
            <a:fld id="{164A795C-888C-D740-B422-5656378FAD8E}" type="slidenum">
              <a:rPr lang="es-EC" smtClean="0"/>
              <a:t>‹Nº›</a:t>
            </a:fld>
            <a:endParaRPr lang="es-EC"/>
          </a:p>
        </p:txBody>
      </p:sp>
    </p:spTree>
    <p:extLst>
      <p:ext uri="{BB962C8B-B14F-4D97-AF65-F5344CB8AC3E}">
        <p14:creationId xmlns:p14="http://schemas.microsoft.com/office/powerpoint/2010/main" val="4047316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72815E0-4A83-084B-BA7C-0D84196F08A3}"/>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xmlns="" id="{69CFE1CE-1FC0-2348-B314-0E780D0050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xmlns="" id="{36810A38-D9B8-8A42-B16A-D4823243C575}"/>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a:extLst>
              <a:ext uri="{FF2B5EF4-FFF2-40B4-BE49-F238E27FC236}">
                <a16:creationId xmlns:a16="http://schemas.microsoft.com/office/drawing/2014/main" xmlns="" id="{41F5D848-CEF0-2B4F-AA29-183A64886F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xmlns="" id="{E1690624-7C74-7149-B86D-1BF1AEFBB5FE}"/>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a:extLst>
              <a:ext uri="{FF2B5EF4-FFF2-40B4-BE49-F238E27FC236}">
                <a16:creationId xmlns:a16="http://schemas.microsoft.com/office/drawing/2014/main" xmlns="" id="{172BE081-0482-5443-8156-C9B2D29EF136}"/>
              </a:ext>
            </a:extLst>
          </p:cNvPr>
          <p:cNvSpPr>
            <a:spLocks noGrp="1"/>
          </p:cNvSpPr>
          <p:nvPr>
            <p:ph type="dt" sz="half" idx="10"/>
          </p:nvPr>
        </p:nvSpPr>
        <p:spPr/>
        <p:txBody>
          <a:bodyPr/>
          <a:lstStyle/>
          <a:p>
            <a:fld id="{3B395897-33A6-884D-BE15-365B043FF568}" type="datetimeFigureOut">
              <a:rPr lang="es-EC" smtClean="0"/>
              <a:t>14/10/2021</a:t>
            </a:fld>
            <a:endParaRPr lang="es-EC"/>
          </a:p>
        </p:txBody>
      </p:sp>
      <p:sp>
        <p:nvSpPr>
          <p:cNvPr id="8" name="Marcador de pie de página 7">
            <a:extLst>
              <a:ext uri="{FF2B5EF4-FFF2-40B4-BE49-F238E27FC236}">
                <a16:creationId xmlns:a16="http://schemas.microsoft.com/office/drawing/2014/main" xmlns="" id="{6BE91A1D-153A-7640-AEA5-3518B9D7F6F2}"/>
              </a:ext>
            </a:extLst>
          </p:cNvPr>
          <p:cNvSpPr>
            <a:spLocks noGrp="1"/>
          </p:cNvSpPr>
          <p:nvPr>
            <p:ph type="ftr" sz="quarter" idx="11"/>
          </p:nvPr>
        </p:nvSpPr>
        <p:spPr/>
        <p:txBody>
          <a:bodyPr/>
          <a:lstStyle/>
          <a:p>
            <a:endParaRPr lang="es-EC"/>
          </a:p>
        </p:txBody>
      </p:sp>
      <p:sp>
        <p:nvSpPr>
          <p:cNvPr id="9" name="Marcador de número de diapositiva 8">
            <a:extLst>
              <a:ext uri="{FF2B5EF4-FFF2-40B4-BE49-F238E27FC236}">
                <a16:creationId xmlns:a16="http://schemas.microsoft.com/office/drawing/2014/main" xmlns="" id="{9F98267A-B5A3-6B41-86C2-D6C266EA7C01}"/>
              </a:ext>
            </a:extLst>
          </p:cNvPr>
          <p:cNvSpPr>
            <a:spLocks noGrp="1"/>
          </p:cNvSpPr>
          <p:nvPr>
            <p:ph type="sldNum" sz="quarter" idx="12"/>
          </p:nvPr>
        </p:nvSpPr>
        <p:spPr/>
        <p:txBody>
          <a:bodyPr/>
          <a:lstStyle/>
          <a:p>
            <a:fld id="{164A795C-888C-D740-B422-5656378FAD8E}" type="slidenum">
              <a:rPr lang="es-EC" smtClean="0"/>
              <a:t>‹Nº›</a:t>
            </a:fld>
            <a:endParaRPr lang="es-EC"/>
          </a:p>
        </p:txBody>
      </p:sp>
    </p:spTree>
    <p:extLst>
      <p:ext uri="{BB962C8B-B14F-4D97-AF65-F5344CB8AC3E}">
        <p14:creationId xmlns:p14="http://schemas.microsoft.com/office/powerpoint/2010/main" val="3171348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0AA40CF-94A9-4E40-8990-C0DB3E6CD738}"/>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fecha 2">
            <a:extLst>
              <a:ext uri="{FF2B5EF4-FFF2-40B4-BE49-F238E27FC236}">
                <a16:creationId xmlns:a16="http://schemas.microsoft.com/office/drawing/2014/main" xmlns="" id="{E1BB6C7F-5E2B-0B40-AA33-F8E7653F2858}"/>
              </a:ext>
            </a:extLst>
          </p:cNvPr>
          <p:cNvSpPr>
            <a:spLocks noGrp="1"/>
          </p:cNvSpPr>
          <p:nvPr>
            <p:ph type="dt" sz="half" idx="10"/>
          </p:nvPr>
        </p:nvSpPr>
        <p:spPr/>
        <p:txBody>
          <a:bodyPr/>
          <a:lstStyle/>
          <a:p>
            <a:fld id="{3B395897-33A6-884D-BE15-365B043FF568}" type="datetimeFigureOut">
              <a:rPr lang="es-EC" smtClean="0"/>
              <a:t>14/10/2021</a:t>
            </a:fld>
            <a:endParaRPr lang="es-EC"/>
          </a:p>
        </p:txBody>
      </p:sp>
      <p:sp>
        <p:nvSpPr>
          <p:cNvPr id="4" name="Marcador de pie de página 3">
            <a:extLst>
              <a:ext uri="{FF2B5EF4-FFF2-40B4-BE49-F238E27FC236}">
                <a16:creationId xmlns:a16="http://schemas.microsoft.com/office/drawing/2014/main" xmlns="" id="{A22C920A-25C2-A447-8760-6E0A7ADDAC8C}"/>
              </a:ext>
            </a:extLst>
          </p:cNvPr>
          <p:cNvSpPr>
            <a:spLocks noGrp="1"/>
          </p:cNvSpPr>
          <p:nvPr>
            <p:ph type="ftr" sz="quarter" idx="11"/>
          </p:nvPr>
        </p:nvSpPr>
        <p:spPr/>
        <p:txBody>
          <a:bodyPr/>
          <a:lstStyle/>
          <a:p>
            <a:endParaRPr lang="es-EC"/>
          </a:p>
        </p:txBody>
      </p:sp>
      <p:sp>
        <p:nvSpPr>
          <p:cNvPr id="5" name="Marcador de número de diapositiva 4">
            <a:extLst>
              <a:ext uri="{FF2B5EF4-FFF2-40B4-BE49-F238E27FC236}">
                <a16:creationId xmlns:a16="http://schemas.microsoft.com/office/drawing/2014/main" xmlns="" id="{D531A85F-EFB6-3D46-9CA5-742857A9339A}"/>
              </a:ext>
            </a:extLst>
          </p:cNvPr>
          <p:cNvSpPr>
            <a:spLocks noGrp="1"/>
          </p:cNvSpPr>
          <p:nvPr>
            <p:ph type="sldNum" sz="quarter" idx="12"/>
          </p:nvPr>
        </p:nvSpPr>
        <p:spPr/>
        <p:txBody>
          <a:bodyPr/>
          <a:lstStyle/>
          <a:p>
            <a:fld id="{164A795C-888C-D740-B422-5656378FAD8E}" type="slidenum">
              <a:rPr lang="es-EC" smtClean="0"/>
              <a:t>‹Nº›</a:t>
            </a:fld>
            <a:endParaRPr lang="es-EC"/>
          </a:p>
        </p:txBody>
      </p:sp>
    </p:spTree>
    <p:extLst>
      <p:ext uri="{BB962C8B-B14F-4D97-AF65-F5344CB8AC3E}">
        <p14:creationId xmlns:p14="http://schemas.microsoft.com/office/powerpoint/2010/main" val="3667140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xmlns="" id="{DE4A6910-B087-6F4D-8EE3-9D8F2B5FC2DB}"/>
              </a:ext>
            </a:extLst>
          </p:cNvPr>
          <p:cNvSpPr>
            <a:spLocks noGrp="1"/>
          </p:cNvSpPr>
          <p:nvPr>
            <p:ph type="dt" sz="half" idx="10"/>
          </p:nvPr>
        </p:nvSpPr>
        <p:spPr/>
        <p:txBody>
          <a:bodyPr/>
          <a:lstStyle/>
          <a:p>
            <a:fld id="{3B395897-33A6-884D-BE15-365B043FF568}" type="datetimeFigureOut">
              <a:rPr lang="es-EC" smtClean="0"/>
              <a:t>14/10/2021</a:t>
            </a:fld>
            <a:endParaRPr lang="es-EC"/>
          </a:p>
        </p:txBody>
      </p:sp>
      <p:sp>
        <p:nvSpPr>
          <p:cNvPr id="3" name="Marcador de pie de página 2">
            <a:extLst>
              <a:ext uri="{FF2B5EF4-FFF2-40B4-BE49-F238E27FC236}">
                <a16:creationId xmlns:a16="http://schemas.microsoft.com/office/drawing/2014/main" xmlns="" id="{D735417D-39F8-E340-9C7B-DF74AB93CDB5}"/>
              </a:ext>
            </a:extLst>
          </p:cNvPr>
          <p:cNvSpPr>
            <a:spLocks noGrp="1"/>
          </p:cNvSpPr>
          <p:nvPr>
            <p:ph type="ftr" sz="quarter" idx="11"/>
          </p:nvPr>
        </p:nvSpPr>
        <p:spPr/>
        <p:txBody>
          <a:bodyPr/>
          <a:lstStyle/>
          <a:p>
            <a:endParaRPr lang="es-EC"/>
          </a:p>
        </p:txBody>
      </p:sp>
      <p:sp>
        <p:nvSpPr>
          <p:cNvPr id="4" name="Marcador de número de diapositiva 3">
            <a:extLst>
              <a:ext uri="{FF2B5EF4-FFF2-40B4-BE49-F238E27FC236}">
                <a16:creationId xmlns:a16="http://schemas.microsoft.com/office/drawing/2014/main" xmlns="" id="{81B9D494-B455-A14D-8CE8-6D99A1D4FC1F}"/>
              </a:ext>
            </a:extLst>
          </p:cNvPr>
          <p:cNvSpPr>
            <a:spLocks noGrp="1"/>
          </p:cNvSpPr>
          <p:nvPr>
            <p:ph type="sldNum" sz="quarter" idx="12"/>
          </p:nvPr>
        </p:nvSpPr>
        <p:spPr/>
        <p:txBody>
          <a:bodyPr/>
          <a:lstStyle/>
          <a:p>
            <a:fld id="{164A795C-888C-D740-B422-5656378FAD8E}" type="slidenum">
              <a:rPr lang="es-EC" smtClean="0"/>
              <a:t>‹Nº›</a:t>
            </a:fld>
            <a:endParaRPr lang="es-EC"/>
          </a:p>
        </p:txBody>
      </p:sp>
    </p:spTree>
    <p:extLst>
      <p:ext uri="{BB962C8B-B14F-4D97-AF65-F5344CB8AC3E}">
        <p14:creationId xmlns:p14="http://schemas.microsoft.com/office/powerpoint/2010/main" val="2225106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48EF38F-6370-B84F-9B63-BA7362C63A9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xmlns="" id="{682FA4E4-16E7-DF40-AE83-F344455049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a:extLst>
              <a:ext uri="{FF2B5EF4-FFF2-40B4-BE49-F238E27FC236}">
                <a16:creationId xmlns:a16="http://schemas.microsoft.com/office/drawing/2014/main" xmlns="" id="{585DFB30-AEF4-024F-A47F-FD764374F0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9A0FDBBC-009F-2C44-92FE-44150EB1B802}"/>
              </a:ext>
            </a:extLst>
          </p:cNvPr>
          <p:cNvSpPr>
            <a:spLocks noGrp="1"/>
          </p:cNvSpPr>
          <p:nvPr>
            <p:ph type="dt" sz="half" idx="10"/>
          </p:nvPr>
        </p:nvSpPr>
        <p:spPr/>
        <p:txBody>
          <a:bodyPr/>
          <a:lstStyle/>
          <a:p>
            <a:fld id="{3B395897-33A6-884D-BE15-365B043FF568}" type="datetimeFigureOut">
              <a:rPr lang="es-EC" smtClean="0"/>
              <a:t>14/10/2021</a:t>
            </a:fld>
            <a:endParaRPr lang="es-EC"/>
          </a:p>
        </p:txBody>
      </p:sp>
      <p:sp>
        <p:nvSpPr>
          <p:cNvPr id="6" name="Marcador de pie de página 5">
            <a:extLst>
              <a:ext uri="{FF2B5EF4-FFF2-40B4-BE49-F238E27FC236}">
                <a16:creationId xmlns:a16="http://schemas.microsoft.com/office/drawing/2014/main" xmlns="" id="{F81F053E-833C-6E4F-AEF5-52A0E3CFCE5F}"/>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xmlns="" id="{8EA7C42D-118E-AC47-A801-AEE3AE0B6E5E}"/>
              </a:ext>
            </a:extLst>
          </p:cNvPr>
          <p:cNvSpPr>
            <a:spLocks noGrp="1"/>
          </p:cNvSpPr>
          <p:nvPr>
            <p:ph type="sldNum" sz="quarter" idx="12"/>
          </p:nvPr>
        </p:nvSpPr>
        <p:spPr/>
        <p:txBody>
          <a:bodyPr/>
          <a:lstStyle/>
          <a:p>
            <a:fld id="{164A795C-888C-D740-B422-5656378FAD8E}" type="slidenum">
              <a:rPr lang="es-EC" smtClean="0"/>
              <a:t>‹Nº›</a:t>
            </a:fld>
            <a:endParaRPr lang="es-EC"/>
          </a:p>
        </p:txBody>
      </p:sp>
    </p:spTree>
    <p:extLst>
      <p:ext uri="{BB962C8B-B14F-4D97-AF65-F5344CB8AC3E}">
        <p14:creationId xmlns:p14="http://schemas.microsoft.com/office/powerpoint/2010/main" val="1573914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8602F0C-8E37-A44E-90FF-4C84BF8EE13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a:extLst>
              <a:ext uri="{FF2B5EF4-FFF2-40B4-BE49-F238E27FC236}">
                <a16:creationId xmlns:a16="http://schemas.microsoft.com/office/drawing/2014/main" xmlns="" id="{E1D43DA7-7D33-E445-AE2F-327812FDBB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a:extLst>
              <a:ext uri="{FF2B5EF4-FFF2-40B4-BE49-F238E27FC236}">
                <a16:creationId xmlns:a16="http://schemas.microsoft.com/office/drawing/2014/main" xmlns="" id="{9E2211BC-48D0-8740-82DE-B776F16ED8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E3F789C3-1FCF-C241-96EC-46EF7292706D}"/>
              </a:ext>
            </a:extLst>
          </p:cNvPr>
          <p:cNvSpPr>
            <a:spLocks noGrp="1"/>
          </p:cNvSpPr>
          <p:nvPr>
            <p:ph type="dt" sz="half" idx="10"/>
          </p:nvPr>
        </p:nvSpPr>
        <p:spPr/>
        <p:txBody>
          <a:bodyPr/>
          <a:lstStyle/>
          <a:p>
            <a:fld id="{3B395897-33A6-884D-BE15-365B043FF568}" type="datetimeFigureOut">
              <a:rPr lang="es-EC" smtClean="0"/>
              <a:t>14/10/2021</a:t>
            </a:fld>
            <a:endParaRPr lang="es-EC"/>
          </a:p>
        </p:txBody>
      </p:sp>
      <p:sp>
        <p:nvSpPr>
          <p:cNvPr id="6" name="Marcador de pie de página 5">
            <a:extLst>
              <a:ext uri="{FF2B5EF4-FFF2-40B4-BE49-F238E27FC236}">
                <a16:creationId xmlns:a16="http://schemas.microsoft.com/office/drawing/2014/main" xmlns="" id="{10D23E6A-8B20-E240-8F2D-D667DB69CE43}"/>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xmlns="" id="{BDFC6DAC-4EFE-8144-87B1-3BCA0A8D602C}"/>
              </a:ext>
            </a:extLst>
          </p:cNvPr>
          <p:cNvSpPr>
            <a:spLocks noGrp="1"/>
          </p:cNvSpPr>
          <p:nvPr>
            <p:ph type="sldNum" sz="quarter" idx="12"/>
          </p:nvPr>
        </p:nvSpPr>
        <p:spPr/>
        <p:txBody>
          <a:bodyPr/>
          <a:lstStyle/>
          <a:p>
            <a:fld id="{164A795C-888C-D740-B422-5656378FAD8E}" type="slidenum">
              <a:rPr lang="es-EC" smtClean="0"/>
              <a:t>‹Nº›</a:t>
            </a:fld>
            <a:endParaRPr lang="es-EC"/>
          </a:p>
        </p:txBody>
      </p:sp>
    </p:spTree>
    <p:extLst>
      <p:ext uri="{BB962C8B-B14F-4D97-AF65-F5344CB8AC3E}">
        <p14:creationId xmlns:p14="http://schemas.microsoft.com/office/powerpoint/2010/main" val="2743076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DB41EF71-4585-E94E-A8EB-86FC7068F9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xmlns="" id="{25A67A1A-E580-7240-B086-7C9F45CDD0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xmlns="" id="{8B36F57E-091A-D443-BBC4-3D8BA00847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395897-33A6-884D-BE15-365B043FF568}" type="datetimeFigureOut">
              <a:rPr lang="es-EC" smtClean="0"/>
              <a:t>14/10/2021</a:t>
            </a:fld>
            <a:endParaRPr lang="es-EC"/>
          </a:p>
        </p:txBody>
      </p:sp>
      <p:sp>
        <p:nvSpPr>
          <p:cNvPr id="5" name="Marcador de pie de página 4">
            <a:extLst>
              <a:ext uri="{FF2B5EF4-FFF2-40B4-BE49-F238E27FC236}">
                <a16:creationId xmlns:a16="http://schemas.microsoft.com/office/drawing/2014/main" xmlns="" id="{1ED03F43-B068-FF43-B0E6-18C1F1A698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a:extLst>
              <a:ext uri="{FF2B5EF4-FFF2-40B4-BE49-F238E27FC236}">
                <a16:creationId xmlns:a16="http://schemas.microsoft.com/office/drawing/2014/main" xmlns="" id="{39FEB839-8DA1-384C-996A-FC8D5EE9D0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4A795C-888C-D740-B422-5656378FAD8E}" type="slidenum">
              <a:rPr lang="es-EC" smtClean="0"/>
              <a:t>‹Nº›</a:t>
            </a:fld>
            <a:endParaRPr lang="es-EC"/>
          </a:p>
        </p:txBody>
      </p:sp>
    </p:spTree>
    <p:extLst>
      <p:ext uri="{BB962C8B-B14F-4D97-AF65-F5344CB8AC3E}">
        <p14:creationId xmlns:p14="http://schemas.microsoft.com/office/powerpoint/2010/main" val="1533338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42A4FC2C-047E-45A5-965D-8E1E3BF09BC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Imagen 4" descr="Imagen que contiene Interfaz de usuario gráfica&#10;&#10;Descripción generada automáticamente">
            <a:extLst>
              <a:ext uri="{FF2B5EF4-FFF2-40B4-BE49-F238E27FC236}">
                <a16:creationId xmlns:a16="http://schemas.microsoft.com/office/drawing/2014/main" xmlns="" id="{94A0B97B-6794-7D44-B95E-0588BBB47862}"/>
              </a:ext>
            </a:extLst>
          </p:cNvPr>
          <p:cNvPicPr>
            <a:picLocks noChangeAspect="1"/>
          </p:cNvPicPr>
          <p:nvPr/>
        </p:nvPicPr>
        <p:blipFill rotWithShape="1">
          <a:blip r:embed="rId2"/>
          <a:srcRect t="19"/>
          <a:stretch/>
        </p:blipFill>
        <p:spPr>
          <a:xfrm>
            <a:off x="20" y="1282"/>
            <a:ext cx="12191980" cy="6856718"/>
          </a:xfrm>
          <a:prstGeom prst="rect">
            <a:avLst/>
          </a:prstGeom>
        </p:spPr>
      </p:pic>
      <p:sp>
        <p:nvSpPr>
          <p:cNvPr id="4" name="3 CuadroTexto"/>
          <p:cNvSpPr txBox="1"/>
          <p:nvPr/>
        </p:nvSpPr>
        <p:spPr>
          <a:xfrm>
            <a:off x="1716065" y="1164921"/>
            <a:ext cx="8755693" cy="2739211"/>
          </a:xfrm>
          <a:prstGeom prst="rect">
            <a:avLst/>
          </a:prstGeom>
          <a:noFill/>
        </p:spPr>
        <p:txBody>
          <a:bodyPr wrap="square" rtlCol="0">
            <a:spAutoFit/>
          </a:bodyPr>
          <a:lstStyle/>
          <a:p>
            <a:pPr algn="ctr"/>
            <a:endParaRPr lang="es-EC" sz="2800" dirty="0">
              <a:latin typeface="Times New Roman" pitchFamily="18" charset="0"/>
              <a:cs typeface="Times New Roman" pitchFamily="18" charset="0"/>
            </a:endParaRPr>
          </a:p>
          <a:p>
            <a:pPr algn="ctr"/>
            <a:endParaRPr lang="es-EC" sz="2800" dirty="0">
              <a:latin typeface="Times New Roman" pitchFamily="18" charset="0"/>
              <a:cs typeface="Times New Roman" pitchFamily="18" charset="0"/>
            </a:endParaRPr>
          </a:p>
          <a:p>
            <a:pPr algn="ctr"/>
            <a:endParaRPr lang="es-EC" sz="2800" dirty="0">
              <a:latin typeface="Times New Roman" pitchFamily="18" charset="0"/>
              <a:cs typeface="Times New Roman" pitchFamily="18" charset="0"/>
            </a:endParaRPr>
          </a:p>
          <a:p>
            <a:pPr algn="ctr"/>
            <a:r>
              <a:rPr lang="es-EC" sz="2800" dirty="0">
                <a:latin typeface="Times New Roman" pitchFamily="18" charset="0"/>
                <a:cs typeface="Times New Roman" pitchFamily="18" charset="0"/>
              </a:rPr>
              <a:t>SECRETARÍA DE CULTURA </a:t>
            </a:r>
          </a:p>
          <a:p>
            <a:pPr algn="ctr"/>
            <a:r>
              <a:rPr lang="es-EC" sz="2000" dirty="0">
                <a:latin typeface="Times New Roman" pitchFamily="18" charset="0"/>
                <a:cs typeface="Times New Roman" pitchFamily="18" charset="0"/>
              </a:rPr>
              <a:t>GAD DEL DISTRITO METROPOLITANO DE QUITO </a:t>
            </a:r>
          </a:p>
          <a:p>
            <a:pPr algn="ctr"/>
            <a:r>
              <a:rPr lang="es-EC" sz="2000" dirty="0">
                <a:latin typeface="Times New Roman" pitchFamily="18" charset="0"/>
                <a:cs typeface="Times New Roman" pitchFamily="18" charset="0"/>
              </a:rPr>
              <a:t>REFORMA  Y EJECUCIÓN 2021 </a:t>
            </a:r>
          </a:p>
          <a:p>
            <a:pPr algn="ctr"/>
            <a:endParaRPr lang="es-EC" sz="2000" dirty="0">
              <a:latin typeface="Times New Roman" pitchFamily="18" charset="0"/>
              <a:cs typeface="Times New Roman" pitchFamily="18" charset="0"/>
            </a:endParaRPr>
          </a:p>
        </p:txBody>
      </p:sp>
    </p:spTree>
    <p:extLst>
      <p:ext uri="{BB962C8B-B14F-4D97-AF65-F5344CB8AC3E}">
        <p14:creationId xmlns:p14="http://schemas.microsoft.com/office/powerpoint/2010/main" val="941815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42A4FC2C-047E-45A5-965D-8E1E3BF09BC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Imagen 4" descr="Imagen que contiene Interfaz de usuario gráfica&#10;&#10;Descripción generada automáticamente">
            <a:extLst>
              <a:ext uri="{FF2B5EF4-FFF2-40B4-BE49-F238E27FC236}">
                <a16:creationId xmlns:a16="http://schemas.microsoft.com/office/drawing/2014/main" xmlns="" id="{94A0B97B-6794-7D44-B95E-0588BBB47862}"/>
              </a:ext>
            </a:extLst>
          </p:cNvPr>
          <p:cNvPicPr>
            <a:picLocks noChangeAspect="1"/>
          </p:cNvPicPr>
          <p:nvPr/>
        </p:nvPicPr>
        <p:blipFill rotWithShape="1">
          <a:blip r:embed="rId2"/>
          <a:srcRect t="19"/>
          <a:stretch/>
        </p:blipFill>
        <p:spPr>
          <a:xfrm>
            <a:off x="89207" y="0"/>
            <a:ext cx="12191980" cy="6856718"/>
          </a:xfrm>
          <a:prstGeom prst="rect">
            <a:avLst/>
          </a:prstGeom>
        </p:spPr>
      </p:pic>
      <p:graphicFrame>
        <p:nvGraphicFramePr>
          <p:cNvPr id="3" name="2 Tabla"/>
          <p:cNvGraphicFramePr>
            <a:graphicFrameLocks noGrp="1"/>
          </p:cNvGraphicFramePr>
          <p:nvPr>
            <p:extLst>
              <p:ext uri="{D42A27DB-BD31-4B8C-83A1-F6EECF244321}">
                <p14:modId xmlns:p14="http://schemas.microsoft.com/office/powerpoint/2010/main" val="1191177985"/>
              </p:ext>
            </p:extLst>
          </p:nvPr>
        </p:nvGraphicFramePr>
        <p:xfrm>
          <a:off x="1004823" y="1254144"/>
          <a:ext cx="10190400" cy="4429961"/>
        </p:xfrm>
        <a:graphic>
          <a:graphicData uri="http://schemas.openxmlformats.org/drawingml/2006/table">
            <a:tbl>
              <a:tblPr firstRow="1" bandRow="1">
                <a:tableStyleId>{5C22544A-7EE6-4342-B048-85BDC9FD1C3A}</a:tableStyleId>
              </a:tblPr>
              <a:tblGrid>
                <a:gridCol w="1590096">
                  <a:extLst>
                    <a:ext uri="{9D8B030D-6E8A-4147-A177-3AD203B41FA5}">
                      <a16:colId xmlns:a16="http://schemas.microsoft.com/office/drawing/2014/main" xmlns="" val="20000"/>
                    </a:ext>
                  </a:extLst>
                </a:gridCol>
                <a:gridCol w="2981166">
                  <a:extLst>
                    <a:ext uri="{9D8B030D-6E8A-4147-A177-3AD203B41FA5}">
                      <a16:colId xmlns:a16="http://schemas.microsoft.com/office/drawing/2014/main" xmlns="" val="20001"/>
                    </a:ext>
                  </a:extLst>
                </a:gridCol>
                <a:gridCol w="1542978">
                  <a:extLst>
                    <a:ext uri="{9D8B030D-6E8A-4147-A177-3AD203B41FA5}">
                      <a16:colId xmlns:a16="http://schemas.microsoft.com/office/drawing/2014/main" xmlns="" val="20002"/>
                    </a:ext>
                  </a:extLst>
                </a:gridCol>
                <a:gridCol w="2038080">
                  <a:extLst>
                    <a:ext uri="{9D8B030D-6E8A-4147-A177-3AD203B41FA5}">
                      <a16:colId xmlns:a16="http://schemas.microsoft.com/office/drawing/2014/main" xmlns="" val="20003"/>
                    </a:ext>
                  </a:extLst>
                </a:gridCol>
                <a:gridCol w="2038080">
                  <a:extLst>
                    <a:ext uri="{9D8B030D-6E8A-4147-A177-3AD203B41FA5}">
                      <a16:colId xmlns:a16="http://schemas.microsoft.com/office/drawing/2014/main" xmlns="" val="20004"/>
                    </a:ext>
                  </a:extLst>
                </a:gridCol>
              </a:tblGrid>
              <a:tr h="287190">
                <a:tc gridSpan="5">
                  <a:txBody>
                    <a:bodyPr/>
                    <a:lstStyle/>
                    <a:p>
                      <a:pPr algn="ctr"/>
                      <a:r>
                        <a:rPr lang="es-EC" sz="800" b="1" dirty="0">
                          <a:latin typeface="Times New Roman" pitchFamily="18" charset="0"/>
                          <a:cs typeface="Times New Roman" pitchFamily="18" charset="0"/>
                        </a:rPr>
                        <a:t>SECTOR</a:t>
                      </a:r>
                      <a:r>
                        <a:rPr lang="es-EC" sz="800" b="1" baseline="0" dirty="0">
                          <a:latin typeface="Times New Roman" pitchFamily="18" charset="0"/>
                          <a:cs typeface="Times New Roman" pitchFamily="18" charset="0"/>
                        </a:rPr>
                        <a:t>  CULTURA – PROPUESTA DE REFORMA 2021 </a:t>
                      </a:r>
                    </a:p>
                  </a:txBody>
                  <a:tcPr/>
                </a:tc>
                <a:tc hMerge="1">
                  <a:txBody>
                    <a:bodyPr/>
                    <a:lstStyle/>
                    <a:p>
                      <a:endParaRPr lang="es-EC" sz="800" dirty="0">
                        <a:latin typeface="Times New Roman" pitchFamily="18" charset="0"/>
                        <a:cs typeface="Times New Roman" pitchFamily="18" charset="0"/>
                      </a:endParaRPr>
                    </a:p>
                  </a:txBody>
                  <a:tcPr/>
                </a:tc>
                <a:tc hMerge="1">
                  <a:txBody>
                    <a:bodyPr/>
                    <a:lstStyle/>
                    <a:p>
                      <a:endParaRPr lang="es-EC" sz="800" dirty="0">
                        <a:latin typeface="Times New Roman" pitchFamily="18" charset="0"/>
                        <a:cs typeface="Times New Roman" pitchFamily="18" charset="0"/>
                      </a:endParaRPr>
                    </a:p>
                  </a:txBody>
                  <a:tcPr/>
                </a:tc>
                <a:tc hMerge="1">
                  <a:txBody>
                    <a:bodyPr/>
                    <a:lstStyle/>
                    <a:p>
                      <a:endParaRPr lang="es-EC" sz="800" dirty="0">
                        <a:latin typeface="Times New Roman" pitchFamily="18" charset="0"/>
                        <a:cs typeface="Times New Roman" pitchFamily="18" charset="0"/>
                      </a:endParaRPr>
                    </a:p>
                  </a:txBody>
                  <a:tcPr/>
                </a:tc>
                <a:tc hMerge="1">
                  <a:txBody>
                    <a:bodyPr/>
                    <a:lstStyle/>
                    <a:p>
                      <a:endParaRPr lang="es-EC" sz="800" dirty="0">
                        <a:latin typeface="Times New Roman" pitchFamily="18" charset="0"/>
                        <a:cs typeface="Times New Roman" pitchFamily="18" charset="0"/>
                      </a:endParaRPr>
                    </a:p>
                  </a:txBody>
                  <a:tcPr/>
                </a:tc>
                <a:extLst>
                  <a:ext uri="{0D108BD9-81ED-4DB2-BD59-A6C34878D82A}">
                    <a16:rowId xmlns:a16="http://schemas.microsoft.com/office/drawing/2014/main" xmlns="" val="10000"/>
                  </a:ext>
                </a:extLst>
              </a:tr>
              <a:tr h="388789">
                <a:tc>
                  <a:txBody>
                    <a:bodyPr/>
                    <a:lstStyle/>
                    <a:p>
                      <a:r>
                        <a:rPr lang="es-EC" sz="1050" b="1" dirty="0">
                          <a:latin typeface="Times New Roman" pitchFamily="18" charset="0"/>
                          <a:cs typeface="Times New Roman" pitchFamily="18" charset="0"/>
                        </a:rPr>
                        <a:t>PROGRAMA</a:t>
                      </a:r>
                      <a:r>
                        <a:rPr lang="es-EC" sz="1050" b="1" baseline="0" dirty="0">
                          <a:latin typeface="Times New Roman" pitchFamily="18" charset="0"/>
                          <a:cs typeface="Times New Roman" pitchFamily="18" charset="0"/>
                        </a:rPr>
                        <a:t> </a:t>
                      </a:r>
                      <a:endParaRPr lang="es-EC" sz="1050" b="1" dirty="0">
                        <a:latin typeface="Times New Roman" pitchFamily="18" charset="0"/>
                        <a:cs typeface="Times New Roman" pitchFamily="18" charset="0"/>
                      </a:endParaRPr>
                    </a:p>
                  </a:txBody>
                  <a:tcPr/>
                </a:tc>
                <a:tc>
                  <a:txBody>
                    <a:bodyPr/>
                    <a:lstStyle/>
                    <a:p>
                      <a:r>
                        <a:rPr lang="es-EC" sz="1050" b="1" dirty="0">
                          <a:latin typeface="Times New Roman" pitchFamily="18" charset="0"/>
                          <a:cs typeface="Times New Roman" pitchFamily="18" charset="0"/>
                        </a:rPr>
                        <a:t>PROYECTO </a:t>
                      </a:r>
                    </a:p>
                  </a:txBody>
                  <a:tcPr/>
                </a:tc>
                <a:tc>
                  <a:txBody>
                    <a:bodyPr/>
                    <a:lstStyle/>
                    <a:p>
                      <a:r>
                        <a:rPr lang="es-EC" sz="1050" b="1" dirty="0">
                          <a:latin typeface="Times New Roman" pitchFamily="18" charset="0"/>
                          <a:cs typeface="Times New Roman" pitchFamily="18" charset="0"/>
                        </a:rPr>
                        <a:t>CODIFICADO </a:t>
                      </a:r>
                    </a:p>
                  </a:txBody>
                  <a:tcPr/>
                </a:tc>
                <a:tc>
                  <a:txBody>
                    <a:bodyPr/>
                    <a:lstStyle/>
                    <a:p>
                      <a:r>
                        <a:rPr lang="es-EC" sz="1050" b="1" dirty="0">
                          <a:latin typeface="Times New Roman" pitchFamily="18" charset="0"/>
                          <a:cs typeface="Times New Roman" pitchFamily="18" charset="0"/>
                        </a:rPr>
                        <a:t>REDUCCIÓN</a:t>
                      </a:r>
                    </a:p>
                  </a:txBody>
                  <a:tcPr/>
                </a:tc>
                <a:tc>
                  <a:txBody>
                    <a:bodyPr/>
                    <a:lstStyle/>
                    <a:p>
                      <a:r>
                        <a:rPr lang="es-EC" sz="1050" b="1" dirty="0">
                          <a:latin typeface="Times New Roman" pitchFamily="18" charset="0"/>
                          <a:cs typeface="Times New Roman" pitchFamily="18" charset="0"/>
                        </a:rPr>
                        <a:t>INCREMENTO</a:t>
                      </a:r>
                    </a:p>
                  </a:txBody>
                  <a:tcPr/>
                </a:tc>
                <a:extLst>
                  <a:ext uri="{0D108BD9-81ED-4DB2-BD59-A6C34878D82A}">
                    <a16:rowId xmlns:a16="http://schemas.microsoft.com/office/drawing/2014/main" xmlns="" val="10001"/>
                  </a:ext>
                </a:extLst>
              </a:tr>
              <a:tr h="553866">
                <a:tc rowSpan="6">
                  <a:txBody>
                    <a:bodyPr/>
                    <a:lstStyle/>
                    <a:p>
                      <a:endParaRPr lang="es-EC" sz="1050" dirty="0">
                        <a:latin typeface="Times New Roman" pitchFamily="18" charset="0"/>
                        <a:cs typeface="Times New Roman" pitchFamily="18" charset="0"/>
                      </a:endParaRPr>
                    </a:p>
                    <a:p>
                      <a:endParaRPr lang="es-EC" sz="1050" dirty="0">
                        <a:latin typeface="Times New Roman" pitchFamily="18" charset="0"/>
                        <a:cs typeface="Times New Roman" pitchFamily="18" charset="0"/>
                      </a:endParaRPr>
                    </a:p>
                    <a:p>
                      <a:endParaRPr lang="es-EC" sz="1050" dirty="0">
                        <a:latin typeface="Times New Roman" pitchFamily="18" charset="0"/>
                        <a:cs typeface="Times New Roman" pitchFamily="18" charset="0"/>
                      </a:endParaRPr>
                    </a:p>
                    <a:p>
                      <a:endParaRPr lang="es-EC" sz="1050" dirty="0">
                        <a:latin typeface="Times New Roman" pitchFamily="18" charset="0"/>
                        <a:cs typeface="Times New Roman" pitchFamily="18" charset="0"/>
                      </a:endParaRPr>
                    </a:p>
                    <a:p>
                      <a:endParaRPr lang="es-EC" sz="1050" dirty="0">
                        <a:latin typeface="Times New Roman" pitchFamily="18" charset="0"/>
                        <a:cs typeface="Times New Roman" pitchFamily="18" charset="0"/>
                      </a:endParaRPr>
                    </a:p>
                    <a:p>
                      <a:endParaRPr lang="es-EC" sz="1050" dirty="0">
                        <a:latin typeface="Times New Roman" pitchFamily="18" charset="0"/>
                        <a:cs typeface="Times New Roman" pitchFamily="18" charset="0"/>
                      </a:endParaRPr>
                    </a:p>
                    <a:p>
                      <a:endParaRPr lang="es-EC" sz="1050" dirty="0">
                        <a:latin typeface="Times New Roman" pitchFamily="18" charset="0"/>
                        <a:cs typeface="Times New Roman" pitchFamily="18" charset="0"/>
                      </a:endParaRPr>
                    </a:p>
                    <a:p>
                      <a:endParaRPr lang="es-EC" sz="1050" dirty="0">
                        <a:latin typeface="Times New Roman" pitchFamily="18" charset="0"/>
                        <a:cs typeface="Times New Roman" pitchFamily="18" charset="0"/>
                      </a:endParaRPr>
                    </a:p>
                    <a:p>
                      <a:r>
                        <a:rPr lang="es-EC" sz="1050" dirty="0">
                          <a:latin typeface="Times New Roman" pitchFamily="18" charset="0"/>
                          <a:cs typeface="Times New Roman" pitchFamily="18" charset="0"/>
                        </a:rPr>
                        <a:t>ARTE CULTURA Y PATRIMONIO </a:t>
                      </a:r>
                    </a:p>
                    <a:p>
                      <a:endParaRPr lang="es-EC" sz="1050" dirty="0">
                        <a:latin typeface="Times New Roman" pitchFamily="18" charset="0"/>
                        <a:cs typeface="Times New Roman" pitchFamily="18" charset="0"/>
                      </a:endParaRPr>
                    </a:p>
                    <a:p>
                      <a:endParaRPr lang="es-EC" sz="1050" dirty="0">
                        <a:latin typeface="Times New Roman" pitchFamily="18" charset="0"/>
                        <a:cs typeface="Times New Roman" pitchFamily="18" charset="0"/>
                      </a:endParaRPr>
                    </a:p>
                  </a:txBody>
                  <a:tcPr/>
                </a:tc>
                <a:tc>
                  <a:txBody>
                    <a:bodyPr/>
                    <a:lstStyle/>
                    <a:p>
                      <a:r>
                        <a:rPr lang="es-EC" sz="1050" dirty="0">
                          <a:latin typeface="Times New Roman" pitchFamily="18" charset="0"/>
                          <a:cs typeface="Times New Roman" pitchFamily="18" charset="0"/>
                        </a:rPr>
                        <a:t>AGENDA CULTURAL METROPOLITANA </a:t>
                      </a:r>
                    </a:p>
                  </a:txBody>
                  <a:tcPr/>
                </a:tc>
                <a:tc>
                  <a:txBody>
                    <a:bodyPr/>
                    <a:lstStyle/>
                    <a:p>
                      <a:r>
                        <a:rPr lang="es-EC" sz="1050" dirty="0">
                          <a:latin typeface="Times New Roman" pitchFamily="18" charset="0"/>
                          <a:cs typeface="Times New Roman" pitchFamily="18" charset="0"/>
                        </a:rPr>
                        <a:t>$ 680,000,00</a:t>
                      </a:r>
                    </a:p>
                  </a:txBody>
                  <a:tcPr/>
                </a:tc>
                <a:tc>
                  <a:txBody>
                    <a:bodyPr/>
                    <a:lstStyle/>
                    <a:p>
                      <a:r>
                        <a:rPr lang="es-EC" sz="1050" dirty="0">
                          <a:latin typeface="Times New Roman" pitchFamily="18" charset="0"/>
                          <a:cs typeface="Times New Roman" pitchFamily="18" charset="0"/>
                        </a:rPr>
                        <a:t>-$ 380.170,00</a:t>
                      </a:r>
                    </a:p>
                  </a:txBody>
                  <a:tcPr/>
                </a:tc>
                <a:tc>
                  <a:txBody>
                    <a:bodyPr/>
                    <a:lstStyle/>
                    <a:p>
                      <a:r>
                        <a:rPr lang="es-EC" sz="1050" dirty="0">
                          <a:latin typeface="Times New Roman" pitchFamily="18" charset="0"/>
                          <a:cs typeface="Times New Roman" pitchFamily="18" charset="0"/>
                        </a:rPr>
                        <a:t>$ 0,00</a:t>
                      </a:r>
                    </a:p>
                  </a:txBody>
                  <a:tcPr/>
                </a:tc>
                <a:extLst>
                  <a:ext uri="{0D108BD9-81ED-4DB2-BD59-A6C34878D82A}">
                    <a16:rowId xmlns:a16="http://schemas.microsoft.com/office/drawing/2014/main" xmlns="" val="10002"/>
                  </a:ext>
                </a:extLst>
              </a:tr>
              <a:tr h="553866">
                <a:tc vMerge="1">
                  <a:txBody>
                    <a:bodyPr/>
                    <a:lstStyle/>
                    <a:p>
                      <a:endParaRPr lang="es-EC" sz="800" dirty="0">
                        <a:latin typeface="Times New Roman" pitchFamily="18" charset="0"/>
                        <a:cs typeface="Times New Roman" pitchFamily="18" charset="0"/>
                      </a:endParaRPr>
                    </a:p>
                  </a:txBody>
                  <a:tcPr/>
                </a:tc>
                <a:tc>
                  <a:txBody>
                    <a:bodyPr/>
                    <a:lstStyle/>
                    <a:p>
                      <a:r>
                        <a:rPr lang="es-EC" sz="1050" dirty="0">
                          <a:latin typeface="Times New Roman" pitchFamily="18" charset="0"/>
                          <a:cs typeface="Times New Roman" pitchFamily="18" charset="0"/>
                        </a:rPr>
                        <a:t>TERRITORIO</a:t>
                      </a:r>
                      <a:r>
                        <a:rPr lang="es-EC" sz="1050" baseline="0" dirty="0">
                          <a:latin typeface="Times New Roman" pitchFamily="18" charset="0"/>
                          <a:cs typeface="Times New Roman" pitchFamily="18" charset="0"/>
                        </a:rPr>
                        <a:t> Y CULTURA</a:t>
                      </a:r>
                      <a:endParaRPr lang="es-EC" sz="1050" dirty="0">
                        <a:latin typeface="Times New Roman" pitchFamily="18" charset="0"/>
                        <a:cs typeface="Times New Roman" pitchFamily="18" charset="0"/>
                      </a:endParaRPr>
                    </a:p>
                  </a:txBody>
                  <a:tcPr/>
                </a:tc>
                <a:tc>
                  <a:txBody>
                    <a:bodyPr/>
                    <a:lstStyle/>
                    <a:p>
                      <a:r>
                        <a:rPr lang="es-EC" sz="1050" dirty="0">
                          <a:latin typeface="Times New Roman" pitchFamily="18" charset="0"/>
                          <a:cs typeface="Times New Roman" pitchFamily="18" charset="0"/>
                        </a:rPr>
                        <a:t>$ 313,000,00</a:t>
                      </a:r>
                    </a:p>
                  </a:txBody>
                  <a:tcPr/>
                </a:tc>
                <a:tc>
                  <a:txBody>
                    <a:bodyPr/>
                    <a:lstStyle/>
                    <a:p>
                      <a:r>
                        <a:rPr lang="es-EC" sz="1050" dirty="0">
                          <a:latin typeface="Times New Roman" pitchFamily="18" charset="0"/>
                          <a:cs typeface="Times New Roman" pitchFamily="18" charset="0"/>
                        </a:rPr>
                        <a:t>$ 0,00</a:t>
                      </a:r>
                    </a:p>
                    <a:p>
                      <a:endParaRPr lang="es-EC" sz="1050" dirty="0">
                        <a:latin typeface="Times New Roman" pitchFamily="18" charset="0"/>
                        <a:cs typeface="Times New Roman" pitchFamily="18" charset="0"/>
                      </a:endParaRPr>
                    </a:p>
                  </a:txBody>
                  <a:tcPr/>
                </a:tc>
                <a:tc>
                  <a:txBody>
                    <a:bodyPr/>
                    <a:lstStyle/>
                    <a:p>
                      <a:r>
                        <a:rPr lang="es-EC" sz="1050" dirty="0">
                          <a:latin typeface="Times New Roman" pitchFamily="18" charset="0"/>
                          <a:cs typeface="Times New Roman" pitchFamily="18" charset="0"/>
                        </a:rPr>
                        <a:t>$ 0,00</a:t>
                      </a:r>
                    </a:p>
                  </a:txBody>
                  <a:tcPr/>
                </a:tc>
                <a:extLst>
                  <a:ext uri="{0D108BD9-81ED-4DB2-BD59-A6C34878D82A}">
                    <a16:rowId xmlns:a16="http://schemas.microsoft.com/office/drawing/2014/main" xmlns="" val="10003"/>
                  </a:ext>
                </a:extLst>
              </a:tr>
              <a:tr h="984652">
                <a:tc vMerge="1">
                  <a:txBody>
                    <a:bodyPr/>
                    <a:lstStyle/>
                    <a:p>
                      <a:endParaRPr lang="es-EC" sz="800" dirty="0">
                        <a:latin typeface="Times New Roman" pitchFamily="18" charset="0"/>
                        <a:cs typeface="Times New Roman" pitchFamily="18" charset="0"/>
                      </a:endParaRPr>
                    </a:p>
                  </a:txBody>
                  <a:tcPr/>
                </a:tc>
                <a:tc>
                  <a:txBody>
                    <a:bodyPr/>
                    <a:lstStyle/>
                    <a:p>
                      <a:r>
                        <a:rPr lang="es-EC" sz="1050" dirty="0">
                          <a:latin typeface="Times New Roman" pitchFamily="18" charset="0"/>
                          <a:cs typeface="Times New Roman" pitchFamily="18" charset="0"/>
                        </a:rPr>
                        <a:t>SERVICIOS CULTURALES COMUNITARIOS</a:t>
                      </a:r>
                      <a:r>
                        <a:rPr lang="es-EC" sz="1050" baseline="0" dirty="0">
                          <a:latin typeface="Times New Roman" pitchFamily="18" charset="0"/>
                          <a:cs typeface="Times New Roman" pitchFamily="18" charset="0"/>
                        </a:rPr>
                        <a:t> Y DEPORTIVOS EN CUAMANDA PARQUE URBANO </a:t>
                      </a:r>
                      <a:endParaRPr lang="es-EC" sz="1050" dirty="0">
                        <a:latin typeface="Times New Roman" pitchFamily="18" charset="0"/>
                        <a:cs typeface="Times New Roman" pitchFamily="18" charset="0"/>
                      </a:endParaRPr>
                    </a:p>
                  </a:txBody>
                  <a:tcPr/>
                </a:tc>
                <a:tc>
                  <a:txBody>
                    <a:bodyPr/>
                    <a:lstStyle/>
                    <a:p>
                      <a:r>
                        <a:rPr lang="es-EC" sz="1050" dirty="0">
                          <a:latin typeface="Times New Roman" pitchFamily="18" charset="0"/>
                          <a:cs typeface="Times New Roman" pitchFamily="18" charset="0"/>
                        </a:rPr>
                        <a:t>$ 722.736,21</a:t>
                      </a:r>
                    </a:p>
                  </a:txBody>
                  <a:tcPr/>
                </a:tc>
                <a:tc>
                  <a:txBody>
                    <a:bodyPr/>
                    <a:lstStyle/>
                    <a:p>
                      <a:r>
                        <a:rPr lang="es-EC" sz="1050" dirty="0">
                          <a:latin typeface="Times New Roman" pitchFamily="18" charset="0"/>
                          <a:cs typeface="Times New Roman" pitchFamily="18" charset="0"/>
                        </a:rPr>
                        <a:t>-$</a:t>
                      </a:r>
                      <a:r>
                        <a:rPr lang="es-EC" sz="1050" baseline="0" dirty="0">
                          <a:latin typeface="Times New Roman" pitchFamily="18" charset="0"/>
                          <a:cs typeface="Times New Roman" pitchFamily="18" charset="0"/>
                        </a:rPr>
                        <a:t> </a:t>
                      </a:r>
                      <a:r>
                        <a:rPr lang="es-EC" sz="1050" dirty="0">
                          <a:latin typeface="Times New Roman" pitchFamily="18" charset="0"/>
                          <a:cs typeface="Times New Roman" pitchFamily="18" charset="0"/>
                        </a:rPr>
                        <a:t>72.763,21</a:t>
                      </a:r>
                    </a:p>
                  </a:txBody>
                  <a:tcPr/>
                </a:tc>
                <a:tc>
                  <a:txBody>
                    <a:bodyPr/>
                    <a:lstStyle/>
                    <a:p>
                      <a:r>
                        <a:rPr lang="es-EC" sz="1050" dirty="0">
                          <a:latin typeface="Times New Roman" pitchFamily="18" charset="0"/>
                          <a:cs typeface="Times New Roman" pitchFamily="18" charset="0"/>
                        </a:rPr>
                        <a:t>$ 0,00</a:t>
                      </a:r>
                    </a:p>
                  </a:txBody>
                  <a:tcPr/>
                </a:tc>
                <a:extLst>
                  <a:ext uri="{0D108BD9-81ED-4DB2-BD59-A6C34878D82A}">
                    <a16:rowId xmlns:a16="http://schemas.microsoft.com/office/drawing/2014/main" xmlns="" val="10004"/>
                  </a:ext>
                </a:extLst>
              </a:tr>
              <a:tr h="553866">
                <a:tc vMerge="1">
                  <a:txBody>
                    <a:bodyPr/>
                    <a:lstStyle/>
                    <a:p>
                      <a:endParaRPr lang="es-EC" sz="800" dirty="0">
                        <a:latin typeface="Times New Roman" pitchFamily="18" charset="0"/>
                        <a:cs typeface="Times New Roman" pitchFamily="18" charset="0"/>
                      </a:endParaRPr>
                    </a:p>
                  </a:txBody>
                  <a:tcPr/>
                </a:tc>
                <a:tc>
                  <a:txBody>
                    <a:bodyPr/>
                    <a:lstStyle/>
                    <a:p>
                      <a:r>
                        <a:rPr lang="es-EC" sz="1050" dirty="0">
                          <a:latin typeface="Times New Roman" pitchFamily="18" charset="0"/>
                          <a:cs typeface="Times New Roman" pitchFamily="18" charset="0"/>
                        </a:rPr>
                        <a:t>FOMENTO Y PROTECCIÓN DE LA DIVERSIDAD</a:t>
                      </a:r>
                    </a:p>
                  </a:txBody>
                  <a:tcPr/>
                </a:tc>
                <a:tc>
                  <a:txBody>
                    <a:bodyPr/>
                    <a:lstStyle/>
                    <a:p>
                      <a:r>
                        <a:rPr lang="es-EC" sz="1050" dirty="0">
                          <a:latin typeface="Times New Roman" pitchFamily="18" charset="0"/>
                          <a:cs typeface="Times New Roman" pitchFamily="18" charset="0"/>
                        </a:rPr>
                        <a:t>$ 1´008.537,78</a:t>
                      </a:r>
                      <a:r>
                        <a:rPr lang="es-EC" sz="1050" baseline="0" dirty="0">
                          <a:latin typeface="Times New Roman" pitchFamily="18" charset="0"/>
                          <a:cs typeface="Times New Roman" pitchFamily="18" charset="0"/>
                        </a:rPr>
                        <a:t> </a:t>
                      </a:r>
                      <a:endParaRPr lang="es-EC" sz="1050" dirty="0">
                        <a:latin typeface="Times New Roman" pitchFamily="18" charset="0"/>
                        <a:cs typeface="Times New Roman" pitchFamily="18" charset="0"/>
                      </a:endParaRPr>
                    </a:p>
                  </a:txBody>
                  <a:tcPr/>
                </a:tc>
                <a:tc>
                  <a:txBody>
                    <a:bodyPr/>
                    <a:lstStyle/>
                    <a:p>
                      <a:r>
                        <a:rPr lang="es-EC" sz="1050" dirty="0">
                          <a:latin typeface="Times New Roman" pitchFamily="18" charset="0"/>
                          <a:cs typeface="Times New Roman" pitchFamily="18" charset="0"/>
                        </a:rPr>
                        <a:t>$0,00</a:t>
                      </a:r>
                    </a:p>
                  </a:txBody>
                  <a:tcPr/>
                </a:tc>
                <a:tc>
                  <a:txBody>
                    <a:bodyPr/>
                    <a:lstStyle/>
                    <a:p>
                      <a:r>
                        <a:rPr lang="es-EC" sz="1050" dirty="0">
                          <a:latin typeface="Times New Roman" pitchFamily="18" charset="0"/>
                          <a:cs typeface="Times New Roman" pitchFamily="18" charset="0"/>
                        </a:rPr>
                        <a:t>$0,00</a:t>
                      </a:r>
                    </a:p>
                  </a:txBody>
                  <a:tcPr/>
                </a:tc>
                <a:extLst>
                  <a:ext uri="{0D108BD9-81ED-4DB2-BD59-A6C34878D82A}">
                    <a16:rowId xmlns:a16="http://schemas.microsoft.com/office/drawing/2014/main" xmlns="" val="10005"/>
                  </a:ext>
                </a:extLst>
              </a:tr>
              <a:tr h="553866">
                <a:tc vMerge="1">
                  <a:txBody>
                    <a:bodyPr/>
                    <a:lstStyle/>
                    <a:p>
                      <a:endParaRPr lang="es-EC" sz="800" dirty="0">
                        <a:latin typeface="Times New Roman" pitchFamily="18" charset="0"/>
                        <a:cs typeface="Times New Roman" pitchFamily="18" charset="0"/>
                      </a:endParaRPr>
                    </a:p>
                  </a:txBody>
                  <a:tcPr/>
                </a:tc>
                <a:tc>
                  <a:txBody>
                    <a:bodyPr/>
                    <a:lstStyle/>
                    <a:p>
                      <a:r>
                        <a:rPr lang="es-EC" sz="1050" dirty="0">
                          <a:latin typeface="Times New Roman" pitchFamily="18" charset="0"/>
                          <a:cs typeface="Times New Roman" pitchFamily="18" charset="0"/>
                        </a:rPr>
                        <a:t>SISTEMA DISTRITAL MUSEOS DE LA CIUDAD</a:t>
                      </a:r>
                      <a:r>
                        <a:rPr lang="es-EC" sz="1050" baseline="0" dirty="0">
                          <a:latin typeface="Times New Roman" pitchFamily="18" charset="0"/>
                          <a:cs typeface="Times New Roman" pitchFamily="18" charset="0"/>
                        </a:rPr>
                        <a:t> </a:t>
                      </a:r>
                      <a:endParaRPr lang="es-EC" sz="1050" dirty="0">
                        <a:latin typeface="Times New Roman" pitchFamily="18" charset="0"/>
                        <a:cs typeface="Times New Roman" pitchFamily="18" charset="0"/>
                      </a:endParaRPr>
                    </a:p>
                  </a:txBody>
                  <a:tcPr/>
                </a:tc>
                <a:tc>
                  <a:txBody>
                    <a:bodyPr/>
                    <a:lstStyle/>
                    <a:p>
                      <a:r>
                        <a:rPr lang="es-EC" sz="1050" dirty="0">
                          <a:latin typeface="Times New Roman" pitchFamily="18" charset="0"/>
                          <a:cs typeface="Times New Roman" pitchFamily="18" charset="0"/>
                        </a:rPr>
                        <a:t>$ 2´600.000,00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C" sz="1050" dirty="0">
                          <a:latin typeface="Times New Roman" pitchFamily="18" charset="0"/>
                          <a:cs typeface="Times New Roman" pitchFamily="18" charset="0"/>
                        </a:rPr>
                        <a:t>$0,00</a:t>
                      </a:r>
                    </a:p>
                    <a:p>
                      <a:endParaRPr lang="es-EC" sz="1050" dirty="0">
                        <a:latin typeface="Times New Roman" pitchFamily="18" charset="0"/>
                        <a:cs typeface="Times New Roman" pitchFamily="18" charset="0"/>
                      </a:endParaRPr>
                    </a:p>
                  </a:txBody>
                  <a:tcPr/>
                </a:tc>
                <a:tc>
                  <a:txBody>
                    <a:bodyPr/>
                    <a:lstStyle/>
                    <a:p>
                      <a:r>
                        <a:rPr lang="es-EC" sz="1050" dirty="0">
                          <a:latin typeface="Times New Roman" pitchFamily="18" charset="0"/>
                          <a:cs typeface="Times New Roman" pitchFamily="18" charset="0"/>
                        </a:rPr>
                        <a:t>$</a:t>
                      </a:r>
                      <a:r>
                        <a:rPr lang="es-EC" sz="1050" baseline="0" dirty="0">
                          <a:latin typeface="Times New Roman" pitchFamily="18" charset="0"/>
                          <a:cs typeface="Times New Roman" pitchFamily="18" charset="0"/>
                        </a:rPr>
                        <a:t> </a:t>
                      </a:r>
                      <a:r>
                        <a:rPr lang="es-EC" sz="1050" dirty="0">
                          <a:latin typeface="Times New Roman" pitchFamily="18" charset="0"/>
                          <a:cs typeface="Times New Roman" pitchFamily="18" charset="0"/>
                        </a:rPr>
                        <a:t>900.000,00</a:t>
                      </a:r>
                    </a:p>
                  </a:txBody>
                  <a:tcPr/>
                </a:tc>
                <a:extLst>
                  <a:ext uri="{0D108BD9-81ED-4DB2-BD59-A6C34878D82A}">
                    <a16:rowId xmlns:a16="http://schemas.microsoft.com/office/drawing/2014/main" xmlns="" val="10006"/>
                  </a:ext>
                </a:extLst>
              </a:tr>
              <a:tr h="553866">
                <a:tc vMerge="1">
                  <a:txBody>
                    <a:bodyPr/>
                    <a:lstStyle/>
                    <a:p>
                      <a:endParaRPr lang="es-EC" sz="800" dirty="0">
                        <a:latin typeface="Times New Roman" pitchFamily="18" charset="0"/>
                        <a:cs typeface="Times New Roman" pitchFamily="18" charset="0"/>
                      </a:endParaRPr>
                    </a:p>
                  </a:txBody>
                  <a:tcPr/>
                </a:tc>
                <a:tc>
                  <a:txBody>
                    <a:bodyPr/>
                    <a:lstStyle/>
                    <a:p>
                      <a:r>
                        <a:rPr lang="es-EC" sz="1050" dirty="0">
                          <a:latin typeface="Times New Roman" pitchFamily="18" charset="0"/>
                          <a:cs typeface="Times New Roman" pitchFamily="18" charset="0"/>
                        </a:rPr>
                        <a:t>SITEMA METORPOLITANO DE TEATROS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C" sz="1050" dirty="0">
                          <a:latin typeface="Times New Roman" pitchFamily="18" charset="0"/>
                          <a:cs typeface="Times New Roman" pitchFamily="18" charset="0"/>
                        </a:rPr>
                        <a:t>$ 2´900.000,00</a:t>
                      </a:r>
                    </a:p>
                    <a:p>
                      <a:endParaRPr lang="es-EC" sz="105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C" sz="1050" dirty="0">
                          <a:latin typeface="Times New Roman" pitchFamily="18" charset="0"/>
                          <a:cs typeface="Times New Roman" pitchFamily="18" charset="0"/>
                        </a:rPr>
                        <a:t>$0,00</a:t>
                      </a:r>
                    </a:p>
                    <a:p>
                      <a:endParaRPr lang="es-EC" sz="1050" dirty="0">
                        <a:latin typeface="Times New Roman" pitchFamily="18" charset="0"/>
                        <a:cs typeface="Times New Roman" pitchFamily="18" charset="0"/>
                      </a:endParaRPr>
                    </a:p>
                  </a:txBody>
                  <a:tcPr/>
                </a:tc>
                <a:tc>
                  <a:txBody>
                    <a:bodyPr/>
                    <a:lstStyle/>
                    <a:p>
                      <a:r>
                        <a:rPr lang="es-EC" sz="1050" dirty="0">
                          <a:latin typeface="Times New Roman" pitchFamily="18" charset="0"/>
                          <a:cs typeface="Times New Roman" pitchFamily="18" charset="0"/>
                        </a:rPr>
                        <a:t>$ 200.000,00</a:t>
                      </a:r>
                    </a:p>
                  </a:txBody>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3219120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42A4FC2C-047E-45A5-965D-8E1E3BF09BC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Imagen 4" descr="Imagen que contiene Interfaz de usuario gráfica&#10;&#10;Descripción generada automáticamente">
            <a:extLst>
              <a:ext uri="{FF2B5EF4-FFF2-40B4-BE49-F238E27FC236}">
                <a16:creationId xmlns:a16="http://schemas.microsoft.com/office/drawing/2014/main" xmlns="" id="{94A0B97B-6794-7D44-B95E-0588BBB47862}"/>
              </a:ext>
            </a:extLst>
          </p:cNvPr>
          <p:cNvPicPr>
            <a:picLocks noChangeAspect="1"/>
          </p:cNvPicPr>
          <p:nvPr/>
        </p:nvPicPr>
        <p:blipFill rotWithShape="1">
          <a:blip r:embed="rId2"/>
          <a:srcRect t="19"/>
          <a:stretch/>
        </p:blipFill>
        <p:spPr>
          <a:xfrm>
            <a:off x="1524" y="0"/>
            <a:ext cx="12191980" cy="6856718"/>
          </a:xfrm>
          <a:prstGeom prst="rect">
            <a:avLst/>
          </a:prstGeom>
        </p:spPr>
      </p:pic>
      <p:graphicFrame>
        <p:nvGraphicFramePr>
          <p:cNvPr id="2" name="1 Tabla"/>
          <p:cNvGraphicFramePr>
            <a:graphicFrameLocks noGrp="1"/>
          </p:cNvGraphicFramePr>
          <p:nvPr>
            <p:extLst>
              <p:ext uri="{D42A27DB-BD31-4B8C-83A1-F6EECF244321}">
                <p14:modId xmlns:p14="http://schemas.microsoft.com/office/powerpoint/2010/main" val="3870173572"/>
              </p:ext>
            </p:extLst>
          </p:nvPr>
        </p:nvGraphicFramePr>
        <p:xfrm>
          <a:off x="609449" y="1283322"/>
          <a:ext cx="10659914" cy="4524353"/>
        </p:xfrm>
        <a:graphic>
          <a:graphicData uri="http://schemas.openxmlformats.org/drawingml/2006/table">
            <a:tbl>
              <a:tblPr firstRow="1" bandRow="1">
                <a:tableStyleId>{5C22544A-7EE6-4342-B048-85BDC9FD1C3A}</a:tableStyleId>
              </a:tblPr>
              <a:tblGrid>
                <a:gridCol w="2000561">
                  <a:extLst>
                    <a:ext uri="{9D8B030D-6E8A-4147-A177-3AD203B41FA5}">
                      <a16:colId xmlns:a16="http://schemas.microsoft.com/office/drawing/2014/main" xmlns="" val="20000"/>
                    </a:ext>
                  </a:extLst>
                </a:gridCol>
                <a:gridCol w="2735376">
                  <a:extLst>
                    <a:ext uri="{9D8B030D-6E8A-4147-A177-3AD203B41FA5}">
                      <a16:colId xmlns:a16="http://schemas.microsoft.com/office/drawing/2014/main" xmlns="" val="20001"/>
                    </a:ext>
                  </a:extLst>
                </a:gridCol>
                <a:gridCol w="2176581">
                  <a:extLst>
                    <a:ext uri="{9D8B030D-6E8A-4147-A177-3AD203B41FA5}">
                      <a16:colId xmlns:a16="http://schemas.microsoft.com/office/drawing/2014/main" xmlns="" val="20002"/>
                    </a:ext>
                  </a:extLst>
                </a:gridCol>
                <a:gridCol w="3747396">
                  <a:extLst>
                    <a:ext uri="{9D8B030D-6E8A-4147-A177-3AD203B41FA5}">
                      <a16:colId xmlns:a16="http://schemas.microsoft.com/office/drawing/2014/main" xmlns="" val="20003"/>
                    </a:ext>
                  </a:extLst>
                </a:gridCol>
              </a:tblGrid>
              <a:tr h="439784">
                <a:tc gridSpan="4">
                  <a:txBody>
                    <a:bodyPr/>
                    <a:lstStyle/>
                    <a:p>
                      <a:pPr algn="ctr"/>
                      <a:r>
                        <a:rPr lang="es-EC" sz="1400" baseline="0" dirty="0">
                          <a:latin typeface="Times New Roman" pitchFamily="18" charset="0"/>
                          <a:cs typeface="Times New Roman" pitchFamily="18" charset="0"/>
                        </a:rPr>
                        <a:t>REDUCCIONES </a:t>
                      </a:r>
                      <a:endParaRPr lang="es-EC" sz="1400" dirty="0">
                        <a:latin typeface="Times New Roman" pitchFamily="18" charset="0"/>
                        <a:cs typeface="Times New Roman" pitchFamily="18" charset="0"/>
                      </a:endParaRPr>
                    </a:p>
                  </a:txBody>
                  <a:tcPr/>
                </a:tc>
                <a:tc hMerge="1">
                  <a:txBody>
                    <a:bodyPr/>
                    <a:lstStyle/>
                    <a:p>
                      <a:endParaRPr lang="es-EC" dirty="0"/>
                    </a:p>
                  </a:txBody>
                  <a:tcPr/>
                </a:tc>
                <a:tc hMerge="1">
                  <a:txBody>
                    <a:bodyPr/>
                    <a:lstStyle/>
                    <a:p>
                      <a:endParaRPr lang="es-EC"/>
                    </a:p>
                  </a:txBody>
                  <a:tcPr/>
                </a:tc>
                <a:tc hMerge="1">
                  <a:txBody>
                    <a:bodyPr/>
                    <a:lstStyle/>
                    <a:p>
                      <a:endParaRPr lang="es-EC" dirty="0"/>
                    </a:p>
                  </a:txBody>
                  <a:tcPr/>
                </a:tc>
                <a:extLst>
                  <a:ext uri="{0D108BD9-81ED-4DB2-BD59-A6C34878D82A}">
                    <a16:rowId xmlns:a16="http://schemas.microsoft.com/office/drawing/2014/main" xmlns="" val="10000"/>
                  </a:ext>
                </a:extLst>
              </a:tr>
              <a:tr h="1816368">
                <a:tc rowSpan="2">
                  <a:txBody>
                    <a:bodyPr/>
                    <a:lstStyle/>
                    <a:p>
                      <a:endParaRPr lang="es-EC" sz="1050" dirty="0">
                        <a:latin typeface="Times New Roman" pitchFamily="18" charset="0"/>
                        <a:cs typeface="Times New Roman" pitchFamily="18" charset="0"/>
                      </a:endParaRPr>
                    </a:p>
                    <a:p>
                      <a:endParaRPr lang="es-EC" sz="1050" dirty="0">
                        <a:latin typeface="Times New Roman" pitchFamily="18" charset="0"/>
                        <a:cs typeface="Times New Roman" pitchFamily="18" charset="0"/>
                      </a:endParaRPr>
                    </a:p>
                    <a:p>
                      <a:endParaRPr lang="es-EC" sz="1050" dirty="0">
                        <a:latin typeface="Times New Roman" pitchFamily="18" charset="0"/>
                        <a:cs typeface="Times New Roman" pitchFamily="18" charset="0"/>
                      </a:endParaRPr>
                    </a:p>
                    <a:p>
                      <a:endParaRPr lang="es-EC" sz="1050" dirty="0">
                        <a:latin typeface="Times New Roman" pitchFamily="18" charset="0"/>
                        <a:cs typeface="Times New Roman" pitchFamily="18" charset="0"/>
                      </a:endParaRPr>
                    </a:p>
                    <a:p>
                      <a:endParaRPr lang="es-EC" sz="1050" dirty="0">
                        <a:latin typeface="Times New Roman" pitchFamily="18" charset="0"/>
                        <a:cs typeface="Times New Roman" pitchFamily="18" charset="0"/>
                      </a:endParaRPr>
                    </a:p>
                    <a:p>
                      <a:endParaRPr lang="es-EC" sz="1050" dirty="0">
                        <a:latin typeface="Times New Roman" pitchFamily="18" charset="0"/>
                        <a:cs typeface="Times New Roman" pitchFamily="18" charset="0"/>
                      </a:endParaRPr>
                    </a:p>
                    <a:p>
                      <a:endParaRPr lang="es-EC" sz="1050" dirty="0">
                        <a:latin typeface="Times New Roman" pitchFamily="18" charset="0"/>
                        <a:cs typeface="Times New Roman" pitchFamily="18" charset="0"/>
                      </a:endParaRPr>
                    </a:p>
                    <a:p>
                      <a:endParaRPr lang="es-EC" sz="1050" dirty="0">
                        <a:latin typeface="Times New Roman" pitchFamily="18" charset="0"/>
                        <a:cs typeface="Times New Roman" pitchFamily="18" charset="0"/>
                      </a:endParaRPr>
                    </a:p>
                    <a:p>
                      <a:endParaRPr lang="es-EC" sz="1050" dirty="0">
                        <a:latin typeface="Times New Roman" pitchFamily="18" charset="0"/>
                        <a:cs typeface="Times New Roman" pitchFamily="18" charset="0"/>
                      </a:endParaRPr>
                    </a:p>
                    <a:p>
                      <a:endParaRPr lang="es-EC" sz="1050" dirty="0">
                        <a:latin typeface="Times New Roman" pitchFamily="18" charset="0"/>
                        <a:cs typeface="Times New Roman" pitchFamily="18" charset="0"/>
                      </a:endParaRPr>
                    </a:p>
                    <a:p>
                      <a:r>
                        <a:rPr lang="es-EC" sz="1050" dirty="0">
                          <a:latin typeface="Times New Roman" pitchFamily="18" charset="0"/>
                          <a:cs typeface="Times New Roman" pitchFamily="18" charset="0"/>
                        </a:rPr>
                        <a:t>PROYECTOS </a:t>
                      </a:r>
                    </a:p>
                  </a:txBody>
                  <a:tcPr/>
                </a:tc>
                <a:tc>
                  <a:txBody>
                    <a:bodyPr/>
                    <a:lstStyle/>
                    <a:p>
                      <a:endParaRPr lang="es-EC" sz="1050" dirty="0">
                        <a:latin typeface="Times New Roman" pitchFamily="18" charset="0"/>
                        <a:cs typeface="Times New Roman" pitchFamily="18" charset="0"/>
                      </a:endParaRPr>
                    </a:p>
                    <a:p>
                      <a:endParaRPr lang="es-EC" sz="1050" dirty="0">
                        <a:latin typeface="Times New Roman" pitchFamily="18" charset="0"/>
                        <a:cs typeface="Times New Roman" pitchFamily="18" charset="0"/>
                      </a:endParaRPr>
                    </a:p>
                    <a:p>
                      <a:endParaRPr lang="es-EC" sz="1050" dirty="0">
                        <a:latin typeface="Times New Roman" pitchFamily="18" charset="0"/>
                        <a:cs typeface="Times New Roman" pitchFamily="18" charset="0"/>
                      </a:endParaRPr>
                    </a:p>
                    <a:p>
                      <a:endParaRPr lang="es-EC" sz="1050" dirty="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s-EC" sz="1050" dirty="0">
                          <a:latin typeface="Times New Roman" pitchFamily="18" charset="0"/>
                          <a:cs typeface="Times New Roman" pitchFamily="18" charset="0"/>
                        </a:rPr>
                        <a:t>AGENDA CULTURAL METROPOLITANA </a:t>
                      </a:r>
                    </a:p>
                    <a:p>
                      <a:endParaRPr lang="es-EC" sz="1050" baseline="0" dirty="0">
                        <a:latin typeface="Times New Roman" pitchFamily="18" charset="0"/>
                        <a:cs typeface="Times New Roman" pitchFamily="18" charset="0"/>
                      </a:endParaRPr>
                    </a:p>
                    <a:p>
                      <a:endParaRPr lang="es-EC" sz="1050" baseline="0" dirty="0">
                        <a:latin typeface="Times New Roman" pitchFamily="18" charset="0"/>
                        <a:cs typeface="Times New Roman" pitchFamily="18" charset="0"/>
                      </a:endParaRPr>
                    </a:p>
                    <a:p>
                      <a:endParaRPr lang="es-EC" sz="1050" baseline="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C" sz="1050" dirty="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EC" sz="1050" dirty="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EC" sz="1050" dirty="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EC" sz="1050" dirty="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EC" sz="1050" dirty="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s-EC" sz="1050" dirty="0">
                          <a:latin typeface="Times New Roman" pitchFamily="18" charset="0"/>
                          <a:cs typeface="Times New Roman" pitchFamily="18" charset="0"/>
                        </a:rPr>
                        <a:t>-$ 380.170,00</a:t>
                      </a:r>
                    </a:p>
                    <a:p>
                      <a:endParaRPr lang="es-EC" sz="1050" dirty="0">
                        <a:latin typeface="Times New Roman" pitchFamily="18" charset="0"/>
                        <a:cs typeface="Times New Roman" pitchFamily="18" charset="0"/>
                      </a:endParaRPr>
                    </a:p>
                  </a:txBody>
                  <a:tcPr/>
                </a:tc>
                <a:tc rowSpan="2">
                  <a:txBody>
                    <a:bodyPr/>
                    <a:lstStyle/>
                    <a:p>
                      <a:pPr algn="just"/>
                      <a:r>
                        <a:rPr lang="es-EC" sz="1000" b="0" dirty="0">
                          <a:latin typeface="Times New Roman" pitchFamily="18" charset="0"/>
                          <a:cs typeface="Times New Roman" pitchFamily="18" charset="0"/>
                        </a:rPr>
                        <a:t>Las</a:t>
                      </a:r>
                      <a:r>
                        <a:rPr lang="es-EC" sz="1000" b="0" baseline="0" dirty="0">
                          <a:latin typeface="Times New Roman" pitchFamily="18" charset="0"/>
                          <a:cs typeface="Times New Roman" pitchFamily="18" charset="0"/>
                        </a:rPr>
                        <a:t> reducciones de los  proyectos responden a las </a:t>
                      </a:r>
                      <a:r>
                        <a:rPr lang="es-EC" sz="1000" b="0" i="0" u="none" strike="noStrike" kern="1200" baseline="0" dirty="0">
                          <a:solidFill>
                            <a:schemeClr val="dk1"/>
                          </a:solidFill>
                          <a:latin typeface="Times New Roman" pitchFamily="18" charset="0"/>
                          <a:ea typeface="+mn-ea"/>
                          <a:cs typeface="Times New Roman" pitchFamily="18" charset="0"/>
                        </a:rPr>
                        <a:t>Directrices Programáticas Elaboración Plan Operativo Anual y Directrices emitidas mediante Oficio Nro. GADDMQ-AG-2021-0698-O de 14 de junio de 2021 por la Administración General, que en su parte pertinente establece: </a:t>
                      </a:r>
                    </a:p>
                    <a:p>
                      <a:pPr algn="just"/>
                      <a:endParaRPr lang="es-EC" sz="1000" b="1" i="0" u="none" strike="noStrike" kern="1200" baseline="0" dirty="0">
                        <a:solidFill>
                          <a:schemeClr val="dk1"/>
                        </a:solidFill>
                        <a:latin typeface="+mn-lt"/>
                        <a:ea typeface="+mn-ea"/>
                        <a:cs typeface="+mn-cs"/>
                      </a:endParaRPr>
                    </a:p>
                    <a:p>
                      <a:pPr algn="just"/>
                      <a:r>
                        <a:rPr lang="es-EC" sz="1000" b="0" i="1" u="none" strike="noStrike" kern="1200" baseline="0" dirty="0">
                          <a:solidFill>
                            <a:schemeClr val="dk1"/>
                          </a:solidFill>
                          <a:latin typeface="+mn-lt"/>
                          <a:ea typeface="+mn-ea"/>
                          <a:cs typeface="+mn-cs"/>
                        </a:rPr>
                        <a:t>Proforma Presupuestaria y Plan Anual de Contrataciones.</a:t>
                      </a:r>
                    </a:p>
                    <a:p>
                      <a:pPr algn="just"/>
                      <a:endParaRPr lang="es-EC" sz="1000" b="0" i="1" u="none" strike="noStrike" kern="1200" baseline="0" dirty="0">
                        <a:solidFill>
                          <a:schemeClr val="dk1"/>
                        </a:solidFill>
                        <a:latin typeface="+mn-lt"/>
                        <a:ea typeface="+mn-ea"/>
                        <a:cs typeface="+mn-cs"/>
                      </a:endParaRPr>
                    </a:p>
                    <a:p>
                      <a:pPr algn="just"/>
                      <a:r>
                        <a:rPr lang="es-EC" sz="1000" b="0" i="1" u="none" strike="noStrike" kern="1200" baseline="0" dirty="0">
                          <a:solidFill>
                            <a:schemeClr val="dk1"/>
                          </a:solidFill>
                          <a:latin typeface="+mn-lt"/>
                          <a:ea typeface="+mn-ea"/>
                          <a:cs typeface="+mn-cs"/>
                        </a:rPr>
                        <a:t>“5.3.11 Cuentas Pendientes Por Cobrar, 38 Ingresos por derechos generados y no cobrados en el ejercicio fiscal anterior, como ingresos pendientes de cobro a terceros y por anticipos de fondos, deberán ser proyectados por todas las Dependencias municipales que disponen de cuentas por cobrar.</a:t>
                      </a:r>
                    </a:p>
                    <a:p>
                      <a:pPr algn="just"/>
                      <a:endParaRPr lang="es-EC" sz="1000" b="0" i="1" u="none" strike="noStrike" kern="1200" baseline="0" dirty="0">
                        <a:solidFill>
                          <a:schemeClr val="dk1"/>
                        </a:solidFill>
                        <a:latin typeface="+mn-lt"/>
                        <a:ea typeface="+mn-ea"/>
                        <a:cs typeface="+mn-cs"/>
                      </a:endParaRPr>
                    </a:p>
                    <a:p>
                      <a:pPr algn="just"/>
                      <a:r>
                        <a:rPr lang="es-EC" sz="1000" b="0" i="1" u="none" strike="noStrike" kern="1200" baseline="0" dirty="0">
                          <a:solidFill>
                            <a:schemeClr val="dk1"/>
                          </a:solidFill>
                          <a:latin typeface="+mn-lt"/>
                          <a:ea typeface="+mn-ea"/>
                          <a:cs typeface="+mn-cs"/>
                        </a:rPr>
                        <a:t>Se deberán registrar aquellos valores que corresponden a anticipos otorgados en años anteriores de proyectos que se encuentren en ejecución y que se amortizarán en el año 2021.”</a:t>
                      </a:r>
                      <a:r>
                        <a:rPr lang="es-EC" sz="1000" baseline="0" dirty="0">
                          <a:latin typeface="Times New Roman" pitchFamily="18" charset="0"/>
                          <a:cs typeface="Times New Roman" pitchFamily="18" charset="0"/>
                        </a:rPr>
                        <a:t> </a:t>
                      </a:r>
                      <a:endParaRPr lang="es-EC" sz="1000" dirty="0">
                        <a:latin typeface="Times New Roman" pitchFamily="18" charset="0"/>
                        <a:cs typeface="Times New Roman" pitchFamily="18" charset="0"/>
                      </a:endParaRPr>
                    </a:p>
                  </a:txBody>
                  <a:tcPr/>
                </a:tc>
                <a:extLst>
                  <a:ext uri="{0D108BD9-81ED-4DB2-BD59-A6C34878D82A}">
                    <a16:rowId xmlns:a16="http://schemas.microsoft.com/office/drawing/2014/main" xmlns="" val="10001"/>
                  </a:ext>
                </a:extLst>
              </a:tr>
              <a:tr h="2268201">
                <a:tc vMerge="1">
                  <a:txBody>
                    <a:bodyPr/>
                    <a:lstStyle/>
                    <a:p>
                      <a:endParaRPr lang="es-EC" dirty="0"/>
                    </a:p>
                  </a:txBody>
                  <a:tcPr/>
                </a:tc>
                <a:tc>
                  <a:txBody>
                    <a:bodyPr/>
                    <a:lstStyle/>
                    <a:p>
                      <a:endParaRPr lang="es-EC" sz="1050" dirty="0">
                        <a:latin typeface="Times New Roman" pitchFamily="18" charset="0"/>
                        <a:cs typeface="Times New Roman" pitchFamily="18" charset="0"/>
                      </a:endParaRPr>
                    </a:p>
                    <a:p>
                      <a:endParaRPr lang="es-EC" sz="1050" dirty="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s-EC" sz="1050" dirty="0">
                          <a:latin typeface="Times New Roman" pitchFamily="18" charset="0"/>
                          <a:cs typeface="Times New Roman" pitchFamily="18" charset="0"/>
                        </a:rPr>
                        <a:t>SERVICIOS CULTURALES COMUNITARIOS</a:t>
                      </a:r>
                      <a:r>
                        <a:rPr lang="es-EC" sz="1050" baseline="0" dirty="0">
                          <a:latin typeface="Times New Roman" pitchFamily="18" charset="0"/>
                          <a:cs typeface="Times New Roman" pitchFamily="18" charset="0"/>
                        </a:rPr>
                        <a:t> Y DEPORTIVOS EN CUAMANDA PARQUE URBANO </a:t>
                      </a:r>
                      <a:endParaRPr lang="es-EC" sz="1050" dirty="0">
                        <a:latin typeface="Times New Roman" pitchFamily="18" charset="0"/>
                        <a:cs typeface="Times New Roman" pitchFamily="18" charset="0"/>
                      </a:endParaRPr>
                    </a:p>
                    <a:p>
                      <a:endParaRPr lang="es-EC" sz="1050" dirty="0">
                        <a:latin typeface="Times New Roman" pitchFamily="18" charset="0"/>
                        <a:cs typeface="Times New Roman" pitchFamily="18" charset="0"/>
                      </a:endParaRPr>
                    </a:p>
                  </a:txBody>
                  <a:tcPr/>
                </a:tc>
                <a:tc>
                  <a:txBody>
                    <a:bodyPr/>
                    <a:lstStyle/>
                    <a:p>
                      <a:endParaRPr lang="es-EC" sz="1050" dirty="0">
                        <a:latin typeface="Times New Roman" pitchFamily="18" charset="0"/>
                        <a:cs typeface="Times New Roman" pitchFamily="18" charset="0"/>
                      </a:endParaRPr>
                    </a:p>
                    <a:p>
                      <a:endParaRPr lang="es-EC" sz="1050" dirty="0">
                        <a:latin typeface="Times New Roman" pitchFamily="18" charset="0"/>
                        <a:cs typeface="Times New Roman" pitchFamily="18" charset="0"/>
                      </a:endParaRPr>
                    </a:p>
                    <a:p>
                      <a:endParaRPr lang="es-EC" sz="1050" dirty="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s-EC" sz="1050" dirty="0">
                          <a:latin typeface="Times New Roman" pitchFamily="18" charset="0"/>
                          <a:cs typeface="Times New Roman" pitchFamily="18" charset="0"/>
                        </a:rPr>
                        <a:t>-$</a:t>
                      </a:r>
                      <a:r>
                        <a:rPr lang="es-EC" sz="1050" baseline="0" dirty="0">
                          <a:latin typeface="Times New Roman" pitchFamily="18" charset="0"/>
                          <a:cs typeface="Times New Roman" pitchFamily="18" charset="0"/>
                        </a:rPr>
                        <a:t> </a:t>
                      </a:r>
                      <a:r>
                        <a:rPr lang="es-EC" sz="1050" dirty="0">
                          <a:latin typeface="Times New Roman" pitchFamily="18" charset="0"/>
                          <a:cs typeface="Times New Roman" pitchFamily="18" charset="0"/>
                        </a:rPr>
                        <a:t>72.763,21</a:t>
                      </a:r>
                    </a:p>
                    <a:p>
                      <a:endParaRPr lang="es-EC" sz="1050" dirty="0">
                        <a:latin typeface="Times New Roman" pitchFamily="18" charset="0"/>
                        <a:cs typeface="Times New Roman" pitchFamily="18" charset="0"/>
                      </a:endParaRPr>
                    </a:p>
                  </a:txBody>
                  <a:tcPr/>
                </a:tc>
                <a:tc vMerge="1">
                  <a:txBody>
                    <a:bodyPr/>
                    <a:lstStyle/>
                    <a:p>
                      <a:endParaRPr lang="es-EC" sz="1050" dirty="0">
                        <a:latin typeface="Times New Roman" pitchFamily="18" charset="0"/>
                        <a:cs typeface="Times New Roman" pitchFamily="18" charset="0"/>
                      </a:endParaRPr>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2650393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42A4FC2C-047E-45A5-965D-8E1E3BF09BC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Imagen 4" descr="Imagen que contiene Interfaz de usuario gráfica&#10;&#10;Descripción generada automáticamente">
            <a:extLst>
              <a:ext uri="{FF2B5EF4-FFF2-40B4-BE49-F238E27FC236}">
                <a16:creationId xmlns:a16="http://schemas.microsoft.com/office/drawing/2014/main" xmlns="" id="{94A0B97B-6794-7D44-B95E-0588BBB47862}"/>
              </a:ext>
            </a:extLst>
          </p:cNvPr>
          <p:cNvPicPr>
            <a:picLocks noChangeAspect="1"/>
          </p:cNvPicPr>
          <p:nvPr/>
        </p:nvPicPr>
        <p:blipFill rotWithShape="1">
          <a:blip r:embed="rId2"/>
          <a:srcRect t="19"/>
          <a:stretch/>
        </p:blipFill>
        <p:spPr>
          <a:xfrm>
            <a:off x="1524" y="1282"/>
            <a:ext cx="12191980" cy="6856718"/>
          </a:xfrm>
          <a:prstGeom prst="rect">
            <a:avLst/>
          </a:prstGeom>
        </p:spPr>
      </p:pic>
      <p:graphicFrame>
        <p:nvGraphicFramePr>
          <p:cNvPr id="6" name="5 Tabla"/>
          <p:cNvGraphicFramePr>
            <a:graphicFrameLocks noGrp="1"/>
          </p:cNvGraphicFramePr>
          <p:nvPr>
            <p:extLst>
              <p:ext uri="{D42A27DB-BD31-4B8C-83A1-F6EECF244321}">
                <p14:modId xmlns:p14="http://schemas.microsoft.com/office/powerpoint/2010/main" val="3314549982"/>
              </p:ext>
            </p:extLst>
          </p:nvPr>
        </p:nvGraphicFramePr>
        <p:xfrm>
          <a:off x="868941" y="1184468"/>
          <a:ext cx="10017361" cy="4153650"/>
        </p:xfrm>
        <a:graphic>
          <a:graphicData uri="http://schemas.openxmlformats.org/drawingml/2006/table">
            <a:tbl>
              <a:tblPr firstRow="1" bandRow="1">
                <a:tableStyleId>{5C22544A-7EE6-4342-B048-85BDC9FD1C3A}</a:tableStyleId>
              </a:tblPr>
              <a:tblGrid>
                <a:gridCol w="1879972">
                  <a:extLst>
                    <a:ext uri="{9D8B030D-6E8A-4147-A177-3AD203B41FA5}">
                      <a16:colId xmlns:a16="http://schemas.microsoft.com/office/drawing/2014/main" xmlns="" val="20000"/>
                    </a:ext>
                  </a:extLst>
                </a:gridCol>
                <a:gridCol w="2570495">
                  <a:extLst>
                    <a:ext uri="{9D8B030D-6E8A-4147-A177-3AD203B41FA5}">
                      <a16:colId xmlns:a16="http://schemas.microsoft.com/office/drawing/2014/main" xmlns="" val="20001"/>
                    </a:ext>
                  </a:extLst>
                </a:gridCol>
                <a:gridCol w="2045382">
                  <a:extLst>
                    <a:ext uri="{9D8B030D-6E8A-4147-A177-3AD203B41FA5}">
                      <a16:colId xmlns:a16="http://schemas.microsoft.com/office/drawing/2014/main" xmlns="" val="20002"/>
                    </a:ext>
                  </a:extLst>
                </a:gridCol>
                <a:gridCol w="3521512">
                  <a:extLst>
                    <a:ext uri="{9D8B030D-6E8A-4147-A177-3AD203B41FA5}">
                      <a16:colId xmlns:a16="http://schemas.microsoft.com/office/drawing/2014/main" xmlns="" val="20003"/>
                    </a:ext>
                  </a:extLst>
                </a:gridCol>
              </a:tblGrid>
              <a:tr h="504520">
                <a:tc gridSpan="4">
                  <a:txBody>
                    <a:bodyPr/>
                    <a:lstStyle/>
                    <a:p>
                      <a:pPr algn="ctr"/>
                      <a:r>
                        <a:rPr lang="es-EC" sz="1400" dirty="0">
                          <a:latin typeface="Times New Roman" pitchFamily="18" charset="0"/>
                          <a:cs typeface="Times New Roman" pitchFamily="18" charset="0"/>
                        </a:rPr>
                        <a:t>INCREMENTOS</a:t>
                      </a:r>
                      <a:r>
                        <a:rPr lang="es-EC" sz="1400" baseline="0" dirty="0">
                          <a:latin typeface="Times New Roman" pitchFamily="18" charset="0"/>
                          <a:cs typeface="Times New Roman" pitchFamily="18" charset="0"/>
                        </a:rPr>
                        <a:t> </a:t>
                      </a:r>
                      <a:endParaRPr lang="es-EC" sz="1400" dirty="0">
                        <a:latin typeface="Times New Roman" pitchFamily="18" charset="0"/>
                        <a:cs typeface="Times New Roman" pitchFamily="18" charset="0"/>
                      </a:endParaRPr>
                    </a:p>
                  </a:txBody>
                  <a:tcPr/>
                </a:tc>
                <a:tc hMerge="1">
                  <a:txBody>
                    <a:bodyPr/>
                    <a:lstStyle/>
                    <a:p>
                      <a:endParaRPr lang="es-EC" dirty="0"/>
                    </a:p>
                  </a:txBody>
                  <a:tcPr/>
                </a:tc>
                <a:tc hMerge="1">
                  <a:txBody>
                    <a:bodyPr/>
                    <a:lstStyle/>
                    <a:p>
                      <a:endParaRPr lang="es-EC"/>
                    </a:p>
                  </a:txBody>
                  <a:tcPr/>
                </a:tc>
                <a:tc hMerge="1">
                  <a:txBody>
                    <a:bodyPr/>
                    <a:lstStyle/>
                    <a:p>
                      <a:endParaRPr lang="es-EC" dirty="0"/>
                    </a:p>
                  </a:txBody>
                  <a:tcPr/>
                </a:tc>
                <a:extLst>
                  <a:ext uri="{0D108BD9-81ED-4DB2-BD59-A6C34878D82A}">
                    <a16:rowId xmlns:a16="http://schemas.microsoft.com/office/drawing/2014/main" xmlns="" val="10000"/>
                  </a:ext>
                </a:extLst>
              </a:tr>
              <a:tr h="2083736">
                <a:tc rowSpan="2">
                  <a:txBody>
                    <a:bodyPr/>
                    <a:lstStyle/>
                    <a:p>
                      <a:endParaRPr lang="es-EC" sz="1050" dirty="0">
                        <a:latin typeface="Times New Roman" pitchFamily="18" charset="0"/>
                        <a:cs typeface="Times New Roman" pitchFamily="18" charset="0"/>
                      </a:endParaRPr>
                    </a:p>
                    <a:p>
                      <a:endParaRPr lang="es-EC" sz="1050" dirty="0">
                        <a:latin typeface="Times New Roman" pitchFamily="18" charset="0"/>
                        <a:cs typeface="Times New Roman" pitchFamily="18" charset="0"/>
                      </a:endParaRPr>
                    </a:p>
                    <a:p>
                      <a:endParaRPr lang="es-EC" sz="1050" dirty="0">
                        <a:latin typeface="Times New Roman" pitchFamily="18" charset="0"/>
                        <a:cs typeface="Times New Roman" pitchFamily="18" charset="0"/>
                      </a:endParaRPr>
                    </a:p>
                    <a:p>
                      <a:endParaRPr lang="es-EC" sz="1050" dirty="0">
                        <a:latin typeface="Times New Roman" pitchFamily="18" charset="0"/>
                        <a:cs typeface="Times New Roman" pitchFamily="18" charset="0"/>
                      </a:endParaRPr>
                    </a:p>
                    <a:p>
                      <a:endParaRPr lang="es-EC" sz="1050" dirty="0">
                        <a:latin typeface="Times New Roman" pitchFamily="18" charset="0"/>
                        <a:cs typeface="Times New Roman" pitchFamily="18" charset="0"/>
                      </a:endParaRPr>
                    </a:p>
                    <a:p>
                      <a:endParaRPr lang="es-EC" sz="1050" dirty="0">
                        <a:latin typeface="Times New Roman" pitchFamily="18" charset="0"/>
                        <a:cs typeface="Times New Roman" pitchFamily="18" charset="0"/>
                      </a:endParaRPr>
                    </a:p>
                    <a:p>
                      <a:endParaRPr lang="es-EC" sz="1050" dirty="0">
                        <a:latin typeface="Times New Roman" pitchFamily="18" charset="0"/>
                        <a:cs typeface="Times New Roman" pitchFamily="18" charset="0"/>
                      </a:endParaRPr>
                    </a:p>
                    <a:p>
                      <a:endParaRPr lang="es-EC" sz="1050" dirty="0">
                        <a:latin typeface="Times New Roman" pitchFamily="18" charset="0"/>
                        <a:cs typeface="Times New Roman" pitchFamily="18" charset="0"/>
                      </a:endParaRPr>
                    </a:p>
                    <a:p>
                      <a:endParaRPr lang="es-EC" sz="1050" dirty="0">
                        <a:latin typeface="Times New Roman" pitchFamily="18" charset="0"/>
                        <a:cs typeface="Times New Roman" pitchFamily="18" charset="0"/>
                      </a:endParaRPr>
                    </a:p>
                    <a:p>
                      <a:endParaRPr lang="es-EC" sz="1050" dirty="0">
                        <a:latin typeface="Times New Roman" pitchFamily="18" charset="0"/>
                        <a:cs typeface="Times New Roman" pitchFamily="18" charset="0"/>
                      </a:endParaRPr>
                    </a:p>
                    <a:p>
                      <a:r>
                        <a:rPr lang="es-EC" sz="1050" dirty="0">
                          <a:latin typeface="Times New Roman" pitchFamily="18" charset="0"/>
                          <a:cs typeface="Times New Roman" pitchFamily="18" charset="0"/>
                        </a:rPr>
                        <a:t>PROYECTOS </a:t>
                      </a:r>
                    </a:p>
                  </a:txBody>
                  <a:tcPr/>
                </a:tc>
                <a:tc>
                  <a:txBody>
                    <a:bodyPr/>
                    <a:lstStyle/>
                    <a:p>
                      <a:endParaRPr lang="es-EC" sz="1050" dirty="0">
                        <a:latin typeface="Times New Roman" pitchFamily="18" charset="0"/>
                        <a:cs typeface="Times New Roman" pitchFamily="18" charset="0"/>
                      </a:endParaRPr>
                    </a:p>
                    <a:p>
                      <a:endParaRPr lang="es-EC" sz="1050" dirty="0">
                        <a:latin typeface="Times New Roman" pitchFamily="18" charset="0"/>
                        <a:cs typeface="Times New Roman" pitchFamily="18" charset="0"/>
                      </a:endParaRPr>
                    </a:p>
                    <a:p>
                      <a:endParaRPr lang="es-EC" sz="1050" dirty="0">
                        <a:latin typeface="Times New Roman" pitchFamily="18" charset="0"/>
                        <a:cs typeface="Times New Roman" pitchFamily="18" charset="0"/>
                      </a:endParaRPr>
                    </a:p>
                    <a:p>
                      <a:endParaRPr lang="es-EC" sz="1050" dirty="0">
                        <a:latin typeface="Times New Roman" pitchFamily="18" charset="0"/>
                        <a:cs typeface="Times New Roman" pitchFamily="18" charset="0"/>
                      </a:endParaRPr>
                    </a:p>
                    <a:p>
                      <a:endParaRPr lang="es-EC" sz="1050" dirty="0">
                        <a:latin typeface="Times New Roman" pitchFamily="18" charset="0"/>
                        <a:cs typeface="Times New Roman" pitchFamily="18" charset="0"/>
                      </a:endParaRPr>
                    </a:p>
                    <a:p>
                      <a:r>
                        <a:rPr lang="es-EC" sz="1050" dirty="0">
                          <a:latin typeface="Times New Roman" pitchFamily="18" charset="0"/>
                          <a:cs typeface="Times New Roman" pitchFamily="18" charset="0"/>
                        </a:rPr>
                        <a:t>SISTEMA DISTRITAL MUSEOS DE LA CIUDAD</a:t>
                      </a:r>
                      <a:r>
                        <a:rPr lang="es-EC" sz="1050" baseline="0" dirty="0">
                          <a:latin typeface="Times New Roman" pitchFamily="18" charset="0"/>
                          <a:cs typeface="Times New Roman" pitchFamily="18" charset="0"/>
                        </a:rPr>
                        <a:t> </a:t>
                      </a:r>
                    </a:p>
                    <a:p>
                      <a:endParaRPr lang="es-EC" sz="1050" baseline="0" dirty="0">
                        <a:latin typeface="Times New Roman" pitchFamily="18" charset="0"/>
                        <a:cs typeface="Times New Roman" pitchFamily="18" charset="0"/>
                      </a:endParaRPr>
                    </a:p>
                    <a:p>
                      <a:endParaRPr lang="es-EC" sz="1050" baseline="0" dirty="0">
                        <a:latin typeface="Times New Roman" pitchFamily="18" charset="0"/>
                        <a:cs typeface="Times New Roman" pitchFamily="18" charset="0"/>
                      </a:endParaRPr>
                    </a:p>
                  </a:txBody>
                  <a:tcPr/>
                </a:tc>
                <a:tc>
                  <a:txBody>
                    <a:bodyPr/>
                    <a:lstStyle/>
                    <a:p>
                      <a:endParaRPr lang="es-EC" sz="1050" dirty="0">
                        <a:latin typeface="Times New Roman" pitchFamily="18" charset="0"/>
                        <a:cs typeface="Times New Roman" pitchFamily="18" charset="0"/>
                      </a:endParaRPr>
                    </a:p>
                    <a:p>
                      <a:endParaRPr lang="es-EC" sz="1050" dirty="0">
                        <a:latin typeface="Times New Roman" pitchFamily="18" charset="0"/>
                        <a:cs typeface="Times New Roman" pitchFamily="18" charset="0"/>
                      </a:endParaRPr>
                    </a:p>
                    <a:p>
                      <a:endParaRPr lang="es-EC" sz="1050" dirty="0">
                        <a:latin typeface="Times New Roman" pitchFamily="18" charset="0"/>
                        <a:cs typeface="Times New Roman" pitchFamily="18" charset="0"/>
                      </a:endParaRPr>
                    </a:p>
                    <a:p>
                      <a:endParaRPr lang="es-EC" sz="1050" dirty="0">
                        <a:latin typeface="Times New Roman" pitchFamily="18" charset="0"/>
                        <a:cs typeface="Times New Roman" pitchFamily="18" charset="0"/>
                      </a:endParaRPr>
                    </a:p>
                    <a:p>
                      <a:endParaRPr lang="es-EC" sz="1050" dirty="0">
                        <a:latin typeface="Times New Roman" pitchFamily="18" charset="0"/>
                        <a:cs typeface="Times New Roman" pitchFamily="18" charset="0"/>
                      </a:endParaRPr>
                    </a:p>
                    <a:p>
                      <a:r>
                        <a:rPr lang="es-EC" sz="1050" dirty="0">
                          <a:latin typeface="Times New Roman" pitchFamily="18" charset="0"/>
                          <a:cs typeface="Times New Roman" pitchFamily="18" charset="0"/>
                        </a:rPr>
                        <a:t>$</a:t>
                      </a:r>
                      <a:r>
                        <a:rPr lang="es-EC" sz="1050" baseline="0" dirty="0">
                          <a:latin typeface="Times New Roman" pitchFamily="18" charset="0"/>
                          <a:cs typeface="Times New Roman" pitchFamily="18" charset="0"/>
                        </a:rPr>
                        <a:t> </a:t>
                      </a:r>
                      <a:r>
                        <a:rPr lang="es-EC" sz="1050" dirty="0">
                          <a:latin typeface="Times New Roman" pitchFamily="18" charset="0"/>
                          <a:cs typeface="Times New Roman" pitchFamily="18" charset="0"/>
                        </a:rPr>
                        <a:t>900.000,00</a:t>
                      </a:r>
                    </a:p>
                  </a:txBody>
                  <a:tcPr/>
                </a:tc>
                <a:tc rowSpan="2">
                  <a:txBody>
                    <a:bodyPr/>
                    <a:lstStyle/>
                    <a:p>
                      <a:pPr algn="just"/>
                      <a:r>
                        <a:rPr lang="es-EC" sz="1000" b="0" baseline="0" dirty="0">
                          <a:latin typeface="Times New Roman" pitchFamily="18" charset="0"/>
                          <a:cs typeface="Times New Roman" pitchFamily="18" charset="0"/>
                        </a:rPr>
                        <a:t>El incremento de presupuesto  de los  proyectos responden a que en el 2020 se establecieron techos presupuestarios limitados para las dos Fundaciones en razón a que para todo el sector el techo presupuestario designado para el ejercicio fiscal 2021 fue mínimo por la Emergencia Sanitaria por COVID 19 por la que el país se encontraba atravesando.</a:t>
                      </a:r>
                    </a:p>
                    <a:p>
                      <a:pPr algn="just"/>
                      <a:endParaRPr lang="es-EC" sz="1000" b="0" baseline="0" dirty="0">
                        <a:latin typeface="Times New Roman" pitchFamily="18" charset="0"/>
                        <a:cs typeface="Times New Roman" pitchFamily="18" charset="0"/>
                      </a:endParaRPr>
                    </a:p>
                    <a:p>
                      <a:pPr algn="just"/>
                      <a:r>
                        <a:rPr lang="es-EC" sz="1000" b="0" baseline="0" dirty="0">
                          <a:latin typeface="Times New Roman" pitchFamily="18" charset="0"/>
                          <a:cs typeface="Times New Roman" pitchFamily="18" charset="0"/>
                        </a:rPr>
                        <a:t>La justificación y respuesta las observaciones del primer debate de la reforma presupuestaria 2021 se encuentran descritas en los siguientes documentos: </a:t>
                      </a:r>
                    </a:p>
                    <a:p>
                      <a:pPr algn="just"/>
                      <a:endParaRPr lang="es-EC" sz="1000" b="0" baseline="0" dirty="0">
                        <a:latin typeface="Times New Roman" pitchFamily="18" charset="0"/>
                        <a:cs typeface="Times New Roman" pitchFamily="18" charset="0"/>
                      </a:endParaRPr>
                    </a:p>
                    <a:p>
                      <a:pPr marL="171450" indent="-171450" algn="just">
                        <a:buFont typeface="Wingdings" pitchFamily="2" charset="2"/>
                        <a:buChar char="ü"/>
                      </a:pPr>
                      <a:r>
                        <a:rPr lang="es-EC" sz="1000" b="0" i="0" u="none" strike="noStrike" kern="1200" baseline="0" dirty="0">
                          <a:solidFill>
                            <a:schemeClr val="dk1"/>
                          </a:solidFill>
                          <a:latin typeface="Times New Roman" pitchFamily="18" charset="0"/>
                          <a:ea typeface="+mn-ea"/>
                          <a:cs typeface="Times New Roman" pitchFamily="18" charset="0"/>
                        </a:rPr>
                        <a:t>FMC-2021-0219-O de 04 de octubre de 2021</a:t>
                      </a:r>
                    </a:p>
                    <a:p>
                      <a:pPr marL="171450" indent="-171450" algn="just">
                        <a:buFont typeface="Wingdings" pitchFamily="2" charset="2"/>
                        <a:buChar char="ü"/>
                      </a:pPr>
                      <a:r>
                        <a:rPr lang="es-EC" sz="1000" b="0" i="0" u="none" strike="noStrike" kern="1200" baseline="0" dirty="0">
                          <a:solidFill>
                            <a:schemeClr val="dk1"/>
                          </a:solidFill>
                          <a:latin typeface="Times New Roman" pitchFamily="18" charset="0"/>
                          <a:ea typeface="+mn-ea"/>
                          <a:cs typeface="Times New Roman" pitchFamily="18" charset="0"/>
                        </a:rPr>
                        <a:t>FTNS-2021-0114-O de 05 de octubre de 2021</a:t>
                      </a:r>
                    </a:p>
                    <a:p>
                      <a:pPr marL="171450" indent="-171450" algn="just">
                        <a:buFont typeface="Wingdings" pitchFamily="2" charset="2"/>
                        <a:buChar char="ü"/>
                      </a:pPr>
                      <a:r>
                        <a:rPr lang="es-EC" sz="1000" b="0" i="0" u="none" strike="noStrike" kern="1200" baseline="0" dirty="0">
                          <a:solidFill>
                            <a:schemeClr val="dk1"/>
                          </a:solidFill>
                          <a:latin typeface="Times New Roman" pitchFamily="18" charset="0"/>
                          <a:ea typeface="+mn-ea"/>
                          <a:cs typeface="Times New Roman" pitchFamily="18" charset="0"/>
                        </a:rPr>
                        <a:t>GADDMQ-SECU-2021-1486-O de 05 de octubre de 2021</a:t>
                      </a:r>
                      <a:endParaRPr lang="es-EC" sz="1000" b="0" dirty="0">
                        <a:latin typeface="Times New Roman" pitchFamily="18" charset="0"/>
                        <a:cs typeface="Times New Roman" pitchFamily="18" charset="0"/>
                      </a:endParaRPr>
                    </a:p>
                  </a:txBody>
                  <a:tcPr/>
                </a:tc>
                <a:extLst>
                  <a:ext uri="{0D108BD9-81ED-4DB2-BD59-A6C34878D82A}">
                    <a16:rowId xmlns:a16="http://schemas.microsoft.com/office/drawing/2014/main" xmlns="" val="10001"/>
                  </a:ext>
                </a:extLst>
              </a:tr>
              <a:tr h="1565394">
                <a:tc vMerge="1">
                  <a:txBody>
                    <a:bodyPr/>
                    <a:lstStyle/>
                    <a:p>
                      <a:endParaRPr lang="es-EC" dirty="0"/>
                    </a:p>
                  </a:txBody>
                  <a:tcPr/>
                </a:tc>
                <a:tc>
                  <a:txBody>
                    <a:bodyPr/>
                    <a:lstStyle/>
                    <a:p>
                      <a:endParaRPr lang="es-EC" sz="1050" dirty="0">
                        <a:latin typeface="Times New Roman" pitchFamily="18" charset="0"/>
                        <a:cs typeface="Times New Roman" pitchFamily="18" charset="0"/>
                      </a:endParaRPr>
                    </a:p>
                    <a:p>
                      <a:endParaRPr lang="es-EC" sz="1050" dirty="0">
                        <a:latin typeface="Times New Roman" pitchFamily="18" charset="0"/>
                        <a:cs typeface="Times New Roman" pitchFamily="18" charset="0"/>
                      </a:endParaRPr>
                    </a:p>
                    <a:p>
                      <a:endParaRPr lang="es-EC" sz="1050">
                        <a:latin typeface="Times New Roman" pitchFamily="18" charset="0"/>
                        <a:cs typeface="Times New Roman" pitchFamily="18" charset="0"/>
                      </a:endParaRPr>
                    </a:p>
                    <a:p>
                      <a:r>
                        <a:rPr lang="es-EC" sz="1050">
                          <a:latin typeface="Times New Roman" pitchFamily="18" charset="0"/>
                          <a:cs typeface="Times New Roman" pitchFamily="18" charset="0"/>
                        </a:rPr>
                        <a:t>SITEMA METORPOLITANO DE TEATROS </a:t>
                      </a:r>
                      <a:endParaRPr lang="es-EC" sz="1050" dirty="0">
                        <a:latin typeface="Times New Roman" pitchFamily="18" charset="0"/>
                        <a:cs typeface="Times New Roman" pitchFamily="18" charset="0"/>
                      </a:endParaRPr>
                    </a:p>
                  </a:txBody>
                  <a:tcPr/>
                </a:tc>
                <a:tc>
                  <a:txBody>
                    <a:bodyPr/>
                    <a:lstStyle/>
                    <a:p>
                      <a:endParaRPr lang="es-EC" sz="1050" dirty="0">
                        <a:latin typeface="Times New Roman" pitchFamily="18" charset="0"/>
                        <a:cs typeface="Times New Roman" pitchFamily="18" charset="0"/>
                      </a:endParaRPr>
                    </a:p>
                    <a:p>
                      <a:endParaRPr lang="es-EC" sz="1050" dirty="0">
                        <a:latin typeface="Times New Roman" pitchFamily="18" charset="0"/>
                        <a:cs typeface="Times New Roman" pitchFamily="18" charset="0"/>
                      </a:endParaRPr>
                    </a:p>
                    <a:p>
                      <a:endParaRPr lang="es-EC" sz="1050" dirty="0">
                        <a:latin typeface="Times New Roman" pitchFamily="18" charset="0"/>
                        <a:cs typeface="Times New Roman" pitchFamily="18" charset="0"/>
                      </a:endParaRPr>
                    </a:p>
                    <a:p>
                      <a:r>
                        <a:rPr lang="es-EC" sz="1050" dirty="0">
                          <a:latin typeface="Times New Roman" pitchFamily="18" charset="0"/>
                          <a:cs typeface="Times New Roman" pitchFamily="18" charset="0"/>
                        </a:rPr>
                        <a:t>$ 200.000,00</a:t>
                      </a:r>
                    </a:p>
                  </a:txBody>
                  <a:tcPr/>
                </a:tc>
                <a:tc vMerge="1">
                  <a:txBody>
                    <a:bodyPr/>
                    <a:lstStyle/>
                    <a:p>
                      <a:endParaRPr lang="es-EC" sz="1050" dirty="0">
                        <a:latin typeface="Times New Roman" pitchFamily="18" charset="0"/>
                        <a:cs typeface="Times New Roman" pitchFamily="18" charset="0"/>
                      </a:endParaRPr>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255623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42A4FC2C-047E-45A5-965D-8E1E3BF09BC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Imagen 4" descr="Imagen que contiene Interfaz de usuario gráfica&#10;&#10;Descripción generada automáticamente">
            <a:extLst>
              <a:ext uri="{FF2B5EF4-FFF2-40B4-BE49-F238E27FC236}">
                <a16:creationId xmlns:a16="http://schemas.microsoft.com/office/drawing/2014/main" xmlns="" id="{94A0B97B-6794-7D44-B95E-0588BBB47862}"/>
              </a:ext>
            </a:extLst>
          </p:cNvPr>
          <p:cNvPicPr>
            <a:picLocks noChangeAspect="1"/>
          </p:cNvPicPr>
          <p:nvPr/>
        </p:nvPicPr>
        <p:blipFill rotWithShape="1">
          <a:blip r:embed="rId2"/>
          <a:srcRect t="19"/>
          <a:stretch/>
        </p:blipFill>
        <p:spPr>
          <a:xfrm>
            <a:off x="20" y="0"/>
            <a:ext cx="12191980" cy="6856718"/>
          </a:xfrm>
          <a:prstGeom prst="rect">
            <a:avLst/>
          </a:prstGeom>
        </p:spPr>
      </p:pic>
      <p:graphicFrame>
        <p:nvGraphicFramePr>
          <p:cNvPr id="7" name="6 Tabla"/>
          <p:cNvGraphicFramePr>
            <a:graphicFrameLocks noGrp="1"/>
          </p:cNvGraphicFramePr>
          <p:nvPr>
            <p:extLst>
              <p:ext uri="{D42A27DB-BD31-4B8C-83A1-F6EECF244321}">
                <p14:modId xmlns:p14="http://schemas.microsoft.com/office/powerpoint/2010/main" val="2114655787"/>
              </p:ext>
            </p:extLst>
          </p:nvPr>
        </p:nvGraphicFramePr>
        <p:xfrm>
          <a:off x="1687124" y="929404"/>
          <a:ext cx="8005393" cy="5278965"/>
        </p:xfrm>
        <a:graphic>
          <a:graphicData uri="http://schemas.openxmlformats.org/drawingml/2006/table">
            <a:tbl>
              <a:tblPr firstRow="1" bandRow="1">
                <a:tableStyleId>{5C22544A-7EE6-4342-B048-85BDC9FD1C3A}</a:tableStyleId>
              </a:tblPr>
              <a:tblGrid>
                <a:gridCol w="864689">
                  <a:extLst>
                    <a:ext uri="{9D8B030D-6E8A-4147-A177-3AD203B41FA5}">
                      <a16:colId xmlns:a16="http://schemas.microsoft.com/office/drawing/2014/main" xmlns="" val="20000"/>
                    </a:ext>
                  </a:extLst>
                </a:gridCol>
                <a:gridCol w="1120823">
                  <a:extLst>
                    <a:ext uri="{9D8B030D-6E8A-4147-A177-3AD203B41FA5}">
                      <a16:colId xmlns:a16="http://schemas.microsoft.com/office/drawing/2014/main" xmlns="" val="20001"/>
                    </a:ext>
                  </a:extLst>
                </a:gridCol>
                <a:gridCol w="978195">
                  <a:extLst>
                    <a:ext uri="{9D8B030D-6E8A-4147-A177-3AD203B41FA5}">
                      <a16:colId xmlns:a16="http://schemas.microsoft.com/office/drawing/2014/main" xmlns="" val="20002"/>
                    </a:ext>
                  </a:extLst>
                </a:gridCol>
                <a:gridCol w="844332">
                  <a:extLst>
                    <a:ext uri="{9D8B030D-6E8A-4147-A177-3AD203B41FA5}">
                      <a16:colId xmlns:a16="http://schemas.microsoft.com/office/drawing/2014/main" xmlns="" val="20003"/>
                    </a:ext>
                  </a:extLst>
                </a:gridCol>
                <a:gridCol w="782788">
                  <a:extLst>
                    <a:ext uri="{9D8B030D-6E8A-4147-A177-3AD203B41FA5}">
                      <a16:colId xmlns:a16="http://schemas.microsoft.com/office/drawing/2014/main" xmlns="" val="20004"/>
                    </a:ext>
                  </a:extLst>
                </a:gridCol>
                <a:gridCol w="1135221">
                  <a:extLst>
                    <a:ext uri="{9D8B030D-6E8A-4147-A177-3AD203B41FA5}">
                      <a16:colId xmlns:a16="http://schemas.microsoft.com/office/drawing/2014/main" xmlns="" val="20005"/>
                    </a:ext>
                  </a:extLst>
                </a:gridCol>
                <a:gridCol w="1077865">
                  <a:extLst>
                    <a:ext uri="{9D8B030D-6E8A-4147-A177-3AD203B41FA5}">
                      <a16:colId xmlns:a16="http://schemas.microsoft.com/office/drawing/2014/main" xmlns="" val="20006"/>
                    </a:ext>
                  </a:extLst>
                </a:gridCol>
                <a:gridCol w="1201480">
                  <a:extLst>
                    <a:ext uri="{9D8B030D-6E8A-4147-A177-3AD203B41FA5}">
                      <a16:colId xmlns:a16="http://schemas.microsoft.com/office/drawing/2014/main" xmlns="" val="20007"/>
                    </a:ext>
                  </a:extLst>
                </a:gridCol>
              </a:tblGrid>
              <a:tr h="228416">
                <a:tc gridSpan="8">
                  <a:txBody>
                    <a:bodyPr/>
                    <a:lstStyle/>
                    <a:p>
                      <a:pPr algn="ctr"/>
                      <a:r>
                        <a:rPr lang="es-EC" sz="800" b="1" dirty="0">
                          <a:latin typeface="Times New Roman" pitchFamily="18" charset="0"/>
                          <a:cs typeface="Times New Roman" pitchFamily="18" charset="0"/>
                        </a:rPr>
                        <a:t>SECTOR</a:t>
                      </a:r>
                      <a:r>
                        <a:rPr lang="es-EC" sz="800" b="1" baseline="0" dirty="0">
                          <a:latin typeface="Times New Roman" pitchFamily="18" charset="0"/>
                          <a:cs typeface="Times New Roman" pitchFamily="18" charset="0"/>
                        </a:rPr>
                        <a:t>  CULTURA –  EJ CUCIÓN PRESUPUESTARÍ ÚLTIMO TRIMESTRE 2021 </a:t>
                      </a:r>
                    </a:p>
                  </a:txBody>
                  <a:tcPr/>
                </a:tc>
                <a:tc hMerge="1">
                  <a:txBody>
                    <a:bodyPr/>
                    <a:lstStyle/>
                    <a:p>
                      <a:endParaRPr lang="es-EC" sz="800" dirty="0">
                        <a:latin typeface="Times New Roman" pitchFamily="18" charset="0"/>
                        <a:cs typeface="Times New Roman" pitchFamily="18" charset="0"/>
                      </a:endParaRPr>
                    </a:p>
                  </a:txBody>
                  <a:tcPr/>
                </a:tc>
                <a:tc hMerge="1">
                  <a:txBody>
                    <a:bodyPr/>
                    <a:lstStyle/>
                    <a:p>
                      <a:endParaRPr lang="es-EC" sz="800" dirty="0">
                        <a:latin typeface="Times New Roman" pitchFamily="18" charset="0"/>
                        <a:cs typeface="Times New Roman" pitchFamily="18" charset="0"/>
                      </a:endParaRPr>
                    </a:p>
                  </a:txBody>
                  <a:tcPr/>
                </a:tc>
                <a:tc hMerge="1">
                  <a:txBody>
                    <a:bodyPr/>
                    <a:lstStyle/>
                    <a:p>
                      <a:endParaRPr lang="es-EC"/>
                    </a:p>
                  </a:txBody>
                  <a:tcPr/>
                </a:tc>
                <a:tc hMerge="1">
                  <a:txBody>
                    <a:bodyPr/>
                    <a:lstStyle/>
                    <a:p>
                      <a:endParaRPr lang="es-EC"/>
                    </a:p>
                  </a:txBody>
                  <a:tcPr/>
                </a:tc>
                <a:tc hMerge="1">
                  <a:txBody>
                    <a:bodyPr/>
                    <a:lstStyle/>
                    <a:p>
                      <a:endParaRPr lang="es-EC" sz="800" dirty="0">
                        <a:latin typeface="Times New Roman" pitchFamily="18" charset="0"/>
                        <a:cs typeface="Times New Roman" pitchFamily="18" charset="0"/>
                      </a:endParaRPr>
                    </a:p>
                  </a:txBody>
                  <a:tcPr/>
                </a:tc>
                <a:tc hMerge="1">
                  <a:txBody>
                    <a:bodyPr/>
                    <a:lstStyle/>
                    <a:p>
                      <a:endParaRPr lang="es-EC"/>
                    </a:p>
                  </a:txBody>
                  <a:tcPr/>
                </a:tc>
                <a:tc hMerge="1">
                  <a:txBody>
                    <a:bodyPr/>
                    <a:lstStyle/>
                    <a:p>
                      <a:endParaRPr lang="es-EC" sz="800" dirty="0">
                        <a:latin typeface="Times New Roman" pitchFamily="18" charset="0"/>
                        <a:cs typeface="Times New Roman" pitchFamily="18" charset="0"/>
                      </a:endParaRPr>
                    </a:p>
                  </a:txBody>
                  <a:tcPr/>
                </a:tc>
                <a:extLst>
                  <a:ext uri="{0D108BD9-81ED-4DB2-BD59-A6C34878D82A}">
                    <a16:rowId xmlns:a16="http://schemas.microsoft.com/office/drawing/2014/main" xmlns="" val="10000"/>
                  </a:ext>
                </a:extLst>
              </a:tr>
              <a:tr h="207341">
                <a:tc rowSpan="2">
                  <a:txBody>
                    <a:bodyPr/>
                    <a:lstStyle/>
                    <a:p>
                      <a:endParaRPr lang="es-EC" sz="800" b="1" dirty="0">
                        <a:latin typeface="Times New Roman" pitchFamily="18" charset="0"/>
                        <a:cs typeface="Times New Roman" pitchFamily="18" charset="0"/>
                      </a:endParaRPr>
                    </a:p>
                    <a:p>
                      <a:r>
                        <a:rPr lang="es-EC" sz="800" b="1" dirty="0">
                          <a:latin typeface="Times New Roman" pitchFamily="18" charset="0"/>
                          <a:cs typeface="Times New Roman" pitchFamily="18" charset="0"/>
                        </a:rPr>
                        <a:t>PROGRAMA</a:t>
                      </a:r>
                      <a:r>
                        <a:rPr lang="es-EC" sz="800" b="1" baseline="0" dirty="0">
                          <a:latin typeface="Times New Roman" pitchFamily="18" charset="0"/>
                          <a:cs typeface="Times New Roman" pitchFamily="18" charset="0"/>
                        </a:rPr>
                        <a:t> </a:t>
                      </a:r>
                      <a:endParaRPr lang="es-EC" sz="800" b="1" dirty="0">
                        <a:latin typeface="Times New Roman" pitchFamily="18" charset="0"/>
                        <a:cs typeface="Times New Roman" pitchFamily="18" charset="0"/>
                      </a:endParaRPr>
                    </a:p>
                  </a:txBody>
                  <a:tcPr/>
                </a:tc>
                <a:tc rowSpan="2">
                  <a:txBody>
                    <a:bodyPr/>
                    <a:lstStyle/>
                    <a:p>
                      <a:endParaRPr lang="es-EC" sz="800" b="1" dirty="0">
                        <a:latin typeface="Times New Roman" pitchFamily="18" charset="0"/>
                        <a:cs typeface="Times New Roman" pitchFamily="18" charset="0"/>
                      </a:endParaRPr>
                    </a:p>
                    <a:p>
                      <a:r>
                        <a:rPr lang="es-EC" sz="800" b="1" dirty="0">
                          <a:latin typeface="Times New Roman" pitchFamily="18" charset="0"/>
                          <a:cs typeface="Times New Roman" pitchFamily="18" charset="0"/>
                        </a:rPr>
                        <a:t>PROYECTO </a:t>
                      </a:r>
                    </a:p>
                  </a:txBody>
                  <a:tcPr/>
                </a:tc>
                <a:tc rowSpan="2">
                  <a:txBody>
                    <a:bodyPr/>
                    <a:lstStyle/>
                    <a:p>
                      <a:endParaRPr lang="es-EC" sz="800" b="1" dirty="0">
                        <a:latin typeface="Times New Roman" pitchFamily="18" charset="0"/>
                        <a:cs typeface="Times New Roman" pitchFamily="18" charset="0"/>
                      </a:endParaRPr>
                    </a:p>
                    <a:p>
                      <a:r>
                        <a:rPr lang="es-EC" sz="800" b="1" dirty="0">
                          <a:latin typeface="Times New Roman" pitchFamily="18" charset="0"/>
                          <a:cs typeface="Times New Roman" pitchFamily="18" charset="0"/>
                        </a:rPr>
                        <a:t>CODIFICADO </a:t>
                      </a:r>
                    </a:p>
                  </a:txBody>
                  <a:tcPr/>
                </a:tc>
                <a:tc gridSpan="2">
                  <a:txBody>
                    <a:bodyPr/>
                    <a:lstStyle/>
                    <a:p>
                      <a:pPr algn="ctr"/>
                      <a:r>
                        <a:rPr lang="es-EC" sz="800" b="1" dirty="0">
                          <a:latin typeface="Times New Roman" pitchFamily="18" charset="0"/>
                          <a:cs typeface="Times New Roman" pitchFamily="18" charset="0"/>
                        </a:rPr>
                        <a:t>FUENTE</a:t>
                      </a:r>
                    </a:p>
                  </a:txBody>
                  <a:tcPr/>
                </a:tc>
                <a:tc hMerge="1">
                  <a:txBody>
                    <a:bodyPr/>
                    <a:lstStyle/>
                    <a:p>
                      <a:endParaRPr lang="es-EC" sz="1050" b="1" dirty="0">
                        <a:latin typeface="Times New Roman" pitchFamily="18" charset="0"/>
                        <a:cs typeface="Times New Roman" pitchFamily="18" charset="0"/>
                      </a:endParaRPr>
                    </a:p>
                  </a:txBody>
                  <a:tcPr/>
                </a:tc>
                <a:tc rowSpan="2">
                  <a:txBody>
                    <a:bodyPr/>
                    <a:lstStyle/>
                    <a:p>
                      <a:endParaRPr lang="es-EC" sz="800" b="1" dirty="0">
                        <a:latin typeface="Times New Roman" pitchFamily="18" charset="0"/>
                        <a:cs typeface="Times New Roman" pitchFamily="18" charset="0"/>
                      </a:endParaRPr>
                    </a:p>
                    <a:p>
                      <a:r>
                        <a:rPr lang="es-EC" sz="800" b="1" dirty="0">
                          <a:latin typeface="Times New Roman" pitchFamily="18" charset="0"/>
                          <a:cs typeface="Times New Roman" pitchFamily="18" charset="0"/>
                        </a:rPr>
                        <a:t>CERTIFICADO</a:t>
                      </a:r>
                    </a:p>
                  </a:txBody>
                  <a:tcPr/>
                </a:tc>
                <a:tc rowSpan="2">
                  <a:txBody>
                    <a:bodyPr/>
                    <a:lstStyle/>
                    <a:p>
                      <a:endParaRPr lang="es-EC" sz="800" b="1" dirty="0">
                        <a:latin typeface="Times New Roman" pitchFamily="18" charset="0"/>
                        <a:cs typeface="Times New Roman" pitchFamily="18" charset="0"/>
                      </a:endParaRPr>
                    </a:p>
                    <a:p>
                      <a:r>
                        <a:rPr lang="es-EC" sz="800" b="1" dirty="0">
                          <a:latin typeface="Times New Roman" pitchFamily="18" charset="0"/>
                          <a:cs typeface="Times New Roman" pitchFamily="18" charset="0"/>
                        </a:rPr>
                        <a:t>COMPROMETIDO</a:t>
                      </a:r>
                      <a:r>
                        <a:rPr lang="es-EC" sz="800" b="1" baseline="0" dirty="0">
                          <a:latin typeface="Times New Roman" pitchFamily="18" charset="0"/>
                          <a:cs typeface="Times New Roman" pitchFamily="18" charset="0"/>
                        </a:rPr>
                        <a:t> </a:t>
                      </a:r>
                      <a:endParaRPr lang="es-EC" sz="800" b="1" dirty="0">
                        <a:latin typeface="Times New Roman" pitchFamily="18" charset="0"/>
                        <a:cs typeface="Times New Roman" pitchFamily="18" charset="0"/>
                      </a:endParaRPr>
                    </a:p>
                  </a:txBody>
                  <a:tcPr/>
                </a:tc>
                <a:tc rowSpan="2">
                  <a:txBody>
                    <a:bodyPr/>
                    <a:lstStyle/>
                    <a:p>
                      <a:endParaRPr lang="es-EC" sz="800" b="1" dirty="0">
                        <a:latin typeface="Times New Roman" pitchFamily="18" charset="0"/>
                        <a:cs typeface="Times New Roman" pitchFamily="18" charset="0"/>
                      </a:endParaRPr>
                    </a:p>
                    <a:p>
                      <a:r>
                        <a:rPr lang="es-EC" sz="800" b="1" dirty="0">
                          <a:latin typeface="Times New Roman" pitchFamily="18" charset="0"/>
                          <a:cs typeface="Times New Roman" pitchFamily="18" charset="0"/>
                        </a:rPr>
                        <a:t>DEVENGADO</a:t>
                      </a:r>
                    </a:p>
                  </a:txBody>
                  <a:tcPr/>
                </a:tc>
                <a:extLst>
                  <a:ext uri="{0D108BD9-81ED-4DB2-BD59-A6C34878D82A}">
                    <a16:rowId xmlns:a16="http://schemas.microsoft.com/office/drawing/2014/main" xmlns="" val="10001"/>
                  </a:ext>
                </a:extLst>
              </a:tr>
              <a:tr h="209079">
                <a:tc vMerge="1">
                  <a:txBody>
                    <a:bodyPr/>
                    <a:lstStyle/>
                    <a:p>
                      <a:endParaRPr lang="es-EC" sz="800" dirty="0">
                        <a:latin typeface="Times New Roman" pitchFamily="18" charset="0"/>
                        <a:cs typeface="Times New Roman" pitchFamily="18" charset="0"/>
                      </a:endParaRPr>
                    </a:p>
                  </a:txBody>
                  <a:tcPr/>
                </a:tc>
                <a:tc vMerge="1">
                  <a:txBody>
                    <a:bodyPr/>
                    <a:lstStyle/>
                    <a:p>
                      <a:endParaRPr lang="es-EC" sz="800" dirty="0">
                        <a:latin typeface="Times New Roman" pitchFamily="18" charset="0"/>
                        <a:cs typeface="Times New Roman" pitchFamily="18" charset="0"/>
                      </a:endParaRPr>
                    </a:p>
                  </a:txBody>
                  <a:tcPr/>
                </a:tc>
                <a:tc vMerge="1">
                  <a:txBody>
                    <a:bodyPr/>
                    <a:lstStyle/>
                    <a:p>
                      <a:endParaRPr lang="es-EC" sz="800" dirty="0">
                        <a:latin typeface="Times New Roman" pitchFamily="18" charset="0"/>
                        <a:cs typeface="Times New Roman" pitchFamily="18" charset="0"/>
                      </a:endParaRPr>
                    </a:p>
                  </a:txBody>
                  <a:tcPr/>
                </a:tc>
                <a:tc>
                  <a:txBody>
                    <a:bodyPr/>
                    <a:lstStyle/>
                    <a:p>
                      <a:r>
                        <a:rPr lang="es-EC" sz="800" dirty="0">
                          <a:latin typeface="Times New Roman" pitchFamily="18" charset="0"/>
                          <a:cs typeface="Times New Roman" pitchFamily="18" charset="0"/>
                        </a:rPr>
                        <a:t>IVERSIÓN</a:t>
                      </a:r>
                      <a:r>
                        <a:rPr lang="es-EC" sz="800" baseline="0" dirty="0">
                          <a:latin typeface="Times New Roman" pitchFamily="18" charset="0"/>
                          <a:cs typeface="Times New Roman" pitchFamily="18" charset="0"/>
                        </a:rPr>
                        <a:t> </a:t>
                      </a:r>
                      <a:endParaRPr lang="es-EC" sz="800" dirty="0">
                        <a:latin typeface="Times New Roman" pitchFamily="18" charset="0"/>
                        <a:cs typeface="Times New Roman" pitchFamily="18" charset="0"/>
                      </a:endParaRPr>
                    </a:p>
                  </a:txBody>
                  <a:tcPr/>
                </a:tc>
                <a:tc>
                  <a:txBody>
                    <a:bodyPr/>
                    <a:lstStyle/>
                    <a:p>
                      <a:r>
                        <a:rPr lang="es-EC" sz="800" dirty="0">
                          <a:latin typeface="Times New Roman" pitchFamily="18" charset="0"/>
                          <a:cs typeface="Times New Roman" pitchFamily="18" charset="0"/>
                        </a:rPr>
                        <a:t>CORRIENTE</a:t>
                      </a:r>
                    </a:p>
                  </a:txBody>
                  <a:tcPr/>
                </a:tc>
                <a:tc vMerge="1">
                  <a:txBody>
                    <a:bodyPr/>
                    <a:lstStyle/>
                    <a:p>
                      <a:endParaRPr lang="es-EC" sz="800" dirty="0">
                        <a:latin typeface="Times New Roman" pitchFamily="18" charset="0"/>
                        <a:cs typeface="Times New Roman" pitchFamily="18" charset="0"/>
                      </a:endParaRPr>
                    </a:p>
                  </a:txBody>
                  <a:tcPr/>
                </a:tc>
                <a:tc vMerge="1">
                  <a:txBody>
                    <a:bodyPr/>
                    <a:lstStyle/>
                    <a:p>
                      <a:endParaRPr lang="es-EC" sz="800" dirty="0">
                        <a:latin typeface="Times New Roman" pitchFamily="18" charset="0"/>
                        <a:cs typeface="Times New Roman" pitchFamily="18" charset="0"/>
                      </a:endParaRPr>
                    </a:p>
                  </a:txBody>
                  <a:tcPr/>
                </a:tc>
                <a:tc vMerge="1">
                  <a:txBody>
                    <a:bodyPr/>
                    <a:lstStyle/>
                    <a:p>
                      <a:endParaRPr lang="es-EC" sz="800" dirty="0">
                        <a:latin typeface="Times New Roman" pitchFamily="18" charset="0"/>
                        <a:cs typeface="Times New Roman" pitchFamily="18" charset="0"/>
                      </a:endParaRPr>
                    </a:p>
                  </a:txBody>
                  <a:tcPr/>
                </a:tc>
                <a:extLst>
                  <a:ext uri="{0D108BD9-81ED-4DB2-BD59-A6C34878D82A}">
                    <a16:rowId xmlns:a16="http://schemas.microsoft.com/office/drawing/2014/main" xmlns="" val="10002"/>
                  </a:ext>
                </a:extLst>
              </a:tr>
              <a:tr h="562783">
                <a:tc rowSpan="7">
                  <a:txBody>
                    <a:bodyPr/>
                    <a:lstStyle/>
                    <a:p>
                      <a:endParaRPr lang="es-EC" sz="800" dirty="0">
                        <a:latin typeface="Times New Roman" pitchFamily="18" charset="0"/>
                        <a:cs typeface="Times New Roman" pitchFamily="18" charset="0"/>
                      </a:endParaRPr>
                    </a:p>
                    <a:p>
                      <a:endParaRPr lang="es-EC" sz="800" dirty="0">
                        <a:latin typeface="Times New Roman" pitchFamily="18" charset="0"/>
                        <a:cs typeface="Times New Roman" pitchFamily="18" charset="0"/>
                      </a:endParaRPr>
                    </a:p>
                    <a:p>
                      <a:endParaRPr lang="es-EC" sz="800" dirty="0">
                        <a:latin typeface="Times New Roman" pitchFamily="18" charset="0"/>
                        <a:cs typeface="Times New Roman" pitchFamily="18" charset="0"/>
                      </a:endParaRPr>
                    </a:p>
                    <a:p>
                      <a:endParaRPr lang="es-EC" sz="800" dirty="0">
                        <a:latin typeface="Times New Roman" pitchFamily="18" charset="0"/>
                        <a:cs typeface="Times New Roman" pitchFamily="18" charset="0"/>
                      </a:endParaRPr>
                    </a:p>
                    <a:p>
                      <a:endParaRPr lang="es-EC" sz="800" dirty="0">
                        <a:latin typeface="Times New Roman" pitchFamily="18" charset="0"/>
                        <a:cs typeface="Times New Roman" pitchFamily="18" charset="0"/>
                      </a:endParaRPr>
                    </a:p>
                    <a:p>
                      <a:endParaRPr lang="es-EC" sz="800" dirty="0">
                        <a:latin typeface="Times New Roman" pitchFamily="18" charset="0"/>
                        <a:cs typeface="Times New Roman" pitchFamily="18" charset="0"/>
                      </a:endParaRPr>
                    </a:p>
                    <a:p>
                      <a:endParaRPr lang="es-EC" sz="800" dirty="0">
                        <a:latin typeface="Times New Roman" pitchFamily="18" charset="0"/>
                        <a:cs typeface="Times New Roman" pitchFamily="18" charset="0"/>
                      </a:endParaRPr>
                    </a:p>
                    <a:p>
                      <a:endParaRPr lang="es-EC" sz="800" dirty="0">
                        <a:latin typeface="Times New Roman" pitchFamily="18" charset="0"/>
                        <a:cs typeface="Times New Roman" pitchFamily="18" charset="0"/>
                      </a:endParaRPr>
                    </a:p>
                    <a:p>
                      <a:r>
                        <a:rPr lang="es-EC" sz="800" dirty="0">
                          <a:latin typeface="Times New Roman" pitchFamily="18" charset="0"/>
                          <a:cs typeface="Times New Roman" pitchFamily="18" charset="0"/>
                        </a:rPr>
                        <a:t>ARTE CULTURA Y PATRIMONIO </a:t>
                      </a:r>
                    </a:p>
                    <a:p>
                      <a:endParaRPr lang="es-EC" sz="800" dirty="0">
                        <a:latin typeface="Times New Roman" pitchFamily="18" charset="0"/>
                        <a:cs typeface="Times New Roman" pitchFamily="18" charset="0"/>
                      </a:endParaRPr>
                    </a:p>
                    <a:p>
                      <a:endParaRPr lang="es-EC" sz="800" dirty="0">
                        <a:latin typeface="Times New Roman" pitchFamily="18" charset="0"/>
                        <a:cs typeface="Times New Roman" pitchFamily="18" charset="0"/>
                      </a:endParaRPr>
                    </a:p>
                  </a:txBody>
                  <a:tcPr/>
                </a:tc>
                <a:tc>
                  <a:txBody>
                    <a:bodyPr/>
                    <a:lstStyle/>
                    <a:p>
                      <a:r>
                        <a:rPr lang="es-EC" sz="800" dirty="0">
                          <a:latin typeface="Times New Roman" pitchFamily="18" charset="0"/>
                          <a:cs typeface="Times New Roman" pitchFamily="18" charset="0"/>
                        </a:rPr>
                        <a:t>AGENDA CULTURAL METROPOLITANA </a:t>
                      </a:r>
                    </a:p>
                  </a:txBody>
                  <a:tcPr/>
                </a:tc>
                <a:tc>
                  <a:txBody>
                    <a:bodyPr/>
                    <a:lstStyle/>
                    <a:p>
                      <a:r>
                        <a:rPr lang="es-EC" sz="800" dirty="0">
                          <a:latin typeface="Times New Roman" pitchFamily="18" charset="0"/>
                          <a:cs typeface="Times New Roman" pitchFamily="18" charset="0"/>
                        </a:rPr>
                        <a:t>$ 680,000,00</a:t>
                      </a:r>
                    </a:p>
                  </a:txBody>
                  <a:tcPr/>
                </a:tc>
                <a:tc>
                  <a:txBody>
                    <a:bodyPr/>
                    <a:lstStyle/>
                    <a:p>
                      <a:pPr marL="0" indent="0" algn="ctr">
                        <a:buFont typeface="Wingdings" pitchFamily="2" charset="2"/>
                        <a:buNone/>
                      </a:pPr>
                      <a:r>
                        <a:rPr lang="es-EC" sz="1050" dirty="0">
                          <a:latin typeface="Times New Roman" pitchFamily="18" charset="0"/>
                          <a:cs typeface="Times New Roman" pitchFamily="18" charset="0"/>
                        </a:rPr>
                        <a:t>x</a:t>
                      </a:r>
                    </a:p>
                  </a:txBody>
                  <a:tcPr/>
                </a:tc>
                <a:tc>
                  <a:txBody>
                    <a:bodyPr/>
                    <a:lstStyle/>
                    <a:p>
                      <a:pPr algn="ctr"/>
                      <a:endParaRPr lang="es-EC" sz="1050" dirty="0">
                        <a:latin typeface="Times New Roman" pitchFamily="18" charset="0"/>
                        <a:cs typeface="Times New Roman" pitchFamily="18" charset="0"/>
                      </a:endParaRPr>
                    </a:p>
                  </a:txBody>
                  <a:tcPr/>
                </a:tc>
                <a:tc>
                  <a:txBody>
                    <a:bodyPr/>
                    <a:lstStyle/>
                    <a:p>
                      <a:r>
                        <a:rPr lang="es-EC" sz="800" dirty="0">
                          <a:latin typeface="Times New Roman" pitchFamily="18" charset="0"/>
                          <a:cs typeface="Times New Roman" pitchFamily="18" charset="0"/>
                        </a:rPr>
                        <a:t>$0,0</a:t>
                      </a:r>
                    </a:p>
                  </a:txBody>
                  <a:tcPr/>
                </a:tc>
                <a:tc>
                  <a:txBody>
                    <a:bodyPr/>
                    <a:lstStyle/>
                    <a:p>
                      <a:r>
                        <a:rPr lang="es-EC" sz="800" dirty="0">
                          <a:latin typeface="Times New Roman" pitchFamily="18" charset="0"/>
                          <a:cs typeface="Times New Roman" pitchFamily="18" charset="0"/>
                        </a:rPr>
                        <a:t>$ 0,0 </a:t>
                      </a:r>
                    </a:p>
                  </a:txBody>
                  <a:tcPr/>
                </a:tc>
                <a:tc>
                  <a:txBody>
                    <a:bodyPr/>
                    <a:lstStyle/>
                    <a:p>
                      <a:r>
                        <a:rPr lang="es-EC" sz="800" dirty="0">
                          <a:latin typeface="Times New Roman" pitchFamily="18" charset="0"/>
                          <a:cs typeface="Times New Roman" pitchFamily="18" charset="0"/>
                        </a:rPr>
                        <a:t>$0,0 </a:t>
                      </a:r>
                    </a:p>
                  </a:txBody>
                  <a:tcPr/>
                </a:tc>
                <a:extLst>
                  <a:ext uri="{0D108BD9-81ED-4DB2-BD59-A6C34878D82A}">
                    <a16:rowId xmlns:a16="http://schemas.microsoft.com/office/drawing/2014/main" xmlns="" val="10003"/>
                  </a:ext>
                </a:extLst>
              </a:tr>
              <a:tr h="360379">
                <a:tc vMerge="1">
                  <a:txBody>
                    <a:bodyPr/>
                    <a:lstStyle/>
                    <a:p>
                      <a:endParaRPr lang="es-EC" sz="800" dirty="0">
                        <a:latin typeface="Times New Roman" pitchFamily="18" charset="0"/>
                        <a:cs typeface="Times New Roman" pitchFamily="18" charset="0"/>
                      </a:endParaRPr>
                    </a:p>
                  </a:txBody>
                  <a:tcPr/>
                </a:tc>
                <a:tc>
                  <a:txBody>
                    <a:bodyPr/>
                    <a:lstStyle/>
                    <a:p>
                      <a:r>
                        <a:rPr lang="es-EC" sz="800" dirty="0">
                          <a:latin typeface="Times New Roman" pitchFamily="18" charset="0"/>
                          <a:cs typeface="Times New Roman" pitchFamily="18" charset="0"/>
                        </a:rPr>
                        <a:t>TERRITORIO</a:t>
                      </a:r>
                      <a:r>
                        <a:rPr lang="es-EC" sz="800" baseline="0" dirty="0">
                          <a:latin typeface="Times New Roman" pitchFamily="18" charset="0"/>
                          <a:cs typeface="Times New Roman" pitchFamily="18" charset="0"/>
                        </a:rPr>
                        <a:t> Y CULTURA</a:t>
                      </a:r>
                      <a:endParaRPr lang="es-EC" sz="800" dirty="0">
                        <a:latin typeface="Times New Roman" pitchFamily="18" charset="0"/>
                        <a:cs typeface="Times New Roman" pitchFamily="18" charset="0"/>
                      </a:endParaRPr>
                    </a:p>
                  </a:txBody>
                  <a:tcPr/>
                </a:tc>
                <a:tc>
                  <a:txBody>
                    <a:bodyPr/>
                    <a:lstStyle/>
                    <a:p>
                      <a:r>
                        <a:rPr lang="es-EC" sz="800" dirty="0">
                          <a:latin typeface="Times New Roman" pitchFamily="18" charset="0"/>
                          <a:cs typeface="Times New Roman" pitchFamily="18" charset="0"/>
                        </a:rPr>
                        <a:t>$ 313,000,00</a:t>
                      </a:r>
                    </a:p>
                  </a:txBody>
                  <a:tcPr/>
                </a:tc>
                <a:tc>
                  <a:txBody>
                    <a:bodyPr/>
                    <a:lstStyle/>
                    <a:p>
                      <a:pPr marL="0" indent="0" algn="ctr">
                        <a:buFont typeface="Wingdings" pitchFamily="2" charset="2"/>
                        <a:buNone/>
                      </a:pPr>
                      <a:r>
                        <a:rPr lang="es-EC" sz="800" dirty="0">
                          <a:latin typeface="Times New Roman" pitchFamily="18" charset="0"/>
                          <a:cs typeface="Times New Roman" pitchFamily="18" charset="0"/>
                        </a:rPr>
                        <a:t>x</a:t>
                      </a:r>
                    </a:p>
                  </a:txBody>
                  <a:tcPr/>
                </a:tc>
                <a:tc>
                  <a:txBody>
                    <a:bodyPr/>
                    <a:lstStyle/>
                    <a:p>
                      <a:pPr algn="ctr"/>
                      <a:endParaRPr lang="es-EC" sz="800" dirty="0">
                        <a:latin typeface="Times New Roman" pitchFamily="18" charset="0"/>
                        <a:cs typeface="Times New Roman" pitchFamily="18" charset="0"/>
                      </a:endParaRPr>
                    </a:p>
                  </a:txBody>
                  <a:tcPr/>
                </a:tc>
                <a:tc>
                  <a:txBody>
                    <a:bodyPr/>
                    <a:lstStyle/>
                    <a:p>
                      <a:r>
                        <a:rPr lang="es-EC" sz="800" dirty="0">
                          <a:latin typeface="Times New Roman" pitchFamily="18" charset="0"/>
                          <a:cs typeface="Times New Roman" pitchFamily="18" charset="0"/>
                        </a:rPr>
                        <a:t>$10.299,62</a:t>
                      </a:r>
                    </a:p>
                  </a:txBody>
                  <a:tcPr/>
                </a:tc>
                <a:tc>
                  <a:txBody>
                    <a:bodyPr/>
                    <a:lstStyle/>
                    <a:p>
                      <a:r>
                        <a:rPr lang="es-EC" sz="800" dirty="0">
                          <a:latin typeface="Times New Roman" pitchFamily="18" charset="0"/>
                          <a:cs typeface="Times New Roman" pitchFamily="18" charset="0"/>
                        </a:rPr>
                        <a:t>$0,0</a:t>
                      </a:r>
                    </a:p>
                  </a:txBody>
                  <a:tcPr/>
                </a:tc>
                <a:tc>
                  <a:txBody>
                    <a:bodyPr/>
                    <a:lstStyle/>
                    <a:p>
                      <a:r>
                        <a:rPr lang="es-EC" sz="800" dirty="0">
                          <a:latin typeface="Times New Roman" pitchFamily="18" charset="0"/>
                          <a:cs typeface="Times New Roman" pitchFamily="18" charset="0"/>
                        </a:rPr>
                        <a:t>$0,0</a:t>
                      </a:r>
                    </a:p>
                  </a:txBody>
                  <a:tcPr/>
                </a:tc>
                <a:extLst>
                  <a:ext uri="{0D108BD9-81ED-4DB2-BD59-A6C34878D82A}">
                    <a16:rowId xmlns:a16="http://schemas.microsoft.com/office/drawing/2014/main" xmlns="" val="10004"/>
                  </a:ext>
                </a:extLst>
              </a:tr>
              <a:tr h="918225">
                <a:tc vMerge="1">
                  <a:txBody>
                    <a:bodyPr/>
                    <a:lstStyle/>
                    <a:p>
                      <a:endParaRPr lang="es-EC" sz="800" dirty="0">
                        <a:latin typeface="Times New Roman" pitchFamily="18" charset="0"/>
                        <a:cs typeface="Times New Roman" pitchFamily="18" charset="0"/>
                      </a:endParaRPr>
                    </a:p>
                  </a:txBody>
                  <a:tcPr/>
                </a:tc>
                <a:tc>
                  <a:txBody>
                    <a:bodyPr/>
                    <a:lstStyle/>
                    <a:p>
                      <a:r>
                        <a:rPr lang="es-EC" sz="800" dirty="0">
                          <a:latin typeface="Times New Roman" pitchFamily="18" charset="0"/>
                          <a:cs typeface="Times New Roman" pitchFamily="18" charset="0"/>
                        </a:rPr>
                        <a:t>SERVICIOS CULTURALES COMUNITARIOS</a:t>
                      </a:r>
                      <a:r>
                        <a:rPr lang="es-EC" sz="800" baseline="0" dirty="0">
                          <a:latin typeface="Times New Roman" pitchFamily="18" charset="0"/>
                          <a:cs typeface="Times New Roman" pitchFamily="18" charset="0"/>
                        </a:rPr>
                        <a:t> Y DEPORTIVOS EN CUAMANDA PARQUE URBANO </a:t>
                      </a:r>
                      <a:endParaRPr lang="es-EC" sz="800" dirty="0">
                        <a:latin typeface="Times New Roman" pitchFamily="18" charset="0"/>
                        <a:cs typeface="Times New Roman" pitchFamily="18" charset="0"/>
                      </a:endParaRPr>
                    </a:p>
                  </a:txBody>
                  <a:tcPr/>
                </a:tc>
                <a:tc>
                  <a:txBody>
                    <a:bodyPr/>
                    <a:lstStyle/>
                    <a:p>
                      <a:endParaRPr lang="es-EC" sz="800" dirty="0">
                        <a:latin typeface="Times New Roman" pitchFamily="18" charset="0"/>
                        <a:cs typeface="Times New Roman" pitchFamily="18" charset="0"/>
                      </a:endParaRPr>
                    </a:p>
                    <a:p>
                      <a:endParaRPr lang="es-EC" sz="800" dirty="0">
                        <a:latin typeface="Times New Roman" pitchFamily="18" charset="0"/>
                        <a:cs typeface="Times New Roman" pitchFamily="18" charset="0"/>
                      </a:endParaRPr>
                    </a:p>
                    <a:p>
                      <a:r>
                        <a:rPr lang="es-EC" sz="800" dirty="0">
                          <a:latin typeface="Times New Roman" pitchFamily="18" charset="0"/>
                          <a:cs typeface="Times New Roman" pitchFamily="18" charset="0"/>
                        </a:rPr>
                        <a:t>$ 722.736,21</a:t>
                      </a:r>
                    </a:p>
                  </a:txBody>
                  <a:tcPr/>
                </a:tc>
                <a:tc>
                  <a:txBody>
                    <a:bodyPr/>
                    <a:lstStyle/>
                    <a:p>
                      <a:pPr algn="ctr"/>
                      <a:endParaRPr lang="es-EC" sz="800" dirty="0">
                        <a:latin typeface="Times New Roman" pitchFamily="18" charset="0"/>
                        <a:cs typeface="Times New Roman" pitchFamily="18" charset="0"/>
                      </a:endParaRPr>
                    </a:p>
                    <a:p>
                      <a:pPr algn="ctr"/>
                      <a:endParaRPr lang="es-EC" sz="800" dirty="0">
                        <a:latin typeface="Times New Roman" pitchFamily="18" charset="0"/>
                        <a:cs typeface="Times New Roman" pitchFamily="18" charset="0"/>
                      </a:endParaRPr>
                    </a:p>
                    <a:p>
                      <a:pPr algn="ctr"/>
                      <a:r>
                        <a:rPr lang="es-EC" sz="800" dirty="0">
                          <a:latin typeface="Times New Roman" pitchFamily="18" charset="0"/>
                          <a:cs typeface="Times New Roman" pitchFamily="18" charset="0"/>
                        </a:rPr>
                        <a:t>x</a:t>
                      </a:r>
                    </a:p>
                  </a:txBody>
                  <a:tcPr/>
                </a:tc>
                <a:tc>
                  <a:txBody>
                    <a:bodyPr/>
                    <a:lstStyle/>
                    <a:p>
                      <a:pPr algn="ctr"/>
                      <a:endParaRPr lang="es-EC" sz="800" dirty="0">
                        <a:latin typeface="Times New Roman" pitchFamily="18" charset="0"/>
                        <a:cs typeface="Times New Roman" pitchFamily="18" charset="0"/>
                      </a:endParaRPr>
                    </a:p>
                  </a:txBody>
                  <a:tcPr/>
                </a:tc>
                <a:tc>
                  <a:txBody>
                    <a:bodyPr/>
                    <a:lstStyle/>
                    <a:p>
                      <a:endParaRPr lang="es-EC" dirty="0"/>
                    </a:p>
                    <a:p>
                      <a:r>
                        <a:rPr lang="es-EC" sz="800" dirty="0">
                          <a:latin typeface="Times New Roman" pitchFamily="18" charset="0"/>
                          <a:cs typeface="Times New Roman" pitchFamily="18" charset="0"/>
                        </a:rPr>
                        <a:t>$3,976,00</a:t>
                      </a:r>
                    </a:p>
                  </a:txBody>
                  <a:tcPr/>
                </a:tc>
                <a:tc>
                  <a:txBody>
                    <a:bodyPr/>
                    <a:lstStyle/>
                    <a:p>
                      <a:endParaRPr lang="es-EC" sz="800" dirty="0">
                        <a:latin typeface="Times New Roman" pitchFamily="18" charset="0"/>
                        <a:cs typeface="Times New Roman" pitchFamily="18" charset="0"/>
                      </a:endParaRPr>
                    </a:p>
                    <a:p>
                      <a:endParaRPr lang="es-EC" sz="800" dirty="0">
                        <a:latin typeface="Times New Roman" pitchFamily="18" charset="0"/>
                        <a:cs typeface="Times New Roman" pitchFamily="18" charset="0"/>
                      </a:endParaRPr>
                    </a:p>
                    <a:p>
                      <a:r>
                        <a:rPr lang="es-EC" sz="800" dirty="0">
                          <a:latin typeface="Times New Roman" pitchFamily="18" charset="0"/>
                          <a:cs typeface="Times New Roman" pitchFamily="18" charset="0"/>
                        </a:rPr>
                        <a:t>$10.208,80</a:t>
                      </a:r>
                      <a:r>
                        <a:rPr lang="es-EC" sz="800" baseline="0" dirty="0">
                          <a:latin typeface="Times New Roman" pitchFamily="18" charset="0"/>
                          <a:cs typeface="Times New Roman" pitchFamily="18" charset="0"/>
                        </a:rPr>
                        <a:t> </a:t>
                      </a:r>
                      <a:endParaRPr lang="es-EC" sz="800" dirty="0">
                        <a:latin typeface="Times New Roman" pitchFamily="18" charset="0"/>
                        <a:cs typeface="Times New Roman" pitchFamily="18" charset="0"/>
                      </a:endParaRPr>
                    </a:p>
                  </a:txBody>
                  <a:tcPr/>
                </a:tc>
                <a:tc>
                  <a:txBody>
                    <a:bodyPr/>
                    <a:lstStyle/>
                    <a:p>
                      <a:endParaRPr lang="es-EC" sz="800" dirty="0">
                        <a:latin typeface="Times New Roman" pitchFamily="18" charset="0"/>
                        <a:cs typeface="Times New Roman" pitchFamily="18" charset="0"/>
                      </a:endParaRPr>
                    </a:p>
                    <a:p>
                      <a:endParaRPr lang="es-EC" sz="800" dirty="0">
                        <a:latin typeface="Times New Roman" pitchFamily="18" charset="0"/>
                        <a:cs typeface="Times New Roman" pitchFamily="18" charset="0"/>
                      </a:endParaRPr>
                    </a:p>
                    <a:p>
                      <a:r>
                        <a:rPr lang="es-EC" sz="800" dirty="0">
                          <a:latin typeface="Times New Roman" pitchFamily="18" charset="0"/>
                          <a:cs typeface="Times New Roman" pitchFamily="18" charset="0"/>
                        </a:rPr>
                        <a:t>$10.159,00</a:t>
                      </a:r>
                    </a:p>
                    <a:p>
                      <a:endParaRPr lang="es-EC" sz="800" dirty="0">
                        <a:latin typeface="Times New Roman" pitchFamily="18" charset="0"/>
                        <a:cs typeface="Times New Roman" pitchFamily="18" charset="0"/>
                      </a:endParaRPr>
                    </a:p>
                  </a:txBody>
                  <a:tcPr/>
                </a:tc>
                <a:extLst>
                  <a:ext uri="{0D108BD9-81ED-4DB2-BD59-A6C34878D82A}">
                    <a16:rowId xmlns:a16="http://schemas.microsoft.com/office/drawing/2014/main" xmlns="" val="10005"/>
                  </a:ext>
                </a:extLst>
              </a:tr>
              <a:tr h="562783">
                <a:tc vMerge="1">
                  <a:txBody>
                    <a:bodyPr/>
                    <a:lstStyle/>
                    <a:p>
                      <a:endParaRPr lang="es-EC" sz="800" dirty="0">
                        <a:latin typeface="Times New Roman" pitchFamily="18" charset="0"/>
                        <a:cs typeface="Times New Roman" pitchFamily="18" charset="0"/>
                      </a:endParaRPr>
                    </a:p>
                  </a:txBody>
                  <a:tcPr/>
                </a:tc>
                <a:tc>
                  <a:txBody>
                    <a:bodyPr/>
                    <a:lstStyle/>
                    <a:p>
                      <a:r>
                        <a:rPr lang="es-EC" sz="800" dirty="0">
                          <a:latin typeface="Times New Roman" pitchFamily="18" charset="0"/>
                          <a:cs typeface="Times New Roman" pitchFamily="18" charset="0"/>
                        </a:rPr>
                        <a:t>FOMENTO Y PROTECCIÓN DE LA DIVERSIDAD</a:t>
                      </a:r>
                    </a:p>
                  </a:txBody>
                  <a:tcPr/>
                </a:tc>
                <a:tc>
                  <a:txBody>
                    <a:bodyPr/>
                    <a:lstStyle/>
                    <a:p>
                      <a:r>
                        <a:rPr lang="es-EC" sz="800" dirty="0">
                          <a:latin typeface="Times New Roman" pitchFamily="18" charset="0"/>
                          <a:cs typeface="Times New Roman" pitchFamily="18" charset="0"/>
                        </a:rPr>
                        <a:t>$ 1´008.537,78</a:t>
                      </a:r>
                      <a:r>
                        <a:rPr lang="es-EC" sz="800" baseline="0" dirty="0">
                          <a:latin typeface="Times New Roman" pitchFamily="18" charset="0"/>
                          <a:cs typeface="Times New Roman" pitchFamily="18" charset="0"/>
                        </a:rPr>
                        <a:t> </a:t>
                      </a:r>
                      <a:endParaRPr lang="es-EC" sz="800" dirty="0">
                        <a:latin typeface="Times New Roman" pitchFamily="18" charset="0"/>
                        <a:cs typeface="Times New Roman" pitchFamily="18" charset="0"/>
                      </a:endParaRPr>
                    </a:p>
                  </a:txBody>
                  <a:tcPr/>
                </a:tc>
                <a:tc>
                  <a:txBody>
                    <a:bodyPr/>
                    <a:lstStyle/>
                    <a:p>
                      <a:pPr algn="ctr"/>
                      <a:r>
                        <a:rPr lang="es-EC" sz="800" dirty="0">
                          <a:latin typeface="Times New Roman" pitchFamily="18" charset="0"/>
                          <a:cs typeface="Times New Roman" pitchFamily="18" charset="0"/>
                        </a:rPr>
                        <a:t>x</a:t>
                      </a:r>
                    </a:p>
                  </a:txBody>
                  <a:tcPr/>
                </a:tc>
                <a:tc>
                  <a:txBody>
                    <a:bodyPr/>
                    <a:lstStyle/>
                    <a:p>
                      <a:pPr algn="ctr"/>
                      <a:endParaRPr lang="es-EC" sz="800" dirty="0">
                        <a:latin typeface="Times New Roman" pitchFamily="18" charset="0"/>
                        <a:cs typeface="Times New Roman" pitchFamily="18" charset="0"/>
                      </a:endParaRPr>
                    </a:p>
                  </a:txBody>
                  <a:tcPr/>
                </a:tc>
                <a:tc>
                  <a:txBody>
                    <a:bodyPr/>
                    <a:lstStyle/>
                    <a:p>
                      <a:r>
                        <a:rPr lang="es-EC" sz="800" dirty="0">
                          <a:latin typeface="Times New Roman" pitchFamily="18" charset="0"/>
                          <a:cs typeface="Times New Roman" pitchFamily="18" charset="0"/>
                        </a:rPr>
                        <a:t>$158.200,00</a:t>
                      </a:r>
                    </a:p>
                  </a:txBody>
                  <a:tcPr/>
                </a:tc>
                <a:tc>
                  <a:txBody>
                    <a:bodyPr/>
                    <a:lstStyle/>
                    <a:p>
                      <a:r>
                        <a:rPr lang="es-EC" sz="800" dirty="0">
                          <a:latin typeface="Times New Roman" pitchFamily="18" charset="0"/>
                          <a:cs typeface="Times New Roman" pitchFamily="18" charset="0"/>
                        </a:rPr>
                        <a:t>$102.08</a:t>
                      </a:r>
                    </a:p>
                  </a:txBody>
                  <a:tcPr/>
                </a:tc>
                <a:tc>
                  <a:txBody>
                    <a:bodyPr/>
                    <a:lstStyle/>
                    <a:p>
                      <a:endParaRPr lang="es-EC" sz="800" dirty="0">
                        <a:latin typeface="Times New Roman" pitchFamily="18" charset="0"/>
                        <a:cs typeface="Times New Roman" pitchFamily="18" charset="0"/>
                      </a:endParaRPr>
                    </a:p>
                  </a:txBody>
                  <a:tcPr/>
                </a:tc>
                <a:extLst>
                  <a:ext uri="{0D108BD9-81ED-4DB2-BD59-A6C34878D82A}">
                    <a16:rowId xmlns:a16="http://schemas.microsoft.com/office/drawing/2014/main" xmlns="" val="10006"/>
                  </a:ext>
                </a:extLst>
              </a:tr>
              <a:tr h="473923">
                <a:tc vMerge="1">
                  <a:txBody>
                    <a:bodyPr/>
                    <a:lstStyle/>
                    <a:p>
                      <a:endParaRPr lang="es-EC" sz="800" dirty="0">
                        <a:latin typeface="Times New Roman" pitchFamily="18" charset="0"/>
                        <a:cs typeface="Times New Roman" pitchFamily="18" charset="0"/>
                      </a:endParaRPr>
                    </a:p>
                  </a:txBody>
                  <a:tcPr/>
                </a:tc>
                <a:tc>
                  <a:txBody>
                    <a:bodyPr/>
                    <a:lstStyle/>
                    <a:p>
                      <a:r>
                        <a:rPr lang="es-EC" sz="800" dirty="0">
                          <a:latin typeface="Times New Roman" pitchFamily="18" charset="0"/>
                          <a:cs typeface="Times New Roman" pitchFamily="18" charset="0"/>
                        </a:rPr>
                        <a:t>REMUNERACIÓN</a:t>
                      </a:r>
                      <a:r>
                        <a:rPr lang="es-EC" sz="800" baseline="0" dirty="0">
                          <a:latin typeface="Times New Roman" pitchFamily="18" charset="0"/>
                          <a:cs typeface="Times New Roman" pitchFamily="18" charset="0"/>
                        </a:rPr>
                        <a:t> DE PERSONAL </a:t>
                      </a:r>
                      <a:endParaRPr lang="es-EC" sz="800" dirty="0">
                        <a:latin typeface="Times New Roman" pitchFamily="18" charset="0"/>
                        <a:cs typeface="Times New Roman" pitchFamily="18" charset="0"/>
                      </a:endParaRPr>
                    </a:p>
                  </a:txBody>
                  <a:tcPr/>
                </a:tc>
                <a:tc>
                  <a:txBody>
                    <a:bodyPr/>
                    <a:lstStyle/>
                    <a:p>
                      <a:r>
                        <a:rPr lang="es-EC" sz="800" dirty="0">
                          <a:latin typeface="Times New Roman" pitchFamily="18" charset="0"/>
                          <a:cs typeface="Times New Roman" pitchFamily="18" charset="0"/>
                        </a:rPr>
                        <a:t>$4´638934,42</a:t>
                      </a:r>
                    </a:p>
                  </a:txBody>
                  <a:tcPr/>
                </a:tc>
                <a:tc>
                  <a:txBody>
                    <a:bodyPr/>
                    <a:lstStyle/>
                    <a:p>
                      <a:pPr algn="ctr"/>
                      <a:endParaRPr lang="es-EC" sz="800" dirty="0">
                        <a:latin typeface="Times New Roman" pitchFamily="18" charset="0"/>
                        <a:cs typeface="Times New Roman" pitchFamily="18" charset="0"/>
                      </a:endParaRPr>
                    </a:p>
                  </a:txBody>
                  <a:tcPr/>
                </a:tc>
                <a:tc>
                  <a:txBody>
                    <a:bodyPr/>
                    <a:lstStyle/>
                    <a:p>
                      <a:pPr algn="ctr"/>
                      <a:r>
                        <a:rPr lang="es-EC" sz="800" dirty="0">
                          <a:latin typeface="Times New Roman" pitchFamily="18" charset="0"/>
                          <a:cs typeface="Times New Roman" pitchFamily="18" charset="0"/>
                        </a:rPr>
                        <a:t>x</a:t>
                      </a:r>
                    </a:p>
                  </a:txBody>
                  <a:tcPr/>
                </a:tc>
                <a:tc>
                  <a:txBody>
                    <a:bodyPr/>
                    <a:lstStyle/>
                    <a:p>
                      <a:r>
                        <a:rPr lang="es-EC" sz="800" dirty="0">
                          <a:latin typeface="Times New Roman" pitchFamily="18" charset="0"/>
                          <a:cs typeface="Times New Roman" pitchFamily="18" charset="0"/>
                        </a:rPr>
                        <a:t>$502,439,85</a:t>
                      </a:r>
                    </a:p>
                  </a:txBody>
                  <a:tcPr/>
                </a:tc>
                <a:tc>
                  <a:txBody>
                    <a:bodyPr/>
                    <a:lstStyle/>
                    <a:p>
                      <a:r>
                        <a:rPr lang="es-EC" sz="800" dirty="0">
                          <a:latin typeface="Times New Roman" pitchFamily="18" charset="0"/>
                          <a:cs typeface="Times New Roman" pitchFamily="18" charset="0"/>
                        </a:rPr>
                        <a:t>$ 2´974.854,56</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C" sz="800" dirty="0">
                          <a:latin typeface="Times New Roman" pitchFamily="18" charset="0"/>
                          <a:cs typeface="Times New Roman" pitchFamily="18" charset="0"/>
                        </a:rPr>
                        <a:t>$2´974.854,56</a:t>
                      </a:r>
                    </a:p>
                    <a:p>
                      <a:endParaRPr lang="es-EC" dirty="0"/>
                    </a:p>
                  </a:txBody>
                  <a:tcPr/>
                </a:tc>
                <a:extLst>
                  <a:ext uri="{0D108BD9-81ED-4DB2-BD59-A6C34878D82A}">
                    <a16:rowId xmlns:a16="http://schemas.microsoft.com/office/drawing/2014/main" xmlns="" val="10007"/>
                  </a:ext>
                </a:extLst>
              </a:tr>
              <a:tr h="562783">
                <a:tc vMerge="1">
                  <a:txBody>
                    <a:bodyPr/>
                    <a:lstStyle/>
                    <a:p>
                      <a:endParaRPr lang="es-EC"/>
                    </a:p>
                  </a:txBody>
                  <a:tcPr/>
                </a:tc>
                <a:tc>
                  <a:txBody>
                    <a:bodyPr/>
                    <a:lstStyle/>
                    <a:p>
                      <a:r>
                        <a:rPr lang="es-EC" sz="800" dirty="0">
                          <a:latin typeface="Times New Roman" pitchFamily="18" charset="0"/>
                          <a:cs typeface="Times New Roman" pitchFamily="18" charset="0"/>
                        </a:rPr>
                        <a:t>SISTEMA DISTRITAL MUSEOS DE LA CIUDAD</a:t>
                      </a:r>
                      <a:r>
                        <a:rPr lang="es-EC" sz="800" baseline="0" dirty="0">
                          <a:latin typeface="Times New Roman" pitchFamily="18" charset="0"/>
                          <a:cs typeface="Times New Roman" pitchFamily="18" charset="0"/>
                        </a:rPr>
                        <a:t> </a:t>
                      </a:r>
                      <a:endParaRPr lang="es-EC" sz="800" dirty="0">
                        <a:latin typeface="Times New Roman" pitchFamily="18" charset="0"/>
                        <a:cs typeface="Times New Roman" pitchFamily="18" charset="0"/>
                      </a:endParaRPr>
                    </a:p>
                  </a:txBody>
                  <a:tcPr/>
                </a:tc>
                <a:tc>
                  <a:txBody>
                    <a:bodyPr/>
                    <a:lstStyle/>
                    <a:p>
                      <a:r>
                        <a:rPr lang="es-EC" sz="800" dirty="0">
                          <a:latin typeface="Times New Roman" pitchFamily="18" charset="0"/>
                          <a:cs typeface="Times New Roman" pitchFamily="18" charset="0"/>
                        </a:rPr>
                        <a:t>$ 2´600.000,00</a:t>
                      </a:r>
                    </a:p>
                  </a:txBody>
                  <a:tcPr/>
                </a:tc>
                <a:tc>
                  <a:txBody>
                    <a:bodyPr/>
                    <a:lstStyle/>
                    <a:p>
                      <a:pPr algn="ctr"/>
                      <a:r>
                        <a:rPr lang="es-EC" sz="800" dirty="0">
                          <a:latin typeface="Times New Roman" pitchFamily="18" charset="0"/>
                          <a:cs typeface="Times New Roman" pitchFamily="18" charset="0"/>
                        </a:rPr>
                        <a:t>x</a:t>
                      </a:r>
                    </a:p>
                  </a:txBody>
                  <a:tcPr/>
                </a:tc>
                <a:tc>
                  <a:txBody>
                    <a:bodyPr/>
                    <a:lstStyle/>
                    <a:p>
                      <a:pPr algn="ctr"/>
                      <a:endParaRPr lang="es-EC" sz="800" dirty="0">
                        <a:latin typeface="Times New Roman" pitchFamily="18" charset="0"/>
                        <a:cs typeface="Times New Roman" pitchFamily="18" charset="0"/>
                      </a:endParaRPr>
                    </a:p>
                  </a:txBody>
                  <a:tcPr/>
                </a:tc>
                <a:tc>
                  <a:txBody>
                    <a:bodyPr/>
                    <a:lstStyle/>
                    <a:p>
                      <a:r>
                        <a:rPr lang="es-EC" dirty="0"/>
                        <a:t> </a:t>
                      </a:r>
                      <a:r>
                        <a:rPr lang="es-EC" sz="800" dirty="0">
                          <a:latin typeface="Times New Roman" pitchFamily="18" charset="0"/>
                          <a:cs typeface="Times New Roman" pitchFamily="18" charset="0"/>
                        </a:rPr>
                        <a:t>$ 49.929,65</a:t>
                      </a:r>
                    </a:p>
                  </a:txBody>
                  <a:tcPr/>
                </a:tc>
                <a:tc>
                  <a:txBody>
                    <a:bodyPr/>
                    <a:lstStyle/>
                    <a:p>
                      <a:r>
                        <a:rPr lang="es-EC" sz="800" dirty="0">
                          <a:latin typeface="Times New Roman" pitchFamily="18" charset="0"/>
                          <a:cs typeface="Times New Roman" pitchFamily="18" charset="0"/>
                        </a:rPr>
                        <a:t>$ 2´543.778,25</a:t>
                      </a:r>
                    </a:p>
                  </a:txBody>
                  <a:tcPr/>
                </a:tc>
                <a:tc>
                  <a:txBody>
                    <a:bodyPr/>
                    <a:lstStyle/>
                    <a:p>
                      <a:r>
                        <a:rPr lang="es-EC" sz="800" dirty="0">
                          <a:latin typeface="Times New Roman" pitchFamily="18" charset="0"/>
                          <a:cs typeface="Times New Roman" pitchFamily="18" charset="0"/>
                        </a:rPr>
                        <a:t>$ 2´128.360,77</a:t>
                      </a:r>
                    </a:p>
                  </a:txBody>
                  <a:tcPr/>
                </a:tc>
                <a:extLst>
                  <a:ext uri="{0D108BD9-81ED-4DB2-BD59-A6C34878D82A}">
                    <a16:rowId xmlns:a16="http://schemas.microsoft.com/office/drawing/2014/main" xmlns="" val="10008"/>
                  </a:ext>
                </a:extLst>
              </a:tr>
              <a:tr h="444303">
                <a:tc vMerge="1">
                  <a:txBody>
                    <a:bodyPr/>
                    <a:lstStyle/>
                    <a:p>
                      <a:endParaRPr lang="es-EC" sz="800" dirty="0">
                        <a:latin typeface="Times New Roman" pitchFamily="18" charset="0"/>
                        <a:cs typeface="Times New Roman" pitchFamily="18" charset="0"/>
                      </a:endParaRPr>
                    </a:p>
                  </a:txBody>
                  <a:tcPr/>
                </a:tc>
                <a:tc>
                  <a:txBody>
                    <a:bodyPr/>
                    <a:lstStyle/>
                    <a:p>
                      <a:r>
                        <a:rPr lang="es-EC" sz="800" dirty="0">
                          <a:latin typeface="Times New Roman" pitchFamily="18" charset="0"/>
                          <a:cs typeface="Times New Roman" pitchFamily="18" charset="0"/>
                        </a:rPr>
                        <a:t>SITEMA METORPOLITANO DE TEATROS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C" sz="800" dirty="0">
                          <a:latin typeface="Times New Roman" pitchFamily="18" charset="0"/>
                          <a:cs typeface="Times New Roman" pitchFamily="18" charset="0"/>
                        </a:rPr>
                        <a:t>$ 2´900.000,00</a:t>
                      </a:r>
                    </a:p>
                    <a:p>
                      <a:endParaRPr lang="es-EC" sz="800" dirty="0">
                        <a:latin typeface="Times New Roman" pitchFamily="18" charset="0"/>
                        <a:cs typeface="Times New Roman" pitchFamily="18" charset="0"/>
                      </a:endParaRPr>
                    </a:p>
                  </a:txBody>
                  <a:tcPr/>
                </a:tc>
                <a:tc>
                  <a:txBody>
                    <a:bodyPr/>
                    <a:lstStyle/>
                    <a:p>
                      <a:pPr algn="ctr"/>
                      <a:r>
                        <a:rPr lang="es-EC" sz="800" dirty="0">
                          <a:latin typeface="Times New Roman" pitchFamily="18" charset="0"/>
                          <a:cs typeface="Times New Roman" pitchFamily="18" charset="0"/>
                        </a:rPr>
                        <a:t>x</a:t>
                      </a:r>
                    </a:p>
                  </a:txBody>
                  <a:tcPr/>
                </a:tc>
                <a:tc>
                  <a:txBody>
                    <a:bodyPr/>
                    <a:lstStyle/>
                    <a:p>
                      <a:pPr algn="ctr"/>
                      <a:endParaRPr lang="es-EC" sz="800" dirty="0">
                        <a:latin typeface="Times New Roman" pitchFamily="18" charset="0"/>
                        <a:cs typeface="Times New Roman" pitchFamily="18" charset="0"/>
                      </a:endParaRPr>
                    </a:p>
                  </a:txBody>
                  <a:tcPr/>
                </a:tc>
                <a:tc>
                  <a:txBody>
                    <a:bodyPr/>
                    <a:lstStyle/>
                    <a:p>
                      <a:r>
                        <a:rPr lang="es-EC" sz="800" dirty="0">
                          <a:latin typeface="Times New Roman" pitchFamily="18" charset="0"/>
                          <a:cs typeface="Times New Roman" pitchFamily="18" charset="0"/>
                        </a:rPr>
                        <a:t> $ 221.923,40</a:t>
                      </a:r>
                    </a:p>
                  </a:txBody>
                  <a:tcPr/>
                </a:tc>
                <a:tc>
                  <a:txBody>
                    <a:bodyPr/>
                    <a:lstStyle/>
                    <a:p>
                      <a:r>
                        <a:rPr lang="es-EC" sz="800" dirty="0">
                          <a:latin typeface="Times New Roman" pitchFamily="18" charset="0"/>
                          <a:cs typeface="Times New Roman" pitchFamily="18" charset="0"/>
                        </a:rPr>
                        <a:t>$1.764.039,12</a:t>
                      </a:r>
                    </a:p>
                  </a:txBody>
                  <a:tcPr/>
                </a:tc>
                <a:tc>
                  <a:txBody>
                    <a:bodyPr/>
                    <a:lstStyle/>
                    <a:p>
                      <a:r>
                        <a:rPr lang="es-EC" sz="800" dirty="0">
                          <a:latin typeface="Times New Roman" pitchFamily="18" charset="0"/>
                          <a:cs typeface="Times New Roman" pitchFamily="18" charset="0"/>
                        </a:rPr>
                        <a:t>1.764.039,12</a:t>
                      </a:r>
                    </a:p>
                  </a:txBody>
                  <a:tcPr/>
                </a:tc>
                <a:extLst>
                  <a:ext uri="{0D108BD9-81ED-4DB2-BD59-A6C34878D82A}">
                    <a16:rowId xmlns:a16="http://schemas.microsoft.com/office/drawing/2014/main" xmlns="" val="10009"/>
                  </a:ext>
                </a:extLst>
              </a:tr>
              <a:tr h="325822">
                <a:tc gridSpan="2">
                  <a:txBody>
                    <a:bodyPr/>
                    <a:lstStyle/>
                    <a:p>
                      <a:pPr algn="r"/>
                      <a:r>
                        <a:rPr lang="es-EC" sz="800" b="1" dirty="0">
                          <a:latin typeface="Times New Roman" pitchFamily="18" charset="0"/>
                          <a:cs typeface="Times New Roman" pitchFamily="18" charset="0"/>
                        </a:rPr>
                        <a:t>TOTAL</a:t>
                      </a:r>
                    </a:p>
                  </a:txBody>
                  <a:tcPr/>
                </a:tc>
                <a:tc hMerge="1">
                  <a:txBody>
                    <a:bodyPr/>
                    <a:lstStyle/>
                    <a:p>
                      <a:endParaRPr lang="es-EC" sz="800" dirty="0">
                        <a:latin typeface="Times New Roman" pitchFamily="18" charset="0"/>
                        <a:cs typeface="Times New Roman" pitchFamily="18" charset="0"/>
                      </a:endParaRPr>
                    </a:p>
                  </a:txBody>
                  <a:tcPr/>
                </a:tc>
                <a:tc>
                  <a:txBody>
                    <a:bodyPr/>
                    <a:lstStyle/>
                    <a:p>
                      <a:r>
                        <a:rPr lang="es-EC" sz="800" b="1" dirty="0">
                          <a:latin typeface="Times New Roman" pitchFamily="18" charset="0"/>
                          <a:cs typeface="Times New Roman" pitchFamily="18" charset="0"/>
                        </a:rPr>
                        <a:t>$ 12,863.208,41</a:t>
                      </a:r>
                    </a:p>
                  </a:txBody>
                  <a:tcPr/>
                </a:tc>
                <a:tc gridSpan="2">
                  <a:txBody>
                    <a:bodyPr/>
                    <a:lstStyle/>
                    <a:p>
                      <a:pPr algn="ctr"/>
                      <a:endParaRPr lang="es-EC" sz="800" dirty="0">
                        <a:latin typeface="Times New Roman" pitchFamily="18" charset="0"/>
                        <a:cs typeface="Times New Roman" pitchFamily="18" charset="0"/>
                      </a:endParaRPr>
                    </a:p>
                  </a:txBody>
                  <a:tcPr/>
                </a:tc>
                <a:tc hMerge="1">
                  <a:txBody>
                    <a:bodyPr/>
                    <a:lstStyle/>
                    <a:p>
                      <a:pPr algn="ctr"/>
                      <a:endParaRPr lang="es-EC" sz="800" dirty="0">
                        <a:latin typeface="Times New Roman" pitchFamily="18" charset="0"/>
                        <a:cs typeface="Times New Roman" pitchFamily="18" charset="0"/>
                      </a:endParaRPr>
                    </a:p>
                  </a:txBody>
                  <a:tcPr/>
                </a:tc>
                <a:tc>
                  <a:txBody>
                    <a:bodyPr/>
                    <a:lstStyle/>
                    <a:p>
                      <a:r>
                        <a:rPr lang="es-EC" sz="800" b="1" dirty="0">
                          <a:latin typeface="Times New Roman" pitchFamily="18" charset="0"/>
                          <a:cs typeface="Times New Roman" pitchFamily="18" charset="0"/>
                        </a:rPr>
                        <a:t>$ 946.768,52</a:t>
                      </a:r>
                    </a:p>
                    <a:p>
                      <a:endParaRPr lang="es-EC" sz="800" dirty="0">
                        <a:latin typeface="Times New Roman" pitchFamily="18" charset="0"/>
                        <a:cs typeface="Times New Roman" pitchFamily="18" charset="0"/>
                      </a:endParaRPr>
                    </a:p>
                  </a:txBody>
                  <a:tcPr/>
                </a:tc>
                <a:tc>
                  <a:txBody>
                    <a:bodyPr/>
                    <a:lstStyle/>
                    <a:p>
                      <a:r>
                        <a:rPr lang="es-EC" sz="800" b="1" dirty="0">
                          <a:latin typeface="Times New Roman" pitchFamily="18" charset="0"/>
                          <a:cs typeface="Times New Roman" pitchFamily="18" charset="0"/>
                        </a:rPr>
                        <a:t>$ 7.292.982,81</a:t>
                      </a:r>
                    </a:p>
                  </a:txBody>
                  <a:tcPr/>
                </a:tc>
                <a:tc>
                  <a:txBody>
                    <a:bodyPr/>
                    <a:lstStyle/>
                    <a:p>
                      <a:r>
                        <a:rPr lang="es-EC" sz="800" b="1" dirty="0">
                          <a:latin typeface="Times New Roman" pitchFamily="18" charset="0"/>
                          <a:cs typeface="Times New Roman" pitchFamily="18" charset="0"/>
                        </a:rPr>
                        <a:t>$ 6.877.413,45</a:t>
                      </a:r>
                    </a:p>
                  </a:txBody>
                  <a:tcPr/>
                </a:tc>
                <a:extLst>
                  <a:ext uri="{0D108BD9-81ED-4DB2-BD59-A6C34878D82A}">
                    <a16:rowId xmlns:a16="http://schemas.microsoft.com/office/drawing/2014/main" xmlns="" val="10010"/>
                  </a:ext>
                </a:extLst>
              </a:tr>
              <a:tr h="360379">
                <a:tc gridSpan="8">
                  <a:txBody>
                    <a:bodyPr/>
                    <a:lstStyle/>
                    <a:p>
                      <a:r>
                        <a:rPr lang="es-EC" sz="800" b="1" dirty="0">
                          <a:latin typeface="Times New Roman" pitchFamily="18" charset="0"/>
                          <a:cs typeface="Times New Roman" pitchFamily="18" charset="0"/>
                        </a:rPr>
                        <a:t>FUENTE: </a:t>
                      </a:r>
                      <a:r>
                        <a:rPr lang="es-EC" sz="800" dirty="0">
                          <a:latin typeface="Times New Roman" pitchFamily="18" charset="0"/>
                          <a:cs typeface="Times New Roman" pitchFamily="18" charset="0"/>
                        </a:rPr>
                        <a:t>CÉDULA PRESUPUETARÍA 13-10-2021 </a:t>
                      </a:r>
                    </a:p>
                  </a:txBody>
                  <a:tcPr/>
                </a:tc>
                <a:tc hMerge="1">
                  <a:txBody>
                    <a:bodyPr/>
                    <a:lstStyle/>
                    <a:p>
                      <a:endParaRPr lang="es-EC" sz="1050" dirty="0">
                        <a:latin typeface="Times New Roman" pitchFamily="18" charset="0"/>
                        <a:cs typeface="Times New Roman" pitchFamily="18" charset="0"/>
                      </a:endParaRPr>
                    </a:p>
                  </a:txBody>
                  <a:tcPr/>
                </a:tc>
                <a:tc hMerge="1">
                  <a:txBody>
                    <a:bodyPr/>
                    <a:lstStyle/>
                    <a:p>
                      <a:endParaRPr lang="es-EC" sz="1050" dirty="0">
                        <a:latin typeface="Times New Roman" pitchFamily="18" charset="0"/>
                        <a:cs typeface="Times New Roman" pitchFamily="18" charset="0"/>
                      </a:endParaRPr>
                    </a:p>
                  </a:txBody>
                  <a:tcPr/>
                </a:tc>
                <a:tc hMerge="1">
                  <a:txBody>
                    <a:bodyPr/>
                    <a:lstStyle/>
                    <a:p>
                      <a:endParaRPr lang="es-EC"/>
                    </a:p>
                  </a:txBody>
                  <a:tcPr/>
                </a:tc>
                <a:tc hMerge="1">
                  <a:txBody>
                    <a:bodyPr/>
                    <a:lstStyle/>
                    <a:p>
                      <a:endParaRPr lang="es-EC"/>
                    </a:p>
                  </a:txBody>
                  <a:tcPr/>
                </a:tc>
                <a:tc hMerge="1">
                  <a:txBody>
                    <a:bodyPr/>
                    <a:lstStyle/>
                    <a:p>
                      <a:endParaRPr lang="es-EC" sz="1050" dirty="0">
                        <a:latin typeface="Times New Roman" pitchFamily="18" charset="0"/>
                        <a:cs typeface="Times New Roman" pitchFamily="18" charset="0"/>
                      </a:endParaRPr>
                    </a:p>
                  </a:txBody>
                  <a:tcPr/>
                </a:tc>
                <a:tc hMerge="1">
                  <a:txBody>
                    <a:bodyPr/>
                    <a:lstStyle/>
                    <a:p>
                      <a:endParaRPr lang="es-EC"/>
                    </a:p>
                  </a:txBody>
                  <a:tcPr/>
                </a:tc>
                <a:tc hMerge="1">
                  <a:txBody>
                    <a:bodyPr/>
                    <a:lstStyle/>
                    <a:p>
                      <a:endParaRPr lang="es-EC" sz="1050" dirty="0">
                        <a:latin typeface="Times New Roman" pitchFamily="18" charset="0"/>
                        <a:cs typeface="Times New Roman" pitchFamily="18" charset="0"/>
                      </a:endParaRPr>
                    </a:p>
                  </a:txBody>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203999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4" descr="Imagen que contiene Interfaz de usuario gráfica&#10;&#10;Descripción generada automáticamente">
            <a:extLst>
              <a:ext uri="{FF2B5EF4-FFF2-40B4-BE49-F238E27FC236}">
                <a16:creationId xmlns:a16="http://schemas.microsoft.com/office/drawing/2014/main" xmlns="" id="{94A0B97B-6794-7D44-B95E-0588BBB47862}"/>
              </a:ext>
            </a:extLst>
          </p:cNvPr>
          <p:cNvPicPr>
            <a:picLocks noChangeAspect="1"/>
          </p:cNvPicPr>
          <p:nvPr/>
        </p:nvPicPr>
        <p:blipFill rotWithShape="1">
          <a:blip r:embed="rId2"/>
          <a:srcRect t="19"/>
          <a:stretch/>
        </p:blipFill>
        <p:spPr>
          <a:xfrm>
            <a:off x="0" y="214663"/>
            <a:ext cx="12192000" cy="7038753"/>
          </a:xfrm>
          <a:prstGeom prst="rect">
            <a:avLst/>
          </a:prstGeom>
        </p:spPr>
      </p:pic>
      <p:sp>
        <p:nvSpPr>
          <p:cNvPr id="5" name="4 CuadroTexto"/>
          <p:cNvSpPr txBox="1"/>
          <p:nvPr/>
        </p:nvSpPr>
        <p:spPr>
          <a:xfrm>
            <a:off x="1298935" y="1106944"/>
            <a:ext cx="9241379" cy="4031873"/>
          </a:xfrm>
          <a:prstGeom prst="rect">
            <a:avLst/>
          </a:prstGeom>
          <a:noFill/>
        </p:spPr>
        <p:txBody>
          <a:bodyPr wrap="square" rtlCol="0">
            <a:spAutoFit/>
          </a:bodyPr>
          <a:lstStyle/>
          <a:p>
            <a:r>
              <a:rPr lang="es-EC" b="1" dirty="0">
                <a:latin typeface="Times New Roman" pitchFamily="18" charset="0"/>
                <a:cs typeface="Times New Roman" pitchFamily="18" charset="0"/>
              </a:rPr>
              <a:t>ACCIONES A REALIZARSE PARA LA EJECUCIÓN DEL ÚLTMO TRIMESTRE 2021</a:t>
            </a:r>
          </a:p>
          <a:p>
            <a:endParaRPr lang="es-EC" b="1" dirty="0">
              <a:latin typeface="Times New Roman" pitchFamily="18" charset="0"/>
              <a:cs typeface="Times New Roman" pitchFamily="18" charset="0"/>
            </a:endParaRPr>
          </a:p>
          <a:p>
            <a:endParaRPr lang="es-EC" b="1" dirty="0">
              <a:latin typeface="Times New Roman" pitchFamily="18" charset="0"/>
              <a:cs typeface="Times New Roman" pitchFamily="18" charset="0"/>
            </a:endParaRPr>
          </a:p>
          <a:p>
            <a:endParaRPr lang="es-EC" sz="1200" dirty="0">
              <a:latin typeface="Times New Roman" pitchFamily="18" charset="0"/>
              <a:cs typeface="Times New Roman" pitchFamily="18" charset="0"/>
            </a:endParaRPr>
          </a:p>
          <a:p>
            <a:pPr marL="285750" indent="-285750" algn="just">
              <a:buFont typeface="Arial" pitchFamily="34" charset="0"/>
              <a:buChar char="•"/>
            </a:pPr>
            <a:r>
              <a:rPr lang="es-EC" sz="1400" dirty="0">
                <a:latin typeface="Times New Roman" pitchFamily="18" charset="0"/>
                <a:cs typeface="Times New Roman" pitchFamily="18" charset="0"/>
              </a:rPr>
              <a:t>Seguimiento a la ejecución planificada para el último trimestre del año  mediante </a:t>
            </a:r>
            <a:r>
              <a:rPr lang="es-EC" sz="1400" b="1" dirty="0">
                <a:latin typeface="Times New Roman" pitchFamily="18" charset="0"/>
                <a:cs typeface="Times New Roman" pitchFamily="18" charset="0"/>
              </a:rPr>
              <a:t>Memorando Nro. GADDMQ-SECU-2021-0601-M de 12 de octubre de 2021. Requerimiento:</a:t>
            </a:r>
            <a:endParaRPr lang="es-EC" sz="1400" dirty="0">
              <a:latin typeface="Times New Roman" pitchFamily="18" charset="0"/>
              <a:cs typeface="Times New Roman" pitchFamily="18" charset="0"/>
            </a:endParaRPr>
          </a:p>
          <a:p>
            <a:pPr algn="just"/>
            <a:endParaRPr lang="es-EC" sz="1400" dirty="0">
              <a:latin typeface="Times New Roman" pitchFamily="18" charset="0"/>
              <a:cs typeface="Times New Roman" pitchFamily="18" charset="0"/>
            </a:endParaRPr>
          </a:p>
          <a:p>
            <a:pPr algn="just"/>
            <a:r>
              <a:rPr lang="es-EC" sz="1400" i="1" dirty="0">
                <a:latin typeface="Times New Roman" pitchFamily="18" charset="0"/>
                <a:cs typeface="Times New Roman" pitchFamily="18" charset="0"/>
              </a:rPr>
              <a:t>«(…) con el objetivo de realizar seguimiento a la ejecución presupuestaria para el último trimestre del presente año y así garantizar la gestión administrativa pertinente, solicito se remita la </a:t>
            </a:r>
            <a:r>
              <a:rPr lang="es-EC" sz="1400" b="1" i="1" u="sng" dirty="0">
                <a:latin typeface="Times New Roman" pitchFamily="18" charset="0"/>
                <a:cs typeface="Times New Roman" pitchFamily="18" charset="0"/>
              </a:rPr>
              <a:t>planificación exacta de los procesos a contratar con valores y forma de contratación</a:t>
            </a:r>
            <a:r>
              <a:rPr lang="es-EC" sz="1400" i="1" dirty="0">
                <a:latin typeface="Times New Roman" pitchFamily="18" charset="0"/>
                <a:cs typeface="Times New Roman" pitchFamily="18" charset="0"/>
              </a:rPr>
              <a:t>. Es importante resaltar que, en caso de que los procesos registrados en PAC no se vayan a realizar, se deberá explicar de forma motivada las causas en el archivo adjunto.»</a:t>
            </a:r>
          </a:p>
          <a:p>
            <a:pPr algn="just"/>
            <a:endParaRPr lang="es-EC" sz="1400" i="1" dirty="0">
              <a:latin typeface="Times New Roman" pitchFamily="18" charset="0"/>
              <a:cs typeface="Times New Roman" pitchFamily="18" charset="0"/>
            </a:endParaRPr>
          </a:p>
          <a:p>
            <a:pPr marL="171450" indent="-171450" algn="just">
              <a:buFont typeface="Arial" pitchFamily="34" charset="0"/>
              <a:buChar char="•"/>
            </a:pPr>
            <a:r>
              <a:rPr lang="es-EC" sz="1400" dirty="0">
                <a:latin typeface="Times New Roman" pitchFamily="18" charset="0"/>
                <a:cs typeface="Times New Roman" pitchFamily="18" charset="0"/>
              </a:rPr>
              <a:t>Se revisará la planificación y se analizará que las contrataciones que pueden ser viables contemplando tiempos de contratación ejecución y pagos de ser necesario para la ejecución se realizarán traspaso presupuestarios</a:t>
            </a:r>
          </a:p>
          <a:p>
            <a:pPr marL="171450" indent="-171450" algn="just">
              <a:buFont typeface="Arial" pitchFamily="34" charset="0"/>
              <a:buChar char="•"/>
            </a:pPr>
            <a:endParaRPr lang="es-EC" sz="1400" dirty="0">
              <a:latin typeface="Times New Roman" pitchFamily="18" charset="0"/>
              <a:cs typeface="Times New Roman" pitchFamily="18" charset="0"/>
            </a:endParaRPr>
          </a:p>
          <a:p>
            <a:pPr marL="171450" indent="-171450" algn="just">
              <a:buFont typeface="Arial" pitchFamily="34" charset="0"/>
              <a:buChar char="•"/>
            </a:pPr>
            <a:r>
              <a:rPr lang="es-EC" sz="1400" dirty="0">
                <a:latin typeface="Times New Roman" pitchFamily="18" charset="0"/>
                <a:cs typeface="Times New Roman" pitchFamily="18" charset="0"/>
              </a:rPr>
              <a:t>Los saldos de cada proyectos se consolidara en un solo traspaso para cubrir Fiestas de Quito y festividades decembrinas </a:t>
            </a:r>
          </a:p>
          <a:p>
            <a:pPr algn="just"/>
            <a:endParaRPr lang="es-EC" sz="1200" i="1" dirty="0">
              <a:latin typeface="Times New Roman" pitchFamily="18" charset="0"/>
              <a:cs typeface="Times New Roman" pitchFamily="18" charset="0"/>
            </a:endParaRPr>
          </a:p>
          <a:p>
            <a:pPr algn="just"/>
            <a:endParaRPr lang="es-EC" sz="1200" i="1" dirty="0">
              <a:latin typeface="Times New Roman" pitchFamily="18" charset="0"/>
              <a:cs typeface="Times New Roman" pitchFamily="18" charset="0"/>
            </a:endParaRPr>
          </a:p>
        </p:txBody>
      </p:sp>
    </p:spTree>
    <p:extLst>
      <p:ext uri="{BB962C8B-B14F-4D97-AF65-F5344CB8AC3E}">
        <p14:creationId xmlns:p14="http://schemas.microsoft.com/office/powerpoint/2010/main" val="50348686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439</TotalTime>
  <Words>650</Words>
  <Application>Microsoft Office PowerPoint</Application>
  <PresentationFormat>Personalizado</PresentationFormat>
  <Paragraphs>214</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Microsoft Office User</dc:creator>
  <cp:lastModifiedBy>Secretaria de Concejo</cp:lastModifiedBy>
  <cp:revision>23</cp:revision>
  <dcterms:created xsi:type="dcterms:W3CDTF">2021-06-18T14:44:51Z</dcterms:created>
  <dcterms:modified xsi:type="dcterms:W3CDTF">2021-10-14T14:25:30Z</dcterms:modified>
</cp:coreProperties>
</file>