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70" r:id="rId4"/>
    <p:sldId id="273" r:id="rId5"/>
    <p:sldId id="274" r:id="rId6"/>
    <p:sldId id="271" r:id="rId7"/>
    <p:sldId id="272" r:id="rId8"/>
    <p:sldId id="257" r:id="rId9"/>
  </p:sldIdLst>
  <p:sldSz cx="12192000" cy="6858000"/>
  <p:notesSz cx="6886575" cy="10017125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7"/>
    <p:restoredTop sz="94611"/>
  </p:normalViewPr>
  <p:slideViewPr>
    <p:cSldViewPr snapToGrid="0" snapToObjects="1">
      <p:cViewPr varScale="1">
        <p:scale>
          <a:sx n="69" d="100"/>
          <a:sy n="69" d="100"/>
        </p:scale>
        <p:origin x="90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49258E3-D480-AF41-848F-C0C19EED55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D554B76-85B0-1F43-B59B-D40CA175DC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2674CF4-BAB9-E34A-A90B-E78931583CD3}" type="datetimeFigureOut">
              <a:rPr lang="es-ES"/>
              <a:pPr>
                <a:defRPr/>
              </a:pPr>
              <a:t>16/09/2021</a:t>
            </a:fld>
            <a:endParaRPr lang="es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BCC506A9-062D-9944-B815-C5B41DBC53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7100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BCE8EFEE-A599-EC4C-9205-B3AB689718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658" y="4820741"/>
            <a:ext cx="5509260" cy="3944243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96E0DD-5AF8-6F4C-986C-059DA2A84E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183" cy="50259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351008-1877-DC4D-873D-2C57E0BDDD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0799" y="9514531"/>
            <a:ext cx="2984183" cy="502595"/>
          </a:xfrm>
          <a:prstGeom prst="rect">
            <a:avLst/>
          </a:prstGeom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D96857F5-0E14-D649-9118-7E29017B79C7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4058147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754689-A44C-8D4F-BAA6-2ED22A87F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E579A-E100-DE4C-9522-C7187043065D}" type="datetimeFigureOut">
              <a:rPr lang="es-ES"/>
              <a:pPr>
                <a:defRPr/>
              </a:pPr>
              <a:t>16/09/2021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BA0FC-C832-7249-9C32-D218B416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42B6D8-0BB9-3C4D-BC23-86821AFFE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F3A8B-514E-5841-BA71-31B3A052C122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271248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2645BC-C60A-AA47-AC9D-317DDA36D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6FD8A-D4F3-3643-B042-F8E901B5EEB6}" type="datetimeFigureOut">
              <a:rPr lang="es-ES"/>
              <a:pPr>
                <a:defRPr/>
              </a:pPr>
              <a:t>16/09/2021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AE119F-D07F-1F47-A9DB-B4E8DBF44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75FDF1-A9B4-C144-AB25-C25837DB1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07A51-3A1A-1948-A96C-92AACF224AD0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9852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1AA70E-EFE2-A742-801B-F726D1408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C7C97-4D39-834A-A9FF-A507F1C92CFC}" type="datetimeFigureOut">
              <a:rPr lang="es-ES"/>
              <a:pPr>
                <a:defRPr/>
              </a:pPr>
              <a:t>16/09/2021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C9F415-A357-184C-AAC2-C21485BD0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44AD78-5BBB-0E40-9A21-815B6789F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24D4B-B0AB-2246-8E92-C4C2660F29DA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422238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9BC0B4-B92E-E24A-83CE-D5CCE56A8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CCE5-C00F-B146-83E4-EDE492EA6989}" type="datetimeFigureOut">
              <a:rPr lang="es-ES"/>
              <a:pPr>
                <a:defRPr/>
              </a:pPr>
              <a:t>16/09/2021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BD8DD4-6AA3-2D49-B5C2-9ED19BE7D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76E739-0786-9D41-B7E8-E6F0F84C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F17D9-3EC1-B647-942D-DE8B6EEB7449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198371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17F325-5AAA-4F4B-8EF3-6BB225693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C872D-6035-8449-8CDA-B35A214DB9E9}" type="datetimeFigureOut">
              <a:rPr lang="es-ES"/>
              <a:pPr>
                <a:defRPr/>
              </a:pPr>
              <a:t>16/09/2021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02361A-81C1-DF46-B240-C0A1505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260DF8-9E0E-354B-975D-1DAE6D05B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2204C-86CA-F442-9491-CAACACFC1C9E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320416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4A347445-B457-3D46-BCB0-9A453F05E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2217-F282-984B-BAB1-875B3D356247}" type="datetimeFigureOut">
              <a:rPr lang="es-ES"/>
              <a:pPr>
                <a:defRPr/>
              </a:pPr>
              <a:t>16/09/2021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55A272B1-6E42-164D-BAAE-1A1E4753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BA70744B-F9E5-3844-873C-815CE1113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6B033-FC8B-9348-BFD6-CC6B0449457A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109857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4E117D83-A668-9B48-8DB9-D1CDFB7A7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471F3-96F3-7941-8ECF-EBA36CABEE17}" type="datetimeFigureOut">
              <a:rPr lang="es-ES"/>
              <a:pPr>
                <a:defRPr/>
              </a:pPr>
              <a:t>16/09/2021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B9A3F20F-69DC-6548-9872-1062D5441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61108F54-E72A-E54E-82BD-952C5A6CA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56DB3-2933-934B-846B-7ACFD16EE698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119545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44596106-4540-394C-9577-F41E762DF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ADB9A-3343-D740-AB7B-274B0D77D0A8}" type="datetimeFigureOut">
              <a:rPr lang="es-ES"/>
              <a:pPr>
                <a:defRPr/>
              </a:pPr>
              <a:t>16/09/2021</a:t>
            </a:fld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58DF1BE4-56AE-D540-88CE-0C7DC134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6F6FDDFE-CB97-C443-B512-7576F053F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89B2C-2D34-864D-A592-8C44E75C2EEB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193685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7ACE5C70-6AF9-6D48-A540-F1115B59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6B98-6AFD-A746-A695-6905F5F33912}" type="datetimeFigureOut">
              <a:rPr lang="es-ES"/>
              <a:pPr>
                <a:defRPr/>
              </a:pPr>
              <a:t>16/09/2021</a:t>
            </a:fld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EA0E023B-00F7-9946-93AB-4FBC0A26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74CAF6CB-FF30-2B4F-9312-6A6A8BD1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092C7-5255-0847-A18E-93023E93D63A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204527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8B6ED061-A887-5845-9956-6DC18F9B2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F1A64-D3C5-5F47-969F-53B223EF4E62}" type="datetimeFigureOut">
              <a:rPr lang="es-ES"/>
              <a:pPr>
                <a:defRPr/>
              </a:pPr>
              <a:t>16/09/2021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E9E727D-CEB1-2A4F-936F-6A6E54AFD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09CBEE95-79B3-2D49-A189-C54AC3697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BD20A-5EDE-5E4E-A581-D44435805E4D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347254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2B229A4D-9319-7C44-947B-EAF4CDEB0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54836-D1BD-8241-A8A3-56BB31E42A45}" type="datetimeFigureOut">
              <a:rPr lang="es-ES"/>
              <a:pPr>
                <a:defRPr/>
              </a:pPr>
              <a:t>16/09/2021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98EA8A99-88A2-5A4F-AD13-C2FB1341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4A07D98B-3E4C-7D4B-BBA4-C0DA2E0E2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BC8DF-FA69-6D48-B2AB-77552C0C7F4A}" type="slidenum">
              <a:rPr lang="es-ES" altLang="es-EC"/>
              <a:pPr/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310906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07258130-A7AF-AC4F-B551-08092F47BA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x-none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1242D40C-0877-CD4C-8428-EDAEFCEC2B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x-none"/>
              <a:t>Haga clic para modificar los estilos de texto del patrón</a:t>
            </a:r>
          </a:p>
          <a:p>
            <a:pPr lvl="1"/>
            <a:r>
              <a:rPr lang="es-ES" altLang="x-none"/>
              <a:t>Segundo nivel</a:t>
            </a:r>
          </a:p>
          <a:p>
            <a:pPr lvl="2"/>
            <a:r>
              <a:rPr lang="es-ES" altLang="x-none"/>
              <a:t>Tercer nivel</a:t>
            </a:r>
          </a:p>
          <a:p>
            <a:pPr lvl="3"/>
            <a:r>
              <a:rPr lang="es-ES" altLang="x-none"/>
              <a:t>Cuarto nivel</a:t>
            </a:r>
          </a:p>
          <a:p>
            <a:pPr lvl="4"/>
            <a:r>
              <a:rPr lang="es-ES" altLang="x-none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DDEE7E-C0F9-B44D-97B7-EC78AB263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1D4737-476A-C646-8D82-57C76EDF4D79}" type="datetimeFigureOut">
              <a:rPr lang="es-ES"/>
              <a:pPr>
                <a:defRPr/>
              </a:pPr>
              <a:t>16/09/2021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3B61D3-85EE-4E4E-974F-E889B0770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1B21F2-841B-F843-9209-E960D044A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D936393-DDBB-F94E-9091-2B86028CAB0E}" type="slidenum">
              <a:rPr lang="es-ES" altLang="es-EC"/>
              <a:pPr/>
              <a:t>‹Nº›</a:t>
            </a:fld>
            <a:endParaRPr lang="es-ES" alt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image" Target="../media/image2.png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2.png"/><Relationship Id="rId5" Type="http://schemas.openxmlformats.org/officeDocument/2006/relationships/tags" Target="../tags/tag3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9.xml"/><Relationship Id="rId9" Type="http://schemas.openxmlformats.org/officeDocument/2006/relationships/tags" Target="../tags/tag3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2.png"/><Relationship Id="rId5" Type="http://schemas.openxmlformats.org/officeDocument/2006/relationships/tags" Target="../tags/tag3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8.xml"/><Relationship Id="rId9" Type="http://schemas.openxmlformats.org/officeDocument/2006/relationships/tags" Target="../tags/tag4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image" Target="../media/image2.png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image" Target="../media/image2.png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33CC868-C2B4-4042-B97A-D750E0B45372}"/>
              </a:ext>
            </a:extLst>
          </p:cNvPr>
          <p:cNvSpPr txBox="1"/>
          <p:nvPr/>
        </p:nvSpPr>
        <p:spPr>
          <a:xfrm>
            <a:off x="1828800" y="150312"/>
            <a:ext cx="82045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6600" b="1" dirty="0">
                <a:solidFill>
                  <a:srgbClr val="00B0F0"/>
                </a:solidFill>
              </a:rPr>
              <a:t>Secretaría de Salud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5E99FB7-F7AF-834D-A195-70A6B3284829}"/>
              </a:ext>
            </a:extLst>
          </p:cNvPr>
          <p:cNvSpPr txBox="1"/>
          <p:nvPr/>
        </p:nvSpPr>
        <p:spPr>
          <a:xfrm>
            <a:off x="1993726" y="5776586"/>
            <a:ext cx="8204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b="1" dirty="0">
                <a:solidFill>
                  <a:srgbClr val="00B0F0"/>
                </a:solidFill>
              </a:rPr>
              <a:t>Reforma presupuestaria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texto 2">
            <a:extLst>
              <a:ext uri="{FF2B5EF4-FFF2-40B4-BE49-F238E27FC236}">
                <a16:creationId xmlns:a16="http://schemas.microsoft.com/office/drawing/2014/main" id="{5DB05B24-AB9C-FD45-8DFA-7271CF4D85A0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6156325" y="5789613"/>
            <a:ext cx="3492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75" name="Marcador de texto 2">
            <a:extLst>
              <a:ext uri="{FF2B5EF4-FFF2-40B4-BE49-F238E27FC236}">
                <a16:creationId xmlns:a16="http://schemas.microsoft.com/office/drawing/2014/main" id="{DAB68CDD-B960-214A-95A4-1EB2C9DF3777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7172325" y="5789613"/>
            <a:ext cx="3333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76" name="Marcador de texto 2">
            <a:extLst>
              <a:ext uri="{FF2B5EF4-FFF2-40B4-BE49-F238E27FC236}">
                <a16:creationId xmlns:a16="http://schemas.microsoft.com/office/drawing/2014/main" id="{FC45C2C5-2849-804C-8EF8-A5EC5FD094F1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314456" y="2977305"/>
            <a:ext cx="3492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77" name="Marcador de texto 2">
            <a:extLst>
              <a:ext uri="{FF2B5EF4-FFF2-40B4-BE49-F238E27FC236}">
                <a16:creationId xmlns:a16="http://schemas.microsoft.com/office/drawing/2014/main" id="{3728904B-EF74-6743-8557-97651DA97D71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9242425" y="3062288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78" name="Marcador de texto 2">
            <a:extLst>
              <a:ext uri="{FF2B5EF4-FFF2-40B4-BE49-F238E27FC236}">
                <a16:creationId xmlns:a16="http://schemas.microsoft.com/office/drawing/2014/main" id="{4818DC0F-E7A2-AE45-9A1A-A2AA095F33FB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7330331" y="2736005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79" name="Marcador de texto 2">
            <a:extLst>
              <a:ext uri="{FF2B5EF4-FFF2-40B4-BE49-F238E27FC236}">
                <a16:creationId xmlns:a16="http://schemas.microsoft.com/office/drawing/2014/main" id="{0B352C9B-F275-C840-A152-0979F583FB70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824236" y="1844684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0" name="Marcador de texto 2">
            <a:extLst>
              <a:ext uri="{FF2B5EF4-FFF2-40B4-BE49-F238E27FC236}">
                <a16:creationId xmlns:a16="http://schemas.microsoft.com/office/drawing/2014/main" id="{8EFB0BE4-B66E-3342-8C9C-E3FEBB927F02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3263156" y="4755305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2" name="Marcador de texto 2">
            <a:extLst>
              <a:ext uri="{FF2B5EF4-FFF2-40B4-BE49-F238E27FC236}">
                <a16:creationId xmlns:a16="http://schemas.microsoft.com/office/drawing/2014/main" id="{064F40AD-C2EA-0746-A9D5-A9BB6D46CE68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7287468" y="4755305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3" name="Marcador de texto 2">
            <a:extLst>
              <a:ext uri="{FF2B5EF4-FFF2-40B4-BE49-F238E27FC236}">
                <a16:creationId xmlns:a16="http://schemas.microsoft.com/office/drawing/2014/main" id="{CF355FD5-5238-3840-BACA-223CA9D9EAC0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175625" y="5789613"/>
            <a:ext cx="3492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4" name="Marcador de texto 2">
            <a:extLst>
              <a:ext uri="{FF2B5EF4-FFF2-40B4-BE49-F238E27FC236}">
                <a16:creationId xmlns:a16="http://schemas.microsoft.com/office/drawing/2014/main" id="{5EC9A285-9FCB-E940-9D5C-3A0BFA27277E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9191625" y="5789613"/>
            <a:ext cx="3333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5" name="Marcador de texto 2">
            <a:extLst>
              <a:ext uri="{FF2B5EF4-FFF2-40B4-BE49-F238E27FC236}">
                <a16:creationId xmlns:a16="http://schemas.microsoft.com/office/drawing/2014/main" id="{39A3DEAD-8F2A-F049-96C2-51DD6024B863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9199563" y="5548313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7" name="CuadroTexto 128">
            <a:extLst>
              <a:ext uri="{FF2B5EF4-FFF2-40B4-BE49-F238E27FC236}">
                <a16:creationId xmlns:a16="http://schemas.microsoft.com/office/drawing/2014/main" id="{D54E371F-1929-E346-9F74-38A34DC8B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488" y="360363"/>
            <a:ext cx="5670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x-none" sz="3200" b="1" dirty="0">
                <a:solidFill>
                  <a:srgbClr val="002060"/>
                </a:solidFill>
              </a:rPr>
              <a:t>Secretaría de Salud</a:t>
            </a:r>
          </a:p>
        </p:txBody>
      </p:sp>
      <p:sp>
        <p:nvSpPr>
          <p:cNvPr id="3088" name="Marcador de texto 2">
            <a:extLst>
              <a:ext uri="{FF2B5EF4-FFF2-40B4-BE49-F238E27FC236}">
                <a16:creationId xmlns:a16="http://schemas.microsoft.com/office/drawing/2014/main" id="{48B6618E-2C38-1042-AFC9-1A0B66285BFD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7296993" y="2980480"/>
            <a:ext cx="3492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BB4BA9-78C7-4EC4-9C75-DAED802C6597}"/>
              </a:ext>
            </a:extLst>
          </p:cNvPr>
          <p:cNvSpPr txBox="1"/>
          <p:nvPr/>
        </p:nvSpPr>
        <p:spPr>
          <a:xfrm>
            <a:off x="777240" y="2075613"/>
            <a:ext cx="185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err="1">
                <a:solidFill>
                  <a:srgbClr val="002060"/>
                </a:solidFill>
              </a:rPr>
              <a:t>Salumed</a:t>
            </a:r>
            <a:r>
              <a:rPr lang="es-EC" sz="28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BF2BEB9-78A0-4A30-A8BA-501AE1064C15}"/>
              </a:ext>
            </a:extLst>
          </p:cNvPr>
          <p:cNvSpPr txBox="1"/>
          <p:nvPr/>
        </p:nvSpPr>
        <p:spPr>
          <a:xfrm>
            <a:off x="4242072" y="1454784"/>
            <a:ext cx="3217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solidFill>
                  <a:srgbClr val="002060"/>
                </a:solidFill>
              </a:rPr>
              <a:t>29% </a:t>
            </a:r>
            <a:r>
              <a:rPr lang="es-EC" sz="2800" dirty="0">
                <a:solidFill>
                  <a:srgbClr val="002060"/>
                </a:solidFill>
                <a:sym typeface="Wingdings" panose="05000000000000000000" pitchFamily="2" charset="2"/>
              </a:rPr>
              <a:t> Presupuesto</a:t>
            </a:r>
          </a:p>
          <a:p>
            <a:r>
              <a:rPr lang="es-EC" sz="2800" dirty="0">
                <a:solidFill>
                  <a:srgbClr val="002060"/>
                </a:solidFill>
                <a:sym typeface="Wingdings" panose="05000000000000000000" pitchFamily="2" charset="2"/>
              </a:rPr>
              <a:t> total </a:t>
            </a:r>
            <a:endParaRPr lang="es-EC" sz="2800" dirty="0">
              <a:solidFill>
                <a:srgbClr val="002060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C13EE32-887E-466E-BFDB-2A5B1121DBA0}"/>
              </a:ext>
            </a:extLst>
          </p:cNvPr>
          <p:cNvSpPr txBox="1"/>
          <p:nvPr/>
        </p:nvSpPr>
        <p:spPr>
          <a:xfrm>
            <a:off x="4421188" y="2639495"/>
            <a:ext cx="426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solidFill>
                  <a:srgbClr val="002060"/>
                </a:solidFill>
              </a:rPr>
              <a:t>42% </a:t>
            </a:r>
            <a:r>
              <a:rPr lang="es-EC" sz="2800">
                <a:solidFill>
                  <a:srgbClr val="002060"/>
                </a:solidFill>
                <a:sym typeface="Wingdings" panose="05000000000000000000" pitchFamily="2" charset="2"/>
              </a:rPr>
              <a:t> Inversión </a:t>
            </a:r>
            <a:endParaRPr lang="es-EC" sz="2800" dirty="0">
              <a:solidFill>
                <a:srgbClr val="002060"/>
              </a:solidFill>
            </a:endParaRP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00C88791-2278-4A9D-B076-39D006281B28}"/>
              </a:ext>
            </a:extLst>
          </p:cNvPr>
          <p:cNvCxnSpPr>
            <a:cxnSpLocks/>
          </p:cNvCxnSpPr>
          <p:nvPr/>
        </p:nvCxnSpPr>
        <p:spPr>
          <a:xfrm>
            <a:off x="1503888" y="2708383"/>
            <a:ext cx="0" cy="7331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A724E38-46D0-4350-B1E9-79A61911450C}"/>
              </a:ext>
            </a:extLst>
          </p:cNvPr>
          <p:cNvSpPr txBox="1"/>
          <p:nvPr/>
        </p:nvSpPr>
        <p:spPr>
          <a:xfrm>
            <a:off x="777240" y="3441483"/>
            <a:ext cx="2105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>
                <a:solidFill>
                  <a:srgbClr val="002060"/>
                </a:solidFill>
              </a:rPr>
              <a:t>3`774.000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CEF23A0-71F7-4A43-AA43-67A2AAB76827}"/>
              </a:ext>
            </a:extLst>
          </p:cNvPr>
          <p:cNvSpPr txBox="1"/>
          <p:nvPr/>
        </p:nvSpPr>
        <p:spPr>
          <a:xfrm>
            <a:off x="377086" y="4481099"/>
            <a:ext cx="1355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rgbClr val="002060"/>
                </a:solidFill>
              </a:rPr>
              <a:t>Anticipo: 2`641.800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71D8A4F-B524-483F-8A79-F5B908C0ED86}"/>
              </a:ext>
            </a:extLst>
          </p:cNvPr>
          <p:cNvSpPr txBox="1"/>
          <p:nvPr/>
        </p:nvSpPr>
        <p:spPr>
          <a:xfrm>
            <a:off x="1784349" y="4539978"/>
            <a:ext cx="1880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rgbClr val="002060"/>
                </a:solidFill>
              </a:rPr>
              <a:t>Valor pendiente 1`132.200 </a:t>
            </a:r>
          </a:p>
        </p:txBody>
      </p:sp>
      <p:sp>
        <p:nvSpPr>
          <p:cNvPr id="9" name="Abrir llave 8">
            <a:extLst>
              <a:ext uri="{FF2B5EF4-FFF2-40B4-BE49-F238E27FC236}">
                <a16:creationId xmlns:a16="http://schemas.microsoft.com/office/drawing/2014/main" id="{686CC9EE-A4A3-413C-BE5B-A8632D8D57E7}"/>
              </a:ext>
            </a:extLst>
          </p:cNvPr>
          <p:cNvSpPr/>
          <p:nvPr/>
        </p:nvSpPr>
        <p:spPr>
          <a:xfrm rot="5400000">
            <a:off x="1346488" y="3306129"/>
            <a:ext cx="345279" cy="1910495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F5CB42FE-8642-4075-AC57-903BCB1DDDF2}"/>
              </a:ext>
            </a:extLst>
          </p:cNvPr>
          <p:cNvCxnSpPr>
            <a:cxnSpLocks/>
          </p:cNvCxnSpPr>
          <p:nvPr/>
        </p:nvCxnSpPr>
        <p:spPr>
          <a:xfrm>
            <a:off x="2347910" y="2307693"/>
            <a:ext cx="162485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319727-F7B6-4576-A007-2D00E5BFAC00}"/>
              </a:ext>
            </a:extLst>
          </p:cNvPr>
          <p:cNvSpPr txBox="1"/>
          <p:nvPr/>
        </p:nvSpPr>
        <p:spPr>
          <a:xfrm>
            <a:off x="8167799" y="1485561"/>
            <a:ext cx="3709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ym typeface="Wingdings" panose="05000000000000000000" pitchFamily="2" charset="2"/>
              </a:rPr>
              <a:t></a:t>
            </a:r>
            <a:r>
              <a:rPr lang="es-EC" dirty="0"/>
              <a:t>UMS. </a:t>
            </a:r>
            <a:r>
              <a:rPr lang="es-EC" dirty="0">
                <a:sym typeface="Wingdings" panose="05000000000000000000" pitchFamily="2" charset="2"/>
              </a:rPr>
              <a:t>Demora del inicio de la Rehabilitación por trámite PREDIO (1 año)</a:t>
            </a:r>
            <a:endParaRPr lang="es-EC" dirty="0"/>
          </a:p>
        </p:txBody>
      </p:sp>
      <p:sp>
        <p:nvSpPr>
          <p:cNvPr id="14" name="Abrir corchete 13">
            <a:extLst>
              <a:ext uri="{FF2B5EF4-FFF2-40B4-BE49-F238E27FC236}">
                <a16:creationId xmlns:a16="http://schemas.microsoft.com/office/drawing/2014/main" id="{391EC4B8-938A-4DF3-B511-0BFA3C0FEFD6}"/>
              </a:ext>
            </a:extLst>
          </p:cNvPr>
          <p:cNvSpPr/>
          <p:nvPr/>
        </p:nvSpPr>
        <p:spPr>
          <a:xfrm>
            <a:off x="3978484" y="1450014"/>
            <a:ext cx="45719" cy="1652703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F984684-89AB-4408-9701-55E19BD19403}"/>
              </a:ext>
            </a:extLst>
          </p:cNvPr>
          <p:cNvSpPr txBox="1"/>
          <p:nvPr/>
        </p:nvSpPr>
        <p:spPr>
          <a:xfrm>
            <a:off x="8126731" y="2420879"/>
            <a:ext cx="36248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s-EC" dirty="0">
                <a:sym typeface="Wingdings" panose="05000000000000000000" pitchFamily="2" charset="2"/>
              </a:rPr>
              <a:t>Compra de pruebas afectada por  allanamientos a SS y Demora respuesta MSP para adquisición con OPS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s-EC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s-EC" dirty="0">
                <a:sym typeface="Wingdings" panose="05000000000000000000" pitchFamily="2" charset="2"/>
              </a:rPr>
              <a:t>CAT Bicentenario (10% ocupación camas ) </a:t>
            </a:r>
          </a:p>
          <a:p>
            <a:r>
              <a:rPr lang="es-EC" dirty="0">
                <a:sym typeface="Wingdings" panose="05000000000000000000" pitchFamily="2" charset="2"/>
              </a:rPr>
              <a:t>gasto promedio mensual: $750.000</a:t>
            </a:r>
          </a:p>
          <a:p>
            <a:endParaRPr lang="es-EC" dirty="0">
              <a:sym typeface="Wingdings" panose="05000000000000000000" pitchFamily="2" charset="2"/>
            </a:endParaRPr>
          </a:p>
          <a:p>
            <a:r>
              <a:rPr lang="es-EC" dirty="0">
                <a:sym typeface="Wingdings" panose="05000000000000000000" pitchFamily="2" charset="2"/>
              </a:rPr>
              <a:t>Brigadas: Estrategia de Promoción y Prevención de mitigación de los efectos Post-Covid (</a:t>
            </a:r>
            <a:r>
              <a:rPr lang="es-EC" i="1" dirty="0" err="1">
                <a:sym typeface="Wingdings" panose="05000000000000000000" pitchFamily="2" charset="2"/>
              </a:rPr>
              <a:t>One</a:t>
            </a:r>
            <a:r>
              <a:rPr lang="es-EC" i="1" dirty="0">
                <a:sym typeface="Wingdings" panose="05000000000000000000" pitchFamily="2" charset="2"/>
              </a:rPr>
              <a:t> </a:t>
            </a:r>
            <a:r>
              <a:rPr lang="es-EC" i="1" dirty="0" err="1">
                <a:sym typeface="Wingdings" panose="05000000000000000000" pitchFamily="2" charset="2"/>
              </a:rPr>
              <a:t>Health</a:t>
            </a:r>
            <a:r>
              <a:rPr lang="es-EC" dirty="0">
                <a:sym typeface="Wingdings" panose="05000000000000000000" pitchFamily="2" charset="2"/>
              </a:rPr>
              <a:t>)</a:t>
            </a:r>
          </a:p>
          <a:p>
            <a:endParaRPr lang="es-EC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D1FD8207-4A6A-438A-A966-E0D8BE156706}"/>
              </a:ext>
            </a:extLst>
          </p:cNvPr>
          <p:cNvSpPr/>
          <p:nvPr/>
        </p:nvSpPr>
        <p:spPr>
          <a:xfrm>
            <a:off x="7902054" y="1214652"/>
            <a:ext cx="4169411" cy="48995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texto 2">
            <a:extLst>
              <a:ext uri="{FF2B5EF4-FFF2-40B4-BE49-F238E27FC236}">
                <a16:creationId xmlns:a16="http://schemas.microsoft.com/office/drawing/2014/main" id="{5DB05B24-AB9C-FD45-8DFA-7271CF4D85A0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6156325" y="5789613"/>
            <a:ext cx="3492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75" name="Marcador de texto 2">
            <a:extLst>
              <a:ext uri="{FF2B5EF4-FFF2-40B4-BE49-F238E27FC236}">
                <a16:creationId xmlns:a16="http://schemas.microsoft.com/office/drawing/2014/main" id="{DAB68CDD-B960-214A-95A4-1EB2C9DF3777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7172325" y="5789613"/>
            <a:ext cx="3333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76" name="Marcador de texto 2">
            <a:extLst>
              <a:ext uri="{FF2B5EF4-FFF2-40B4-BE49-F238E27FC236}">
                <a16:creationId xmlns:a16="http://schemas.microsoft.com/office/drawing/2014/main" id="{FC45C2C5-2849-804C-8EF8-A5EC5FD094F1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8218488" y="3303588"/>
            <a:ext cx="3492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77" name="Marcador de texto 2">
            <a:extLst>
              <a:ext uri="{FF2B5EF4-FFF2-40B4-BE49-F238E27FC236}">
                <a16:creationId xmlns:a16="http://schemas.microsoft.com/office/drawing/2014/main" id="{3728904B-EF74-6743-8557-97651DA97D71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9242425" y="3062288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78" name="Marcador de texto 2">
            <a:extLst>
              <a:ext uri="{FF2B5EF4-FFF2-40B4-BE49-F238E27FC236}">
                <a16:creationId xmlns:a16="http://schemas.microsoft.com/office/drawing/2014/main" id="{4818DC0F-E7A2-AE45-9A1A-A2AA095F33FB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8234363" y="3062288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79" name="Marcador de texto 2">
            <a:extLst>
              <a:ext uri="{FF2B5EF4-FFF2-40B4-BE49-F238E27FC236}">
                <a16:creationId xmlns:a16="http://schemas.microsoft.com/office/drawing/2014/main" id="{0B352C9B-F275-C840-A152-0979F583FB70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186488" y="2598738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0" name="Marcador de texto 2">
            <a:extLst>
              <a:ext uri="{FF2B5EF4-FFF2-40B4-BE49-F238E27FC236}">
                <a16:creationId xmlns:a16="http://schemas.microsoft.com/office/drawing/2014/main" id="{8EFB0BE4-B66E-3342-8C9C-E3FEBB927F02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4167188" y="5081588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1" name="Marcador de texto 2">
            <a:extLst>
              <a:ext uri="{FF2B5EF4-FFF2-40B4-BE49-F238E27FC236}">
                <a16:creationId xmlns:a16="http://schemas.microsoft.com/office/drawing/2014/main" id="{F6158CD7-BF6C-D84C-B1E3-F480AA98C9EA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5175250" y="5548313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2" name="Marcador de texto 2">
            <a:extLst>
              <a:ext uri="{FF2B5EF4-FFF2-40B4-BE49-F238E27FC236}">
                <a16:creationId xmlns:a16="http://schemas.microsoft.com/office/drawing/2014/main" id="{064F40AD-C2EA-0746-A9D5-A9BB6D46CE68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8191500" y="5081588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3" name="Marcador de texto 2">
            <a:extLst>
              <a:ext uri="{FF2B5EF4-FFF2-40B4-BE49-F238E27FC236}">
                <a16:creationId xmlns:a16="http://schemas.microsoft.com/office/drawing/2014/main" id="{CF355FD5-5238-3840-BACA-223CA9D9EAC0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8175625" y="5789613"/>
            <a:ext cx="3492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4" name="Marcador de texto 2">
            <a:extLst>
              <a:ext uri="{FF2B5EF4-FFF2-40B4-BE49-F238E27FC236}">
                <a16:creationId xmlns:a16="http://schemas.microsoft.com/office/drawing/2014/main" id="{5EC9A285-9FCB-E940-9D5C-3A0BFA27277E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9191625" y="5789613"/>
            <a:ext cx="3333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5" name="Marcador de texto 2">
            <a:extLst>
              <a:ext uri="{FF2B5EF4-FFF2-40B4-BE49-F238E27FC236}">
                <a16:creationId xmlns:a16="http://schemas.microsoft.com/office/drawing/2014/main" id="{39A3DEAD-8F2A-F049-96C2-51DD6024B863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9199563" y="5548313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8" name="Marcador de texto 2">
            <a:extLst>
              <a:ext uri="{FF2B5EF4-FFF2-40B4-BE49-F238E27FC236}">
                <a16:creationId xmlns:a16="http://schemas.microsoft.com/office/drawing/2014/main" id="{48B6618E-2C38-1042-AFC9-1A0B66285BFD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201025" y="3306763"/>
            <a:ext cx="3492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632491"/>
              </p:ext>
            </p:extLst>
          </p:nvPr>
        </p:nvGraphicFramePr>
        <p:xfrm>
          <a:off x="688932" y="1434089"/>
          <a:ext cx="10972800" cy="4426406"/>
        </p:xfrm>
        <a:graphic>
          <a:graphicData uri="http://schemas.openxmlformats.org/drawingml/2006/table">
            <a:tbl>
              <a:tblPr/>
              <a:tblGrid>
                <a:gridCol w="514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1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3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44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34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TIPO DE GASTO - PROGRAMA - PROYECTO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ASIGNACIÓN INICIAL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CODIFICADO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COMPROMETIDO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DEVENGADO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% EJECUCIÓN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571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GASTO CORRIENTE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20.648.395,74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22.199.159,57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12.279.060,14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12.068.623,34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54,37%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571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FORTALECIMIENTO INSTITUCIONAL</a:t>
                      </a:r>
                    </a:p>
                  </a:txBody>
                  <a:tcPr marL="114300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20.648.395,74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22.199.159,57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12.279.060,14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12.068.623,34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54,37%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010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GC00A10100001D GASTOS ADMINISTRATIVOS</a:t>
                      </a:r>
                    </a:p>
                  </a:txBody>
                  <a:tcPr marL="228600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922.194,57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922.194,57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597.525,81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389.039,01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42,19%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571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GC00A10100004D REMUNERACION PERSONAL</a:t>
                      </a:r>
                    </a:p>
                  </a:txBody>
                  <a:tcPr marL="228600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19.726.201,17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21.276.965,00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11.681.534,33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11.679.584,33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54,89%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571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PROYECTOS DE INVERSIÓN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14.641.800,00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14.641.800,00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2.429.906,11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1.652.725,77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11,29%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010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FAUNA URBANA</a:t>
                      </a:r>
                    </a:p>
                  </a:txBody>
                  <a:tcPr marL="114300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1.083.664,10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1.083.664,10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273.501,29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191.674,21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17,69%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010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GI00M30100001D MANEJO DE FAUNA URBANA</a:t>
                      </a:r>
                    </a:p>
                  </a:txBody>
                  <a:tcPr marL="228600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1.083.664,10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1.083.664,10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273.501,29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191.674,21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17,69%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571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SALUD AL DIA</a:t>
                      </a:r>
                    </a:p>
                  </a:txBody>
                  <a:tcPr marL="114300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13.558.135,90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13.558.135,90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2.156.404,82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1.461.051,56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10,78%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010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GI00M20100001D SEGURIDAD ALIMENTARIA Y DE CALIDAD</a:t>
                      </a:r>
                    </a:p>
                  </a:txBody>
                  <a:tcPr marL="228600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96.519,24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67.472,24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571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GI00M20100004D FORTALECIMIENTO DE LA GESTIÓN INTEGRAL D</a:t>
                      </a:r>
                    </a:p>
                  </a:txBody>
                  <a:tcPr marL="228600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6.141.800,00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5.141.800,00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010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GI00M20100005D ATENCIÓN INTEGRAL DE SALUD</a:t>
                      </a:r>
                    </a:p>
                  </a:txBody>
                  <a:tcPr marL="228600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6.417.350,39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7.832.751,79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1.998.700,28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1.365.976,03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17,44%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6520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GI00M20100006D PREVENCIÒN INTEGRAL DE ADICCIONES DE QUI</a:t>
                      </a:r>
                    </a:p>
                  </a:txBody>
                  <a:tcPr marL="228600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401.274,40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226.920,00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97.988,25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44.705,56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19,70%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1934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GI00M20100007D ADOLESCENTES INFORMADOS EN SEXUALIDAD RE</a:t>
                      </a:r>
                    </a:p>
                  </a:txBody>
                  <a:tcPr marL="228600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57.000,00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57.000,00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26.749,78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18.416,78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32,31%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6520">
                <a:tc>
                  <a:txBody>
                    <a:bodyPr/>
                    <a:lstStyle/>
                    <a:p>
                      <a:pPr algn="l" fontAlgn="t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GI00M20100008D PREVENCIÓN DE LA MALNUTRICIÓN EN EL DMQ</a:t>
                      </a:r>
                    </a:p>
                  </a:txBody>
                  <a:tcPr marL="228600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444.191,87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232.191,87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32.966,51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31.953,19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13,76%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652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Total general Sector Salud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35.290.195,74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36.840.959,57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14.708.966,25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13.721.349,11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37,24%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9" name="CuadroTexto 122">
            <a:extLst>
              <a:ext uri="{FF2B5EF4-FFF2-40B4-BE49-F238E27FC236}">
                <a16:creationId xmlns:a16="http://schemas.microsoft.com/office/drawing/2014/main" id="{4A918B50-5D0F-F842-AF1F-FE604EDD9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849313"/>
            <a:ext cx="4759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x-none" sz="1800" dirty="0">
                <a:solidFill>
                  <a:srgbClr val="002060"/>
                </a:solidFill>
              </a:rPr>
              <a:t>Al 15 de Septiembre de 2021</a:t>
            </a:r>
          </a:p>
        </p:txBody>
      </p:sp>
      <p:sp>
        <p:nvSpPr>
          <p:cNvPr id="20" name="CuadroTexto 128">
            <a:extLst>
              <a:ext uri="{FF2B5EF4-FFF2-40B4-BE49-F238E27FC236}">
                <a16:creationId xmlns:a16="http://schemas.microsoft.com/office/drawing/2014/main" id="{C4D50E22-6F74-0849-92BD-1D4E6DFA2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484" y="318512"/>
            <a:ext cx="76916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x-none" sz="3200" b="1" dirty="0">
                <a:solidFill>
                  <a:srgbClr val="002060"/>
                </a:solidFill>
              </a:rPr>
              <a:t>Ejecución Presupuestaria por tipo de gasto </a:t>
            </a:r>
          </a:p>
        </p:txBody>
      </p:sp>
      <p:sp>
        <p:nvSpPr>
          <p:cNvPr id="21" name="5 CuadroTexto">
            <a:extLst>
              <a:ext uri="{FF2B5EF4-FFF2-40B4-BE49-F238E27FC236}">
                <a16:creationId xmlns:a16="http://schemas.microsoft.com/office/drawing/2014/main" id="{B4CEEC6B-E3F5-074E-851A-9A41019A2A48}"/>
              </a:ext>
            </a:extLst>
          </p:cNvPr>
          <p:cNvSpPr txBox="1"/>
          <p:nvPr/>
        </p:nvSpPr>
        <p:spPr>
          <a:xfrm>
            <a:off x="795489" y="6203692"/>
            <a:ext cx="9394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altLang="es-EC" sz="1200" dirty="0">
                <a:latin typeface="Century Gothic" pitchFamily="34" charset="0"/>
              </a:rPr>
              <a:t>Incluye el espacio presupuestario de USD. </a:t>
            </a:r>
            <a:r>
              <a:rPr lang="es-EC" altLang="es-EC" sz="1200" b="1" dirty="0">
                <a:solidFill>
                  <a:srgbClr val="FF0000"/>
                </a:solidFill>
                <a:latin typeface="Century Gothic" pitchFamily="34" charset="0"/>
              </a:rPr>
              <a:t>2´641.800,00 </a:t>
            </a:r>
            <a:r>
              <a:rPr lang="es-EC" altLang="es-EC" sz="1200" dirty="0">
                <a:latin typeface="Century Gothic" pitchFamily="34" charset="0"/>
              </a:rPr>
              <a:t>correspondiente al 70% del contrato de adquisición de reactivos para la determinación COVID 19.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4483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Marcador de texto 2">
            <a:extLst>
              <a:ext uri="{FF2B5EF4-FFF2-40B4-BE49-F238E27FC236}">
                <a16:creationId xmlns:a16="http://schemas.microsoft.com/office/drawing/2014/main" id="{DAB68CDD-B960-214A-95A4-1EB2C9DF3777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7172325" y="5789613"/>
            <a:ext cx="3333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76" name="Marcador de texto 2">
            <a:extLst>
              <a:ext uri="{FF2B5EF4-FFF2-40B4-BE49-F238E27FC236}">
                <a16:creationId xmlns:a16="http://schemas.microsoft.com/office/drawing/2014/main" id="{FC45C2C5-2849-804C-8EF8-A5EC5FD094F1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7314456" y="2977305"/>
            <a:ext cx="3492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77" name="Marcador de texto 2">
            <a:extLst>
              <a:ext uri="{FF2B5EF4-FFF2-40B4-BE49-F238E27FC236}">
                <a16:creationId xmlns:a16="http://schemas.microsoft.com/office/drawing/2014/main" id="{3728904B-EF74-6743-8557-97651DA97D71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9242425" y="3062288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78" name="Marcador de texto 2">
            <a:extLst>
              <a:ext uri="{FF2B5EF4-FFF2-40B4-BE49-F238E27FC236}">
                <a16:creationId xmlns:a16="http://schemas.microsoft.com/office/drawing/2014/main" id="{4818DC0F-E7A2-AE45-9A1A-A2AA095F33FB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7330331" y="2736005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2" name="Marcador de texto 2">
            <a:extLst>
              <a:ext uri="{FF2B5EF4-FFF2-40B4-BE49-F238E27FC236}">
                <a16:creationId xmlns:a16="http://schemas.microsoft.com/office/drawing/2014/main" id="{064F40AD-C2EA-0746-A9D5-A9BB6D46CE68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7287468" y="4755305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3" name="Marcador de texto 2">
            <a:extLst>
              <a:ext uri="{FF2B5EF4-FFF2-40B4-BE49-F238E27FC236}">
                <a16:creationId xmlns:a16="http://schemas.microsoft.com/office/drawing/2014/main" id="{CF355FD5-5238-3840-BACA-223CA9D9EAC0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8175625" y="5789613"/>
            <a:ext cx="3492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4" name="Marcador de texto 2">
            <a:extLst>
              <a:ext uri="{FF2B5EF4-FFF2-40B4-BE49-F238E27FC236}">
                <a16:creationId xmlns:a16="http://schemas.microsoft.com/office/drawing/2014/main" id="{5EC9A285-9FCB-E940-9D5C-3A0BFA27277E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9191625" y="5789613"/>
            <a:ext cx="3333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5" name="Marcador de texto 2">
            <a:extLst>
              <a:ext uri="{FF2B5EF4-FFF2-40B4-BE49-F238E27FC236}">
                <a16:creationId xmlns:a16="http://schemas.microsoft.com/office/drawing/2014/main" id="{39A3DEAD-8F2A-F049-96C2-51DD6024B863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9199563" y="5548313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7" name="CuadroTexto 128">
            <a:extLst>
              <a:ext uri="{FF2B5EF4-FFF2-40B4-BE49-F238E27FC236}">
                <a16:creationId xmlns:a16="http://schemas.microsoft.com/office/drawing/2014/main" id="{D54E371F-1929-E346-9F74-38A34DC8B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488" y="360363"/>
            <a:ext cx="5670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x-none" sz="3200" b="1" dirty="0">
                <a:solidFill>
                  <a:srgbClr val="002060"/>
                </a:solidFill>
              </a:rPr>
              <a:t>Secretaría de Salud</a:t>
            </a:r>
          </a:p>
        </p:txBody>
      </p:sp>
      <p:sp>
        <p:nvSpPr>
          <p:cNvPr id="3088" name="Marcador de texto 2">
            <a:extLst>
              <a:ext uri="{FF2B5EF4-FFF2-40B4-BE49-F238E27FC236}">
                <a16:creationId xmlns:a16="http://schemas.microsoft.com/office/drawing/2014/main" id="{48B6618E-2C38-1042-AFC9-1A0B66285BFD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296993" y="2980480"/>
            <a:ext cx="3492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319727-F7B6-4576-A007-2D00E5BFAC00}"/>
              </a:ext>
            </a:extLst>
          </p:cNvPr>
          <p:cNvSpPr txBox="1"/>
          <p:nvPr/>
        </p:nvSpPr>
        <p:spPr>
          <a:xfrm>
            <a:off x="1336131" y="1144587"/>
            <a:ext cx="95197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>
                <a:sym typeface="Wingdings" panose="05000000000000000000" pitchFamily="2" charset="2"/>
              </a:rPr>
              <a:t></a:t>
            </a:r>
            <a:r>
              <a:rPr lang="es-EC" sz="2400" dirty="0"/>
              <a:t>UBA. 15% en proceso de registro de ejecución por ingreso a bodega de chips, medicamentos e insumos. </a:t>
            </a:r>
            <a:r>
              <a:rPr lang="es-EC" sz="2400" dirty="0">
                <a:sym typeface="Wingdings" panose="05000000000000000000" pitchFamily="2" charset="2"/>
              </a:rPr>
              <a:t>Demora en la entrega de predios de </a:t>
            </a:r>
            <a:r>
              <a:rPr lang="es-EC" sz="2400" dirty="0" err="1">
                <a:sym typeface="Wingdings" panose="05000000000000000000" pitchFamily="2" charset="2"/>
              </a:rPr>
              <a:t>Calderòn</a:t>
            </a:r>
            <a:r>
              <a:rPr lang="es-EC" sz="2400" dirty="0">
                <a:sym typeface="Wingdings" panose="05000000000000000000" pitchFamily="2" charset="2"/>
              </a:rPr>
              <a:t> y </a:t>
            </a:r>
            <a:r>
              <a:rPr lang="es-EC" sz="2400" dirty="0" err="1">
                <a:sym typeface="Wingdings" panose="05000000000000000000" pitchFamily="2" charset="2"/>
              </a:rPr>
              <a:t>Calacalì</a:t>
            </a:r>
            <a:endParaRPr lang="es-EC" sz="2400" dirty="0"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è"/>
            </a:pPr>
            <a:endParaRPr lang="es-EC" sz="2400" dirty="0"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es-EC" sz="2400" dirty="0">
                <a:sym typeface="Wingdings" panose="05000000000000000000" pitchFamily="2" charset="2"/>
              </a:rPr>
              <a:t>Seguridad Alimentaria: laboratorio en 2009 se trasladó a la UMC. 2019 se solicita traspaso a Secretaría de Salud. 2021 se autoriza traspaso. 100% ejecución en último cuatrimestre. </a:t>
            </a:r>
          </a:p>
          <a:p>
            <a:pPr marL="285750" indent="-285750" algn="just">
              <a:buFont typeface="Wingdings" panose="05000000000000000000" pitchFamily="2" charset="2"/>
              <a:buChar char="è"/>
            </a:pPr>
            <a:endParaRPr lang="es-EC" sz="2400" dirty="0"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es-EC" sz="2400" dirty="0">
                <a:sym typeface="Wingdings" panose="05000000000000000000" pitchFamily="2" charset="2"/>
              </a:rPr>
              <a:t>Fortalecimiento de la </a:t>
            </a:r>
            <a:r>
              <a:rPr lang="es-EC" sz="2400" dirty="0" err="1">
                <a:sym typeface="Wingdings" panose="05000000000000000000" pitchFamily="2" charset="2"/>
              </a:rPr>
              <a:t>Gestiòn</a:t>
            </a:r>
            <a:r>
              <a:rPr lang="es-EC" sz="2400" dirty="0">
                <a:sym typeface="Wingdings" panose="05000000000000000000" pitchFamily="2" charset="2"/>
              </a:rPr>
              <a:t> Integral. Judicialización de pruebas SALUMED, retraso pruebas </a:t>
            </a:r>
            <a:r>
              <a:rPr lang="es-EC" sz="2400" dirty="0" err="1">
                <a:sym typeface="Wingdings" panose="05000000000000000000" pitchFamily="2" charset="2"/>
              </a:rPr>
              <a:t>diagnòsticas</a:t>
            </a:r>
            <a:r>
              <a:rPr lang="es-EC" sz="2400" dirty="0">
                <a:sym typeface="Wingdings" panose="05000000000000000000" pitchFamily="2" charset="2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è"/>
            </a:pPr>
            <a:endParaRPr lang="es-EC" sz="2400" dirty="0"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è"/>
            </a:pPr>
            <a:r>
              <a:rPr lang="es-EC" sz="2400" dirty="0">
                <a:sym typeface="Wingdings" panose="05000000000000000000" pitchFamily="2" charset="2"/>
              </a:rPr>
              <a:t>Atenciòn Integral en Salud. $750.000 costo promedio mensual. Disminución pacientes y disminución en tiempos de estada. </a:t>
            </a:r>
          </a:p>
          <a:p>
            <a:pPr marL="285750" indent="-285750" algn="just">
              <a:buFont typeface="Wingdings" panose="05000000000000000000" pitchFamily="2" charset="2"/>
              <a:buChar char="è"/>
            </a:pPr>
            <a:endParaRPr lang="es-EC" sz="2400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D1FD8207-4A6A-438A-A966-E0D8BE156706}"/>
              </a:ext>
            </a:extLst>
          </p:cNvPr>
          <p:cNvSpPr/>
          <p:nvPr/>
        </p:nvSpPr>
        <p:spPr>
          <a:xfrm>
            <a:off x="681824" y="944563"/>
            <a:ext cx="10828352" cy="54954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539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Marcador de texto 2">
            <a:extLst>
              <a:ext uri="{FF2B5EF4-FFF2-40B4-BE49-F238E27FC236}">
                <a16:creationId xmlns:a16="http://schemas.microsoft.com/office/drawing/2014/main" id="{DAB68CDD-B960-214A-95A4-1EB2C9DF3777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7172325" y="5789613"/>
            <a:ext cx="3333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76" name="Marcador de texto 2">
            <a:extLst>
              <a:ext uri="{FF2B5EF4-FFF2-40B4-BE49-F238E27FC236}">
                <a16:creationId xmlns:a16="http://schemas.microsoft.com/office/drawing/2014/main" id="{FC45C2C5-2849-804C-8EF8-A5EC5FD094F1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7314456" y="2977305"/>
            <a:ext cx="3492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77" name="Marcador de texto 2">
            <a:extLst>
              <a:ext uri="{FF2B5EF4-FFF2-40B4-BE49-F238E27FC236}">
                <a16:creationId xmlns:a16="http://schemas.microsoft.com/office/drawing/2014/main" id="{3728904B-EF74-6743-8557-97651DA97D71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9242425" y="3062288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78" name="Marcador de texto 2">
            <a:extLst>
              <a:ext uri="{FF2B5EF4-FFF2-40B4-BE49-F238E27FC236}">
                <a16:creationId xmlns:a16="http://schemas.microsoft.com/office/drawing/2014/main" id="{4818DC0F-E7A2-AE45-9A1A-A2AA095F33FB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7330331" y="2736005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2" name="Marcador de texto 2">
            <a:extLst>
              <a:ext uri="{FF2B5EF4-FFF2-40B4-BE49-F238E27FC236}">
                <a16:creationId xmlns:a16="http://schemas.microsoft.com/office/drawing/2014/main" id="{064F40AD-C2EA-0746-A9D5-A9BB6D46CE68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7287468" y="4755305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3" name="Marcador de texto 2">
            <a:extLst>
              <a:ext uri="{FF2B5EF4-FFF2-40B4-BE49-F238E27FC236}">
                <a16:creationId xmlns:a16="http://schemas.microsoft.com/office/drawing/2014/main" id="{CF355FD5-5238-3840-BACA-223CA9D9EAC0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8175625" y="5789613"/>
            <a:ext cx="3492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4" name="Marcador de texto 2">
            <a:extLst>
              <a:ext uri="{FF2B5EF4-FFF2-40B4-BE49-F238E27FC236}">
                <a16:creationId xmlns:a16="http://schemas.microsoft.com/office/drawing/2014/main" id="{5EC9A285-9FCB-E940-9D5C-3A0BFA27277E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9191625" y="5789613"/>
            <a:ext cx="3333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5" name="Marcador de texto 2">
            <a:extLst>
              <a:ext uri="{FF2B5EF4-FFF2-40B4-BE49-F238E27FC236}">
                <a16:creationId xmlns:a16="http://schemas.microsoft.com/office/drawing/2014/main" id="{39A3DEAD-8F2A-F049-96C2-51DD6024B863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9199563" y="5548313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7" name="CuadroTexto 128">
            <a:extLst>
              <a:ext uri="{FF2B5EF4-FFF2-40B4-BE49-F238E27FC236}">
                <a16:creationId xmlns:a16="http://schemas.microsoft.com/office/drawing/2014/main" id="{D54E371F-1929-E346-9F74-38A34DC8B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488" y="360363"/>
            <a:ext cx="5670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x-none" sz="3200" b="1" dirty="0">
                <a:solidFill>
                  <a:srgbClr val="002060"/>
                </a:solidFill>
              </a:rPr>
              <a:t>Secretaría de Salud</a:t>
            </a:r>
          </a:p>
        </p:txBody>
      </p:sp>
      <p:sp>
        <p:nvSpPr>
          <p:cNvPr id="3088" name="Marcador de texto 2">
            <a:extLst>
              <a:ext uri="{FF2B5EF4-FFF2-40B4-BE49-F238E27FC236}">
                <a16:creationId xmlns:a16="http://schemas.microsoft.com/office/drawing/2014/main" id="{48B6618E-2C38-1042-AFC9-1A0B66285BFD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296993" y="2980480"/>
            <a:ext cx="3492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319727-F7B6-4576-A007-2D00E5BFAC00}"/>
              </a:ext>
            </a:extLst>
          </p:cNvPr>
          <p:cNvSpPr txBox="1"/>
          <p:nvPr/>
        </p:nvSpPr>
        <p:spPr>
          <a:xfrm>
            <a:off x="1315902" y="1348800"/>
            <a:ext cx="951973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s-EC" sz="2200" dirty="0">
                <a:sym typeface="Wingdings" panose="05000000000000000000" pitchFamily="2" charset="2"/>
              </a:rPr>
              <a:t>Rehabilitación UMSS. Inicio rehabilitación marzo 2021. Demora rehabilitación por predio existente desde 1959. Aprobación M. Ambiente, en trámite desde junio 2021.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s-EC" sz="22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s-EC" sz="2200" dirty="0">
                <a:sym typeface="Wingdings" panose="05000000000000000000" pitchFamily="2" charset="2"/>
              </a:rPr>
              <a:t>Aprobación proyecto plurianual.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s-EC" sz="22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s-EC" sz="2200" dirty="0">
                <a:sym typeface="Wingdings" panose="05000000000000000000" pitchFamily="2" charset="2"/>
              </a:rPr>
              <a:t>ONE HEALTH. </a:t>
            </a:r>
            <a:r>
              <a:rPr lang="es-EC" sz="2200" dirty="0" err="1">
                <a:sym typeface="Wingdings" panose="05000000000000000000" pitchFamily="2" charset="2"/>
              </a:rPr>
              <a:t>Reorientaciòn</a:t>
            </a:r>
            <a:r>
              <a:rPr lang="es-EC" sz="2200" dirty="0">
                <a:sym typeface="Wingdings" panose="05000000000000000000" pitchFamily="2" charset="2"/>
              </a:rPr>
              <a:t> de brigadas hacia estrategia ONE HEALTH . </a:t>
            </a:r>
            <a:r>
              <a:rPr lang="es-EC" sz="2200" dirty="0" err="1">
                <a:sym typeface="Wingdings" panose="05000000000000000000" pitchFamily="2" charset="2"/>
              </a:rPr>
              <a:t>Promociòn</a:t>
            </a:r>
            <a:r>
              <a:rPr lang="es-EC" sz="2200" dirty="0">
                <a:sym typeface="Wingdings" panose="05000000000000000000" pitchFamily="2" charset="2"/>
              </a:rPr>
              <a:t> y </a:t>
            </a:r>
            <a:r>
              <a:rPr lang="es-EC" sz="2200" dirty="0" err="1">
                <a:sym typeface="Wingdings" panose="05000000000000000000" pitchFamily="2" charset="2"/>
              </a:rPr>
              <a:t>Prevenciòn</a:t>
            </a:r>
            <a:r>
              <a:rPr lang="es-EC" sz="2200" dirty="0">
                <a:sym typeface="Wingdings" panose="05000000000000000000" pitchFamily="2" charset="2"/>
              </a:rPr>
              <a:t>, Salud Humana, Animal y Ambiental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s-EC" sz="2200" dirty="0">
              <a:sym typeface="Wingdings" panose="05000000000000000000" pitchFamily="2" charset="2"/>
            </a:endParaRPr>
          </a:p>
          <a:p>
            <a:r>
              <a:rPr lang="es-EC" sz="2200" dirty="0">
                <a:sym typeface="Wingdings" panose="05000000000000000000" pitchFamily="2" charset="2"/>
              </a:rPr>
              <a:t> </a:t>
            </a:r>
            <a:r>
              <a:rPr lang="es-EC" sz="2200" dirty="0" err="1">
                <a:sym typeface="Wingdings" panose="05000000000000000000" pitchFamily="2" charset="2"/>
              </a:rPr>
              <a:t>Prevenciòn</a:t>
            </a:r>
            <a:r>
              <a:rPr lang="es-EC" sz="2200" dirty="0">
                <a:sym typeface="Wingdings" panose="05000000000000000000" pitchFamily="2" charset="2"/>
              </a:rPr>
              <a:t> de adicciones. </a:t>
            </a:r>
            <a:r>
              <a:rPr lang="es-EC" sz="2200" dirty="0" err="1">
                <a:sym typeface="Wingdings" panose="05000000000000000000" pitchFamily="2" charset="2"/>
              </a:rPr>
              <a:t>Contrataciòn</a:t>
            </a:r>
            <a:r>
              <a:rPr lang="es-EC" sz="2200" dirty="0">
                <a:sym typeface="Wingdings" panose="05000000000000000000" pitchFamily="2" charset="2"/>
              </a:rPr>
              <a:t> de transporte y compra de computadoras. Se cayeron los procesos. </a:t>
            </a:r>
          </a:p>
          <a:p>
            <a:endParaRPr lang="es-EC" sz="22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s-EC" sz="2200" dirty="0">
                <a:sym typeface="Wingdings" panose="05000000000000000000" pitchFamily="2" charset="2"/>
              </a:rPr>
              <a:t>Tercer cuatrimestre varios eventos 6to aniversario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s-EC" sz="22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s-EC" sz="2200" dirty="0" err="1">
                <a:sym typeface="Wingdings" panose="05000000000000000000" pitchFamily="2" charset="2"/>
              </a:rPr>
              <a:t>Malnutriciòn</a:t>
            </a:r>
            <a:r>
              <a:rPr lang="es-EC" sz="2200" dirty="0">
                <a:sym typeface="Wingdings" panose="05000000000000000000" pitchFamily="2" charset="2"/>
              </a:rPr>
              <a:t> en DMQ. Equipo PREMAQ participación activa en áreas de </a:t>
            </a:r>
            <a:r>
              <a:rPr lang="es-EC" sz="2200" dirty="0" err="1">
                <a:sym typeface="Wingdings" panose="05000000000000000000" pitchFamily="2" charset="2"/>
              </a:rPr>
              <a:t>Triaje</a:t>
            </a:r>
            <a:r>
              <a:rPr lang="es-EC" sz="2200" dirty="0">
                <a:sym typeface="Wingdings" panose="05000000000000000000" pitchFamily="2" charset="2"/>
              </a:rPr>
              <a:t> y </a:t>
            </a:r>
            <a:r>
              <a:rPr lang="es-EC" sz="2200" dirty="0" err="1">
                <a:sym typeface="Wingdings" panose="05000000000000000000" pitchFamily="2" charset="2"/>
              </a:rPr>
              <a:t>Vacunaciòn</a:t>
            </a:r>
            <a:r>
              <a:rPr lang="es-EC" sz="2200" dirty="0">
                <a:sym typeface="Wingdings" panose="05000000000000000000" pitchFamily="2" charset="2"/>
              </a:rPr>
              <a:t>. </a:t>
            </a:r>
            <a:endParaRPr lang="es-EC" sz="2200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D1FD8207-4A6A-438A-A966-E0D8BE156706}"/>
              </a:ext>
            </a:extLst>
          </p:cNvPr>
          <p:cNvSpPr/>
          <p:nvPr/>
        </p:nvSpPr>
        <p:spPr>
          <a:xfrm>
            <a:off x="952168" y="1225344"/>
            <a:ext cx="10828352" cy="5465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860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texto 2">
            <a:extLst>
              <a:ext uri="{FF2B5EF4-FFF2-40B4-BE49-F238E27FC236}">
                <a16:creationId xmlns:a16="http://schemas.microsoft.com/office/drawing/2014/main" id="{5DB05B24-AB9C-FD45-8DFA-7271CF4D85A0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6156325" y="5789613"/>
            <a:ext cx="3492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75" name="Marcador de texto 2">
            <a:extLst>
              <a:ext uri="{FF2B5EF4-FFF2-40B4-BE49-F238E27FC236}">
                <a16:creationId xmlns:a16="http://schemas.microsoft.com/office/drawing/2014/main" id="{DAB68CDD-B960-214A-95A4-1EB2C9DF3777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7172325" y="5789613"/>
            <a:ext cx="3333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76" name="Marcador de texto 2">
            <a:extLst>
              <a:ext uri="{FF2B5EF4-FFF2-40B4-BE49-F238E27FC236}">
                <a16:creationId xmlns:a16="http://schemas.microsoft.com/office/drawing/2014/main" id="{FC45C2C5-2849-804C-8EF8-A5EC5FD094F1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8218488" y="3303588"/>
            <a:ext cx="3492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77" name="Marcador de texto 2">
            <a:extLst>
              <a:ext uri="{FF2B5EF4-FFF2-40B4-BE49-F238E27FC236}">
                <a16:creationId xmlns:a16="http://schemas.microsoft.com/office/drawing/2014/main" id="{3728904B-EF74-6743-8557-97651DA97D71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9242425" y="3062288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78" name="Marcador de texto 2">
            <a:extLst>
              <a:ext uri="{FF2B5EF4-FFF2-40B4-BE49-F238E27FC236}">
                <a16:creationId xmlns:a16="http://schemas.microsoft.com/office/drawing/2014/main" id="{4818DC0F-E7A2-AE45-9A1A-A2AA095F33FB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8234363" y="3062288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79" name="Marcador de texto 2">
            <a:extLst>
              <a:ext uri="{FF2B5EF4-FFF2-40B4-BE49-F238E27FC236}">
                <a16:creationId xmlns:a16="http://schemas.microsoft.com/office/drawing/2014/main" id="{0B352C9B-F275-C840-A152-0979F583FB70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186488" y="2598738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0" name="Marcador de texto 2">
            <a:extLst>
              <a:ext uri="{FF2B5EF4-FFF2-40B4-BE49-F238E27FC236}">
                <a16:creationId xmlns:a16="http://schemas.microsoft.com/office/drawing/2014/main" id="{8EFB0BE4-B66E-3342-8C9C-E3FEBB927F02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4167188" y="5081588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1" name="Marcador de texto 2">
            <a:extLst>
              <a:ext uri="{FF2B5EF4-FFF2-40B4-BE49-F238E27FC236}">
                <a16:creationId xmlns:a16="http://schemas.microsoft.com/office/drawing/2014/main" id="{F6158CD7-BF6C-D84C-B1E3-F480AA98C9EA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5175250" y="5548313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2" name="Marcador de texto 2">
            <a:extLst>
              <a:ext uri="{FF2B5EF4-FFF2-40B4-BE49-F238E27FC236}">
                <a16:creationId xmlns:a16="http://schemas.microsoft.com/office/drawing/2014/main" id="{064F40AD-C2EA-0746-A9D5-A9BB6D46CE68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8191500" y="5081588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3" name="Marcador de texto 2">
            <a:extLst>
              <a:ext uri="{FF2B5EF4-FFF2-40B4-BE49-F238E27FC236}">
                <a16:creationId xmlns:a16="http://schemas.microsoft.com/office/drawing/2014/main" id="{CF355FD5-5238-3840-BACA-223CA9D9EAC0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8175625" y="5789613"/>
            <a:ext cx="3492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4" name="Marcador de texto 2">
            <a:extLst>
              <a:ext uri="{FF2B5EF4-FFF2-40B4-BE49-F238E27FC236}">
                <a16:creationId xmlns:a16="http://schemas.microsoft.com/office/drawing/2014/main" id="{5EC9A285-9FCB-E940-9D5C-3A0BFA27277E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9191625" y="5789613"/>
            <a:ext cx="3333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5" name="Marcador de texto 2">
            <a:extLst>
              <a:ext uri="{FF2B5EF4-FFF2-40B4-BE49-F238E27FC236}">
                <a16:creationId xmlns:a16="http://schemas.microsoft.com/office/drawing/2014/main" id="{39A3DEAD-8F2A-F049-96C2-51DD6024B863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9199563" y="5548313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8" name="Marcador de texto 2">
            <a:extLst>
              <a:ext uri="{FF2B5EF4-FFF2-40B4-BE49-F238E27FC236}">
                <a16:creationId xmlns:a16="http://schemas.microsoft.com/office/drawing/2014/main" id="{48B6618E-2C38-1042-AFC9-1A0B66285BFD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201025" y="3306763"/>
            <a:ext cx="3492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569752"/>
              </p:ext>
            </p:extLst>
          </p:nvPr>
        </p:nvGraphicFramePr>
        <p:xfrm>
          <a:off x="484265" y="1218645"/>
          <a:ext cx="10383027" cy="5515860"/>
        </p:xfrm>
        <a:graphic>
          <a:graphicData uri="http://schemas.openxmlformats.org/drawingml/2006/table">
            <a:tbl>
              <a:tblPr/>
              <a:tblGrid>
                <a:gridCol w="484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3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8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5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DEPENDENCIA - PROGRAMA - PROYECTO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ASIGNACIÓN INICIAL   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CODIFICADO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COMPROMETIDO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DEVENGADO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% EJECUCIÓN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272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Secretaría De Salud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9.974.147,49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9.195.187,18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1.834.737,78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1.752.910,70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19,06%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272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FAUNA URBANA</a:t>
                      </a:r>
                    </a:p>
                  </a:txBody>
                  <a:tcPr marL="88203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1.083.664,10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1.083.664,10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273.501,29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191.674,21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17,69%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272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GI00M30100001D MANEJO DE FAUNA URBANA</a:t>
                      </a:r>
                    </a:p>
                  </a:txBody>
                  <a:tcPr marL="176406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1.083.664,10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1.083.664,10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273.501,29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191.674,21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17,69%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272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FORTALECIMIENTO INSTITUCIONAL</a:t>
                      </a:r>
                    </a:p>
                  </a:txBody>
                  <a:tcPr marL="88203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2.652.164,15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2.902.250,84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1.561.236,49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1.561.236,49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53,79%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272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GC00A10100001D GASTOS ADMINISTRATIVOS</a:t>
                      </a:r>
                    </a:p>
                  </a:txBody>
                  <a:tcPr marL="176406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100.000,00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100.000,00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0,00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0,00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0,00%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272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GC00A10100004D REMUNERACION PERSONAL</a:t>
                      </a:r>
                    </a:p>
                  </a:txBody>
                  <a:tcPr marL="176406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2.552.164,15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2.802.250,84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1.561.236,49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1.561.236,49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55,71%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272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SALUD AL DIA</a:t>
                      </a:r>
                    </a:p>
                  </a:txBody>
                  <a:tcPr marL="88203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6.238.319,24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5.209.272,24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0,00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0,00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0,00%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272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GI00M20100001D SEGURIDAD ALIMENTARIA Y DE CALIDAD</a:t>
                      </a:r>
                    </a:p>
                  </a:txBody>
                  <a:tcPr marL="176406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96.519,24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67.472,24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0,00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0,00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0,00%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272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GI00M20100004D FORTALECIMIENTO DE LA GESTIÓN INTEGRAL D</a:t>
                      </a:r>
                    </a:p>
                  </a:txBody>
                  <a:tcPr marL="176406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6.141.800,00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5.141.800,00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0,00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0,00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0,00%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272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Unidad de Salud Centro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4.241.434,78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4.145.428,31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2.119.660,04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2.018.496,67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48,69%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272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FORTALECIMIENTO INSTITUCIONAL</a:t>
                      </a:r>
                    </a:p>
                  </a:txBody>
                  <a:tcPr marL="88203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3.106.594,30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3.282.587,83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1.816.284,00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1.754.840,11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53,46%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272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GC00A10100001D GASTOS ADMINISTRATIVOS</a:t>
                      </a:r>
                    </a:p>
                  </a:txBody>
                  <a:tcPr marL="176406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169.924,57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169.924,57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142.979,93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81.536,04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47,98%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272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GC00A10100004D REMUNERACION PERSONAL</a:t>
                      </a:r>
                    </a:p>
                  </a:txBody>
                  <a:tcPr marL="176406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2.936.669,73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3.112.663,26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1.673.304,07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1.673.304,07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53,76%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272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SALUD AL DIA</a:t>
                      </a:r>
                    </a:p>
                  </a:txBody>
                  <a:tcPr marL="88203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1.134.840,48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862.840,48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303.376,04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263.656,56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30,56%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272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GI00M20100005D ATENCIÓN INTEGRAL DE SALUD</a:t>
                      </a:r>
                    </a:p>
                  </a:txBody>
                  <a:tcPr marL="176406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633.648,61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573.648,61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243.659,75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213.286,59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37,18%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272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GI00M20100007D ADOLESCENTES INFORMADOS EN SEXUALIDAD RE</a:t>
                      </a:r>
                    </a:p>
                  </a:txBody>
                  <a:tcPr marL="176406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57.000,00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57.000,00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26.749,78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18.416,78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32,31%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272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GI00M20100008D PREVENCIÓN DE LA MALNUTRICIÓN EN EL DMQ</a:t>
                      </a:r>
                    </a:p>
                  </a:txBody>
                  <a:tcPr marL="176406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444.191,87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232.191,87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32.966,51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31.953,19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13,76%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524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Unidad de Salud Norte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6.629.692,72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6.656.806,22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3.178.699,78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2.857.468,05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42,93%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1272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FORTALECIMIENTO INSTITUCIONAL</a:t>
                      </a:r>
                    </a:p>
                  </a:txBody>
                  <a:tcPr marL="88203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4.221.216,54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4.623.635,64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2.599.908,74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2.511.319,69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54,31%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1272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GC00A10100001D GASTOS ADMINISTRATIVOS</a:t>
                      </a:r>
                    </a:p>
                  </a:txBody>
                  <a:tcPr marL="176406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353.050,00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353.050,00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294.555,38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205.966,33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58,34%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1272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GC00A10100004D REMUNERACION PERSONAL</a:t>
                      </a:r>
                    </a:p>
                  </a:txBody>
                  <a:tcPr marL="176406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3.868.166,54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4.270.585,64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2.305.353,36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2.305.353,36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53,98%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1272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SALUD AL DIA</a:t>
                      </a:r>
                    </a:p>
                  </a:txBody>
                  <a:tcPr marL="88203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2.408.476,18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2.033.170,58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578.791,04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346.148,36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17,03%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1272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GI00M20100005D ATENCIÓN INTEGRAL DE SALUD</a:t>
                      </a:r>
                    </a:p>
                  </a:txBody>
                  <a:tcPr marL="176406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2.007.201,78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1.806.250,58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480.802,79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301.442,80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16,69%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1272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GI00M20100006D PREVENCIÒN INTEGRAL DE ADICCIONES DE QUI</a:t>
                      </a:r>
                    </a:p>
                  </a:txBody>
                  <a:tcPr marL="176406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401.274,40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226.920,00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97.988,25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44.705,56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19,70%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1272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Unidad de Salud Sur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14.444.920,75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16.843.537,86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7.575.868,65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7.092.473,69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42,11%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1272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FORTALECIMIENTO INSTITUCIONAL</a:t>
                      </a:r>
                    </a:p>
                  </a:txBody>
                  <a:tcPr marL="88203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10.668.420,75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11.390.685,26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6.301.630,91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6.241.227,05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54,79%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1272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GC00A10100001D GASTOS ADMINISTRATIVOS</a:t>
                      </a:r>
                    </a:p>
                  </a:txBody>
                  <a:tcPr marL="176406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299.220,00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299.220,00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159.990,50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101.536,64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33,93%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1272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GC00A10100004D REMUNERACION PERSONAL</a:t>
                      </a:r>
                    </a:p>
                  </a:txBody>
                  <a:tcPr marL="176406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10.369.200,75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11.091.465,26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6.141.640,41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6.139.690,41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55,36%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1272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SALUD AL DIA</a:t>
                      </a:r>
                    </a:p>
                  </a:txBody>
                  <a:tcPr marL="88203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3.776.500,00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5.452.852,60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1.274.237,74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851.246,64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15,61%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1272">
                <a:tc>
                  <a:txBody>
                    <a:bodyPr/>
                    <a:lstStyle/>
                    <a:p>
                      <a:pPr algn="l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GI00M20100005D ATENCIÓN INTEGRAL DE SALUD</a:t>
                      </a:r>
                    </a:p>
                  </a:txBody>
                  <a:tcPr marL="176406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3.776.500,00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5.452.852,60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1.274.237,74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851.246,64</a:t>
                      </a:r>
                    </a:p>
                  </a:txBody>
                  <a:tcPr marL="7350" marR="7350" marT="7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15,61%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127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Total Sector Salud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35.290.195,74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36.840.959,57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14.708.966,25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13.721.349,11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37,24%</a:t>
                      </a:r>
                    </a:p>
                  </a:txBody>
                  <a:tcPr marL="7350" marR="7350" marT="7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  <p:sp>
        <p:nvSpPr>
          <p:cNvPr id="18" name="CuadroTexto 122">
            <a:extLst>
              <a:ext uri="{FF2B5EF4-FFF2-40B4-BE49-F238E27FC236}">
                <a16:creationId xmlns:a16="http://schemas.microsoft.com/office/drawing/2014/main" id="{67F102C8-3381-B346-9933-57C87DEC5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849313"/>
            <a:ext cx="4759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x-none" sz="1800" dirty="0">
                <a:solidFill>
                  <a:srgbClr val="002060"/>
                </a:solidFill>
              </a:rPr>
              <a:t>Al 15 de Septiembre de 2021</a:t>
            </a:r>
          </a:p>
        </p:txBody>
      </p:sp>
      <p:sp>
        <p:nvSpPr>
          <p:cNvPr id="19" name="CuadroTexto 128">
            <a:extLst>
              <a:ext uri="{FF2B5EF4-FFF2-40B4-BE49-F238E27FC236}">
                <a16:creationId xmlns:a16="http://schemas.microsoft.com/office/drawing/2014/main" id="{A444564C-0722-2247-A63A-FBF714D94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23" y="360363"/>
            <a:ext cx="110900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x-none" sz="3200" b="1" dirty="0">
                <a:solidFill>
                  <a:srgbClr val="002060"/>
                </a:solidFill>
              </a:rPr>
              <a:t>Ejecución Presupuestaria por dependencia, programa, proyecto</a:t>
            </a:r>
          </a:p>
        </p:txBody>
      </p:sp>
    </p:spTree>
    <p:extLst>
      <p:ext uri="{BB962C8B-B14F-4D97-AF65-F5344CB8AC3E}">
        <p14:creationId xmlns:p14="http://schemas.microsoft.com/office/powerpoint/2010/main" val="344049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texto 2">
            <a:extLst>
              <a:ext uri="{FF2B5EF4-FFF2-40B4-BE49-F238E27FC236}">
                <a16:creationId xmlns:a16="http://schemas.microsoft.com/office/drawing/2014/main" id="{5DB05B24-AB9C-FD45-8DFA-7271CF4D85A0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6156325" y="5789613"/>
            <a:ext cx="3492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75" name="Marcador de texto 2">
            <a:extLst>
              <a:ext uri="{FF2B5EF4-FFF2-40B4-BE49-F238E27FC236}">
                <a16:creationId xmlns:a16="http://schemas.microsoft.com/office/drawing/2014/main" id="{DAB68CDD-B960-214A-95A4-1EB2C9DF3777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7172325" y="5789613"/>
            <a:ext cx="3333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76" name="Marcador de texto 2">
            <a:extLst>
              <a:ext uri="{FF2B5EF4-FFF2-40B4-BE49-F238E27FC236}">
                <a16:creationId xmlns:a16="http://schemas.microsoft.com/office/drawing/2014/main" id="{FC45C2C5-2849-804C-8EF8-A5EC5FD094F1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8218488" y="3303588"/>
            <a:ext cx="3492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77" name="Marcador de texto 2">
            <a:extLst>
              <a:ext uri="{FF2B5EF4-FFF2-40B4-BE49-F238E27FC236}">
                <a16:creationId xmlns:a16="http://schemas.microsoft.com/office/drawing/2014/main" id="{3728904B-EF74-6743-8557-97651DA97D71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9242425" y="3062288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78" name="Marcador de texto 2">
            <a:extLst>
              <a:ext uri="{FF2B5EF4-FFF2-40B4-BE49-F238E27FC236}">
                <a16:creationId xmlns:a16="http://schemas.microsoft.com/office/drawing/2014/main" id="{4818DC0F-E7A2-AE45-9A1A-A2AA095F33FB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8234363" y="3062288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79" name="Marcador de texto 2">
            <a:extLst>
              <a:ext uri="{FF2B5EF4-FFF2-40B4-BE49-F238E27FC236}">
                <a16:creationId xmlns:a16="http://schemas.microsoft.com/office/drawing/2014/main" id="{0B352C9B-F275-C840-A152-0979F583FB70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186488" y="2598738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0" name="Marcador de texto 2">
            <a:extLst>
              <a:ext uri="{FF2B5EF4-FFF2-40B4-BE49-F238E27FC236}">
                <a16:creationId xmlns:a16="http://schemas.microsoft.com/office/drawing/2014/main" id="{8EFB0BE4-B66E-3342-8C9C-E3FEBB927F02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4167188" y="5081588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1" name="Marcador de texto 2">
            <a:extLst>
              <a:ext uri="{FF2B5EF4-FFF2-40B4-BE49-F238E27FC236}">
                <a16:creationId xmlns:a16="http://schemas.microsoft.com/office/drawing/2014/main" id="{F6158CD7-BF6C-D84C-B1E3-F480AA98C9EA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5175250" y="5548313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2" name="Marcador de texto 2">
            <a:extLst>
              <a:ext uri="{FF2B5EF4-FFF2-40B4-BE49-F238E27FC236}">
                <a16:creationId xmlns:a16="http://schemas.microsoft.com/office/drawing/2014/main" id="{064F40AD-C2EA-0746-A9D5-A9BB6D46CE68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8191500" y="5081588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3" name="Marcador de texto 2">
            <a:extLst>
              <a:ext uri="{FF2B5EF4-FFF2-40B4-BE49-F238E27FC236}">
                <a16:creationId xmlns:a16="http://schemas.microsoft.com/office/drawing/2014/main" id="{CF355FD5-5238-3840-BACA-223CA9D9EAC0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8175625" y="5789613"/>
            <a:ext cx="3492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4" name="Marcador de texto 2">
            <a:extLst>
              <a:ext uri="{FF2B5EF4-FFF2-40B4-BE49-F238E27FC236}">
                <a16:creationId xmlns:a16="http://schemas.microsoft.com/office/drawing/2014/main" id="{5EC9A285-9FCB-E940-9D5C-3A0BFA27277E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9191625" y="5789613"/>
            <a:ext cx="3333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5" name="Marcador de texto 2">
            <a:extLst>
              <a:ext uri="{FF2B5EF4-FFF2-40B4-BE49-F238E27FC236}">
                <a16:creationId xmlns:a16="http://schemas.microsoft.com/office/drawing/2014/main" id="{39A3DEAD-8F2A-F049-96C2-51DD6024B863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9199563" y="5548313"/>
            <a:ext cx="317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sp>
        <p:nvSpPr>
          <p:cNvPr id="3087" name="CuadroTexto 128">
            <a:extLst>
              <a:ext uri="{FF2B5EF4-FFF2-40B4-BE49-F238E27FC236}">
                <a16:creationId xmlns:a16="http://schemas.microsoft.com/office/drawing/2014/main" id="{D54E371F-1929-E346-9F74-38A34DC8B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488" y="360363"/>
            <a:ext cx="5670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x-none" sz="3200" b="1" dirty="0">
                <a:solidFill>
                  <a:srgbClr val="002060"/>
                </a:solidFill>
              </a:rPr>
              <a:t>Reforma Presupuestaria 2021</a:t>
            </a:r>
          </a:p>
        </p:txBody>
      </p:sp>
      <p:sp>
        <p:nvSpPr>
          <p:cNvPr id="3088" name="Marcador de texto 2">
            <a:extLst>
              <a:ext uri="{FF2B5EF4-FFF2-40B4-BE49-F238E27FC236}">
                <a16:creationId xmlns:a16="http://schemas.microsoft.com/office/drawing/2014/main" id="{48B6618E-2C38-1042-AFC9-1A0B66285BFD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201025" y="3306763"/>
            <a:ext cx="3492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C" altLang="x-none" sz="1200" b="1"/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78F8A76D-A18F-F14C-879D-07D362F68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693814"/>
              </p:ext>
            </p:extLst>
          </p:nvPr>
        </p:nvGraphicFramePr>
        <p:xfrm>
          <a:off x="509707" y="6311899"/>
          <a:ext cx="6389077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r>
                        <a:rPr lang="es-EC" sz="1600" dirty="0"/>
                        <a:t>TOTAL REDUCCIÓN SECTOR</a:t>
                      </a:r>
                      <a:r>
                        <a:rPr lang="es-EC" sz="1600" baseline="0" dirty="0"/>
                        <a:t> SALUD</a:t>
                      </a:r>
                      <a:endParaRPr lang="es-EC" sz="1600" dirty="0"/>
                    </a:p>
                  </a:txBody>
                  <a:tcPr marT="45798" marB="4579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$     -313.570,76 </a:t>
                      </a:r>
                    </a:p>
                  </a:txBody>
                  <a:tcPr marT="45798" marB="45798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246AD35-3DA7-A74E-9CB0-6410D09DE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933722"/>
              </p:ext>
            </p:extLst>
          </p:nvPr>
        </p:nvGraphicFramePr>
        <p:xfrm>
          <a:off x="457637" y="891191"/>
          <a:ext cx="11248538" cy="5087019"/>
        </p:xfrm>
        <a:graphic>
          <a:graphicData uri="http://schemas.openxmlformats.org/drawingml/2006/table">
            <a:tbl>
              <a:tblPr/>
              <a:tblGrid>
                <a:gridCol w="1131524">
                  <a:extLst>
                    <a:ext uri="{9D8B030D-6E8A-4147-A177-3AD203B41FA5}">
                      <a16:colId xmlns:a16="http://schemas.microsoft.com/office/drawing/2014/main" val="1192092773"/>
                    </a:ext>
                  </a:extLst>
                </a:gridCol>
                <a:gridCol w="1339668">
                  <a:extLst>
                    <a:ext uri="{9D8B030D-6E8A-4147-A177-3AD203B41FA5}">
                      <a16:colId xmlns:a16="http://schemas.microsoft.com/office/drawing/2014/main" val="1968583840"/>
                    </a:ext>
                  </a:extLst>
                </a:gridCol>
                <a:gridCol w="1169070">
                  <a:extLst>
                    <a:ext uri="{9D8B030D-6E8A-4147-A177-3AD203B41FA5}">
                      <a16:colId xmlns:a16="http://schemas.microsoft.com/office/drawing/2014/main" val="219551008"/>
                    </a:ext>
                  </a:extLst>
                </a:gridCol>
                <a:gridCol w="7608276">
                  <a:extLst>
                    <a:ext uri="{9D8B030D-6E8A-4147-A177-3AD203B41FA5}">
                      <a16:colId xmlns:a16="http://schemas.microsoft.com/office/drawing/2014/main" val="3925818423"/>
                    </a:ext>
                  </a:extLst>
                </a:gridCol>
              </a:tblGrid>
              <a:tr h="4111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Unidad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Proyectos Inversión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Gasto corriente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Justificación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252725"/>
                  </a:ext>
                </a:extLst>
              </a:tr>
              <a:tr h="892456"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1" i="0" u="none" strike="noStrike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  <a:t>Unidad Salud Norte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-$313.257,34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-$72.053,86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  <a:t>1. Resoluciòn 029. Contratación personal salud (42 mèdicos) desde agosto,  no cumple con el tiempo regulatorio para pago de vacaciones </a:t>
                      </a:r>
                      <a:br>
                        <a:rPr lang="es-EC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</a:br>
                      <a:r>
                        <a:rPr lang="es-EC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  <a:t>2. Remanente por contrataciòn de servicio de guardianía y vigilancia (proveedor disminuyó la oferta en 50%)</a:t>
                      </a:r>
                      <a:br>
                        <a:rPr lang="es-EC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</a:br>
                      <a:r>
                        <a:rPr lang="es-EC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  <a:t>3. Remanente por contrato de adquisiciòn de equipos odontológicos, lencería y prendas de protecciòn </a:t>
                      </a:r>
                      <a:br>
                        <a:rPr lang="es-EC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</a:br>
                      <a:r>
                        <a:rPr lang="es-EC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  <a:t>4. Se planificó la contrataciòn de servicios de Arquitecto, pendiente autorizaciòn de Dirección de RRHH</a:t>
                      </a:r>
                      <a:br>
                        <a:rPr lang="es-EC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</a:br>
                      <a:r>
                        <a:rPr lang="es-EC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  <a:t>5. Remuneración de personal (-$72.053,86), proyecto manejado directamente desde la Dirección Metropolitana de Recursos Humanos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568195"/>
                  </a:ext>
                </a:extLst>
              </a:tr>
              <a:tr h="82226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1" i="0" u="none" strike="noStrike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  <a:t>Unidad Salud Centro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$0,00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-$88.661,81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  <a:t>1. Remanente de pago de Servicios Básicos </a:t>
                      </a:r>
                      <a:br>
                        <a:rPr lang="es-EC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</a:br>
                      <a:r>
                        <a:rPr lang="es-EC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  <a:t>2. Remanente por contrataciòn del Servicio de Aseo</a:t>
                      </a:r>
                      <a:br>
                        <a:rPr lang="es-EC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</a:br>
                      <a:r>
                        <a:rPr lang="es-EC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  <a:t>3. Remuneración de personal (-$77.588,63), proyecto manejado directamente desde la Dirección Metropolitana de Recursos Humanos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578150"/>
                  </a:ext>
                </a:extLst>
              </a:tr>
              <a:tr h="82226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1" i="0" u="none" strike="noStrike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  <a:t>Unidad Salud Sur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-$296.210,46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-$70.093,20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b="0" i="0" u="none" strike="noStrike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  <a:t>1. Liberaciòn de recursos asignados al CAT Bicentenario. Baja ocupaciòn hospitalaria (10%)</a:t>
                      </a:r>
                      <a:br>
                        <a:rPr lang="es-EC" sz="1300" b="0" i="0" u="none" strike="noStrike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</a:br>
                      <a:r>
                        <a:rPr lang="es-EC" sz="1300" b="0" i="0" u="none" strike="noStrike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  <a:t>2. Remanente de procesos de compras que han sido liquidados/cerrados</a:t>
                      </a:r>
                      <a:br>
                        <a:rPr lang="es-EC" sz="1300" b="0" i="0" u="none" strike="noStrike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</a:br>
                      <a:r>
                        <a:rPr lang="es-EC" sz="1300" b="0" i="0" u="none" strike="noStrike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  <a:t>3. Remuneración de personal (-$70.093,20), proyecto manejado directamente desde la Dirección Metropolitana de Recursos Humanos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886241"/>
                  </a:ext>
                </a:extLst>
              </a:tr>
              <a:tr h="82226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  <a:t>Unidad de Bienestar Animal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$         35.364,45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$    346.202,13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  <a:t>1. Incremento ($35.364,45) para concretar la creación de UBA, según Ordenanza 019-2020, para adquisición de bienes, equipos, dispositivos e insumos médicos y suministros básicos</a:t>
                      </a:r>
                      <a:br>
                        <a:rPr lang="es-EC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</a:br>
                      <a:r>
                        <a:rPr lang="es-EC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  <a:t>2. Remuneración de personal (+$292.421,43) y gastos administrativos ($53.780,70).   Pedido inicial gastos administrativos oficio GADDMQ-SS-2021-1070-OF se solicitó $217.165,28</a:t>
                      </a:r>
                      <a:r>
                        <a:rPr lang="es-EC" sz="1300" b="0" i="0" u="none" strike="noStrike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  <a:t>. </a:t>
                      </a:r>
                      <a:endParaRPr lang="es-EC" sz="1300" b="0" i="0" u="none" strike="noStrike" dirty="0">
                        <a:solidFill>
                          <a:srgbClr val="002060"/>
                        </a:solidFill>
                        <a:effectLst/>
                        <a:latin typeface="Spranq eco san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071011"/>
                  </a:ext>
                </a:extLst>
              </a:tr>
              <a:tr h="82226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300" b="1" i="0" u="none" strike="noStrike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  <a:t>Secretaría Salud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EC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         -35.364,45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$    180.503,78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  <a:t>1. Resolución N. 024-2021, destinar fondos para la ejecuciòn del Proyecto Unidad Bienestar Animal ($35.364,45)</a:t>
                      </a:r>
                      <a:br>
                        <a:rPr lang="es-EC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</a:br>
                      <a:r>
                        <a:rPr lang="es-EC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Spranq eco sans"/>
                        </a:rPr>
                        <a:t>2. Remuneración de personal (+$180.503,78), proyecto manejado directamente desde la Dirección Metropolitana de Recursos Humanos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260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079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n 4">
            <a:extLst>
              <a:ext uri="{FF2B5EF4-FFF2-40B4-BE49-F238E27FC236}">
                <a16:creationId xmlns:a16="http://schemas.microsoft.com/office/drawing/2014/main" id="{139A956A-359F-DC48-A0D1-8C2E3269D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3MRYGBqCf00kL4KJjLf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JUxJNKzXKvSPbVun2pF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aIAVOyytL88cYPPrd6F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3MRYGBqCf00kL4KJjLf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3MRYGBqCf00kL4KJjLf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JUxJNKzXKvSPbVun2pF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SDOa45eLMeBukhDaWyA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uQ_E9by3AyXZOxlom1W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GdZofk0jNwiwys0pXnu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AptisH02Qi4enMr6aYT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AptisH02Qi4enMr6aYT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JUxJNKzXKvSPbVun2pF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aIAVOyytL88cYPPrd6F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AptisH02Qi4enMr6aYT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3MRYGBqCf00kL4KJjLf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JUxJNKzXKvSPbVun2pF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aIAVOyytL88cYPPrd6F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3MRYGBqCf00kL4KJjLf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JUxJNKzXKvSPbVun2pF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SDOa45eLMeBukhDaWyA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uQ_E9by3AyXZOxlom1W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GdZofk0jNwiwys0pXnu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SDOa45eLMeBukhDaWyA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AptisH02Qi4enMr6aYT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3MRYGBqCf00kL4KJjLf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JUxJNKzXKvSPbVun2pF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aIAVOyytL88cYPPrd6F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3MRYGBqCf00kL4KJjLf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JUxJNKzXKvSPbVun2pF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SDOa45eLMeBukhDaWyA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uQ_E9by3AyXZOxlom1W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GdZofk0jNwiwys0pXnu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AptisH02Qi4enMr6aY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uQ_E9by3AyXZOxlom1W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3MRYGBqCf00kL4KJjLf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JUxJNKzXKvSPbVun2pF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aIAVOyytL88cYPPrd6F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3MRYGBqCf00kL4KJjLf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3MRYGBqCf00kL4KJjLf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JUxJNKzXKvSPbVun2pF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SDOa45eLMeBukhDaWyA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uQ_E9by3AyXZOxlom1W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GdZofk0jNwiwys0pXnu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AptisH02Qi4enMr6aYT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GdZofk0jNwiwys0pXnu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AptisH02Qi4enMr6aYT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aIAVOyytL88cYPPrd6F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AptisH02Qi4enMr6aYT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3MRYGBqCf00kL4KJjLf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JUxJNKzXKvSPbVun2pF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aIAVOyytL88cYPPrd6F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3MRYGBqCf00kL4KJjLf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3MRYGBqCf00kL4KJjLf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JUxJNKzXKvSPbVun2pF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SDOa45eLMeBukhDaWyA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AptisH02Qi4enMr6aYT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uQ_E9by3AyXZOxlom1W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GdZofk0jNwiwys0pXnu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AptisH02Qi4enMr6aYT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AptisH02Qi4enMr6aYT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aIAVOyytL88cYPPrd6F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AptisH02Qi4enMr6aYT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3MRYGBqCf00kL4KJjLf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JUxJNKzXKvSPbVun2pF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aIAVOyytL88cYPPrd6F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3MRYGBqCf00kL4KJjL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AptisH02Qi4enMr6aYT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AptisH02Qi4enMr6aYT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3MRYGBqCf00kL4KJjLfA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1195</Words>
  <Application>Microsoft Office PowerPoint</Application>
  <PresentationFormat>Panorámica</PresentationFormat>
  <Paragraphs>357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Spranq eco sans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Vanesa del Rocio Rosero Cruz</cp:lastModifiedBy>
  <cp:revision>46</cp:revision>
  <cp:lastPrinted>2021-09-16T12:48:36Z</cp:lastPrinted>
  <dcterms:created xsi:type="dcterms:W3CDTF">2021-05-26T13:30:24Z</dcterms:created>
  <dcterms:modified xsi:type="dcterms:W3CDTF">2021-09-16T18:35:46Z</dcterms:modified>
</cp:coreProperties>
</file>