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484" r:id="rId3"/>
    <p:sldId id="485" r:id="rId4"/>
    <p:sldId id="486" r:id="rId5"/>
    <p:sldId id="487" r:id="rId6"/>
    <p:sldId id="488" r:id="rId7"/>
    <p:sldId id="489" r:id="rId8"/>
    <p:sldId id="490" r:id="rId9"/>
    <p:sldId id="491" r:id="rId10"/>
    <p:sldId id="492" r:id="rId11"/>
    <p:sldId id="493" r:id="rId12"/>
    <p:sldId id="494" r:id="rId13"/>
    <p:sldId id="495" r:id="rId1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15">
          <p15:clr>
            <a:srgbClr val="A4A3A4"/>
          </p15:clr>
        </p15:guide>
        <p15:guide id="4" pos="2926">
          <p15:clr>
            <a:srgbClr val="A4A3A4"/>
          </p15:clr>
        </p15:guide>
        <p15:guide id="5" orient="horz">
          <p15:clr>
            <a:srgbClr val="A4A3A4"/>
          </p15:clr>
        </p15:guide>
        <p15:guide id="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o Jose Madera Arends" initials="RJM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FCD5B5"/>
    <a:srgbClr val="99CC00"/>
    <a:srgbClr val="0FD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26" autoAdjust="0"/>
    <p:restoredTop sz="97561" autoAdjust="0"/>
  </p:normalViewPr>
  <p:slideViewPr>
    <p:cSldViewPr>
      <p:cViewPr varScale="1">
        <p:scale>
          <a:sx n="71" d="100"/>
          <a:sy n="71" d="100"/>
        </p:scale>
        <p:origin x="1194" y="60"/>
      </p:cViewPr>
      <p:guideLst>
        <p:guide orient="horz" pos="2160"/>
        <p:guide pos="2880"/>
        <p:guide orient="horz" pos="2115"/>
        <p:guide pos="2926"/>
        <p:guide orient="horz"/>
        <p:guide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8D439-B7C7-4743-8F5B-85F9017A9B97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7E8B1-6C87-49DD-8FDE-3AAC4896FEA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7772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1984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95261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0216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84381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31617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4825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942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73751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6477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5088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27794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1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6532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517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9291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793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7071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213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56086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0500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7315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976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11/10/2021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11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233"/>
            <a:ext cx="9180512" cy="65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3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16"/>
          <a:stretch/>
        </p:blipFill>
        <p:spPr>
          <a:xfrm>
            <a:off x="1" y="-13561"/>
            <a:ext cx="9144000" cy="4162641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8" name="1 Rectángulo"/>
          <p:cNvSpPr/>
          <p:nvPr/>
        </p:nvSpPr>
        <p:spPr>
          <a:xfrm>
            <a:off x="1331640" y="5229200"/>
            <a:ext cx="633670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 smtClean="0">
                <a:solidFill>
                  <a:schemeClr val="tx2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VEREDICTO DEL JURADO CALIFICADOR DEL PREMIO AL ORNATO “CIUDAD DE QUITO” 2021</a:t>
            </a:r>
            <a:r>
              <a:rPr lang="es-EC" sz="2400" b="1" dirty="0">
                <a:solidFill>
                  <a:srgbClr val="1A3A46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/>
            </a:r>
            <a:br>
              <a:rPr lang="es-EC" sz="2400" b="1" dirty="0">
                <a:solidFill>
                  <a:srgbClr val="1A3A46"/>
                </a:solidFill>
                <a:latin typeface="Kalinga" panose="020B0502040204020203" pitchFamily="34" charset="0"/>
                <a:cs typeface="Kalinga" panose="020B0502040204020203" pitchFamily="34" charset="0"/>
              </a:rPr>
            </a:br>
            <a:endParaRPr lang="es-EC" sz="2500" b="1" dirty="0">
              <a:solidFill>
                <a:schemeClr val="tx2"/>
              </a:solidFill>
              <a:latin typeface="Aharoni" panose="02010803020104030203" pitchFamily="2" charset="-79"/>
              <a:ea typeface="Verdana" pitchFamily="34" charset="0"/>
              <a:cs typeface="Aharoni" panose="02010803020104030203" pitchFamily="2" charset="-79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5409" r="6587" b="48813"/>
          <a:stretch/>
        </p:blipFill>
        <p:spPr>
          <a:xfrm>
            <a:off x="7283" y="4234036"/>
            <a:ext cx="2304258" cy="5208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344" y="4977070"/>
            <a:ext cx="1304925" cy="162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6">
            <a:extLst>
              <a:ext uri="{FF2B5EF4-FFF2-40B4-BE49-F238E27FC236}">
                <a16:creationId xmlns="" xmlns:a16="http://schemas.microsoft.com/office/drawing/2014/main" id="{3DC1344B-AA6D-4A4F-8D6C-CBC96625E516}"/>
              </a:ext>
            </a:extLst>
          </p:cNvPr>
          <p:cNvGrpSpPr/>
          <p:nvPr/>
        </p:nvGrpSpPr>
        <p:grpSpPr>
          <a:xfrm>
            <a:off x="-782" y="7194"/>
            <a:ext cx="7655173" cy="806868"/>
            <a:chOff x="1209823" y="3477528"/>
            <a:chExt cx="3757698" cy="590844"/>
          </a:xfrm>
        </p:grpSpPr>
        <p:sp>
          <p:nvSpPr>
            <p:cNvPr id="5" name="Rectángulo 4">
              <a:extLst>
                <a:ext uri="{FF2B5EF4-FFF2-40B4-BE49-F238E27FC236}">
                  <a16:creationId xmlns="" xmlns:a16="http://schemas.microsoft.com/office/drawing/2014/main" id="{01D2FD8E-109D-4C3B-AFAE-BA534CC169B7}"/>
                </a:ext>
              </a:extLst>
            </p:cNvPr>
            <p:cNvSpPr/>
            <p:nvPr/>
          </p:nvSpPr>
          <p:spPr>
            <a:xfrm>
              <a:off x="1209823" y="3477528"/>
              <a:ext cx="499100" cy="59084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" name="Flecha: pentágono 19">
              <a:extLst>
                <a:ext uri="{FF2B5EF4-FFF2-40B4-BE49-F238E27FC236}">
                  <a16:creationId xmlns="" xmlns:a16="http://schemas.microsoft.com/office/drawing/2014/main" id="{EE08B766-9748-4585-A385-A88DF6A0F573}"/>
                </a:ext>
              </a:extLst>
            </p:cNvPr>
            <p:cNvSpPr/>
            <p:nvPr/>
          </p:nvSpPr>
          <p:spPr>
            <a:xfrm>
              <a:off x="1786327" y="3477528"/>
              <a:ext cx="3181194" cy="590844"/>
            </a:xfrm>
            <a:prstGeom prst="homePlat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VEREDICTO DEL JURADO </a:t>
              </a:r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CALIFICADOR</a:t>
              </a:r>
            </a:p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Tercera categoría</a:t>
              </a:r>
              <a:endParaRPr lang="es-EC" sz="2000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26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395535" y="1059760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Nuevas edificaciones </a:t>
            </a: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o conjuntos destinados a usos diferentes a vivienda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904" y="5578708"/>
            <a:ext cx="828600" cy="1028845"/>
          </a:xfrm>
          <a:prstGeom prst="rect">
            <a:avLst/>
          </a:prstGeom>
        </p:spPr>
      </p:pic>
      <p:sp>
        <p:nvSpPr>
          <p:cNvPr id="7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294624" y="1691516"/>
            <a:ext cx="798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PREMIO AL ORNATO “CIUDAD DE QUITO” 2021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8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3851920" y="2051556"/>
            <a:ext cx="9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Natura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18761"/>
            <a:ext cx="6270334" cy="417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2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6">
            <a:extLst>
              <a:ext uri="{FF2B5EF4-FFF2-40B4-BE49-F238E27FC236}">
                <a16:creationId xmlns="" xmlns:a16="http://schemas.microsoft.com/office/drawing/2014/main" id="{3DC1344B-AA6D-4A4F-8D6C-CBC96625E516}"/>
              </a:ext>
            </a:extLst>
          </p:cNvPr>
          <p:cNvGrpSpPr/>
          <p:nvPr/>
        </p:nvGrpSpPr>
        <p:grpSpPr>
          <a:xfrm>
            <a:off x="-782" y="7194"/>
            <a:ext cx="7655173" cy="806868"/>
            <a:chOff x="1209823" y="3477528"/>
            <a:chExt cx="3757698" cy="590844"/>
          </a:xfrm>
        </p:grpSpPr>
        <p:sp>
          <p:nvSpPr>
            <p:cNvPr id="5" name="Rectángulo 4">
              <a:extLst>
                <a:ext uri="{FF2B5EF4-FFF2-40B4-BE49-F238E27FC236}">
                  <a16:creationId xmlns="" xmlns:a16="http://schemas.microsoft.com/office/drawing/2014/main" id="{01D2FD8E-109D-4C3B-AFAE-BA534CC169B7}"/>
                </a:ext>
              </a:extLst>
            </p:cNvPr>
            <p:cNvSpPr/>
            <p:nvPr/>
          </p:nvSpPr>
          <p:spPr>
            <a:xfrm>
              <a:off x="1209823" y="3477528"/>
              <a:ext cx="499100" cy="59084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" name="Flecha: pentágono 19">
              <a:extLst>
                <a:ext uri="{FF2B5EF4-FFF2-40B4-BE49-F238E27FC236}">
                  <a16:creationId xmlns="" xmlns:a16="http://schemas.microsoft.com/office/drawing/2014/main" id="{EE08B766-9748-4585-A385-A88DF6A0F573}"/>
                </a:ext>
              </a:extLst>
            </p:cNvPr>
            <p:cNvSpPr/>
            <p:nvPr/>
          </p:nvSpPr>
          <p:spPr>
            <a:xfrm>
              <a:off x="1786327" y="3477528"/>
              <a:ext cx="3181194" cy="590844"/>
            </a:xfrm>
            <a:prstGeom prst="homePlat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VEREDICTO DEL JURADO </a:t>
              </a:r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CALIFICADOR</a:t>
              </a:r>
            </a:p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Tercera categoría</a:t>
              </a:r>
              <a:endParaRPr lang="es-EC" sz="2000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904" y="5578708"/>
            <a:ext cx="828600" cy="1028845"/>
          </a:xfrm>
          <a:prstGeom prst="rect">
            <a:avLst/>
          </a:prstGeom>
        </p:spPr>
      </p:pic>
      <p:sp>
        <p:nvSpPr>
          <p:cNvPr id="7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294624" y="1599720"/>
            <a:ext cx="798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MENCIÓN DE HONOR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8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3751007" y="1909395"/>
            <a:ext cx="110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err="1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Stratta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11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251520" y="1059760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Nuevas edificaciones </a:t>
            </a: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o conjuntos destinados a usos diferentes a vivienda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8" y="2588402"/>
            <a:ext cx="4968956" cy="33113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20" y="1949264"/>
            <a:ext cx="2813272" cy="473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2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6">
            <a:extLst>
              <a:ext uri="{FF2B5EF4-FFF2-40B4-BE49-F238E27FC236}">
                <a16:creationId xmlns="" xmlns:a16="http://schemas.microsoft.com/office/drawing/2014/main" id="{3DC1344B-AA6D-4A4F-8D6C-CBC96625E516}"/>
              </a:ext>
            </a:extLst>
          </p:cNvPr>
          <p:cNvGrpSpPr/>
          <p:nvPr/>
        </p:nvGrpSpPr>
        <p:grpSpPr>
          <a:xfrm>
            <a:off x="-782" y="7194"/>
            <a:ext cx="7655173" cy="806868"/>
            <a:chOff x="1209823" y="3477528"/>
            <a:chExt cx="3757698" cy="590844"/>
          </a:xfrm>
        </p:grpSpPr>
        <p:sp>
          <p:nvSpPr>
            <p:cNvPr id="5" name="Rectángulo 4">
              <a:extLst>
                <a:ext uri="{FF2B5EF4-FFF2-40B4-BE49-F238E27FC236}">
                  <a16:creationId xmlns="" xmlns:a16="http://schemas.microsoft.com/office/drawing/2014/main" id="{01D2FD8E-109D-4C3B-AFAE-BA534CC169B7}"/>
                </a:ext>
              </a:extLst>
            </p:cNvPr>
            <p:cNvSpPr/>
            <p:nvPr/>
          </p:nvSpPr>
          <p:spPr>
            <a:xfrm>
              <a:off x="1209823" y="3477528"/>
              <a:ext cx="499100" cy="59084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" name="Flecha: pentágono 19">
              <a:extLst>
                <a:ext uri="{FF2B5EF4-FFF2-40B4-BE49-F238E27FC236}">
                  <a16:creationId xmlns="" xmlns:a16="http://schemas.microsoft.com/office/drawing/2014/main" id="{EE08B766-9748-4585-A385-A88DF6A0F573}"/>
                </a:ext>
              </a:extLst>
            </p:cNvPr>
            <p:cNvSpPr/>
            <p:nvPr/>
          </p:nvSpPr>
          <p:spPr>
            <a:xfrm>
              <a:off x="1786327" y="3477528"/>
              <a:ext cx="3181194" cy="590844"/>
            </a:xfrm>
            <a:prstGeom prst="homePlat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VEREDICTO DEL JURADO </a:t>
              </a:r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CALIFICADOR</a:t>
              </a:r>
            </a:p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Quinta categoría</a:t>
              </a:r>
              <a:endParaRPr lang="es-EC" sz="2000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26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395535" y="1059760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Intervenciones en edificaciones existentes ubicadas en zonas protegidas del Distrito Metropolitano de Quito 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904" y="5578708"/>
            <a:ext cx="828600" cy="1028845"/>
          </a:xfrm>
          <a:prstGeom prst="rect">
            <a:avLst/>
          </a:prstGeom>
        </p:spPr>
      </p:pic>
      <p:sp>
        <p:nvSpPr>
          <p:cNvPr id="7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294624" y="1691516"/>
            <a:ext cx="798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PREMIO AL ORNATO “CIUDAD DE QUITO” 2021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8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3494699" y="203588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Conjunto La Tola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4" y="2827298"/>
            <a:ext cx="4968553" cy="33121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34" y="2375296"/>
            <a:ext cx="2725069" cy="41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/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416"/>
          <a:stretch/>
        </p:blipFill>
        <p:spPr>
          <a:xfrm>
            <a:off x="825" y="0"/>
            <a:ext cx="9143175" cy="6741368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grpSp>
        <p:nvGrpSpPr>
          <p:cNvPr id="4" name="Grupo 16">
            <a:extLst>
              <a:ext uri="{FF2B5EF4-FFF2-40B4-BE49-F238E27FC236}">
                <a16:creationId xmlns="" xmlns:a16="http://schemas.microsoft.com/office/drawing/2014/main" id="{3DC1344B-AA6D-4A4F-8D6C-CBC96625E516}"/>
              </a:ext>
            </a:extLst>
          </p:cNvPr>
          <p:cNvGrpSpPr/>
          <p:nvPr/>
        </p:nvGrpSpPr>
        <p:grpSpPr>
          <a:xfrm>
            <a:off x="-782" y="7194"/>
            <a:ext cx="7655173" cy="806868"/>
            <a:chOff x="1209823" y="3477528"/>
            <a:chExt cx="3757698" cy="590844"/>
          </a:xfrm>
        </p:grpSpPr>
        <p:sp>
          <p:nvSpPr>
            <p:cNvPr id="5" name="Rectángulo 4">
              <a:extLst>
                <a:ext uri="{FF2B5EF4-FFF2-40B4-BE49-F238E27FC236}">
                  <a16:creationId xmlns="" xmlns:a16="http://schemas.microsoft.com/office/drawing/2014/main" id="{01D2FD8E-109D-4C3B-AFAE-BA534CC169B7}"/>
                </a:ext>
              </a:extLst>
            </p:cNvPr>
            <p:cNvSpPr/>
            <p:nvPr/>
          </p:nvSpPr>
          <p:spPr>
            <a:xfrm>
              <a:off x="1209823" y="3477528"/>
              <a:ext cx="499100" cy="59084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" name="Flecha: pentágono 19">
              <a:extLst>
                <a:ext uri="{FF2B5EF4-FFF2-40B4-BE49-F238E27FC236}">
                  <a16:creationId xmlns="" xmlns:a16="http://schemas.microsoft.com/office/drawing/2014/main" id="{EE08B766-9748-4585-A385-A88DF6A0F573}"/>
                </a:ext>
              </a:extLst>
            </p:cNvPr>
            <p:cNvSpPr/>
            <p:nvPr/>
          </p:nvSpPr>
          <p:spPr>
            <a:xfrm>
              <a:off x="1786327" y="3477528"/>
              <a:ext cx="3181194" cy="590844"/>
            </a:xfrm>
            <a:prstGeom prst="homePlat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RECOMENDACIÓN DEL JURADO CALIFICADOR</a:t>
              </a:r>
              <a:endParaRPr lang="es-EC" sz="2000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26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294625" y="1762938"/>
            <a:ext cx="79852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Recomienda que las edificaciones galardonadas con el Premio al Ornato en las categorías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endParaRPr lang="es-EC" dirty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Nuevas </a:t>
            </a: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edificaciones o conjuntos destinados a usos diferentes a vivienda </a:t>
            </a:r>
            <a:endParaRPr lang="es-EC" b="1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Intervenciones </a:t>
            </a: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en edificaciones existentes ubicadas en zonas protegidas del Distrito Metropolitano de </a:t>
            </a: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Quito</a:t>
            </a:r>
          </a:p>
          <a:p>
            <a:pPr algn="just"/>
            <a:endParaRPr lang="es-EC" dirty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Sean consideradas en el inventario patrimonial del Distrito Metropolitano de Quito como un estímulo adicional de acuerdo a lo que establece el Código Municipal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endParaRPr lang="es-EC" i="1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904" y="5578708"/>
            <a:ext cx="828600" cy="102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5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/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416"/>
          <a:stretch/>
        </p:blipFill>
        <p:spPr>
          <a:xfrm>
            <a:off x="825" y="0"/>
            <a:ext cx="9143175" cy="6741368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grpSp>
        <p:nvGrpSpPr>
          <p:cNvPr id="4" name="Grupo 16">
            <a:extLst>
              <a:ext uri="{FF2B5EF4-FFF2-40B4-BE49-F238E27FC236}">
                <a16:creationId xmlns="" xmlns:a16="http://schemas.microsoft.com/office/drawing/2014/main" id="{3DC1344B-AA6D-4A4F-8D6C-CBC96625E516}"/>
              </a:ext>
            </a:extLst>
          </p:cNvPr>
          <p:cNvGrpSpPr/>
          <p:nvPr/>
        </p:nvGrpSpPr>
        <p:grpSpPr>
          <a:xfrm>
            <a:off x="-782" y="7194"/>
            <a:ext cx="7655173" cy="806868"/>
            <a:chOff x="1209823" y="3477528"/>
            <a:chExt cx="3757698" cy="590844"/>
          </a:xfrm>
        </p:grpSpPr>
        <p:sp>
          <p:nvSpPr>
            <p:cNvPr id="5" name="Rectángulo 4">
              <a:extLst>
                <a:ext uri="{FF2B5EF4-FFF2-40B4-BE49-F238E27FC236}">
                  <a16:creationId xmlns="" xmlns:a16="http://schemas.microsoft.com/office/drawing/2014/main" id="{01D2FD8E-109D-4C3B-AFAE-BA534CC169B7}"/>
                </a:ext>
              </a:extLst>
            </p:cNvPr>
            <p:cNvSpPr/>
            <p:nvPr/>
          </p:nvSpPr>
          <p:spPr>
            <a:xfrm>
              <a:off x="1209823" y="3477528"/>
              <a:ext cx="499100" cy="59084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" name="Flecha: pentágono 19">
              <a:extLst>
                <a:ext uri="{FF2B5EF4-FFF2-40B4-BE49-F238E27FC236}">
                  <a16:creationId xmlns="" xmlns:a16="http://schemas.microsoft.com/office/drawing/2014/main" id="{EE08B766-9748-4585-A385-A88DF6A0F573}"/>
                </a:ext>
              </a:extLst>
            </p:cNvPr>
            <p:cNvSpPr/>
            <p:nvPr/>
          </p:nvSpPr>
          <p:spPr>
            <a:xfrm>
              <a:off x="1786327" y="3477528"/>
              <a:ext cx="3181194" cy="590844"/>
            </a:xfrm>
            <a:prstGeom prst="homePlat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INTRODUCCIÓN</a:t>
              </a:r>
              <a:endParaRPr lang="es-EC" sz="2000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26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331137" y="908720"/>
            <a:ext cx="798527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 Código Municipal, </a:t>
            </a:r>
            <a:r>
              <a:rPr lang="es-EC" dirty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en su sección correspondiente a los Premios, 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Reconocimientos </a:t>
            </a:r>
            <a:r>
              <a:rPr lang="es-EC" dirty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y Condecoraciones, título Premio al Ornato dice: 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endParaRPr lang="es-EC" i="1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r>
              <a:rPr lang="es-EC" i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“</a:t>
            </a:r>
            <a:r>
              <a:rPr lang="es-EC" b="1" i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Se </a:t>
            </a:r>
            <a:r>
              <a:rPr lang="es-EC" b="1" i="1" dirty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otorgará bienalmente a las mejores obras construidas que por su diseño y calidad constructiva constituyan un significativo aporte al Distrito Metropolitano de Quito, …” </a:t>
            </a:r>
            <a:endParaRPr lang="es-EC" b="1" i="1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endParaRPr lang="es-EC" i="1" dirty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Este </a:t>
            </a:r>
            <a:r>
              <a:rPr lang="es-EC" dirty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año 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2021 </a:t>
            </a:r>
            <a:r>
              <a:rPr lang="es-EC" dirty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se cumplen 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108 </a:t>
            </a:r>
            <a:r>
              <a:rPr lang="es-EC" dirty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años del Premio al Ornato que concede el Concejo del Municipio del Distrito Metropolitano de 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Quito.</a:t>
            </a:r>
          </a:p>
          <a:p>
            <a:pPr algn="just"/>
            <a:endParaRPr lang="es-EC" dirty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El Jurado calificador estuvo conformado por: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Arq. Vladimir Tapia, Secretario de Territorio, Hábitat y Vivienda, delegado del Sr. Alcalde.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Arq. Lucía </a:t>
            </a:r>
            <a:r>
              <a:rPr lang="es-EC" dirty="0" err="1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Vásconez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, arquitecta de reconocida trayectoria, seleccionada por la Comisión de Uso de Suelo de una terna enviada por la STHV.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Arq. Pablo Dávalos, delegado del decano de la Facultad de Arquitectura y Diseño de la Universidad San Francisco de Quito.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La curadora del premio fue la Arq. Viviana 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Figueroa Jefe de Áreas Históricas STHV</a:t>
            </a:r>
            <a:endParaRPr lang="es-EC" dirty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904" y="5578708"/>
            <a:ext cx="828600" cy="102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/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416"/>
          <a:stretch/>
        </p:blipFill>
        <p:spPr>
          <a:xfrm>
            <a:off x="825" y="0"/>
            <a:ext cx="9143175" cy="6741368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grpSp>
        <p:nvGrpSpPr>
          <p:cNvPr id="4" name="Grupo 16">
            <a:extLst>
              <a:ext uri="{FF2B5EF4-FFF2-40B4-BE49-F238E27FC236}">
                <a16:creationId xmlns="" xmlns:a16="http://schemas.microsoft.com/office/drawing/2014/main" id="{3DC1344B-AA6D-4A4F-8D6C-CBC96625E516}"/>
              </a:ext>
            </a:extLst>
          </p:cNvPr>
          <p:cNvGrpSpPr/>
          <p:nvPr/>
        </p:nvGrpSpPr>
        <p:grpSpPr>
          <a:xfrm>
            <a:off x="-782" y="7194"/>
            <a:ext cx="7655173" cy="806868"/>
            <a:chOff x="1209823" y="3477528"/>
            <a:chExt cx="3757698" cy="590844"/>
          </a:xfrm>
        </p:grpSpPr>
        <p:sp>
          <p:nvSpPr>
            <p:cNvPr id="5" name="Rectángulo 4">
              <a:extLst>
                <a:ext uri="{FF2B5EF4-FFF2-40B4-BE49-F238E27FC236}">
                  <a16:creationId xmlns="" xmlns:a16="http://schemas.microsoft.com/office/drawing/2014/main" id="{01D2FD8E-109D-4C3B-AFAE-BA534CC169B7}"/>
                </a:ext>
              </a:extLst>
            </p:cNvPr>
            <p:cNvSpPr/>
            <p:nvPr/>
          </p:nvSpPr>
          <p:spPr>
            <a:xfrm>
              <a:off x="1209823" y="3477528"/>
              <a:ext cx="499100" cy="59084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" name="Flecha: pentágono 19">
              <a:extLst>
                <a:ext uri="{FF2B5EF4-FFF2-40B4-BE49-F238E27FC236}">
                  <a16:creationId xmlns="" xmlns:a16="http://schemas.microsoft.com/office/drawing/2014/main" id="{EE08B766-9748-4585-A385-A88DF6A0F573}"/>
                </a:ext>
              </a:extLst>
            </p:cNvPr>
            <p:cNvSpPr/>
            <p:nvPr/>
          </p:nvSpPr>
          <p:spPr>
            <a:xfrm>
              <a:off x="1786327" y="3477528"/>
              <a:ext cx="3181194" cy="590844"/>
            </a:xfrm>
            <a:prstGeom prst="homePlat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PROCESO REALIZADO</a:t>
              </a:r>
              <a:endParaRPr lang="es-EC" sz="2000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26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331137" y="1124744"/>
            <a:ext cx="81593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La STHV a cargo de la organización del premio, por medio de la curadora del concurso realizó el siguiente proceso que por razones de seguridad principalmente para la visitas a las obras participantes se ajustaron las fechas, siendo:</a:t>
            </a:r>
          </a:p>
          <a:p>
            <a:pPr algn="just"/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Convocatoria del concurso 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de 05 al 12 de mayo de 2021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Entrega de bases del concurso 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del 17 de mayo al 07 junio de 2021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Inscripciones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del 07 de junio al 09 de julio de 2021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Análisis de las obras participantes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por parte del jurado calificador del 30 de agosto al 03 de septiembre de 2021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Visitas a las obras participantes 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de 14 al 21 de septiembre de 2021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Evaluación y veredicto del jurado 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calificador 26 de septiembre de 2021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Presentación para conocimiento del Concejo Metropolitano de Quito 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12 de octubre de 2021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Sesión solemne de premiación 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12 de noviembre de 2021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7896" y="5578708"/>
            <a:ext cx="828600" cy="102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9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/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416"/>
          <a:stretch/>
        </p:blipFill>
        <p:spPr>
          <a:xfrm>
            <a:off x="825" y="0"/>
            <a:ext cx="9143175" cy="6741368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grpSp>
        <p:nvGrpSpPr>
          <p:cNvPr id="4" name="Grupo 16">
            <a:extLst>
              <a:ext uri="{FF2B5EF4-FFF2-40B4-BE49-F238E27FC236}">
                <a16:creationId xmlns="" xmlns:a16="http://schemas.microsoft.com/office/drawing/2014/main" id="{3DC1344B-AA6D-4A4F-8D6C-CBC96625E516}"/>
              </a:ext>
            </a:extLst>
          </p:cNvPr>
          <p:cNvGrpSpPr/>
          <p:nvPr/>
        </p:nvGrpSpPr>
        <p:grpSpPr>
          <a:xfrm>
            <a:off x="-782" y="7194"/>
            <a:ext cx="7655173" cy="806868"/>
            <a:chOff x="1209823" y="3477528"/>
            <a:chExt cx="3757698" cy="590844"/>
          </a:xfrm>
        </p:grpSpPr>
        <p:sp>
          <p:nvSpPr>
            <p:cNvPr id="5" name="Rectángulo 4">
              <a:extLst>
                <a:ext uri="{FF2B5EF4-FFF2-40B4-BE49-F238E27FC236}">
                  <a16:creationId xmlns="" xmlns:a16="http://schemas.microsoft.com/office/drawing/2014/main" id="{01D2FD8E-109D-4C3B-AFAE-BA534CC169B7}"/>
                </a:ext>
              </a:extLst>
            </p:cNvPr>
            <p:cNvSpPr/>
            <p:nvPr/>
          </p:nvSpPr>
          <p:spPr>
            <a:xfrm>
              <a:off x="1209823" y="3477528"/>
              <a:ext cx="499100" cy="59084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" name="Flecha: pentágono 19">
              <a:extLst>
                <a:ext uri="{FF2B5EF4-FFF2-40B4-BE49-F238E27FC236}">
                  <a16:creationId xmlns="" xmlns:a16="http://schemas.microsoft.com/office/drawing/2014/main" id="{EE08B766-9748-4585-A385-A88DF6A0F573}"/>
                </a:ext>
              </a:extLst>
            </p:cNvPr>
            <p:cNvSpPr/>
            <p:nvPr/>
          </p:nvSpPr>
          <p:spPr>
            <a:xfrm>
              <a:off x="1786327" y="3477528"/>
              <a:ext cx="3181194" cy="590844"/>
            </a:xfrm>
            <a:prstGeom prst="homePlat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OBRAS PARTICIPANTES</a:t>
              </a:r>
              <a:endParaRPr lang="es-EC" sz="2000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26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294625" y="1340768"/>
            <a:ext cx="79852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Una vez realizada la convocatoria por la STHV se inscribieron 25 participantes de los cuales 24 cumplieron con todos los requisitos establecidos para la participación en las siguientes categorías:</a:t>
            </a:r>
          </a:p>
          <a:p>
            <a:pPr algn="just"/>
            <a:endParaRPr lang="es-EC" dirty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Nuevas edificaciones destinadas a vivienda unifamiliar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con 5 participantes.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Nuevas edificaciones o conjuntos destinados a vivienda multifamiliar 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con 11 participantes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Nuevas edificaciones o conjuntos destinados a usos diferentes a vivienda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con 3 participantes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Nuevas edificaciones o conjuntos destinados a equipamiento público o privado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con 2 participantes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Intervenciones en edificaciones existentes ubicadas en zonas protegidas del Distrito Metropolitano de Quito 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con 2 participantes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Obras urbanísticas</a:t>
            </a:r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con 1 participante.</a:t>
            </a:r>
          </a:p>
          <a:p>
            <a:pPr algn="just"/>
            <a:endParaRPr lang="es-EC" i="1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904" y="5578708"/>
            <a:ext cx="828600" cy="102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9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6">
            <a:extLst>
              <a:ext uri="{FF2B5EF4-FFF2-40B4-BE49-F238E27FC236}">
                <a16:creationId xmlns="" xmlns:a16="http://schemas.microsoft.com/office/drawing/2014/main" id="{3DC1344B-AA6D-4A4F-8D6C-CBC96625E516}"/>
              </a:ext>
            </a:extLst>
          </p:cNvPr>
          <p:cNvGrpSpPr/>
          <p:nvPr/>
        </p:nvGrpSpPr>
        <p:grpSpPr>
          <a:xfrm>
            <a:off x="-782" y="7194"/>
            <a:ext cx="7655173" cy="806868"/>
            <a:chOff x="1209823" y="3477528"/>
            <a:chExt cx="3757698" cy="590844"/>
          </a:xfrm>
        </p:grpSpPr>
        <p:sp>
          <p:nvSpPr>
            <p:cNvPr id="5" name="Rectángulo 4">
              <a:extLst>
                <a:ext uri="{FF2B5EF4-FFF2-40B4-BE49-F238E27FC236}">
                  <a16:creationId xmlns="" xmlns:a16="http://schemas.microsoft.com/office/drawing/2014/main" id="{01D2FD8E-109D-4C3B-AFAE-BA534CC169B7}"/>
                </a:ext>
              </a:extLst>
            </p:cNvPr>
            <p:cNvSpPr/>
            <p:nvPr/>
          </p:nvSpPr>
          <p:spPr>
            <a:xfrm>
              <a:off x="1209823" y="3477528"/>
              <a:ext cx="499100" cy="59084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" name="Flecha: pentágono 19">
              <a:extLst>
                <a:ext uri="{FF2B5EF4-FFF2-40B4-BE49-F238E27FC236}">
                  <a16:creationId xmlns="" xmlns:a16="http://schemas.microsoft.com/office/drawing/2014/main" id="{EE08B766-9748-4585-A385-A88DF6A0F573}"/>
                </a:ext>
              </a:extLst>
            </p:cNvPr>
            <p:cNvSpPr/>
            <p:nvPr/>
          </p:nvSpPr>
          <p:spPr>
            <a:xfrm>
              <a:off x="1786327" y="3477528"/>
              <a:ext cx="3181194" cy="590844"/>
            </a:xfrm>
            <a:prstGeom prst="homePlat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VEREDICTO DEL JURADO </a:t>
              </a:r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CALIFICADOR</a:t>
              </a:r>
            </a:p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Primera categoría</a:t>
              </a:r>
              <a:endParaRPr lang="es-EC" sz="2000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26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1174923" y="1060152"/>
            <a:ext cx="6637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Nuevas edificaciones destinadas a vivienda </a:t>
            </a: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unifamiliar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904" y="5578708"/>
            <a:ext cx="828600" cy="1028845"/>
          </a:xfrm>
          <a:prstGeom prst="rect">
            <a:avLst/>
          </a:prstGeom>
        </p:spPr>
      </p:pic>
      <p:sp>
        <p:nvSpPr>
          <p:cNvPr id="7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294624" y="1599720"/>
            <a:ext cx="798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PREMIO AL ORNATO “CIUDAD DE QUITO” 2021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8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2627784" y="1937741"/>
            <a:ext cx="398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Casa 2,0 Una casa en los Andes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0" y="2628249"/>
            <a:ext cx="5197320" cy="346488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10" y="2401858"/>
            <a:ext cx="2611623" cy="391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2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6">
            <a:extLst>
              <a:ext uri="{FF2B5EF4-FFF2-40B4-BE49-F238E27FC236}">
                <a16:creationId xmlns="" xmlns:a16="http://schemas.microsoft.com/office/drawing/2014/main" id="{3DC1344B-AA6D-4A4F-8D6C-CBC96625E516}"/>
              </a:ext>
            </a:extLst>
          </p:cNvPr>
          <p:cNvGrpSpPr/>
          <p:nvPr/>
        </p:nvGrpSpPr>
        <p:grpSpPr>
          <a:xfrm>
            <a:off x="-782" y="7194"/>
            <a:ext cx="7655173" cy="806868"/>
            <a:chOff x="1209823" y="3477528"/>
            <a:chExt cx="3757698" cy="590844"/>
          </a:xfrm>
        </p:grpSpPr>
        <p:sp>
          <p:nvSpPr>
            <p:cNvPr id="5" name="Rectángulo 4">
              <a:extLst>
                <a:ext uri="{FF2B5EF4-FFF2-40B4-BE49-F238E27FC236}">
                  <a16:creationId xmlns="" xmlns:a16="http://schemas.microsoft.com/office/drawing/2014/main" id="{01D2FD8E-109D-4C3B-AFAE-BA534CC169B7}"/>
                </a:ext>
              </a:extLst>
            </p:cNvPr>
            <p:cNvSpPr/>
            <p:nvPr/>
          </p:nvSpPr>
          <p:spPr>
            <a:xfrm>
              <a:off x="1209823" y="3477528"/>
              <a:ext cx="499100" cy="59084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" name="Flecha: pentágono 19">
              <a:extLst>
                <a:ext uri="{FF2B5EF4-FFF2-40B4-BE49-F238E27FC236}">
                  <a16:creationId xmlns="" xmlns:a16="http://schemas.microsoft.com/office/drawing/2014/main" id="{EE08B766-9748-4585-A385-A88DF6A0F573}"/>
                </a:ext>
              </a:extLst>
            </p:cNvPr>
            <p:cNvSpPr/>
            <p:nvPr/>
          </p:nvSpPr>
          <p:spPr>
            <a:xfrm>
              <a:off x="1786327" y="3477528"/>
              <a:ext cx="3181194" cy="590844"/>
            </a:xfrm>
            <a:prstGeom prst="homePlat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VEREDICTO DEL JURADO </a:t>
              </a:r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CALIFICADOR</a:t>
              </a:r>
            </a:p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Primera categoría</a:t>
              </a:r>
            </a:p>
          </p:txBody>
        </p:sp>
      </p:grpSp>
      <p:sp>
        <p:nvSpPr>
          <p:cNvPr id="26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1174923" y="1060152"/>
            <a:ext cx="6637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Nuevas edificaciones destinadas a vivienda </a:t>
            </a: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unifamiliar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904" y="5578708"/>
            <a:ext cx="828600" cy="1028845"/>
          </a:xfrm>
          <a:prstGeom prst="rect">
            <a:avLst/>
          </a:prstGeom>
        </p:spPr>
      </p:pic>
      <p:sp>
        <p:nvSpPr>
          <p:cNvPr id="7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294624" y="1599720"/>
            <a:ext cx="798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MENCIÓN DE HONOR CON UN EMPATE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8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3347864" y="1936289"/>
            <a:ext cx="398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Casa </a:t>
            </a:r>
            <a:r>
              <a:rPr lang="es-EC" dirty="0" err="1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Cangahua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305621"/>
            <a:ext cx="6509625" cy="43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9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6">
            <a:extLst>
              <a:ext uri="{FF2B5EF4-FFF2-40B4-BE49-F238E27FC236}">
                <a16:creationId xmlns="" xmlns:a16="http://schemas.microsoft.com/office/drawing/2014/main" id="{3DC1344B-AA6D-4A4F-8D6C-CBC96625E516}"/>
              </a:ext>
            </a:extLst>
          </p:cNvPr>
          <p:cNvGrpSpPr/>
          <p:nvPr/>
        </p:nvGrpSpPr>
        <p:grpSpPr>
          <a:xfrm>
            <a:off x="-782" y="7194"/>
            <a:ext cx="7655173" cy="806868"/>
            <a:chOff x="1209823" y="3477528"/>
            <a:chExt cx="3757698" cy="590844"/>
          </a:xfrm>
        </p:grpSpPr>
        <p:sp>
          <p:nvSpPr>
            <p:cNvPr id="5" name="Rectángulo 4">
              <a:extLst>
                <a:ext uri="{FF2B5EF4-FFF2-40B4-BE49-F238E27FC236}">
                  <a16:creationId xmlns="" xmlns:a16="http://schemas.microsoft.com/office/drawing/2014/main" id="{01D2FD8E-109D-4C3B-AFAE-BA534CC169B7}"/>
                </a:ext>
              </a:extLst>
            </p:cNvPr>
            <p:cNvSpPr/>
            <p:nvPr/>
          </p:nvSpPr>
          <p:spPr>
            <a:xfrm>
              <a:off x="1209823" y="3477528"/>
              <a:ext cx="499100" cy="59084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" name="Flecha: pentágono 19">
              <a:extLst>
                <a:ext uri="{FF2B5EF4-FFF2-40B4-BE49-F238E27FC236}">
                  <a16:creationId xmlns="" xmlns:a16="http://schemas.microsoft.com/office/drawing/2014/main" id="{EE08B766-9748-4585-A385-A88DF6A0F573}"/>
                </a:ext>
              </a:extLst>
            </p:cNvPr>
            <p:cNvSpPr/>
            <p:nvPr/>
          </p:nvSpPr>
          <p:spPr>
            <a:xfrm>
              <a:off x="1786327" y="3477528"/>
              <a:ext cx="3181194" cy="590844"/>
            </a:xfrm>
            <a:prstGeom prst="homePlat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VEREDICTO DEL JURADO </a:t>
              </a:r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CALIFICADOR</a:t>
              </a:r>
            </a:p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Primera categoría</a:t>
              </a:r>
              <a:endParaRPr lang="es-EC" sz="2000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26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1174923" y="1060152"/>
            <a:ext cx="6637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Nuevas edificaciones destinadas a vivienda </a:t>
            </a: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unifamiliar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904" y="5578708"/>
            <a:ext cx="828600" cy="1028845"/>
          </a:xfrm>
          <a:prstGeom prst="rect">
            <a:avLst/>
          </a:prstGeom>
        </p:spPr>
      </p:pic>
      <p:sp>
        <p:nvSpPr>
          <p:cNvPr id="7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294624" y="1599720"/>
            <a:ext cx="798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MENCIÓN DE HONOR CON UN EMPATE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8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3131840" y="1909395"/>
            <a:ext cx="398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Residencia Alvear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81639"/>
            <a:ext cx="6875896" cy="38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6">
            <a:extLst>
              <a:ext uri="{FF2B5EF4-FFF2-40B4-BE49-F238E27FC236}">
                <a16:creationId xmlns="" xmlns:a16="http://schemas.microsoft.com/office/drawing/2014/main" id="{3DC1344B-AA6D-4A4F-8D6C-CBC96625E516}"/>
              </a:ext>
            </a:extLst>
          </p:cNvPr>
          <p:cNvGrpSpPr/>
          <p:nvPr/>
        </p:nvGrpSpPr>
        <p:grpSpPr>
          <a:xfrm>
            <a:off x="-782" y="7194"/>
            <a:ext cx="7655173" cy="806868"/>
            <a:chOff x="1209823" y="3477528"/>
            <a:chExt cx="3757698" cy="590844"/>
          </a:xfrm>
        </p:grpSpPr>
        <p:sp>
          <p:nvSpPr>
            <p:cNvPr id="5" name="Rectángulo 4">
              <a:extLst>
                <a:ext uri="{FF2B5EF4-FFF2-40B4-BE49-F238E27FC236}">
                  <a16:creationId xmlns="" xmlns:a16="http://schemas.microsoft.com/office/drawing/2014/main" id="{01D2FD8E-109D-4C3B-AFAE-BA534CC169B7}"/>
                </a:ext>
              </a:extLst>
            </p:cNvPr>
            <p:cNvSpPr/>
            <p:nvPr/>
          </p:nvSpPr>
          <p:spPr>
            <a:xfrm>
              <a:off x="1209823" y="3477528"/>
              <a:ext cx="499100" cy="59084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" name="Flecha: pentágono 19">
              <a:extLst>
                <a:ext uri="{FF2B5EF4-FFF2-40B4-BE49-F238E27FC236}">
                  <a16:creationId xmlns="" xmlns:a16="http://schemas.microsoft.com/office/drawing/2014/main" id="{EE08B766-9748-4585-A385-A88DF6A0F573}"/>
                </a:ext>
              </a:extLst>
            </p:cNvPr>
            <p:cNvSpPr/>
            <p:nvPr/>
          </p:nvSpPr>
          <p:spPr>
            <a:xfrm>
              <a:off x="1786327" y="3477528"/>
              <a:ext cx="3181194" cy="590844"/>
            </a:xfrm>
            <a:prstGeom prst="homePlat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VEREDICTO DEL JURADO </a:t>
              </a:r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CALIFICADOR</a:t>
              </a:r>
            </a:p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Segunda categoría</a:t>
              </a:r>
              <a:endParaRPr lang="es-EC" sz="2000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26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395535" y="1060152"/>
            <a:ext cx="820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Nuevas edificaciones </a:t>
            </a: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o conjuntos destinados </a:t>
            </a:r>
            <a:r>
              <a:rPr lang="es-EC" b="1" dirty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a vivienda </a:t>
            </a: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multifamiliar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904" y="5578708"/>
            <a:ext cx="828600" cy="1028845"/>
          </a:xfrm>
          <a:prstGeom prst="rect">
            <a:avLst/>
          </a:prstGeom>
        </p:spPr>
      </p:pic>
      <p:sp>
        <p:nvSpPr>
          <p:cNvPr id="7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294624" y="1599720"/>
            <a:ext cx="798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PREMIO AL ORNATO “CIUDAD DE QUITO” 2021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8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3959932" y="19690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Aralia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514976"/>
            <a:ext cx="5256585" cy="358104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313" y="2338384"/>
            <a:ext cx="2528590" cy="389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2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6">
            <a:extLst>
              <a:ext uri="{FF2B5EF4-FFF2-40B4-BE49-F238E27FC236}">
                <a16:creationId xmlns="" xmlns:a16="http://schemas.microsoft.com/office/drawing/2014/main" id="{3DC1344B-AA6D-4A4F-8D6C-CBC96625E516}"/>
              </a:ext>
            </a:extLst>
          </p:cNvPr>
          <p:cNvGrpSpPr/>
          <p:nvPr/>
        </p:nvGrpSpPr>
        <p:grpSpPr>
          <a:xfrm>
            <a:off x="-782" y="7194"/>
            <a:ext cx="7655173" cy="806868"/>
            <a:chOff x="1209823" y="3477528"/>
            <a:chExt cx="3757698" cy="590844"/>
          </a:xfrm>
        </p:grpSpPr>
        <p:sp>
          <p:nvSpPr>
            <p:cNvPr id="5" name="Rectángulo 4">
              <a:extLst>
                <a:ext uri="{FF2B5EF4-FFF2-40B4-BE49-F238E27FC236}">
                  <a16:creationId xmlns="" xmlns:a16="http://schemas.microsoft.com/office/drawing/2014/main" id="{01D2FD8E-109D-4C3B-AFAE-BA534CC169B7}"/>
                </a:ext>
              </a:extLst>
            </p:cNvPr>
            <p:cNvSpPr/>
            <p:nvPr/>
          </p:nvSpPr>
          <p:spPr>
            <a:xfrm>
              <a:off x="1209823" y="3477528"/>
              <a:ext cx="499100" cy="59084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" name="Flecha: pentágono 19">
              <a:extLst>
                <a:ext uri="{FF2B5EF4-FFF2-40B4-BE49-F238E27FC236}">
                  <a16:creationId xmlns="" xmlns:a16="http://schemas.microsoft.com/office/drawing/2014/main" id="{EE08B766-9748-4585-A385-A88DF6A0F573}"/>
                </a:ext>
              </a:extLst>
            </p:cNvPr>
            <p:cNvSpPr/>
            <p:nvPr/>
          </p:nvSpPr>
          <p:spPr>
            <a:xfrm>
              <a:off x="1786327" y="3477528"/>
              <a:ext cx="3181194" cy="590844"/>
            </a:xfrm>
            <a:prstGeom prst="homePlat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VEREDICTO DEL JURADO </a:t>
              </a:r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CALIFICADOR</a:t>
              </a:r>
            </a:p>
            <a:p>
              <a:pPr algn="just"/>
              <a:r>
                <a:rPr lang="es-EC" sz="2000" b="1" dirty="0" smtClean="0">
                  <a:solidFill>
                    <a:schemeClr val="bg1"/>
                  </a:solidFill>
                  <a:latin typeface="Candara" panose="020E0502030303020204" pitchFamily="34" charset="0"/>
                </a:rPr>
                <a:t>Segunda categoría</a:t>
              </a:r>
              <a:endParaRPr lang="es-EC" sz="2000" b="1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904" y="5578708"/>
            <a:ext cx="828600" cy="1028845"/>
          </a:xfrm>
          <a:prstGeom prst="rect">
            <a:avLst/>
          </a:prstGeom>
        </p:spPr>
      </p:pic>
      <p:sp>
        <p:nvSpPr>
          <p:cNvPr id="7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294624" y="1599720"/>
            <a:ext cx="798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MENCIÓN DE HONOR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8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3534983" y="1909395"/>
            <a:ext cx="398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err="1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Caravaggio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10" name="TextBox 63">
            <a:extLst>
              <a:ext uri="{FF2B5EF4-FFF2-40B4-BE49-F238E27FC236}">
                <a16:creationId xmlns="" xmlns:a16="http://schemas.microsoft.com/office/drawing/2014/main" id="{399FCD5C-7D02-4B5A-AA98-19233B3B14F5}"/>
              </a:ext>
            </a:extLst>
          </p:cNvPr>
          <p:cNvSpPr txBox="1"/>
          <p:nvPr/>
        </p:nvSpPr>
        <p:spPr>
          <a:xfrm>
            <a:off x="395535" y="1060152"/>
            <a:ext cx="820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Nuevas edificaciones </a:t>
            </a: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o conjuntos destinados </a:t>
            </a:r>
            <a:r>
              <a:rPr lang="es-EC" b="1" dirty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a vivienda </a:t>
            </a:r>
            <a:r>
              <a:rPr lang="es-EC" b="1" dirty="0" smtClean="0">
                <a:solidFill>
                  <a:srgbClr val="1F497D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multifamiliar</a:t>
            </a:r>
            <a:endParaRPr lang="es-EC" dirty="0" smtClean="0">
              <a:solidFill>
                <a:srgbClr val="1F497D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  <a:p>
            <a:pPr algn="just"/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04" y="2246051"/>
            <a:ext cx="2933179" cy="44014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212976"/>
            <a:ext cx="4604883" cy="306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1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5544</TotalTime>
  <Words>686</Words>
  <Application>Microsoft Office PowerPoint</Application>
  <PresentationFormat>Presentación en pantalla (4:3)</PresentationFormat>
  <Paragraphs>95</Paragraphs>
  <Slides>13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Aharoni</vt:lpstr>
      <vt:lpstr>Arial</vt:lpstr>
      <vt:lpstr>Calibri</vt:lpstr>
      <vt:lpstr>Candara</vt:lpstr>
      <vt:lpstr>Kalinga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Luis Barros Mosquera</dc:creator>
  <cp:lastModifiedBy>Viviana Vanessa Figueroa Parra</cp:lastModifiedBy>
  <cp:revision>478</cp:revision>
  <dcterms:created xsi:type="dcterms:W3CDTF">2017-08-09T20:56:21Z</dcterms:created>
  <dcterms:modified xsi:type="dcterms:W3CDTF">2021-10-11T21:16:13Z</dcterms:modified>
</cp:coreProperties>
</file>