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8" r:id="rId3"/>
    <p:sldId id="259" r:id="rId4"/>
    <p:sldId id="260" r:id="rId5"/>
    <p:sldId id="261" r:id="rId6"/>
    <p:sldId id="262" r:id="rId7"/>
    <p:sldId id="263" r:id="rId8"/>
    <p:sldId id="264"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E206A-0B8A-4B18-9900-59EBFDA6DA04}" type="datetimeFigureOut">
              <a:rPr lang="es-EC" smtClean="0"/>
              <a:t>11/10/2021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3FD70-F16A-436B-BED9-A291C11E032F}" type="slidenum">
              <a:rPr lang="es-EC" smtClean="0"/>
              <a:t>‹Nº›</a:t>
            </a:fld>
            <a:endParaRPr lang="es-EC"/>
          </a:p>
        </p:txBody>
      </p:sp>
    </p:spTree>
    <p:extLst>
      <p:ext uri="{BB962C8B-B14F-4D97-AF65-F5344CB8AC3E}">
        <p14:creationId xmlns:p14="http://schemas.microsoft.com/office/powerpoint/2010/main" val="107426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B125BA-B589-40D5-B9A3-BA6203A226DD}" type="slidenum">
              <a:rPr lang="es-EC" smtClean="0"/>
              <a:t>3</a:t>
            </a:fld>
            <a:endParaRPr lang="es-EC"/>
          </a:p>
        </p:txBody>
      </p:sp>
    </p:spTree>
    <p:extLst>
      <p:ext uri="{BB962C8B-B14F-4D97-AF65-F5344CB8AC3E}">
        <p14:creationId xmlns:p14="http://schemas.microsoft.com/office/powerpoint/2010/main" val="232855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9627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64609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339502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B5F5EAA-233E-4A7B-B5CB-773530AE1C66}"/>
              </a:ext>
            </a:extLst>
          </p:cNvPr>
          <p:cNvSpPr>
            <a:spLocks noGrp="1"/>
          </p:cNvSpPr>
          <p:nvPr>
            <p:ph type="pic" sz="quarter" idx="17" hasCustomPrompt="1"/>
          </p:nvPr>
        </p:nvSpPr>
        <p:spPr>
          <a:xfrm>
            <a:off x="1763752" y="1599574"/>
            <a:ext cx="3658852" cy="3658852"/>
          </a:xfrm>
          <a:custGeom>
            <a:avLst/>
            <a:gdLst>
              <a:gd name="connsiteX0" fmla="*/ 1829426 w 3658852"/>
              <a:gd name="connsiteY0" fmla="*/ 0 h 3658852"/>
              <a:gd name="connsiteX1" fmla="*/ 3658852 w 3658852"/>
              <a:gd name="connsiteY1" fmla="*/ 1829426 h 3658852"/>
              <a:gd name="connsiteX2" fmla="*/ 1829426 w 3658852"/>
              <a:gd name="connsiteY2" fmla="*/ 3658852 h 3658852"/>
              <a:gd name="connsiteX3" fmla="*/ 0 w 3658852"/>
              <a:gd name="connsiteY3" fmla="*/ 1829426 h 3658852"/>
              <a:gd name="connsiteX4" fmla="*/ 1829426 w 3658852"/>
              <a:gd name="connsiteY4" fmla="*/ 0 h 36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52" h="3658852">
                <a:moveTo>
                  <a:pt x="1829426" y="0"/>
                </a:moveTo>
                <a:cubicBezTo>
                  <a:pt x="2839790" y="0"/>
                  <a:pt x="3658852" y="819062"/>
                  <a:pt x="3658852" y="1829426"/>
                </a:cubicBezTo>
                <a:cubicBezTo>
                  <a:pt x="3658852" y="2839790"/>
                  <a:pt x="2839790" y="3658852"/>
                  <a:pt x="1829426" y="3658852"/>
                </a:cubicBezTo>
                <a:cubicBezTo>
                  <a:pt x="819062" y="3658852"/>
                  <a:pt x="0" y="2839790"/>
                  <a:pt x="0" y="1829426"/>
                </a:cubicBezTo>
                <a:cubicBezTo>
                  <a:pt x="0" y="819062"/>
                  <a:pt x="819062" y="0"/>
                  <a:pt x="18294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dirty="0"/>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‹Nº›</a:t>
            </a:fld>
            <a:endParaRPr lang="en-US" dirty="0"/>
          </a:p>
        </p:txBody>
      </p:sp>
    </p:spTree>
    <p:extLst>
      <p:ext uri="{BB962C8B-B14F-4D97-AF65-F5344CB8AC3E}">
        <p14:creationId xmlns:p14="http://schemas.microsoft.com/office/powerpoint/2010/main" val="34311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824217-7568-47C2-809D-880151891B3E}"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65859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824217-7568-47C2-809D-880151891B3E}" type="datetimeFigureOut">
              <a:rPr lang="es-EC" smtClean="0"/>
              <a:t>11/10/2021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75387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824217-7568-47C2-809D-880151891B3E}" type="datetimeFigureOut">
              <a:rPr lang="es-EC" smtClean="0"/>
              <a:t>11/10/2021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34457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824217-7568-47C2-809D-880151891B3E}" type="datetimeFigureOut">
              <a:rPr lang="es-EC" smtClean="0"/>
              <a:t>11/10/2021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46303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824217-7568-47C2-809D-880151891B3E}" type="datetimeFigureOut">
              <a:rPr lang="es-EC" smtClean="0"/>
              <a:t>11/10/2021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184338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824217-7568-47C2-809D-880151891B3E}" type="datetimeFigureOut">
              <a:rPr lang="es-EC" smtClean="0"/>
              <a:t>11/10/2021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38587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824217-7568-47C2-809D-880151891B3E}" type="datetimeFigureOut">
              <a:rPr lang="es-EC" smtClean="0"/>
              <a:t>11/10/2021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13482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824217-7568-47C2-809D-880151891B3E}" type="datetimeFigureOut">
              <a:rPr lang="es-EC" smtClean="0"/>
              <a:t>11/10/2021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3A4A65-35EB-48C7-A654-82540A5DAEB7}" type="slidenum">
              <a:rPr lang="es-EC" smtClean="0"/>
              <a:t>‹Nº›</a:t>
            </a:fld>
            <a:endParaRPr lang="es-EC"/>
          </a:p>
        </p:txBody>
      </p:sp>
    </p:spTree>
    <p:extLst>
      <p:ext uri="{BB962C8B-B14F-4D97-AF65-F5344CB8AC3E}">
        <p14:creationId xmlns:p14="http://schemas.microsoft.com/office/powerpoint/2010/main" val="226202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24217-7568-47C2-809D-880151891B3E}" type="datetimeFigureOut">
              <a:rPr lang="es-EC" smtClean="0"/>
              <a:t>11/10/2021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A4A65-35EB-48C7-A654-82540A5DAEB7}" type="slidenum">
              <a:rPr lang="es-EC" smtClean="0"/>
              <a:t>‹Nº›</a:t>
            </a:fld>
            <a:endParaRPr lang="es-EC"/>
          </a:p>
        </p:txBody>
      </p:sp>
    </p:spTree>
    <p:extLst>
      <p:ext uri="{BB962C8B-B14F-4D97-AF65-F5344CB8AC3E}">
        <p14:creationId xmlns:p14="http://schemas.microsoft.com/office/powerpoint/2010/main" val="2935592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8D7CFA7-AA96-434C-9233-BC098FBFE9D6}"/>
              </a:ext>
            </a:extLst>
          </p:cNvPr>
          <p:cNvGrpSpPr>
            <a:grpSpLocks noChangeAspect="1"/>
          </p:cNvGrpSpPr>
          <p:nvPr/>
        </p:nvGrpSpPr>
        <p:grpSpPr bwMode="auto">
          <a:xfrm>
            <a:off x="764930" y="602063"/>
            <a:ext cx="5656496" cy="5653874"/>
            <a:chOff x="1367" y="0"/>
            <a:chExt cx="4321" cy="4319"/>
          </a:xfrm>
          <a:solidFill>
            <a:schemeClr val="bg1">
              <a:lumMod val="95000"/>
            </a:schemeClr>
          </a:solidFill>
        </p:grpSpPr>
        <p:sp>
          <p:nvSpPr>
            <p:cNvPr id="5" name="Freeform 5">
              <a:extLst>
                <a:ext uri="{FF2B5EF4-FFF2-40B4-BE49-F238E27FC236}">
                  <a16:creationId xmlns:a16="http://schemas.microsoft.com/office/drawing/2014/main" id="{21F8AB1B-2C8B-45D3-BAAA-49E5A8D59CD3}"/>
                </a:ext>
              </a:extLst>
            </p:cNvPr>
            <p:cNvSpPr>
              <a:spLocks noEditPoints="1"/>
            </p:cNvSpPr>
            <p:nvPr/>
          </p:nvSpPr>
          <p:spPr bwMode="auto">
            <a:xfrm>
              <a:off x="1367" y="0"/>
              <a:ext cx="4321" cy="4319"/>
            </a:xfrm>
            <a:custGeom>
              <a:avLst/>
              <a:gdLst>
                <a:gd name="T0" fmla="*/ 3121 w 3279"/>
                <a:gd name="T1" fmla="*/ 1265 h 3278"/>
                <a:gd name="T2" fmla="*/ 2995 w 3279"/>
                <a:gd name="T3" fmla="*/ 1296 h 3278"/>
                <a:gd name="T4" fmla="*/ 3038 w 3279"/>
                <a:gd name="T5" fmla="*/ 1639 h 3278"/>
                <a:gd name="T6" fmla="*/ 1640 w 3279"/>
                <a:gd name="T7" fmla="*/ 3037 h 3278"/>
                <a:gd name="T8" fmla="*/ 1636 w 3279"/>
                <a:gd name="T9" fmla="*/ 3037 h 3278"/>
                <a:gd name="T10" fmla="*/ 1636 w 3279"/>
                <a:gd name="T11" fmla="*/ 3167 h 3278"/>
                <a:gd name="T12" fmla="*/ 1640 w 3279"/>
                <a:gd name="T13" fmla="*/ 3167 h 3278"/>
                <a:gd name="T14" fmla="*/ 3168 w 3279"/>
                <a:gd name="T15" fmla="*/ 1639 h 3278"/>
                <a:gd name="T16" fmla="*/ 3121 w 3279"/>
                <a:gd name="T17" fmla="*/ 1265 h 3278"/>
                <a:gd name="T18" fmla="*/ 3229 w 3279"/>
                <a:gd name="T19" fmla="*/ 1238 h 3278"/>
                <a:gd name="T20" fmla="*/ 3138 w 3279"/>
                <a:gd name="T21" fmla="*/ 1261 h 3278"/>
                <a:gd name="T22" fmla="*/ 3185 w 3279"/>
                <a:gd name="T23" fmla="*/ 1639 h 3278"/>
                <a:gd name="T24" fmla="*/ 1640 w 3279"/>
                <a:gd name="T25" fmla="*/ 3184 h 3278"/>
                <a:gd name="T26" fmla="*/ 1636 w 3279"/>
                <a:gd name="T27" fmla="*/ 3184 h 3278"/>
                <a:gd name="T28" fmla="*/ 1636 w 3279"/>
                <a:gd name="T29" fmla="*/ 3278 h 3278"/>
                <a:gd name="T30" fmla="*/ 1640 w 3279"/>
                <a:gd name="T31" fmla="*/ 3278 h 3278"/>
                <a:gd name="T32" fmla="*/ 3279 w 3279"/>
                <a:gd name="T33" fmla="*/ 1639 h 3278"/>
                <a:gd name="T34" fmla="*/ 3229 w 3279"/>
                <a:gd name="T35" fmla="*/ 1238 h 3278"/>
                <a:gd name="T36" fmla="*/ 1640 w 3279"/>
                <a:gd name="T37" fmla="*/ 111 h 3278"/>
                <a:gd name="T38" fmla="*/ 111 w 3279"/>
                <a:gd name="T39" fmla="*/ 1639 h 3278"/>
                <a:gd name="T40" fmla="*/ 157 w 3279"/>
                <a:gd name="T41" fmla="*/ 2011 h 3278"/>
                <a:gd name="T42" fmla="*/ 283 w 3279"/>
                <a:gd name="T43" fmla="*/ 1980 h 3278"/>
                <a:gd name="T44" fmla="*/ 241 w 3279"/>
                <a:gd name="T45" fmla="*/ 1639 h 3278"/>
                <a:gd name="T46" fmla="*/ 1640 w 3279"/>
                <a:gd name="T47" fmla="*/ 241 h 3278"/>
                <a:gd name="T48" fmla="*/ 1641 w 3279"/>
                <a:gd name="T49" fmla="*/ 241 h 3278"/>
                <a:gd name="T50" fmla="*/ 1641 w 3279"/>
                <a:gd name="T51" fmla="*/ 111 h 3278"/>
                <a:gd name="T52" fmla="*/ 1640 w 3279"/>
                <a:gd name="T53" fmla="*/ 111 h 3278"/>
                <a:gd name="T54" fmla="*/ 1641 w 3279"/>
                <a:gd name="T55" fmla="*/ 0 h 3278"/>
                <a:gd name="T56" fmla="*/ 1640 w 3279"/>
                <a:gd name="T57" fmla="*/ 0 h 3278"/>
                <a:gd name="T58" fmla="*/ 0 w 3279"/>
                <a:gd name="T59" fmla="*/ 1639 h 3278"/>
                <a:gd name="T60" fmla="*/ 49 w 3279"/>
                <a:gd name="T61" fmla="*/ 2039 h 3278"/>
                <a:gd name="T62" fmla="*/ 141 w 3279"/>
                <a:gd name="T63" fmla="*/ 2016 h 3278"/>
                <a:gd name="T64" fmla="*/ 94 w 3279"/>
                <a:gd name="T65" fmla="*/ 1639 h 3278"/>
                <a:gd name="T66" fmla="*/ 1640 w 3279"/>
                <a:gd name="T67" fmla="*/ 94 h 3278"/>
                <a:gd name="T68" fmla="*/ 1641 w 3279"/>
                <a:gd name="T69" fmla="*/ 94 h 3278"/>
                <a:gd name="T70" fmla="*/ 1641 w 3279"/>
                <a:gd name="T71" fmla="*/ 0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9" h="3278">
                  <a:moveTo>
                    <a:pt x="3121" y="1265"/>
                  </a:moveTo>
                  <a:cubicBezTo>
                    <a:pt x="2995" y="1296"/>
                    <a:pt x="2995" y="1296"/>
                    <a:pt x="2995" y="1296"/>
                  </a:cubicBezTo>
                  <a:cubicBezTo>
                    <a:pt x="3024" y="1408"/>
                    <a:pt x="3038" y="1523"/>
                    <a:pt x="3038" y="1639"/>
                  </a:cubicBezTo>
                  <a:cubicBezTo>
                    <a:pt x="3038" y="2410"/>
                    <a:pt x="2410" y="3037"/>
                    <a:pt x="1640" y="3037"/>
                  </a:cubicBezTo>
                  <a:cubicBezTo>
                    <a:pt x="1636" y="3037"/>
                    <a:pt x="1636" y="3037"/>
                    <a:pt x="1636" y="3037"/>
                  </a:cubicBezTo>
                  <a:cubicBezTo>
                    <a:pt x="1636" y="3167"/>
                    <a:pt x="1636" y="3167"/>
                    <a:pt x="1636" y="3167"/>
                  </a:cubicBezTo>
                  <a:cubicBezTo>
                    <a:pt x="1637" y="3167"/>
                    <a:pt x="1638" y="3167"/>
                    <a:pt x="1640" y="3167"/>
                  </a:cubicBezTo>
                  <a:cubicBezTo>
                    <a:pt x="2482" y="3167"/>
                    <a:pt x="3168" y="2482"/>
                    <a:pt x="3168" y="1639"/>
                  </a:cubicBezTo>
                  <a:cubicBezTo>
                    <a:pt x="3168" y="1510"/>
                    <a:pt x="3151" y="1385"/>
                    <a:pt x="3121" y="1265"/>
                  </a:cubicBezTo>
                  <a:moveTo>
                    <a:pt x="3229" y="1238"/>
                  </a:moveTo>
                  <a:cubicBezTo>
                    <a:pt x="3138" y="1261"/>
                    <a:pt x="3138" y="1261"/>
                    <a:pt x="3138" y="1261"/>
                  </a:cubicBezTo>
                  <a:cubicBezTo>
                    <a:pt x="3168" y="1382"/>
                    <a:pt x="3185" y="1508"/>
                    <a:pt x="3185" y="1639"/>
                  </a:cubicBezTo>
                  <a:cubicBezTo>
                    <a:pt x="3185" y="2491"/>
                    <a:pt x="2492" y="3184"/>
                    <a:pt x="1640" y="3184"/>
                  </a:cubicBezTo>
                  <a:cubicBezTo>
                    <a:pt x="1638" y="3184"/>
                    <a:pt x="1637" y="3184"/>
                    <a:pt x="1636" y="3184"/>
                  </a:cubicBezTo>
                  <a:cubicBezTo>
                    <a:pt x="1636" y="3278"/>
                    <a:pt x="1636" y="3278"/>
                    <a:pt x="1636" y="3278"/>
                  </a:cubicBezTo>
                  <a:cubicBezTo>
                    <a:pt x="1640" y="3278"/>
                    <a:pt x="1640" y="3278"/>
                    <a:pt x="1640" y="3278"/>
                  </a:cubicBezTo>
                  <a:cubicBezTo>
                    <a:pt x="2543" y="3278"/>
                    <a:pt x="3279" y="2543"/>
                    <a:pt x="3279" y="1639"/>
                  </a:cubicBezTo>
                  <a:cubicBezTo>
                    <a:pt x="3279" y="1503"/>
                    <a:pt x="3262" y="1368"/>
                    <a:pt x="3229" y="1238"/>
                  </a:cubicBezTo>
                  <a:moveTo>
                    <a:pt x="1640" y="111"/>
                  </a:moveTo>
                  <a:cubicBezTo>
                    <a:pt x="797" y="111"/>
                    <a:pt x="111" y="796"/>
                    <a:pt x="111" y="1639"/>
                  </a:cubicBezTo>
                  <a:cubicBezTo>
                    <a:pt x="111" y="1767"/>
                    <a:pt x="127" y="1892"/>
                    <a:pt x="157" y="2011"/>
                  </a:cubicBezTo>
                  <a:cubicBezTo>
                    <a:pt x="283" y="1980"/>
                    <a:pt x="283" y="1980"/>
                    <a:pt x="283" y="1980"/>
                  </a:cubicBezTo>
                  <a:cubicBezTo>
                    <a:pt x="255" y="1869"/>
                    <a:pt x="241" y="1754"/>
                    <a:pt x="241" y="1639"/>
                  </a:cubicBezTo>
                  <a:cubicBezTo>
                    <a:pt x="241" y="868"/>
                    <a:pt x="869" y="241"/>
                    <a:pt x="1640" y="241"/>
                  </a:cubicBezTo>
                  <a:cubicBezTo>
                    <a:pt x="1641" y="241"/>
                    <a:pt x="1641" y="241"/>
                    <a:pt x="1641" y="241"/>
                  </a:cubicBezTo>
                  <a:cubicBezTo>
                    <a:pt x="1641" y="111"/>
                    <a:pt x="1641" y="111"/>
                    <a:pt x="1641" y="111"/>
                  </a:cubicBezTo>
                  <a:cubicBezTo>
                    <a:pt x="1641" y="111"/>
                    <a:pt x="1640" y="111"/>
                    <a:pt x="1640" y="111"/>
                  </a:cubicBezTo>
                  <a:moveTo>
                    <a:pt x="1641" y="0"/>
                  </a:moveTo>
                  <a:cubicBezTo>
                    <a:pt x="1640" y="0"/>
                    <a:pt x="1640" y="0"/>
                    <a:pt x="1640" y="0"/>
                  </a:cubicBezTo>
                  <a:cubicBezTo>
                    <a:pt x="736" y="0"/>
                    <a:pt x="0" y="735"/>
                    <a:pt x="0" y="1639"/>
                  </a:cubicBezTo>
                  <a:cubicBezTo>
                    <a:pt x="0" y="1774"/>
                    <a:pt x="17" y="1909"/>
                    <a:pt x="49" y="2039"/>
                  </a:cubicBezTo>
                  <a:cubicBezTo>
                    <a:pt x="141" y="2016"/>
                    <a:pt x="141" y="2016"/>
                    <a:pt x="141" y="2016"/>
                  </a:cubicBezTo>
                  <a:cubicBezTo>
                    <a:pt x="110" y="1895"/>
                    <a:pt x="94" y="1769"/>
                    <a:pt x="94" y="1639"/>
                  </a:cubicBezTo>
                  <a:cubicBezTo>
                    <a:pt x="94" y="787"/>
                    <a:pt x="787" y="94"/>
                    <a:pt x="1640" y="94"/>
                  </a:cubicBezTo>
                  <a:cubicBezTo>
                    <a:pt x="1640" y="94"/>
                    <a:pt x="1641" y="94"/>
                    <a:pt x="1641" y="94"/>
                  </a:cubicBezTo>
                  <a:cubicBezTo>
                    <a:pt x="1641" y="0"/>
                    <a:pt x="1641" y="0"/>
                    <a:pt x="16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829FDC4-CA22-4C9D-88B8-D6BBFE626CE0}"/>
                </a:ext>
              </a:extLst>
            </p:cNvPr>
            <p:cNvSpPr>
              <a:spLocks noEditPoints="1"/>
            </p:cNvSpPr>
            <p:nvPr/>
          </p:nvSpPr>
          <p:spPr bwMode="auto">
            <a:xfrm>
              <a:off x="1920" y="532"/>
              <a:ext cx="3307" cy="3236"/>
            </a:xfrm>
            <a:custGeom>
              <a:avLst/>
              <a:gdLst>
                <a:gd name="T0" fmla="*/ 2045 w 2510"/>
                <a:gd name="T1" fmla="*/ 2111 h 2456"/>
                <a:gd name="T2" fmla="*/ 1221 w 2510"/>
                <a:gd name="T3" fmla="*/ 2438 h 2456"/>
                <a:gd name="T4" fmla="*/ 617 w 2510"/>
                <a:gd name="T5" fmla="*/ 2276 h 2456"/>
                <a:gd name="T6" fmla="*/ 609 w 2510"/>
                <a:gd name="T7" fmla="*/ 2291 h 2456"/>
                <a:gd name="T8" fmla="*/ 1221 w 2510"/>
                <a:gd name="T9" fmla="*/ 2456 h 2456"/>
                <a:gd name="T10" fmla="*/ 1969 w 2510"/>
                <a:gd name="T11" fmla="*/ 2200 h 2456"/>
                <a:gd name="T12" fmla="*/ 2011 w 2510"/>
                <a:gd name="T13" fmla="*/ 2253 h 2456"/>
                <a:gd name="T14" fmla="*/ 2104 w 2510"/>
                <a:gd name="T15" fmla="*/ 2174 h 2456"/>
                <a:gd name="T16" fmla="*/ 2045 w 2510"/>
                <a:gd name="T17" fmla="*/ 2111 h 2456"/>
                <a:gd name="T18" fmla="*/ 611 w 2510"/>
                <a:gd name="T19" fmla="*/ 177 h 2456"/>
                <a:gd name="T20" fmla="*/ 0 w 2510"/>
                <a:gd name="T21" fmla="*/ 1235 h 2456"/>
                <a:gd name="T22" fmla="*/ 32 w 2510"/>
                <a:gd name="T23" fmla="*/ 1516 h 2456"/>
                <a:gd name="T24" fmla="*/ 49 w 2510"/>
                <a:gd name="T25" fmla="*/ 1512 h 2456"/>
                <a:gd name="T26" fmla="*/ 17 w 2510"/>
                <a:gd name="T27" fmla="*/ 1235 h 2456"/>
                <a:gd name="T28" fmla="*/ 620 w 2510"/>
                <a:gd name="T29" fmla="*/ 192 h 2456"/>
                <a:gd name="T30" fmla="*/ 611 w 2510"/>
                <a:gd name="T31" fmla="*/ 177 h 2456"/>
                <a:gd name="T32" fmla="*/ 1590 w 2510"/>
                <a:gd name="T33" fmla="*/ 0 h 2456"/>
                <a:gd name="T34" fmla="*/ 1566 w 2510"/>
                <a:gd name="T35" fmla="*/ 82 h 2456"/>
                <a:gd name="T36" fmla="*/ 2424 w 2510"/>
                <a:gd name="T37" fmla="*/ 1235 h 2456"/>
                <a:gd name="T38" fmla="*/ 2424 w 2510"/>
                <a:gd name="T39" fmla="*/ 1238 h 2456"/>
                <a:gd name="T40" fmla="*/ 2510 w 2510"/>
                <a:gd name="T41" fmla="*/ 1238 h 2456"/>
                <a:gd name="T42" fmla="*/ 2510 w 2510"/>
                <a:gd name="T43" fmla="*/ 1235 h 2456"/>
                <a:gd name="T44" fmla="*/ 2509 w 2510"/>
                <a:gd name="T45" fmla="*/ 1202 h 2456"/>
                <a:gd name="T46" fmla="*/ 2441 w 2510"/>
                <a:gd name="T47" fmla="*/ 1203 h 2456"/>
                <a:gd name="T48" fmla="*/ 2074 w 2510"/>
                <a:gd name="T49" fmla="*/ 361 h 2456"/>
                <a:gd name="T50" fmla="*/ 2121 w 2510"/>
                <a:gd name="T51" fmla="*/ 313 h 2456"/>
                <a:gd name="T52" fmla="*/ 1590 w 2510"/>
                <a:gd name="T53" fmla="*/ 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0" h="2456">
                  <a:moveTo>
                    <a:pt x="2045" y="2111"/>
                  </a:moveTo>
                  <a:cubicBezTo>
                    <a:pt x="1821" y="2322"/>
                    <a:pt x="1528" y="2438"/>
                    <a:pt x="1221" y="2438"/>
                  </a:cubicBezTo>
                  <a:cubicBezTo>
                    <a:pt x="1008" y="2438"/>
                    <a:pt x="800" y="2382"/>
                    <a:pt x="617" y="2276"/>
                  </a:cubicBezTo>
                  <a:cubicBezTo>
                    <a:pt x="609" y="2291"/>
                    <a:pt x="609" y="2291"/>
                    <a:pt x="609" y="2291"/>
                  </a:cubicBezTo>
                  <a:cubicBezTo>
                    <a:pt x="789" y="2396"/>
                    <a:pt x="998" y="2456"/>
                    <a:pt x="1221" y="2456"/>
                  </a:cubicBezTo>
                  <a:cubicBezTo>
                    <a:pt x="1494" y="2456"/>
                    <a:pt x="1753" y="2367"/>
                    <a:pt x="1969" y="2200"/>
                  </a:cubicBezTo>
                  <a:cubicBezTo>
                    <a:pt x="2011" y="2253"/>
                    <a:pt x="2011" y="2253"/>
                    <a:pt x="2011" y="2253"/>
                  </a:cubicBezTo>
                  <a:cubicBezTo>
                    <a:pt x="2043" y="2229"/>
                    <a:pt x="2074" y="2202"/>
                    <a:pt x="2104" y="2174"/>
                  </a:cubicBezTo>
                  <a:cubicBezTo>
                    <a:pt x="2045" y="2111"/>
                    <a:pt x="2045" y="2111"/>
                    <a:pt x="2045" y="2111"/>
                  </a:cubicBezTo>
                  <a:moveTo>
                    <a:pt x="611" y="177"/>
                  </a:moveTo>
                  <a:cubicBezTo>
                    <a:pt x="246" y="389"/>
                    <a:pt x="0" y="784"/>
                    <a:pt x="0" y="1235"/>
                  </a:cubicBezTo>
                  <a:cubicBezTo>
                    <a:pt x="0" y="1332"/>
                    <a:pt x="11" y="1426"/>
                    <a:pt x="32" y="1516"/>
                  </a:cubicBezTo>
                  <a:cubicBezTo>
                    <a:pt x="49" y="1512"/>
                    <a:pt x="49" y="1512"/>
                    <a:pt x="49" y="1512"/>
                  </a:cubicBezTo>
                  <a:cubicBezTo>
                    <a:pt x="28" y="1422"/>
                    <a:pt x="17" y="1328"/>
                    <a:pt x="17" y="1235"/>
                  </a:cubicBezTo>
                  <a:cubicBezTo>
                    <a:pt x="17" y="806"/>
                    <a:pt x="248" y="407"/>
                    <a:pt x="620" y="192"/>
                  </a:cubicBezTo>
                  <a:cubicBezTo>
                    <a:pt x="611" y="177"/>
                    <a:pt x="611" y="177"/>
                    <a:pt x="611" y="177"/>
                  </a:cubicBezTo>
                  <a:moveTo>
                    <a:pt x="1590" y="0"/>
                  </a:moveTo>
                  <a:cubicBezTo>
                    <a:pt x="1566" y="82"/>
                    <a:pt x="1566" y="82"/>
                    <a:pt x="1566" y="82"/>
                  </a:cubicBezTo>
                  <a:cubicBezTo>
                    <a:pt x="2071" y="233"/>
                    <a:pt x="2424" y="707"/>
                    <a:pt x="2424" y="1235"/>
                  </a:cubicBezTo>
                  <a:cubicBezTo>
                    <a:pt x="2424" y="1238"/>
                    <a:pt x="2424" y="1238"/>
                    <a:pt x="2424" y="1238"/>
                  </a:cubicBezTo>
                  <a:cubicBezTo>
                    <a:pt x="2510" y="1238"/>
                    <a:pt x="2510" y="1238"/>
                    <a:pt x="2510" y="1238"/>
                  </a:cubicBezTo>
                  <a:cubicBezTo>
                    <a:pt x="2510" y="1235"/>
                    <a:pt x="2510" y="1235"/>
                    <a:pt x="2510" y="1235"/>
                  </a:cubicBezTo>
                  <a:cubicBezTo>
                    <a:pt x="2510" y="1224"/>
                    <a:pt x="2510" y="1213"/>
                    <a:pt x="2509" y="1202"/>
                  </a:cubicBezTo>
                  <a:cubicBezTo>
                    <a:pt x="2441" y="1203"/>
                    <a:pt x="2441" y="1203"/>
                    <a:pt x="2441" y="1203"/>
                  </a:cubicBezTo>
                  <a:cubicBezTo>
                    <a:pt x="2433" y="884"/>
                    <a:pt x="2302" y="585"/>
                    <a:pt x="2074" y="361"/>
                  </a:cubicBezTo>
                  <a:cubicBezTo>
                    <a:pt x="2121" y="313"/>
                    <a:pt x="2121" y="313"/>
                    <a:pt x="2121" y="313"/>
                  </a:cubicBezTo>
                  <a:cubicBezTo>
                    <a:pt x="1972" y="168"/>
                    <a:pt x="1789" y="59"/>
                    <a:pt x="15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1405AF9-EE7C-48F5-8D15-14486B18FF51}"/>
                </a:ext>
              </a:extLst>
            </p:cNvPr>
            <p:cNvSpPr>
              <a:spLocks noEditPoints="1"/>
            </p:cNvSpPr>
            <p:nvPr/>
          </p:nvSpPr>
          <p:spPr bwMode="auto">
            <a:xfrm>
              <a:off x="1553" y="124"/>
              <a:ext cx="3949" cy="4071"/>
            </a:xfrm>
            <a:custGeom>
              <a:avLst/>
              <a:gdLst>
                <a:gd name="T0" fmla="*/ 16 w 2997"/>
                <a:gd name="T1" fmla="*/ 1917 h 3090"/>
                <a:gd name="T2" fmla="*/ 0 w 2997"/>
                <a:gd name="T3" fmla="*/ 1922 h 3090"/>
                <a:gd name="T4" fmla="*/ 1495 w 2997"/>
                <a:gd name="T5" fmla="*/ 3090 h 3090"/>
                <a:gd name="T6" fmla="*/ 1495 w 2997"/>
                <a:gd name="T7" fmla="*/ 3073 h 3090"/>
                <a:gd name="T8" fmla="*/ 16 w 2997"/>
                <a:gd name="T9" fmla="*/ 1917 h 3090"/>
                <a:gd name="T10" fmla="*/ 1500 w 2997"/>
                <a:gd name="T11" fmla="*/ 0 h 3090"/>
                <a:gd name="T12" fmla="*/ 1500 w 2997"/>
                <a:gd name="T13" fmla="*/ 17 h 3090"/>
                <a:gd name="T14" fmla="*/ 2980 w 2997"/>
                <a:gd name="T15" fmla="*/ 1171 h 3090"/>
                <a:gd name="T16" fmla="*/ 2997 w 2997"/>
                <a:gd name="T17" fmla="*/ 1167 h 3090"/>
                <a:gd name="T18" fmla="*/ 1500 w 2997"/>
                <a:gd name="T19"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7" h="3090">
                  <a:moveTo>
                    <a:pt x="16" y="1917"/>
                  </a:moveTo>
                  <a:cubicBezTo>
                    <a:pt x="0" y="1922"/>
                    <a:pt x="0" y="1922"/>
                    <a:pt x="0" y="1922"/>
                  </a:cubicBezTo>
                  <a:cubicBezTo>
                    <a:pt x="168" y="2591"/>
                    <a:pt x="774" y="3089"/>
                    <a:pt x="1495" y="3090"/>
                  </a:cubicBezTo>
                  <a:cubicBezTo>
                    <a:pt x="1495" y="3073"/>
                    <a:pt x="1495" y="3073"/>
                    <a:pt x="1495" y="3073"/>
                  </a:cubicBezTo>
                  <a:cubicBezTo>
                    <a:pt x="783" y="3071"/>
                    <a:pt x="183" y="2580"/>
                    <a:pt x="16" y="1917"/>
                  </a:cubicBezTo>
                  <a:moveTo>
                    <a:pt x="1500" y="0"/>
                  </a:moveTo>
                  <a:cubicBezTo>
                    <a:pt x="1500" y="17"/>
                    <a:pt x="1500" y="17"/>
                    <a:pt x="1500" y="17"/>
                  </a:cubicBezTo>
                  <a:cubicBezTo>
                    <a:pt x="2213" y="18"/>
                    <a:pt x="2813" y="509"/>
                    <a:pt x="2980" y="1171"/>
                  </a:cubicBezTo>
                  <a:cubicBezTo>
                    <a:pt x="2997" y="1167"/>
                    <a:pt x="2997" y="1167"/>
                    <a:pt x="2997" y="1167"/>
                  </a:cubicBezTo>
                  <a:cubicBezTo>
                    <a:pt x="2828" y="497"/>
                    <a:pt x="2221" y="1"/>
                    <a:pt x="15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FA0411C2-F29D-4E09-9D63-9603B8E0C04E}"/>
                </a:ext>
              </a:extLst>
            </p:cNvPr>
            <p:cNvSpPr>
              <a:spLocks noEditPoints="1"/>
            </p:cNvSpPr>
            <p:nvPr/>
          </p:nvSpPr>
          <p:spPr bwMode="auto">
            <a:xfrm>
              <a:off x="1491" y="124"/>
              <a:ext cx="4073" cy="4071"/>
            </a:xfrm>
            <a:custGeom>
              <a:avLst/>
              <a:gdLst>
                <a:gd name="T0" fmla="*/ 3044 w 3091"/>
                <a:gd name="T1" fmla="*/ 1167 h 3090"/>
                <a:gd name="T2" fmla="*/ 3027 w 3091"/>
                <a:gd name="T3" fmla="*/ 1171 h 3090"/>
                <a:gd name="T4" fmla="*/ 3074 w 3091"/>
                <a:gd name="T5" fmla="*/ 1545 h 3090"/>
                <a:gd name="T6" fmla="*/ 1546 w 3091"/>
                <a:gd name="T7" fmla="*/ 3073 h 3090"/>
                <a:gd name="T8" fmla="*/ 1542 w 3091"/>
                <a:gd name="T9" fmla="*/ 3073 h 3090"/>
                <a:gd name="T10" fmla="*/ 1542 w 3091"/>
                <a:gd name="T11" fmla="*/ 3090 h 3090"/>
                <a:gd name="T12" fmla="*/ 1546 w 3091"/>
                <a:gd name="T13" fmla="*/ 3090 h 3090"/>
                <a:gd name="T14" fmla="*/ 3091 w 3091"/>
                <a:gd name="T15" fmla="*/ 1545 h 3090"/>
                <a:gd name="T16" fmla="*/ 3044 w 3091"/>
                <a:gd name="T17" fmla="*/ 1167 h 3090"/>
                <a:gd name="T18" fmla="*/ 1546 w 3091"/>
                <a:gd name="T19" fmla="*/ 0 h 3090"/>
                <a:gd name="T20" fmla="*/ 0 w 3091"/>
                <a:gd name="T21" fmla="*/ 1545 h 3090"/>
                <a:gd name="T22" fmla="*/ 47 w 3091"/>
                <a:gd name="T23" fmla="*/ 1922 h 3090"/>
                <a:gd name="T24" fmla="*/ 63 w 3091"/>
                <a:gd name="T25" fmla="*/ 1917 h 3090"/>
                <a:gd name="T26" fmla="*/ 17 w 3091"/>
                <a:gd name="T27" fmla="*/ 1545 h 3090"/>
                <a:gd name="T28" fmla="*/ 1546 w 3091"/>
                <a:gd name="T29" fmla="*/ 17 h 3090"/>
                <a:gd name="T30" fmla="*/ 1547 w 3091"/>
                <a:gd name="T31" fmla="*/ 17 h 3090"/>
                <a:gd name="T32" fmla="*/ 1547 w 3091"/>
                <a:gd name="T33" fmla="*/ 0 h 3090"/>
                <a:gd name="T34" fmla="*/ 1546 w 3091"/>
                <a:gd name="T35" fmla="*/ 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1" h="3090">
                  <a:moveTo>
                    <a:pt x="3044" y="1167"/>
                  </a:moveTo>
                  <a:cubicBezTo>
                    <a:pt x="3027" y="1171"/>
                    <a:pt x="3027" y="1171"/>
                    <a:pt x="3027" y="1171"/>
                  </a:cubicBezTo>
                  <a:cubicBezTo>
                    <a:pt x="3057" y="1291"/>
                    <a:pt x="3074" y="1416"/>
                    <a:pt x="3074" y="1545"/>
                  </a:cubicBezTo>
                  <a:cubicBezTo>
                    <a:pt x="3074" y="2388"/>
                    <a:pt x="2388" y="3073"/>
                    <a:pt x="1546" y="3073"/>
                  </a:cubicBezTo>
                  <a:cubicBezTo>
                    <a:pt x="1544" y="3073"/>
                    <a:pt x="1543" y="3073"/>
                    <a:pt x="1542" y="3073"/>
                  </a:cubicBezTo>
                  <a:cubicBezTo>
                    <a:pt x="1542" y="3090"/>
                    <a:pt x="1542" y="3090"/>
                    <a:pt x="1542" y="3090"/>
                  </a:cubicBezTo>
                  <a:cubicBezTo>
                    <a:pt x="1543" y="3090"/>
                    <a:pt x="1544" y="3090"/>
                    <a:pt x="1546" y="3090"/>
                  </a:cubicBezTo>
                  <a:cubicBezTo>
                    <a:pt x="2398" y="3090"/>
                    <a:pt x="3091" y="2397"/>
                    <a:pt x="3091" y="1545"/>
                  </a:cubicBezTo>
                  <a:cubicBezTo>
                    <a:pt x="3091" y="1414"/>
                    <a:pt x="3074" y="1288"/>
                    <a:pt x="3044" y="1167"/>
                  </a:cubicBezTo>
                  <a:moveTo>
                    <a:pt x="1546" y="0"/>
                  </a:moveTo>
                  <a:cubicBezTo>
                    <a:pt x="693" y="0"/>
                    <a:pt x="0" y="693"/>
                    <a:pt x="0" y="1545"/>
                  </a:cubicBezTo>
                  <a:cubicBezTo>
                    <a:pt x="0" y="1675"/>
                    <a:pt x="16" y="1801"/>
                    <a:pt x="47" y="1922"/>
                  </a:cubicBezTo>
                  <a:cubicBezTo>
                    <a:pt x="63" y="1917"/>
                    <a:pt x="63" y="1917"/>
                    <a:pt x="63" y="1917"/>
                  </a:cubicBezTo>
                  <a:cubicBezTo>
                    <a:pt x="33" y="1798"/>
                    <a:pt x="17" y="1673"/>
                    <a:pt x="17" y="1545"/>
                  </a:cubicBezTo>
                  <a:cubicBezTo>
                    <a:pt x="17" y="702"/>
                    <a:pt x="703" y="17"/>
                    <a:pt x="1546" y="17"/>
                  </a:cubicBezTo>
                  <a:cubicBezTo>
                    <a:pt x="1546" y="17"/>
                    <a:pt x="1547" y="17"/>
                    <a:pt x="1547" y="17"/>
                  </a:cubicBezTo>
                  <a:cubicBezTo>
                    <a:pt x="1547" y="0"/>
                    <a:pt x="1547" y="0"/>
                    <a:pt x="1547" y="0"/>
                  </a:cubicBezTo>
                  <a:cubicBezTo>
                    <a:pt x="1547" y="0"/>
                    <a:pt x="1546" y="0"/>
                    <a:pt x="15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2371F16A-C525-42C6-A705-0CAAE9B512F4}"/>
                </a:ext>
              </a:extLst>
            </p:cNvPr>
            <p:cNvSpPr>
              <a:spLocks noEditPoints="1"/>
            </p:cNvSpPr>
            <p:nvPr/>
          </p:nvSpPr>
          <p:spPr bwMode="auto">
            <a:xfrm>
              <a:off x="2130" y="762"/>
              <a:ext cx="2795" cy="2748"/>
            </a:xfrm>
            <a:custGeom>
              <a:avLst/>
              <a:gdLst>
                <a:gd name="T0" fmla="*/ 1330 w 2121"/>
                <a:gd name="T1" fmla="*/ 2070 h 2086"/>
                <a:gd name="T2" fmla="*/ 1572 w 2121"/>
                <a:gd name="T3" fmla="*/ 1990 h 2086"/>
                <a:gd name="T4" fmla="*/ 1533 w 2121"/>
                <a:gd name="T5" fmla="*/ 1921 h 2086"/>
                <a:gd name="T6" fmla="*/ 1325 w 2121"/>
                <a:gd name="T7" fmla="*/ 2051 h 2086"/>
                <a:gd name="T8" fmla="*/ 1533 w 2121"/>
                <a:gd name="T9" fmla="*/ 1921 h 2086"/>
                <a:gd name="T10" fmla="*/ 2037 w 2121"/>
                <a:gd name="T11" fmla="*/ 960 h 2086"/>
                <a:gd name="T12" fmla="*/ 1552 w 2121"/>
                <a:gd name="T13" fmla="*/ 1910 h 2086"/>
                <a:gd name="T14" fmla="*/ 2086 w 2121"/>
                <a:gd name="T15" fmla="*/ 1061 h 2086"/>
                <a:gd name="T16" fmla="*/ 2116 w 2121"/>
                <a:gd name="T17" fmla="*/ 952 h 2086"/>
                <a:gd name="T18" fmla="*/ 2105 w 2121"/>
                <a:gd name="T19" fmla="*/ 1061 h 2086"/>
                <a:gd name="T20" fmla="*/ 1591 w 2121"/>
                <a:gd name="T21" fmla="*/ 1980 h 2086"/>
                <a:gd name="T22" fmla="*/ 2121 w 2121"/>
                <a:gd name="T23" fmla="*/ 1061 h 2086"/>
                <a:gd name="T24" fmla="*/ 43 w 2121"/>
                <a:gd name="T25" fmla="*/ 934 h 2086"/>
                <a:gd name="T26" fmla="*/ 510 w 2121"/>
                <a:gd name="T27" fmla="*/ 1926 h 2086"/>
                <a:gd name="T28" fmla="*/ 79 w 2121"/>
                <a:gd name="T29" fmla="*/ 1061 h 2086"/>
                <a:gd name="T30" fmla="*/ 43 w 2121"/>
                <a:gd name="T31" fmla="*/ 934 h 2086"/>
                <a:gd name="T32" fmla="*/ 0 w 2121"/>
                <a:gd name="T33" fmla="*/ 1061 h 2086"/>
                <a:gd name="T34" fmla="*/ 491 w 2121"/>
                <a:gd name="T35" fmla="*/ 1956 h 2086"/>
                <a:gd name="T36" fmla="*/ 16 w 2121"/>
                <a:gd name="T37" fmla="*/ 1061 h 2086"/>
                <a:gd name="T38" fmla="*/ 8 w 2121"/>
                <a:gd name="T39" fmla="*/ 930 h 2086"/>
                <a:gd name="T40" fmla="*/ 46 w 2121"/>
                <a:gd name="T41" fmla="*/ 913 h 2086"/>
                <a:gd name="T42" fmla="*/ 491 w 2121"/>
                <a:gd name="T43" fmla="*/ 262 h 2086"/>
                <a:gd name="T44" fmla="*/ 445 w 2121"/>
                <a:gd name="T45" fmla="*/ 196 h 2086"/>
                <a:gd name="T46" fmla="*/ 11 w 2121"/>
                <a:gd name="T47" fmla="*/ 908 h 2086"/>
                <a:gd name="T48" fmla="*/ 455 w 2121"/>
                <a:gd name="T49" fmla="*/ 211 h 2086"/>
                <a:gd name="T50" fmla="*/ 1061 w 2121"/>
                <a:gd name="T51" fmla="*/ 36 h 2086"/>
                <a:gd name="T52" fmla="*/ 509 w 2121"/>
                <a:gd name="T53" fmla="*/ 249 h 2086"/>
                <a:gd name="T54" fmla="*/ 1747 w 2121"/>
                <a:gd name="T55" fmla="*/ 360 h 2086"/>
                <a:gd name="T56" fmla="*/ 1061 w 2121"/>
                <a:gd name="T57" fmla="*/ 36 h 2086"/>
                <a:gd name="T58" fmla="*/ 463 w 2121"/>
                <a:gd name="T59" fmla="*/ 184 h 2086"/>
                <a:gd name="T60" fmla="*/ 1061 w 2121"/>
                <a:gd name="T61" fmla="*/ 17 h 2086"/>
                <a:gd name="T62" fmla="*/ 1804 w 2121"/>
                <a:gd name="T63" fmla="*/ 30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1" h="2086">
                  <a:moveTo>
                    <a:pt x="1564" y="1975"/>
                  </a:moveTo>
                  <a:cubicBezTo>
                    <a:pt x="1491" y="2016"/>
                    <a:pt x="1413" y="2048"/>
                    <a:pt x="1330" y="2070"/>
                  </a:cubicBezTo>
                  <a:cubicBezTo>
                    <a:pt x="1334" y="2086"/>
                    <a:pt x="1334" y="2086"/>
                    <a:pt x="1334" y="2086"/>
                  </a:cubicBezTo>
                  <a:cubicBezTo>
                    <a:pt x="1418" y="2064"/>
                    <a:pt x="1497" y="2032"/>
                    <a:pt x="1572" y="1990"/>
                  </a:cubicBezTo>
                  <a:cubicBezTo>
                    <a:pt x="1564" y="1975"/>
                    <a:pt x="1564" y="1975"/>
                    <a:pt x="1564" y="1975"/>
                  </a:cubicBezTo>
                  <a:moveTo>
                    <a:pt x="1533" y="1921"/>
                  </a:moveTo>
                  <a:cubicBezTo>
                    <a:pt x="1465" y="1959"/>
                    <a:pt x="1391" y="1989"/>
                    <a:pt x="1314" y="2010"/>
                  </a:cubicBezTo>
                  <a:cubicBezTo>
                    <a:pt x="1325" y="2051"/>
                    <a:pt x="1325" y="2051"/>
                    <a:pt x="1325" y="2051"/>
                  </a:cubicBezTo>
                  <a:cubicBezTo>
                    <a:pt x="1406" y="2030"/>
                    <a:pt x="1483" y="1999"/>
                    <a:pt x="1555" y="1959"/>
                  </a:cubicBezTo>
                  <a:cubicBezTo>
                    <a:pt x="1533" y="1921"/>
                    <a:pt x="1533" y="1921"/>
                    <a:pt x="1533" y="1921"/>
                  </a:cubicBezTo>
                  <a:moveTo>
                    <a:pt x="2080" y="956"/>
                  </a:moveTo>
                  <a:cubicBezTo>
                    <a:pt x="2037" y="960"/>
                    <a:pt x="2037" y="960"/>
                    <a:pt x="2037" y="960"/>
                  </a:cubicBezTo>
                  <a:cubicBezTo>
                    <a:pt x="2041" y="993"/>
                    <a:pt x="2042" y="1027"/>
                    <a:pt x="2042" y="1061"/>
                  </a:cubicBezTo>
                  <a:cubicBezTo>
                    <a:pt x="2042" y="1423"/>
                    <a:pt x="1845" y="1740"/>
                    <a:pt x="1552" y="1910"/>
                  </a:cubicBezTo>
                  <a:cubicBezTo>
                    <a:pt x="1574" y="1948"/>
                    <a:pt x="1574" y="1948"/>
                    <a:pt x="1574" y="1948"/>
                  </a:cubicBezTo>
                  <a:cubicBezTo>
                    <a:pt x="1880" y="1771"/>
                    <a:pt x="2086" y="1439"/>
                    <a:pt x="2086" y="1061"/>
                  </a:cubicBezTo>
                  <a:cubicBezTo>
                    <a:pt x="2086" y="1026"/>
                    <a:pt x="2084" y="990"/>
                    <a:pt x="2080" y="956"/>
                  </a:cubicBezTo>
                  <a:moveTo>
                    <a:pt x="2116" y="952"/>
                  </a:moveTo>
                  <a:cubicBezTo>
                    <a:pt x="2099" y="954"/>
                    <a:pt x="2099" y="954"/>
                    <a:pt x="2099" y="954"/>
                  </a:cubicBezTo>
                  <a:cubicBezTo>
                    <a:pt x="2103" y="989"/>
                    <a:pt x="2105" y="1025"/>
                    <a:pt x="2105" y="1061"/>
                  </a:cubicBezTo>
                  <a:cubicBezTo>
                    <a:pt x="2105" y="1447"/>
                    <a:pt x="1895" y="1784"/>
                    <a:pt x="1583" y="1965"/>
                  </a:cubicBezTo>
                  <a:cubicBezTo>
                    <a:pt x="1591" y="1980"/>
                    <a:pt x="1591" y="1980"/>
                    <a:pt x="1591" y="1980"/>
                  </a:cubicBezTo>
                  <a:cubicBezTo>
                    <a:pt x="1671" y="1933"/>
                    <a:pt x="1745" y="1877"/>
                    <a:pt x="1811" y="1811"/>
                  </a:cubicBezTo>
                  <a:cubicBezTo>
                    <a:pt x="2011" y="1611"/>
                    <a:pt x="2121" y="1344"/>
                    <a:pt x="2121" y="1061"/>
                  </a:cubicBezTo>
                  <a:cubicBezTo>
                    <a:pt x="2121" y="1025"/>
                    <a:pt x="2120" y="988"/>
                    <a:pt x="2116" y="952"/>
                  </a:cubicBezTo>
                  <a:moveTo>
                    <a:pt x="43" y="934"/>
                  </a:moveTo>
                  <a:cubicBezTo>
                    <a:pt x="38" y="976"/>
                    <a:pt x="35" y="1018"/>
                    <a:pt x="35" y="1061"/>
                  </a:cubicBezTo>
                  <a:cubicBezTo>
                    <a:pt x="35" y="1424"/>
                    <a:pt x="225" y="1743"/>
                    <a:pt x="510" y="1926"/>
                  </a:cubicBezTo>
                  <a:cubicBezTo>
                    <a:pt x="534" y="1889"/>
                    <a:pt x="534" y="1889"/>
                    <a:pt x="534" y="1889"/>
                  </a:cubicBezTo>
                  <a:cubicBezTo>
                    <a:pt x="260" y="1715"/>
                    <a:pt x="79" y="1409"/>
                    <a:pt x="79" y="1061"/>
                  </a:cubicBezTo>
                  <a:cubicBezTo>
                    <a:pt x="79" y="1020"/>
                    <a:pt x="81" y="980"/>
                    <a:pt x="86" y="940"/>
                  </a:cubicBezTo>
                  <a:cubicBezTo>
                    <a:pt x="43" y="934"/>
                    <a:pt x="43" y="934"/>
                    <a:pt x="43" y="934"/>
                  </a:cubicBezTo>
                  <a:moveTo>
                    <a:pt x="8" y="930"/>
                  </a:moveTo>
                  <a:cubicBezTo>
                    <a:pt x="2" y="973"/>
                    <a:pt x="0" y="1017"/>
                    <a:pt x="0" y="1061"/>
                  </a:cubicBezTo>
                  <a:cubicBezTo>
                    <a:pt x="0" y="1344"/>
                    <a:pt x="110" y="1611"/>
                    <a:pt x="310" y="1811"/>
                  </a:cubicBezTo>
                  <a:cubicBezTo>
                    <a:pt x="365" y="1866"/>
                    <a:pt x="426" y="1915"/>
                    <a:pt x="491" y="1956"/>
                  </a:cubicBezTo>
                  <a:cubicBezTo>
                    <a:pt x="500" y="1942"/>
                    <a:pt x="500" y="1942"/>
                    <a:pt x="500" y="1942"/>
                  </a:cubicBezTo>
                  <a:cubicBezTo>
                    <a:pt x="209" y="1756"/>
                    <a:pt x="16" y="1431"/>
                    <a:pt x="16" y="1061"/>
                  </a:cubicBezTo>
                  <a:cubicBezTo>
                    <a:pt x="16" y="1017"/>
                    <a:pt x="19" y="974"/>
                    <a:pt x="24" y="932"/>
                  </a:cubicBezTo>
                  <a:cubicBezTo>
                    <a:pt x="8" y="930"/>
                    <a:pt x="8" y="930"/>
                    <a:pt x="8" y="930"/>
                  </a:cubicBezTo>
                  <a:moveTo>
                    <a:pt x="466" y="226"/>
                  </a:moveTo>
                  <a:cubicBezTo>
                    <a:pt x="244" y="385"/>
                    <a:pt x="87" y="631"/>
                    <a:pt x="46" y="913"/>
                  </a:cubicBezTo>
                  <a:cubicBezTo>
                    <a:pt x="89" y="919"/>
                    <a:pt x="89" y="919"/>
                    <a:pt x="89" y="919"/>
                  </a:cubicBezTo>
                  <a:cubicBezTo>
                    <a:pt x="128" y="649"/>
                    <a:pt x="278" y="414"/>
                    <a:pt x="491" y="262"/>
                  </a:cubicBezTo>
                  <a:cubicBezTo>
                    <a:pt x="466" y="226"/>
                    <a:pt x="466" y="226"/>
                    <a:pt x="466" y="226"/>
                  </a:cubicBezTo>
                  <a:moveTo>
                    <a:pt x="445" y="196"/>
                  </a:moveTo>
                  <a:cubicBezTo>
                    <a:pt x="398" y="230"/>
                    <a:pt x="353" y="269"/>
                    <a:pt x="310" y="311"/>
                  </a:cubicBezTo>
                  <a:cubicBezTo>
                    <a:pt x="147" y="475"/>
                    <a:pt x="43" y="683"/>
                    <a:pt x="11" y="908"/>
                  </a:cubicBezTo>
                  <a:cubicBezTo>
                    <a:pt x="27" y="910"/>
                    <a:pt x="27" y="910"/>
                    <a:pt x="27" y="910"/>
                  </a:cubicBezTo>
                  <a:cubicBezTo>
                    <a:pt x="69" y="623"/>
                    <a:pt x="229" y="372"/>
                    <a:pt x="455" y="211"/>
                  </a:cubicBezTo>
                  <a:cubicBezTo>
                    <a:pt x="445" y="196"/>
                    <a:pt x="445" y="196"/>
                    <a:pt x="445" y="196"/>
                  </a:cubicBezTo>
                  <a:moveTo>
                    <a:pt x="1061" y="36"/>
                  </a:moveTo>
                  <a:cubicBezTo>
                    <a:pt x="847" y="36"/>
                    <a:pt x="648" y="101"/>
                    <a:pt x="484" y="214"/>
                  </a:cubicBezTo>
                  <a:cubicBezTo>
                    <a:pt x="509" y="249"/>
                    <a:pt x="509" y="249"/>
                    <a:pt x="509" y="249"/>
                  </a:cubicBezTo>
                  <a:cubicBezTo>
                    <a:pt x="666" y="142"/>
                    <a:pt x="856" y="79"/>
                    <a:pt x="1061" y="79"/>
                  </a:cubicBezTo>
                  <a:cubicBezTo>
                    <a:pt x="1328" y="79"/>
                    <a:pt x="1570" y="186"/>
                    <a:pt x="1747" y="360"/>
                  </a:cubicBezTo>
                  <a:cubicBezTo>
                    <a:pt x="1778" y="329"/>
                    <a:pt x="1778" y="329"/>
                    <a:pt x="1778" y="329"/>
                  </a:cubicBezTo>
                  <a:cubicBezTo>
                    <a:pt x="1593" y="148"/>
                    <a:pt x="1340" y="36"/>
                    <a:pt x="1061" y="36"/>
                  </a:cubicBezTo>
                  <a:moveTo>
                    <a:pt x="1061" y="0"/>
                  </a:moveTo>
                  <a:cubicBezTo>
                    <a:pt x="844" y="0"/>
                    <a:pt x="638" y="64"/>
                    <a:pt x="463" y="184"/>
                  </a:cubicBezTo>
                  <a:cubicBezTo>
                    <a:pt x="473" y="198"/>
                    <a:pt x="473" y="198"/>
                    <a:pt x="473" y="198"/>
                  </a:cubicBezTo>
                  <a:cubicBezTo>
                    <a:pt x="641" y="84"/>
                    <a:pt x="843" y="17"/>
                    <a:pt x="1061" y="17"/>
                  </a:cubicBezTo>
                  <a:cubicBezTo>
                    <a:pt x="1345" y="17"/>
                    <a:pt x="1603" y="131"/>
                    <a:pt x="1791" y="316"/>
                  </a:cubicBezTo>
                  <a:cubicBezTo>
                    <a:pt x="1804" y="304"/>
                    <a:pt x="1804" y="304"/>
                    <a:pt x="1804" y="304"/>
                  </a:cubicBezTo>
                  <a:cubicBezTo>
                    <a:pt x="1604" y="108"/>
                    <a:pt x="1341" y="0"/>
                    <a:pt x="10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id="{8BAD353F-6F6F-444A-AE5C-376F9D0634CB}"/>
                </a:ext>
              </a:extLst>
            </p:cNvPr>
            <p:cNvSpPr>
              <a:spLocks/>
            </p:cNvSpPr>
            <p:nvPr/>
          </p:nvSpPr>
          <p:spPr bwMode="auto">
            <a:xfrm>
              <a:off x="1730" y="362"/>
              <a:ext cx="2900" cy="3594"/>
            </a:xfrm>
            <a:custGeom>
              <a:avLst/>
              <a:gdLst>
                <a:gd name="T0" fmla="*/ 1365 w 2201"/>
                <a:gd name="T1" fmla="*/ 0 h 2728"/>
                <a:gd name="T2" fmla="*/ 0 w 2201"/>
                <a:gd name="T3" fmla="*/ 1364 h 2728"/>
                <a:gd name="T4" fmla="*/ 1365 w 2201"/>
                <a:gd name="T5" fmla="*/ 2728 h 2728"/>
                <a:gd name="T6" fmla="*/ 2201 w 2201"/>
                <a:gd name="T7" fmla="*/ 2442 h 2728"/>
                <a:gd name="T8" fmla="*/ 2155 w 2201"/>
                <a:gd name="T9" fmla="*/ 2382 h 2728"/>
                <a:gd name="T10" fmla="*/ 1365 w 2201"/>
                <a:gd name="T11" fmla="*/ 2653 h 2728"/>
                <a:gd name="T12" fmla="*/ 718 w 2201"/>
                <a:gd name="T13" fmla="*/ 2480 h 2728"/>
                <a:gd name="T14" fmla="*/ 753 w 2201"/>
                <a:gd name="T15" fmla="*/ 2420 h 2728"/>
                <a:gd name="T16" fmla="*/ 176 w 2201"/>
                <a:gd name="T17" fmla="*/ 1645 h 2728"/>
                <a:gd name="T18" fmla="*/ 110 w 2201"/>
                <a:gd name="T19" fmla="*/ 1660 h 2728"/>
                <a:gd name="T20" fmla="*/ 75 w 2201"/>
                <a:gd name="T21" fmla="*/ 1364 h 2728"/>
                <a:gd name="T22" fmla="*/ 721 w 2201"/>
                <a:gd name="T23" fmla="*/ 247 h 2728"/>
                <a:gd name="T24" fmla="*/ 755 w 2201"/>
                <a:gd name="T25" fmla="*/ 306 h 2728"/>
                <a:gd name="T26" fmla="*/ 1365 w 2201"/>
                <a:gd name="T27" fmla="*/ 143 h 2728"/>
                <a:gd name="T28" fmla="*/ 1367 w 2201"/>
                <a:gd name="T29" fmla="*/ 143 h 2728"/>
                <a:gd name="T30" fmla="*/ 1367 w 2201"/>
                <a:gd name="T31" fmla="*/ 0 h 2728"/>
                <a:gd name="T32" fmla="*/ 1365 w 2201"/>
                <a:gd name="T33" fmla="*/ 0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1" h="2728">
                  <a:moveTo>
                    <a:pt x="1365" y="0"/>
                  </a:moveTo>
                  <a:cubicBezTo>
                    <a:pt x="612" y="0"/>
                    <a:pt x="0" y="612"/>
                    <a:pt x="0" y="1364"/>
                  </a:cubicBezTo>
                  <a:cubicBezTo>
                    <a:pt x="0" y="2116"/>
                    <a:pt x="612" y="2728"/>
                    <a:pt x="1365" y="2728"/>
                  </a:cubicBezTo>
                  <a:cubicBezTo>
                    <a:pt x="1671" y="2728"/>
                    <a:pt x="1960" y="2629"/>
                    <a:pt x="2201" y="2442"/>
                  </a:cubicBezTo>
                  <a:cubicBezTo>
                    <a:pt x="2155" y="2382"/>
                    <a:pt x="2155" y="2382"/>
                    <a:pt x="2155" y="2382"/>
                  </a:cubicBezTo>
                  <a:cubicBezTo>
                    <a:pt x="1930" y="2558"/>
                    <a:pt x="1653" y="2653"/>
                    <a:pt x="1365" y="2653"/>
                  </a:cubicBezTo>
                  <a:cubicBezTo>
                    <a:pt x="1137" y="2653"/>
                    <a:pt x="914" y="2593"/>
                    <a:pt x="718" y="2480"/>
                  </a:cubicBezTo>
                  <a:cubicBezTo>
                    <a:pt x="753" y="2420"/>
                    <a:pt x="753" y="2420"/>
                    <a:pt x="753" y="2420"/>
                  </a:cubicBezTo>
                  <a:cubicBezTo>
                    <a:pt x="467" y="2254"/>
                    <a:pt x="254" y="1975"/>
                    <a:pt x="176" y="1645"/>
                  </a:cubicBezTo>
                  <a:cubicBezTo>
                    <a:pt x="110" y="1660"/>
                    <a:pt x="110" y="1660"/>
                    <a:pt x="110" y="1660"/>
                  </a:cubicBezTo>
                  <a:cubicBezTo>
                    <a:pt x="87" y="1564"/>
                    <a:pt x="75" y="1464"/>
                    <a:pt x="75" y="1364"/>
                  </a:cubicBezTo>
                  <a:cubicBezTo>
                    <a:pt x="75" y="905"/>
                    <a:pt x="323" y="477"/>
                    <a:pt x="721" y="247"/>
                  </a:cubicBezTo>
                  <a:cubicBezTo>
                    <a:pt x="755" y="306"/>
                    <a:pt x="755" y="306"/>
                    <a:pt x="755" y="306"/>
                  </a:cubicBezTo>
                  <a:cubicBezTo>
                    <a:pt x="934" y="203"/>
                    <a:pt x="1143" y="143"/>
                    <a:pt x="1365" y="143"/>
                  </a:cubicBezTo>
                  <a:cubicBezTo>
                    <a:pt x="1367" y="143"/>
                    <a:pt x="1367" y="143"/>
                    <a:pt x="1367" y="143"/>
                  </a:cubicBezTo>
                  <a:cubicBezTo>
                    <a:pt x="1367" y="0"/>
                    <a:pt x="1367" y="0"/>
                    <a:pt x="1367" y="0"/>
                  </a:cubicBezTo>
                  <a:cubicBezTo>
                    <a:pt x="1365" y="0"/>
                    <a:pt x="1365" y="0"/>
                    <a:pt x="1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id="{B4B32BF1-2477-4E86-A08A-B832E80CED8A}"/>
                </a:ext>
              </a:extLst>
            </p:cNvPr>
            <p:cNvSpPr>
              <a:spLocks noEditPoints="1"/>
            </p:cNvSpPr>
            <p:nvPr/>
          </p:nvSpPr>
          <p:spPr bwMode="auto">
            <a:xfrm>
              <a:off x="1829" y="688"/>
              <a:ext cx="2740" cy="3170"/>
            </a:xfrm>
            <a:custGeom>
              <a:avLst/>
              <a:gdLst>
                <a:gd name="T0" fmla="*/ 2038 w 2080"/>
                <a:gd name="T1" fmla="*/ 2082 h 2406"/>
                <a:gd name="T2" fmla="*/ 1290 w 2080"/>
                <a:gd name="T3" fmla="*/ 2338 h 2406"/>
                <a:gd name="T4" fmla="*/ 678 w 2080"/>
                <a:gd name="T5" fmla="*/ 2173 h 2406"/>
                <a:gd name="T6" fmla="*/ 643 w 2080"/>
                <a:gd name="T7" fmla="*/ 2233 h 2406"/>
                <a:gd name="T8" fmla="*/ 1290 w 2080"/>
                <a:gd name="T9" fmla="*/ 2406 h 2406"/>
                <a:gd name="T10" fmla="*/ 2080 w 2080"/>
                <a:gd name="T11" fmla="*/ 2135 h 2406"/>
                <a:gd name="T12" fmla="*/ 2038 w 2080"/>
                <a:gd name="T13" fmla="*/ 2082 h 2406"/>
                <a:gd name="T14" fmla="*/ 646 w 2080"/>
                <a:gd name="T15" fmla="*/ 0 h 2406"/>
                <a:gd name="T16" fmla="*/ 0 w 2080"/>
                <a:gd name="T17" fmla="*/ 1117 h 2406"/>
                <a:gd name="T18" fmla="*/ 35 w 2080"/>
                <a:gd name="T19" fmla="*/ 1413 h 2406"/>
                <a:gd name="T20" fmla="*/ 101 w 2080"/>
                <a:gd name="T21" fmla="*/ 1398 h 2406"/>
                <a:gd name="T22" fmla="*/ 69 w 2080"/>
                <a:gd name="T23" fmla="*/ 1117 h 2406"/>
                <a:gd name="T24" fmla="*/ 680 w 2080"/>
                <a:gd name="T25" fmla="*/ 59 h 2406"/>
                <a:gd name="T26" fmla="*/ 646 w 2080"/>
                <a:gd name="T27"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0" h="2406">
                  <a:moveTo>
                    <a:pt x="2038" y="2082"/>
                  </a:moveTo>
                  <a:cubicBezTo>
                    <a:pt x="1822" y="2249"/>
                    <a:pt x="1563" y="2338"/>
                    <a:pt x="1290" y="2338"/>
                  </a:cubicBezTo>
                  <a:cubicBezTo>
                    <a:pt x="1067" y="2338"/>
                    <a:pt x="858" y="2278"/>
                    <a:pt x="678" y="2173"/>
                  </a:cubicBezTo>
                  <a:cubicBezTo>
                    <a:pt x="643" y="2233"/>
                    <a:pt x="643" y="2233"/>
                    <a:pt x="643" y="2233"/>
                  </a:cubicBezTo>
                  <a:cubicBezTo>
                    <a:pt x="839" y="2346"/>
                    <a:pt x="1062" y="2406"/>
                    <a:pt x="1290" y="2406"/>
                  </a:cubicBezTo>
                  <a:cubicBezTo>
                    <a:pt x="1578" y="2406"/>
                    <a:pt x="1855" y="2311"/>
                    <a:pt x="2080" y="2135"/>
                  </a:cubicBezTo>
                  <a:cubicBezTo>
                    <a:pt x="2038" y="2082"/>
                    <a:pt x="2038" y="2082"/>
                    <a:pt x="2038" y="2082"/>
                  </a:cubicBezTo>
                  <a:moveTo>
                    <a:pt x="646" y="0"/>
                  </a:moveTo>
                  <a:cubicBezTo>
                    <a:pt x="248" y="230"/>
                    <a:pt x="0" y="658"/>
                    <a:pt x="0" y="1117"/>
                  </a:cubicBezTo>
                  <a:cubicBezTo>
                    <a:pt x="0" y="1217"/>
                    <a:pt x="12" y="1317"/>
                    <a:pt x="35" y="1413"/>
                  </a:cubicBezTo>
                  <a:cubicBezTo>
                    <a:pt x="101" y="1398"/>
                    <a:pt x="101" y="1398"/>
                    <a:pt x="101" y="1398"/>
                  </a:cubicBezTo>
                  <a:cubicBezTo>
                    <a:pt x="80" y="1308"/>
                    <a:pt x="69" y="1214"/>
                    <a:pt x="69" y="1117"/>
                  </a:cubicBezTo>
                  <a:cubicBezTo>
                    <a:pt x="69" y="666"/>
                    <a:pt x="315" y="271"/>
                    <a:pt x="680" y="59"/>
                  </a:cubicBezTo>
                  <a:cubicBezTo>
                    <a:pt x="646" y="0"/>
                    <a:pt x="646" y="0"/>
                    <a:pt x="6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F85CA7C1-03CE-4F27-ADA1-4CF03DE5A565}"/>
                </a:ext>
              </a:extLst>
            </p:cNvPr>
            <p:cNvSpPr>
              <a:spLocks/>
            </p:cNvSpPr>
            <p:nvPr/>
          </p:nvSpPr>
          <p:spPr bwMode="auto">
            <a:xfrm>
              <a:off x="4714" y="874"/>
              <a:ext cx="612" cy="1242"/>
            </a:xfrm>
            <a:custGeom>
              <a:avLst/>
              <a:gdLst>
                <a:gd name="T0" fmla="*/ 53 w 464"/>
                <a:gd name="T1" fmla="*/ 0 h 943"/>
                <a:gd name="T2" fmla="*/ 0 w 464"/>
                <a:gd name="T3" fmla="*/ 54 h 943"/>
                <a:gd name="T4" fmla="*/ 128 w 464"/>
                <a:gd name="T5" fmla="*/ 199 h 943"/>
                <a:gd name="T6" fmla="*/ 388 w 464"/>
                <a:gd name="T7" fmla="*/ 943 h 943"/>
                <a:gd name="T8" fmla="*/ 464 w 464"/>
                <a:gd name="T9" fmla="*/ 941 h 943"/>
                <a:gd name="T10" fmla="*/ 53 w 464"/>
                <a:gd name="T11" fmla="*/ 0 h 943"/>
              </a:gdLst>
              <a:ahLst/>
              <a:cxnLst>
                <a:cxn ang="0">
                  <a:pos x="T0" y="T1"/>
                </a:cxn>
                <a:cxn ang="0">
                  <a:pos x="T2" y="T3"/>
                </a:cxn>
                <a:cxn ang="0">
                  <a:pos x="T4" y="T5"/>
                </a:cxn>
                <a:cxn ang="0">
                  <a:pos x="T6" y="T7"/>
                </a:cxn>
                <a:cxn ang="0">
                  <a:pos x="T8" y="T9"/>
                </a:cxn>
                <a:cxn ang="0">
                  <a:pos x="T10" y="T11"/>
                </a:cxn>
              </a:cxnLst>
              <a:rect l="0" t="0" r="r" b="b"/>
              <a:pathLst>
                <a:path w="464" h="943">
                  <a:moveTo>
                    <a:pt x="53" y="0"/>
                  </a:moveTo>
                  <a:cubicBezTo>
                    <a:pt x="0" y="54"/>
                    <a:pt x="0" y="54"/>
                    <a:pt x="0" y="54"/>
                  </a:cubicBezTo>
                  <a:cubicBezTo>
                    <a:pt x="46" y="99"/>
                    <a:pt x="89" y="147"/>
                    <a:pt x="128" y="199"/>
                  </a:cubicBezTo>
                  <a:cubicBezTo>
                    <a:pt x="292" y="415"/>
                    <a:pt x="381" y="672"/>
                    <a:pt x="388" y="943"/>
                  </a:cubicBezTo>
                  <a:cubicBezTo>
                    <a:pt x="464" y="941"/>
                    <a:pt x="464" y="941"/>
                    <a:pt x="464" y="941"/>
                  </a:cubicBezTo>
                  <a:cubicBezTo>
                    <a:pt x="454" y="584"/>
                    <a:pt x="309" y="250"/>
                    <a:pt x="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a:extLst>
                <a:ext uri="{FF2B5EF4-FFF2-40B4-BE49-F238E27FC236}">
                  <a16:creationId xmlns:a16="http://schemas.microsoft.com/office/drawing/2014/main" id="{FFE21118-29B4-4566-A815-310C4250479B}"/>
                </a:ext>
              </a:extLst>
            </p:cNvPr>
            <p:cNvSpPr>
              <a:spLocks/>
            </p:cNvSpPr>
            <p:nvPr/>
          </p:nvSpPr>
          <p:spPr bwMode="auto">
            <a:xfrm>
              <a:off x="4653" y="945"/>
              <a:ext cx="573" cy="1172"/>
            </a:xfrm>
            <a:custGeom>
              <a:avLst/>
              <a:gdLst>
                <a:gd name="T0" fmla="*/ 47 w 435"/>
                <a:gd name="T1" fmla="*/ 0 h 890"/>
                <a:gd name="T2" fmla="*/ 0 w 435"/>
                <a:gd name="T3" fmla="*/ 48 h 890"/>
                <a:gd name="T4" fmla="*/ 367 w 435"/>
                <a:gd name="T5" fmla="*/ 890 h 890"/>
                <a:gd name="T6" fmla="*/ 435 w 435"/>
                <a:gd name="T7" fmla="*/ 889 h 890"/>
                <a:gd name="T8" fmla="*/ 175 w 435"/>
                <a:gd name="T9" fmla="*/ 145 h 890"/>
                <a:gd name="T10" fmla="*/ 47 w 435"/>
                <a:gd name="T11" fmla="*/ 0 h 890"/>
              </a:gdLst>
              <a:ahLst/>
              <a:cxnLst>
                <a:cxn ang="0">
                  <a:pos x="T0" y="T1"/>
                </a:cxn>
                <a:cxn ang="0">
                  <a:pos x="T2" y="T3"/>
                </a:cxn>
                <a:cxn ang="0">
                  <a:pos x="T4" y="T5"/>
                </a:cxn>
                <a:cxn ang="0">
                  <a:pos x="T6" y="T7"/>
                </a:cxn>
                <a:cxn ang="0">
                  <a:pos x="T8" y="T9"/>
                </a:cxn>
                <a:cxn ang="0">
                  <a:pos x="T10" y="T11"/>
                </a:cxn>
              </a:cxnLst>
              <a:rect l="0" t="0" r="r" b="b"/>
              <a:pathLst>
                <a:path w="435" h="890">
                  <a:moveTo>
                    <a:pt x="47" y="0"/>
                  </a:moveTo>
                  <a:cubicBezTo>
                    <a:pt x="0" y="48"/>
                    <a:pt x="0" y="48"/>
                    <a:pt x="0" y="48"/>
                  </a:cubicBezTo>
                  <a:cubicBezTo>
                    <a:pt x="228" y="272"/>
                    <a:pt x="359" y="571"/>
                    <a:pt x="367" y="890"/>
                  </a:cubicBezTo>
                  <a:cubicBezTo>
                    <a:pt x="435" y="889"/>
                    <a:pt x="435" y="889"/>
                    <a:pt x="435" y="889"/>
                  </a:cubicBezTo>
                  <a:cubicBezTo>
                    <a:pt x="428" y="618"/>
                    <a:pt x="339" y="361"/>
                    <a:pt x="175" y="145"/>
                  </a:cubicBezTo>
                  <a:cubicBezTo>
                    <a:pt x="136" y="93"/>
                    <a:pt x="93" y="45"/>
                    <a:pt x="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a:extLst>
                <a:ext uri="{FF2B5EF4-FFF2-40B4-BE49-F238E27FC236}">
                  <a16:creationId xmlns:a16="http://schemas.microsoft.com/office/drawing/2014/main" id="{8E0F4BBA-34F0-401A-83D1-AC8795D14FEB}"/>
                </a:ext>
              </a:extLst>
            </p:cNvPr>
            <p:cNvSpPr>
              <a:spLocks noEditPoints="1"/>
            </p:cNvSpPr>
            <p:nvPr/>
          </p:nvSpPr>
          <p:spPr bwMode="auto">
            <a:xfrm>
              <a:off x="2657" y="656"/>
              <a:ext cx="1944" cy="762"/>
            </a:xfrm>
            <a:custGeom>
              <a:avLst/>
              <a:gdLst>
                <a:gd name="T0" fmla="*/ 1278 w 1475"/>
                <a:gd name="T1" fmla="*/ 510 h 578"/>
                <a:gd name="T2" fmla="*/ 1225 w 1475"/>
                <a:gd name="T3" fmla="*/ 563 h 578"/>
                <a:gd name="T4" fmla="*/ 1240 w 1475"/>
                <a:gd name="T5" fmla="*/ 578 h 578"/>
                <a:gd name="T6" fmla="*/ 1293 w 1475"/>
                <a:gd name="T7" fmla="*/ 525 h 578"/>
                <a:gd name="T8" fmla="*/ 1278 w 1475"/>
                <a:gd name="T9" fmla="*/ 510 h 578"/>
                <a:gd name="T10" fmla="*/ 1386 w 1475"/>
                <a:gd name="T11" fmla="*/ 417 h 578"/>
                <a:gd name="T12" fmla="*/ 1355 w 1475"/>
                <a:gd name="T13" fmla="*/ 448 h 578"/>
                <a:gd name="T14" fmla="*/ 1363 w 1475"/>
                <a:gd name="T15" fmla="*/ 455 h 578"/>
                <a:gd name="T16" fmla="*/ 1393 w 1475"/>
                <a:gd name="T17" fmla="*/ 425 h 578"/>
                <a:gd name="T18" fmla="*/ 1386 w 1475"/>
                <a:gd name="T19" fmla="*/ 417 h 578"/>
                <a:gd name="T20" fmla="*/ 463 w 1475"/>
                <a:gd name="T21" fmla="*/ 358 h 578"/>
                <a:gd name="T22" fmla="*/ 208 w 1475"/>
                <a:gd name="T23" fmla="*/ 472 h 578"/>
                <a:gd name="T24" fmla="*/ 165 w 1475"/>
                <a:gd name="T25" fmla="*/ 410 h 578"/>
                <a:gd name="T26" fmla="*/ 147 w 1475"/>
                <a:gd name="T27" fmla="*/ 423 h 578"/>
                <a:gd name="T28" fmla="*/ 203 w 1475"/>
                <a:gd name="T29" fmla="*/ 502 h 578"/>
                <a:gd name="T30" fmla="*/ 212 w 1475"/>
                <a:gd name="T31" fmla="*/ 496 h 578"/>
                <a:gd name="T32" fmla="*/ 468 w 1475"/>
                <a:gd name="T33" fmla="*/ 379 h 578"/>
                <a:gd name="T34" fmla="*/ 463 w 1475"/>
                <a:gd name="T35" fmla="*/ 358 h 578"/>
                <a:gd name="T36" fmla="*/ 661 w 1475"/>
                <a:gd name="T37" fmla="*/ 0 h 578"/>
                <a:gd name="T38" fmla="*/ 0 w 1475"/>
                <a:gd name="T39" fmla="*/ 211 h 578"/>
                <a:gd name="T40" fmla="*/ 45 w 1475"/>
                <a:gd name="T41" fmla="*/ 276 h 578"/>
                <a:gd name="T42" fmla="*/ 63 w 1475"/>
                <a:gd name="T43" fmla="*/ 264 h 578"/>
                <a:gd name="T44" fmla="*/ 28 w 1475"/>
                <a:gd name="T45" fmla="*/ 214 h 578"/>
                <a:gd name="T46" fmla="*/ 661 w 1475"/>
                <a:gd name="T47" fmla="*/ 19 h 578"/>
                <a:gd name="T48" fmla="*/ 1447 w 1475"/>
                <a:gd name="T49" fmla="*/ 340 h 578"/>
                <a:gd name="T50" fmla="*/ 1404 w 1475"/>
                <a:gd name="T51" fmla="*/ 384 h 578"/>
                <a:gd name="T52" fmla="*/ 1411 w 1475"/>
                <a:gd name="T53" fmla="*/ 391 h 578"/>
                <a:gd name="T54" fmla="*/ 1411 w 1475"/>
                <a:gd name="T55" fmla="*/ 392 h 578"/>
                <a:gd name="T56" fmla="*/ 1399 w 1475"/>
                <a:gd name="T57" fmla="*/ 404 h 578"/>
                <a:gd name="T58" fmla="*/ 1407 w 1475"/>
                <a:gd name="T59" fmla="*/ 411 h 578"/>
                <a:gd name="T60" fmla="*/ 1475 w 1475"/>
                <a:gd name="T61" fmla="*/ 343 h 578"/>
                <a:gd name="T62" fmla="*/ 661 w 1475"/>
                <a:gd name="T63"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5" h="578">
                  <a:moveTo>
                    <a:pt x="1278" y="510"/>
                  </a:moveTo>
                  <a:cubicBezTo>
                    <a:pt x="1225" y="563"/>
                    <a:pt x="1225" y="563"/>
                    <a:pt x="1225" y="563"/>
                  </a:cubicBezTo>
                  <a:cubicBezTo>
                    <a:pt x="1230" y="568"/>
                    <a:pt x="1235" y="573"/>
                    <a:pt x="1240" y="578"/>
                  </a:cubicBezTo>
                  <a:cubicBezTo>
                    <a:pt x="1293" y="525"/>
                    <a:pt x="1293" y="525"/>
                    <a:pt x="1293" y="525"/>
                  </a:cubicBezTo>
                  <a:cubicBezTo>
                    <a:pt x="1288" y="520"/>
                    <a:pt x="1283" y="515"/>
                    <a:pt x="1278" y="510"/>
                  </a:cubicBezTo>
                  <a:moveTo>
                    <a:pt x="1386" y="417"/>
                  </a:moveTo>
                  <a:cubicBezTo>
                    <a:pt x="1355" y="448"/>
                    <a:pt x="1355" y="448"/>
                    <a:pt x="1355" y="448"/>
                  </a:cubicBezTo>
                  <a:cubicBezTo>
                    <a:pt x="1358" y="450"/>
                    <a:pt x="1360" y="453"/>
                    <a:pt x="1363" y="455"/>
                  </a:cubicBezTo>
                  <a:cubicBezTo>
                    <a:pt x="1393" y="425"/>
                    <a:pt x="1393" y="425"/>
                    <a:pt x="1393" y="425"/>
                  </a:cubicBezTo>
                  <a:cubicBezTo>
                    <a:pt x="1391" y="422"/>
                    <a:pt x="1388" y="420"/>
                    <a:pt x="1386" y="417"/>
                  </a:cubicBezTo>
                  <a:moveTo>
                    <a:pt x="463" y="358"/>
                  </a:moveTo>
                  <a:cubicBezTo>
                    <a:pt x="372" y="381"/>
                    <a:pt x="286" y="419"/>
                    <a:pt x="208" y="472"/>
                  </a:cubicBezTo>
                  <a:cubicBezTo>
                    <a:pt x="165" y="410"/>
                    <a:pt x="165" y="410"/>
                    <a:pt x="165" y="410"/>
                  </a:cubicBezTo>
                  <a:cubicBezTo>
                    <a:pt x="159" y="414"/>
                    <a:pt x="153" y="418"/>
                    <a:pt x="147" y="423"/>
                  </a:cubicBezTo>
                  <a:cubicBezTo>
                    <a:pt x="203" y="502"/>
                    <a:pt x="203" y="502"/>
                    <a:pt x="203" y="502"/>
                  </a:cubicBezTo>
                  <a:cubicBezTo>
                    <a:pt x="212" y="496"/>
                    <a:pt x="212" y="496"/>
                    <a:pt x="212" y="496"/>
                  </a:cubicBezTo>
                  <a:cubicBezTo>
                    <a:pt x="290" y="441"/>
                    <a:pt x="377" y="402"/>
                    <a:pt x="468" y="379"/>
                  </a:cubicBezTo>
                  <a:cubicBezTo>
                    <a:pt x="463" y="358"/>
                    <a:pt x="463" y="358"/>
                    <a:pt x="463" y="358"/>
                  </a:cubicBezTo>
                  <a:moveTo>
                    <a:pt x="661" y="0"/>
                  </a:moveTo>
                  <a:cubicBezTo>
                    <a:pt x="415" y="0"/>
                    <a:pt x="187" y="78"/>
                    <a:pt x="0" y="211"/>
                  </a:cubicBezTo>
                  <a:cubicBezTo>
                    <a:pt x="45" y="276"/>
                    <a:pt x="45" y="276"/>
                    <a:pt x="45" y="276"/>
                  </a:cubicBezTo>
                  <a:cubicBezTo>
                    <a:pt x="51" y="272"/>
                    <a:pt x="57" y="268"/>
                    <a:pt x="63" y="264"/>
                  </a:cubicBezTo>
                  <a:cubicBezTo>
                    <a:pt x="28" y="214"/>
                    <a:pt x="28" y="214"/>
                    <a:pt x="28" y="214"/>
                  </a:cubicBezTo>
                  <a:cubicBezTo>
                    <a:pt x="215" y="86"/>
                    <a:pt x="433" y="19"/>
                    <a:pt x="661" y="19"/>
                  </a:cubicBezTo>
                  <a:cubicBezTo>
                    <a:pt x="957" y="19"/>
                    <a:pt x="1236" y="133"/>
                    <a:pt x="1447" y="340"/>
                  </a:cubicBezTo>
                  <a:cubicBezTo>
                    <a:pt x="1404" y="384"/>
                    <a:pt x="1404" y="384"/>
                    <a:pt x="1404" y="384"/>
                  </a:cubicBezTo>
                  <a:cubicBezTo>
                    <a:pt x="1406" y="386"/>
                    <a:pt x="1408" y="388"/>
                    <a:pt x="1411" y="391"/>
                  </a:cubicBezTo>
                  <a:cubicBezTo>
                    <a:pt x="1411" y="392"/>
                    <a:pt x="1411" y="392"/>
                    <a:pt x="1411" y="392"/>
                  </a:cubicBezTo>
                  <a:cubicBezTo>
                    <a:pt x="1399" y="404"/>
                    <a:pt x="1399" y="404"/>
                    <a:pt x="1399" y="404"/>
                  </a:cubicBezTo>
                  <a:cubicBezTo>
                    <a:pt x="1402" y="406"/>
                    <a:pt x="1404" y="409"/>
                    <a:pt x="1407" y="411"/>
                  </a:cubicBezTo>
                  <a:cubicBezTo>
                    <a:pt x="1475" y="343"/>
                    <a:pt x="1475" y="343"/>
                    <a:pt x="1475" y="343"/>
                  </a:cubicBezTo>
                  <a:cubicBezTo>
                    <a:pt x="1268" y="132"/>
                    <a:pt x="979" y="0"/>
                    <a:pt x="6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a:extLst>
                <a:ext uri="{FF2B5EF4-FFF2-40B4-BE49-F238E27FC236}">
                  <a16:creationId xmlns:a16="http://schemas.microsoft.com/office/drawing/2014/main" id="{26A57375-D2AC-4A4D-B41B-C715076DA2B7}"/>
                </a:ext>
              </a:extLst>
            </p:cNvPr>
            <p:cNvSpPr>
              <a:spLocks noEditPoints="1"/>
            </p:cNvSpPr>
            <p:nvPr/>
          </p:nvSpPr>
          <p:spPr bwMode="auto">
            <a:xfrm>
              <a:off x="2717" y="1004"/>
              <a:ext cx="1800" cy="242"/>
            </a:xfrm>
            <a:custGeom>
              <a:avLst/>
              <a:gdLst>
                <a:gd name="T0" fmla="*/ 1333 w 1366"/>
                <a:gd name="T1" fmla="*/ 145 h 184"/>
                <a:gd name="T2" fmla="*/ 1302 w 1366"/>
                <a:gd name="T3" fmla="*/ 176 h 184"/>
                <a:gd name="T4" fmla="*/ 1310 w 1366"/>
                <a:gd name="T5" fmla="*/ 184 h 184"/>
                <a:gd name="T6" fmla="*/ 1341 w 1366"/>
                <a:gd name="T7" fmla="*/ 153 h 184"/>
                <a:gd name="T8" fmla="*/ 1333 w 1366"/>
                <a:gd name="T9" fmla="*/ 145 h 184"/>
                <a:gd name="T10" fmla="*/ 1359 w 1366"/>
                <a:gd name="T11" fmla="*/ 120 h 184"/>
                <a:gd name="T12" fmla="*/ 1346 w 1366"/>
                <a:gd name="T13" fmla="*/ 132 h 184"/>
                <a:gd name="T14" fmla="*/ 1354 w 1366"/>
                <a:gd name="T15" fmla="*/ 140 h 184"/>
                <a:gd name="T16" fmla="*/ 1366 w 1366"/>
                <a:gd name="T17" fmla="*/ 128 h 184"/>
                <a:gd name="T18" fmla="*/ 1366 w 1366"/>
                <a:gd name="T19" fmla="*/ 127 h 184"/>
                <a:gd name="T20" fmla="*/ 1359 w 1366"/>
                <a:gd name="T21" fmla="*/ 120 h 184"/>
                <a:gd name="T22" fmla="*/ 39 w 1366"/>
                <a:gd name="T23" fmla="*/ 30 h 184"/>
                <a:gd name="T24" fmla="*/ 21 w 1366"/>
                <a:gd name="T25" fmla="*/ 42 h 184"/>
                <a:gd name="T26" fmla="*/ 46 w 1366"/>
                <a:gd name="T27" fmla="*/ 78 h 184"/>
                <a:gd name="T28" fmla="*/ 64 w 1366"/>
                <a:gd name="T29" fmla="*/ 65 h 184"/>
                <a:gd name="T30" fmla="*/ 39 w 1366"/>
                <a:gd name="T31" fmla="*/ 30 h 184"/>
                <a:gd name="T32" fmla="*/ 18 w 1366"/>
                <a:gd name="T33" fmla="*/ 0 h 184"/>
                <a:gd name="T34" fmla="*/ 0 w 1366"/>
                <a:gd name="T35" fmla="*/ 12 h 184"/>
                <a:gd name="T36" fmla="*/ 10 w 1366"/>
                <a:gd name="T37" fmla="*/ 27 h 184"/>
                <a:gd name="T38" fmla="*/ 28 w 1366"/>
                <a:gd name="T39" fmla="*/ 14 h 184"/>
                <a:gd name="T40" fmla="*/ 18 w 1366"/>
                <a:gd name="T4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6" h="184">
                  <a:moveTo>
                    <a:pt x="1333" y="145"/>
                  </a:moveTo>
                  <a:cubicBezTo>
                    <a:pt x="1302" y="176"/>
                    <a:pt x="1302" y="176"/>
                    <a:pt x="1302" y="176"/>
                  </a:cubicBezTo>
                  <a:cubicBezTo>
                    <a:pt x="1305" y="179"/>
                    <a:pt x="1308" y="181"/>
                    <a:pt x="1310" y="184"/>
                  </a:cubicBezTo>
                  <a:cubicBezTo>
                    <a:pt x="1341" y="153"/>
                    <a:pt x="1341" y="153"/>
                    <a:pt x="1341" y="153"/>
                  </a:cubicBezTo>
                  <a:cubicBezTo>
                    <a:pt x="1338" y="151"/>
                    <a:pt x="1336" y="148"/>
                    <a:pt x="1333" y="145"/>
                  </a:cubicBezTo>
                  <a:moveTo>
                    <a:pt x="1359" y="120"/>
                  </a:moveTo>
                  <a:cubicBezTo>
                    <a:pt x="1346" y="132"/>
                    <a:pt x="1346" y="132"/>
                    <a:pt x="1346" y="132"/>
                  </a:cubicBezTo>
                  <a:cubicBezTo>
                    <a:pt x="1349" y="135"/>
                    <a:pt x="1352" y="137"/>
                    <a:pt x="1354" y="140"/>
                  </a:cubicBezTo>
                  <a:cubicBezTo>
                    <a:pt x="1366" y="128"/>
                    <a:pt x="1366" y="128"/>
                    <a:pt x="1366" y="128"/>
                  </a:cubicBezTo>
                  <a:cubicBezTo>
                    <a:pt x="1366" y="127"/>
                    <a:pt x="1366" y="127"/>
                    <a:pt x="1366" y="127"/>
                  </a:cubicBezTo>
                  <a:cubicBezTo>
                    <a:pt x="1363" y="124"/>
                    <a:pt x="1361" y="122"/>
                    <a:pt x="1359" y="120"/>
                  </a:cubicBezTo>
                  <a:moveTo>
                    <a:pt x="39" y="30"/>
                  </a:moveTo>
                  <a:cubicBezTo>
                    <a:pt x="33" y="34"/>
                    <a:pt x="27" y="38"/>
                    <a:pt x="21" y="42"/>
                  </a:cubicBezTo>
                  <a:cubicBezTo>
                    <a:pt x="46" y="78"/>
                    <a:pt x="46" y="78"/>
                    <a:pt x="46" y="78"/>
                  </a:cubicBezTo>
                  <a:cubicBezTo>
                    <a:pt x="52" y="74"/>
                    <a:pt x="58" y="69"/>
                    <a:pt x="64" y="65"/>
                  </a:cubicBezTo>
                  <a:cubicBezTo>
                    <a:pt x="39" y="30"/>
                    <a:pt x="39" y="30"/>
                    <a:pt x="39" y="30"/>
                  </a:cubicBezTo>
                  <a:moveTo>
                    <a:pt x="18" y="0"/>
                  </a:moveTo>
                  <a:cubicBezTo>
                    <a:pt x="12" y="4"/>
                    <a:pt x="6" y="8"/>
                    <a:pt x="0" y="12"/>
                  </a:cubicBezTo>
                  <a:cubicBezTo>
                    <a:pt x="10" y="27"/>
                    <a:pt x="10" y="27"/>
                    <a:pt x="10" y="27"/>
                  </a:cubicBezTo>
                  <a:cubicBezTo>
                    <a:pt x="16" y="22"/>
                    <a:pt x="22" y="18"/>
                    <a:pt x="28" y="14"/>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a:extLst>
                <a:ext uri="{FF2B5EF4-FFF2-40B4-BE49-F238E27FC236}">
                  <a16:creationId xmlns:a16="http://schemas.microsoft.com/office/drawing/2014/main" id="{36C25318-A396-48FC-8411-97EE9E5702EA}"/>
                </a:ext>
              </a:extLst>
            </p:cNvPr>
            <p:cNvSpPr>
              <a:spLocks noEditPoints="1"/>
            </p:cNvSpPr>
            <p:nvPr/>
          </p:nvSpPr>
          <p:spPr bwMode="auto">
            <a:xfrm>
              <a:off x="4025" y="1652"/>
              <a:ext cx="1006" cy="1824"/>
            </a:xfrm>
            <a:custGeom>
              <a:avLst/>
              <a:gdLst>
                <a:gd name="T0" fmla="*/ 453 w 763"/>
                <a:gd name="T1" fmla="*/ 84 h 1384"/>
                <a:gd name="T2" fmla="*/ 382 w 763"/>
                <a:gd name="T3" fmla="*/ 109 h 1384"/>
                <a:gd name="T4" fmla="*/ 431 w 763"/>
                <a:gd name="T5" fmla="*/ 385 h 1384"/>
                <a:gd name="T6" fmla="*/ 431 w 763"/>
                <a:gd name="T7" fmla="*/ 387 h 1384"/>
                <a:gd name="T8" fmla="*/ 409 w 763"/>
                <a:gd name="T9" fmla="*/ 387 h 1384"/>
                <a:gd name="T10" fmla="*/ 179 w 763"/>
                <a:gd name="T11" fmla="*/ 943 h 1384"/>
                <a:gd name="T12" fmla="*/ 10 w 763"/>
                <a:gd name="T13" fmla="*/ 1072 h 1384"/>
                <a:gd name="T14" fmla="*/ 0 w 763"/>
                <a:gd name="T15" fmla="*/ 1077 h 1384"/>
                <a:gd name="T16" fmla="*/ 47 w 763"/>
                <a:gd name="T17" fmla="*/ 1159 h 1384"/>
                <a:gd name="T18" fmla="*/ 66 w 763"/>
                <a:gd name="T19" fmla="*/ 1149 h 1384"/>
                <a:gd name="T20" fmla="*/ 30 w 763"/>
                <a:gd name="T21" fmla="*/ 1085 h 1384"/>
                <a:gd name="T22" fmla="*/ 194 w 763"/>
                <a:gd name="T23" fmla="*/ 958 h 1384"/>
                <a:gd name="T24" fmla="*/ 431 w 763"/>
                <a:gd name="T25" fmla="*/ 386 h 1384"/>
                <a:gd name="T26" fmla="*/ 390 w 763"/>
                <a:gd name="T27" fmla="*/ 130 h 1384"/>
                <a:gd name="T28" fmla="*/ 460 w 763"/>
                <a:gd name="T29" fmla="*/ 105 h 1384"/>
                <a:gd name="T30" fmla="*/ 453 w 763"/>
                <a:gd name="T31" fmla="*/ 84 h 1384"/>
                <a:gd name="T32" fmla="*/ 587 w 763"/>
                <a:gd name="T33" fmla="*/ 38 h 1384"/>
                <a:gd name="T34" fmla="*/ 546 w 763"/>
                <a:gd name="T35" fmla="*/ 52 h 1384"/>
                <a:gd name="T36" fmla="*/ 553 w 763"/>
                <a:gd name="T37" fmla="*/ 72 h 1384"/>
                <a:gd name="T38" fmla="*/ 594 w 763"/>
                <a:gd name="T39" fmla="*/ 58 h 1384"/>
                <a:gd name="T40" fmla="*/ 587 w 763"/>
                <a:gd name="T41" fmla="*/ 38 h 1384"/>
                <a:gd name="T42" fmla="*/ 696 w 763"/>
                <a:gd name="T43" fmla="*/ 0 h 1384"/>
                <a:gd name="T44" fmla="*/ 605 w 763"/>
                <a:gd name="T45" fmla="*/ 31 h 1384"/>
                <a:gd name="T46" fmla="*/ 612 w 763"/>
                <a:gd name="T47" fmla="*/ 52 h 1384"/>
                <a:gd name="T48" fmla="*/ 687 w 763"/>
                <a:gd name="T49" fmla="*/ 26 h 1384"/>
                <a:gd name="T50" fmla="*/ 746 w 763"/>
                <a:gd name="T51" fmla="*/ 386 h 1384"/>
                <a:gd name="T52" fmla="*/ 417 w 763"/>
                <a:gd name="T53" fmla="*/ 1181 h 1384"/>
                <a:gd name="T54" fmla="*/ 185 w 763"/>
                <a:gd name="T55" fmla="*/ 1359 h 1384"/>
                <a:gd name="T56" fmla="*/ 153 w 763"/>
                <a:gd name="T57" fmla="*/ 1304 h 1384"/>
                <a:gd name="T58" fmla="*/ 134 w 763"/>
                <a:gd name="T59" fmla="*/ 1314 h 1384"/>
                <a:gd name="T60" fmla="*/ 174 w 763"/>
                <a:gd name="T61" fmla="*/ 1384 h 1384"/>
                <a:gd name="T62" fmla="*/ 763 w 763"/>
                <a:gd name="T63" fmla="*/ 385 h 1384"/>
                <a:gd name="T64" fmla="*/ 696 w 763"/>
                <a:gd name="T65"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3" h="1384">
                  <a:moveTo>
                    <a:pt x="453" y="84"/>
                  </a:moveTo>
                  <a:cubicBezTo>
                    <a:pt x="382" y="109"/>
                    <a:pt x="382" y="109"/>
                    <a:pt x="382" y="109"/>
                  </a:cubicBezTo>
                  <a:cubicBezTo>
                    <a:pt x="413" y="195"/>
                    <a:pt x="431" y="288"/>
                    <a:pt x="431" y="385"/>
                  </a:cubicBezTo>
                  <a:cubicBezTo>
                    <a:pt x="431" y="387"/>
                    <a:pt x="431" y="387"/>
                    <a:pt x="431" y="387"/>
                  </a:cubicBezTo>
                  <a:cubicBezTo>
                    <a:pt x="409" y="387"/>
                    <a:pt x="409" y="387"/>
                    <a:pt x="409" y="387"/>
                  </a:cubicBezTo>
                  <a:cubicBezTo>
                    <a:pt x="409" y="597"/>
                    <a:pt x="327" y="794"/>
                    <a:pt x="179" y="943"/>
                  </a:cubicBezTo>
                  <a:cubicBezTo>
                    <a:pt x="128" y="993"/>
                    <a:pt x="71" y="1037"/>
                    <a:pt x="10" y="1072"/>
                  </a:cubicBezTo>
                  <a:cubicBezTo>
                    <a:pt x="0" y="1077"/>
                    <a:pt x="0" y="1077"/>
                    <a:pt x="0" y="1077"/>
                  </a:cubicBezTo>
                  <a:cubicBezTo>
                    <a:pt x="47" y="1159"/>
                    <a:pt x="47" y="1159"/>
                    <a:pt x="47" y="1159"/>
                  </a:cubicBezTo>
                  <a:cubicBezTo>
                    <a:pt x="53" y="1156"/>
                    <a:pt x="59" y="1152"/>
                    <a:pt x="66" y="1149"/>
                  </a:cubicBezTo>
                  <a:cubicBezTo>
                    <a:pt x="30" y="1085"/>
                    <a:pt x="30" y="1085"/>
                    <a:pt x="30" y="1085"/>
                  </a:cubicBezTo>
                  <a:cubicBezTo>
                    <a:pt x="89" y="1050"/>
                    <a:pt x="145" y="1008"/>
                    <a:pt x="194" y="958"/>
                  </a:cubicBezTo>
                  <a:cubicBezTo>
                    <a:pt x="347" y="805"/>
                    <a:pt x="431" y="602"/>
                    <a:pt x="431" y="386"/>
                  </a:cubicBezTo>
                  <a:cubicBezTo>
                    <a:pt x="431" y="299"/>
                    <a:pt x="417" y="212"/>
                    <a:pt x="390" y="130"/>
                  </a:cubicBezTo>
                  <a:cubicBezTo>
                    <a:pt x="460" y="105"/>
                    <a:pt x="460" y="105"/>
                    <a:pt x="460" y="105"/>
                  </a:cubicBezTo>
                  <a:cubicBezTo>
                    <a:pt x="458" y="98"/>
                    <a:pt x="455" y="91"/>
                    <a:pt x="453" y="84"/>
                  </a:cubicBezTo>
                  <a:moveTo>
                    <a:pt x="587" y="38"/>
                  </a:moveTo>
                  <a:cubicBezTo>
                    <a:pt x="546" y="52"/>
                    <a:pt x="546" y="52"/>
                    <a:pt x="546" y="52"/>
                  </a:cubicBezTo>
                  <a:cubicBezTo>
                    <a:pt x="549" y="59"/>
                    <a:pt x="551" y="66"/>
                    <a:pt x="553" y="72"/>
                  </a:cubicBezTo>
                  <a:cubicBezTo>
                    <a:pt x="594" y="58"/>
                    <a:pt x="594" y="58"/>
                    <a:pt x="594" y="58"/>
                  </a:cubicBezTo>
                  <a:cubicBezTo>
                    <a:pt x="592" y="51"/>
                    <a:pt x="590" y="44"/>
                    <a:pt x="587" y="38"/>
                  </a:cubicBezTo>
                  <a:moveTo>
                    <a:pt x="696" y="0"/>
                  </a:moveTo>
                  <a:cubicBezTo>
                    <a:pt x="605" y="31"/>
                    <a:pt x="605" y="31"/>
                    <a:pt x="605" y="31"/>
                  </a:cubicBezTo>
                  <a:cubicBezTo>
                    <a:pt x="608" y="38"/>
                    <a:pt x="610" y="45"/>
                    <a:pt x="612" y="52"/>
                  </a:cubicBezTo>
                  <a:cubicBezTo>
                    <a:pt x="687" y="26"/>
                    <a:pt x="687" y="26"/>
                    <a:pt x="687" y="26"/>
                  </a:cubicBezTo>
                  <a:cubicBezTo>
                    <a:pt x="726" y="142"/>
                    <a:pt x="746" y="263"/>
                    <a:pt x="746" y="386"/>
                  </a:cubicBezTo>
                  <a:cubicBezTo>
                    <a:pt x="746" y="686"/>
                    <a:pt x="629" y="968"/>
                    <a:pt x="417" y="1181"/>
                  </a:cubicBezTo>
                  <a:cubicBezTo>
                    <a:pt x="347" y="1250"/>
                    <a:pt x="269" y="1310"/>
                    <a:pt x="185" y="1359"/>
                  </a:cubicBezTo>
                  <a:cubicBezTo>
                    <a:pt x="153" y="1304"/>
                    <a:pt x="153" y="1304"/>
                    <a:pt x="153" y="1304"/>
                  </a:cubicBezTo>
                  <a:cubicBezTo>
                    <a:pt x="147" y="1307"/>
                    <a:pt x="141" y="1311"/>
                    <a:pt x="134" y="1314"/>
                  </a:cubicBezTo>
                  <a:cubicBezTo>
                    <a:pt x="174" y="1384"/>
                    <a:pt x="174" y="1384"/>
                    <a:pt x="174" y="1384"/>
                  </a:cubicBezTo>
                  <a:cubicBezTo>
                    <a:pt x="525" y="1189"/>
                    <a:pt x="763" y="814"/>
                    <a:pt x="763" y="385"/>
                  </a:cubicBezTo>
                  <a:cubicBezTo>
                    <a:pt x="763" y="250"/>
                    <a:pt x="740" y="120"/>
                    <a:pt x="6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a:extLst>
                <a:ext uri="{FF2B5EF4-FFF2-40B4-BE49-F238E27FC236}">
                  <a16:creationId xmlns:a16="http://schemas.microsoft.com/office/drawing/2014/main" id="{F9C0683E-B82B-44CC-A898-BD6A982C80D3}"/>
                </a:ext>
              </a:extLst>
            </p:cNvPr>
            <p:cNvSpPr>
              <a:spLocks noEditPoints="1"/>
            </p:cNvSpPr>
            <p:nvPr/>
          </p:nvSpPr>
          <p:spPr bwMode="auto">
            <a:xfrm>
              <a:off x="4150" y="3278"/>
              <a:ext cx="77" cy="105"/>
            </a:xfrm>
            <a:custGeom>
              <a:avLst/>
              <a:gdLst>
                <a:gd name="T0" fmla="*/ 50 w 58"/>
                <a:gd name="T1" fmla="*/ 55 h 80"/>
                <a:gd name="T2" fmla="*/ 31 w 58"/>
                <a:gd name="T3" fmla="*/ 65 h 80"/>
                <a:gd name="T4" fmla="*/ 39 w 58"/>
                <a:gd name="T5" fmla="*/ 80 h 80"/>
                <a:gd name="T6" fmla="*/ 58 w 58"/>
                <a:gd name="T7" fmla="*/ 70 h 80"/>
                <a:gd name="T8" fmla="*/ 50 w 58"/>
                <a:gd name="T9" fmla="*/ 55 h 80"/>
                <a:gd name="T10" fmla="*/ 19 w 58"/>
                <a:gd name="T11" fmla="*/ 0 h 80"/>
                <a:gd name="T12" fmla="*/ 0 w 58"/>
                <a:gd name="T13" fmla="*/ 11 h 80"/>
                <a:gd name="T14" fmla="*/ 22 w 58"/>
                <a:gd name="T15" fmla="*/ 49 h 80"/>
                <a:gd name="T16" fmla="*/ 41 w 58"/>
                <a:gd name="T17" fmla="*/ 38 h 80"/>
                <a:gd name="T18" fmla="*/ 19 w 58"/>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0">
                  <a:moveTo>
                    <a:pt x="50" y="55"/>
                  </a:moveTo>
                  <a:cubicBezTo>
                    <a:pt x="44" y="58"/>
                    <a:pt x="37" y="62"/>
                    <a:pt x="31" y="65"/>
                  </a:cubicBezTo>
                  <a:cubicBezTo>
                    <a:pt x="39" y="80"/>
                    <a:pt x="39" y="80"/>
                    <a:pt x="39" y="80"/>
                  </a:cubicBezTo>
                  <a:cubicBezTo>
                    <a:pt x="46" y="77"/>
                    <a:pt x="52" y="73"/>
                    <a:pt x="58" y="70"/>
                  </a:cubicBezTo>
                  <a:cubicBezTo>
                    <a:pt x="50" y="55"/>
                    <a:pt x="50" y="55"/>
                    <a:pt x="50" y="55"/>
                  </a:cubicBezTo>
                  <a:moveTo>
                    <a:pt x="19" y="0"/>
                  </a:moveTo>
                  <a:cubicBezTo>
                    <a:pt x="13" y="4"/>
                    <a:pt x="7" y="8"/>
                    <a:pt x="0" y="11"/>
                  </a:cubicBezTo>
                  <a:cubicBezTo>
                    <a:pt x="22" y="49"/>
                    <a:pt x="22" y="49"/>
                    <a:pt x="22" y="49"/>
                  </a:cubicBezTo>
                  <a:cubicBezTo>
                    <a:pt x="28" y="45"/>
                    <a:pt x="34" y="42"/>
                    <a:pt x="41" y="38"/>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a16="http://schemas.microsoft.com/office/drawing/2014/main" id="{DD40289C-D886-4D29-86A4-4BA9C9AA31E1}"/>
                </a:ext>
              </a:extLst>
            </p:cNvPr>
            <p:cNvSpPr>
              <a:spLocks noEditPoints="1"/>
            </p:cNvSpPr>
            <p:nvPr/>
          </p:nvSpPr>
          <p:spPr bwMode="auto">
            <a:xfrm>
              <a:off x="2025" y="1943"/>
              <a:ext cx="1189" cy="1651"/>
            </a:xfrm>
            <a:custGeom>
              <a:avLst/>
              <a:gdLst>
                <a:gd name="T0" fmla="*/ 828 w 902"/>
                <a:gd name="T1" fmla="*/ 1095 h 1253"/>
                <a:gd name="T2" fmla="*/ 814 w 902"/>
                <a:gd name="T3" fmla="*/ 1136 h 1253"/>
                <a:gd name="T4" fmla="*/ 835 w 902"/>
                <a:gd name="T5" fmla="*/ 1143 h 1253"/>
                <a:gd name="T6" fmla="*/ 848 w 902"/>
                <a:gd name="T7" fmla="*/ 1101 h 1253"/>
                <a:gd name="T8" fmla="*/ 828 w 902"/>
                <a:gd name="T9" fmla="*/ 1095 h 1253"/>
                <a:gd name="T10" fmla="*/ 267 w 902"/>
                <a:gd name="T11" fmla="*/ 35 h 1253"/>
                <a:gd name="T12" fmla="*/ 264 w 902"/>
                <a:gd name="T13" fmla="*/ 57 h 1253"/>
                <a:gd name="T14" fmla="*/ 338 w 902"/>
                <a:gd name="T15" fmla="*/ 67 h 1253"/>
                <a:gd name="T16" fmla="*/ 332 w 902"/>
                <a:gd name="T17" fmla="*/ 165 h 1253"/>
                <a:gd name="T18" fmla="*/ 569 w 902"/>
                <a:gd name="T19" fmla="*/ 737 h 1253"/>
                <a:gd name="T20" fmla="*/ 881 w 902"/>
                <a:gd name="T21" fmla="*/ 931 h 1253"/>
                <a:gd name="T22" fmla="*/ 858 w 902"/>
                <a:gd name="T23" fmla="*/ 1001 h 1253"/>
                <a:gd name="T24" fmla="*/ 879 w 902"/>
                <a:gd name="T25" fmla="*/ 1007 h 1253"/>
                <a:gd name="T26" fmla="*/ 902 w 902"/>
                <a:gd name="T27" fmla="*/ 936 h 1253"/>
                <a:gd name="T28" fmla="*/ 332 w 902"/>
                <a:gd name="T29" fmla="*/ 164 h 1253"/>
                <a:gd name="T30" fmla="*/ 332 w 902"/>
                <a:gd name="T31" fmla="*/ 163 h 1253"/>
                <a:gd name="T32" fmla="*/ 354 w 902"/>
                <a:gd name="T33" fmla="*/ 163 h 1253"/>
                <a:gd name="T34" fmla="*/ 361 w 902"/>
                <a:gd name="T35" fmla="*/ 59 h 1253"/>
                <a:gd name="T36" fmla="*/ 362 w 902"/>
                <a:gd name="T37" fmla="*/ 48 h 1253"/>
                <a:gd name="T38" fmla="*/ 267 w 902"/>
                <a:gd name="T39" fmla="*/ 35 h 1253"/>
                <a:gd name="T40" fmla="*/ 11 w 902"/>
                <a:gd name="T41" fmla="*/ 0 h 1253"/>
                <a:gd name="T42" fmla="*/ 0 w 902"/>
                <a:gd name="T43" fmla="*/ 164 h 1253"/>
                <a:gd name="T44" fmla="*/ 799 w 902"/>
                <a:gd name="T45" fmla="*/ 1253 h 1253"/>
                <a:gd name="T46" fmla="*/ 829 w 902"/>
                <a:gd name="T47" fmla="*/ 1161 h 1253"/>
                <a:gd name="T48" fmla="*/ 809 w 902"/>
                <a:gd name="T49" fmla="*/ 1154 h 1253"/>
                <a:gd name="T50" fmla="*/ 784 w 902"/>
                <a:gd name="T51" fmla="*/ 1231 h 1253"/>
                <a:gd name="T52" fmla="*/ 346 w 902"/>
                <a:gd name="T53" fmla="*/ 960 h 1253"/>
                <a:gd name="T54" fmla="*/ 17 w 902"/>
                <a:gd name="T55" fmla="*/ 165 h 1253"/>
                <a:gd name="T56" fmla="*/ 26 w 902"/>
                <a:gd name="T57" fmla="*/ 24 h 1253"/>
                <a:gd name="T58" fmla="*/ 88 w 902"/>
                <a:gd name="T59" fmla="*/ 33 h 1253"/>
                <a:gd name="T60" fmla="*/ 91 w 902"/>
                <a:gd name="T61" fmla="*/ 11 h 1253"/>
                <a:gd name="T62" fmla="*/ 11 w 902"/>
                <a:gd name="T63"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 h="1253">
                  <a:moveTo>
                    <a:pt x="828" y="1095"/>
                  </a:moveTo>
                  <a:cubicBezTo>
                    <a:pt x="814" y="1136"/>
                    <a:pt x="814" y="1136"/>
                    <a:pt x="814" y="1136"/>
                  </a:cubicBezTo>
                  <a:cubicBezTo>
                    <a:pt x="821" y="1138"/>
                    <a:pt x="828" y="1141"/>
                    <a:pt x="835" y="1143"/>
                  </a:cubicBezTo>
                  <a:cubicBezTo>
                    <a:pt x="848" y="1101"/>
                    <a:pt x="848" y="1101"/>
                    <a:pt x="848" y="1101"/>
                  </a:cubicBezTo>
                  <a:cubicBezTo>
                    <a:pt x="841" y="1099"/>
                    <a:pt x="835" y="1097"/>
                    <a:pt x="828" y="1095"/>
                  </a:cubicBezTo>
                  <a:moveTo>
                    <a:pt x="267" y="35"/>
                  </a:moveTo>
                  <a:cubicBezTo>
                    <a:pt x="266" y="42"/>
                    <a:pt x="265" y="49"/>
                    <a:pt x="264" y="57"/>
                  </a:cubicBezTo>
                  <a:cubicBezTo>
                    <a:pt x="338" y="67"/>
                    <a:pt x="338" y="67"/>
                    <a:pt x="338" y="67"/>
                  </a:cubicBezTo>
                  <a:cubicBezTo>
                    <a:pt x="334" y="99"/>
                    <a:pt x="332" y="132"/>
                    <a:pt x="332" y="165"/>
                  </a:cubicBezTo>
                  <a:cubicBezTo>
                    <a:pt x="332" y="381"/>
                    <a:pt x="416" y="584"/>
                    <a:pt x="569" y="737"/>
                  </a:cubicBezTo>
                  <a:cubicBezTo>
                    <a:pt x="658" y="826"/>
                    <a:pt x="763" y="891"/>
                    <a:pt x="881" y="931"/>
                  </a:cubicBezTo>
                  <a:cubicBezTo>
                    <a:pt x="858" y="1001"/>
                    <a:pt x="858" y="1001"/>
                    <a:pt x="858" y="1001"/>
                  </a:cubicBezTo>
                  <a:cubicBezTo>
                    <a:pt x="865" y="1003"/>
                    <a:pt x="872" y="1005"/>
                    <a:pt x="879" y="1007"/>
                  </a:cubicBezTo>
                  <a:cubicBezTo>
                    <a:pt x="902" y="936"/>
                    <a:pt x="902" y="936"/>
                    <a:pt x="902" y="936"/>
                  </a:cubicBezTo>
                  <a:cubicBezTo>
                    <a:pt x="572" y="834"/>
                    <a:pt x="332" y="526"/>
                    <a:pt x="332" y="164"/>
                  </a:cubicBezTo>
                  <a:cubicBezTo>
                    <a:pt x="332" y="163"/>
                    <a:pt x="332" y="163"/>
                    <a:pt x="332" y="163"/>
                  </a:cubicBezTo>
                  <a:cubicBezTo>
                    <a:pt x="354" y="163"/>
                    <a:pt x="354" y="163"/>
                    <a:pt x="354" y="163"/>
                  </a:cubicBezTo>
                  <a:cubicBezTo>
                    <a:pt x="354" y="128"/>
                    <a:pt x="356" y="93"/>
                    <a:pt x="361" y="59"/>
                  </a:cubicBezTo>
                  <a:cubicBezTo>
                    <a:pt x="362" y="48"/>
                    <a:pt x="362" y="48"/>
                    <a:pt x="362" y="48"/>
                  </a:cubicBezTo>
                  <a:cubicBezTo>
                    <a:pt x="267" y="35"/>
                    <a:pt x="267" y="35"/>
                    <a:pt x="267" y="35"/>
                  </a:cubicBezTo>
                  <a:moveTo>
                    <a:pt x="11" y="0"/>
                  </a:moveTo>
                  <a:cubicBezTo>
                    <a:pt x="4" y="54"/>
                    <a:pt x="0" y="108"/>
                    <a:pt x="0" y="164"/>
                  </a:cubicBezTo>
                  <a:cubicBezTo>
                    <a:pt x="0" y="674"/>
                    <a:pt x="337" y="1107"/>
                    <a:pt x="799" y="1253"/>
                  </a:cubicBezTo>
                  <a:cubicBezTo>
                    <a:pt x="829" y="1161"/>
                    <a:pt x="829" y="1161"/>
                    <a:pt x="829" y="1161"/>
                  </a:cubicBezTo>
                  <a:cubicBezTo>
                    <a:pt x="822" y="1159"/>
                    <a:pt x="815" y="1156"/>
                    <a:pt x="809" y="1154"/>
                  </a:cubicBezTo>
                  <a:cubicBezTo>
                    <a:pt x="784" y="1231"/>
                    <a:pt x="784" y="1231"/>
                    <a:pt x="784" y="1231"/>
                  </a:cubicBezTo>
                  <a:cubicBezTo>
                    <a:pt x="620" y="1176"/>
                    <a:pt x="469" y="1082"/>
                    <a:pt x="346" y="960"/>
                  </a:cubicBezTo>
                  <a:cubicBezTo>
                    <a:pt x="134" y="747"/>
                    <a:pt x="17" y="465"/>
                    <a:pt x="17" y="165"/>
                  </a:cubicBezTo>
                  <a:cubicBezTo>
                    <a:pt x="17" y="118"/>
                    <a:pt x="20" y="71"/>
                    <a:pt x="26" y="24"/>
                  </a:cubicBezTo>
                  <a:cubicBezTo>
                    <a:pt x="88" y="33"/>
                    <a:pt x="88" y="33"/>
                    <a:pt x="88" y="33"/>
                  </a:cubicBezTo>
                  <a:cubicBezTo>
                    <a:pt x="89" y="25"/>
                    <a:pt x="89" y="18"/>
                    <a:pt x="91" y="1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a16="http://schemas.microsoft.com/office/drawing/2014/main" id="{D10016A4-C2B5-4D9D-B00C-50F411213801}"/>
                </a:ext>
              </a:extLst>
            </p:cNvPr>
            <p:cNvSpPr>
              <a:spLocks noEditPoints="1"/>
            </p:cNvSpPr>
            <p:nvPr/>
          </p:nvSpPr>
          <p:spPr bwMode="auto">
            <a:xfrm>
              <a:off x="2141" y="1958"/>
              <a:ext cx="107" cy="42"/>
            </a:xfrm>
            <a:custGeom>
              <a:avLst/>
              <a:gdLst>
                <a:gd name="T0" fmla="*/ 38 w 81"/>
                <a:gd name="T1" fmla="*/ 5 h 32"/>
                <a:gd name="T2" fmla="*/ 35 w 81"/>
                <a:gd name="T3" fmla="*/ 26 h 32"/>
                <a:gd name="T4" fmla="*/ 78 w 81"/>
                <a:gd name="T5" fmla="*/ 32 h 32"/>
                <a:gd name="T6" fmla="*/ 81 w 81"/>
                <a:gd name="T7" fmla="*/ 11 h 32"/>
                <a:gd name="T8" fmla="*/ 38 w 81"/>
                <a:gd name="T9" fmla="*/ 5 h 32"/>
                <a:gd name="T10" fmla="*/ 3 w 81"/>
                <a:gd name="T11" fmla="*/ 0 h 32"/>
                <a:gd name="T12" fmla="*/ 0 w 81"/>
                <a:gd name="T13" fmla="*/ 22 h 32"/>
                <a:gd name="T14" fmla="*/ 16 w 81"/>
                <a:gd name="T15" fmla="*/ 24 h 32"/>
                <a:gd name="T16" fmla="*/ 19 w 81"/>
                <a:gd name="T17" fmla="*/ 2 h 32"/>
                <a:gd name="T18" fmla="*/ 3 w 8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2">
                  <a:moveTo>
                    <a:pt x="38" y="5"/>
                  </a:moveTo>
                  <a:cubicBezTo>
                    <a:pt x="37" y="12"/>
                    <a:pt x="36" y="19"/>
                    <a:pt x="35" y="26"/>
                  </a:cubicBezTo>
                  <a:cubicBezTo>
                    <a:pt x="78" y="32"/>
                    <a:pt x="78" y="32"/>
                    <a:pt x="78" y="32"/>
                  </a:cubicBezTo>
                  <a:cubicBezTo>
                    <a:pt x="79" y="25"/>
                    <a:pt x="80" y="18"/>
                    <a:pt x="81" y="11"/>
                  </a:cubicBezTo>
                  <a:cubicBezTo>
                    <a:pt x="38" y="5"/>
                    <a:pt x="38" y="5"/>
                    <a:pt x="38" y="5"/>
                  </a:cubicBezTo>
                  <a:moveTo>
                    <a:pt x="3" y="0"/>
                  </a:moveTo>
                  <a:cubicBezTo>
                    <a:pt x="1" y="7"/>
                    <a:pt x="1" y="14"/>
                    <a:pt x="0" y="22"/>
                  </a:cubicBezTo>
                  <a:cubicBezTo>
                    <a:pt x="16" y="24"/>
                    <a:pt x="16" y="24"/>
                    <a:pt x="16" y="24"/>
                  </a:cubicBezTo>
                  <a:cubicBezTo>
                    <a:pt x="17" y="17"/>
                    <a:pt x="18" y="10"/>
                    <a:pt x="19"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a:extLst>
                <a:ext uri="{FF2B5EF4-FFF2-40B4-BE49-F238E27FC236}">
                  <a16:creationId xmlns:a16="http://schemas.microsoft.com/office/drawing/2014/main" id="{73E7D7DE-855D-43A1-A1F9-F56E5D6491EC}"/>
                </a:ext>
              </a:extLst>
            </p:cNvPr>
            <p:cNvSpPr>
              <a:spLocks noEditPoints="1"/>
            </p:cNvSpPr>
            <p:nvPr/>
          </p:nvSpPr>
          <p:spPr bwMode="auto">
            <a:xfrm>
              <a:off x="2277" y="909"/>
              <a:ext cx="2538" cy="2544"/>
            </a:xfrm>
            <a:custGeom>
              <a:avLst/>
              <a:gdLst>
                <a:gd name="T0" fmla="*/ 1374 w 1926"/>
                <a:gd name="T1" fmla="*/ 1723 h 1931"/>
                <a:gd name="T2" fmla="*/ 950 w 1926"/>
                <a:gd name="T3" fmla="*/ 1832 h 1931"/>
                <a:gd name="T4" fmla="*/ 688 w 1926"/>
                <a:gd name="T5" fmla="*/ 1792 h 1931"/>
                <a:gd name="T6" fmla="*/ 657 w 1926"/>
                <a:gd name="T7" fmla="*/ 1886 h 1931"/>
                <a:gd name="T8" fmla="*/ 950 w 1926"/>
                <a:gd name="T9" fmla="*/ 1931 h 1931"/>
                <a:gd name="T10" fmla="*/ 1203 w 1926"/>
                <a:gd name="T11" fmla="*/ 1898 h 1931"/>
                <a:gd name="T12" fmla="*/ 1195 w 1926"/>
                <a:gd name="T13" fmla="*/ 1866 h 1931"/>
                <a:gd name="T14" fmla="*/ 1407 w 1926"/>
                <a:gd name="T15" fmla="*/ 1781 h 1931"/>
                <a:gd name="T16" fmla="*/ 1374 w 1926"/>
                <a:gd name="T17" fmla="*/ 1723 h 1931"/>
                <a:gd name="T18" fmla="*/ 7 w 1926"/>
                <a:gd name="T19" fmla="*/ 833 h 1931"/>
                <a:gd name="T20" fmla="*/ 0 w 1926"/>
                <a:gd name="T21" fmla="*/ 949 h 1931"/>
                <a:gd name="T22" fmla="*/ 278 w 1926"/>
                <a:gd name="T23" fmla="*/ 1620 h 1931"/>
                <a:gd name="T24" fmla="*/ 440 w 1926"/>
                <a:gd name="T25" fmla="*/ 1750 h 1931"/>
                <a:gd name="T26" fmla="*/ 423 w 1926"/>
                <a:gd name="T27" fmla="*/ 1777 h 1931"/>
                <a:gd name="T28" fmla="*/ 637 w 1926"/>
                <a:gd name="T29" fmla="*/ 1880 h 1931"/>
                <a:gd name="T30" fmla="*/ 667 w 1926"/>
                <a:gd name="T31" fmla="*/ 1786 h 1931"/>
                <a:gd name="T32" fmla="*/ 66 w 1926"/>
                <a:gd name="T33" fmla="*/ 949 h 1931"/>
                <a:gd name="T34" fmla="*/ 73 w 1926"/>
                <a:gd name="T35" fmla="*/ 842 h 1931"/>
                <a:gd name="T36" fmla="*/ 7 w 1926"/>
                <a:gd name="T37" fmla="*/ 833 h 1931"/>
                <a:gd name="T38" fmla="*/ 1880 w 1926"/>
                <a:gd name="T39" fmla="*/ 636 h 1931"/>
                <a:gd name="T40" fmla="*/ 1787 w 1926"/>
                <a:gd name="T41" fmla="*/ 669 h 1931"/>
                <a:gd name="T42" fmla="*/ 1833 w 1926"/>
                <a:gd name="T43" fmla="*/ 949 h 1931"/>
                <a:gd name="T44" fmla="*/ 1393 w 1926"/>
                <a:gd name="T45" fmla="*/ 1713 h 1931"/>
                <a:gd name="T46" fmla="*/ 1425 w 1926"/>
                <a:gd name="T47" fmla="*/ 1770 h 1931"/>
                <a:gd name="T48" fmla="*/ 1621 w 1926"/>
                <a:gd name="T49" fmla="*/ 1620 h 1931"/>
                <a:gd name="T50" fmla="*/ 1899 w 1926"/>
                <a:gd name="T51" fmla="*/ 949 h 1931"/>
                <a:gd name="T52" fmla="*/ 1894 w 1926"/>
                <a:gd name="T53" fmla="*/ 852 h 1931"/>
                <a:gd name="T54" fmla="*/ 1926 w 1926"/>
                <a:gd name="T55" fmla="*/ 848 h 1931"/>
                <a:gd name="T56" fmla="*/ 1880 w 1926"/>
                <a:gd name="T57" fmla="*/ 636 h 1931"/>
                <a:gd name="T58" fmla="*/ 1652 w 1926"/>
                <a:gd name="T59" fmla="*/ 263 h 1931"/>
                <a:gd name="T60" fmla="*/ 1582 w 1926"/>
                <a:gd name="T61" fmla="*/ 333 h 1931"/>
                <a:gd name="T62" fmla="*/ 1780 w 1926"/>
                <a:gd name="T63" fmla="*/ 648 h 1931"/>
                <a:gd name="T64" fmla="*/ 1873 w 1926"/>
                <a:gd name="T65" fmla="*/ 616 h 1931"/>
                <a:gd name="T66" fmla="*/ 1652 w 1926"/>
                <a:gd name="T67" fmla="*/ 263 h 1931"/>
                <a:gd name="T68" fmla="*/ 398 w 1926"/>
                <a:gd name="T69" fmla="*/ 176 h 1931"/>
                <a:gd name="T70" fmla="*/ 278 w 1926"/>
                <a:gd name="T71" fmla="*/ 278 h 1931"/>
                <a:gd name="T72" fmla="*/ 10 w 1926"/>
                <a:gd name="T73" fmla="*/ 811 h 1931"/>
                <a:gd name="T74" fmla="*/ 76 w 1926"/>
                <a:gd name="T75" fmla="*/ 820 h 1931"/>
                <a:gd name="T76" fmla="*/ 436 w 1926"/>
                <a:gd name="T77" fmla="*/ 231 h 1931"/>
                <a:gd name="T78" fmla="*/ 398 w 1926"/>
                <a:gd name="T79" fmla="*/ 176 h 1931"/>
                <a:gd name="T80" fmla="*/ 950 w 1926"/>
                <a:gd name="T81" fmla="*/ 0 h 1931"/>
                <a:gd name="T82" fmla="*/ 416 w 1926"/>
                <a:gd name="T83" fmla="*/ 163 h 1931"/>
                <a:gd name="T84" fmla="*/ 454 w 1926"/>
                <a:gd name="T85" fmla="*/ 218 h 1931"/>
                <a:gd name="T86" fmla="*/ 950 w 1926"/>
                <a:gd name="T87" fmla="*/ 66 h 1931"/>
                <a:gd name="T88" fmla="*/ 1567 w 1926"/>
                <a:gd name="T89" fmla="*/ 318 h 1931"/>
                <a:gd name="T90" fmla="*/ 1614 w 1926"/>
                <a:gd name="T91" fmla="*/ 271 h 1931"/>
                <a:gd name="T92" fmla="*/ 950 w 1926"/>
                <a:gd name="T93"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6" h="1931">
                  <a:moveTo>
                    <a:pt x="1374" y="1723"/>
                  </a:moveTo>
                  <a:cubicBezTo>
                    <a:pt x="1248" y="1793"/>
                    <a:pt x="1103" y="1832"/>
                    <a:pt x="950" y="1832"/>
                  </a:cubicBezTo>
                  <a:cubicBezTo>
                    <a:pt x="858" y="1832"/>
                    <a:pt x="771" y="1818"/>
                    <a:pt x="688" y="1792"/>
                  </a:cubicBezTo>
                  <a:cubicBezTo>
                    <a:pt x="657" y="1886"/>
                    <a:pt x="657" y="1886"/>
                    <a:pt x="657" y="1886"/>
                  </a:cubicBezTo>
                  <a:cubicBezTo>
                    <a:pt x="750" y="1915"/>
                    <a:pt x="848" y="1931"/>
                    <a:pt x="950" y="1931"/>
                  </a:cubicBezTo>
                  <a:cubicBezTo>
                    <a:pt x="1037" y="1931"/>
                    <a:pt x="1122" y="1919"/>
                    <a:pt x="1203" y="1898"/>
                  </a:cubicBezTo>
                  <a:cubicBezTo>
                    <a:pt x="1195" y="1866"/>
                    <a:pt x="1195" y="1866"/>
                    <a:pt x="1195" y="1866"/>
                  </a:cubicBezTo>
                  <a:cubicBezTo>
                    <a:pt x="1269" y="1847"/>
                    <a:pt x="1340" y="1818"/>
                    <a:pt x="1407" y="1781"/>
                  </a:cubicBezTo>
                  <a:cubicBezTo>
                    <a:pt x="1374" y="1723"/>
                    <a:pt x="1374" y="1723"/>
                    <a:pt x="1374" y="1723"/>
                  </a:cubicBezTo>
                  <a:moveTo>
                    <a:pt x="7" y="833"/>
                  </a:moveTo>
                  <a:cubicBezTo>
                    <a:pt x="3" y="871"/>
                    <a:pt x="0" y="910"/>
                    <a:pt x="0" y="949"/>
                  </a:cubicBezTo>
                  <a:cubicBezTo>
                    <a:pt x="0" y="1203"/>
                    <a:pt x="99" y="1441"/>
                    <a:pt x="278" y="1620"/>
                  </a:cubicBezTo>
                  <a:cubicBezTo>
                    <a:pt x="327" y="1669"/>
                    <a:pt x="382" y="1713"/>
                    <a:pt x="440" y="1750"/>
                  </a:cubicBezTo>
                  <a:cubicBezTo>
                    <a:pt x="423" y="1777"/>
                    <a:pt x="423" y="1777"/>
                    <a:pt x="423" y="1777"/>
                  </a:cubicBezTo>
                  <a:cubicBezTo>
                    <a:pt x="489" y="1819"/>
                    <a:pt x="561" y="1854"/>
                    <a:pt x="637" y="1880"/>
                  </a:cubicBezTo>
                  <a:cubicBezTo>
                    <a:pt x="667" y="1786"/>
                    <a:pt x="667" y="1786"/>
                    <a:pt x="667" y="1786"/>
                  </a:cubicBezTo>
                  <a:cubicBezTo>
                    <a:pt x="318" y="1668"/>
                    <a:pt x="66" y="1337"/>
                    <a:pt x="66" y="949"/>
                  </a:cubicBezTo>
                  <a:cubicBezTo>
                    <a:pt x="66" y="913"/>
                    <a:pt x="69" y="877"/>
                    <a:pt x="73" y="842"/>
                  </a:cubicBezTo>
                  <a:cubicBezTo>
                    <a:pt x="7" y="833"/>
                    <a:pt x="7" y="833"/>
                    <a:pt x="7" y="833"/>
                  </a:cubicBezTo>
                  <a:moveTo>
                    <a:pt x="1880" y="636"/>
                  </a:moveTo>
                  <a:cubicBezTo>
                    <a:pt x="1787" y="669"/>
                    <a:pt x="1787" y="669"/>
                    <a:pt x="1787" y="669"/>
                  </a:cubicBezTo>
                  <a:cubicBezTo>
                    <a:pt x="1817" y="757"/>
                    <a:pt x="1833" y="851"/>
                    <a:pt x="1833" y="949"/>
                  </a:cubicBezTo>
                  <a:cubicBezTo>
                    <a:pt x="1833" y="1275"/>
                    <a:pt x="1656" y="1559"/>
                    <a:pt x="1393" y="1713"/>
                  </a:cubicBezTo>
                  <a:cubicBezTo>
                    <a:pt x="1425" y="1770"/>
                    <a:pt x="1425" y="1770"/>
                    <a:pt x="1425" y="1770"/>
                  </a:cubicBezTo>
                  <a:cubicBezTo>
                    <a:pt x="1496" y="1729"/>
                    <a:pt x="1562" y="1679"/>
                    <a:pt x="1621" y="1620"/>
                  </a:cubicBezTo>
                  <a:cubicBezTo>
                    <a:pt x="1800" y="1441"/>
                    <a:pt x="1899" y="1203"/>
                    <a:pt x="1899" y="949"/>
                  </a:cubicBezTo>
                  <a:cubicBezTo>
                    <a:pt x="1899" y="917"/>
                    <a:pt x="1897" y="884"/>
                    <a:pt x="1894" y="852"/>
                  </a:cubicBezTo>
                  <a:cubicBezTo>
                    <a:pt x="1926" y="848"/>
                    <a:pt x="1926" y="848"/>
                    <a:pt x="1926" y="848"/>
                  </a:cubicBezTo>
                  <a:cubicBezTo>
                    <a:pt x="1919" y="775"/>
                    <a:pt x="1903" y="704"/>
                    <a:pt x="1880" y="636"/>
                  </a:cubicBezTo>
                  <a:moveTo>
                    <a:pt x="1652" y="263"/>
                  </a:moveTo>
                  <a:cubicBezTo>
                    <a:pt x="1582" y="333"/>
                    <a:pt x="1582" y="333"/>
                    <a:pt x="1582" y="333"/>
                  </a:cubicBezTo>
                  <a:cubicBezTo>
                    <a:pt x="1669" y="422"/>
                    <a:pt x="1737" y="529"/>
                    <a:pt x="1780" y="648"/>
                  </a:cubicBezTo>
                  <a:cubicBezTo>
                    <a:pt x="1873" y="616"/>
                    <a:pt x="1873" y="616"/>
                    <a:pt x="1873" y="616"/>
                  </a:cubicBezTo>
                  <a:cubicBezTo>
                    <a:pt x="1825" y="483"/>
                    <a:pt x="1749" y="363"/>
                    <a:pt x="1652" y="263"/>
                  </a:cubicBezTo>
                  <a:moveTo>
                    <a:pt x="398" y="176"/>
                  </a:moveTo>
                  <a:cubicBezTo>
                    <a:pt x="356" y="206"/>
                    <a:pt x="316" y="240"/>
                    <a:pt x="278" y="278"/>
                  </a:cubicBezTo>
                  <a:cubicBezTo>
                    <a:pt x="132" y="424"/>
                    <a:pt x="39" y="610"/>
                    <a:pt x="10" y="811"/>
                  </a:cubicBezTo>
                  <a:cubicBezTo>
                    <a:pt x="76" y="820"/>
                    <a:pt x="76" y="820"/>
                    <a:pt x="76" y="820"/>
                  </a:cubicBezTo>
                  <a:cubicBezTo>
                    <a:pt x="111" y="578"/>
                    <a:pt x="246" y="367"/>
                    <a:pt x="436" y="231"/>
                  </a:cubicBezTo>
                  <a:cubicBezTo>
                    <a:pt x="398" y="176"/>
                    <a:pt x="398" y="176"/>
                    <a:pt x="398" y="176"/>
                  </a:cubicBezTo>
                  <a:moveTo>
                    <a:pt x="950" y="0"/>
                  </a:moveTo>
                  <a:cubicBezTo>
                    <a:pt x="756" y="0"/>
                    <a:pt x="572" y="57"/>
                    <a:pt x="416" y="163"/>
                  </a:cubicBezTo>
                  <a:cubicBezTo>
                    <a:pt x="454" y="218"/>
                    <a:pt x="454" y="218"/>
                    <a:pt x="454" y="218"/>
                  </a:cubicBezTo>
                  <a:cubicBezTo>
                    <a:pt x="595" y="122"/>
                    <a:pt x="766" y="66"/>
                    <a:pt x="950" y="66"/>
                  </a:cubicBezTo>
                  <a:cubicBezTo>
                    <a:pt x="1189" y="66"/>
                    <a:pt x="1407" y="162"/>
                    <a:pt x="1567" y="318"/>
                  </a:cubicBezTo>
                  <a:cubicBezTo>
                    <a:pt x="1614" y="271"/>
                    <a:pt x="1614" y="271"/>
                    <a:pt x="1614" y="271"/>
                  </a:cubicBezTo>
                  <a:cubicBezTo>
                    <a:pt x="1435" y="96"/>
                    <a:pt x="1200" y="0"/>
                    <a:pt x="9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a:extLst>
                <a:ext uri="{FF2B5EF4-FFF2-40B4-BE49-F238E27FC236}">
                  <a16:creationId xmlns:a16="http://schemas.microsoft.com/office/drawing/2014/main" id="{38BB7F65-A450-467B-B620-80E5F06612E7}"/>
                </a:ext>
              </a:extLst>
            </p:cNvPr>
            <p:cNvSpPr>
              <a:spLocks noEditPoints="1"/>
            </p:cNvSpPr>
            <p:nvPr/>
          </p:nvSpPr>
          <p:spPr bwMode="auto">
            <a:xfrm>
              <a:off x="2234" y="866"/>
              <a:ext cx="2587" cy="2544"/>
            </a:xfrm>
            <a:custGeom>
              <a:avLst/>
              <a:gdLst>
                <a:gd name="T0" fmla="*/ 1439 w 1963"/>
                <a:gd name="T1" fmla="*/ 1814 h 1931"/>
                <a:gd name="T2" fmla="*/ 1227 w 1963"/>
                <a:gd name="T3" fmla="*/ 1899 h 1931"/>
                <a:gd name="T4" fmla="*/ 1235 w 1963"/>
                <a:gd name="T5" fmla="*/ 1931 h 1931"/>
                <a:gd name="T6" fmla="*/ 1454 w 1963"/>
                <a:gd name="T7" fmla="*/ 1842 h 1931"/>
                <a:gd name="T8" fmla="*/ 1439 w 1963"/>
                <a:gd name="T9" fmla="*/ 1814 h 1931"/>
                <a:gd name="T10" fmla="*/ 1958 w 1963"/>
                <a:gd name="T11" fmla="*/ 881 h 1931"/>
                <a:gd name="T12" fmla="*/ 1926 w 1963"/>
                <a:gd name="T13" fmla="*/ 885 h 1931"/>
                <a:gd name="T14" fmla="*/ 1931 w 1963"/>
                <a:gd name="T15" fmla="*/ 982 h 1931"/>
                <a:gd name="T16" fmla="*/ 1653 w 1963"/>
                <a:gd name="T17" fmla="*/ 1653 h 1931"/>
                <a:gd name="T18" fmla="*/ 1457 w 1963"/>
                <a:gd name="T19" fmla="*/ 1803 h 1931"/>
                <a:gd name="T20" fmla="*/ 1473 w 1963"/>
                <a:gd name="T21" fmla="*/ 1831 h 1931"/>
                <a:gd name="T22" fmla="*/ 1963 w 1963"/>
                <a:gd name="T23" fmla="*/ 982 h 1931"/>
                <a:gd name="T24" fmla="*/ 1958 w 1963"/>
                <a:gd name="T25" fmla="*/ 881 h 1931"/>
                <a:gd name="T26" fmla="*/ 7 w 1963"/>
                <a:gd name="T27" fmla="*/ 861 h 1931"/>
                <a:gd name="T28" fmla="*/ 0 w 1963"/>
                <a:gd name="T29" fmla="*/ 982 h 1931"/>
                <a:gd name="T30" fmla="*/ 455 w 1963"/>
                <a:gd name="T31" fmla="*/ 1810 h 1931"/>
                <a:gd name="T32" fmla="*/ 472 w 1963"/>
                <a:gd name="T33" fmla="*/ 1783 h 1931"/>
                <a:gd name="T34" fmla="*/ 310 w 1963"/>
                <a:gd name="T35" fmla="*/ 1653 h 1931"/>
                <a:gd name="T36" fmla="*/ 32 w 1963"/>
                <a:gd name="T37" fmla="*/ 982 h 1931"/>
                <a:gd name="T38" fmla="*/ 39 w 1963"/>
                <a:gd name="T39" fmla="*/ 866 h 1931"/>
                <a:gd name="T40" fmla="*/ 7 w 1963"/>
                <a:gd name="T41" fmla="*/ 861 h 1931"/>
                <a:gd name="T42" fmla="*/ 412 w 1963"/>
                <a:gd name="T43" fmla="*/ 183 h 1931"/>
                <a:gd name="T44" fmla="*/ 10 w 1963"/>
                <a:gd name="T45" fmla="*/ 840 h 1931"/>
                <a:gd name="T46" fmla="*/ 42 w 1963"/>
                <a:gd name="T47" fmla="*/ 844 h 1931"/>
                <a:gd name="T48" fmla="*/ 310 w 1963"/>
                <a:gd name="T49" fmla="*/ 311 h 1931"/>
                <a:gd name="T50" fmla="*/ 430 w 1963"/>
                <a:gd name="T51" fmla="*/ 209 h 1931"/>
                <a:gd name="T52" fmla="*/ 412 w 1963"/>
                <a:gd name="T53" fmla="*/ 183 h 1931"/>
                <a:gd name="T54" fmla="*/ 982 w 1963"/>
                <a:gd name="T55" fmla="*/ 0 h 1931"/>
                <a:gd name="T56" fmla="*/ 430 w 1963"/>
                <a:gd name="T57" fmla="*/ 170 h 1931"/>
                <a:gd name="T58" fmla="*/ 448 w 1963"/>
                <a:gd name="T59" fmla="*/ 196 h 1931"/>
                <a:gd name="T60" fmla="*/ 982 w 1963"/>
                <a:gd name="T61" fmla="*/ 33 h 1931"/>
                <a:gd name="T62" fmla="*/ 1646 w 1963"/>
                <a:gd name="T63" fmla="*/ 304 h 1931"/>
                <a:gd name="T64" fmla="*/ 1668 w 1963"/>
                <a:gd name="T65" fmla="*/ 281 h 1931"/>
                <a:gd name="T66" fmla="*/ 982 w 1963"/>
                <a:gd name="T67" fmla="*/ 0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3" h="1931">
                  <a:moveTo>
                    <a:pt x="1439" y="1814"/>
                  </a:moveTo>
                  <a:cubicBezTo>
                    <a:pt x="1372" y="1851"/>
                    <a:pt x="1301" y="1880"/>
                    <a:pt x="1227" y="1899"/>
                  </a:cubicBezTo>
                  <a:cubicBezTo>
                    <a:pt x="1235" y="1931"/>
                    <a:pt x="1235" y="1931"/>
                    <a:pt x="1235" y="1931"/>
                  </a:cubicBezTo>
                  <a:cubicBezTo>
                    <a:pt x="1312" y="1910"/>
                    <a:pt x="1386" y="1880"/>
                    <a:pt x="1454" y="1842"/>
                  </a:cubicBezTo>
                  <a:cubicBezTo>
                    <a:pt x="1439" y="1814"/>
                    <a:pt x="1439" y="1814"/>
                    <a:pt x="1439" y="1814"/>
                  </a:cubicBezTo>
                  <a:moveTo>
                    <a:pt x="1958" y="881"/>
                  </a:moveTo>
                  <a:cubicBezTo>
                    <a:pt x="1926" y="885"/>
                    <a:pt x="1926" y="885"/>
                    <a:pt x="1926" y="885"/>
                  </a:cubicBezTo>
                  <a:cubicBezTo>
                    <a:pt x="1929" y="917"/>
                    <a:pt x="1931" y="950"/>
                    <a:pt x="1931" y="982"/>
                  </a:cubicBezTo>
                  <a:cubicBezTo>
                    <a:pt x="1931" y="1236"/>
                    <a:pt x="1832" y="1474"/>
                    <a:pt x="1653" y="1653"/>
                  </a:cubicBezTo>
                  <a:cubicBezTo>
                    <a:pt x="1594" y="1712"/>
                    <a:pt x="1528" y="1762"/>
                    <a:pt x="1457" y="1803"/>
                  </a:cubicBezTo>
                  <a:cubicBezTo>
                    <a:pt x="1473" y="1831"/>
                    <a:pt x="1473" y="1831"/>
                    <a:pt x="1473" y="1831"/>
                  </a:cubicBezTo>
                  <a:cubicBezTo>
                    <a:pt x="1766" y="1661"/>
                    <a:pt x="1963" y="1344"/>
                    <a:pt x="1963" y="982"/>
                  </a:cubicBezTo>
                  <a:cubicBezTo>
                    <a:pt x="1963" y="948"/>
                    <a:pt x="1962" y="914"/>
                    <a:pt x="1958" y="881"/>
                  </a:cubicBezTo>
                  <a:moveTo>
                    <a:pt x="7" y="861"/>
                  </a:moveTo>
                  <a:cubicBezTo>
                    <a:pt x="2" y="901"/>
                    <a:pt x="0" y="941"/>
                    <a:pt x="0" y="982"/>
                  </a:cubicBezTo>
                  <a:cubicBezTo>
                    <a:pt x="0" y="1330"/>
                    <a:pt x="181" y="1636"/>
                    <a:pt x="455" y="1810"/>
                  </a:cubicBezTo>
                  <a:cubicBezTo>
                    <a:pt x="472" y="1783"/>
                    <a:pt x="472" y="1783"/>
                    <a:pt x="472" y="1783"/>
                  </a:cubicBezTo>
                  <a:cubicBezTo>
                    <a:pt x="414" y="1746"/>
                    <a:pt x="359" y="1702"/>
                    <a:pt x="310" y="1653"/>
                  </a:cubicBezTo>
                  <a:cubicBezTo>
                    <a:pt x="131" y="1474"/>
                    <a:pt x="32" y="1236"/>
                    <a:pt x="32" y="982"/>
                  </a:cubicBezTo>
                  <a:cubicBezTo>
                    <a:pt x="32" y="943"/>
                    <a:pt x="35" y="904"/>
                    <a:pt x="39" y="866"/>
                  </a:cubicBezTo>
                  <a:cubicBezTo>
                    <a:pt x="7" y="861"/>
                    <a:pt x="7" y="861"/>
                    <a:pt x="7" y="861"/>
                  </a:cubicBezTo>
                  <a:moveTo>
                    <a:pt x="412" y="183"/>
                  </a:moveTo>
                  <a:cubicBezTo>
                    <a:pt x="199" y="335"/>
                    <a:pt x="49" y="570"/>
                    <a:pt x="10" y="840"/>
                  </a:cubicBezTo>
                  <a:cubicBezTo>
                    <a:pt x="42" y="844"/>
                    <a:pt x="42" y="844"/>
                    <a:pt x="42" y="844"/>
                  </a:cubicBezTo>
                  <a:cubicBezTo>
                    <a:pt x="71" y="643"/>
                    <a:pt x="164" y="457"/>
                    <a:pt x="310" y="311"/>
                  </a:cubicBezTo>
                  <a:cubicBezTo>
                    <a:pt x="348" y="273"/>
                    <a:pt x="388" y="239"/>
                    <a:pt x="430" y="209"/>
                  </a:cubicBezTo>
                  <a:cubicBezTo>
                    <a:pt x="412" y="183"/>
                    <a:pt x="412" y="183"/>
                    <a:pt x="412" y="183"/>
                  </a:cubicBezTo>
                  <a:moveTo>
                    <a:pt x="982" y="0"/>
                  </a:moveTo>
                  <a:cubicBezTo>
                    <a:pt x="777" y="0"/>
                    <a:pt x="587" y="63"/>
                    <a:pt x="430" y="170"/>
                  </a:cubicBezTo>
                  <a:cubicBezTo>
                    <a:pt x="448" y="196"/>
                    <a:pt x="448" y="196"/>
                    <a:pt x="448" y="196"/>
                  </a:cubicBezTo>
                  <a:cubicBezTo>
                    <a:pt x="604" y="90"/>
                    <a:pt x="788" y="33"/>
                    <a:pt x="982" y="33"/>
                  </a:cubicBezTo>
                  <a:cubicBezTo>
                    <a:pt x="1232" y="33"/>
                    <a:pt x="1467" y="129"/>
                    <a:pt x="1646" y="304"/>
                  </a:cubicBezTo>
                  <a:cubicBezTo>
                    <a:pt x="1668" y="281"/>
                    <a:pt x="1668" y="281"/>
                    <a:pt x="1668" y="281"/>
                  </a:cubicBezTo>
                  <a:cubicBezTo>
                    <a:pt x="1491" y="107"/>
                    <a:pt x="1249" y="0"/>
                    <a:pt x="9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a:extLst>
                <a:ext uri="{FF2B5EF4-FFF2-40B4-BE49-F238E27FC236}">
                  <a16:creationId xmlns:a16="http://schemas.microsoft.com/office/drawing/2014/main" id="{43FE8661-E547-4444-A9CC-C678488D1DEA}"/>
                </a:ext>
              </a:extLst>
            </p:cNvPr>
            <p:cNvSpPr>
              <a:spLocks noEditPoints="1"/>
            </p:cNvSpPr>
            <p:nvPr/>
          </p:nvSpPr>
          <p:spPr bwMode="auto">
            <a:xfrm>
              <a:off x="2801" y="1124"/>
              <a:ext cx="1653" cy="224"/>
            </a:xfrm>
            <a:custGeom>
              <a:avLst/>
              <a:gdLst>
                <a:gd name="T0" fmla="*/ 1246 w 1254"/>
                <a:gd name="T1" fmla="*/ 93 h 170"/>
                <a:gd name="T2" fmla="*/ 1224 w 1254"/>
                <a:gd name="T3" fmla="*/ 115 h 170"/>
                <a:gd name="T4" fmla="*/ 1223 w 1254"/>
                <a:gd name="T5" fmla="*/ 115 h 170"/>
                <a:gd name="T6" fmla="*/ 1216 w 1254"/>
                <a:gd name="T7" fmla="*/ 108 h 170"/>
                <a:gd name="T8" fmla="*/ 1169 w 1254"/>
                <a:gd name="T9" fmla="*/ 155 h 170"/>
                <a:gd name="T10" fmla="*/ 1184 w 1254"/>
                <a:gd name="T11" fmla="*/ 170 h 170"/>
                <a:gd name="T12" fmla="*/ 1254 w 1254"/>
                <a:gd name="T13" fmla="*/ 100 h 170"/>
                <a:gd name="T14" fmla="*/ 1246 w 1254"/>
                <a:gd name="T15" fmla="*/ 93 h 170"/>
                <a:gd name="T16" fmla="*/ 18 w 1254"/>
                <a:gd name="T17" fmla="*/ 0 h 170"/>
                <a:gd name="T18" fmla="*/ 0 w 1254"/>
                <a:gd name="T19" fmla="*/ 13 h 170"/>
                <a:gd name="T20" fmla="*/ 38 w 1254"/>
                <a:gd name="T21" fmla="*/ 68 h 170"/>
                <a:gd name="T22" fmla="*/ 56 w 1254"/>
                <a:gd name="T23" fmla="*/ 55 h 170"/>
                <a:gd name="T24" fmla="*/ 18 w 1254"/>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4" h="170">
                  <a:moveTo>
                    <a:pt x="1246" y="93"/>
                  </a:moveTo>
                  <a:cubicBezTo>
                    <a:pt x="1224" y="115"/>
                    <a:pt x="1224" y="115"/>
                    <a:pt x="1224" y="115"/>
                  </a:cubicBezTo>
                  <a:cubicBezTo>
                    <a:pt x="1223" y="115"/>
                    <a:pt x="1223" y="115"/>
                    <a:pt x="1223" y="115"/>
                  </a:cubicBezTo>
                  <a:cubicBezTo>
                    <a:pt x="1220" y="112"/>
                    <a:pt x="1218" y="110"/>
                    <a:pt x="1216" y="108"/>
                  </a:cubicBezTo>
                  <a:cubicBezTo>
                    <a:pt x="1169" y="155"/>
                    <a:pt x="1169" y="155"/>
                    <a:pt x="1169" y="155"/>
                  </a:cubicBezTo>
                  <a:cubicBezTo>
                    <a:pt x="1174" y="160"/>
                    <a:pt x="1179" y="165"/>
                    <a:pt x="1184" y="170"/>
                  </a:cubicBezTo>
                  <a:cubicBezTo>
                    <a:pt x="1254" y="100"/>
                    <a:pt x="1254" y="100"/>
                    <a:pt x="1254" y="100"/>
                  </a:cubicBezTo>
                  <a:cubicBezTo>
                    <a:pt x="1251" y="98"/>
                    <a:pt x="1249" y="95"/>
                    <a:pt x="1246" y="93"/>
                  </a:cubicBezTo>
                  <a:moveTo>
                    <a:pt x="18" y="0"/>
                  </a:moveTo>
                  <a:cubicBezTo>
                    <a:pt x="12" y="5"/>
                    <a:pt x="6" y="9"/>
                    <a:pt x="0" y="13"/>
                  </a:cubicBezTo>
                  <a:cubicBezTo>
                    <a:pt x="38" y="68"/>
                    <a:pt x="38" y="68"/>
                    <a:pt x="38" y="68"/>
                  </a:cubicBezTo>
                  <a:cubicBezTo>
                    <a:pt x="44" y="63"/>
                    <a:pt x="50" y="59"/>
                    <a:pt x="56" y="55"/>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a:extLst>
                <a:ext uri="{FF2B5EF4-FFF2-40B4-BE49-F238E27FC236}">
                  <a16:creationId xmlns:a16="http://schemas.microsoft.com/office/drawing/2014/main" id="{E93E2687-CC09-47C5-96F3-16279B0599D4}"/>
                </a:ext>
              </a:extLst>
            </p:cNvPr>
            <p:cNvSpPr>
              <a:spLocks noEditPoints="1"/>
            </p:cNvSpPr>
            <p:nvPr/>
          </p:nvSpPr>
          <p:spPr bwMode="auto">
            <a:xfrm>
              <a:off x="2777" y="1090"/>
              <a:ext cx="1666" cy="185"/>
            </a:xfrm>
            <a:custGeom>
              <a:avLst/>
              <a:gdLst>
                <a:gd name="T0" fmla="*/ 1256 w 1264"/>
                <a:gd name="T1" fmla="*/ 111 h 141"/>
                <a:gd name="T2" fmla="*/ 1234 w 1264"/>
                <a:gd name="T3" fmla="*/ 134 h 141"/>
                <a:gd name="T4" fmla="*/ 1241 w 1264"/>
                <a:gd name="T5" fmla="*/ 141 h 141"/>
                <a:gd name="T6" fmla="*/ 1242 w 1264"/>
                <a:gd name="T7" fmla="*/ 141 h 141"/>
                <a:gd name="T8" fmla="*/ 1264 w 1264"/>
                <a:gd name="T9" fmla="*/ 119 h 141"/>
                <a:gd name="T10" fmla="*/ 1256 w 1264"/>
                <a:gd name="T11" fmla="*/ 111 h 141"/>
                <a:gd name="T12" fmla="*/ 18 w 1264"/>
                <a:gd name="T13" fmla="*/ 0 h 141"/>
                <a:gd name="T14" fmla="*/ 0 w 1264"/>
                <a:gd name="T15" fmla="*/ 13 h 141"/>
                <a:gd name="T16" fmla="*/ 18 w 1264"/>
                <a:gd name="T17" fmla="*/ 39 h 141"/>
                <a:gd name="T18" fmla="*/ 36 w 1264"/>
                <a:gd name="T19" fmla="*/ 26 h 141"/>
                <a:gd name="T20" fmla="*/ 18 w 126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4" h="141">
                  <a:moveTo>
                    <a:pt x="1256" y="111"/>
                  </a:moveTo>
                  <a:cubicBezTo>
                    <a:pt x="1234" y="134"/>
                    <a:pt x="1234" y="134"/>
                    <a:pt x="1234" y="134"/>
                  </a:cubicBezTo>
                  <a:cubicBezTo>
                    <a:pt x="1236" y="136"/>
                    <a:pt x="1238" y="138"/>
                    <a:pt x="1241" y="141"/>
                  </a:cubicBezTo>
                  <a:cubicBezTo>
                    <a:pt x="1242" y="141"/>
                    <a:pt x="1242" y="141"/>
                    <a:pt x="1242" y="141"/>
                  </a:cubicBezTo>
                  <a:cubicBezTo>
                    <a:pt x="1264" y="119"/>
                    <a:pt x="1264" y="119"/>
                    <a:pt x="1264" y="119"/>
                  </a:cubicBezTo>
                  <a:cubicBezTo>
                    <a:pt x="1262" y="116"/>
                    <a:pt x="1259" y="114"/>
                    <a:pt x="1256" y="111"/>
                  </a:cubicBezTo>
                  <a:moveTo>
                    <a:pt x="18" y="0"/>
                  </a:moveTo>
                  <a:cubicBezTo>
                    <a:pt x="12" y="4"/>
                    <a:pt x="6" y="9"/>
                    <a:pt x="0" y="13"/>
                  </a:cubicBezTo>
                  <a:cubicBezTo>
                    <a:pt x="18" y="39"/>
                    <a:pt x="18" y="39"/>
                    <a:pt x="18" y="39"/>
                  </a:cubicBezTo>
                  <a:cubicBezTo>
                    <a:pt x="24" y="35"/>
                    <a:pt x="30" y="31"/>
                    <a:pt x="36" y="2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a:extLst>
                <a:ext uri="{FF2B5EF4-FFF2-40B4-BE49-F238E27FC236}">
                  <a16:creationId xmlns:a16="http://schemas.microsoft.com/office/drawing/2014/main" id="{87D520C9-C3A1-49CB-A4AF-4B76FA7667F1}"/>
                </a:ext>
              </a:extLst>
            </p:cNvPr>
            <p:cNvSpPr>
              <a:spLocks noEditPoints="1"/>
            </p:cNvSpPr>
            <p:nvPr/>
          </p:nvSpPr>
          <p:spPr bwMode="auto">
            <a:xfrm>
              <a:off x="4087" y="1721"/>
              <a:ext cx="667" cy="1534"/>
            </a:xfrm>
            <a:custGeom>
              <a:avLst/>
              <a:gdLst>
                <a:gd name="T0" fmla="*/ 19 w 506"/>
                <a:gd name="T1" fmla="*/ 1097 h 1165"/>
                <a:gd name="T2" fmla="*/ 0 w 506"/>
                <a:gd name="T3" fmla="*/ 1107 h 1165"/>
                <a:gd name="T4" fmla="*/ 33 w 506"/>
                <a:gd name="T5" fmla="*/ 1165 h 1165"/>
                <a:gd name="T6" fmla="*/ 51 w 506"/>
                <a:gd name="T7" fmla="*/ 1154 h 1165"/>
                <a:gd name="T8" fmla="*/ 19 w 506"/>
                <a:gd name="T9" fmla="*/ 1097 h 1165"/>
                <a:gd name="T10" fmla="*/ 499 w 506"/>
                <a:gd name="T11" fmla="*/ 0 h 1165"/>
                <a:gd name="T12" fmla="*/ 406 w 506"/>
                <a:gd name="T13" fmla="*/ 32 h 1165"/>
                <a:gd name="T14" fmla="*/ 413 w 506"/>
                <a:gd name="T15" fmla="*/ 53 h 1165"/>
                <a:gd name="T16" fmla="*/ 506 w 506"/>
                <a:gd name="T17" fmla="*/ 20 h 1165"/>
                <a:gd name="T18" fmla="*/ 499 w 506"/>
                <a:gd name="T1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1165">
                  <a:moveTo>
                    <a:pt x="19" y="1097"/>
                  </a:moveTo>
                  <a:cubicBezTo>
                    <a:pt x="12" y="1100"/>
                    <a:pt x="6" y="1104"/>
                    <a:pt x="0" y="1107"/>
                  </a:cubicBezTo>
                  <a:cubicBezTo>
                    <a:pt x="33" y="1165"/>
                    <a:pt x="33" y="1165"/>
                    <a:pt x="33" y="1165"/>
                  </a:cubicBezTo>
                  <a:cubicBezTo>
                    <a:pt x="39" y="1162"/>
                    <a:pt x="45" y="1158"/>
                    <a:pt x="51" y="1154"/>
                  </a:cubicBezTo>
                  <a:cubicBezTo>
                    <a:pt x="19" y="1097"/>
                    <a:pt x="19" y="1097"/>
                    <a:pt x="19" y="1097"/>
                  </a:cubicBezTo>
                  <a:moveTo>
                    <a:pt x="499" y="0"/>
                  </a:moveTo>
                  <a:cubicBezTo>
                    <a:pt x="406" y="32"/>
                    <a:pt x="406" y="32"/>
                    <a:pt x="406" y="32"/>
                  </a:cubicBezTo>
                  <a:cubicBezTo>
                    <a:pt x="408" y="39"/>
                    <a:pt x="411" y="46"/>
                    <a:pt x="413" y="53"/>
                  </a:cubicBezTo>
                  <a:cubicBezTo>
                    <a:pt x="506" y="20"/>
                    <a:pt x="506" y="20"/>
                    <a:pt x="506" y="20"/>
                  </a:cubicBezTo>
                  <a:cubicBezTo>
                    <a:pt x="504" y="14"/>
                    <a:pt x="502" y="7"/>
                    <a:pt x="49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a:extLst>
                <a:ext uri="{FF2B5EF4-FFF2-40B4-BE49-F238E27FC236}">
                  <a16:creationId xmlns:a16="http://schemas.microsoft.com/office/drawing/2014/main" id="{8F993E13-8BCE-474C-B6C1-DCD200266AC3}"/>
                </a:ext>
              </a:extLst>
            </p:cNvPr>
            <p:cNvSpPr>
              <a:spLocks/>
            </p:cNvSpPr>
            <p:nvPr/>
          </p:nvSpPr>
          <p:spPr bwMode="auto">
            <a:xfrm>
              <a:off x="4131" y="3241"/>
              <a:ext cx="44" cy="51"/>
            </a:xfrm>
            <a:custGeom>
              <a:avLst/>
              <a:gdLst>
                <a:gd name="T0" fmla="*/ 18 w 34"/>
                <a:gd name="T1" fmla="*/ 0 h 39"/>
                <a:gd name="T2" fmla="*/ 0 w 34"/>
                <a:gd name="T3" fmla="*/ 11 h 39"/>
                <a:gd name="T4" fmla="*/ 15 w 34"/>
                <a:gd name="T5" fmla="*/ 39 h 39"/>
                <a:gd name="T6" fmla="*/ 34 w 34"/>
                <a:gd name="T7" fmla="*/ 28 h 39"/>
                <a:gd name="T8" fmla="*/ 18 w 34"/>
                <a:gd name="T9" fmla="*/ 0 h 39"/>
              </a:gdLst>
              <a:ahLst/>
              <a:cxnLst>
                <a:cxn ang="0">
                  <a:pos x="T0" y="T1"/>
                </a:cxn>
                <a:cxn ang="0">
                  <a:pos x="T2" y="T3"/>
                </a:cxn>
                <a:cxn ang="0">
                  <a:pos x="T4" y="T5"/>
                </a:cxn>
                <a:cxn ang="0">
                  <a:pos x="T6" y="T7"/>
                </a:cxn>
                <a:cxn ang="0">
                  <a:pos x="T8" y="T9"/>
                </a:cxn>
              </a:cxnLst>
              <a:rect l="0" t="0" r="r" b="b"/>
              <a:pathLst>
                <a:path w="34" h="39">
                  <a:moveTo>
                    <a:pt x="18" y="0"/>
                  </a:moveTo>
                  <a:cubicBezTo>
                    <a:pt x="12" y="4"/>
                    <a:pt x="6" y="8"/>
                    <a:pt x="0" y="11"/>
                  </a:cubicBezTo>
                  <a:cubicBezTo>
                    <a:pt x="15" y="39"/>
                    <a:pt x="15" y="39"/>
                    <a:pt x="15" y="39"/>
                  </a:cubicBezTo>
                  <a:cubicBezTo>
                    <a:pt x="22" y="36"/>
                    <a:pt x="28" y="32"/>
                    <a:pt x="34" y="28"/>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a:extLst>
                <a:ext uri="{FF2B5EF4-FFF2-40B4-BE49-F238E27FC236}">
                  <a16:creationId xmlns:a16="http://schemas.microsoft.com/office/drawing/2014/main" id="{CEA6E99B-98F7-47AF-B66A-E06AA9B5B5AB}"/>
                </a:ext>
              </a:extLst>
            </p:cNvPr>
            <p:cNvSpPr>
              <a:spLocks noEditPoints="1"/>
            </p:cNvSpPr>
            <p:nvPr/>
          </p:nvSpPr>
          <p:spPr bwMode="auto">
            <a:xfrm>
              <a:off x="2286" y="1978"/>
              <a:ext cx="897" cy="1416"/>
            </a:xfrm>
            <a:custGeom>
              <a:avLst/>
              <a:gdLst>
                <a:gd name="T0" fmla="*/ 660 w 681"/>
                <a:gd name="T1" fmla="*/ 975 h 1075"/>
                <a:gd name="T2" fmla="*/ 630 w 681"/>
                <a:gd name="T3" fmla="*/ 1069 h 1075"/>
                <a:gd name="T4" fmla="*/ 650 w 681"/>
                <a:gd name="T5" fmla="*/ 1075 h 1075"/>
                <a:gd name="T6" fmla="*/ 681 w 681"/>
                <a:gd name="T7" fmla="*/ 981 h 1075"/>
                <a:gd name="T8" fmla="*/ 660 w 681"/>
                <a:gd name="T9" fmla="*/ 975 h 1075"/>
                <a:gd name="T10" fmla="*/ 3 w 681"/>
                <a:gd name="T11" fmla="*/ 0 h 1075"/>
                <a:gd name="T12" fmla="*/ 0 w 681"/>
                <a:gd name="T13" fmla="*/ 22 h 1075"/>
                <a:gd name="T14" fmla="*/ 66 w 681"/>
                <a:gd name="T15" fmla="*/ 31 h 1075"/>
                <a:gd name="T16" fmla="*/ 69 w 681"/>
                <a:gd name="T17" fmla="*/ 9 h 1075"/>
                <a:gd name="T18" fmla="*/ 3 w 681"/>
                <a:gd name="T1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1075">
                  <a:moveTo>
                    <a:pt x="660" y="975"/>
                  </a:moveTo>
                  <a:cubicBezTo>
                    <a:pt x="630" y="1069"/>
                    <a:pt x="630" y="1069"/>
                    <a:pt x="630" y="1069"/>
                  </a:cubicBezTo>
                  <a:cubicBezTo>
                    <a:pt x="637" y="1071"/>
                    <a:pt x="643" y="1073"/>
                    <a:pt x="650" y="1075"/>
                  </a:cubicBezTo>
                  <a:cubicBezTo>
                    <a:pt x="681" y="981"/>
                    <a:pt x="681" y="981"/>
                    <a:pt x="681" y="981"/>
                  </a:cubicBezTo>
                  <a:cubicBezTo>
                    <a:pt x="674" y="979"/>
                    <a:pt x="667" y="977"/>
                    <a:pt x="660" y="975"/>
                  </a:cubicBezTo>
                  <a:moveTo>
                    <a:pt x="3" y="0"/>
                  </a:moveTo>
                  <a:cubicBezTo>
                    <a:pt x="2" y="7"/>
                    <a:pt x="1" y="14"/>
                    <a:pt x="0" y="22"/>
                  </a:cubicBezTo>
                  <a:cubicBezTo>
                    <a:pt x="66" y="31"/>
                    <a:pt x="66" y="31"/>
                    <a:pt x="66" y="31"/>
                  </a:cubicBezTo>
                  <a:cubicBezTo>
                    <a:pt x="67" y="23"/>
                    <a:pt x="68" y="16"/>
                    <a:pt x="69" y="9"/>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a:extLst>
                <a:ext uri="{FF2B5EF4-FFF2-40B4-BE49-F238E27FC236}">
                  <a16:creationId xmlns:a16="http://schemas.microsoft.com/office/drawing/2014/main" id="{8B7B056C-9511-4637-829C-7426590A21D5}"/>
                </a:ext>
              </a:extLst>
            </p:cNvPr>
            <p:cNvSpPr>
              <a:spLocks/>
            </p:cNvSpPr>
            <p:nvPr/>
          </p:nvSpPr>
          <p:spPr bwMode="auto">
            <a:xfrm>
              <a:off x="2244" y="1972"/>
              <a:ext cx="46" cy="35"/>
            </a:xfrm>
            <a:custGeom>
              <a:avLst/>
              <a:gdLst>
                <a:gd name="T0" fmla="*/ 3 w 35"/>
                <a:gd name="T1" fmla="*/ 0 h 26"/>
                <a:gd name="T2" fmla="*/ 0 w 35"/>
                <a:gd name="T3" fmla="*/ 21 h 26"/>
                <a:gd name="T4" fmla="*/ 32 w 35"/>
                <a:gd name="T5" fmla="*/ 26 h 26"/>
                <a:gd name="T6" fmla="*/ 35 w 35"/>
                <a:gd name="T7" fmla="*/ 4 h 26"/>
                <a:gd name="T8" fmla="*/ 3 w 35"/>
                <a:gd name="T9" fmla="*/ 0 h 26"/>
              </a:gdLst>
              <a:ahLst/>
              <a:cxnLst>
                <a:cxn ang="0">
                  <a:pos x="T0" y="T1"/>
                </a:cxn>
                <a:cxn ang="0">
                  <a:pos x="T2" y="T3"/>
                </a:cxn>
                <a:cxn ang="0">
                  <a:pos x="T4" y="T5"/>
                </a:cxn>
                <a:cxn ang="0">
                  <a:pos x="T6" y="T7"/>
                </a:cxn>
                <a:cxn ang="0">
                  <a:pos x="T8" y="T9"/>
                </a:cxn>
              </a:cxnLst>
              <a:rect l="0" t="0" r="r" b="b"/>
              <a:pathLst>
                <a:path w="35" h="26">
                  <a:moveTo>
                    <a:pt x="3" y="0"/>
                  </a:moveTo>
                  <a:cubicBezTo>
                    <a:pt x="2" y="7"/>
                    <a:pt x="1" y="14"/>
                    <a:pt x="0" y="21"/>
                  </a:cubicBezTo>
                  <a:cubicBezTo>
                    <a:pt x="32" y="26"/>
                    <a:pt x="32" y="26"/>
                    <a:pt x="32" y="26"/>
                  </a:cubicBezTo>
                  <a:cubicBezTo>
                    <a:pt x="33" y="18"/>
                    <a:pt x="34" y="11"/>
                    <a:pt x="35" y="4"/>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a:extLst>
                <a:ext uri="{FF2B5EF4-FFF2-40B4-BE49-F238E27FC236}">
                  <a16:creationId xmlns:a16="http://schemas.microsoft.com/office/drawing/2014/main" id="{A520385F-E33E-44FE-A7D5-D1BC3495341E}"/>
                </a:ext>
              </a:extLst>
            </p:cNvPr>
            <p:cNvSpPr>
              <a:spLocks noEditPoints="1"/>
            </p:cNvSpPr>
            <p:nvPr/>
          </p:nvSpPr>
          <p:spPr bwMode="auto">
            <a:xfrm>
              <a:off x="2000" y="631"/>
              <a:ext cx="3056" cy="3057"/>
            </a:xfrm>
            <a:custGeom>
              <a:avLst/>
              <a:gdLst>
                <a:gd name="T0" fmla="*/ 499 w 2319"/>
                <a:gd name="T1" fmla="*/ 230 h 2320"/>
                <a:gd name="T2" fmla="*/ 497 w 2319"/>
                <a:gd name="T3" fmla="*/ 227 h 2320"/>
                <a:gd name="T4" fmla="*/ 506 w 2319"/>
                <a:gd name="T5" fmla="*/ 221 h 2320"/>
                <a:gd name="T6" fmla="*/ 1160 w 2319"/>
                <a:gd name="T7" fmla="*/ 16 h 2320"/>
                <a:gd name="T8" fmla="*/ 1969 w 2319"/>
                <a:gd name="T9" fmla="*/ 352 h 2320"/>
                <a:gd name="T10" fmla="*/ 1977 w 2319"/>
                <a:gd name="T11" fmla="*/ 359 h 2320"/>
                <a:gd name="T12" fmla="*/ 1974 w 2319"/>
                <a:gd name="T13" fmla="*/ 362 h 2320"/>
                <a:gd name="T14" fmla="*/ 2233 w 2319"/>
                <a:gd name="T15" fmla="*/ 775 h 2320"/>
                <a:gd name="T16" fmla="*/ 2237 w 2319"/>
                <a:gd name="T17" fmla="*/ 773 h 2320"/>
                <a:gd name="T18" fmla="*/ 2241 w 2319"/>
                <a:gd name="T19" fmla="*/ 783 h 2320"/>
                <a:gd name="T20" fmla="*/ 2305 w 2319"/>
                <a:gd name="T21" fmla="*/ 1161 h 2320"/>
                <a:gd name="T22" fmla="*/ 1969 w 2319"/>
                <a:gd name="T23" fmla="*/ 1971 h 2320"/>
                <a:gd name="T24" fmla="*/ 1723 w 2319"/>
                <a:gd name="T25" fmla="*/ 2158 h 2320"/>
                <a:gd name="T26" fmla="*/ 1714 w 2319"/>
                <a:gd name="T27" fmla="*/ 2164 h 2320"/>
                <a:gd name="T28" fmla="*/ 1711 w 2319"/>
                <a:gd name="T29" fmla="*/ 2159 h 2320"/>
                <a:gd name="T30" fmla="*/ 1160 w 2319"/>
                <a:gd name="T31" fmla="*/ 2301 h 2320"/>
                <a:gd name="T32" fmla="*/ 818 w 2319"/>
                <a:gd name="T33" fmla="*/ 2249 h 2320"/>
                <a:gd name="T34" fmla="*/ 817 w 2319"/>
                <a:gd name="T35" fmla="*/ 2254 h 2320"/>
                <a:gd name="T36" fmla="*/ 806 w 2319"/>
                <a:gd name="T37" fmla="*/ 2251 h 2320"/>
                <a:gd name="T38" fmla="*/ 350 w 2319"/>
                <a:gd name="T39" fmla="*/ 1971 h 2320"/>
                <a:gd name="T40" fmla="*/ 14 w 2319"/>
                <a:gd name="T41" fmla="*/ 1161 h 2320"/>
                <a:gd name="T42" fmla="*/ 25 w 2319"/>
                <a:gd name="T43" fmla="*/ 1007 h 2320"/>
                <a:gd name="T44" fmla="*/ 26 w 2319"/>
                <a:gd name="T45" fmla="*/ 996 h 2320"/>
                <a:gd name="T46" fmla="*/ 30 w 2319"/>
                <a:gd name="T47" fmla="*/ 996 h 2320"/>
                <a:gd name="T48" fmla="*/ 499 w 2319"/>
                <a:gd name="T49" fmla="*/ 230 h 2320"/>
                <a:gd name="T50" fmla="*/ 1160 w 2319"/>
                <a:gd name="T51" fmla="*/ 0 h 2320"/>
                <a:gd name="T52" fmla="*/ 0 w 2319"/>
                <a:gd name="T53" fmla="*/ 1160 h 2320"/>
                <a:gd name="T54" fmla="*/ 1160 w 2319"/>
                <a:gd name="T55" fmla="*/ 2320 h 2320"/>
                <a:gd name="T56" fmla="*/ 2319 w 2319"/>
                <a:gd name="T57" fmla="*/ 1160 h 2320"/>
                <a:gd name="T58" fmla="*/ 1160 w 2319"/>
                <a:gd name="T59"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9" h="2320">
                  <a:moveTo>
                    <a:pt x="499" y="230"/>
                  </a:moveTo>
                  <a:cubicBezTo>
                    <a:pt x="497" y="227"/>
                    <a:pt x="497" y="227"/>
                    <a:pt x="497" y="227"/>
                  </a:cubicBezTo>
                  <a:cubicBezTo>
                    <a:pt x="506" y="221"/>
                    <a:pt x="506" y="221"/>
                    <a:pt x="506" y="221"/>
                  </a:cubicBezTo>
                  <a:cubicBezTo>
                    <a:pt x="698" y="87"/>
                    <a:pt x="924" y="16"/>
                    <a:pt x="1160" y="16"/>
                  </a:cubicBezTo>
                  <a:cubicBezTo>
                    <a:pt x="1465" y="16"/>
                    <a:pt x="1753" y="135"/>
                    <a:pt x="1969" y="352"/>
                  </a:cubicBezTo>
                  <a:cubicBezTo>
                    <a:pt x="1977" y="359"/>
                    <a:pt x="1977" y="359"/>
                    <a:pt x="1977" y="359"/>
                  </a:cubicBezTo>
                  <a:cubicBezTo>
                    <a:pt x="1974" y="362"/>
                    <a:pt x="1974" y="362"/>
                    <a:pt x="1974" y="362"/>
                  </a:cubicBezTo>
                  <a:cubicBezTo>
                    <a:pt x="2088" y="478"/>
                    <a:pt x="2177" y="619"/>
                    <a:pt x="2233" y="775"/>
                  </a:cubicBezTo>
                  <a:cubicBezTo>
                    <a:pt x="2237" y="773"/>
                    <a:pt x="2237" y="773"/>
                    <a:pt x="2237" y="773"/>
                  </a:cubicBezTo>
                  <a:cubicBezTo>
                    <a:pt x="2241" y="783"/>
                    <a:pt x="2241" y="783"/>
                    <a:pt x="2241" y="783"/>
                  </a:cubicBezTo>
                  <a:cubicBezTo>
                    <a:pt x="2283" y="905"/>
                    <a:pt x="2305" y="1032"/>
                    <a:pt x="2305" y="1161"/>
                  </a:cubicBezTo>
                  <a:cubicBezTo>
                    <a:pt x="2305" y="1467"/>
                    <a:pt x="2185" y="1755"/>
                    <a:pt x="1969" y="1971"/>
                  </a:cubicBezTo>
                  <a:cubicBezTo>
                    <a:pt x="1896" y="2044"/>
                    <a:pt x="1813" y="2108"/>
                    <a:pt x="1723" y="2158"/>
                  </a:cubicBezTo>
                  <a:cubicBezTo>
                    <a:pt x="1714" y="2164"/>
                    <a:pt x="1714" y="2164"/>
                    <a:pt x="1714" y="2164"/>
                  </a:cubicBezTo>
                  <a:cubicBezTo>
                    <a:pt x="1711" y="2159"/>
                    <a:pt x="1711" y="2159"/>
                    <a:pt x="1711" y="2159"/>
                  </a:cubicBezTo>
                  <a:cubicBezTo>
                    <a:pt x="1547" y="2249"/>
                    <a:pt x="1359" y="2301"/>
                    <a:pt x="1160" y="2301"/>
                  </a:cubicBezTo>
                  <a:cubicBezTo>
                    <a:pt x="1041" y="2301"/>
                    <a:pt x="926" y="2282"/>
                    <a:pt x="818" y="2249"/>
                  </a:cubicBezTo>
                  <a:cubicBezTo>
                    <a:pt x="817" y="2254"/>
                    <a:pt x="817" y="2254"/>
                    <a:pt x="817" y="2254"/>
                  </a:cubicBezTo>
                  <a:cubicBezTo>
                    <a:pt x="806" y="2251"/>
                    <a:pt x="806" y="2251"/>
                    <a:pt x="806" y="2251"/>
                  </a:cubicBezTo>
                  <a:cubicBezTo>
                    <a:pt x="635" y="2195"/>
                    <a:pt x="478" y="2099"/>
                    <a:pt x="350" y="1971"/>
                  </a:cubicBezTo>
                  <a:cubicBezTo>
                    <a:pt x="134" y="1755"/>
                    <a:pt x="14" y="1467"/>
                    <a:pt x="14" y="1161"/>
                  </a:cubicBezTo>
                  <a:cubicBezTo>
                    <a:pt x="15" y="1110"/>
                    <a:pt x="18" y="1058"/>
                    <a:pt x="25" y="1007"/>
                  </a:cubicBezTo>
                  <a:cubicBezTo>
                    <a:pt x="26" y="996"/>
                    <a:pt x="26" y="996"/>
                    <a:pt x="26" y="996"/>
                  </a:cubicBezTo>
                  <a:cubicBezTo>
                    <a:pt x="30" y="996"/>
                    <a:pt x="30" y="996"/>
                    <a:pt x="30" y="996"/>
                  </a:cubicBezTo>
                  <a:cubicBezTo>
                    <a:pt x="76" y="681"/>
                    <a:pt x="251" y="407"/>
                    <a:pt x="499" y="230"/>
                  </a:cubicBezTo>
                  <a:moveTo>
                    <a:pt x="1160" y="0"/>
                  </a:moveTo>
                  <a:cubicBezTo>
                    <a:pt x="520" y="0"/>
                    <a:pt x="0" y="520"/>
                    <a:pt x="0" y="1160"/>
                  </a:cubicBezTo>
                  <a:cubicBezTo>
                    <a:pt x="0" y="1799"/>
                    <a:pt x="520" y="2320"/>
                    <a:pt x="1160" y="2320"/>
                  </a:cubicBezTo>
                  <a:cubicBezTo>
                    <a:pt x="1799" y="2320"/>
                    <a:pt x="2319" y="1799"/>
                    <a:pt x="2319" y="1160"/>
                  </a:cubicBezTo>
                  <a:cubicBezTo>
                    <a:pt x="2319" y="520"/>
                    <a:pt x="1799" y="0"/>
                    <a:pt x="11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a:extLst>
                <a:ext uri="{FF2B5EF4-FFF2-40B4-BE49-F238E27FC236}">
                  <a16:creationId xmlns:a16="http://schemas.microsoft.com/office/drawing/2014/main" id="{3EDA7960-CBA4-4554-BB6E-D47A0369C472}"/>
                </a:ext>
              </a:extLst>
            </p:cNvPr>
            <p:cNvSpPr>
              <a:spLocks noEditPoints="1"/>
            </p:cNvSpPr>
            <p:nvPr/>
          </p:nvSpPr>
          <p:spPr bwMode="auto">
            <a:xfrm>
              <a:off x="2018" y="652"/>
              <a:ext cx="3019" cy="2949"/>
            </a:xfrm>
            <a:custGeom>
              <a:avLst/>
              <a:gdLst>
                <a:gd name="T0" fmla="*/ 12 w 2291"/>
                <a:gd name="T1" fmla="*/ 980 h 2238"/>
                <a:gd name="T2" fmla="*/ 11 w 2291"/>
                <a:gd name="T3" fmla="*/ 991 h 2238"/>
                <a:gd name="T4" fmla="*/ 0 w 2291"/>
                <a:gd name="T5" fmla="*/ 1145 h 2238"/>
                <a:gd name="T6" fmla="*/ 336 w 2291"/>
                <a:gd name="T7" fmla="*/ 1955 h 2238"/>
                <a:gd name="T8" fmla="*/ 792 w 2291"/>
                <a:gd name="T9" fmla="*/ 2235 h 2238"/>
                <a:gd name="T10" fmla="*/ 803 w 2291"/>
                <a:gd name="T11" fmla="*/ 2238 h 2238"/>
                <a:gd name="T12" fmla="*/ 804 w 2291"/>
                <a:gd name="T13" fmla="*/ 2233 h 2238"/>
                <a:gd name="T14" fmla="*/ 5 w 2291"/>
                <a:gd name="T15" fmla="*/ 1144 h 2238"/>
                <a:gd name="T16" fmla="*/ 16 w 2291"/>
                <a:gd name="T17" fmla="*/ 980 h 2238"/>
                <a:gd name="T18" fmla="*/ 12 w 2291"/>
                <a:gd name="T19" fmla="*/ 980 h 2238"/>
                <a:gd name="T20" fmla="*/ 2223 w 2291"/>
                <a:gd name="T21" fmla="*/ 757 h 2238"/>
                <a:gd name="T22" fmla="*/ 2219 w 2291"/>
                <a:gd name="T23" fmla="*/ 759 h 2238"/>
                <a:gd name="T24" fmla="*/ 2286 w 2291"/>
                <a:gd name="T25" fmla="*/ 1144 h 2238"/>
                <a:gd name="T26" fmla="*/ 1697 w 2291"/>
                <a:gd name="T27" fmla="*/ 2143 h 2238"/>
                <a:gd name="T28" fmla="*/ 1700 w 2291"/>
                <a:gd name="T29" fmla="*/ 2148 h 2238"/>
                <a:gd name="T30" fmla="*/ 1709 w 2291"/>
                <a:gd name="T31" fmla="*/ 2142 h 2238"/>
                <a:gd name="T32" fmla="*/ 1955 w 2291"/>
                <a:gd name="T33" fmla="*/ 1955 h 2238"/>
                <a:gd name="T34" fmla="*/ 2291 w 2291"/>
                <a:gd name="T35" fmla="*/ 1145 h 2238"/>
                <a:gd name="T36" fmla="*/ 2227 w 2291"/>
                <a:gd name="T37" fmla="*/ 767 h 2238"/>
                <a:gd name="T38" fmla="*/ 2223 w 2291"/>
                <a:gd name="T39" fmla="*/ 757 h 2238"/>
                <a:gd name="T40" fmla="*/ 1146 w 2291"/>
                <a:gd name="T41" fmla="*/ 0 h 2238"/>
                <a:gd name="T42" fmla="*/ 492 w 2291"/>
                <a:gd name="T43" fmla="*/ 205 h 2238"/>
                <a:gd name="T44" fmla="*/ 483 w 2291"/>
                <a:gd name="T45" fmla="*/ 211 h 2238"/>
                <a:gd name="T46" fmla="*/ 485 w 2291"/>
                <a:gd name="T47" fmla="*/ 214 h 2238"/>
                <a:gd name="T48" fmla="*/ 1146 w 2291"/>
                <a:gd name="T49" fmla="*/ 3 h 2238"/>
                <a:gd name="T50" fmla="*/ 1960 w 2291"/>
                <a:gd name="T51" fmla="*/ 346 h 2238"/>
                <a:gd name="T52" fmla="*/ 1963 w 2291"/>
                <a:gd name="T53" fmla="*/ 343 h 2238"/>
                <a:gd name="T54" fmla="*/ 1955 w 2291"/>
                <a:gd name="T55" fmla="*/ 336 h 2238"/>
                <a:gd name="T56" fmla="*/ 1146 w 2291"/>
                <a:gd name="T57"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1" h="2238">
                  <a:moveTo>
                    <a:pt x="12" y="980"/>
                  </a:moveTo>
                  <a:cubicBezTo>
                    <a:pt x="11" y="991"/>
                    <a:pt x="11" y="991"/>
                    <a:pt x="11" y="991"/>
                  </a:cubicBezTo>
                  <a:cubicBezTo>
                    <a:pt x="4" y="1042"/>
                    <a:pt x="1" y="1094"/>
                    <a:pt x="0" y="1145"/>
                  </a:cubicBezTo>
                  <a:cubicBezTo>
                    <a:pt x="0" y="1451"/>
                    <a:pt x="120" y="1739"/>
                    <a:pt x="336" y="1955"/>
                  </a:cubicBezTo>
                  <a:cubicBezTo>
                    <a:pt x="464" y="2083"/>
                    <a:pt x="621" y="2179"/>
                    <a:pt x="792" y="2235"/>
                  </a:cubicBezTo>
                  <a:cubicBezTo>
                    <a:pt x="803" y="2238"/>
                    <a:pt x="803" y="2238"/>
                    <a:pt x="803" y="2238"/>
                  </a:cubicBezTo>
                  <a:cubicBezTo>
                    <a:pt x="804" y="2233"/>
                    <a:pt x="804" y="2233"/>
                    <a:pt x="804" y="2233"/>
                  </a:cubicBezTo>
                  <a:cubicBezTo>
                    <a:pt x="342" y="2087"/>
                    <a:pt x="5" y="1654"/>
                    <a:pt x="5" y="1144"/>
                  </a:cubicBezTo>
                  <a:cubicBezTo>
                    <a:pt x="5" y="1088"/>
                    <a:pt x="9" y="1034"/>
                    <a:pt x="16" y="980"/>
                  </a:cubicBezTo>
                  <a:cubicBezTo>
                    <a:pt x="12" y="980"/>
                    <a:pt x="12" y="980"/>
                    <a:pt x="12" y="980"/>
                  </a:cubicBezTo>
                  <a:moveTo>
                    <a:pt x="2223" y="757"/>
                  </a:moveTo>
                  <a:cubicBezTo>
                    <a:pt x="2219" y="759"/>
                    <a:pt x="2219" y="759"/>
                    <a:pt x="2219" y="759"/>
                  </a:cubicBezTo>
                  <a:cubicBezTo>
                    <a:pt x="2263" y="879"/>
                    <a:pt x="2286" y="1009"/>
                    <a:pt x="2286" y="1144"/>
                  </a:cubicBezTo>
                  <a:cubicBezTo>
                    <a:pt x="2286" y="1573"/>
                    <a:pt x="2048" y="1948"/>
                    <a:pt x="1697" y="2143"/>
                  </a:cubicBezTo>
                  <a:cubicBezTo>
                    <a:pt x="1700" y="2148"/>
                    <a:pt x="1700" y="2148"/>
                    <a:pt x="1700" y="2148"/>
                  </a:cubicBezTo>
                  <a:cubicBezTo>
                    <a:pt x="1709" y="2142"/>
                    <a:pt x="1709" y="2142"/>
                    <a:pt x="1709" y="2142"/>
                  </a:cubicBezTo>
                  <a:cubicBezTo>
                    <a:pt x="1799" y="2092"/>
                    <a:pt x="1882" y="2028"/>
                    <a:pt x="1955" y="1955"/>
                  </a:cubicBezTo>
                  <a:cubicBezTo>
                    <a:pt x="2171" y="1739"/>
                    <a:pt x="2291" y="1451"/>
                    <a:pt x="2291" y="1145"/>
                  </a:cubicBezTo>
                  <a:cubicBezTo>
                    <a:pt x="2291" y="1016"/>
                    <a:pt x="2269" y="889"/>
                    <a:pt x="2227" y="767"/>
                  </a:cubicBezTo>
                  <a:cubicBezTo>
                    <a:pt x="2223" y="757"/>
                    <a:pt x="2223" y="757"/>
                    <a:pt x="2223" y="757"/>
                  </a:cubicBezTo>
                  <a:moveTo>
                    <a:pt x="1146" y="0"/>
                  </a:moveTo>
                  <a:cubicBezTo>
                    <a:pt x="910" y="0"/>
                    <a:pt x="684" y="71"/>
                    <a:pt x="492" y="205"/>
                  </a:cubicBezTo>
                  <a:cubicBezTo>
                    <a:pt x="483" y="211"/>
                    <a:pt x="483" y="211"/>
                    <a:pt x="483" y="211"/>
                  </a:cubicBezTo>
                  <a:cubicBezTo>
                    <a:pt x="485" y="214"/>
                    <a:pt x="485" y="214"/>
                    <a:pt x="485" y="214"/>
                  </a:cubicBezTo>
                  <a:cubicBezTo>
                    <a:pt x="672" y="81"/>
                    <a:pt x="900" y="3"/>
                    <a:pt x="1146" y="3"/>
                  </a:cubicBezTo>
                  <a:cubicBezTo>
                    <a:pt x="1464" y="3"/>
                    <a:pt x="1753" y="135"/>
                    <a:pt x="1960" y="346"/>
                  </a:cubicBezTo>
                  <a:cubicBezTo>
                    <a:pt x="1963" y="343"/>
                    <a:pt x="1963" y="343"/>
                    <a:pt x="1963" y="343"/>
                  </a:cubicBezTo>
                  <a:cubicBezTo>
                    <a:pt x="1955" y="336"/>
                    <a:pt x="1955" y="336"/>
                    <a:pt x="1955" y="336"/>
                  </a:cubicBezTo>
                  <a:cubicBezTo>
                    <a:pt x="1739" y="119"/>
                    <a:pt x="1451" y="0"/>
                    <a:pt x="1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0">
              <a:extLst>
                <a:ext uri="{FF2B5EF4-FFF2-40B4-BE49-F238E27FC236}">
                  <a16:creationId xmlns:a16="http://schemas.microsoft.com/office/drawing/2014/main" id="{7760D13E-58E1-485E-8090-C13D8AB8EC1A}"/>
                </a:ext>
              </a:extLst>
            </p:cNvPr>
            <p:cNvSpPr>
              <a:spLocks noEditPoints="1"/>
            </p:cNvSpPr>
            <p:nvPr/>
          </p:nvSpPr>
          <p:spPr bwMode="auto">
            <a:xfrm>
              <a:off x="2789" y="1198"/>
              <a:ext cx="2107" cy="2337"/>
            </a:xfrm>
            <a:custGeom>
              <a:avLst/>
              <a:gdLst>
                <a:gd name="T0" fmla="*/ 255 w 1599"/>
                <a:gd name="T1" fmla="*/ 1709 h 1774"/>
                <a:gd name="T2" fmla="*/ 249 w 1599"/>
                <a:gd name="T3" fmla="*/ 1727 h 1774"/>
                <a:gd name="T4" fmla="*/ 561 w 1599"/>
                <a:gd name="T5" fmla="*/ 1774 h 1774"/>
                <a:gd name="T6" fmla="*/ 830 w 1599"/>
                <a:gd name="T7" fmla="*/ 1739 h 1774"/>
                <a:gd name="T8" fmla="*/ 825 w 1599"/>
                <a:gd name="T9" fmla="*/ 1720 h 1774"/>
                <a:gd name="T10" fmla="*/ 561 w 1599"/>
                <a:gd name="T11" fmla="*/ 1755 h 1774"/>
                <a:gd name="T12" fmla="*/ 255 w 1599"/>
                <a:gd name="T13" fmla="*/ 1709 h 1774"/>
                <a:gd name="T14" fmla="*/ 10 w 1599"/>
                <a:gd name="T15" fmla="*/ 1595 h 1774"/>
                <a:gd name="T16" fmla="*/ 0 w 1599"/>
                <a:gd name="T17" fmla="*/ 1611 h 1774"/>
                <a:gd name="T18" fmla="*/ 229 w 1599"/>
                <a:gd name="T19" fmla="*/ 1720 h 1774"/>
                <a:gd name="T20" fmla="*/ 234 w 1599"/>
                <a:gd name="T21" fmla="*/ 1702 h 1774"/>
                <a:gd name="T22" fmla="*/ 10 w 1599"/>
                <a:gd name="T23" fmla="*/ 1595 h 1774"/>
                <a:gd name="T24" fmla="*/ 1550 w 1599"/>
                <a:gd name="T25" fmla="*/ 397 h 1774"/>
                <a:gd name="T26" fmla="*/ 1532 w 1599"/>
                <a:gd name="T27" fmla="*/ 403 h 1774"/>
                <a:gd name="T28" fmla="*/ 1580 w 1599"/>
                <a:gd name="T29" fmla="*/ 625 h 1774"/>
                <a:gd name="T30" fmla="*/ 1599 w 1599"/>
                <a:gd name="T31" fmla="*/ 623 h 1774"/>
                <a:gd name="T32" fmla="*/ 1550 w 1599"/>
                <a:gd name="T33" fmla="*/ 397 h 1774"/>
                <a:gd name="T34" fmla="*/ 1307 w 1599"/>
                <a:gd name="T35" fmla="*/ 0 h 1774"/>
                <a:gd name="T36" fmla="*/ 1293 w 1599"/>
                <a:gd name="T37" fmla="*/ 14 h 1774"/>
                <a:gd name="T38" fmla="*/ 1525 w 1599"/>
                <a:gd name="T39" fmla="*/ 383 h 1774"/>
                <a:gd name="T40" fmla="*/ 1543 w 1599"/>
                <a:gd name="T41" fmla="*/ 376 h 1774"/>
                <a:gd name="T42" fmla="*/ 1307 w 1599"/>
                <a:gd name="T43"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9" h="1774">
                  <a:moveTo>
                    <a:pt x="255" y="1709"/>
                  </a:moveTo>
                  <a:cubicBezTo>
                    <a:pt x="249" y="1727"/>
                    <a:pt x="249" y="1727"/>
                    <a:pt x="249" y="1727"/>
                  </a:cubicBezTo>
                  <a:cubicBezTo>
                    <a:pt x="348" y="1758"/>
                    <a:pt x="452" y="1774"/>
                    <a:pt x="561" y="1774"/>
                  </a:cubicBezTo>
                  <a:cubicBezTo>
                    <a:pt x="654" y="1774"/>
                    <a:pt x="744" y="1762"/>
                    <a:pt x="830" y="1739"/>
                  </a:cubicBezTo>
                  <a:cubicBezTo>
                    <a:pt x="825" y="1720"/>
                    <a:pt x="825" y="1720"/>
                    <a:pt x="825" y="1720"/>
                  </a:cubicBezTo>
                  <a:cubicBezTo>
                    <a:pt x="741" y="1743"/>
                    <a:pt x="652" y="1755"/>
                    <a:pt x="561" y="1755"/>
                  </a:cubicBezTo>
                  <a:cubicBezTo>
                    <a:pt x="454" y="1755"/>
                    <a:pt x="352" y="1739"/>
                    <a:pt x="255" y="1709"/>
                  </a:cubicBezTo>
                  <a:moveTo>
                    <a:pt x="10" y="1595"/>
                  </a:moveTo>
                  <a:cubicBezTo>
                    <a:pt x="0" y="1611"/>
                    <a:pt x="0" y="1611"/>
                    <a:pt x="0" y="1611"/>
                  </a:cubicBezTo>
                  <a:cubicBezTo>
                    <a:pt x="71" y="1656"/>
                    <a:pt x="147" y="1693"/>
                    <a:pt x="229" y="1720"/>
                  </a:cubicBezTo>
                  <a:cubicBezTo>
                    <a:pt x="234" y="1702"/>
                    <a:pt x="234" y="1702"/>
                    <a:pt x="234" y="1702"/>
                  </a:cubicBezTo>
                  <a:cubicBezTo>
                    <a:pt x="155" y="1675"/>
                    <a:pt x="80" y="1639"/>
                    <a:pt x="10" y="1595"/>
                  </a:cubicBezTo>
                  <a:moveTo>
                    <a:pt x="1550" y="397"/>
                  </a:moveTo>
                  <a:cubicBezTo>
                    <a:pt x="1532" y="403"/>
                    <a:pt x="1532" y="403"/>
                    <a:pt x="1532" y="403"/>
                  </a:cubicBezTo>
                  <a:cubicBezTo>
                    <a:pt x="1556" y="474"/>
                    <a:pt x="1573" y="548"/>
                    <a:pt x="1580" y="625"/>
                  </a:cubicBezTo>
                  <a:cubicBezTo>
                    <a:pt x="1599" y="623"/>
                    <a:pt x="1599" y="623"/>
                    <a:pt x="1599" y="623"/>
                  </a:cubicBezTo>
                  <a:cubicBezTo>
                    <a:pt x="1591" y="545"/>
                    <a:pt x="1575" y="469"/>
                    <a:pt x="1550" y="397"/>
                  </a:cubicBezTo>
                  <a:moveTo>
                    <a:pt x="1307" y="0"/>
                  </a:moveTo>
                  <a:cubicBezTo>
                    <a:pt x="1293" y="14"/>
                    <a:pt x="1293" y="14"/>
                    <a:pt x="1293" y="14"/>
                  </a:cubicBezTo>
                  <a:cubicBezTo>
                    <a:pt x="1395" y="118"/>
                    <a:pt x="1475" y="243"/>
                    <a:pt x="1525" y="383"/>
                  </a:cubicBezTo>
                  <a:cubicBezTo>
                    <a:pt x="1543" y="376"/>
                    <a:pt x="1543" y="376"/>
                    <a:pt x="1543" y="376"/>
                  </a:cubicBezTo>
                  <a:cubicBezTo>
                    <a:pt x="1492" y="234"/>
                    <a:pt x="1410" y="106"/>
                    <a:pt x="1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1">
              <a:extLst>
                <a:ext uri="{FF2B5EF4-FFF2-40B4-BE49-F238E27FC236}">
                  <a16:creationId xmlns:a16="http://schemas.microsoft.com/office/drawing/2014/main" id="{FB2AEEF9-4A09-4E3F-9F31-B0167F3F4EB0}"/>
                </a:ext>
              </a:extLst>
            </p:cNvPr>
            <p:cNvSpPr>
              <a:spLocks noEditPoints="1"/>
            </p:cNvSpPr>
            <p:nvPr/>
          </p:nvSpPr>
          <p:spPr bwMode="auto">
            <a:xfrm>
              <a:off x="2151" y="784"/>
              <a:ext cx="2753" cy="2705"/>
            </a:xfrm>
            <a:custGeom>
              <a:avLst/>
              <a:gdLst>
                <a:gd name="T0" fmla="*/ 1539 w 2089"/>
                <a:gd name="T1" fmla="*/ 1942 h 2053"/>
                <a:gd name="T2" fmla="*/ 1309 w 2089"/>
                <a:gd name="T3" fmla="*/ 2034 h 2053"/>
                <a:gd name="T4" fmla="*/ 1314 w 2089"/>
                <a:gd name="T5" fmla="*/ 2053 h 2053"/>
                <a:gd name="T6" fmla="*/ 1548 w 2089"/>
                <a:gd name="T7" fmla="*/ 1958 h 2053"/>
                <a:gd name="T8" fmla="*/ 1539 w 2089"/>
                <a:gd name="T9" fmla="*/ 1942 h 2053"/>
                <a:gd name="T10" fmla="*/ 2083 w 2089"/>
                <a:gd name="T11" fmla="*/ 937 h 2053"/>
                <a:gd name="T12" fmla="*/ 2064 w 2089"/>
                <a:gd name="T13" fmla="*/ 939 h 2053"/>
                <a:gd name="T14" fmla="*/ 2070 w 2089"/>
                <a:gd name="T15" fmla="*/ 1044 h 2053"/>
                <a:gd name="T16" fmla="*/ 1558 w 2089"/>
                <a:gd name="T17" fmla="*/ 1931 h 2053"/>
                <a:gd name="T18" fmla="*/ 1567 w 2089"/>
                <a:gd name="T19" fmla="*/ 1948 h 2053"/>
                <a:gd name="T20" fmla="*/ 2089 w 2089"/>
                <a:gd name="T21" fmla="*/ 1044 h 2053"/>
                <a:gd name="T22" fmla="*/ 2083 w 2089"/>
                <a:gd name="T23" fmla="*/ 937 h 2053"/>
                <a:gd name="T24" fmla="*/ 8 w 2089"/>
                <a:gd name="T25" fmla="*/ 915 h 2053"/>
                <a:gd name="T26" fmla="*/ 0 w 2089"/>
                <a:gd name="T27" fmla="*/ 1044 h 2053"/>
                <a:gd name="T28" fmla="*/ 484 w 2089"/>
                <a:gd name="T29" fmla="*/ 1925 h 2053"/>
                <a:gd name="T30" fmla="*/ 494 w 2089"/>
                <a:gd name="T31" fmla="*/ 1909 h 2053"/>
                <a:gd name="T32" fmla="*/ 19 w 2089"/>
                <a:gd name="T33" fmla="*/ 1044 h 2053"/>
                <a:gd name="T34" fmla="*/ 27 w 2089"/>
                <a:gd name="T35" fmla="*/ 917 h 2053"/>
                <a:gd name="T36" fmla="*/ 8 w 2089"/>
                <a:gd name="T37" fmla="*/ 915 h 2053"/>
                <a:gd name="T38" fmla="*/ 439 w 2089"/>
                <a:gd name="T39" fmla="*/ 194 h 2053"/>
                <a:gd name="T40" fmla="*/ 11 w 2089"/>
                <a:gd name="T41" fmla="*/ 893 h 2053"/>
                <a:gd name="T42" fmla="*/ 30 w 2089"/>
                <a:gd name="T43" fmla="*/ 896 h 2053"/>
                <a:gd name="T44" fmla="*/ 450 w 2089"/>
                <a:gd name="T45" fmla="*/ 209 h 2053"/>
                <a:gd name="T46" fmla="*/ 439 w 2089"/>
                <a:gd name="T47" fmla="*/ 194 h 2053"/>
                <a:gd name="T48" fmla="*/ 1045 w 2089"/>
                <a:gd name="T49" fmla="*/ 0 h 2053"/>
                <a:gd name="T50" fmla="*/ 457 w 2089"/>
                <a:gd name="T51" fmla="*/ 181 h 2053"/>
                <a:gd name="T52" fmla="*/ 468 w 2089"/>
                <a:gd name="T53" fmla="*/ 197 h 2053"/>
                <a:gd name="T54" fmla="*/ 1045 w 2089"/>
                <a:gd name="T55" fmla="*/ 19 h 2053"/>
                <a:gd name="T56" fmla="*/ 1762 w 2089"/>
                <a:gd name="T57" fmla="*/ 312 h 2053"/>
                <a:gd name="T58" fmla="*/ 1775 w 2089"/>
                <a:gd name="T59" fmla="*/ 299 h 2053"/>
                <a:gd name="T60" fmla="*/ 1045 w 2089"/>
                <a:gd name="T61"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9" h="2053">
                  <a:moveTo>
                    <a:pt x="1539" y="1942"/>
                  </a:moveTo>
                  <a:cubicBezTo>
                    <a:pt x="1467" y="1982"/>
                    <a:pt x="1390" y="2013"/>
                    <a:pt x="1309" y="2034"/>
                  </a:cubicBezTo>
                  <a:cubicBezTo>
                    <a:pt x="1314" y="2053"/>
                    <a:pt x="1314" y="2053"/>
                    <a:pt x="1314" y="2053"/>
                  </a:cubicBezTo>
                  <a:cubicBezTo>
                    <a:pt x="1397" y="2031"/>
                    <a:pt x="1475" y="1999"/>
                    <a:pt x="1548" y="1958"/>
                  </a:cubicBezTo>
                  <a:cubicBezTo>
                    <a:pt x="1539" y="1942"/>
                    <a:pt x="1539" y="1942"/>
                    <a:pt x="1539" y="1942"/>
                  </a:cubicBezTo>
                  <a:moveTo>
                    <a:pt x="2083" y="937"/>
                  </a:moveTo>
                  <a:cubicBezTo>
                    <a:pt x="2064" y="939"/>
                    <a:pt x="2064" y="939"/>
                    <a:pt x="2064" y="939"/>
                  </a:cubicBezTo>
                  <a:cubicBezTo>
                    <a:pt x="2068" y="973"/>
                    <a:pt x="2070" y="1009"/>
                    <a:pt x="2070" y="1044"/>
                  </a:cubicBezTo>
                  <a:cubicBezTo>
                    <a:pt x="2070" y="1422"/>
                    <a:pt x="1864" y="1754"/>
                    <a:pt x="1558" y="1931"/>
                  </a:cubicBezTo>
                  <a:cubicBezTo>
                    <a:pt x="1567" y="1948"/>
                    <a:pt x="1567" y="1948"/>
                    <a:pt x="1567" y="1948"/>
                  </a:cubicBezTo>
                  <a:cubicBezTo>
                    <a:pt x="1879" y="1767"/>
                    <a:pt x="2089" y="1430"/>
                    <a:pt x="2089" y="1044"/>
                  </a:cubicBezTo>
                  <a:cubicBezTo>
                    <a:pt x="2089" y="1008"/>
                    <a:pt x="2087" y="972"/>
                    <a:pt x="2083" y="937"/>
                  </a:cubicBezTo>
                  <a:moveTo>
                    <a:pt x="8" y="915"/>
                  </a:moveTo>
                  <a:cubicBezTo>
                    <a:pt x="3" y="957"/>
                    <a:pt x="0" y="1000"/>
                    <a:pt x="0" y="1044"/>
                  </a:cubicBezTo>
                  <a:cubicBezTo>
                    <a:pt x="0" y="1414"/>
                    <a:pt x="193" y="1739"/>
                    <a:pt x="484" y="1925"/>
                  </a:cubicBezTo>
                  <a:cubicBezTo>
                    <a:pt x="494" y="1909"/>
                    <a:pt x="494" y="1909"/>
                    <a:pt x="494" y="1909"/>
                  </a:cubicBezTo>
                  <a:cubicBezTo>
                    <a:pt x="209" y="1726"/>
                    <a:pt x="19" y="1407"/>
                    <a:pt x="19" y="1044"/>
                  </a:cubicBezTo>
                  <a:cubicBezTo>
                    <a:pt x="19" y="1001"/>
                    <a:pt x="22" y="959"/>
                    <a:pt x="27" y="917"/>
                  </a:cubicBezTo>
                  <a:cubicBezTo>
                    <a:pt x="8" y="915"/>
                    <a:pt x="8" y="915"/>
                    <a:pt x="8" y="915"/>
                  </a:cubicBezTo>
                  <a:moveTo>
                    <a:pt x="439" y="194"/>
                  </a:moveTo>
                  <a:cubicBezTo>
                    <a:pt x="213" y="355"/>
                    <a:pt x="53" y="606"/>
                    <a:pt x="11" y="893"/>
                  </a:cubicBezTo>
                  <a:cubicBezTo>
                    <a:pt x="30" y="896"/>
                    <a:pt x="30" y="896"/>
                    <a:pt x="30" y="896"/>
                  </a:cubicBezTo>
                  <a:cubicBezTo>
                    <a:pt x="71" y="614"/>
                    <a:pt x="228" y="368"/>
                    <a:pt x="450" y="209"/>
                  </a:cubicBezTo>
                  <a:cubicBezTo>
                    <a:pt x="439" y="194"/>
                    <a:pt x="439" y="194"/>
                    <a:pt x="439" y="194"/>
                  </a:cubicBezTo>
                  <a:moveTo>
                    <a:pt x="1045" y="0"/>
                  </a:moveTo>
                  <a:cubicBezTo>
                    <a:pt x="827" y="0"/>
                    <a:pt x="625" y="67"/>
                    <a:pt x="457" y="181"/>
                  </a:cubicBezTo>
                  <a:cubicBezTo>
                    <a:pt x="468" y="197"/>
                    <a:pt x="468" y="197"/>
                    <a:pt x="468" y="197"/>
                  </a:cubicBezTo>
                  <a:cubicBezTo>
                    <a:pt x="632" y="84"/>
                    <a:pt x="831" y="19"/>
                    <a:pt x="1045" y="19"/>
                  </a:cubicBezTo>
                  <a:cubicBezTo>
                    <a:pt x="1324" y="19"/>
                    <a:pt x="1577" y="131"/>
                    <a:pt x="1762" y="312"/>
                  </a:cubicBezTo>
                  <a:cubicBezTo>
                    <a:pt x="1775" y="299"/>
                    <a:pt x="1775" y="299"/>
                    <a:pt x="1775" y="299"/>
                  </a:cubicBezTo>
                  <a:cubicBezTo>
                    <a:pt x="1587" y="114"/>
                    <a:pt x="1329" y="0"/>
                    <a:pt x="10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2">
              <a:extLst>
                <a:ext uri="{FF2B5EF4-FFF2-40B4-BE49-F238E27FC236}">
                  <a16:creationId xmlns:a16="http://schemas.microsoft.com/office/drawing/2014/main" id="{AF22CA0C-F10B-4BE0-B51F-2B6A5CCCF548}"/>
                </a:ext>
              </a:extLst>
            </p:cNvPr>
            <p:cNvSpPr>
              <a:spLocks/>
            </p:cNvSpPr>
            <p:nvPr/>
          </p:nvSpPr>
          <p:spPr bwMode="auto">
            <a:xfrm>
              <a:off x="4484" y="1188"/>
              <a:ext cx="28" cy="28"/>
            </a:xfrm>
            <a:custGeom>
              <a:avLst/>
              <a:gdLst>
                <a:gd name="T0" fmla="*/ 13 w 21"/>
                <a:gd name="T1" fmla="*/ 0 h 21"/>
                <a:gd name="T2" fmla="*/ 0 w 21"/>
                <a:gd name="T3" fmla="*/ 13 h 21"/>
                <a:gd name="T4" fmla="*/ 7 w 21"/>
                <a:gd name="T5" fmla="*/ 21 h 21"/>
                <a:gd name="T6" fmla="*/ 21 w 21"/>
                <a:gd name="T7" fmla="*/ 7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cubicBezTo>
                    <a:pt x="0" y="13"/>
                    <a:pt x="0" y="13"/>
                    <a:pt x="0" y="13"/>
                  </a:cubicBezTo>
                  <a:cubicBezTo>
                    <a:pt x="2" y="16"/>
                    <a:pt x="5" y="18"/>
                    <a:pt x="7" y="21"/>
                  </a:cubicBezTo>
                  <a:cubicBezTo>
                    <a:pt x="21" y="7"/>
                    <a:pt x="21" y="7"/>
                    <a:pt x="21" y="7"/>
                  </a:cubicBezTo>
                  <a:cubicBezTo>
                    <a:pt x="18" y="5"/>
                    <a:pt x="16"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3">
              <a:extLst>
                <a:ext uri="{FF2B5EF4-FFF2-40B4-BE49-F238E27FC236}">
                  <a16:creationId xmlns:a16="http://schemas.microsoft.com/office/drawing/2014/main" id="{FEF98C8C-E4DD-42E9-B455-6DD289A33FCC}"/>
                </a:ext>
              </a:extLst>
            </p:cNvPr>
            <p:cNvSpPr>
              <a:spLocks noEditPoints="1"/>
            </p:cNvSpPr>
            <p:nvPr/>
          </p:nvSpPr>
          <p:spPr bwMode="auto">
            <a:xfrm>
              <a:off x="2730" y="1022"/>
              <a:ext cx="1771" cy="184"/>
            </a:xfrm>
            <a:custGeom>
              <a:avLst/>
              <a:gdLst>
                <a:gd name="T0" fmla="*/ 1336 w 1344"/>
                <a:gd name="T1" fmla="*/ 118 h 139"/>
                <a:gd name="T2" fmla="*/ 1323 w 1344"/>
                <a:gd name="T3" fmla="*/ 131 h 139"/>
                <a:gd name="T4" fmla="*/ 1331 w 1344"/>
                <a:gd name="T5" fmla="*/ 139 h 139"/>
                <a:gd name="T6" fmla="*/ 1344 w 1344"/>
                <a:gd name="T7" fmla="*/ 126 h 139"/>
                <a:gd name="T8" fmla="*/ 1336 w 1344"/>
                <a:gd name="T9" fmla="*/ 118 h 139"/>
                <a:gd name="T10" fmla="*/ 18 w 1344"/>
                <a:gd name="T11" fmla="*/ 0 h 139"/>
                <a:gd name="T12" fmla="*/ 0 w 1344"/>
                <a:gd name="T13" fmla="*/ 13 h 139"/>
                <a:gd name="T14" fmla="*/ 11 w 1344"/>
                <a:gd name="T15" fmla="*/ 28 h 139"/>
                <a:gd name="T16" fmla="*/ 29 w 1344"/>
                <a:gd name="T17" fmla="*/ 16 h 139"/>
                <a:gd name="T18" fmla="*/ 18 w 1344"/>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9">
                  <a:moveTo>
                    <a:pt x="1336" y="118"/>
                  </a:moveTo>
                  <a:cubicBezTo>
                    <a:pt x="1323" y="131"/>
                    <a:pt x="1323" y="131"/>
                    <a:pt x="1323" y="131"/>
                  </a:cubicBezTo>
                  <a:cubicBezTo>
                    <a:pt x="1326" y="134"/>
                    <a:pt x="1328" y="137"/>
                    <a:pt x="1331" y="139"/>
                  </a:cubicBezTo>
                  <a:cubicBezTo>
                    <a:pt x="1344" y="126"/>
                    <a:pt x="1344" y="126"/>
                    <a:pt x="1344" y="126"/>
                  </a:cubicBezTo>
                  <a:cubicBezTo>
                    <a:pt x="1342" y="123"/>
                    <a:pt x="1339" y="121"/>
                    <a:pt x="1336" y="118"/>
                  </a:cubicBezTo>
                  <a:moveTo>
                    <a:pt x="18" y="0"/>
                  </a:moveTo>
                  <a:cubicBezTo>
                    <a:pt x="12" y="4"/>
                    <a:pt x="6" y="8"/>
                    <a:pt x="0" y="13"/>
                  </a:cubicBezTo>
                  <a:cubicBezTo>
                    <a:pt x="11" y="28"/>
                    <a:pt x="11" y="28"/>
                    <a:pt x="11" y="28"/>
                  </a:cubicBezTo>
                  <a:cubicBezTo>
                    <a:pt x="17" y="24"/>
                    <a:pt x="23" y="20"/>
                    <a:pt x="29" y="16"/>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a:extLst>
                <a:ext uri="{FF2B5EF4-FFF2-40B4-BE49-F238E27FC236}">
                  <a16:creationId xmlns:a16="http://schemas.microsoft.com/office/drawing/2014/main" id="{C14E0660-83FC-4233-9A41-5DC98E2F7F06}"/>
                </a:ext>
              </a:extLst>
            </p:cNvPr>
            <p:cNvSpPr>
              <a:spLocks/>
            </p:cNvSpPr>
            <p:nvPr/>
          </p:nvSpPr>
          <p:spPr bwMode="auto">
            <a:xfrm>
              <a:off x="4799" y="1693"/>
              <a:ext cx="33" cy="36"/>
            </a:xfrm>
            <a:custGeom>
              <a:avLst/>
              <a:gdLst>
                <a:gd name="T0" fmla="*/ 18 w 25"/>
                <a:gd name="T1" fmla="*/ 0 h 27"/>
                <a:gd name="T2" fmla="*/ 0 w 25"/>
                <a:gd name="T3" fmla="*/ 7 h 27"/>
                <a:gd name="T4" fmla="*/ 7 w 25"/>
                <a:gd name="T5" fmla="*/ 27 h 27"/>
                <a:gd name="T6" fmla="*/ 25 w 25"/>
                <a:gd name="T7" fmla="*/ 21 h 27"/>
                <a:gd name="T8" fmla="*/ 18 w 25"/>
                <a:gd name="T9" fmla="*/ 0 h 27"/>
              </a:gdLst>
              <a:ahLst/>
              <a:cxnLst>
                <a:cxn ang="0">
                  <a:pos x="T0" y="T1"/>
                </a:cxn>
                <a:cxn ang="0">
                  <a:pos x="T2" y="T3"/>
                </a:cxn>
                <a:cxn ang="0">
                  <a:pos x="T4" y="T5"/>
                </a:cxn>
                <a:cxn ang="0">
                  <a:pos x="T6" y="T7"/>
                </a:cxn>
                <a:cxn ang="0">
                  <a:pos x="T8" y="T9"/>
                </a:cxn>
              </a:cxnLst>
              <a:rect l="0" t="0" r="r" b="b"/>
              <a:pathLst>
                <a:path w="25" h="27">
                  <a:moveTo>
                    <a:pt x="18" y="0"/>
                  </a:moveTo>
                  <a:cubicBezTo>
                    <a:pt x="0" y="7"/>
                    <a:pt x="0" y="7"/>
                    <a:pt x="0" y="7"/>
                  </a:cubicBezTo>
                  <a:cubicBezTo>
                    <a:pt x="3" y="13"/>
                    <a:pt x="5" y="20"/>
                    <a:pt x="7" y="27"/>
                  </a:cubicBezTo>
                  <a:cubicBezTo>
                    <a:pt x="25" y="21"/>
                    <a:pt x="25" y="21"/>
                    <a:pt x="25" y="21"/>
                  </a:cubicBezTo>
                  <a:cubicBezTo>
                    <a:pt x="23" y="14"/>
                    <a:pt x="21" y="7"/>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5">
              <a:extLst>
                <a:ext uri="{FF2B5EF4-FFF2-40B4-BE49-F238E27FC236}">
                  <a16:creationId xmlns:a16="http://schemas.microsoft.com/office/drawing/2014/main" id="{90481247-FDBB-40FC-A02C-D6FC2D1ED715}"/>
                </a:ext>
              </a:extLst>
            </p:cNvPr>
            <p:cNvSpPr>
              <a:spLocks/>
            </p:cNvSpPr>
            <p:nvPr/>
          </p:nvSpPr>
          <p:spPr bwMode="auto">
            <a:xfrm>
              <a:off x="4179" y="3328"/>
              <a:ext cx="37" cy="36"/>
            </a:xfrm>
            <a:custGeom>
              <a:avLst/>
              <a:gdLst>
                <a:gd name="T0" fmla="*/ 19 w 28"/>
                <a:gd name="T1" fmla="*/ 0 h 27"/>
                <a:gd name="T2" fmla="*/ 0 w 28"/>
                <a:gd name="T3" fmla="*/ 11 h 27"/>
                <a:gd name="T4" fmla="*/ 9 w 28"/>
                <a:gd name="T5" fmla="*/ 27 h 27"/>
                <a:gd name="T6" fmla="*/ 28 w 28"/>
                <a:gd name="T7" fmla="*/ 17 h 27"/>
                <a:gd name="T8" fmla="*/ 19 w 28"/>
                <a:gd name="T9" fmla="*/ 0 h 27"/>
              </a:gdLst>
              <a:ahLst/>
              <a:cxnLst>
                <a:cxn ang="0">
                  <a:pos x="T0" y="T1"/>
                </a:cxn>
                <a:cxn ang="0">
                  <a:pos x="T2" y="T3"/>
                </a:cxn>
                <a:cxn ang="0">
                  <a:pos x="T4" y="T5"/>
                </a:cxn>
                <a:cxn ang="0">
                  <a:pos x="T6" y="T7"/>
                </a:cxn>
                <a:cxn ang="0">
                  <a:pos x="T8" y="T9"/>
                </a:cxn>
              </a:cxnLst>
              <a:rect l="0" t="0" r="r" b="b"/>
              <a:pathLst>
                <a:path w="28" h="27">
                  <a:moveTo>
                    <a:pt x="19" y="0"/>
                  </a:moveTo>
                  <a:cubicBezTo>
                    <a:pt x="12" y="4"/>
                    <a:pt x="6" y="7"/>
                    <a:pt x="0" y="11"/>
                  </a:cubicBezTo>
                  <a:cubicBezTo>
                    <a:pt x="9" y="27"/>
                    <a:pt x="9" y="27"/>
                    <a:pt x="9" y="27"/>
                  </a:cubicBezTo>
                  <a:cubicBezTo>
                    <a:pt x="15" y="24"/>
                    <a:pt x="22" y="20"/>
                    <a:pt x="28" y="17"/>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6">
              <a:extLst>
                <a:ext uri="{FF2B5EF4-FFF2-40B4-BE49-F238E27FC236}">
                  <a16:creationId xmlns:a16="http://schemas.microsoft.com/office/drawing/2014/main" id="{C5A8DD69-7B13-4824-96AC-3A6608E2C4B1}"/>
                </a:ext>
              </a:extLst>
            </p:cNvPr>
            <p:cNvSpPr>
              <a:spLocks/>
            </p:cNvSpPr>
            <p:nvPr/>
          </p:nvSpPr>
          <p:spPr bwMode="auto">
            <a:xfrm>
              <a:off x="3091" y="3440"/>
              <a:ext cx="34" cy="33"/>
            </a:xfrm>
            <a:custGeom>
              <a:avLst/>
              <a:gdLst>
                <a:gd name="T0" fmla="*/ 5 w 26"/>
                <a:gd name="T1" fmla="*/ 0 h 25"/>
                <a:gd name="T2" fmla="*/ 0 w 26"/>
                <a:gd name="T3" fmla="*/ 18 h 25"/>
                <a:gd name="T4" fmla="*/ 20 w 26"/>
                <a:gd name="T5" fmla="*/ 25 h 25"/>
                <a:gd name="T6" fmla="*/ 26 w 26"/>
                <a:gd name="T7" fmla="*/ 7 h 25"/>
                <a:gd name="T8" fmla="*/ 5 w 26"/>
                <a:gd name="T9" fmla="*/ 0 h 25"/>
              </a:gdLst>
              <a:ahLst/>
              <a:cxnLst>
                <a:cxn ang="0">
                  <a:pos x="T0" y="T1"/>
                </a:cxn>
                <a:cxn ang="0">
                  <a:pos x="T2" y="T3"/>
                </a:cxn>
                <a:cxn ang="0">
                  <a:pos x="T4" y="T5"/>
                </a:cxn>
                <a:cxn ang="0">
                  <a:pos x="T6" y="T7"/>
                </a:cxn>
                <a:cxn ang="0">
                  <a:pos x="T8" y="T9"/>
                </a:cxn>
              </a:cxnLst>
              <a:rect l="0" t="0" r="r" b="b"/>
              <a:pathLst>
                <a:path w="26" h="25">
                  <a:moveTo>
                    <a:pt x="5" y="0"/>
                  </a:moveTo>
                  <a:cubicBezTo>
                    <a:pt x="0" y="18"/>
                    <a:pt x="0" y="18"/>
                    <a:pt x="0" y="18"/>
                  </a:cubicBezTo>
                  <a:cubicBezTo>
                    <a:pt x="6" y="20"/>
                    <a:pt x="13" y="23"/>
                    <a:pt x="20" y="25"/>
                  </a:cubicBezTo>
                  <a:cubicBezTo>
                    <a:pt x="26" y="7"/>
                    <a:pt x="26" y="7"/>
                    <a:pt x="26" y="7"/>
                  </a:cubicBezTo>
                  <a:cubicBezTo>
                    <a:pt x="19" y="5"/>
                    <a:pt x="12" y="2"/>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a16="http://schemas.microsoft.com/office/drawing/2014/main" id="{240E8BF0-F935-4E0A-B982-4D1850A21D96}"/>
                </a:ext>
              </a:extLst>
            </p:cNvPr>
            <p:cNvSpPr>
              <a:spLocks/>
            </p:cNvSpPr>
            <p:nvPr/>
          </p:nvSpPr>
          <p:spPr bwMode="auto">
            <a:xfrm>
              <a:off x="2162" y="1960"/>
              <a:ext cx="29" cy="32"/>
            </a:xfrm>
            <a:custGeom>
              <a:avLst/>
              <a:gdLst>
                <a:gd name="T0" fmla="*/ 3 w 22"/>
                <a:gd name="T1" fmla="*/ 0 h 24"/>
                <a:gd name="T2" fmla="*/ 0 w 22"/>
                <a:gd name="T3" fmla="*/ 22 h 24"/>
                <a:gd name="T4" fmla="*/ 19 w 22"/>
                <a:gd name="T5" fmla="*/ 24 h 24"/>
                <a:gd name="T6" fmla="*/ 22 w 22"/>
                <a:gd name="T7" fmla="*/ 3 h 24"/>
                <a:gd name="T8" fmla="*/ 3 w 22"/>
                <a:gd name="T9" fmla="*/ 0 h 24"/>
              </a:gdLst>
              <a:ahLst/>
              <a:cxnLst>
                <a:cxn ang="0">
                  <a:pos x="T0" y="T1"/>
                </a:cxn>
                <a:cxn ang="0">
                  <a:pos x="T2" y="T3"/>
                </a:cxn>
                <a:cxn ang="0">
                  <a:pos x="T4" y="T5"/>
                </a:cxn>
                <a:cxn ang="0">
                  <a:pos x="T6" y="T7"/>
                </a:cxn>
                <a:cxn ang="0">
                  <a:pos x="T8" y="T9"/>
                </a:cxn>
              </a:cxnLst>
              <a:rect l="0" t="0" r="r" b="b"/>
              <a:pathLst>
                <a:path w="22" h="24">
                  <a:moveTo>
                    <a:pt x="3" y="0"/>
                  </a:moveTo>
                  <a:cubicBezTo>
                    <a:pt x="2" y="8"/>
                    <a:pt x="1" y="15"/>
                    <a:pt x="0" y="22"/>
                  </a:cubicBezTo>
                  <a:cubicBezTo>
                    <a:pt x="19" y="24"/>
                    <a:pt x="19" y="24"/>
                    <a:pt x="19" y="24"/>
                  </a:cubicBezTo>
                  <a:cubicBezTo>
                    <a:pt x="20" y="17"/>
                    <a:pt x="21" y="10"/>
                    <a:pt x="22" y="3"/>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8">
              <a:extLst>
                <a:ext uri="{FF2B5EF4-FFF2-40B4-BE49-F238E27FC236}">
                  <a16:creationId xmlns:a16="http://schemas.microsoft.com/office/drawing/2014/main" id="{4F57D419-A058-4485-9A67-36F04826C372}"/>
                </a:ext>
              </a:extLst>
            </p:cNvPr>
            <p:cNvSpPr>
              <a:spLocks/>
            </p:cNvSpPr>
            <p:nvPr/>
          </p:nvSpPr>
          <p:spPr bwMode="auto">
            <a:xfrm>
              <a:off x="3528" y="1420"/>
              <a:ext cx="248" cy="44"/>
            </a:xfrm>
            <a:custGeom>
              <a:avLst/>
              <a:gdLst>
                <a:gd name="T0" fmla="*/ 0 w 188"/>
                <a:gd name="T1" fmla="*/ 0 h 33"/>
                <a:gd name="T2" fmla="*/ 0 w 188"/>
                <a:gd name="T3" fmla="*/ 0 h 33"/>
                <a:gd name="T4" fmla="*/ 0 w 188"/>
                <a:gd name="T5" fmla="*/ 0 h 33"/>
                <a:gd name="T6" fmla="*/ 188 w 188"/>
                <a:gd name="T7" fmla="*/ 33 h 33"/>
                <a:gd name="T8" fmla="*/ 188 w 188"/>
                <a:gd name="T9" fmla="*/ 33 h 33"/>
                <a:gd name="T10" fmla="*/ 0 w 188"/>
                <a:gd name="T11" fmla="*/ 0 h 33"/>
              </a:gdLst>
              <a:ahLst/>
              <a:cxnLst>
                <a:cxn ang="0">
                  <a:pos x="T0" y="T1"/>
                </a:cxn>
                <a:cxn ang="0">
                  <a:pos x="T2" y="T3"/>
                </a:cxn>
                <a:cxn ang="0">
                  <a:pos x="T4" y="T5"/>
                </a:cxn>
                <a:cxn ang="0">
                  <a:pos x="T6" y="T7"/>
                </a:cxn>
                <a:cxn ang="0">
                  <a:pos x="T8" y="T9"/>
                </a:cxn>
                <a:cxn ang="0">
                  <a:pos x="T10" y="T11"/>
                </a:cxn>
              </a:cxnLst>
              <a:rect l="0" t="0" r="r" b="b"/>
              <a:pathLst>
                <a:path w="188" h="33">
                  <a:moveTo>
                    <a:pt x="0" y="0"/>
                  </a:moveTo>
                  <a:cubicBezTo>
                    <a:pt x="0" y="0"/>
                    <a:pt x="0" y="0"/>
                    <a:pt x="0" y="0"/>
                  </a:cubicBezTo>
                  <a:cubicBezTo>
                    <a:pt x="0" y="0"/>
                    <a:pt x="0" y="0"/>
                    <a:pt x="0" y="0"/>
                  </a:cubicBezTo>
                  <a:cubicBezTo>
                    <a:pt x="65" y="0"/>
                    <a:pt x="129" y="12"/>
                    <a:pt x="188" y="33"/>
                  </a:cubicBezTo>
                  <a:cubicBezTo>
                    <a:pt x="188" y="33"/>
                    <a:pt x="188" y="33"/>
                    <a:pt x="188" y="33"/>
                  </a:cubicBezTo>
                  <a:cubicBezTo>
                    <a:pt x="129" y="12"/>
                    <a:pt x="65"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9">
              <a:extLst>
                <a:ext uri="{FF2B5EF4-FFF2-40B4-BE49-F238E27FC236}">
                  <a16:creationId xmlns:a16="http://schemas.microsoft.com/office/drawing/2014/main" id="{62D1A612-2D5F-4F5C-BD19-18612D7D7292}"/>
                </a:ext>
              </a:extLst>
            </p:cNvPr>
            <p:cNvSpPr>
              <a:spLocks/>
            </p:cNvSpPr>
            <p:nvPr/>
          </p:nvSpPr>
          <p:spPr bwMode="auto">
            <a:xfrm>
              <a:off x="3855" y="2727"/>
              <a:ext cx="145" cy="95"/>
            </a:xfrm>
            <a:custGeom>
              <a:avLst/>
              <a:gdLst>
                <a:gd name="T0" fmla="*/ 110 w 110"/>
                <a:gd name="T1" fmla="*/ 0 h 72"/>
                <a:gd name="T2" fmla="*/ 0 w 110"/>
                <a:gd name="T3" fmla="*/ 72 h 72"/>
                <a:gd name="T4" fmla="*/ 110 w 110"/>
                <a:gd name="T5" fmla="*/ 0 h 72"/>
                <a:gd name="T6" fmla="*/ 110 w 110"/>
                <a:gd name="T7" fmla="*/ 0 h 72"/>
              </a:gdLst>
              <a:ahLst/>
              <a:cxnLst>
                <a:cxn ang="0">
                  <a:pos x="T0" y="T1"/>
                </a:cxn>
                <a:cxn ang="0">
                  <a:pos x="T2" y="T3"/>
                </a:cxn>
                <a:cxn ang="0">
                  <a:pos x="T4" y="T5"/>
                </a:cxn>
                <a:cxn ang="0">
                  <a:pos x="T6" y="T7"/>
                </a:cxn>
              </a:cxnLst>
              <a:rect l="0" t="0" r="r" b="b"/>
              <a:pathLst>
                <a:path w="110" h="72">
                  <a:moveTo>
                    <a:pt x="110" y="0"/>
                  </a:moveTo>
                  <a:cubicBezTo>
                    <a:pt x="76" y="28"/>
                    <a:pt x="40" y="52"/>
                    <a:pt x="0" y="72"/>
                  </a:cubicBezTo>
                  <a:cubicBezTo>
                    <a:pt x="40" y="52"/>
                    <a:pt x="76" y="28"/>
                    <a:pt x="110" y="0"/>
                  </a:cubicBez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1">
              <a:extLst>
                <a:ext uri="{FF2B5EF4-FFF2-40B4-BE49-F238E27FC236}">
                  <a16:creationId xmlns:a16="http://schemas.microsoft.com/office/drawing/2014/main" id="{6E9ED8AF-8DC9-4162-8A99-3C481F1A4F78}"/>
                </a:ext>
              </a:extLst>
            </p:cNvPr>
            <p:cNvSpPr>
              <a:spLocks noEditPoints="1"/>
            </p:cNvSpPr>
            <p:nvPr/>
          </p:nvSpPr>
          <p:spPr bwMode="auto">
            <a:xfrm>
              <a:off x="3268" y="1095"/>
              <a:ext cx="1296" cy="1067"/>
            </a:xfrm>
            <a:custGeom>
              <a:avLst/>
              <a:gdLst>
                <a:gd name="T0" fmla="*/ 198 w 984"/>
                <a:gd name="T1" fmla="*/ 22 h 810"/>
                <a:gd name="T2" fmla="*/ 5 w 984"/>
                <a:gd name="T3" fmla="*/ 46 h 810"/>
                <a:gd name="T4" fmla="*/ 29 w 984"/>
                <a:gd name="T5" fmla="*/ 140 h 810"/>
                <a:gd name="T6" fmla="*/ 198 w 984"/>
                <a:gd name="T7" fmla="*/ 119 h 810"/>
                <a:gd name="T8" fmla="*/ 887 w 984"/>
                <a:gd name="T9" fmla="*/ 808 h 810"/>
                <a:gd name="T10" fmla="*/ 887 w 984"/>
                <a:gd name="T11" fmla="*/ 810 h 810"/>
                <a:gd name="T12" fmla="*/ 984 w 984"/>
                <a:gd name="T13" fmla="*/ 810 h 810"/>
                <a:gd name="T14" fmla="*/ 984 w 984"/>
                <a:gd name="T15" fmla="*/ 809 h 810"/>
                <a:gd name="T16" fmla="*/ 940 w 984"/>
                <a:gd name="T17" fmla="*/ 549 h 810"/>
                <a:gd name="T18" fmla="*/ 937 w 984"/>
                <a:gd name="T19" fmla="*/ 539 h 810"/>
                <a:gd name="T20" fmla="*/ 957 w 984"/>
                <a:gd name="T21" fmla="*/ 532 h 810"/>
                <a:gd name="T22" fmla="*/ 777 w 984"/>
                <a:gd name="T23" fmla="*/ 245 h 810"/>
                <a:gd name="T24" fmla="*/ 762 w 984"/>
                <a:gd name="T25" fmla="*/ 261 h 810"/>
                <a:gd name="T26" fmla="*/ 754 w 984"/>
                <a:gd name="T27" fmla="*/ 253 h 810"/>
                <a:gd name="T28" fmla="*/ 198 w 984"/>
                <a:gd name="T29" fmla="*/ 22 h 810"/>
                <a:gd name="T30" fmla="*/ 198 w 984"/>
                <a:gd name="T31" fmla="*/ 0 h 810"/>
                <a:gd name="T32" fmla="*/ 0 w 984"/>
                <a:gd name="T33" fmla="*/ 24 h 810"/>
                <a:gd name="T34" fmla="*/ 0 w 984"/>
                <a:gd name="T35" fmla="*/ 25 h 810"/>
                <a:gd name="T36" fmla="*/ 198 w 984"/>
                <a:gd name="T37" fmla="*/ 1 h 810"/>
                <a:gd name="T38" fmla="*/ 762 w 984"/>
                <a:gd name="T39" fmla="*/ 230 h 810"/>
                <a:gd name="T40" fmla="*/ 762 w 984"/>
                <a:gd name="T41" fmla="*/ 230 h 810"/>
                <a:gd name="T42" fmla="*/ 198 w 984"/>
                <a:gd name="T4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4" h="810">
                  <a:moveTo>
                    <a:pt x="198" y="22"/>
                  </a:moveTo>
                  <a:cubicBezTo>
                    <a:pt x="132" y="22"/>
                    <a:pt x="67" y="30"/>
                    <a:pt x="5" y="46"/>
                  </a:cubicBezTo>
                  <a:cubicBezTo>
                    <a:pt x="29" y="140"/>
                    <a:pt x="29" y="140"/>
                    <a:pt x="29" y="140"/>
                  </a:cubicBezTo>
                  <a:cubicBezTo>
                    <a:pt x="84" y="126"/>
                    <a:pt x="140" y="119"/>
                    <a:pt x="198" y="119"/>
                  </a:cubicBezTo>
                  <a:cubicBezTo>
                    <a:pt x="578" y="119"/>
                    <a:pt x="887" y="428"/>
                    <a:pt x="887" y="808"/>
                  </a:cubicBezTo>
                  <a:cubicBezTo>
                    <a:pt x="887" y="810"/>
                    <a:pt x="887" y="810"/>
                    <a:pt x="887" y="810"/>
                  </a:cubicBezTo>
                  <a:cubicBezTo>
                    <a:pt x="984" y="810"/>
                    <a:pt x="984" y="810"/>
                    <a:pt x="984" y="810"/>
                  </a:cubicBezTo>
                  <a:cubicBezTo>
                    <a:pt x="984" y="810"/>
                    <a:pt x="984" y="809"/>
                    <a:pt x="984" y="809"/>
                  </a:cubicBezTo>
                  <a:cubicBezTo>
                    <a:pt x="984" y="720"/>
                    <a:pt x="970" y="633"/>
                    <a:pt x="940" y="549"/>
                  </a:cubicBezTo>
                  <a:cubicBezTo>
                    <a:pt x="937" y="539"/>
                    <a:pt x="937" y="539"/>
                    <a:pt x="937" y="539"/>
                  </a:cubicBezTo>
                  <a:cubicBezTo>
                    <a:pt x="957" y="532"/>
                    <a:pt x="957" y="532"/>
                    <a:pt x="957" y="532"/>
                  </a:cubicBezTo>
                  <a:cubicBezTo>
                    <a:pt x="918" y="424"/>
                    <a:pt x="856" y="326"/>
                    <a:pt x="777" y="245"/>
                  </a:cubicBezTo>
                  <a:cubicBezTo>
                    <a:pt x="762" y="261"/>
                    <a:pt x="762" y="261"/>
                    <a:pt x="762" y="261"/>
                  </a:cubicBezTo>
                  <a:cubicBezTo>
                    <a:pt x="754" y="253"/>
                    <a:pt x="754" y="253"/>
                    <a:pt x="754" y="253"/>
                  </a:cubicBezTo>
                  <a:cubicBezTo>
                    <a:pt x="605" y="104"/>
                    <a:pt x="408" y="22"/>
                    <a:pt x="198" y="22"/>
                  </a:cubicBezTo>
                  <a:moveTo>
                    <a:pt x="198" y="0"/>
                  </a:moveTo>
                  <a:cubicBezTo>
                    <a:pt x="131" y="0"/>
                    <a:pt x="64" y="8"/>
                    <a:pt x="0" y="24"/>
                  </a:cubicBezTo>
                  <a:cubicBezTo>
                    <a:pt x="0" y="25"/>
                    <a:pt x="0" y="25"/>
                    <a:pt x="0" y="25"/>
                  </a:cubicBezTo>
                  <a:cubicBezTo>
                    <a:pt x="64" y="9"/>
                    <a:pt x="130" y="1"/>
                    <a:pt x="198" y="1"/>
                  </a:cubicBezTo>
                  <a:cubicBezTo>
                    <a:pt x="410" y="1"/>
                    <a:pt x="610" y="82"/>
                    <a:pt x="762" y="230"/>
                  </a:cubicBezTo>
                  <a:cubicBezTo>
                    <a:pt x="762" y="230"/>
                    <a:pt x="762" y="230"/>
                    <a:pt x="762" y="230"/>
                  </a:cubicBezTo>
                  <a:cubicBezTo>
                    <a:pt x="616" y="88"/>
                    <a:pt x="417"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2">
              <a:extLst>
                <a:ext uri="{FF2B5EF4-FFF2-40B4-BE49-F238E27FC236}">
                  <a16:creationId xmlns:a16="http://schemas.microsoft.com/office/drawing/2014/main" id="{77B4C5BD-7481-4A18-BAC6-7E4710BFB0C5}"/>
                </a:ext>
              </a:extLst>
            </p:cNvPr>
            <p:cNvSpPr>
              <a:spLocks noEditPoints="1"/>
            </p:cNvSpPr>
            <p:nvPr/>
          </p:nvSpPr>
          <p:spPr bwMode="auto">
            <a:xfrm>
              <a:off x="3268" y="1096"/>
              <a:ext cx="1325" cy="1066"/>
            </a:xfrm>
            <a:custGeom>
              <a:avLst/>
              <a:gdLst>
                <a:gd name="T0" fmla="*/ 957 w 1006"/>
                <a:gd name="T1" fmla="*/ 531 h 809"/>
                <a:gd name="T2" fmla="*/ 937 w 1006"/>
                <a:gd name="T3" fmla="*/ 538 h 809"/>
                <a:gd name="T4" fmla="*/ 940 w 1006"/>
                <a:gd name="T5" fmla="*/ 548 h 809"/>
                <a:gd name="T6" fmla="*/ 984 w 1006"/>
                <a:gd name="T7" fmla="*/ 808 h 809"/>
                <a:gd name="T8" fmla="*/ 984 w 1006"/>
                <a:gd name="T9" fmla="*/ 809 h 809"/>
                <a:gd name="T10" fmla="*/ 1006 w 1006"/>
                <a:gd name="T11" fmla="*/ 809 h 809"/>
                <a:gd name="T12" fmla="*/ 1006 w 1006"/>
                <a:gd name="T13" fmla="*/ 807 h 809"/>
                <a:gd name="T14" fmla="*/ 957 w 1006"/>
                <a:gd name="T15" fmla="*/ 531 h 809"/>
                <a:gd name="T16" fmla="*/ 198 w 1006"/>
                <a:gd name="T17" fmla="*/ 0 h 809"/>
                <a:gd name="T18" fmla="*/ 0 w 1006"/>
                <a:gd name="T19" fmla="*/ 24 h 809"/>
                <a:gd name="T20" fmla="*/ 5 w 1006"/>
                <a:gd name="T21" fmla="*/ 45 h 809"/>
                <a:gd name="T22" fmla="*/ 198 w 1006"/>
                <a:gd name="T23" fmla="*/ 21 h 809"/>
                <a:gd name="T24" fmla="*/ 754 w 1006"/>
                <a:gd name="T25" fmla="*/ 252 h 809"/>
                <a:gd name="T26" fmla="*/ 762 w 1006"/>
                <a:gd name="T27" fmla="*/ 260 h 809"/>
                <a:gd name="T28" fmla="*/ 777 w 1006"/>
                <a:gd name="T29" fmla="*/ 244 h 809"/>
                <a:gd name="T30" fmla="*/ 762 w 1006"/>
                <a:gd name="T31" fmla="*/ 229 h 809"/>
                <a:gd name="T32" fmla="*/ 762 w 1006"/>
                <a:gd name="T33" fmla="*/ 229 h 809"/>
                <a:gd name="T34" fmla="*/ 198 w 1006"/>
                <a:gd name="T3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6" h="809">
                  <a:moveTo>
                    <a:pt x="957" y="531"/>
                  </a:moveTo>
                  <a:cubicBezTo>
                    <a:pt x="937" y="538"/>
                    <a:pt x="937" y="538"/>
                    <a:pt x="937" y="538"/>
                  </a:cubicBezTo>
                  <a:cubicBezTo>
                    <a:pt x="940" y="548"/>
                    <a:pt x="940" y="548"/>
                    <a:pt x="940" y="548"/>
                  </a:cubicBezTo>
                  <a:cubicBezTo>
                    <a:pt x="970" y="632"/>
                    <a:pt x="984" y="719"/>
                    <a:pt x="984" y="808"/>
                  </a:cubicBezTo>
                  <a:cubicBezTo>
                    <a:pt x="984" y="808"/>
                    <a:pt x="984" y="809"/>
                    <a:pt x="984" y="809"/>
                  </a:cubicBezTo>
                  <a:cubicBezTo>
                    <a:pt x="1006" y="809"/>
                    <a:pt x="1006" y="809"/>
                    <a:pt x="1006" y="809"/>
                  </a:cubicBezTo>
                  <a:cubicBezTo>
                    <a:pt x="1006" y="807"/>
                    <a:pt x="1006" y="807"/>
                    <a:pt x="1006" y="807"/>
                  </a:cubicBezTo>
                  <a:cubicBezTo>
                    <a:pt x="1006" y="710"/>
                    <a:pt x="988" y="617"/>
                    <a:pt x="957" y="531"/>
                  </a:cubicBezTo>
                  <a:moveTo>
                    <a:pt x="198" y="0"/>
                  </a:moveTo>
                  <a:cubicBezTo>
                    <a:pt x="130" y="0"/>
                    <a:pt x="64" y="8"/>
                    <a:pt x="0" y="24"/>
                  </a:cubicBezTo>
                  <a:cubicBezTo>
                    <a:pt x="5" y="45"/>
                    <a:pt x="5" y="45"/>
                    <a:pt x="5" y="45"/>
                  </a:cubicBezTo>
                  <a:cubicBezTo>
                    <a:pt x="67" y="29"/>
                    <a:pt x="132" y="21"/>
                    <a:pt x="198" y="21"/>
                  </a:cubicBezTo>
                  <a:cubicBezTo>
                    <a:pt x="408" y="21"/>
                    <a:pt x="605" y="103"/>
                    <a:pt x="754" y="252"/>
                  </a:cubicBezTo>
                  <a:cubicBezTo>
                    <a:pt x="762" y="260"/>
                    <a:pt x="762" y="260"/>
                    <a:pt x="762" y="260"/>
                  </a:cubicBezTo>
                  <a:cubicBezTo>
                    <a:pt x="777" y="244"/>
                    <a:pt x="777" y="244"/>
                    <a:pt x="777" y="244"/>
                  </a:cubicBezTo>
                  <a:cubicBezTo>
                    <a:pt x="772" y="239"/>
                    <a:pt x="767" y="234"/>
                    <a:pt x="762" y="229"/>
                  </a:cubicBezTo>
                  <a:cubicBezTo>
                    <a:pt x="762" y="229"/>
                    <a:pt x="762" y="229"/>
                    <a:pt x="762" y="229"/>
                  </a:cubicBezTo>
                  <a:cubicBezTo>
                    <a:pt x="610" y="81"/>
                    <a:pt x="410"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3">
              <a:extLst>
                <a:ext uri="{FF2B5EF4-FFF2-40B4-BE49-F238E27FC236}">
                  <a16:creationId xmlns:a16="http://schemas.microsoft.com/office/drawing/2014/main" id="{D51F3015-671A-4A67-9D0D-A42A7333EA8A}"/>
                </a:ext>
              </a:extLst>
            </p:cNvPr>
            <p:cNvSpPr>
              <a:spLocks/>
            </p:cNvSpPr>
            <p:nvPr/>
          </p:nvSpPr>
          <p:spPr bwMode="auto">
            <a:xfrm>
              <a:off x="2491" y="2158"/>
              <a:ext cx="1296" cy="1066"/>
            </a:xfrm>
            <a:custGeom>
              <a:avLst/>
              <a:gdLst>
                <a:gd name="T0" fmla="*/ 97 w 983"/>
                <a:gd name="T1" fmla="*/ 0 h 809"/>
                <a:gd name="T2" fmla="*/ 0 w 983"/>
                <a:gd name="T3" fmla="*/ 0 h 809"/>
                <a:gd name="T4" fmla="*/ 0 w 983"/>
                <a:gd name="T5" fmla="*/ 2 h 809"/>
                <a:gd name="T6" fmla="*/ 230 w 983"/>
                <a:gd name="T7" fmla="*/ 559 h 809"/>
                <a:gd name="T8" fmla="*/ 544 w 983"/>
                <a:gd name="T9" fmla="*/ 751 h 809"/>
                <a:gd name="T10" fmla="*/ 554 w 983"/>
                <a:gd name="T11" fmla="*/ 754 h 809"/>
                <a:gd name="T12" fmla="*/ 548 w 983"/>
                <a:gd name="T13" fmla="*/ 773 h 809"/>
                <a:gd name="T14" fmla="*/ 787 w 983"/>
                <a:gd name="T15" fmla="*/ 809 h 809"/>
                <a:gd name="T16" fmla="*/ 983 w 983"/>
                <a:gd name="T17" fmla="*/ 785 h 809"/>
                <a:gd name="T18" fmla="*/ 955 w 983"/>
                <a:gd name="T19" fmla="*/ 670 h 809"/>
                <a:gd name="T20" fmla="*/ 787 w 983"/>
                <a:gd name="T21" fmla="*/ 690 h 809"/>
                <a:gd name="T22" fmla="*/ 97 w 983"/>
                <a:gd name="T23" fmla="*/ 1 h 809"/>
                <a:gd name="T24" fmla="*/ 97 w 983"/>
                <a:gd name="T2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3" h="809">
                  <a:moveTo>
                    <a:pt x="97" y="0"/>
                  </a:moveTo>
                  <a:cubicBezTo>
                    <a:pt x="0" y="0"/>
                    <a:pt x="0" y="0"/>
                    <a:pt x="0" y="0"/>
                  </a:cubicBezTo>
                  <a:cubicBezTo>
                    <a:pt x="0" y="1"/>
                    <a:pt x="0" y="2"/>
                    <a:pt x="0" y="2"/>
                  </a:cubicBezTo>
                  <a:cubicBezTo>
                    <a:pt x="0" y="212"/>
                    <a:pt x="81" y="410"/>
                    <a:pt x="230" y="559"/>
                  </a:cubicBezTo>
                  <a:cubicBezTo>
                    <a:pt x="319" y="648"/>
                    <a:pt x="425" y="712"/>
                    <a:pt x="544" y="751"/>
                  </a:cubicBezTo>
                  <a:cubicBezTo>
                    <a:pt x="554" y="754"/>
                    <a:pt x="554" y="754"/>
                    <a:pt x="554" y="754"/>
                  </a:cubicBezTo>
                  <a:cubicBezTo>
                    <a:pt x="548" y="773"/>
                    <a:pt x="548" y="773"/>
                    <a:pt x="548" y="773"/>
                  </a:cubicBezTo>
                  <a:cubicBezTo>
                    <a:pt x="623" y="796"/>
                    <a:pt x="703" y="809"/>
                    <a:pt x="787" y="809"/>
                  </a:cubicBezTo>
                  <a:cubicBezTo>
                    <a:pt x="853" y="809"/>
                    <a:pt x="919" y="801"/>
                    <a:pt x="983" y="785"/>
                  </a:cubicBezTo>
                  <a:cubicBezTo>
                    <a:pt x="955" y="670"/>
                    <a:pt x="955" y="670"/>
                    <a:pt x="955" y="670"/>
                  </a:cubicBezTo>
                  <a:cubicBezTo>
                    <a:pt x="900" y="683"/>
                    <a:pt x="843" y="690"/>
                    <a:pt x="787" y="690"/>
                  </a:cubicBezTo>
                  <a:cubicBezTo>
                    <a:pt x="406" y="690"/>
                    <a:pt x="97" y="381"/>
                    <a:pt x="97" y="1"/>
                  </a:cubicBezTo>
                  <a:cubicBezTo>
                    <a:pt x="97" y="0"/>
                    <a:pt x="97" y="0"/>
                    <a:pt x="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4">
              <a:extLst>
                <a:ext uri="{FF2B5EF4-FFF2-40B4-BE49-F238E27FC236}">
                  <a16:creationId xmlns:a16="http://schemas.microsoft.com/office/drawing/2014/main" id="{7080BEBF-EA1C-439F-9F7E-A8C10CA445C4}"/>
                </a:ext>
              </a:extLst>
            </p:cNvPr>
            <p:cNvSpPr>
              <a:spLocks/>
            </p:cNvSpPr>
            <p:nvPr/>
          </p:nvSpPr>
          <p:spPr bwMode="auto">
            <a:xfrm>
              <a:off x="2462" y="2158"/>
              <a:ext cx="759" cy="1018"/>
            </a:xfrm>
            <a:custGeom>
              <a:avLst/>
              <a:gdLst>
                <a:gd name="T0" fmla="*/ 22 w 576"/>
                <a:gd name="T1" fmla="*/ 0 h 773"/>
                <a:gd name="T2" fmla="*/ 0 w 576"/>
                <a:gd name="T3" fmla="*/ 0 h 773"/>
                <a:gd name="T4" fmla="*/ 0 w 576"/>
                <a:gd name="T5" fmla="*/ 1 h 773"/>
                <a:gd name="T6" fmla="*/ 570 w 576"/>
                <a:gd name="T7" fmla="*/ 773 h 773"/>
                <a:gd name="T8" fmla="*/ 576 w 576"/>
                <a:gd name="T9" fmla="*/ 754 h 773"/>
                <a:gd name="T10" fmla="*/ 566 w 576"/>
                <a:gd name="T11" fmla="*/ 751 h 773"/>
                <a:gd name="T12" fmla="*/ 252 w 576"/>
                <a:gd name="T13" fmla="*/ 559 h 773"/>
                <a:gd name="T14" fmla="*/ 22 w 576"/>
                <a:gd name="T15" fmla="*/ 2 h 773"/>
                <a:gd name="T16" fmla="*/ 22 w 576"/>
                <a:gd name="T1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73">
                  <a:moveTo>
                    <a:pt x="22" y="0"/>
                  </a:moveTo>
                  <a:cubicBezTo>
                    <a:pt x="0" y="0"/>
                    <a:pt x="0" y="0"/>
                    <a:pt x="0" y="0"/>
                  </a:cubicBezTo>
                  <a:cubicBezTo>
                    <a:pt x="0" y="1"/>
                    <a:pt x="0" y="1"/>
                    <a:pt x="0" y="1"/>
                  </a:cubicBezTo>
                  <a:cubicBezTo>
                    <a:pt x="0" y="363"/>
                    <a:pt x="240" y="671"/>
                    <a:pt x="570" y="773"/>
                  </a:cubicBezTo>
                  <a:cubicBezTo>
                    <a:pt x="576" y="754"/>
                    <a:pt x="576" y="754"/>
                    <a:pt x="576" y="754"/>
                  </a:cubicBezTo>
                  <a:cubicBezTo>
                    <a:pt x="566" y="751"/>
                    <a:pt x="566" y="751"/>
                    <a:pt x="566" y="751"/>
                  </a:cubicBezTo>
                  <a:cubicBezTo>
                    <a:pt x="447" y="712"/>
                    <a:pt x="341" y="648"/>
                    <a:pt x="252" y="559"/>
                  </a:cubicBezTo>
                  <a:cubicBezTo>
                    <a:pt x="103" y="410"/>
                    <a:pt x="22" y="212"/>
                    <a:pt x="22" y="2"/>
                  </a:cubicBezTo>
                  <a:cubicBezTo>
                    <a:pt x="22" y="2"/>
                    <a:pt x="22" y="1"/>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5">
              <a:extLst>
                <a:ext uri="{FF2B5EF4-FFF2-40B4-BE49-F238E27FC236}">
                  <a16:creationId xmlns:a16="http://schemas.microsoft.com/office/drawing/2014/main" id="{B82F1B0B-D970-44F7-8575-69234E0DB558}"/>
                </a:ext>
              </a:extLst>
            </p:cNvPr>
            <p:cNvSpPr>
              <a:spLocks/>
            </p:cNvSpPr>
            <p:nvPr/>
          </p:nvSpPr>
          <p:spPr bwMode="auto">
            <a:xfrm>
              <a:off x="3776" y="1385"/>
              <a:ext cx="575" cy="1407"/>
            </a:xfrm>
            <a:custGeom>
              <a:avLst/>
              <a:gdLst>
                <a:gd name="T0" fmla="*/ 21 w 436"/>
                <a:gd name="T1" fmla="*/ 0 h 1068"/>
                <a:gd name="T2" fmla="*/ 0 w 436"/>
                <a:gd name="T3" fmla="*/ 60 h 1068"/>
                <a:gd name="T4" fmla="*/ 372 w 436"/>
                <a:gd name="T5" fmla="*/ 586 h 1068"/>
                <a:gd name="T6" fmla="*/ 372 w 436"/>
                <a:gd name="T7" fmla="*/ 588 h 1068"/>
                <a:gd name="T8" fmla="*/ 372 w 436"/>
                <a:gd name="T9" fmla="*/ 588 h 1068"/>
                <a:gd name="T10" fmla="*/ 372 w 436"/>
                <a:gd name="T11" fmla="*/ 588 h 1068"/>
                <a:gd name="T12" fmla="*/ 372 w 436"/>
                <a:gd name="T13" fmla="*/ 590 h 1068"/>
                <a:gd name="T14" fmla="*/ 170 w 436"/>
                <a:gd name="T15" fmla="*/ 1019 h 1068"/>
                <a:gd name="T16" fmla="*/ 211 w 436"/>
                <a:gd name="T17" fmla="*/ 1068 h 1068"/>
                <a:gd name="T18" fmla="*/ 436 w 436"/>
                <a:gd name="T19" fmla="*/ 588 h 1068"/>
                <a:gd name="T20" fmla="*/ 21 w 436"/>
                <a:gd name="T21"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068">
                  <a:moveTo>
                    <a:pt x="21" y="0"/>
                  </a:moveTo>
                  <a:cubicBezTo>
                    <a:pt x="0" y="60"/>
                    <a:pt x="0" y="60"/>
                    <a:pt x="0" y="60"/>
                  </a:cubicBezTo>
                  <a:cubicBezTo>
                    <a:pt x="216" y="137"/>
                    <a:pt x="372" y="344"/>
                    <a:pt x="372" y="586"/>
                  </a:cubicBezTo>
                  <a:cubicBezTo>
                    <a:pt x="372" y="588"/>
                    <a:pt x="372" y="588"/>
                    <a:pt x="372" y="588"/>
                  </a:cubicBezTo>
                  <a:cubicBezTo>
                    <a:pt x="372" y="588"/>
                    <a:pt x="372" y="588"/>
                    <a:pt x="372" y="588"/>
                  </a:cubicBezTo>
                  <a:cubicBezTo>
                    <a:pt x="372" y="588"/>
                    <a:pt x="372" y="588"/>
                    <a:pt x="372" y="588"/>
                  </a:cubicBezTo>
                  <a:cubicBezTo>
                    <a:pt x="372" y="590"/>
                    <a:pt x="372" y="590"/>
                    <a:pt x="372" y="590"/>
                  </a:cubicBezTo>
                  <a:cubicBezTo>
                    <a:pt x="372" y="762"/>
                    <a:pt x="293" y="916"/>
                    <a:pt x="170" y="1019"/>
                  </a:cubicBezTo>
                  <a:cubicBezTo>
                    <a:pt x="211" y="1068"/>
                    <a:pt x="211" y="1068"/>
                    <a:pt x="211" y="1068"/>
                  </a:cubicBezTo>
                  <a:cubicBezTo>
                    <a:pt x="354" y="948"/>
                    <a:pt x="436" y="774"/>
                    <a:pt x="436" y="588"/>
                  </a:cubicBezTo>
                  <a:cubicBezTo>
                    <a:pt x="436" y="325"/>
                    <a:pt x="269" y="89"/>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6">
              <a:extLst>
                <a:ext uri="{FF2B5EF4-FFF2-40B4-BE49-F238E27FC236}">
                  <a16:creationId xmlns:a16="http://schemas.microsoft.com/office/drawing/2014/main" id="{F8FDF939-3C4D-4B99-B3FC-BB11A9CDFB67}"/>
                </a:ext>
              </a:extLst>
            </p:cNvPr>
            <p:cNvSpPr>
              <a:spLocks/>
            </p:cNvSpPr>
            <p:nvPr/>
          </p:nvSpPr>
          <p:spPr bwMode="auto">
            <a:xfrm>
              <a:off x="3776" y="1464"/>
              <a:ext cx="490" cy="695"/>
            </a:xfrm>
            <a:custGeom>
              <a:avLst/>
              <a:gdLst>
                <a:gd name="T0" fmla="*/ 0 w 372"/>
                <a:gd name="T1" fmla="*/ 0 h 528"/>
                <a:gd name="T2" fmla="*/ 0 w 372"/>
                <a:gd name="T3" fmla="*/ 0 h 528"/>
                <a:gd name="T4" fmla="*/ 372 w 372"/>
                <a:gd name="T5" fmla="*/ 528 h 528"/>
                <a:gd name="T6" fmla="*/ 372 w 372"/>
                <a:gd name="T7" fmla="*/ 526 h 528"/>
                <a:gd name="T8" fmla="*/ 0 w 372"/>
                <a:gd name="T9" fmla="*/ 0 h 528"/>
              </a:gdLst>
              <a:ahLst/>
              <a:cxnLst>
                <a:cxn ang="0">
                  <a:pos x="T0" y="T1"/>
                </a:cxn>
                <a:cxn ang="0">
                  <a:pos x="T2" y="T3"/>
                </a:cxn>
                <a:cxn ang="0">
                  <a:pos x="T4" y="T5"/>
                </a:cxn>
                <a:cxn ang="0">
                  <a:pos x="T6" y="T7"/>
                </a:cxn>
                <a:cxn ang="0">
                  <a:pos x="T8" y="T9"/>
                </a:cxn>
              </a:cxnLst>
              <a:rect l="0" t="0" r="r" b="b"/>
              <a:pathLst>
                <a:path w="372" h="528">
                  <a:moveTo>
                    <a:pt x="0" y="0"/>
                  </a:moveTo>
                  <a:cubicBezTo>
                    <a:pt x="0" y="0"/>
                    <a:pt x="0" y="0"/>
                    <a:pt x="0" y="0"/>
                  </a:cubicBezTo>
                  <a:cubicBezTo>
                    <a:pt x="217" y="77"/>
                    <a:pt x="372" y="285"/>
                    <a:pt x="372" y="528"/>
                  </a:cubicBezTo>
                  <a:cubicBezTo>
                    <a:pt x="372" y="526"/>
                    <a:pt x="372" y="526"/>
                    <a:pt x="372" y="526"/>
                  </a:cubicBezTo>
                  <a:cubicBezTo>
                    <a:pt x="372" y="284"/>
                    <a:pt x="216" y="77"/>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7">
              <a:extLst>
                <a:ext uri="{FF2B5EF4-FFF2-40B4-BE49-F238E27FC236}">
                  <a16:creationId xmlns:a16="http://schemas.microsoft.com/office/drawing/2014/main" id="{3623B7B4-6D8D-458F-9E4E-D8C600121DC7}"/>
                </a:ext>
              </a:extLst>
            </p:cNvPr>
            <p:cNvSpPr>
              <a:spLocks/>
            </p:cNvSpPr>
            <p:nvPr/>
          </p:nvSpPr>
          <p:spPr bwMode="auto">
            <a:xfrm>
              <a:off x="4000" y="2159"/>
              <a:ext cx="266" cy="568"/>
            </a:xfrm>
            <a:custGeom>
              <a:avLst/>
              <a:gdLst>
                <a:gd name="T0" fmla="*/ 202 w 202"/>
                <a:gd name="T1" fmla="*/ 0 h 431"/>
                <a:gd name="T2" fmla="*/ 0 w 202"/>
                <a:gd name="T3" fmla="*/ 431 h 431"/>
                <a:gd name="T4" fmla="*/ 0 w 202"/>
                <a:gd name="T5" fmla="*/ 431 h 431"/>
                <a:gd name="T6" fmla="*/ 202 w 202"/>
                <a:gd name="T7" fmla="*/ 2 h 431"/>
                <a:gd name="T8" fmla="*/ 202 w 202"/>
                <a:gd name="T9" fmla="*/ 0 h 431"/>
                <a:gd name="T10" fmla="*/ 202 w 202"/>
                <a:gd name="T11" fmla="*/ 0 h 431"/>
                <a:gd name="T12" fmla="*/ 202 w 202"/>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202" h="431">
                  <a:moveTo>
                    <a:pt x="202" y="0"/>
                  </a:moveTo>
                  <a:cubicBezTo>
                    <a:pt x="202" y="173"/>
                    <a:pt x="124" y="328"/>
                    <a:pt x="0" y="431"/>
                  </a:cubicBezTo>
                  <a:cubicBezTo>
                    <a:pt x="0" y="431"/>
                    <a:pt x="0" y="431"/>
                    <a:pt x="0" y="431"/>
                  </a:cubicBezTo>
                  <a:cubicBezTo>
                    <a:pt x="123" y="328"/>
                    <a:pt x="202" y="174"/>
                    <a:pt x="202" y="2"/>
                  </a:cubicBezTo>
                  <a:cubicBezTo>
                    <a:pt x="202" y="0"/>
                    <a:pt x="202" y="0"/>
                    <a:pt x="202" y="0"/>
                  </a:cubicBezTo>
                  <a:cubicBezTo>
                    <a:pt x="202" y="0"/>
                    <a:pt x="202" y="0"/>
                    <a:pt x="202" y="0"/>
                  </a:cubicBez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9">
              <a:extLst>
                <a:ext uri="{FF2B5EF4-FFF2-40B4-BE49-F238E27FC236}">
                  <a16:creationId xmlns:a16="http://schemas.microsoft.com/office/drawing/2014/main" id="{E905B331-7C0B-48E4-8AD5-8F09146DA3CE}"/>
                </a:ext>
              </a:extLst>
            </p:cNvPr>
            <p:cNvSpPr>
              <a:spLocks/>
            </p:cNvSpPr>
            <p:nvPr/>
          </p:nvSpPr>
          <p:spPr bwMode="auto">
            <a:xfrm>
              <a:off x="2705" y="1810"/>
              <a:ext cx="303" cy="933"/>
            </a:xfrm>
            <a:custGeom>
              <a:avLst/>
              <a:gdLst>
                <a:gd name="T0" fmla="*/ 59 w 230"/>
                <a:gd name="T1" fmla="*/ 0 h 708"/>
                <a:gd name="T2" fmla="*/ 0 w 230"/>
                <a:gd name="T3" fmla="*/ 265 h 708"/>
                <a:gd name="T4" fmla="*/ 185 w 230"/>
                <a:gd name="T5" fmla="*/ 708 h 708"/>
                <a:gd name="T6" fmla="*/ 230 w 230"/>
                <a:gd name="T7" fmla="*/ 663 h 708"/>
                <a:gd name="T8" fmla="*/ 207 w 230"/>
                <a:gd name="T9" fmla="*/ 639 h 708"/>
                <a:gd name="T10" fmla="*/ 207 w 230"/>
                <a:gd name="T11" fmla="*/ 639 h 708"/>
                <a:gd name="T12" fmla="*/ 64 w 230"/>
                <a:gd name="T13" fmla="*/ 265 h 708"/>
                <a:gd name="T14" fmla="*/ 64 w 230"/>
                <a:gd name="T15" fmla="*/ 265 h 708"/>
                <a:gd name="T16" fmla="*/ 64 w 230"/>
                <a:gd name="T17" fmla="*/ 265 h 708"/>
                <a:gd name="T18" fmla="*/ 64 w 230"/>
                <a:gd name="T19" fmla="*/ 265 h 708"/>
                <a:gd name="T20" fmla="*/ 64 w 230"/>
                <a:gd name="T21" fmla="*/ 265 h 708"/>
                <a:gd name="T22" fmla="*/ 117 w 230"/>
                <a:gd name="T23" fmla="*/ 27 h 708"/>
                <a:gd name="T24" fmla="*/ 59 w 230"/>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708">
                  <a:moveTo>
                    <a:pt x="59" y="0"/>
                  </a:moveTo>
                  <a:cubicBezTo>
                    <a:pt x="20" y="83"/>
                    <a:pt x="0" y="172"/>
                    <a:pt x="0" y="265"/>
                  </a:cubicBezTo>
                  <a:cubicBezTo>
                    <a:pt x="0" y="433"/>
                    <a:pt x="66" y="590"/>
                    <a:pt x="185" y="708"/>
                  </a:cubicBezTo>
                  <a:cubicBezTo>
                    <a:pt x="230" y="663"/>
                    <a:pt x="230" y="663"/>
                    <a:pt x="230" y="663"/>
                  </a:cubicBezTo>
                  <a:cubicBezTo>
                    <a:pt x="222" y="655"/>
                    <a:pt x="214" y="647"/>
                    <a:pt x="207" y="639"/>
                  </a:cubicBezTo>
                  <a:cubicBezTo>
                    <a:pt x="207" y="639"/>
                    <a:pt x="207" y="639"/>
                    <a:pt x="207" y="639"/>
                  </a:cubicBezTo>
                  <a:cubicBezTo>
                    <a:pt x="118" y="540"/>
                    <a:pt x="64" y="409"/>
                    <a:pt x="64" y="265"/>
                  </a:cubicBezTo>
                  <a:cubicBezTo>
                    <a:pt x="64" y="265"/>
                    <a:pt x="64" y="265"/>
                    <a:pt x="64" y="265"/>
                  </a:cubicBezTo>
                  <a:cubicBezTo>
                    <a:pt x="64" y="265"/>
                    <a:pt x="64" y="265"/>
                    <a:pt x="64" y="265"/>
                  </a:cubicBezTo>
                  <a:cubicBezTo>
                    <a:pt x="64" y="265"/>
                    <a:pt x="64" y="265"/>
                    <a:pt x="64" y="265"/>
                  </a:cubicBezTo>
                  <a:cubicBezTo>
                    <a:pt x="64" y="265"/>
                    <a:pt x="64" y="265"/>
                    <a:pt x="64" y="265"/>
                  </a:cubicBezTo>
                  <a:cubicBezTo>
                    <a:pt x="64" y="180"/>
                    <a:pt x="83" y="99"/>
                    <a:pt x="117" y="27"/>
                  </a:cubicBezTo>
                  <a:cubicBezTo>
                    <a:pt x="59" y="0"/>
                    <a:pt x="59" y="0"/>
                    <a:pt x="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0">
              <a:extLst>
                <a:ext uri="{FF2B5EF4-FFF2-40B4-BE49-F238E27FC236}">
                  <a16:creationId xmlns:a16="http://schemas.microsoft.com/office/drawing/2014/main" id="{7DF78C84-FC1C-4D8A-9B4F-4B75C965E67E}"/>
                </a:ext>
              </a:extLst>
            </p:cNvPr>
            <p:cNvSpPr>
              <a:spLocks/>
            </p:cNvSpPr>
            <p:nvPr/>
          </p:nvSpPr>
          <p:spPr bwMode="auto">
            <a:xfrm>
              <a:off x="2789" y="2159"/>
              <a:ext cx="189" cy="493"/>
            </a:xfrm>
            <a:custGeom>
              <a:avLst/>
              <a:gdLst>
                <a:gd name="T0" fmla="*/ 0 w 143"/>
                <a:gd name="T1" fmla="*/ 0 h 374"/>
                <a:gd name="T2" fmla="*/ 0 w 143"/>
                <a:gd name="T3" fmla="*/ 0 h 374"/>
                <a:gd name="T4" fmla="*/ 143 w 143"/>
                <a:gd name="T5" fmla="*/ 374 h 374"/>
                <a:gd name="T6" fmla="*/ 0 w 143"/>
                <a:gd name="T7" fmla="*/ 0 h 374"/>
              </a:gdLst>
              <a:ahLst/>
              <a:cxnLst>
                <a:cxn ang="0">
                  <a:pos x="T0" y="T1"/>
                </a:cxn>
                <a:cxn ang="0">
                  <a:pos x="T2" y="T3"/>
                </a:cxn>
                <a:cxn ang="0">
                  <a:pos x="T4" y="T5"/>
                </a:cxn>
                <a:cxn ang="0">
                  <a:pos x="T6" y="T7"/>
                </a:cxn>
              </a:cxnLst>
              <a:rect l="0" t="0" r="r" b="b"/>
              <a:pathLst>
                <a:path w="143" h="374">
                  <a:moveTo>
                    <a:pt x="0" y="0"/>
                  </a:moveTo>
                  <a:cubicBezTo>
                    <a:pt x="0" y="0"/>
                    <a:pt x="0" y="0"/>
                    <a:pt x="0" y="0"/>
                  </a:cubicBezTo>
                  <a:cubicBezTo>
                    <a:pt x="0" y="144"/>
                    <a:pt x="54" y="275"/>
                    <a:pt x="143" y="374"/>
                  </a:cubicBezTo>
                  <a:cubicBezTo>
                    <a:pt x="54" y="275"/>
                    <a:pt x="0" y="14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7" name="TextBox 56">
            <a:extLst>
              <a:ext uri="{FF2B5EF4-FFF2-40B4-BE49-F238E27FC236}">
                <a16:creationId xmlns:a16="http://schemas.microsoft.com/office/drawing/2014/main" id="{FB84E50E-2C36-4F46-8078-BFFE140F8822}"/>
              </a:ext>
            </a:extLst>
          </p:cNvPr>
          <p:cNvSpPr txBox="1"/>
          <p:nvPr/>
        </p:nvSpPr>
        <p:spPr>
          <a:xfrm>
            <a:off x="6458080" y="1947513"/>
            <a:ext cx="5347233" cy="1077218"/>
          </a:xfrm>
          <a:prstGeom prst="rect">
            <a:avLst/>
          </a:prstGeom>
          <a:noFill/>
        </p:spPr>
        <p:txBody>
          <a:bodyPr wrap="square" rtlCol="0">
            <a:spAutoFit/>
          </a:bodyPr>
          <a:lstStyle/>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a:p>
            <a:pPr algn="ctr" defTabSz="685800" eaLnBrk="0" fontAlgn="base" hangingPunct="0">
              <a:spcBef>
                <a:spcPct val="0"/>
              </a:spcBef>
              <a:spcAft>
                <a:spcPct val="0"/>
              </a:spcAft>
            </a:pPr>
            <a:endParaRPr lang="es-EC" altLang="es-EC" sz="3200" b="1" dirty="0">
              <a:solidFill>
                <a:srgbClr val="0070C0"/>
              </a:solidFill>
              <a:latin typeface="Prequel Demo" panose="00000500000000000000" pitchFamily="2" charset="0"/>
            </a:endParaRPr>
          </a:p>
        </p:txBody>
      </p:sp>
      <p:sp>
        <p:nvSpPr>
          <p:cNvPr id="2" name="Slide Number Placeholder 1">
            <a:extLst>
              <a:ext uri="{FF2B5EF4-FFF2-40B4-BE49-F238E27FC236}">
                <a16:creationId xmlns:a16="http://schemas.microsoft.com/office/drawing/2014/main" id="{DA185D20-43C9-47CB-BC22-0F37089AEA27}"/>
              </a:ext>
            </a:extLst>
          </p:cNvPr>
          <p:cNvSpPr>
            <a:spLocks noGrp="1"/>
          </p:cNvSpPr>
          <p:nvPr>
            <p:ph type="sldNum" sz="quarter" idx="12"/>
          </p:nvPr>
        </p:nvSpPr>
        <p:spPr/>
        <p:txBody>
          <a:bodyPr/>
          <a:lstStyle/>
          <a:p>
            <a:fld id="{F3427122-DD58-4B2A-BC02-A0C1482E4B6E}" type="slidenum">
              <a:rPr lang="en-US" smtClean="0"/>
              <a:t>1</a:t>
            </a:fld>
            <a:endParaRPr lang="en-US" dirty="0"/>
          </a:p>
        </p:txBody>
      </p:sp>
      <p:sp>
        <p:nvSpPr>
          <p:cNvPr id="54" name="TextBox 19">
            <a:extLst>
              <a:ext uri="{FF2B5EF4-FFF2-40B4-BE49-F238E27FC236}">
                <a16:creationId xmlns:a16="http://schemas.microsoft.com/office/drawing/2014/main"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Unidad Especial</a:t>
            </a:r>
          </a:p>
          <a:p>
            <a:pPr>
              <a:lnSpc>
                <a:spcPct val="90000"/>
              </a:lnSpc>
            </a:pPr>
            <a:r>
              <a:rPr lang="es-EC" sz="3600" b="1" spc="30" dirty="0">
                <a:solidFill>
                  <a:schemeClr val="accent1">
                    <a:lumMod val="75000"/>
                  </a:schemeClr>
                </a:solidFill>
                <a:latin typeface="Bambino-Bold" panose="00000800000000000000" pitchFamily="2" charset="0"/>
              </a:rPr>
              <a:t>Regula Tu Barrio</a:t>
            </a:r>
            <a:endParaRPr lang="en-US" sz="2400" spc="30" dirty="0">
              <a:solidFill>
                <a:schemeClr val="accent1">
                  <a:lumMod val="75000"/>
                </a:schemeClr>
              </a:solidFill>
              <a:latin typeface="Bambino-Bold" panose="00000800000000000000" pitchFamily="2" charset="0"/>
            </a:endParaRPr>
          </a:p>
        </p:txBody>
      </p:sp>
      <p:grpSp>
        <p:nvGrpSpPr>
          <p:cNvPr id="49" name="Grupo 48">
            <a:extLst>
              <a:ext uri="{FF2B5EF4-FFF2-40B4-BE49-F238E27FC236}">
                <a16:creationId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55" name="Google Shape;92;p1">
              <a:extLst>
                <a:ext uri="{FF2B5EF4-FFF2-40B4-BE49-F238E27FC236}">
                  <a16:creationId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4" name="Grupo 3">
              <a:extLst>
                <a:ext uri="{FF2B5EF4-FFF2-40B4-BE49-F238E27FC236}">
                  <a16:creationId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56"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51" name="Imagen 50"/>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pic>
        <p:nvPicPr>
          <p:cNvPr id="60" name="Marcador de posición de imagen 59"/>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997856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641764" y="1597965"/>
            <a:ext cx="9043120" cy="3293209"/>
          </a:xfrm>
          <a:prstGeom prst="rect">
            <a:avLst/>
          </a:prstGeom>
          <a:noFill/>
        </p:spPr>
        <p:txBody>
          <a:bodyPr wrap="square" rtlCol="0">
            <a:spAutoFit/>
          </a:bodyPr>
          <a:lstStyle/>
          <a:p>
            <a:pPr algn="ctr"/>
            <a:r>
              <a:rPr lang="es-ES" sz="4000" b="1" dirty="0">
                <a:solidFill>
                  <a:srgbClr val="0070C0"/>
                </a:solidFill>
              </a:rPr>
              <a:t>ASENTAMIENTO HUMANO DE HECHO Y CONSOLIDADO DE INTERES SOCIAL DENOMINADO : BARRIO TANLAHUA</a:t>
            </a:r>
            <a:endParaRPr lang="es-EC" sz="4000" b="1" dirty="0">
              <a:solidFill>
                <a:srgbClr val="0070C0"/>
              </a:solidFill>
            </a:endParaRPr>
          </a:p>
          <a:p>
            <a:pPr algn="ctr"/>
            <a:endParaRPr lang="es-ES_tradnl" sz="2400" b="1" dirty="0">
              <a:solidFill>
                <a:srgbClr val="C00000"/>
              </a:solidFill>
            </a:endParaRPr>
          </a:p>
          <a:p>
            <a:pPr algn="ctr"/>
            <a:r>
              <a:rPr lang="es-ES_tradnl" sz="2400" b="1" dirty="0">
                <a:solidFill>
                  <a:srgbClr val="C00000"/>
                </a:solidFill>
              </a:rPr>
              <a:t>PRIORIZACIÓN GRUPO 2- POSICIÓN </a:t>
            </a:r>
            <a:r>
              <a:rPr lang="es-EC" sz="2400" b="1" dirty="0">
                <a:solidFill>
                  <a:srgbClr val="C00000"/>
                </a:solidFill>
              </a:rPr>
              <a:t>35</a:t>
            </a:r>
            <a:endParaRPr lang="es-EC" sz="2400" b="1" dirty="0">
              <a:solidFill>
                <a:srgbClr val="FF0000"/>
              </a:solidFill>
            </a:endParaRPr>
          </a:p>
          <a:p>
            <a:pPr algn="ctr"/>
            <a:endParaRPr lang="es-EC" sz="4000" b="1" dirty="0">
              <a:solidFill>
                <a:srgbClr val="0070C0"/>
              </a:solidFill>
            </a:endParaRPr>
          </a:p>
        </p:txBody>
      </p:sp>
      <p:grpSp>
        <p:nvGrpSpPr>
          <p:cNvPr id="5" name="Grupo 4">
            <a:extLst>
              <a:ext uri="{FF2B5EF4-FFF2-40B4-BE49-F238E27FC236}">
                <a16:creationId xmlns:a16="http://schemas.microsoft.com/office/drawing/2014/main" id="{74EF6B57-E8E4-4B1D-819F-B1C2D3C7456E}"/>
              </a:ext>
            </a:extLst>
          </p:cNvPr>
          <p:cNvGrpSpPr/>
          <p:nvPr/>
        </p:nvGrpSpPr>
        <p:grpSpPr>
          <a:xfrm>
            <a:off x="415053" y="5774529"/>
            <a:ext cx="11637981" cy="1083471"/>
            <a:chOff x="430307" y="5718556"/>
            <a:chExt cx="11637981" cy="1083471"/>
          </a:xfrm>
        </p:grpSpPr>
        <p:pic>
          <p:nvPicPr>
            <p:cNvPr id="8" name="Google Shape;92;p1">
              <a:extLst>
                <a:ext uri="{FF2B5EF4-FFF2-40B4-BE49-F238E27FC236}">
                  <a16:creationId xmlns:a16="http://schemas.microsoft.com/office/drawing/2014/main" id="{34CC1F6D-126E-4FE5-AD3C-E72AE295C0D8}"/>
                </a:ext>
              </a:extLst>
            </p:cNvPr>
            <p:cNvPicPr preferRelativeResize="0"/>
            <p:nvPr/>
          </p:nvPicPr>
          <p:blipFill rotWithShape="1">
            <a:blip r:embed="rId2">
              <a:alphaModFix/>
            </a:blip>
            <a:srcRect r="16755" b="-179016"/>
            <a:stretch/>
          </p:blipFill>
          <p:spPr>
            <a:xfrm>
              <a:off x="430307" y="6467090"/>
              <a:ext cx="8874196" cy="334937"/>
            </a:xfrm>
            <a:prstGeom prst="rect">
              <a:avLst/>
            </a:prstGeom>
            <a:noFill/>
            <a:ln>
              <a:noFill/>
            </a:ln>
          </p:spPr>
        </p:pic>
        <p:grpSp>
          <p:nvGrpSpPr>
            <p:cNvPr id="9" name="Grupo 8">
              <a:extLst>
                <a:ext uri="{FF2B5EF4-FFF2-40B4-BE49-F238E27FC236}">
                  <a16:creationId xmlns:a16="http://schemas.microsoft.com/office/drawing/2014/main" id="{5D17E9AE-C0E7-4FED-BA12-989318E0601F}"/>
                </a:ext>
              </a:extLst>
            </p:cNvPr>
            <p:cNvGrpSpPr/>
            <p:nvPr/>
          </p:nvGrpSpPr>
          <p:grpSpPr>
            <a:xfrm>
              <a:off x="2918005" y="5718556"/>
              <a:ext cx="9150283" cy="1034693"/>
              <a:chOff x="2918005" y="5718556"/>
              <a:chExt cx="9150283" cy="1034693"/>
            </a:xfrm>
          </p:grpSpPr>
          <p:sp>
            <p:nvSpPr>
              <p:cNvPr id="10" name="TextBox 19">
                <a:extLst>
                  <a:ext uri="{FF2B5EF4-FFF2-40B4-BE49-F238E27FC236}">
                    <a16:creationId xmlns:a16="http://schemas.microsoft.com/office/drawing/2014/main" id="{E9CF88B7-2397-40BE-A310-E792E8CEC7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1" name="Imagen 10">
                <a:extLst>
                  <a:ext uri="{FF2B5EF4-FFF2-40B4-BE49-F238E27FC236}">
                    <a16:creationId xmlns:a16="http://schemas.microsoft.com/office/drawing/2014/main" id="{7BB5D556-BD3B-4F96-B930-E3A078F94B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60541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848595" y="28637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8" name="CuadroTexto 7"/>
          <p:cNvSpPr txBox="1"/>
          <p:nvPr/>
        </p:nvSpPr>
        <p:spPr>
          <a:xfrm>
            <a:off x="3559430" y="76252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LA DELICIA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graphicFrame>
        <p:nvGraphicFramePr>
          <p:cNvPr id="23" name="18 Tabla"/>
          <p:cNvGraphicFramePr>
            <a:graphicFrameLocks noGrp="1"/>
          </p:cNvGraphicFramePr>
          <p:nvPr/>
        </p:nvGraphicFramePr>
        <p:xfrm>
          <a:off x="6434809" y="5265690"/>
          <a:ext cx="2594778" cy="1096487"/>
        </p:xfrm>
        <a:graphic>
          <a:graphicData uri="http://schemas.openxmlformats.org/drawingml/2006/table">
            <a:tbl>
              <a:tblPr firstRow="1" bandRow="1">
                <a:tableStyleId>{BDBED569-4797-4DF1-A0F4-6AAB3CD982D8}</a:tableStyleId>
              </a:tblPr>
              <a:tblGrid>
                <a:gridCol w="868194">
                  <a:extLst>
                    <a:ext uri="{9D8B030D-6E8A-4147-A177-3AD203B41FA5}">
                      <a16:colId xmlns:a16="http://schemas.microsoft.com/office/drawing/2014/main" val="20000"/>
                    </a:ext>
                  </a:extLst>
                </a:gridCol>
                <a:gridCol w="584128">
                  <a:extLst>
                    <a:ext uri="{9D8B030D-6E8A-4147-A177-3AD203B41FA5}">
                      <a16:colId xmlns:a16="http://schemas.microsoft.com/office/drawing/2014/main" val="20001"/>
                    </a:ext>
                  </a:extLst>
                </a:gridCol>
                <a:gridCol w="615381">
                  <a:extLst>
                    <a:ext uri="{9D8B030D-6E8A-4147-A177-3AD203B41FA5}">
                      <a16:colId xmlns:a16="http://schemas.microsoft.com/office/drawing/2014/main" val="20002"/>
                    </a:ext>
                  </a:extLst>
                </a:gridCol>
                <a:gridCol w="527075">
                  <a:extLst>
                    <a:ext uri="{9D8B030D-6E8A-4147-A177-3AD203B41FA5}">
                      <a16:colId xmlns:a16="http://schemas.microsoft.com/office/drawing/2014/main" val="20003"/>
                    </a:ext>
                  </a:extLst>
                </a:gridCol>
              </a:tblGrid>
              <a:tr h="37689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16:rowId xmlns:a16="http://schemas.microsoft.com/office/drawing/2014/main" val="10000"/>
                  </a:ext>
                </a:extLst>
              </a:tr>
              <a:tr h="239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100 %</a:t>
                      </a:r>
                    </a:p>
                  </a:txBody>
                  <a:tcPr marL="91445" marR="91445" marT="45750" marB="45750" anchor="ctr"/>
                </a:tc>
                <a:tc>
                  <a:txBody>
                    <a:bodyPr/>
                    <a:lstStyle/>
                    <a:p>
                      <a:pPr algn="l"/>
                      <a:r>
                        <a:rPr kumimoji="0" lang="es-EC" sz="800" u="none" strike="noStrike" kern="1200" cap="none" normalizeH="0" baseline="0" dirty="0">
                          <a:ln>
                            <a:noFill/>
                          </a:ln>
                          <a:solidFill>
                            <a:srgbClr val="002060"/>
                          </a:solidFill>
                          <a:effectLst/>
                          <a:latin typeface="+mn-lt"/>
                          <a:ea typeface="+mn-ea"/>
                          <a:cs typeface="+mn-cs"/>
                        </a:rPr>
                        <a:t>Calzada</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val="10001"/>
                  </a:ext>
                </a:extLst>
              </a:tr>
              <a:tr h="239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Alcantarillado</a:t>
                      </a: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100 %</a:t>
                      </a: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Aceras</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0  %</a:t>
                      </a:r>
                    </a:p>
                  </a:txBody>
                  <a:tcPr marL="68585" marR="68585" marT="0" marB="0" anchor="ctr"/>
                </a:tc>
                <a:extLst>
                  <a:ext uri="{0D108BD9-81ED-4DB2-BD59-A6C34878D82A}">
                    <a16:rowId xmlns:a16="http://schemas.microsoft.com/office/drawing/2014/main" val="10002"/>
                  </a:ext>
                </a:extLst>
              </a:tr>
              <a:tr h="239865">
                <a:tc>
                  <a:txBody>
                    <a:bodyPr/>
                    <a:lstStyle/>
                    <a:p>
                      <a:pPr algn="l"/>
                      <a:r>
                        <a:rPr kumimoji="0" lang="es-ES" sz="800" u="none" strike="noStrike" kern="1200" cap="none" normalizeH="0" baseline="0" dirty="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800" u="none" strike="noStrike" kern="1200" cap="none" normalizeH="0" baseline="0" dirty="0">
                          <a:ln>
                            <a:noFill/>
                          </a:ln>
                          <a:solidFill>
                            <a:srgbClr val="002060"/>
                          </a:solidFill>
                          <a:effectLst/>
                          <a:latin typeface="+mn-lt"/>
                          <a:ea typeface="+mn-ea"/>
                          <a:cs typeface="+mn-cs"/>
                        </a:rPr>
                        <a:t>100 %</a:t>
                      </a: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Bordillos</a:t>
                      </a:r>
                    </a:p>
                  </a:txBody>
                  <a:tcPr marL="91445" marR="91445" marT="45750" marB="45750" anchor="ctr"/>
                </a:tc>
                <a:tc>
                  <a:txBody>
                    <a:bodyPr/>
                    <a:lstStyle/>
                    <a:p>
                      <a:pPr algn="r"/>
                      <a:r>
                        <a:rPr kumimoji="0" lang="es-EC" sz="800" u="none" strike="noStrike" kern="1200" cap="none" normalizeH="0" baseline="0" dirty="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val="10003"/>
                  </a:ext>
                </a:extLst>
              </a:tr>
            </a:tbl>
          </a:graphicData>
        </a:graphic>
      </p:graphicFrame>
      <p:sp>
        <p:nvSpPr>
          <p:cNvPr id="25" name="CuadroTexto 24"/>
          <p:cNvSpPr txBox="1"/>
          <p:nvPr/>
        </p:nvSpPr>
        <p:spPr>
          <a:xfrm>
            <a:off x="280143" y="1098195"/>
            <a:ext cx="8866780" cy="400110"/>
          </a:xfrm>
          <a:prstGeom prst="rect">
            <a:avLst/>
          </a:prstGeom>
          <a:noFill/>
        </p:spPr>
        <p:txBody>
          <a:bodyPr wrap="square" rtlCol="0">
            <a:spAutoFit/>
          </a:bodyPr>
          <a:lstStyle/>
          <a:p>
            <a:r>
              <a:rPr lang="es-ES_tradnl" sz="2000" b="1" dirty="0">
                <a:solidFill>
                  <a:srgbClr val="C00000"/>
                </a:solidFill>
              </a:rPr>
              <a:t>INFORMACIÓN DEL ASENTAMIENTO </a:t>
            </a:r>
            <a:r>
              <a:rPr lang="es-ES_tradnl" sz="1200" b="1" dirty="0">
                <a:solidFill>
                  <a:srgbClr val="C00000"/>
                </a:solidFill>
              </a:rPr>
              <a:t>PRIORIZACIÓN GRUPO 2- POSICIÓN 35</a:t>
            </a:r>
          </a:p>
        </p:txBody>
      </p:sp>
      <p:sp>
        <p:nvSpPr>
          <p:cNvPr id="35" name="CuadroTexto 34"/>
          <p:cNvSpPr txBox="1"/>
          <p:nvPr/>
        </p:nvSpPr>
        <p:spPr>
          <a:xfrm rot="16200000">
            <a:off x="11243043" y="4611101"/>
            <a:ext cx="894797" cy="215444"/>
          </a:xfrm>
          <a:prstGeom prst="rect">
            <a:avLst/>
          </a:prstGeom>
          <a:noFill/>
        </p:spPr>
        <p:txBody>
          <a:bodyPr wrap="none" rtlCol="0">
            <a:spAutoFit/>
          </a:bodyPr>
          <a:lstStyle/>
          <a:p>
            <a:r>
              <a:rPr lang="es-EC" sz="800" dirty="0">
                <a:solidFill>
                  <a:schemeClr val="bg1"/>
                </a:solidFill>
              </a:rPr>
              <a:t>DE LOS NOGALES</a:t>
            </a:r>
          </a:p>
        </p:txBody>
      </p:sp>
      <p:graphicFrame>
        <p:nvGraphicFramePr>
          <p:cNvPr id="36" name="14 Tabla"/>
          <p:cNvGraphicFramePr>
            <a:graphicFrameLocks noGrp="1"/>
          </p:cNvGraphicFramePr>
          <p:nvPr>
            <p:extLst>
              <p:ext uri="{D42A27DB-BD31-4B8C-83A1-F6EECF244321}">
                <p14:modId xmlns:p14="http://schemas.microsoft.com/office/powerpoint/2010/main" val="982050907"/>
              </p:ext>
            </p:extLst>
          </p:nvPr>
        </p:nvGraphicFramePr>
        <p:xfrm>
          <a:off x="364427" y="1525078"/>
          <a:ext cx="5938151" cy="4837098"/>
        </p:xfrm>
        <a:graphic>
          <a:graphicData uri="http://schemas.openxmlformats.org/drawingml/2006/table">
            <a:tbl>
              <a:tblPr>
                <a:tableStyleId>{22838BEF-8BB2-4498-84A7-C5851F593DF1}</a:tableStyleId>
              </a:tblPr>
              <a:tblGrid>
                <a:gridCol w="1809669">
                  <a:extLst>
                    <a:ext uri="{9D8B030D-6E8A-4147-A177-3AD203B41FA5}">
                      <a16:colId xmlns:a16="http://schemas.microsoft.com/office/drawing/2014/main" val="20000"/>
                    </a:ext>
                  </a:extLst>
                </a:gridCol>
                <a:gridCol w="796130">
                  <a:extLst>
                    <a:ext uri="{9D8B030D-6E8A-4147-A177-3AD203B41FA5}">
                      <a16:colId xmlns:a16="http://schemas.microsoft.com/office/drawing/2014/main" val="20001"/>
                    </a:ext>
                  </a:extLst>
                </a:gridCol>
                <a:gridCol w="1221560">
                  <a:extLst>
                    <a:ext uri="{9D8B030D-6E8A-4147-A177-3AD203B41FA5}">
                      <a16:colId xmlns:a16="http://schemas.microsoft.com/office/drawing/2014/main" val="20002"/>
                    </a:ext>
                  </a:extLst>
                </a:gridCol>
                <a:gridCol w="696814">
                  <a:extLst>
                    <a:ext uri="{9D8B030D-6E8A-4147-A177-3AD203B41FA5}">
                      <a16:colId xmlns:a16="http://schemas.microsoft.com/office/drawing/2014/main" val="20003"/>
                    </a:ext>
                  </a:extLst>
                </a:gridCol>
                <a:gridCol w="139964">
                  <a:extLst>
                    <a:ext uri="{9D8B030D-6E8A-4147-A177-3AD203B41FA5}">
                      <a16:colId xmlns:a16="http://schemas.microsoft.com/office/drawing/2014/main" val="20004"/>
                    </a:ext>
                  </a:extLst>
                </a:gridCol>
                <a:gridCol w="1274014">
                  <a:extLst>
                    <a:ext uri="{9D8B030D-6E8A-4147-A177-3AD203B41FA5}">
                      <a16:colId xmlns:a16="http://schemas.microsoft.com/office/drawing/2014/main" val="20005"/>
                    </a:ext>
                  </a:extLst>
                </a:gridCol>
              </a:tblGrid>
              <a:tr h="214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rPr>
                        <a:t>AÑOS DE ASENTAMIENTO (INICIO):</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25 Años</a:t>
                      </a:r>
                    </a:p>
                  </a:txBody>
                  <a:tcPr marL="91419" marR="91419" marT="45711" marB="45711" anchor="ctr" horzOverflow="overflow"/>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CONSOLIDACIÓN:</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rowSpan="2" hMerge="1">
                  <a:txBody>
                    <a:bodyPr/>
                    <a:lstStyle/>
                    <a:p>
                      <a:endParaRPr lang="es-EC"/>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82,35  %</a:t>
                      </a:r>
                    </a:p>
                  </a:txBody>
                  <a:tcPr marL="91419" marR="91419" marT="45711" marB="45711" anchor="ctr" horzOverflow="overflow"/>
                </a:tc>
                <a:tc rowSpan="2" hMerge="1">
                  <a:txBody>
                    <a:bodyPr/>
                    <a:lstStyle/>
                    <a:p>
                      <a:endParaRPr lang="es-ES" dirty="0"/>
                    </a:p>
                  </a:txBody>
                  <a:tcPr/>
                </a:tc>
                <a:extLst>
                  <a:ext uri="{0D108BD9-81ED-4DB2-BD59-A6C34878D82A}">
                    <a16:rowId xmlns:a16="http://schemas.microsoft.com/office/drawing/2014/main" val="10000"/>
                  </a:ext>
                </a:extLst>
              </a:tr>
              <a:tr h="214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rPr>
                        <a:t>AÑOS DE ASENTAMIENTO (ACTUAL):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 27 Años</a:t>
                      </a:r>
                    </a:p>
                  </a:txBody>
                  <a:tcPr marL="91419" marR="91419" marT="45711" marB="45711" anchor="ctr" horzOverflow="overflow"/>
                </a:tc>
                <a:tc gridSpan="2"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tc hMerge="1" vMerge="1">
                  <a:txBody>
                    <a:bodyPr/>
                    <a:lstStyle/>
                    <a:p>
                      <a:endParaRPr lang="es-EC"/>
                    </a:p>
                  </a:txBody>
                  <a:tcPr/>
                </a:tc>
                <a:extLst>
                  <a:ext uri="{0D108BD9-81ED-4DB2-BD59-A6C34878D82A}">
                    <a16:rowId xmlns:a16="http://schemas.microsoft.com/office/drawing/2014/main" val="10001"/>
                  </a:ext>
                </a:extLst>
              </a:tr>
              <a:tr h="214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NÚMERO DE LOTES:</a:t>
                      </a:r>
                    </a:p>
                  </a:txBody>
                  <a:tcPr marL="68564" marR="68564"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17</a:t>
                      </a:r>
                    </a:p>
                  </a:txBody>
                  <a:tcPr marL="91419" marR="91419" marT="45711" marB="45711" anchor="ctr" horzOverflow="overflow">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POBLACIÓN  BENEFICIADA:</a:t>
                      </a:r>
                    </a:p>
                  </a:txBody>
                  <a:tcPr marL="91419" marR="91419" marT="45711" marB="45711" anchor="ctr" horzOverflow="overflow">
                    <a:solidFill>
                      <a:schemeClr val="bg1"/>
                    </a:solidFill>
                  </a:tcPr>
                </a:tc>
                <a:tc hMerge="1">
                  <a:txBody>
                    <a:bodyPr/>
                    <a:lstStyle/>
                    <a:p>
                      <a:endParaRPr lang="es-EC"/>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68  Hab. </a:t>
                      </a:r>
                      <a:endParaRPr kumimoji="0" lang="es-ES"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a:txBody>
                    <a:bodyPr/>
                    <a:lstStyle/>
                    <a:p>
                      <a:endParaRPr lang="es-ES"/>
                    </a:p>
                  </a:txBody>
                  <a:tcPr/>
                </a:tc>
                <a:extLst>
                  <a:ext uri="{0D108BD9-81ED-4DB2-BD59-A6C34878D82A}">
                    <a16:rowId xmlns:a16="http://schemas.microsoft.com/office/drawing/2014/main" val="10002"/>
                  </a:ext>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u="none" strike="noStrike" kern="1200" cap="none" normalizeH="0" baseline="0" dirty="0">
                          <a:ln>
                            <a:noFill/>
                          </a:ln>
                          <a:solidFill>
                            <a:srgbClr val="002060"/>
                          </a:solidFill>
                          <a:effectLst/>
                          <a:latin typeface="+mn-lt"/>
                          <a:ea typeface="+mn-ea"/>
                          <a:cs typeface="+mn-cs"/>
                        </a:rPr>
                        <a:t>ZONIFICACIÓN ACTUAL:</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A77 (A25001-2)</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16:rowId xmlns:a16="http://schemas.microsoft.com/office/drawing/2014/main" val="10003"/>
                  </a:ext>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ZONIFICACIÓN PROPUESTA:</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C" sz="700" u="none" strike="noStrike" kern="1200" cap="none" normalizeH="0" baseline="0" dirty="0">
                          <a:ln>
                            <a:noFill/>
                          </a:ln>
                          <a:solidFill>
                            <a:srgbClr val="002060"/>
                          </a:solidFill>
                          <a:effectLst/>
                          <a:latin typeface="+mn-lt"/>
                          <a:ea typeface="+mn-ea"/>
                          <a:cs typeface="+mn-cs"/>
                        </a:rPr>
                        <a:t>A2 (A1002-35) </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4"/>
                  </a:ext>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LOTE MÍNIMO:</a:t>
                      </a:r>
                    </a:p>
                  </a:txBody>
                  <a:tcPr marL="68564" marR="68564" marT="0" marB="0"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1000 m2</a:t>
                      </a: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5"/>
                  </a:ext>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FORMA DE OCUPACIÓN DEL SUELO:</a:t>
                      </a: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C" sz="700" u="none" strike="noStrike" kern="1200" cap="none" normalizeH="0" baseline="0" dirty="0">
                          <a:ln>
                            <a:noFill/>
                          </a:ln>
                          <a:solidFill>
                            <a:srgbClr val="002060"/>
                          </a:solidFill>
                          <a:effectLst/>
                          <a:latin typeface="+mn-lt"/>
                          <a:ea typeface="+mn-ea"/>
                          <a:cs typeface="+mn-cs"/>
                        </a:rPr>
                        <a:t>(A) Aislada</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16:rowId xmlns:a16="http://schemas.microsoft.com/office/drawing/2014/main" val="10006"/>
                  </a:ext>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USO PRINCIPAL:</a:t>
                      </a:r>
                    </a:p>
                  </a:txBody>
                  <a:tcPr marL="91419" marR="91419" marT="45711" marB="45711" anchor="ctr" horzOverflow="overflow">
                    <a:solidFill>
                      <a:srgbClr val="DAE3F3"/>
                    </a:solidFill>
                  </a:tcPr>
                </a:tc>
                <a:tc hMerge="1">
                  <a:txBody>
                    <a:bodyPr/>
                    <a:lstStyle/>
                    <a:p>
                      <a:endParaRPr lang="es-EC"/>
                    </a:p>
                  </a:txBody>
                  <a:tcP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700" u="none" strike="noStrike" kern="1200" cap="none" normalizeH="0" baseline="0" dirty="0">
                          <a:ln>
                            <a:noFill/>
                          </a:ln>
                          <a:solidFill>
                            <a:srgbClr val="002060"/>
                          </a:solidFill>
                          <a:effectLst/>
                          <a:latin typeface="+mn-lt"/>
                          <a:ea typeface="+mn-ea"/>
                          <a:cs typeface="+mn-cs"/>
                        </a:rPr>
                        <a:t>Residencial Rural 2 (RR2)</a:t>
                      </a: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hMerge="1">
                  <a:txBody>
                    <a:bodyPr/>
                    <a:lstStyle/>
                    <a:p>
                      <a:endParaRPr lang="es-EC"/>
                    </a:p>
                  </a:txBody>
                  <a:tcPr/>
                </a:tc>
                <a:tc hMerge="1">
                  <a:txBody>
                    <a:bodyPr/>
                    <a:lstStyle/>
                    <a:p>
                      <a:endParaRPr lang="es-ES" dirty="0"/>
                    </a:p>
                  </a:txBody>
                  <a:tcPr/>
                </a:tc>
                <a:extLst>
                  <a:ext uri="{0D108BD9-81ED-4DB2-BD59-A6C34878D82A}">
                    <a16:rowId xmlns:a16="http://schemas.microsoft.com/office/drawing/2014/main" val="10007"/>
                  </a:ext>
                </a:extLst>
              </a:tr>
              <a:tr h="2149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CLASIFICACIÓN DEL SUELO:</a:t>
                      </a:r>
                    </a:p>
                  </a:txBody>
                  <a:tcPr marL="91419" marR="91419" marT="45711" marB="45711" anchor="ctr" horzOverflow="overflow">
                    <a:noFill/>
                  </a:tcPr>
                </a:tc>
                <a:tc hMerge="1">
                  <a:txBody>
                    <a:bodyPr/>
                    <a:lstStyle/>
                    <a:p>
                      <a:endParaRPr lang="es-EC"/>
                    </a:p>
                  </a:txBody>
                  <a:tcPr/>
                </a:tc>
                <a:tc gridSpan="4">
                  <a:txBody>
                    <a:bodyPr/>
                    <a:lstStyle/>
                    <a:p>
                      <a:pPr marL="0" algn="l" rtl="0" eaLnBrk="1" fontAlgn="ctr" latinLnBrk="0" hangingPunct="1">
                        <a:spcBef>
                          <a:spcPts val="0"/>
                        </a:spcBef>
                        <a:spcAft>
                          <a:spcPts val="0"/>
                        </a:spcAft>
                      </a:pPr>
                      <a:r>
                        <a:rPr kumimoji="0" lang="es-EC" sz="700" u="none" strike="noStrike" kern="1200" cap="none" normalizeH="0" baseline="0" dirty="0">
                          <a:ln>
                            <a:noFill/>
                          </a:ln>
                          <a:solidFill>
                            <a:srgbClr val="002060"/>
                          </a:solidFill>
                          <a:effectLst/>
                          <a:latin typeface="+mn-lt"/>
                          <a:ea typeface="+mn-ea"/>
                          <a:cs typeface="+mn-cs"/>
                        </a:rPr>
                        <a:t>(SRU) Suelo Rural</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r h="17284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700" u="none" strike="noStrike" kern="1200" cap="none" normalizeH="0" baseline="0" dirty="0">
                          <a:ln>
                            <a:noFill/>
                          </a:ln>
                          <a:solidFill>
                            <a:srgbClr val="002060"/>
                          </a:solidFill>
                          <a:effectLst/>
                          <a:latin typeface="+mn-lt"/>
                          <a:ea typeface="+mn-ea"/>
                          <a:cs typeface="+mn-cs"/>
                        </a:rPr>
                        <a:t>INFORMES DE RIESGOS:</a:t>
                      </a:r>
                    </a:p>
                  </a:txBody>
                  <a:tcPr marL="91419" marR="91419" marT="45711" marB="45711" anchor="ctr" horzOverflow="overflow">
                    <a:solidFill>
                      <a:srgbClr val="DAE3F3"/>
                    </a:solidFill>
                  </a:tcPr>
                </a:tc>
                <a:tc hMerge="1">
                  <a:txBody>
                    <a:bodyPr/>
                    <a:lstStyle/>
                    <a:p>
                      <a:endParaRPr lang="es-ES"/>
                    </a:p>
                  </a:txBody>
                  <a:tcPr/>
                </a:tc>
                <a:tc gridSpan="4">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s-EC" sz="900" b="0" u="none" strike="noStrike" kern="1200" cap="none" normalizeH="0" baseline="0" dirty="0">
                          <a:ln>
                            <a:noFill/>
                          </a:ln>
                          <a:solidFill>
                            <a:srgbClr val="002060"/>
                          </a:solidFill>
                          <a:effectLst/>
                          <a:latin typeface="+mn-lt"/>
                          <a:ea typeface="+mn-ea"/>
                          <a:cs typeface="+mn-cs"/>
                        </a:rPr>
                        <a:t>Informe Técnico </a:t>
                      </a:r>
                      <a:r>
                        <a:rPr kumimoji="0" lang="es-ES" sz="900" b="0" u="none" strike="noStrike" kern="1200" cap="none" normalizeH="0" baseline="0" dirty="0">
                          <a:ln>
                            <a:noFill/>
                          </a:ln>
                          <a:solidFill>
                            <a:srgbClr val="002060"/>
                          </a:solidFill>
                          <a:effectLst/>
                          <a:latin typeface="+mn-lt"/>
                          <a:ea typeface="+mn-ea"/>
                          <a:cs typeface="+mn-cs"/>
                        </a:rPr>
                        <a:t>de la Dirección Metropolitana de Gestión de Riesgos No. IT-ECR-125-AT-DMGR-2020, de 23 de septiembre de 2020, califica al AHHYC por movimientos en masa con un riesgo Bajo Mitigable para los lotes 1, 2, 3, 4, 5, 6, 7, 8, 9,10, 11, 12, 13, 14, 17 y un riesgo Moderado Mitigable para los lotes 15 y 16 frente a movimientos de remoción en masa, y deja sin efecto lo descrito en el informe técnico No. 145-AT-DMGR-2018 remitido mediante oficio No. SGSG-DMGR-2018-539 de 08 de junio de 2018, además del oficio No. GADDMQ-SGSG-DMGR-2019-0914-OF de 12 de noviembre de 2019.</a:t>
                      </a:r>
                      <a:endParaRPr kumimoji="0" lang="es-EC" sz="900" b="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9"/>
                  </a:ext>
                </a:extLst>
              </a:tr>
              <a:tr h="264569">
                <a:tc gridSpan="2">
                  <a:txBody>
                    <a:bodyPr/>
                    <a:lstStyle/>
                    <a:p>
                      <a:pPr algn="l">
                        <a:lnSpc>
                          <a:spcPct val="115000"/>
                        </a:lnSpc>
                        <a:spcAft>
                          <a:spcPts val="0"/>
                        </a:spcAft>
                      </a:pPr>
                      <a:r>
                        <a:rPr kumimoji="0" lang="es-ES" sz="1000" b="1" u="none" strike="noStrike" kern="1200" cap="none" normalizeH="0" baseline="0" dirty="0">
                          <a:ln>
                            <a:noFill/>
                          </a:ln>
                          <a:solidFill>
                            <a:srgbClr val="002060"/>
                          </a:solidFill>
                          <a:effectLst/>
                          <a:latin typeface="+mn-lt"/>
                          <a:ea typeface="+mn-ea"/>
                          <a:cs typeface="+mn-cs"/>
                        </a:rPr>
                        <a:t>ÁREA ÚTIL DE LOTES:</a:t>
                      </a:r>
                      <a:endParaRPr kumimoji="0" lang="es-EC" sz="1000" b="1"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hMerge="1">
                  <a:txBody>
                    <a:bodyPr/>
                    <a:lstStyle/>
                    <a:p>
                      <a:endParaRPr lang="es-EC" dirty="0"/>
                    </a:p>
                  </a:txBody>
                  <a:tcPr marL="68580" marR="68580" marT="0" marB="0" anchor="ctr"/>
                </a:tc>
                <a:tc>
                  <a:txBody>
                    <a:bodyPr/>
                    <a:lstStyle/>
                    <a:p>
                      <a:pPr algn="r">
                        <a:lnSpc>
                          <a:spcPct val="115000"/>
                        </a:lnSpc>
                        <a:spcAft>
                          <a:spcPts val="0"/>
                        </a:spcAft>
                      </a:pPr>
                      <a:r>
                        <a:rPr lang="es-ES" sz="1000" b="1" dirty="0">
                          <a:solidFill>
                            <a:schemeClr val="tx2"/>
                          </a:solidFill>
                          <a:effectLst/>
                          <a:latin typeface="Calibri" panose="020F0502020204030204" pitchFamily="34" charset="0"/>
                          <a:cs typeface="Calibri" panose="020F0502020204030204" pitchFamily="34" charset="0"/>
                        </a:rPr>
                        <a:t>24887,87</a:t>
                      </a:r>
                      <a:endParaRPr lang="es-EC" sz="1000" dirty="0">
                        <a:solidFill>
                          <a:schemeClr val="tx2"/>
                        </a:solidFill>
                        <a:effectLst/>
                        <a:latin typeface="Calibri" panose="020F0502020204030204" pitchFamily="34" charset="0"/>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u="none" strike="noStrike" kern="1200" cap="none" normalizeH="0" baseline="0" dirty="0">
                          <a:ln>
                            <a:noFill/>
                          </a:ln>
                          <a:solidFill>
                            <a:srgbClr val="002060"/>
                          </a:solidFill>
                          <a:effectLst/>
                          <a:latin typeface="+mn-lt"/>
                          <a:ea typeface="+mn-ea"/>
                          <a:cs typeface="+mn-cs"/>
                        </a:rPr>
                        <a:t>m2</a:t>
                      </a:r>
                      <a:endParaRPr kumimoji="0" lang="es-EC" sz="10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7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extLst>
                  <a:ext uri="{0D108BD9-81ED-4DB2-BD59-A6C34878D82A}">
                    <a16:rowId xmlns:a16="http://schemas.microsoft.com/office/drawing/2014/main" val="10010"/>
                  </a:ext>
                </a:extLst>
              </a:tr>
              <a:tr h="380347">
                <a:tc gridSpan="2">
                  <a:txBody>
                    <a:bodyPr/>
                    <a:lstStyle/>
                    <a:p>
                      <a:pPr algn="l">
                        <a:lnSpc>
                          <a:spcPct val="115000"/>
                        </a:lnSpc>
                        <a:spcAft>
                          <a:spcPts val="0"/>
                        </a:spcAft>
                      </a:pPr>
                      <a:r>
                        <a:rPr kumimoji="0" lang="es-ES" sz="1000" u="none" strike="noStrike" kern="1200" cap="none" normalizeH="0" baseline="0" dirty="0">
                          <a:ln>
                            <a:noFill/>
                          </a:ln>
                          <a:solidFill>
                            <a:srgbClr val="002060"/>
                          </a:solidFill>
                          <a:effectLst/>
                          <a:latin typeface="+mn-lt"/>
                          <a:ea typeface="+mn-ea"/>
                          <a:cs typeface="+mn-cs"/>
                        </a:rPr>
                        <a:t>ÁREA FAJA DE PROTECCIÓN POR TALUD ARTIFICIAL:</a:t>
                      </a:r>
                      <a:endParaRPr kumimoji="0" lang="es-EC" sz="1000" u="none" strike="noStrike" kern="1200" cap="none" normalizeH="0" baseline="0" dirty="0">
                        <a:ln>
                          <a:noFill/>
                        </a:ln>
                        <a:solidFill>
                          <a:srgbClr val="002060"/>
                        </a:solidFill>
                        <a:effectLst/>
                        <a:latin typeface="+mn-lt"/>
                        <a:ea typeface="+mn-ea"/>
                        <a:cs typeface="+mn-cs"/>
                      </a:endParaRPr>
                    </a:p>
                  </a:txBody>
                  <a:tcPr marL="68580" marR="68580" marT="0" marB="0" anchor="ctr">
                    <a:solidFill>
                      <a:srgbClr val="DAE3F3"/>
                    </a:solidFill>
                  </a:tcPr>
                </a:tc>
                <a:tc hMerge="1">
                  <a:txBody>
                    <a:bodyPr/>
                    <a:lstStyle/>
                    <a:p>
                      <a:endParaRPr lang="es-EC" dirty="0"/>
                    </a:p>
                  </a:txBody>
                  <a:tcPr marL="68580" marR="68580" marT="0" marB="0" anchor="ctr"/>
                </a:tc>
                <a:tc>
                  <a:txBody>
                    <a:bodyPr/>
                    <a:lstStyle/>
                    <a:p>
                      <a:pPr algn="r">
                        <a:lnSpc>
                          <a:spcPct val="115000"/>
                        </a:lnSpc>
                        <a:spcAft>
                          <a:spcPts val="0"/>
                        </a:spcAft>
                      </a:pPr>
                      <a:r>
                        <a:rPr lang="es-ES" sz="1000" dirty="0">
                          <a:solidFill>
                            <a:schemeClr val="tx2"/>
                          </a:solidFill>
                          <a:effectLst/>
                          <a:latin typeface="Calibri" panose="020F0502020204030204" pitchFamily="34" charset="0"/>
                          <a:cs typeface="Calibri" panose="020F0502020204030204" pitchFamily="34" charset="0"/>
                        </a:rPr>
                        <a:t>2467,45</a:t>
                      </a:r>
                      <a:endParaRPr lang="es-EC" sz="1000" dirty="0">
                        <a:solidFill>
                          <a:schemeClr val="tx2"/>
                        </a:solidFill>
                        <a:effectLst/>
                        <a:latin typeface="Calibri" panose="020F0502020204030204" pitchFamily="34" charset="0"/>
                      </a:endParaRPr>
                    </a:p>
                  </a:txBody>
                  <a:tcPr marL="68580" marR="68580" marT="0" marB="0" anchor="ctr">
                    <a:solidFill>
                      <a:srgbClr val="DAE3F3"/>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10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1"/>
                  </a:ext>
                </a:extLst>
              </a:tr>
              <a:tr h="264569">
                <a:tc gridSpan="2">
                  <a:txBody>
                    <a:bodyPr/>
                    <a:lstStyle/>
                    <a:p>
                      <a:pPr algn="l">
                        <a:lnSpc>
                          <a:spcPct val="115000"/>
                        </a:lnSpc>
                        <a:spcAft>
                          <a:spcPts val="0"/>
                        </a:spcAft>
                      </a:pPr>
                      <a:r>
                        <a:rPr kumimoji="0" lang="es-ES" sz="1000" u="none" strike="noStrike" kern="1200" cap="none" normalizeH="0" baseline="0" dirty="0">
                          <a:ln>
                            <a:noFill/>
                          </a:ln>
                          <a:solidFill>
                            <a:srgbClr val="002060"/>
                          </a:solidFill>
                          <a:effectLst/>
                          <a:latin typeface="+mn-lt"/>
                          <a:ea typeface="+mn-ea"/>
                          <a:cs typeface="+mn-cs"/>
                        </a:rPr>
                        <a:t>ÁREA DE VÍAS </a:t>
                      </a:r>
                      <a:r>
                        <a:rPr kumimoji="0" lang="es-EC" sz="1000" u="none" strike="noStrike" kern="1200" cap="none" normalizeH="0" baseline="0" dirty="0">
                          <a:ln>
                            <a:noFill/>
                          </a:ln>
                          <a:solidFill>
                            <a:srgbClr val="002060"/>
                          </a:solidFill>
                          <a:effectLst/>
                          <a:latin typeface="+mn-lt"/>
                          <a:ea typeface="+mn-ea"/>
                          <a:cs typeface="+mn-cs"/>
                        </a:rPr>
                        <a:t>Y </a:t>
                      </a:r>
                      <a:r>
                        <a:rPr kumimoji="0" lang="es-ES" sz="1000" u="none" strike="noStrike" kern="1200" cap="none" normalizeH="0" baseline="0" dirty="0">
                          <a:ln>
                            <a:noFill/>
                          </a:ln>
                          <a:solidFill>
                            <a:srgbClr val="002060"/>
                          </a:solidFill>
                          <a:effectLst/>
                          <a:latin typeface="+mn-lt"/>
                          <a:ea typeface="+mn-ea"/>
                          <a:cs typeface="+mn-cs"/>
                        </a:rPr>
                        <a:t>PASAJE:</a:t>
                      </a:r>
                      <a:endParaRPr kumimoji="0" lang="es-EC" sz="1000" u="none" strike="noStrike" kern="1200" cap="none" normalizeH="0" baseline="0" dirty="0">
                        <a:ln>
                          <a:noFill/>
                        </a:ln>
                        <a:solidFill>
                          <a:srgbClr val="002060"/>
                        </a:solidFill>
                        <a:effectLst/>
                        <a:latin typeface="+mn-lt"/>
                        <a:ea typeface="+mn-ea"/>
                        <a:cs typeface="+mn-cs"/>
                      </a:endParaRPr>
                    </a:p>
                  </a:txBody>
                  <a:tcPr marL="68580" marR="68580" marT="0" marB="0">
                    <a:noFill/>
                  </a:tcPr>
                </a:tc>
                <a:tc hMerge="1">
                  <a:txBody>
                    <a:bodyPr/>
                    <a:lstStyle/>
                    <a:p>
                      <a:endParaRPr lang="es-EC" dirty="0"/>
                    </a:p>
                  </a:txBody>
                  <a:tcPr marL="68580" marR="68580" marT="0" marB="0"/>
                </a:tc>
                <a:tc>
                  <a:txBody>
                    <a:bodyPr/>
                    <a:lstStyle/>
                    <a:p>
                      <a:pPr algn="r">
                        <a:lnSpc>
                          <a:spcPct val="115000"/>
                        </a:lnSpc>
                        <a:spcAft>
                          <a:spcPts val="0"/>
                        </a:spcAft>
                      </a:pPr>
                      <a:r>
                        <a:rPr lang="es-ES" sz="1000" dirty="0">
                          <a:solidFill>
                            <a:schemeClr val="tx2"/>
                          </a:solidFill>
                          <a:effectLst/>
                          <a:latin typeface="Calibri" panose="020F0502020204030204" pitchFamily="34" charset="0"/>
                          <a:cs typeface="Calibri" panose="020F0502020204030204" pitchFamily="34" charset="0"/>
                        </a:rPr>
                        <a:t>6998,93</a:t>
                      </a:r>
                      <a:endParaRPr lang="es-EC" sz="1000" dirty="0">
                        <a:solidFill>
                          <a:schemeClr val="tx2"/>
                        </a:solidFill>
                        <a:effectLst/>
                        <a:latin typeface="Calibri" panose="020F0502020204030204" pitchFamily="34" charset="0"/>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u="none" strike="noStrike" kern="1200" cap="none" normalizeH="0" baseline="0" dirty="0">
                          <a:ln>
                            <a:noFill/>
                          </a:ln>
                          <a:solidFill>
                            <a:srgbClr val="002060"/>
                          </a:solidFill>
                          <a:effectLst/>
                          <a:latin typeface="+mn-lt"/>
                          <a:ea typeface="+mn-ea"/>
                          <a:cs typeface="+mn-cs"/>
                        </a:rPr>
                        <a:t>m2</a:t>
                      </a:r>
                      <a:endParaRPr kumimoji="0" lang="es-EC" sz="10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val="10012"/>
                  </a:ext>
                </a:extLst>
              </a:tr>
              <a:tr h="26456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u="none" strike="noStrike" kern="1200" cap="none" normalizeH="0" baseline="0" dirty="0">
                          <a:ln>
                            <a:noFill/>
                          </a:ln>
                          <a:solidFill>
                            <a:srgbClr val="002060"/>
                          </a:solidFill>
                          <a:effectLst/>
                          <a:latin typeface="+mn-lt"/>
                          <a:ea typeface="+mn-ea"/>
                          <a:cs typeface="+mn-cs"/>
                        </a:rPr>
                        <a:t>ÁREA TOTAL:</a:t>
                      </a:r>
                      <a:endParaRPr kumimoji="0" lang="es-EC" sz="10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rgbClr val="DAE3F3"/>
                    </a:solidFill>
                  </a:tcPr>
                </a:tc>
                <a:tc hMerge="1">
                  <a:txBody>
                    <a:bodyPr/>
                    <a:lstStyle/>
                    <a:p>
                      <a:endParaRPr lang="es-EC"/>
                    </a:p>
                  </a:txBody>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s-ES" sz="1000" b="1" dirty="0">
                          <a:solidFill>
                            <a:schemeClr val="tx2"/>
                          </a:solidFill>
                          <a:effectLst/>
                          <a:latin typeface="Calibri" panose="020F0502020204030204" pitchFamily="34" charset="0"/>
                          <a:cs typeface="Calibri" panose="020F0502020204030204" pitchFamily="34" charset="0"/>
                        </a:rPr>
                        <a:t>34354,25</a:t>
                      </a:r>
                      <a:endParaRPr lang="es-EC" sz="1000" dirty="0">
                        <a:solidFill>
                          <a:schemeClr val="tx2"/>
                        </a:solidFill>
                        <a:effectLst/>
                        <a:latin typeface="Calibri" panose="020F0502020204030204" pitchFamily="34" charset="0"/>
                      </a:endParaRPr>
                    </a:p>
                  </a:txBody>
                  <a:tcPr marL="68580" marR="68580" marT="0" marB="0">
                    <a:solidFill>
                      <a:srgbClr val="DAE3F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rgbClr val="DAE3F3"/>
                    </a:solidFill>
                  </a:tcPr>
                </a:tc>
                <a:tc hMerge="1">
                  <a:txBody>
                    <a:bodyPr/>
                    <a:lstStyle/>
                    <a:p>
                      <a:endParaRPr lang="es-EC"/>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UERB-AZLD</a:t>
                      </a:r>
                    </a:p>
                  </a:txBody>
                  <a:tcPr marL="91419" marR="91419" marT="45711" marB="45711" anchor="ctr" horzOverflow="overflow">
                    <a:solidFill>
                      <a:srgbClr val="DAE3F3"/>
                    </a:solidFill>
                  </a:tcPr>
                </a:tc>
                <a:extLst>
                  <a:ext uri="{0D108BD9-81ED-4DB2-BD59-A6C34878D82A}">
                    <a16:rowId xmlns:a16="http://schemas.microsoft.com/office/drawing/2014/main" val="10013"/>
                  </a:ext>
                </a:extLst>
              </a:tr>
            </a:tbl>
          </a:graphicData>
        </a:graphic>
      </p:graphicFrame>
      <p:grpSp>
        <p:nvGrpSpPr>
          <p:cNvPr id="22" name="Grupo 21"/>
          <p:cNvGrpSpPr/>
          <p:nvPr/>
        </p:nvGrpSpPr>
        <p:grpSpPr>
          <a:xfrm>
            <a:off x="9125719" y="3536438"/>
            <a:ext cx="2938914" cy="3259567"/>
            <a:chOff x="2706644" y="2180710"/>
            <a:chExt cx="6294512" cy="5080266"/>
          </a:xfrm>
        </p:grpSpPr>
        <p:sp>
          <p:nvSpPr>
            <p:cNvPr id="24" name="CuadroTexto 23"/>
            <p:cNvSpPr txBox="1"/>
            <p:nvPr/>
          </p:nvSpPr>
          <p:spPr>
            <a:xfrm rot="16764929">
              <a:off x="6589736" y="4336419"/>
              <a:ext cx="1883849" cy="261610"/>
            </a:xfrm>
            <a:prstGeom prst="rect">
              <a:avLst/>
            </a:prstGeom>
            <a:noFill/>
          </p:spPr>
          <p:txBody>
            <a:bodyPr wrap="none" rtlCol="0">
              <a:spAutoFit/>
            </a:bodyPr>
            <a:lstStyle/>
            <a:p>
              <a:r>
                <a:rPr lang="es-EC" sz="1100" dirty="0">
                  <a:solidFill>
                    <a:schemeClr val="bg1"/>
                  </a:solidFill>
                </a:rPr>
                <a:t>MANUEL CORODVA GALARZA</a:t>
              </a:r>
            </a:p>
          </p:txBody>
        </p:sp>
        <p:sp>
          <p:nvSpPr>
            <p:cNvPr id="26" name="CuadroTexto 25"/>
            <p:cNvSpPr txBox="1"/>
            <p:nvPr/>
          </p:nvSpPr>
          <p:spPr>
            <a:xfrm rot="21301830">
              <a:off x="5482912" y="4430053"/>
              <a:ext cx="1415772" cy="215444"/>
            </a:xfrm>
            <a:prstGeom prst="rect">
              <a:avLst/>
            </a:prstGeom>
            <a:noFill/>
          </p:spPr>
          <p:txBody>
            <a:bodyPr wrap="none" rtlCol="0">
              <a:spAutoFit/>
            </a:bodyPr>
            <a:lstStyle/>
            <a:p>
              <a:r>
                <a:rPr lang="es-EC" sz="800" dirty="0">
                  <a:solidFill>
                    <a:schemeClr val="bg1"/>
                  </a:solidFill>
                </a:rPr>
                <a:t>MANUEL CORODVA GALARZA</a:t>
              </a:r>
            </a:p>
          </p:txBody>
        </p:sp>
        <p:sp>
          <p:nvSpPr>
            <p:cNvPr id="27" name="Forma libre 26"/>
            <p:cNvSpPr/>
            <p:nvPr/>
          </p:nvSpPr>
          <p:spPr>
            <a:xfrm>
              <a:off x="4667534" y="3889612"/>
              <a:ext cx="2756848" cy="696137"/>
            </a:xfrm>
            <a:custGeom>
              <a:avLst/>
              <a:gdLst>
                <a:gd name="connsiteX0" fmla="*/ 0 w 2756848"/>
                <a:gd name="connsiteY0" fmla="*/ 136478 h 696137"/>
                <a:gd name="connsiteX1" fmla="*/ 218365 w 2756848"/>
                <a:gd name="connsiteY1" fmla="*/ 341194 h 696137"/>
                <a:gd name="connsiteX2" fmla="*/ 354842 w 2756848"/>
                <a:gd name="connsiteY2" fmla="*/ 477672 h 696137"/>
                <a:gd name="connsiteX3" fmla="*/ 491320 w 2756848"/>
                <a:gd name="connsiteY3" fmla="*/ 504967 h 696137"/>
                <a:gd name="connsiteX4" fmla="*/ 573206 w 2756848"/>
                <a:gd name="connsiteY4" fmla="*/ 395785 h 696137"/>
                <a:gd name="connsiteX5" fmla="*/ 655093 w 2756848"/>
                <a:gd name="connsiteY5" fmla="*/ 286603 h 696137"/>
                <a:gd name="connsiteX6" fmla="*/ 764275 w 2756848"/>
                <a:gd name="connsiteY6" fmla="*/ 204716 h 696137"/>
                <a:gd name="connsiteX7" fmla="*/ 955344 w 2756848"/>
                <a:gd name="connsiteY7" fmla="*/ 368489 h 696137"/>
                <a:gd name="connsiteX8" fmla="*/ 1023582 w 2756848"/>
                <a:gd name="connsiteY8" fmla="*/ 477672 h 696137"/>
                <a:gd name="connsiteX9" fmla="*/ 1132765 w 2756848"/>
                <a:gd name="connsiteY9" fmla="*/ 477672 h 696137"/>
                <a:gd name="connsiteX10" fmla="*/ 1296538 w 2756848"/>
                <a:gd name="connsiteY10" fmla="*/ 395785 h 696137"/>
                <a:gd name="connsiteX11" fmla="*/ 1460311 w 2756848"/>
                <a:gd name="connsiteY11" fmla="*/ 368489 h 696137"/>
                <a:gd name="connsiteX12" fmla="*/ 1665027 w 2756848"/>
                <a:gd name="connsiteY12" fmla="*/ 464024 h 696137"/>
                <a:gd name="connsiteX13" fmla="*/ 1733266 w 2756848"/>
                <a:gd name="connsiteY13" fmla="*/ 614149 h 696137"/>
                <a:gd name="connsiteX14" fmla="*/ 1842448 w 2756848"/>
                <a:gd name="connsiteY14" fmla="*/ 696036 h 696137"/>
                <a:gd name="connsiteX15" fmla="*/ 2033517 w 2756848"/>
                <a:gd name="connsiteY15" fmla="*/ 627797 h 696137"/>
                <a:gd name="connsiteX16" fmla="*/ 2238233 w 2756848"/>
                <a:gd name="connsiteY16" fmla="*/ 491319 h 696137"/>
                <a:gd name="connsiteX17" fmla="*/ 2361063 w 2756848"/>
                <a:gd name="connsiteY17" fmla="*/ 341194 h 696137"/>
                <a:gd name="connsiteX18" fmla="*/ 2511188 w 2756848"/>
                <a:gd name="connsiteY18" fmla="*/ 122830 h 696137"/>
                <a:gd name="connsiteX19" fmla="*/ 2661314 w 2756848"/>
                <a:gd name="connsiteY19" fmla="*/ 27295 h 696137"/>
                <a:gd name="connsiteX20" fmla="*/ 2756848 w 2756848"/>
                <a:gd name="connsiteY20" fmla="*/ 0 h 6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6848" h="696137">
                  <a:moveTo>
                    <a:pt x="0" y="136478"/>
                  </a:moveTo>
                  <a:lnTo>
                    <a:pt x="218365" y="341194"/>
                  </a:lnTo>
                  <a:cubicBezTo>
                    <a:pt x="277505" y="398060"/>
                    <a:pt x="309350" y="450377"/>
                    <a:pt x="354842" y="477672"/>
                  </a:cubicBezTo>
                  <a:cubicBezTo>
                    <a:pt x="400335" y="504968"/>
                    <a:pt x="454926" y="518615"/>
                    <a:pt x="491320" y="504967"/>
                  </a:cubicBezTo>
                  <a:cubicBezTo>
                    <a:pt x="527714" y="491319"/>
                    <a:pt x="573206" y="395785"/>
                    <a:pt x="573206" y="395785"/>
                  </a:cubicBezTo>
                  <a:cubicBezTo>
                    <a:pt x="600501" y="359391"/>
                    <a:pt x="623248" y="318448"/>
                    <a:pt x="655093" y="286603"/>
                  </a:cubicBezTo>
                  <a:cubicBezTo>
                    <a:pt x="686938" y="254758"/>
                    <a:pt x="714233" y="191068"/>
                    <a:pt x="764275" y="204716"/>
                  </a:cubicBezTo>
                  <a:cubicBezTo>
                    <a:pt x="814317" y="218364"/>
                    <a:pt x="912126" y="322996"/>
                    <a:pt x="955344" y="368489"/>
                  </a:cubicBezTo>
                  <a:cubicBezTo>
                    <a:pt x="998562" y="413982"/>
                    <a:pt x="994012" y="459475"/>
                    <a:pt x="1023582" y="477672"/>
                  </a:cubicBezTo>
                  <a:cubicBezTo>
                    <a:pt x="1053152" y="495869"/>
                    <a:pt x="1087272" y="491320"/>
                    <a:pt x="1132765" y="477672"/>
                  </a:cubicBezTo>
                  <a:cubicBezTo>
                    <a:pt x="1178258" y="464024"/>
                    <a:pt x="1241947" y="413982"/>
                    <a:pt x="1296538" y="395785"/>
                  </a:cubicBezTo>
                  <a:cubicBezTo>
                    <a:pt x="1351129" y="377588"/>
                    <a:pt x="1398896" y="357116"/>
                    <a:pt x="1460311" y="368489"/>
                  </a:cubicBezTo>
                  <a:cubicBezTo>
                    <a:pt x="1521726" y="379862"/>
                    <a:pt x="1619535" y="423081"/>
                    <a:pt x="1665027" y="464024"/>
                  </a:cubicBezTo>
                  <a:cubicBezTo>
                    <a:pt x="1710519" y="504967"/>
                    <a:pt x="1703696" y="575480"/>
                    <a:pt x="1733266" y="614149"/>
                  </a:cubicBezTo>
                  <a:cubicBezTo>
                    <a:pt x="1762836" y="652818"/>
                    <a:pt x="1792406" y="693761"/>
                    <a:pt x="1842448" y="696036"/>
                  </a:cubicBezTo>
                  <a:cubicBezTo>
                    <a:pt x="1892490" y="698311"/>
                    <a:pt x="1967553" y="661916"/>
                    <a:pt x="2033517" y="627797"/>
                  </a:cubicBezTo>
                  <a:cubicBezTo>
                    <a:pt x="2099481" y="593678"/>
                    <a:pt x="2183642" y="539086"/>
                    <a:pt x="2238233" y="491319"/>
                  </a:cubicBezTo>
                  <a:cubicBezTo>
                    <a:pt x="2292824" y="443552"/>
                    <a:pt x="2315570" y="402609"/>
                    <a:pt x="2361063" y="341194"/>
                  </a:cubicBezTo>
                  <a:cubicBezTo>
                    <a:pt x="2406556" y="279779"/>
                    <a:pt x="2461146" y="175147"/>
                    <a:pt x="2511188" y="122830"/>
                  </a:cubicBezTo>
                  <a:cubicBezTo>
                    <a:pt x="2561230" y="70513"/>
                    <a:pt x="2620371" y="47767"/>
                    <a:pt x="2661314" y="27295"/>
                  </a:cubicBezTo>
                  <a:cubicBezTo>
                    <a:pt x="2702257" y="6823"/>
                    <a:pt x="2729552" y="3411"/>
                    <a:pt x="2756848" y="0"/>
                  </a:cubicBezTo>
                </a:path>
              </a:pathLst>
            </a:custGeom>
            <a:noFill/>
            <a:ln>
              <a:solidFill>
                <a:srgbClr val="FF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28" name="Rectángulo 27"/>
            <p:cNvSpPr/>
            <p:nvPr/>
          </p:nvSpPr>
          <p:spPr>
            <a:xfrm>
              <a:off x="5342151" y="4299966"/>
              <a:ext cx="995785" cy="304699"/>
            </a:xfrm>
            <a:prstGeom prst="rect">
              <a:avLst/>
            </a:prstGeom>
          </p:spPr>
          <p:txBody>
            <a:bodyPr wrap="none">
              <a:spAutoFit/>
            </a:bodyPr>
            <a:lstStyle/>
            <a:p>
              <a:pPr fontAlgn="ctr">
                <a:lnSpc>
                  <a:spcPct val="115000"/>
                </a:lnSpc>
              </a:pPr>
              <a:r>
                <a:rPr lang="es-EC" sz="1200" b="1" dirty="0">
                  <a:solidFill>
                    <a:schemeClr val="bg1"/>
                  </a:solidFill>
                  <a:ea typeface="Times New Roman"/>
                  <a:cs typeface="Times New Roman"/>
                </a:rPr>
                <a:t>CALLKE N13J</a:t>
              </a:r>
            </a:p>
          </p:txBody>
        </p:sp>
        <p:pic>
          <p:nvPicPr>
            <p:cNvPr id="29" name="Imagen 28"/>
            <p:cNvPicPr>
              <a:picLocks noChangeAspect="1"/>
            </p:cNvPicPr>
            <p:nvPr/>
          </p:nvPicPr>
          <p:blipFill>
            <a:blip r:embed="rId3"/>
            <a:stretch>
              <a:fillRect/>
            </a:stretch>
          </p:blipFill>
          <p:spPr>
            <a:xfrm>
              <a:off x="2706644" y="2180710"/>
              <a:ext cx="6294512" cy="4219230"/>
            </a:xfrm>
            <a:prstGeom prst="rect">
              <a:avLst/>
            </a:prstGeom>
          </p:spPr>
        </p:pic>
        <p:sp>
          <p:nvSpPr>
            <p:cNvPr id="30" name="Forma libre 29"/>
            <p:cNvSpPr/>
            <p:nvPr/>
          </p:nvSpPr>
          <p:spPr>
            <a:xfrm>
              <a:off x="4673009" y="3535326"/>
              <a:ext cx="866554" cy="871869"/>
            </a:xfrm>
            <a:custGeom>
              <a:avLst/>
              <a:gdLst>
                <a:gd name="connsiteX0" fmla="*/ 866554 w 866554"/>
                <a:gd name="connsiteY0" fmla="*/ 313660 h 871869"/>
                <a:gd name="connsiteX1" fmla="*/ 749596 w 866554"/>
                <a:gd name="connsiteY1" fmla="*/ 186069 h 871869"/>
                <a:gd name="connsiteX2" fmla="*/ 600740 w 866554"/>
                <a:gd name="connsiteY2" fmla="*/ 47846 h 871869"/>
                <a:gd name="connsiteX3" fmla="*/ 478465 w 866554"/>
                <a:gd name="connsiteY3" fmla="*/ 0 h 871869"/>
                <a:gd name="connsiteX4" fmla="*/ 382772 w 866554"/>
                <a:gd name="connsiteY4" fmla="*/ 37214 h 871869"/>
                <a:gd name="connsiteX5" fmla="*/ 271131 w 866554"/>
                <a:gd name="connsiteY5" fmla="*/ 127590 h 871869"/>
                <a:gd name="connsiteX6" fmla="*/ 244549 w 866554"/>
                <a:gd name="connsiteY6" fmla="*/ 244548 h 871869"/>
                <a:gd name="connsiteX7" fmla="*/ 202019 w 866554"/>
                <a:gd name="connsiteY7" fmla="*/ 334925 h 871869"/>
                <a:gd name="connsiteX8" fmla="*/ 111642 w 866554"/>
                <a:gd name="connsiteY8" fmla="*/ 462516 h 871869"/>
                <a:gd name="connsiteX9" fmla="*/ 0 w 866554"/>
                <a:gd name="connsiteY9" fmla="*/ 552893 h 871869"/>
                <a:gd name="connsiteX10" fmla="*/ 196703 w 866554"/>
                <a:gd name="connsiteY10" fmla="*/ 871869 h 871869"/>
                <a:gd name="connsiteX11" fmla="*/ 313661 w 866554"/>
                <a:gd name="connsiteY11" fmla="*/ 728330 h 871869"/>
                <a:gd name="connsiteX12" fmla="*/ 404038 w 866554"/>
                <a:gd name="connsiteY12" fmla="*/ 648586 h 871869"/>
                <a:gd name="connsiteX13" fmla="*/ 473149 w 866554"/>
                <a:gd name="connsiteY13" fmla="*/ 606055 h 871869"/>
                <a:gd name="connsiteX14" fmla="*/ 526312 w 866554"/>
                <a:gd name="connsiteY14" fmla="*/ 505046 h 871869"/>
                <a:gd name="connsiteX15" fmla="*/ 606056 w 866554"/>
                <a:gd name="connsiteY15" fmla="*/ 451883 h 871869"/>
                <a:gd name="connsiteX16" fmla="*/ 707065 w 866554"/>
                <a:gd name="connsiteY16" fmla="*/ 425302 h 871869"/>
                <a:gd name="connsiteX17" fmla="*/ 792126 w 866554"/>
                <a:gd name="connsiteY17" fmla="*/ 382772 h 871869"/>
                <a:gd name="connsiteX18" fmla="*/ 866554 w 866554"/>
                <a:gd name="connsiteY18" fmla="*/ 313660 h 87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6554" h="871869">
                  <a:moveTo>
                    <a:pt x="866554" y="313660"/>
                  </a:moveTo>
                  <a:lnTo>
                    <a:pt x="749596" y="186069"/>
                  </a:lnTo>
                  <a:lnTo>
                    <a:pt x="600740" y="47846"/>
                  </a:lnTo>
                  <a:lnTo>
                    <a:pt x="478465" y="0"/>
                  </a:lnTo>
                  <a:lnTo>
                    <a:pt x="382772" y="37214"/>
                  </a:lnTo>
                  <a:lnTo>
                    <a:pt x="271131" y="127590"/>
                  </a:lnTo>
                  <a:lnTo>
                    <a:pt x="244549" y="244548"/>
                  </a:lnTo>
                  <a:lnTo>
                    <a:pt x="202019" y="334925"/>
                  </a:lnTo>
                  <a:lnTo>
                    <a:pt x="111642" y="462516"/>
                  </a:lnTo>
                  <a:lnTo>
                    <a:pt x="0" y="552893"/>
                  </a:lnTo>
                  <a:lnTo>
                    <a:pt x="196703" y="871869"/>
                  </a:lnTo>
                  <a:lnTo>
                    <a:pt x="313661" y="728330"/>
                  </a:lnTo>
                  <a:lnTo>
                    <a:pt x="404038" y="648586"/>
                  </a:lnTo>
                  <a:lnTo>
                    <a:pt x="473149" y="606055"/>
                  </a:lnTo>
                  <a:lnTo>
                    <a:pt x="526312" y="505046"/>
                  </a:lnTo>
                  <a:lnTo>
                    <a:pt x="606056" y="451883"/>
                  </a:lnTo>
                  <a:lnTo>
                    <a:pt x="707065" y="425302"/>
                  </a:lnTo>
                  <a:lnTo>
                    <a:pt x="792126" y="382772"/>
                  </a:lnTo>
                  <a:lnTo>
                    <a:pt x="866554" y="313660"/>
                  </a:lnTo>
                  <a:close/>
                </a:path>
              </a:pathLst>
            </a:custGeom>
            <a:solidFill>
              <a:srgbClr val="0070C0">
                <a:alpha val="50196"/>
              </a:srgbClr>
            </a:solidFill>
            <a:ln w="12700">
              <a:solidFill>
                <a:srgbClr val="0070C0"/>
              </a:solidFill>
              <a:prstDash val="sysDash"/>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just"/>
              <a:endParaRPr lang="es-EC" sz="1400" dirty="0"/>
            </a:p>
          </p:txBody>
        </p:sp>
        <p:sp>
          <p:nvSpPr>
            <p:cNvPr id="32" name="Forma libre 31"/>
            <p:cNvSpPr/>
            <p:nvPr/>
          </p:nvSpPr>
          <p:spPr>
            <a:xfrm>
              <a:off x="3476625" y="2190750"/>
              <a:ext cx="2133600" cy="4229100"/>
            </a:xfrm>
            <a:custGeom>
              <a:avLst/>
              <a:gdLst>
                <a:gd name="connsiteX0" fmla="*/ 2133600 w 2133600"/>
                <a:gd name="connsiteY0" fmla="*/ 4229100 h 4229100"/>
                <a:gd name="connsiteX1" fmla="*/ 2133600 w 2133600"/>
                <a:gd name="connsiteY1" fmla="*/ 4229100 h 4229100"/>
                <a:gd name="connsiteX2" fmla="*/ 2105025 w 2133600"/>
                <a:gd name="connsiteY2" fmla="*/ 4152900 h 4229100"/>
                <a:gd name="connsiteX3" fmla="*/ 2085975 w 2133600"/>
                <a:gd name="connsiteY3" fmla="*/ 4124325 h 4229100"/>
                <a:gd name="connsiteX4" fmla="*/ 2076450 w 2133600"/>
                <a:gd name="connsiteY4" fmla="*/ 4105275 h 4229100"/>
                <a:gd name="connsiteX5" fmla="*/ 2076450 w 2133600"/>
                <a:gd name="connsiteY5" fmla="*/ 4105275 h 4229100"/>
                <a:gd name="connsiteX6" fmla="*/ 1838325 w 2133600"/>
                <a:gd name="connsiteY6" fmla="*/ 3905250 h 4229100"/>
                <a:gd name="connsiteX7" fmla="*/ 1600200 w 2133600"/>
                <a:gd name="connsiteY7" fmla="*/ 3590925 h 4229100"/>
                <a:gd name="connsiteX8" fmla="*/ 1400175 w 2133600"/>
                <a:gd name="connsiteY8" fmla="*/ 3190875 h 4229100"/>
                <a:gd name="connsiteX9" fmla="*/ 1266825 w 2133600"/>
                <a:gd name="connsiteY9" fmla="*/ 2895600 h 4229100"/>
                <a:gd name="connsiteX10" fmla="*/ 1209675 w 2133600"/>
                <a:gd name="connsiteY10" fmla="*/ 2819400 h 4229100"/>
                <a:gd name="connsiteX11" fmla="*/ 1076325 w 2133600"/>
                <a:gd name="connsiteY11" fmla="*/ 2686050 h 4229100"/>
                <a:gd name="connsiteX12" fmla="*/ 971550 w 2133600"/>
                <a:gd name="connsiteY12" fmla="*/ 2505075 h 4229100"/>
                <a:gd name="connsiteX13" fmla="*/ 885825 w 2133600"/>
                <a:gd name="connsiteY13" fmla="*/ 2343150 h 4229100"/>
                <a:gd name="connsiteX14" fmla="*/ 838200 w 2133600"/>
                <a:gd name="connsiteY14" fmla="*/ 2276475 h 4229100"/>
                <a:gd name="connsiteX15" fmla="*/ 666750 w 2133600"/>
                <a:gd name="connsiteY15" fmla="*/ 2057400 h 4229100"/>
                <a:gd name="connsiteX16" fmla="*/ 438150 w 2133600"/>
                <a:gd name="connsiteY16" fmla="*/ 1762125 h 4229100"/>
                <a:gd name="connsiteX17" fmla="*/ 209550 w 2133600"/>
                <a:gd name="connsiteY17" fmla="*/ 1409700 h 4229100"/>
                <a:gd name="connsiteX18" fmla="*/ 57150 w 2133600"/>
                <a:gd name="connsiteY18" fmla="*/ 1143000 h 4229100"/>
                <a:gd name="connsiteX19" fmla="*/ 28575 w 2133600"/>
                <a:gd name="connsiteY19" fmla="*/ 895350 h 4229100"/>
                <a:gd name="connsiteX20" fmla="*/ 0 w 2133600"/>
                <a:gd name="connsiteY20" fmla="*/ 619125 h 4229100"/>
                <a:gd name="connsiteX21" fmla="*/ 28575 w 2133600"/>
                <a:gd name="connsiteY21" fmla="*/ 381000 h 4229100"/>
                <a:gd name="connsiteX22" fmla="*/ 95250 w 2133600"/>
                <a:gd name="connsiteY22" fmla="*/ 228600 h 4229100"/>
                <a:gd name="connsiteX23" fmla="*/ 171450 w 2133600"/>
                <a:gd name="connsiteY23" fmla="*/ 152400 h 4229100"/>
                <a:gd name="connsiteX24" fmla="*/ 371475 w 2133600"/>
                <a:gd name="connsiteY24" fmla="*/ 104775 h 4229100"/>
                <a:gd name="connsiteX25" fmla="*/ 781050 w 2133600"/>
                <a:gd name="connsiteY25" fmla="*/ 47625 h 4229100"/>
                <a:gd name="connsiteX26" fmla="*/ 1143000 w 2133600"/>
                <a:gd name="connsiteY26"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33600" h="4229100">
                  <a:moveTo>
                    <a:pt x="2133600" y="4229100"/>
                  </a:moveTo>
                  <a:lnTo>
                    <a:pt x="2133600" y="4229100"/>
                  </a:lnTo>
                  <a:cubicBezTo>
                    <a:pt x="2124075" y="4203700"/>
                    <a:pt x="2116250" y="4177596"/>
                    <a:pt x="2105025" y="4152900"/>
                  </a:cubicBezTo>
                  <a:cubicBezTo>
                    <a:pt x="2100288" y="4142478"/>
                    <a:pt x="2091865" y="4134141"/>
                    <a:pt x="2085975" y="4124325"/>
                  </a:cubicBezTo>
                  <a:cubicBezTo>
                    <a:pt x="2082322" y="4118237"/>
                    <a:pt x="2079625" y="4111625"/>
                    <a:pt x="2076450" y="4105275"/>
                  </a:cubicBezTo>
                  <a:lnTo>
                    <a:pt x="2076450" y="4105275"/>
                  </a:lnTo>
                  <a:lnTo>
                    <a:pt x="1838325" y="3905250"/>
                  </a:lnTo>
                  <a:lnTo>
                    <a:pt x="1600200" y="3590925"/>
                  </a:lnTo>
                  <a:lnTo>
                    <a:pt x="1400175" y="3190875"/>
                  </a:lnTo>
                  <a:lnTo>
                    <a:pt x="1266825" y="2895600"/>
                  </a:lnTo>
                  <a:lnTo>
                    <a:pt x="1209675" y="2819400"/>
                  </a:lnTo>
                  <a:lnTo>
                    <a:pt x="1076325" y="2686050"/>
                  </a:lnTo>
                  <a:lnTo>
                    <a:pt x="971550" y="2505075"/>
                  </a:lnTo>
                  <a:lnTo>
                    <a:pt x="885825" y="2343150"/>
                  </a:lnTo>
                  <a:lnTo>
                    <a:pt x="838200" y="2276475"/>
                  </a:lnTo>
                  <a:lnTo>
                    <a:pt x="666750" y="2057400"/>
                  </a:lnTo>
                  <a:lnTo>
                    <a:pt x="438150" y="1762125"/>
                  </a:lnTo>
                  <a:lnTo>
                    <a:pt x="209550" y="1409700"/>
                  </a:lnTo>
                  <a:lnTo>
                    <a:pt x="57150" y="1143000"/>
                  </a:lnTo>
                  <a:lnTo>
                    <a:pt x="28575" y="895350"/>
                  </a:lnTo>
                  <a:lnTo>
                    <a:pt x="0" y="619125"/>
                  </a:lnTo>
                  <a:lnTo>
                    <a:pt x="28575" y="381000"/>
                  </a:lnTo>
                  <a:lnTo>
                    <a:pt x="95250" y="228600"/>
                  </a:lnTo>
                  <a:lnTo>
                    <a:pt x="171450" y="152400"/>
                  </a:lnTo>
                  <a:lnTo>
                    <a:pt x="371475" y="104775"/>
                  </a:lnTo>
                  <a:lnTo>
                    <a:pt x="781050" y="47625"/>
                  </a:lnTo>
                  <a:lnTo>
                    <a:pt x="1143000" y="0"/>
                  </a:lnTo>
                </a:path>
              </a:pathLst>
            </a:custGeom>
            <a:noFill/>
            <a:ln w="38100">
              <a:solidFill>
                <a:srgbClr val="C0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33" name="Forma libre 32"/>
            <p:cNvSpPr/>
            <p:nvPr/>
          </p:nvSpPr>
          <p:spPr>
            <a:xfrm>
              <a:off x="4333875" y="4238625"/>
              <a:ext cx="419100" cy="228600"/>
            </a:xfrm>
            <a:custGeom>
              <a:avLst/>
              <a:gdLst>
                <a:gd name="connsiteX0" fmla="*/ 0 w 419100"/>
                <a:gd name="connsiteY0" fmla="*/ 228600 h 228600"/>
                <a:gd name="connsiteX1" fmla="*/ 171450 w 419100"/>
                <a:gd name="connsiteY1" fmla="*/ 114300 h 228600"/>
                <a:gd name="connsiteX2" fmla="*/ 295275 w 419100"/>
                <a:gd name="connsiteY2" fmla="*/ 47625 h 228600"/>
                <a:gd name="connsiteX3" fmla="*/ 419100 w 419100"/>
                <a:gd name="connsiteY3" fmla="*/ 0 h 228600"/>
              </a:gdLst>
              <a:ahLst/>
              <a:cxnLst>
                <a:cxn ang="0">
                  <a:pos x="connsiteX0" y="connsiteY0"/>
                </a:cxn>
                <a:cxn ang="0">
                  <a:pos x="connsiteX1" y="connsiteY1"/>
                </a:cxn>
                <a:cxn ang="0">
                  <a:pos x="connsiteX2" y="connsiteY2"/>
                </a:cxn>
                <a:cxn ang="0">
                  <a:pos x="connsiteX3" y="connsiteY3"/>
                </a:cxn>
              </a:cxnLst>
              <a:rect l="l" t="t" r="r" b="b"/>
              <a:pathLst>
                <a:path w="419100" h="228600">
                  <a:moveTo>
                    <a:pt x="0" y="228600"/>
                  </a:moveTo>
                  <a:lnTo>
                    <a:pt x="171450" y="114300"/>
                  </a:lnTo>
                  <a:lnTo>
                    <a:pt x="295275" y="47625"/>
                  </a:lnTo>
                  <a:lnTo>
                    <a:pt x="419100" y="0"/>
                  </a:lnTo>
                </a:path>
              </a:pathLst>
            </a:custGeom>
            <a:noFill/>
            <a:ln>
              <a:solidFill>
                <a:srgbClr val="FFFF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34" name="CuadroTexto 33"/>
            <p:cNvSpPr txBox="1"/>
            <p:nvPr/>
          </p:nvSpPr>
          <p:spPr>
            <a:xfrm rot="3802396">
              <a:off x="3465422" y="5605717"/>
              <a:ext cx="2861311" cy="449207"/>
            </a:xfrm>
            <a:prstGeom prst="rect">
              <a:avLst/>
            </a:prstGeom>
            <a:noFill/>
          </p:spPr>
          <p:txBody>
            <a:bodyPr wrap="square" rtlCol="0">
              <a:spAutoFit/>
            </a:bodyPr>
            <a:lstStyle/>
            <a:p>
              <a:r>
                <a:rPr lang="es-EC" sz="800" dirty="0">
                  <a:solidFill>
                    <a:schemeClr val="bg1"/>
                  </a:solidFill>
                </a:rPr>
                <a:t>CALLE HUASIPUNGO</a:t>
              </a:r>
            </a:p>
          </p:txBody>
        </p:sp>
        <p:sp>
          <p:nvSpPr>
            <p:cNvPr id="37" name="CuadroTexto 36"/>
            <p:cNvSpPr txBox="1"/>
            <p:nvPr/>
          </p:nvSpPr>
          <p:spPr>
            <a:xfrm rot="19238610">
              <a:off x="3759670" y="3561484"/>
              <a:ext cx="2861312" cy="364897"/>
            </a:xfrm>
            <a:prstGeom prst="rect">
              <a:avLst/>
            </a:prstGeom>
            <a:noFill/>
          </p:spPr>
          <p:txBody>
            <a:bodyPr wrap="square" rtlCol="0">
              <a:spAutoFit/>
            </a:bodyPr>
            <a:lstStyle/>
            <a:p>
              <a:r>
                <a:rPr lang="es-EC" sz="800" dirty="0">
                  <a:solidFill>
                    <a:schemeClr val="bg1"/>
                  </a:solidFill>
                </a:rPr>
                <a:t>CALLE Oe9</a:t>
              </a:r>
            </a:p>
          </p:txBody>
        </p:sp>
        <p:sp>
          <p:nvSpPr>
            <p:cNvPr id="38" name="Forma libre 37"/>
            <p:cNvSpPr/>
            <p:nvPr/>
          </p:nvSpPr>
          <p:spPr>
            <a:xfrm>
              <a:off x="4562475" y="3543300"/>
              <a:ext cx="1387475" cy="1311275"/>
            </a:xfrm>
            <a:custGeom>
              <a:avLst/>
              <a:gdLst>
                <a:gd name="connsiteX0" fmla="*/ 0 w 1387475"/>
                <a:gd name="connsiteY0" fmla="*/ 1311275 h 1311275"/>
                <a:gd name="connsiteX1" fmla="*/ 66675 w 1387475"/>
                <a:gd name="connsiteY1" fmla="*/ 1206500 h 1311275"/>
                <a:gd name="connsiteX2" fmla="*/ 177800 w 1387475"/>
                <a:gd name="connsiteY2" fmla="*/ 1054100 h 1311275"/>
                <a:gd name="connsiteX3" fmla="*/ 279400 w 1387475"/>
                <a:gd name="connsiteY3" fmla="*/ 923925 h 1311275"/>
                <a:gd name="connsiteX4" fmla="*/ 365125 w 1387475"/>
                <a:gd name="connsiteY4" fmla="*/ 828675 h 1311275"/>
                <a:gd name="connsiteX5" fmla="*/ 488950 w 1387475"/>
                <a:gd name="connsiteY5" fmla="*/ 692150 h 1311275"/>
                <a:gd name="connsiteX6" fmla="*/ 596900 w 1387475"/>
                <a:gd name="connsiteY6" fmla="*/ 622300 h 1311275"/>
                <a:gd name="connsiteX7" fmla="*/ 638175 w 1387475"/>
                <a:gd name="connsiteY7" fmla="*/ 536575 h 1311275"/>
                <a:gd name="connsiteX8" fmla="*/ 704850 w 1387475"/>
                <a:gd name="connsiteY8" fmla="*/ 476250 h 1311275"/>
                <a:gd name="connsiteX9" fmla="*/ 815975 w 1387475"/>
                <a:gd name="connsiteY9" fmla="*/ 434975 h 1311275"/>
                <a:gd name="connsiteX10" fmla="*/ 962025 w 1387475"/>
                <a:gd name="connsiteY10" fmla="*/ 355600 h 1311275"/>
                <a:gd name="connsiteX11" fmla="*/ 1101725 w 1387475"/>
                <a:gd name="connsiteY11" fmla="*/ 206375 h 1311275"/>
                <a:gd name="connsiteX12" fmla="*/ 1206500 w 1387475"/>
                <a:gd name="connsiteY12" fmla="*/ 107950 h 1311275"/>
                <a:gd name="connsiteX13" fmla="*/ 1374775 w 1387475"/>
                <a:gd name="connsiteY13" fmla="*/ 3175 h 1311275"/>
                <a:gd name="connsiteX14" fmla="*/ 1387475 w 1387475"/>
                <a:gd name="connsiteY14"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7475" h="1311275">
                  <a:moveTo>
                    <a:pt x="0" y="1311275"/>
                  </a:moveTo>
                  <a:lnTo>
                    <a:pt x="66675" y="1206500"/>
                  </a:lnTo>
                  <a:lnTo>
                    <a:pt x="177800" y="1054100"/>
                  </a:lnTo>
                  <a:lnTo>
                    <a:pt x="279400" y="923925"/>
                  </a:lnTo>
                  <a:lnTo>
                    <a:pt x="365125" y="828675"/>
                  </a:lnTo>
                  <a:lnTo>
                    <a:pt x="488950" y="692150"/>
                  </a:lnTo>
                  <a:lnTo>
                    <a:pt x="596900" y="622300"/>
                  </a:lnTo>
                  <a:lnTo>
                    <a:pt x="638175" y="536575"/>
                  </a:lnTo>
                  <a:lnTo>
                    <a:pt x="704850" y="476250"/>
                  </a:lnTo>
                  <a:lnTo>
                    <a:pt x="815975" y="434975"/>
                  </a:lnTo>
                  <a:lnTo>
                    <a:pt x="962025" y="355600"/>
                  </a:lnTo>
                  <a:lnTo>
                    <a:pt x="1101725" y="206375"/>
                  </a:lnTo>
                  <a:lnTo>
                    <a:pt x="1206500" y="107950"/>
                  </a:lnTo>
                  <a:lnTo>
                    <a:pt x="1374775" y="3175"/>
                  </a:lnTo>
                  <a:lnTo>
                    <a:pt x="1387475" y="0"/>
                  </a:lnTo>
                </a:path>
              </a:pathLst>
            </a:custGeom>
            <a:noFill/>
            <a:ln w="38100">
              <a:solidFill>
                <a:srgbClr val="C0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39" name="Forma libre 38"/>
            <p:cNvSpPr/>
            <p:nvPr/>
          </p:nvSpPr>
          <p:spPr>
            <a:xfrm>
              <a:off x="5949950" y="3438525"/>
              <a:ext cx="387350" cy="104775"/>
            </a:xfrm>
            <a:custGeom>
              <a:avLst/>
              <a:gdLst>
                <a:gd name="connsiteX0" fmla="*/ 0 w 387350"/>
                <a:gd name="connsiteY0" fmla="*/ 104775 h 104775"/>
                <a:gd name="connsiteX1" fmla="*/ 161925 w 387350"/>
                <a:gd name="connsiteY1" fmla="*/ 57150 h 104775"/>
                <a:gd name="connsiteX2" fmla="*/ 387350 w 387350"/>
                <a:gd name="connsiteY2" fmla="*/ 0 h 104775"/>
              </a:gdLst>
              <a:ahLst/>
              <a:cxnLst>
                <a:cxn ang="0">
                  <a:pos x="connsiteX0" y="connsiteY0"/>
                </a:cxn>
                <a:cxn ang="0">
                  <a:pos x="connsiteX1" y="connsiteY1"/>
                </a:cxn>
                <a:cxn ang="0">
                  <a:pos x="connsiteX2" y="connsiteY2"/>
                </a:cxn>
              </a:cxnLst>
              <a:rect l="l" t="t" r="r" b="b"/>
              <a:pathLst>
                <a:path w="387350" h="104775">
                  <a:moveTo>
                    <a:pt x="0" y="104775"/>
                  </a:moveTo>
                  <a:lnTo>
                    <a:pt x="161925" y="57150"/>
                  </a:lnTo>
                  <a:lnTo>
                    <a:pt x="387350" y="0"/>
                  </a:lnTo>
                </a:path>
              </a:pathLst>
            </a:custGeom>
            <a:noFill/>
            <a:ln w="38100">
              <a:solidFill>
                <a:srgbClr val="C00000"/>
              </a:solidFill>
            </a:ln>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endParaRPr lang="es-EC"/>
            </a:p>
          </p:txBody>
        </p:sp>
        <p:sp>
          <p:nvSpPr>
            <p:cNvPr id="40" name="CuadroTexto 39"/>
            <p:cNvSpPr txBox="1"/>
            <p:nvPr/>
          </p:nvSpPr>
          <p:spPr>
            <a:xfrm rot="18772939">
              <a:off x="4979058" y="3502957"/>
              <a:ext cx="2138845" cy="488154"/>
            </a:xfrm>
            <a:prstGeom prst="rect">
              <a:avLst/>
            </a:prstGeom>
            <a:noFill/>
          </p:spPr>
          <p:txBody>
            <a:bodyPr wrap="square" rtlCol="0">
              <a:spAutoFit/>
            </a:bodyPr>
            <a:lstStyle/>
            <a:p>
              <a:r>
                <a:rPr lang="es-EC" sz="800" dirty="0">
                  <a:solidFill>
                    <a:schemeClr val="bg1"/>
                  </a:solidFill>
                </a:rPr>
                <a:t>CALLE Oe8</a:t>
              </a:r>
            </a:p>
          </p:txBody>
        </p:sp>
        <p:sp>
          <p:nvSpPr>
            <p:cNvPr id="31" name="CuadroTexto 30"/>
            <p:cNvSpPr txBox="1"/>
            <p:nvPr/>
          </p:nvSpPr>
          <p:spPr>
            <a:xfrm>
              <a:off x="3735971" y="3105059"/>
              <a:ext cx="4136485" cy="479692"/>
            </a:xfrm>
            <a:prstGeom prst="rect">
              <a:avLst/>
            </a:prstGeom>
            <a:noFill/>
          </p:spPr>
          <p:txBody>
            <a:bodyPr wrap="square" rtlCol="0">
              <a:spAutoFit/>
            </a:bodyPr>
            <a:lstStyle/>
            <a:p>
              <a:r>
                <a:rPr lang="es-EC" sz="800" dirty="0">
                  <a:solidFill>
                    <a:schemeClr val="bg1"/>
                  </a:solidFill>
                </a:rPr>
                <a:t>BARRIO “TANLAHUA</a:t>
              </a:r>
              <a:r>
                <a:rPr lang="es-EC" sz="1400" dirty="0">
                  <a:solidFill>
                    <a:schemeClr val="bg1"/>
                  </a:solidFill>
                </a:rPr>
                <a:t>”</a:t>
              </a:r>
            </a:p>
          </p:txBody>
        </p:sp>
      </p:grpSp>
      <p:pic>
        <p:nvPicPr>
          <p:cNvPr id="41" name="Imagen 40"/>
          <p:cNvPicPr>
            <a:picLocks noChangeAspect="1"/>
          </p:cNvPicPr>
          <p:nvPr/>
        </p:nvPicPr>
        <p:blipFill rotWithShape="1">
          <a:blip r:embed="rId4" cstate="print">
            <a:extLst>
              <a:ext uri="{28A0092B-C50C-407E-A947-70E740481C1C}">
                <a14:useLocalDpi xmlns:a14="http://schemas.microsoft.com/office/drawing/2010/main" val="0"/>
              </a:ext>
            </a:extLst>
          </a:blip>
          <a:srcRect t="6584"/>
          <a:stretch/>
        </p:blipFill>
        <p:spPr>
          <a:xfrm>
            <a:off x="9147196" y="1473278"/>
            <a:ext cx="2917437" cy="1957384"/>
          </a:xfrm>
          <a:prstGeom prst="rect">
            <a:avLst/>
          </a:prstGeom>
        </p:spPr>
      </p:pic>
      <p:pic>
        <p:nvPicPr>
          <p:cNvPr id="42" name="Imagen 41"/>
          <p:cNvPicPr>
            <a:picLocks noChangeAspect="1"/>
          </p:cNvPicPr>
          <p:nvPr/>
        </p:nvPicPr>
        <p:blipFill rotWithShape="1">
          <a:blip r:embed="rId5" cstate="print">
            <a:extLst>
              <a:ext uri="{28A0092B-C50C-407E-A947-70E740481C1C}">
                <a14:useLocalDpi xmlns:a14="http://schemas.microsoft.com/office/drawing/2010/main" val="0"/>
              </a:ext>
            </a:extLst>
          </a:blip>
          <a:srcRect b="11756"/>
          <a:stretch/>
        </p:blipFill>
        <p:spPr>
          <a:xfrm>
            <a:off x="6434809" y="1477948"/>
            <a:ext cx="2566332" cy="1952714"/>
          </a:xfrm>
          <a:prstGeom prst="rect">
            <a:avLst/>
          </a:prstGeom>
        </p:spPr>
      </p:pic>
      <p:pic>
        <p:nvPicPr>
          <p:cNvPr id="43" name="Imagen 42"/>
          <p:cNvPicPr>
            <a:picLocks noChangeAspect="1"/>
          </p:cNvPicPr>
          <p:nvPr/>
        </p:nvPicPr>
        <p:blipFill rotWithShape="1">
          <a:blip r:embed="rId6" cstate="print">
            <a:extLst>
              <a:ext uri="{28A0092B-C50C-407E-A947-70E740481C1C}">
                <a14:useLocalDpi xmlns:a14="http://schemas.microsoft.com/office/drawing/2010/main" val="0"/>
              </a:ext>
            </a:extLst>
          </a:blip>
          <a:srcRect b="12453"/>
          <a:stretch/>
        </p:blipFill>
        <p:spPr>
          <a:xfrm>
            <a:off x="6424207" y="3542880"/>
            <a:ext cx="2566332" cy="1610592"/>
          </a:xfrm>
          <a:prstGeom prst="rect">
            <a:avLst/>
          </a:prstGeom>
        </p:spPr>
      </p:pic>
      <p:grpSp>
        <p:nvGrpSpPr>
          <p:cNvPr id="44" name="Grupo 43">
            <a:extLst>
              <a:ext uri="{FF2B5EF4-FFF2-40B4-BE49-F238E27FC236}">
                <a16:creationId xmlns:a16="http://schemas.microsoft.com/office/drawing/2014/main" id="{11124F2F-BBBB-4D35-A8F6-FC392200DFEE}"/>
              </a:ext>
            </a:extLst>
          </p:cNvPr>
          <p:cNvGrpSpPr/>
          <p:nvPr/>
        </p:nvGrpSpPr>
        <p:grpSpPr>
          <a:xfrm>
            <a:off x="422151" y="5755093"/>
            <a:ext cx="11637981" cy="1083471"/>
            <a:chOff x="430307" y="5718556"/>
            <a:chExt cx="11637981" cy="1083471"/>
          </a:xfrm>
        </p:grpSpPr>
        <p:pic>
          <p:nvPicPr>
            <p:cNvPr id="45" name="Google Shape;92;p1">
              <a:extLst>
                <a:ext uri="{FF2B5EF4-FFF2-40B4-BE49-F238E27FC236}">
                  <a16:creationId xmlns:a16="http://schemas.microsoft.com/office/drawing/2014/main" id="{FC27603A-4E0A-4322-A1A0-ACC74B9EF4AF}"/>
                </a:ext>
              </a:extLst>
            </p:cNvPr>
            <p:cNvPicPr preferRelativeResize="0"/>
            <p:nvPr/>
          </p:nvPicPr>
          <p:blipFill rotWithShape="1">
            <a:blip r:embed="rId7">
              <a:alphaModFix/>
            </a:blip>
            <a:srcRect r="16755" b="-179016"/>
            <a:stretch/>
          </p:blipFill>
          <p:spPr>
            <a:xfrm>
              <a:off x="430307" y="6467090"/>
              <a:ext cx="8874196" cy="334937"/>
            </a:xfrm>
            <a:prstGeom prst="rect">
              <a:avLst/>
            </a:prstGeom>
            <a:noFill/>
            <a:ln>
              <a:noFill/>
            </a:ln>
          </p:spPr>
        </p:pic>
        <p:grpSp>
          <p:nvGrpSpPr>
            <p:cNvPr id="46" name="Grupo 45">
              <a:extLst>
                <a:ext uri="{FF2B5EF4-FFF2-40B4-BE49-F238E27FC236}">
                  <a16:creationId xmlns:a16="http://schemas.microsoft.com/office/drawing/2014/main" id="{2C64DC79-3402-4D0F-A7C7-6A21EA6EE6F6}"/>
                </a:ext>
              </a:extLst>
            </p:cNvPr>
            <p:cNvGrpSpPr/>
            <p:nvPr/>
          </p:nvGrpSpPr>
          <p:grpSpPr>
            <a:xfrm>
              <a:off x="2918005" y="5718556"/>
              <a:ext cx="9150283" cy="1034693"/>
              <a:chOff x="2918005" y="5718556"/>
              <a:chExt cx="9150283" cy="1034693"/>
            </a:xfrm>
          </p:grpSpPr>
          <p:sp>
            <p:nvSpPr>
              <p:cNvPr id="47" name="TextBox 19">
                <a:extLst>
                  <a:ext uri="{FF2B5EF4-FFF2-40B4-BE49-F238E27FC236}">
                    <a16:creationId xmlns:a16="http://schemas.microsoft.com/office/drawing/2014/main" id="{E2B7DC0C-48AE-4969-BE26-B02E6ADD0E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48" name="Imagen 47">
                <a:extLst>
                  <a:ext uri="{FF2B5EF4-FFF2-40B4-BE49-F238E27FC236}">
                    <a16:creationId xmlns:a16="http://schemas.microsoft.com/office/drawing/2014/main" id="{E1445166-ED00-467A-903C-282158A850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21168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p:cNvSpPr txBox="1"/>
          <p:nvPr/>
        </p:nvSpPr>
        <p:spPr>
          <a:xfrm>
            <a:off x="261195" y="1081883"/>
            <a:ext cx="6006255" cy="400110"/>
          </a:xfrm>
          <a:prstGeom prst="rect">
            <a:avLst/>
          </a:prstGeom>
          <a:noFill/>
        </p:spPr>
        <p:txBody>
          <a:bodyPr wrap="square" rtlCol="0">
            <a:spAutoFit/>
          </a:bodyPr>
          <a:lstStyle/>
          <a:p>
            <a:r>
              <a:rPr lang="es-ES_tradnl" sz="2000" b="1" dirty="0">
                <a:solidFill>
                  <a:srgbClr val="C00000"/>
                </a:solidFill>
              </a:rPr>
              <a:t>ÁREAS VERDES CERCANAS AL ASENTAMIENTO:</a:t>
            </a:r>
          </a:p>
        </p:txBody>
      </p:sp>
      <p:grpSp>
        <p:nvGrpSpPr>
          <p:cNvPr id="65" name="Grupo 64"/>
          <p:cNvGrpSpPr/>
          <p:nvPr/>
        </p:nvGrpSpPr>
        <p:grpSpPr>
          <a:xfrm>
            <a:off x="9774639" y="1672734"/>
            <a:ext cx="2093395" cy="1042962"/>
            <a:chOff x="9774639" y="1672734"/>
            <a:chExt cx="2093395" cy="1042962"/>
          </a:xfrm>
        </p:grpSpPr>
        <p:grpSp>
          <p:nvGrpSpPr>
            <p:cNvPr id="21" name="Grupo 20"/>
            <p:cNvGrpSpPr/>
            <p:nvPr/>
          </p:nvGrpSpPr>
          <p:grpSpPr>
            <a:xfrm>
              <a:off x="9874806" y="1926523"/>
              <a:ext cx="1993228" cy="789173"/>
              <a:chOff x="9818807" y="1465809"/>
              <a:chExt cx="1993228" cy="789173"/>
            </a:xfrm>
          </p:grpSpPr>
          <p:sp>
            <p:nvSpPr>
              <p:cNvPr id="11" name="Rectángulo 10"/>
              <p:cNvSpPr/>
              <p:nvPr/>
            </p:nvSpPr>
            <p:spPr>
              <a:xfrm>
                <a:off x="9818807" y="1481993"/>
                <a:ext cx="365265" cy="20613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p:cNvSpPr/>
              <p:nvPr/>
            </p:nvSpPr>
            <p:spPr>
              <a:xfrm>
                <a:off x="9818807" y="1774924"/>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7" name="Conector recto de flecha 16"/>
              <p:cNvCxnSpPr/>
              <p:nvPr/>
            </p:nvCxnSpPr>
            <p:spPr>
              <a:xfrm>
                <a:off x="9831823" y="2144389"/>
                <a:ext cx="3560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0184072" y="1465809"/>
                <a:ext cx="1064715" cy="230832"/>
              </a:xfrm>
              <a:prstGeom prst="rect">
                <a:avLst/>
              </a:prstGeom>
              <a:noFill/>
            </p:spPr>
            <p:txBody>
              <a:bodyPr wrap="none" rtlCol="0">
                <a:spAutoFit/>
              </a:bodyPr>
              <a:lstStyle/>
              <a:p>
                <a:r>
                  <a:rPr lang="es-EC" sz="900" dirty="0"/>
                  <a:t>AHHYC TANLAHUA</a:t>
                </a:r>
              </a:p>
            </p:txBody>
          </p:sp>
          <p:sp>
            <p:nvSpPr>
              <p:cNvPr id="40" name="CuadroTexto 39"/>
              <p:cNvSpPr txBox="1"/>
              <p:nvPr/>
            </p:nvSpPr>
            <p:spPr>
              <a:xfrm>
                <a:off x="10187872" y="1760700"/>
                <a:ext cx="1624163" cy="230832"/>
              </a:xfrm>
              <a:prstGeom prst="rect">
                <a:avLst/>
              </a:prstGeom>
              <a:noFill/>
            </p:spPr>
            <p:txBody>
              <a:bodyPr wrap="none" rtlCol="0">
                <a:spAutoFit/>
              </a:bodyPr>
              <a:lstStyle/>
              <a:p>
                <a:r>
                  <a:rPr lang="es-EC" sz="900" dirty="0"/>
                  <a:t>ÁREA VERDE / EQUIPAMIENTO</a:t>
                </a:r>
              </a:p>
            </p:txBody>
          </p:sp>
          <p:sp>
            <p:nvSpPr>
              <p:cNvPr id="41" name="CuadroTexto 40"/>
              <p:cNvSpPr txBox="1"/>
              <p:nvPr/>
            </p:nvSpPr>
            <p:spPr>
              <a:xfrm>
                <a:off x="10187872" y="2024150"/>
                <a:ext cx="716863" cy="230832"/>
              </a:xfrm>
              <a:prstGeom prst="rect">
                <a:avLst/>
              </a:prstGeom>
              <a:noFill/>
            </p:spPr>
            <p:txBody>
              <a:bodyPr wrap="none" rtlCol="0">
                <a:spAutoFit/>
              </a:bodyPr>
              <a:lstStyle/>
              <a:p>
                <a:r>
                  <a:rPr lang="es-EC" sz="900" dirty="0"/>
                  <a:t>DISTANCIA </a:t>
                </a:r>
              </a:p>
            </p:txBody>
          </p:sp>
        </p:grpSp>
        <p:sp>
          <p:nvSpPr>
            <p:cNvPr id="64" name="CuadroTexto 63"/>
            <p:cNvSpPr txBox="1"/>
            <p:nvPr/>
          </p:nvSpPr>
          <p:spPr>
            <a:xfrm>
              <a:off x="9774639" y="1672734"/>
              <a:ext cx="785793" cy="261610"/>
            </a:xfrm>
            <a:prstGeom prst="rect">
              <a:avLst/>
            </a:prstGeom>
            <a:noFill/>
          </p:spPr>
          <p:txBody>
            <a:bodyPr wrap="none" rtlCol="0">
              <a:spAutoFit/>
            </a:bodyPr>
            <a:lstStyle/>
            <a:p>
              <a:r>
                <a:rPr lang="es-EC" sz="1100" b="1" dirty="0"/>
                <a:t>LEYENDA:</a:t>
              </a:r>
              <a:r>
                <a:rPr lang="es-EC" sz="900" dirty="0"/>
                <a:t> </a:t>
              </a:r>
            </a:p>
          </p:txBody>
        </p:sp>
      </p:grpSp>
      <p:sp>
        <p:nvSpPr>
          <p:cNvPr id="69" name="CuadroTexto 68"/>
          <p:cNvSpPr txBox="1"/>
          <p:nvPr/>
        </p:nvSpPr>
        <p:spPr>
          <a:xfrm rot="1838921">
            <a:off x="6897820" y="3218580"/>
            <a:ext cx="989373" cy="246221"/>
          </a:xfrm>
          <a:prstGeom prst="rect">
            <a:avLst/>
          </a:prstGeom>
          <a:noFill/>
        </p:spPr>
        <p:txBody>
          <a:bodyPr wrap="none" rtlCol="0">
            <a:spAutoFit/>
          </a:bodyPr>
          <a:lstStyle/>
          <a:p>
            <a:r>
              <a:rPr lang="es-EC" sz="1000" dirty="0">
                <a:solidFill>
                  <a:schemeClr val="bg1"/>
                </a:solidFill>
              </a:rPr>
              <a:t>Calle José E19D</a:t>
            </a:r>
          </a:p>
        </p:txBody>
      </p:sp>
      <p:sp>
        <p:nvSpPr>
          <p:cNvPr id="30" name="CuadroTexto 29"/>
          <p:cNvSpPr txBox="1"/>
          <p:nvPr/>
        </p:nvSpPr>
        <p:spPr>
          <a:xfrm>
            <a:off x="1848595" y="28637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31" name="CuadroTexto 30"/>
          <p:cNvSpPr txBox="1"/>
          <p:nvPr/>
        </p:nvSpPr>
        <p:spPr>
          <a:xfrm>
            <a:off x="3559430" y="76252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LA DELICIA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24" t="15658" r="9877" b="11453"/>
          <a:stretch/>
        </p:blipFill>
        <p:spPr>
          <a:xfrm>
            <a:off x="350876" y="1556188"/>
            <a:ext cx="9419963" cy="4754672"/>
          </a:xfrm>
          <a:prstGeom prst="rect">
            <a:avLst/>
          </a:prstGeom>
        </p:spPr>
      </p:pic>
      <p:sp>
        <p:nvSpPr>
          <p:cNvPr id="8" name="Forma libre 7"/>
          <p:cNvSpPr/>
          <p:nvPr/>
        </p:nvSpPr>
        <p:spPr>
          <a:xfrm>
            <a:off x="6429983" y="2636196"/>
            <a:ext cx="1712068" cy="2295727"/>
          </a:xfrm>
          <a:custGeom>
            <a:avLst/>
            <a:gdLst>
              <a:gd name="connsiteX0" fmla="*/ 97277 w 1712068"/>
              <a:gd name="connsiteY0" fmla="*/ 1575881 h 2295727"/>
              <a:gd name="connsiteX1" fmla="*/ 554477 w 1712068"/>
              <a:gd name="connsiteY1" fmla="*/ 2295727 h 2295727"/>
              <a:gd name="connsiteX2" fmla="*/ 651753 w 1712068"/>
              <a:gd name="connsiteY2" fmla="*/ 2081719 h 2295727"/>
              <a:gd name="connsiteX3" fmla="*/ 758757 w 1712068"/>
              <a:gd name="connsiteY3" fmla="*/ 1916349 h 2295727"/>
              <a:gd name="connsiteX4" fmla="*/ 972766 w 1712068"/>
              <a:gd name="connsiteY4" fmla="*/ 1673157 h 2295727"/>
              <a:gd name="connsiteX5" fmla="*/ 1186774 w 1712068"/>
              <a:gd name="connsiteY5" fmla="*/ 1293778 h 2295727"/>
              <a:gd name="connsiteX6" fmla="*/ 1342417 w 1712068"/>
              <a:gd name="connsiteY6" fmla="*/ 1128408 h 2295727"/>
              <a:gd name="connsiteX7" fmla="*/ 1546698 w 1712068"/>
              <a:gd name="connsiteY7" fmla="*/ 963038 h 2295727"/>
              <a:gd name="connsiteX8" fmla="*/ 1682885 w 1712068"/>
              <a:gd name="connsiteY8" fmla="*/ 758757 h 2295727"/>
              <a:gd name="connsiteX9" fmla="*/ 1712068 w 1712068"/>
              <a:gd name="connsiteY9" fmla="*/ 593387 h 2295727"/>
              <a:gd name="connsiteX10" fmla="*/ 1040860 w 1712068"/>
              <a:gd name="connsiteY10" fmla="*/ 0 h 2295727"/>
              <a:gd name="connsiteX11" fmla="*/ 807396 w 1712068"/>
              <a:gd name="connsiteY11" fmla="*/ 48638 h 2295727"/>
              <a:gd name="connsiteX12" fmla="*/ 690664 w 1712068"/>
              <a:gd name="connsiteY12" fmla="*/ 204281 h 2295727"/>
              <a:gd name="connsiteX13" fmla="*/ 622570 w 1712068"/>
              <a:gd name="connsiteY13" fmla="*/ 282102 h 2295727"/>
              <a:gd name="connsiteX14" fmla="*/ 583660 w 1712068"/>
              <a:gd name="connsiteY14" fmla="*/ 369651 h 2295727"/>
              <a:gd name="connsiteX15" fmla="*/ 525294 w 1712068"/>
              <a:gd name="connsiteY15" fmla="*/ 428017 h 2295727"/>
              <a:gd name="connsiteX16" fmla="*/ 525294 w 1712068"/>
              <a:gd name="connsiteY16" fmla="*/ 428017 h 2295727"/>
              <a:gd name="connsiteX17" fmla="*/ 515566 w 1712068"/>
              <a:gd name="connsiteY17" fmla="*/ 642025 h 2295727"/>
              <a:gd name="connsiteX18" fmla="*/ 369651 w 1712068"/>
              <a:gd name="connsiteY18" fmla="*/ 1001949 h 2295727"/>
              <a:gd name="connsiteX19" fmla="*/ 282102 w 1712068"/>
              <a:gd name="connsiteY19" fmla="*/ 1264595 h 2295727"/>
              <a:gd name="connsiteX20" fmla="*/ 68094 w 1712068"/>
              <a:gd name="connsiteY20" fmla="*/ 1459149 h 2295727"/>
              <a:gd name="connsiteX21" fmla="*/ 0 w 1712068"/>
              <a:gd name="connsiteY21" fmla="*/ 1498059 h 2295727"/>
              <a:gd name="connsiteX22" fmla="*/ 97277 w 1712068"/>
              <a:gd name="connsiteY22" fmla="*/ 1575881 h 22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2068" h="2295727">
                <a:moveTo>
                  <a:pt x="97277" y="1575881"/>
                </a:moveTo>
                <a:lnTo>
                  <a:pt x="554477" y="2295727"/>
                </a:lnTo>
                <a:lnTo>
                  <a:pt x="651753" y="2081719"/>
                </a:lnTo>
                <a:lnTo>
                  <a:pt x="758757" y="1916349"/>
                </a:lnTo>
                <a:lnTo>
                  <a:pt x="972766" y="1673157"/>
                </a:lnTo>
                <a:lnTo>
                  <a:pt x="1186774" y="1293778"/>
                </a:lnTo>
                <a:lnTo>
                  <a:pt x="1342417" y="1128408"/>
                </a:lnTo>
                <a:lnTo>
                  <a:pt x="1546698" y="963038"/>
                </a:lnTo>
                <a:lnTo>
                  <a:pt x="1682885" y="758757"/>
                </a:lnTo>
                <a:lnTo>
                  <a:pt x="1712068" y="593387"/>
                </a:lnTo>
                <a:lnTo>
                  <a:pt x="1040860" y="0"/>
                </a:lnTo>
                <a:lnTo>
                  <a:pt x="807396" y="48638"/>
                </a:lnTo>
                <a:lnTo>
                  <a:pt x="690664" y="204281"/>
                </a:lnTo>
                <a:lnTo>
                  <a:pt x="622570" y="282102"/>
                </a:lnTo>
                <a:lnTo>
                  <a:pt x="583660" y="369651"/>
                </a:lnTo>
                <a:lnTo>
                  <a:pt x="525294" y="428017"/>
                </a:lnTo>
                <a:lnTo>
                  <a:pt x="525294" y="428017"/>
                </a:lnTo>
                <a:lnTo>
                  <a:pt x="515566" y="642025"/>
                </a:lnTo>
                <a:lnTo>
                  <a:pt x="369651" y="1001949"/>
                </a:lnTo>
                <a:lnTo>
                  <a:pt x="282102" y="1264595"/>
                </a:lnTo>
                <a:lnTo>
                  <a:pt x="68094" y="1459149"/>
                </a:lnTo>
                <a:lnTo>
                  <a:pt x="0" y="1498059"/>
                </a:lnTo>
                <a:lnTo>
                  <a:pt x="97277" y="1575881"/>
                </a:lnTo>
                <a:close/>
              </a:path>
            </a:pathLst>
          </a:cu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4256915" y="2983599"/>
            <a:ext cx="856034" cy="1083984"/>
          </a:xfrm>
          <a:custGeom>
            <a:avLst/>
            <a:gdLst>
              <a:gd name="connsiteX0" fmla="*/ 0 w 856034"/>
              <a:gd name="connsiteY0" fmla="*/ 564204 h 1118680"/>
              <a:gd name="connsiteX1" fmla="*/ 466928 w 856034"/>
              <a:gd name="connsiteY1" fmla="*/ 1118680 h 1118680"/>
              <a:gd name="connsiteX2" fmla="*/ 856034 w 856034"/>
              <a:gd name="connsiteY2" fmla="*/ 671208 h 1118680"/>
              <a:gd name="connsiteX3" fmla="*/ 457200 w 856034"/>
              <a:gd name="connsiteY3" fmla="*/ 0 h 1118680"/>
              <a:gd name="connsiteX4" fmla="*/ 0 w 856034"/>
              <a:gd name="connsiteY4" fmla="*/ 564204 h 111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34" h="1118680">
                <a:moveTo>
                  <a:pt x="0" y="564204"/>
                </a:moveTo>
                <a:lnTo>
                  <a:pt x="466928" y="1118680"/>
                </a:lnTo>
                <a:lnTo>
                  <a:pt x="856034" y="671208"/>
                </a:lnTo>
                <a:lnTo>
                  <a:pt x="457200" y="0"/>
                </a:lnTo>
                <a:lnTo>
                  <a:pt x="0" y="564204"/>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Conector recto de flecha 15"/>
          <p:cNvCxnSpPr/>
          <p:nvPr/>
        </p:nvCxnSpPr>
        <p:spPr>
          <a:xfrm flipH="1">
            <a:off x="5846323" y="4464996"/>
            <a:ext cx="797668" cy="603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flipV="1">
            <a:off x="4756825" y="2959362"/>
            <a:ext cx="1089498" cy="19483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11124F2F-BBBB-4D35-A8F6-FC392200DFEE}"/>
              </a:ext>
            </a:extLst>
          </p:cNvPr>
          <p:cNvGrpSpPr/>
          <p:nvPr/>
        </p:nvGrpSpPr>
        <p:grpSpPr>
          <a:xfrm>
            <a:off x="415053" y="5774529"/>
            <a:ext cx="11637981" cy="1083471"/>
            <a:chOff x="430307" y="5718556"/>
            <a:chExt cx="11637981" cy="1083471"/>
          </a:xfrm>
        </p:grpSpPr>
        <p:pic>
          <p:nvPicPr>
            <p:cNvPr id="23" name="Google Shape;92;p1">
              <a:extLst>
                <a:ext uri="{FF2B5EF4-FFF2-40B4-BE49-F238E27FC236}">
                  <a16:creationId xmlns:a16="http://schemas.microsoft.com/office/drawing/2014/main" id="{FC27603A-4E0A-4322-A1A0-ACC74B9EF4AF}"/>
                </a:ext>
              </a:extLst>
            </p:cNvPr>
            <p:cNvPicPr preferRelativeResize="0"/>
            <p:nvPr/>
          </p:nvPicPr>
          <p:blipFill rotWithShape="1">
            <a:blip r:embed="rId3">
              <a:alphaModFix/>
            </a:blip>
            <a:srcRect r="16755" b="-179016"/>
            <a:stretch/>
          </p:blipFill>
          <p:spPr>
            <a:xfrm>
              <a:off x="430307" y="6467090"/>
              <a:ext cx="8874196" cy="334937"/>
            </a:xfrm>
            <a:prstGeom prst="rect">
              <a:avLst/>
            </a:prstGeom>
            <a:noFill/>
            <a:ln>
              <a:noFill/>
            </a:ln>
          </p:spPr>
        </p:pic>
        <p:grpSp>
          <p:nvGrpSpPr>
            <p:cNvPr id="24" name="Grupo 23">
              <a:extLst>
                <a:ext uri="{FF2B5EF4-FFF2-40B4-BE49-F238E27FC236}">
                  <a16:creationId xmlns:a16="http://schemas.microsoft.com/office/drawing/2014/main" id="{2C64DC79-3402-4D0F-A7C7-6A21EA6EE6F6}"/>
                </a:ext>
              </a:extLst>
            </p:cNvPr>
            <p:cNvGrpSpPr/>
            <p:nvPr/>
          </p:nvGrpSpPr>
          <p:grpSpPr>
            <a:xfrm>
              <a:off x="2918005" y="5718556"/>
              <a:ext cx="9150283" cy="1034693"/>
              <a:chOff x="2918005" y="5718556"/>
              <a:chExt cx="9150283" cy="1034693"/>
            </a:xfrm>
          </p:grpSpPr>
          <p:sp>
            <p:nvSpPr>
              <p:cNvPr id="26" name="TextBox 19">
                <a:extLst>
                  <a:ext uri="{FF2B5EF4-FFF2-40B4-BE49-F238E27FC236}">
                    <a16:creationId xmlns:a16="http://schemas.microsoft.com/office/drawing/2014/main" id="{E2B7DC0C-48AE-4969-BE26-B02E6ADD0E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7" name="Imagen 26">
                <a:extLst>
                  <a:ext uri="{FF2B5EF4-FFF2-40B4-BE49-F238E27FC236}">
                    <a16:creationId xmlns:a16="http://schemas.microsoft.com/office/drawing/2014/main" id="{E1445166-ED00-467A-903C-282158A850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14906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8750" t="6286" r="36572" b="5905"/>
          <a:stretch/>
        </p:blipFill>
        <p:spPr>
          <a:xfrm>
            <a:off x="6884126" y="1219905"/>
            <a:ext cx="4774131" cy="5277876"/>
          </a:xfrm>
          <a:prstGeom prst="rect">
            <a:avLst/>
          </a:prstGeom>
        </p:spPr>
      </p:pic>
      <p:sp>
        <p:nvSpPr>
          <p:cNvPr id="9" name="CuadroTexto 7"/>
          <p:cNvSpPr txBox="1"/>
          <p:nvPr/>
        </p:nvSpPr>
        <p:spPr>
          <a:xfrm>
            <a:off x="617085" y="1284829"/>
            <a:ext cx="4847739" cy="461665"/>
          </a:xfrm>
          <a:prstGeom prst="rect">
            <a:avLst/>
          </a:prstGeom>
          <a:noFill/>
        </p:spPr>
        <p:txBody>
          <a:bodyPr wrap="square" rtlCol="0">
            <a:spAutoFit/>
          </a:bodyPr>
          <a:lstStyle/>
          <a:p>
            <a:r>
              <a:rPr lang="es-ES_tradnl" sz="2400" b="1" dirty="0">
                <a:solidFill>
                  <a:srgbClr val="C00000"/>
                </a:solidFill>
              </a:rPr>
              <a:t>CAMBIO DE ZONIFICACIÓN :</a:t>
            </a:r>
          </a:p>
        </p:txBody>
      </p:sp>
      <p:sp>
        <p:nvSpPr>
          <p:cNvPr id="13" name="CuadroTexto 12"/>
          <p:cNvSpPr txBox="1"/>
          <p:nvPr/>
        </p:nvSpPr>
        <p:spPr>
          <a:xfrm>
            <a:off x="1848595" y="28637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14" name="CuadroTexto 13"/>
          <p:cNvSpPr txBox="1"/>
          <p:nvPr/>
        </p:nvSpPr>
        <p:spPr>
          <a:xfrm>
            <a:off x="3559430" y="76252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LA DELICIA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pic>
        <p:nvPicPr>
          <p:cNvPr id="2" name="Imagen 1"/>
          <p:cNvPicPr>
            <a:picLocks noChangeAspect="1"/>
          </p:cNvPicPr>
          <p:nvPr/>
        </p:nvPicPr>
        <p:blipFill rotWithShape="1">
          <a:blip r:embed="rId3"/>
          <a:srcRect l="54964" t="20190" r="8500" b="37524"/>
          <a:stretch/>
        </p:blipFill>
        <p:spPr>
          <a:xfrm>
            <a:off x="617085" y="1663587"/>
            <a:ext cx="5409844" cy="4487257"/>
          </a:xfrm>
          <a:prstGeom prst="rect">
            <a:avLst/>
          </a:prstGeom>
        </p:spPr>
      </p:pic>
      <p:grpSp>
        <p:nvGrpSpPr>
          <p:cNvPr id="10" name="Grupo 9">
            <a:extLst>
              <a:ext uri="{FF2B5EF4-FFF2-40B4-BE49-F238E27FC236}">
                <a16:creationId xmlns:a16="http://schemas.microsoft.com/office/drawing/2014/main" id="{11124F2F-BBBB-4D35-A8F6-FC392200DFEE}"/>
              </a:ext>
            </a:extLst>
          </p:cNvPr>
          <p:cNvGrpSpPr/>
          <p:nvPr/>
        </p:nvGrpSpPr>
        <p:grpSpPr>
          <a:xfrm>
            <a:off x="415053" y="5774529"/>
            <a:ext cx="11637981" cy="1083471"/>
            <a:chOff x="430307" y="5718556"/>
            <a:chExt cx="11637981" cy="1083471"/>
          </a:xfrm>
        </p:grpSpPr>
        <p:pic>
          <p:nvPicPr>
            <p:cNvPr id="11" name="Google Shape;92;p1">
              <a:extLst>
                <a:ext uri="{FF2B5EF4-FFF2-40B4-BE49-F238E27FC236}">
                  <a16:creationId xmlns:a16="http://schemas.microsoft.com/office/drawing/2014/main" id="{FC27603A-4E0A-4322-A1A0-ACC74B9EF4AF}"/>
                </a:ext>
              </a:extLst>
            </p:cNvPr>
            <p:cNvPicPr preferRelativeResize="0"/>
            <p:nvPr/>
          </p:nvPicPr>
          <p:blipFill rotWithShape="1">
            <a:blip r:embed="rId4">
              <a:alphaModFix/>
            </a:blip>
            <a:srcRect r="16755" b="-179016"/>
            <a:stretch/>
          </p:blipFill>
          <p:spPr>
            <a:xfrm>
              <a:off x="430307" y="6467090"/>
              <a:ext cx="8874196" cy="334937"/>
            </a:xfrm>
            <a:prstGeom prst="rect">
              <a:avLst/>
            </a:prstGeom>
            <a:noFill/>
            <a:ln>
              <a:noFill/>
            </a:ln>
          </p:spPr>
        </p:pic>
        <p:grpSp>
          <p:nvGrpSpPr>
            <p:cNvPr id="12" name="Grupo 11">
              <a:extLst>
                <a:ext uri="{FF2B5EF4-FFF2-40B4-BE49-F238E27FC236}">
                  <a16:creationId xmlns:a16="http://schemas.microsoft.com/office/drawing/2014/main" id="{2C64DC79-3402-4D0F-A7C7-6A21EA6EE6F6}"/>
                </a:ext>
              </a:extLst>
            </p:cNvPr>
            <p:cNvGrpSpPr/>
            <p:nvPr/>
          </p:nvGrpSpPr>
          <p:grpSpPr>
            <a:xfrm>
              <a:off x="2918005" y="5718556"/>
              <a:ext cx="9150283" cy="1034693"/>
              <a:chOff x="2918005" y="5718556"/>
              <a:chExt cx="9150283" cy="1034693"/>
            </a:xfrm>
          </p:grpSpPr>
          <p:sp>
            <p:nvSpPr>
              <p:cNvPr id="15" name="TextBox 19">
                <a:extLst>
                  <a:ext uri="{FF2B5EF4-FFF2-40B4-BE49-F238E27FC236}">
                    <a16:creationId xmlns:a16="http://schemas.microsoft.com/office/drawing/2014/main" id="{E2B7DC0C-48AE-4969-BE26-B02E6ADD0E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6" name="Imagen 15">
                <a:extLst>
                  <a:ext uri="{FF2B5EF4-FFF2-40B4-BE49-F238E27FC236}">
                    <a16:creationId xmlns:a16="http://schemas.microsoft.com/office/drawing/2014/main" id="{E1445166-ED00-467A-903C-282158A850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154594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1287" t="14627" r="17209" b="9903"/>
          <a:stretch/>
        </p:blipFill>
        <p:spPr>
          <a:xfrm>
            <a:off x="2243285" y="831226"/>
            <a:ext cx="9339434" cy="5544695"/>
          </a:xfrm>
          <a:prstGeom prst="rect">
            <a:avLst/>
          </a:prstGeom>
        </p:spPr>
      </p:pic>
      <p:sp>
        <p:nvSpPr>
          <p:cNvPr id="10" name="Rectángulo 9"/>
          <p:cNvSpPr/>
          <p:nvPr/>
        </p:nvSpPr>
        <p:spPr>
          <a:xfrm>
            <a:off x="432930" y="4616709"/>
            <a:ext cx="365265" cy="2061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432930" y="4909640"/>
            <a:ext cx="365265" cy="20613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798195" y="4600525"/>
            <a:ext cx="1064715" cy="230832"/>
          </a:xfrm>
          <a:prstGeom prst="rect">
            <a:avLst/>
          </a:prstGeom>
          <a:noFill/>
        </p:spPr>
        <p:txBody>
          <a:bodyPr wrap="none" rtlCol="0">
            <a:spAutoFit/>
          </a:bodyPr>
          <a:lstStyle/>
          <a:p>
            <a:r>
              <a:rPr lang="es-EC" sz="900" dirty="0"/>
              <a:t>AHHYC TANLAHUA</a:t>
            </a:r>
          </a:p>
        </p:txBody>
      </p:sp>
      <p:sp>
        <p:nvSpPr>
          <p:cNvPr id="13" name="CuadroTexto 12"/>
          <p:cNvSpPr txBox="1"/>
          <p:nvPr/>
        </p:nvSpPr>
        <p:spPr>
          <a:xfrm>
            <a:off x="801995" y="4895416"/>
            <a:ext cx="1624163" cy="230832"/>
          </a:xfrm>
          <a:prstGeom prst="rect">
            <a:avLst/>
          </a:prstGeom>
          <a:noFill/>
        </p:spPr>
        <p:txBody>
          <a:bodyPr wrap="none" rtlCol="0">
            <a:spAutoFit/>
          </a:bodyPr>
          <a:lstStyle/>
          <a:p>
            <a:r>
              <a:rPr lang="es-EC" sz="900" dirty="0"/>
              <a:t>ÁREA VERDE / EQUIPAMIENTO</a:t>
            </a:r>
          </a:p>
        </p:txBody>
      </p:sp>
      <p:sp>
        <p:nvSpPr>
          <p:cNvPr id="16" name="CuadroTexto 15"/>
          <p:cNvSpPr txBox="1"/>
          <p:nvPr/>
        </p:nvSpPr>
        <p:spPr>
          <a:xfrm>
            <a:off x="1614076" y="9930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17" name="CuadroTexto 16"/>
          <p:cNvSpPr txBox="1"/>
          <p:nvPr/>
        </p:nvSpPr>
        <p:spPr>
          <a:xfrm>
            <a:off x="3177690" y="584802"/>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LA DELICIA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grpSp>
        <p:nvGrpSpPr>
          <p:cNvPr id="14" name="Grupo 13">
            <a:extLst>
              <a:ext uri="{FF2B5EF4-FFF2-40B4-BE49-F238E27FC236}">
                <a16:creationId xmlns:a16="http://schemas.microsoft.com/office/drawing/2014/main" id="{11124F2F-BBBB-4D35-A8F6-FC392200DFEE}"/>
              </a:ext>
            </a:extLst>
          </p:cNvPr>
          <p:cNvGrpSpPr/>
          <p:nvPr/>
        </p:nvGrpSpPr>
        <p:grpSpPr>
          <a:xfrm>
            <a:off x="415053" y="5774529"/>
            <a:ext cx="11637981" cy="1083471"/>
            <a:chOff x="430307" y="5718556"/>
            <a:chExt cx="11637981" cy="1083471"/>
          </a:xfrm>
        </p:grpSpPr>
        <p:pic>
          <p:nvPicPr>
            <p:cNvPr id="15" name="Google Shape;92;p1">
              <a:extLst>
                <a:ext uri="{FF2B5EF4-FFF2-40B4-BE49-F238E27FC236}">
                  <a16:creationId xmlns:a16="http://schemas.microsoft.com/office/drawing/2014/main" id="{FC27603A-4E0A-4322-A1A0-ACC74B9EF4AF}"/>
                </a:ext>
              </a:extLst>
            </p:cNvPr>
            <p:cNvPicPr preferRelativeResize="0"/>
            <p:nvPr/>
          </p:nvPicPr>
          <p:blipFill rotWithShape="1">
            <a:blip r:embed="rId3">
              <a:alphaModFix/>
            </a:blip>
            <a:srcRect r="16755" b="-179016"/>
            <a:stretch/>
          </p:blipFill>
          <p:spPr>
            <a:xfrm>
              <a:off x="430307" y="6467090"/>
              <a:ext cx="8874196" cy="334937"/>
            </a:xfrm>
            <a:prstGeom prst="rect">
              <a:avLst/>
            </a:prstGeom>
            <a:noFill/>
            <a:ln>
              <a:noFill/>
            </a:ln>
          </p:spPr>
        </p:pic>
        <p:grpSp>
          <p:nvGrpSpPr>
            <p:cNvPr id="18" name="Grupo 17">
              <a:extLst>
                <a:ext uri="{FF2B5EF4-FFF2-40B4-BE49-F238E27FC236}">
                  <a16:creationId xmlns:a16="http://schemas.microsoft.com/office/drawing/2014/main" id="{2C64DC79-3402-4D0F-A7C7-6A21EA6EE6F6}"/>
                </a:ext>
              </a:extLst>
            </p:cNvPr>
            <p:cNvGrpSpPr/>
            <p:nvPr/>
          </p:nvGrpSpPr>
          <p:grpSpPr>
            <a:xfrm>
              <a:off x="2918005" y="5718556"/>
              <a:ext cx="9150283" cy="1034693"/>
              <a:chOff x="2918005" y="5718556"/>
              <a:chExt cx="9150283" cy="1034693"/>
            </a:xfrm>
          </p:grpSpPr>
          <p:sp>
            <p:nvSpPr>
              <p:cNvPr id="19" name="TextBox 19">
                <a:extLst>
                  <a:ext uri="{FF2B5EF4-FFF2-40B4-BE49-F238E27FC236}">
                    <a16:creationId xmlns:a16="http://schemas.microsoft.com/office/drawing/2014/main" id="{E2B7DC0C-48AE-4969-BE26-B02E6ADD0E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20" name="Imagen 19">
                <a:extLst>
                  <a:ext uri="{FF2B5EF4-FFF2-40B4-BE49-F238E27FC236}">
                    <a16:creationId xmlns:a16="http://schemas.microsoft.com/office/drawing/2014/main" id="{E1445166-ED00-467A-903C-282158A850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241673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18750" t="6286" r="36572" b="5905"/>
          <a:stretch/>
        </p:blipFill>
        <p:spPr>
          <a:xfrm>
            <a:off x="6387738" y="893208"/>
            <a:ext cx="5110070" cy="5649262"/>
          </a:xfrm>
          <a:prstGeom prst="rect">
            <a:avLst/>
          </a:prstGeom>
        </p:spPr>
      </p:pic>
      <p:sp>
        <p:nvSpPr>
          <p:cNvPr id="9" name="CuadroTexto 7"/>
          <p:cNvSpPr txBox="1"/>
          <p:nvPr/>
        </p:nvSpPr>
        <p:spPr>
          <a:xfrm>
            <a:off x="350876" y="1330825"/>
            <a:ext cx="4847739" cy="461665"/>
          </a:xfrm>
          <a:prstGeom prst="rect">
            <a:avLst/>
          </a:prstGeom>
          <a:noFill/>
        </p:spPr>
        <p:txBody>
          <a:bodyPr wrap="square" rtlCol="0">
            <a:spAutoFit/>
          </a:bodyPr>
          <a:lstStyle/>
          <a:p>
            <a:r>
              <a:rPr lang="es-ES_tradnl" sz="2400" b="1" dirty="0">
                <a:solidFill>
                  <a:srgbClr val="C00000"/>
                </a:solidFill>
              </a:rPr>
              <a:t>LOTES POR EXCEPCIÓN:</a:t>
            </a:r>
          </a:p>
        </p:txBody>
      </p:sp>
      <p:graphicFrame>
        <p:nvGraphicFramePr>
          <p:cNvPr id="14" name="Tabla 13"/>
          <p:cNvGraphicFramePr>
            <a:graphicFrameLocks noGrp="1"/>
          </p:cNvGraphicFramePr>
          <p:nvPr>
            <p:extLst>
              <p:ext uri="{D42A27DB-BD31-4B8C-83A1-F6EECF244321}">
                <p14:modId xmlns:p14="http://schemas.microsoft.com/office/powerpoint/2010/main" val="4150557367"/>
              </p:ext>
            </p:extLst>
          </p:nvPr>
        </p:nvGraphicFramePr>
        <p:xfrm>
          <a:off x="3331296" y="5403472"/>
          <a:ext cx="1332998" cy="747175"/>
        </p:xfrm>
        <a:graphic>
          <a:graphicData uri="http://schemas.openxmlformats.org/drawingml/2006/table">
            <a:tbl>
              <a:tblPr firstRow="1" bandRow="1">
                <a:tableStyleId>{5C22544A-7EE6-4342-B048-85BDC9FD1C3A}</a:tableStyleId>
              </a:tblPr>
              <a:tblGrid>
                <a:gridCol w="550898">
                  <a:extLst>
                    <a:ext uri="{9D8B030D-6E8A-4147-A177-3AD203B41FA5}">
                      <a16:colId xmlns:a16="http://schemas.microsoft.com/office/drawing/2014/main" val="20000"/>
                    </a:ext>
                  </a:extLst>
                </a:gridCol>
                <a:gridCol w="782100">
                  <a:extLst>
                    <a:ext uri="{9D8B030D-6E8A-4147-A177-3AD203B41FA5}">
                      <a16:colId xmlns:a16="http://schemas.microsoft.com/office/drawing/2014/main" val="20001"/>
                    </a:ext>
                  </a:extLst>
                </a:gridCol>
              </a:tblGrid>
              <a:tr h="163018">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LEYENDA</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chemeClr val="tx1"/>
                        </a:solidFill>
                        <a:effectLst/>
                        <a:latin typeface="+mn-lt"/>
                        <a:ea typeface="+mn-ea"/>
                        <a:cs typeface="+mn-cs"/>
                      </a:endParaRPr>
                    </a:p>
                  </a:txBody>
                  <a:tcPr marL="89551" marR="89551" marT="0" marB="0">
                    <a:lnT w="12700" cap="flat" cmpd="sng" algn="ctr">
                      <a:solidFill>
                        <a:srgbClr val="68B8EA"/>
                      </a:solidFill>
                      <a:prstDash val="solid"/>
                      <a:round/>
                      <a:headEnd type="none" w="med" len="med"/>
                      <a:tailEnd type="none" w="med" len="med"/>
                    </a:lnT>
                    <a:solidFill>
                      <a:srgbClr val="E9F1F5"/>
                    </a:solidFill>
                  </a:tcPr>
                </a:tc>
                <a:extLst>
                  <a:ext uri="{0D108BD9-81ED-4DB2-BD59-A6C34878D82A}">
                    <a16:rowId xmlns:a16="http://schemas.microsoft.com/office/drawing/2014/main" val="10000"/>
                  </a:ext>
                </a:extLst>
              </a:tr>
              <a:tr h="571915">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EC" sz="2800" u="none" strike="noStrike" kern="1200" cap="none" normalizeH="0" baseline="0" dirty="0">
                          <a:ln>
                            <a:noFill/>
                          </a:ln>
                          <a:solidFill>
                            <a:srgbClr val="002060"/>
                          </a:solidFill>
                          <a:effectLst/>
                          <a:latin typeface="+mn-lt"/>
                          <a:ea typeface="+mn-ea"/>
                          <a:cs typeface="+mn-cs"/>
                        </a:rPr>
                        <a:t>4</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000" u="none" strike="noStrike" kern="1200" cap="none" normalizeH="0" baseline="0" dirty="0">
                        <a:ln>
                          <a:noFill/>
                        </a:ln>
                        <a:solidFill>
                          <a:srgbClr val="00206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000" u="none" strike="noStrike" kern="1200" cap="none" normalizeH="0" baseline="0" dirty="0">
                          <a:ln>
                            <a:noFill/>
                          </a:ln>
                          <a:solidFill>
                            <a:srgbClr val="002060"/>
                          </a:solidFill>
                          <a:effectLst/>
                          <a:latin typeface="+mn-lt"/>
                          <a:ea typeface="+mn-ea"/>
                          <a:cs typeface="+mn-cs"/>
                        </a:rPr>
                        <a:t>LOTES POR EXCEPCIÓN </a:t>
                      </a:r>
                    </a:p>
                  </a:txBody>
                  <a:tcPr marL="89631" marR="8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extLst>
                  <a:ext uri="{0D108BD9-81ED-4DB2-BD59-A6C34878D82A}">
                    <a16:rowId xmlns:a16="http://schemas.microsoft.com/office/drawing/2014/main" val="10001"/>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460297518"/>
              </p:ext>
            </p:extLst>
          </p:nvPr>
        </p:nvGraphicFramePr>
        <p:xfrm>
          <a:off x="686070" y="1780580"/>
          <a:ext cx="2403754" cy="4370067"/>
        </p:xfrm>
        <a:graphic>
          <a:graphicData uri="http://schemas.openxmlformats.org/drawingml/2006/table">
            <a:tbl>
              <a:tblPr>
                <a:tableStyleId>{5C22544A-7EE6-4342-B048-85BDC9FD1C3A}</a:tableStyleId>
              </a:tblPr>
              <a:tblGrid>
                <a:gridCol w="780694">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tblGrid>
              <a:tr h="264304">
                <a:tc>
                  <a:txBody>
                    <a:bodyPr/>
                    <a:lstStyle/>
                    <a:p>
                      <a:pPr algn="ctr" fontAlgn="ctr"/>
                      <a:r>
                        <a:rPr lang="es-EC" sz="1800" b="1" u="none" strike="noStrike" dirty="0">
                          <a:solidFill>
                            <a:srgbClr val="002060"/>
                          </a:solidFill>
                          <a:effectLst/>
                        </a:rPr>
                        <a:t>Lotes</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C" sz="1800" b="1" u="none" strike="noStrike" dirty="0">
                          <a:solidFill>
                            <a:srgbClr val="002060"/>
                          </a:solidFill>
                          <a:effectLst/>
                        </a:rPr>
                        <a:t>Área Total (m2)</a:t>
                      </a:r>
                      <a:endParaRPr lang="es-EC" sz="1800" b="1" i="0" u="none" strike="noStrike" dirty="0">
                        <a:solidFill>
                          <a:srgbClr val="002060"/>
                        </a:solidFill>
                        <a:effectLst/>
                        <a:latin typeface="Calibri" panose="020F0502020204030204" pitchFamily="34" charset="0"/>
                      </a:endParaRPr>
                    </a:p>
                  </a:txBody>
                  <a:tcPr marL="8980" marR="8980" marT="89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0398">
                <a:tc>
                  <a:txBody>
                    <a:bodyPr/>
                    <a:lstStyle/>
                    <a:p>
                      <a:pPr algn="ctr" fontAlgn="b"/>
                      <a:r>
                        <a:rPr lang="es-EC" sz="1200" b="0" i="0" u="none" strike="noStrike" dirty="0">
                          <a:solidFill>
                            <a:srgbClr val="002060"/>
                          </a:solidFill>
                          <a:effectLst/>
                          <a:latin typeface="+mn-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2060,04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398">
                <a:tc>
                  <a:txBody>
                    <a:bodyPr/>
                    <a:lstStyle/>
                    <a:p>
                      <a:pPr algn="ctr" fontAlgn="b"/>
                      <a:r>
                        <a:rPr lang="es-EC" sz="1200" b="0" i="0" u="none" strike="noStrike" dirty="0">
                          <a:solidFill>
                            <a:srgbClr val="002060"/>
                          </a:solidFill>
                          <a:effectLst/>
                          <a:latin typeface="+mn-lt"/>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2171,82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398">
                <a:tc>
                  <a:txBody>
                    <a:bodyPr/>
                    <a:lstStyle/>
                    <a:p>
                      <a:pPr algn="ctr" fontAlgn="b"/>
                      <a:r>
                        <a:rPr lang="es-EC" sz="1200" b="0" i="0" u="none" strike="noStrike">
                          <a:solidFill>
                            <a:srgbClr val="002060"/>
                          </a:solidFill>
                          <a:effectLst/>
                          <a:latin typeface="+mn-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3155,76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0398">
                <a:tc>
                  <a:txBody>
                    <a:bodyPr/>
                    <a:lstStyle/>
                    <a:p>
                      <a:pPr algn="ctr" fontAlgn="b"/>
                      <a:r>
                        <a:rPr lang="es-EC" sz="1200" b="0" i="0" u="none" strike="noStrike">
                          <a:solidFill>
                            <a:srgbClr val="00206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1364,64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0398">
                <a:tc>
                  <a:txBody>
                    <a:bodyPr/>
                    <a:lstStyle/>
                    <a:p>
                      <a:pPr algn="ctr" fontAlgn="b"/>
                      <a:r>
                        <a:rPr lang="es-EC" sz="1200" b="0" i="0" u="none" strike="noStrike">
                          <a:solidFill>
                            <a:srgbClr val="002060"/>
                          </a:solidFill>
                          <a:effectLst/>
                          <a:latin typeface="+mn-lt"/>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2224,49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98">
                <a:tc>
                  <a:txBody>
                    <a:bodyPr/>
                    <a:lstStyle/>
                    <a:p>
                      <a:pPr algn="ctr" fontAlgn="b"/>
                      <a:r>
                        <a:rPr lang="es-EC" sz="1200" b="0" i="0" u="none" strike="noStrike">
                          <a:solidFill>
                            <a:srgbClr val="002060"/>
                          </a:solidFill>
                          <a:effectLst/>
                          <a:latin typeface="+mn-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2201,10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0398">
                <a:tc>
                  <a:txBody>
                    <a:bodyPr/>
                    <a:lstStyle/>
                    <a:p>
                      <a:pPr algn="ctr" fontAlgn="b"/>
                      <a:r>
                        <a:rPr lang="es-EC" sz="1200" b="0" i="0" u="none" strike="noStrike">
                          <a:solidFill>
                            <a:srgbClr val="002060"/>
                          </a:solidFill>
                          <a:effectLst/>
                          <a:latin typeface="+mn-lt"/>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2043,43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0398">
                <a:tc>
                  <a:txBody>
                    <a:bodyPr/>
                    <a:lstStyle/>
                    <a:p>
                      <a:pPr algn="ctr" fontAlgn="b"/>
                      <a:r>
                        <a:rPr lang="es-EC" sz="1200" b="0" i="0" u="none" strike="noStrike">
                          <a:solidFill>
                            <a:srgbClr val="002060"/>
                          </a:solidFill>
                          <a:effectLst/>
                          <a:latin typeface="+mn-lt"/>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2407,07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40398">
                <a:tc>
                  <a:txBody>
                    <a:bodyPr/>
                    <a:lstStyle/>
                    <a:p>
                      <a:pPr algn="ctr" fontAlgn="b"/>
                      <a:r>
                        <a:rPr lang="es-EC" sz="1200" b="0" i="0" u="none" strike="noStrike">
                          <a:solidFill>
                            <a:srgbClr val="002060"/>
                          </a:solidFill>
                          <a:effectLst/>
                          <a:latin typeface="+mn-lt"/>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2152,79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40398">
                <a:tc>
                  <a:txBody>
                    <a:bodyPr/>
                    <a:lstStyle/>
                    <a:p>
                      <a:pPr algn="ctr" fontAlgn="b"/>
                      <a:r>
                        <a:rPr lang="es-EC" sz="1200" b="0" i="0" u="none" strike="noStrike">
                          <a:solidFill>
                            <a:srgbClr val="00206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2314,43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0398">
                <a:tc>
                  <a:txBody>
                    <a:bodyPr/>
                    <a:lstStyle/>
                    <a:p>
                      <a:pPr algn="ctr" fontAlgn="b"/>
                      <a:r>
                        <a:rPr lang="es-EC" sz="1200" b="0" i="0" u="none" strike="noStrike">
                          <a:solidFill>
                            <a:srgbClr val="00206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2035,22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40398">
                <a:tc>
                  <a:txBody>
                    <a:bodyPr/>
                    <a:lstStyle/>
                    <a:p>
                      <a:pPr algn="ctr" fontAlgn="b"/>
                      <a:r>
                        <a:rPr lang="es-EC" sz="1200" b="0" i="0" u="none" strike="noStrike" dirty="0">
                          <a:solidFill>
                            <a:srgbClr val="002060"/>
                          </a:solidFill>
                          <a:effectLst/>
                          <a:latin typeface="+mn-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486,48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40398">
                <a:tc>
                  <a:txBody>
                    <a:bodyPr/>
                    <a:lstStyle/>
                    <a:p>
                      <a:pPr algn="ctr" fontAlgn="b"/>
                      <a:r>
                        <a:rPr lang="es-EC" sz="1200" b="0" i="0" u="none" strike="noStrike">
                          <a:solidFill>
                            <a:srgbClr val="00206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467,20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40398">
                <a:tc>
                  <a:txBody>
                    <a:bodyPr/>
                    <a:lstStyle/>
                    <a:p>
                      <a:pPr algn="ctr" fontAlgn="b"/>
                      <a:r>
                        <a:rPr lang="es-EC" sz="1200" b="0" i="0" u="none" strike="noStrike">
                          <a:solidFill>
                            <a:srgbClr val="002060"/>
                          </a:solidFill>
                          <a:effectLst/>
                          <a:latin typeface="+mn-lt"/>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1024,71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0398">
                <a:tc>
                  <a:txBody>
                    <a:bodyPr/>
                    <a:lstStyle/>
                    <a:p>
                      <a:pPr algn="ctr" fontAlgn="b"/>
                      <a:r>
                        <a:rPr lang="es-EC" sz="1200" b="0" i="0" u="none" strike="noStrike">
                          <a:solidFill>
                            <a:srgbClr val="002060"/>
                          </a:solidFill>
                          <a:effectLst/>
                          <a:latin typeface="+mn-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200" b="0" i="0" u="none" strike="noStrike" kern="1200" dirty="0">
                          <a:solidFill>
                            <a:srgbClr val="002060"/>
                          </a:solidFill>
                          <a:effectLst/>
                          <a:latin typeface="+mn-lt"/>
                          <a:ea typeface="+mn-ea"/>
                          <a:cs typeface="+mn-cs"/>
                        </a:rPr>
                        <a:t>1236,23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40398">
                <a:tc>
                  <a:txBody>
                    <a:bodyPr/>
                    <a:lstStyle/>
                    <a:p>
                      <a:pPr algn="ctr" fontAlgn="b"/>
                      <a:r>
                        <a:rPr lang="es-EC" sz="1200" b="0" i="0" u="none" strike="noStrike" dirty="0">
                          <a:solidFill>
                            <a:srgbClr val="002060"/>
                          </a:solidFill>
                          <a:effectLst/>
                          <a:latin typeface="+mn-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753,53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40398">
                <a:tc>
                  <a:txBody>
                    <a:bodyPr/>
                    <a:lstStyle/>
                    <a:p>
                      <a:pPr algn="ctr" fontAlgn="b"/>
                      <a:r>
                        <a:rPr lang="es-EC" sz="1200" b="0" i="0" u="none" strike="noStrike" dirty="0">
                          <a:solidFill>
                            <a:srgbClr val="00206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EC" sz="1200" b="0" i="0" u="none" strike="noStrike" kern="1200" dirty="0">
                          <a:solidFill>
                            <a:srgbClr val="002060"/>
                          </a:solidFill>
                          <a:effectLst/>
                          <a:latin typeface="+mn-lt"/>
                          <a:ea typeface="+mn-ea"/>
                          <a:cs typeface="+mn-cs"/>
                        </a:rPr>
                        <a:t>308,09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7"/>
                  </a:ext>
                </a:extLst>
              </a:tr>
            </a:tbl>
          </a:graphicData>
        </a:graphic>
      </p:graphicFrame>
      <p:sp>
        <p:nvSpPr>
          <p:cNvPr id="17" name="CuadroTexto 16"/>
          <p:cNvSpPr txBox="1"/>
          <p:nvPr/>
        </p:nvSpPr>
        <p:spPr>
          <a:xfrm>
            <a:off x="1887947" y="9064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18" name="CuadroTexto 17"/>
          <p:cNvSpPr txBox="1"/>
          <p:nvPr/>
        </p:nvSpPr>
        <p:spPr>
          <a:xfrm>
            <a:off x="3598782" y="56679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LA DELICIA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grpSp>
        <p:nvGrpSpPr>
          <p:cNvPr id="10" name="Grupo 9">
            <a:extLst>
              <a:ext uri="{FF2B5EF4-FFF2-40B4-BE49-F238E27FC236}">
                <a16:creationId xmlns:a16="http://schemas.microsoft.com/office/drawing/2014/main" id="{11124F2F-BBBB-4D35-A8F6-FC392200DFEE}"/>
              </a:ext>
            </a:extLst>
          </p:cNvPr>
          <p:cNvGrpSpPr/>
          <p:nvPr/>
        </p:nvGrpSpPr>
        <p:grpSpPr>
          <a:xfrm>
            <a:off x="415053" y="5774529"/>
            <a:ext cx="11637981" cy="1083471"/>
            <a:chOff x="430307" y="5718556"/>
            <a:chExt cx="11637981" cy="1083471"/>
          </a:xfrm>
        </p:grpSpPr>
        <p:pic>
          <p:nvPicPr>
            <p:cNvPr id="11" name="Google Shape;92;p1">
              <a:extLst>
                <a:ext uri="{FF2B5EF4-FFF2-40B4-BE49-F238E27FC236}">
                  <a16:creationId xmlns:a16="http://schemas.microsoft.com/office/drawing/2014/main" id="{FC27603A-4E0A-4322-A1A0-ACC74B9EF4AF}"/>
                </a:ext>
              </a:extLst>
            </p:cNvPr>
            <p:cNvPicPr preferRelativeResize="0"/>
            <p:nvPr/>
          </p:nvPicPr>
          <p:blipFill rotWithShape="1">
            <a:blip r:embed="rId3">
              <a:alphaModFix/>
            </a:blip>
            <a:srcRect r="16755" b="-179016"/>
            <a:stretch/>
          </p:blipFill>
          <p:spPr>
            <a:xfrm>
              <a:off x="430307" y="6467090"/>
              <a:ext cx="8874196" cy="334937"/>
            </a:xfrm>
            <a:prstGeom prst="rect">
              <a:avLst/>
            </a:prstGeom>
            <a:noFill/>
            <a:ln>
              <a:noFill/>
            </a:ln>
          </p:spPr>
        </p:pic>
        <p:grpSp>
          <p:nvGrpSpPr>
            <p:cNvPr id="13" name="Grupo 12">
              <a:extLst>
                <a:ext uri="{FF2B5EF4-FFF2-40B4-BE49-F238E27FC236}">
                  <a16:creationId xmlns:a16="http://schemas.microsoft.com/office/drawing/2014/main" id="{2C64DC79-3402-4D0F-A7C7-6A21EA6EE6F6}"/>
                </a:ext>
              </a:extLst>
            </p:cNvPr>
            <p:cNvGrpSpPr/>
            <p:nvPr/>
          </p:nvGrpSpPr>
          <p:grpSpPr>
            <a:xfrm>
              <a:off x="2918005" y="5718556"/>
              <a:ext cx="9150283" cy="1034693"/>
              <a:chOff x="2918005" y="5718556"/>
              <a:chExt cx="9150283" cy="1034693"/>
            </a:xfrm>
          </p:grpSpPr>
          <p:sp>
            <p:nvSpPr>
              <p:cNvPr id="16" name="TextBox 19">
                <a:extLst>
                  <a:ext uri="{FF2B5EF4-FFF2-40B4-BE49-F238E27FC236}">
                    <a16:creationId xmlns:a16="http://schemas.microsoft.com/office/drawing/2014/main" id="{E2B7DC0C-48AE-4969-BE26-B02E6ADD0E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9" name="Imagen 18">
                <a:extLst>
                  <a:ext uri="{FF2B5EF4-FFF2-40B4-BE49-F238E27FC236}">
                    <a16:creationId xmlns:a16="http://schemas.microsoft.com/office/drawing/2014/main" id="{E1445166-ED00-467A-903C-282158A850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168397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srcRect l="18750" t="6286" r="36572" b="5905"/>
          <a:stretch/>
        </p:blipFill>
        <p:spPr>
          <a:xfrm>
            <a:off x="7471955" y="1467689"/>
            <a:ext cx="4590420" cy="5074781"/>
          </a:xfrm>
          <a:prstGeom prst="rect">
            <a:avLst/>
          </a:prstGeom>
        </p:spPr>
      </p:pic>
      <p:sp>
        <p:nvSpPr>
          <p:cNvPr id="19" name="CuadroTexto 18"/>
          <p:cNvSpPr txBox="1"/>
          <p:nvPr/>
        </p:nvSpPr>
        <p:spPr>
          <a:xfrm>
            <a:off x="350876" y="963702"/>
            <a:ext cx="10657801" cy="461665"/>
          </a:xfrm>
          <a:prstGeom prst="rect">
            <a:avLst/>
          </a:prstGeom>
          <a:noFill/>
        </p:spPr>
        <p:txBody>
          <a:bodyPr wrap="square" rtlCol="0">
            <a:spAutoFit/>
          </a:bodyPr>
          <a:lstStyle/>
          <a:p>
            <a:r>
              <a:rPr lang="es-ES_tradnl" sz="2400" b="1" dirty="0">
                <a:solidFill>
                  <a:srgbClr val="C00000"/>
                </a:solidFill>
              </a:rPr>
              <a:t>PLAN METROPOLITANO DE ORDENAMIENTO TERRITORIAL/ PMDOT</a:t>
            </a:r>
          </a:p>
        </p:txBody>
      </p:sp>
      <p:sp>
        <p:nvSpPr>
          <p:cNvPr id="20" name="CuadroTexto 19"/>
          <p:cNvSpPr txBox="1"/>
          <p:nvPr/>
        </p:nvSpPr>
        <p:spPr>
          <a:xfrm>
            <a:off x="1887947" y="168239"/>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BARRIO TANLAHUA</a:t>
            </a:r>
            <a:endParaRPr lang="es-EC" sz="1600" b="1" dirty="0">
              <a:solidFill>
                <a:srgbClr val="0070C0"/>
              </a:solidFill>
            </a:endParaRPr>
          </a:p>
        </p:txBody>
      </p:sp>
      <p:sp>
        <p:nvSpPr>
          <p:cNvPr id="21" name="CuadroTexto 20"/>
          <p:cNvSpPr txBox="1"/>
          <p:nvPr/>
        </p:nvSpPr>
        <p:spPr>
          <a:xfrm>
            <a:off x="3598782" y="644381"/>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LA DELICIA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SAN ANTONIO</a:t>
            </a:r>
          </a:p>
        </p:txBody>
      </p:sp>
      <p:grpSp>
        <p:nvGrpSpPr>
          <p:cNvPr id="9" name="Grupo 8"/>
          <p:cNvGrpSpPr/>
          <p:nvPr/>
        </p:nvGrpSpPr>
        <p:grpSpPr>
          <a:xfrm>
            <a:off x="497371" y="1636055"/>
            <a:ext cx="6164686" cy="4518924"/>
            <a:chOff x="592455" y="2057205"/>
            <a:chExt cx="5292090" cy="3609975"/>
          </a:xfrm>
        </p:grpSpPr>
        <p:pic>
          <p:nvPicPr>
            <p:cNvPr id="22" name="Imagen 21"/>
            <p:cNvPicPr/>
            <p:nvPr/>
          </p:nvPicPr>
          <p:blipFill rotWithShape="1">
            <a:blip r:embed="rId3"/>
            <a:srcRect l="2599" t="24964" r="48880" b="16170"/>
            <a:stretch/>
          </p:blipFill>
          <p:spPr bwMode="auto">
            <a:xfrm>
              <a:off x="592455" y="2057205"/>
              <a:ext cx="5292090" cy="3609975"/>
            </a:xfrm>
            <a:prstGeom prst="rect">
              <a:avLst/>
            </a:prstGeom>
            <a:ln>
              <a:noFill/>
            </a:ln>
            <a:extLst>
              <a:ext uri="{53640926-AAD7-44D8-BBD7-CCE9431645EC}">
                <a14:shadowObscured xmlns:a14="http://schemas.microsoft.com/office/drawing/2010/main"/>
              </a:ext>
            </a:extLst>
          </p:spPr>
        </p:pic>
        <p:sp>
          <p:nvSpPr>
            <p:cNvPr id="23" name="Forma libre 22"/>
            <p:cNvSpPr/>
            <p:nvPr/>
          </p:nvSpPr>
          <p:spPr>
            <a:xfrm>
              <a:off x="3924300" y="3189289"/>
              <a:ext cx="714375" cy="857250"/>
            </a:xfrm>
            <a:custGeom>
              <a:avLst/>
              <a:gdLst>
                <a:gd name="connsiteX0" fmla="*/ 0 w 714375"/>
                <a:gd name="connsiteY0" fmla="*/ 581025 h 857250"/>
                <a:gd name="connsiteX1" fmla="*/ 142875 w 714375"/>
                <a:gd name="connsiteY1" fmla="*/ 409575 h 857250"/>
                <a:gd name="connsiteX2" fmla="*/ 171450 w 714375"/>
                <a:gd name="connsiteY2" fmla="*/ 228600 h 857250"/>
                <a:gd name="connsiteX3" fmla="*/ 266700 w 714375"/>
                <a:gd name="connsiteY3" fmla="*/ 76200 h 857250"/>
                <a:gd name="connsiteX4" fmla="*/ 371475 w 714375"/>
                <a:gd name="connsiteY4" fmla="*/ 0 h 857250"/>
                <a:gd name="connsiteX5" fmla="*/ 485775 w 714375"/>
                <a:gd name="connsiteY5" fmla="*/ 19050 h 857250"/>
                <a:gd name="connsiteX6" fmla="*/ 619125 w 714375"/>
                <a:gd name="connsiteY6" fmla="*/ 142875 h 857250"/>
                <a:gd name="connsiteX7" fmla="*/ 714375 w 714375"/>
                <a:gd name="connsiteY7" fmla="*/ 266700 h 857250"/>
                <a:gd name="connsiteX8" fmla="*/ 609600 w 714375"/>
                <a:gd name="connsiteY8" fmla="*/ 371475 h 857250"/>
                <a:gd name="connsiteX9" fmla="*/ 504825 w 714375"/>
                <a:gd name="connsiteY9" fmla="*/ 485775 h 857250"/>
                <a:gd name="connsiteX10" fmla="*/ 419100 w 714375"/>
                <a:gd name="connsiteY10" fmla="*/ 581025 h 857250"/>
                <a:gd name="connsiteX11" fmla="*/ 266700 w 714375"/>
                <a:gd name="connsiteY11" fmla="*/ 752475 h 857250"/>
                <a:gd name="connsiteX12" fmla="*/ 142875 w 714375"/>
                <a:gd name="connsiteY12" fmla="*/ 857250 h 857250"/>
                <a:gd name="connsiteX13" fmla="*/ 0 w 714375"/>
                <a:gd name="connsiteY13" fmla="*/ 58102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375" h="857250">
                  <a:moveTo>
                    <a:pt x="0" y="581025"/>
                  </a:moveTo>
                  <a:lnTo>
                    <a:pt x="142875" y="409575"/>
                  </a:lnTo>
                  <a:lnTo>
                    <a:pt x="171450" y="228600"/>
                  </a:lnTo>
                  <a:lnTo>
                    <a:pt x="266700" y="76200"/>
                  </a:lnTo>
                  <a:lnTo>
                    <a:pt x="371475" y="0"/>
                  </a:lnTo>
                  <a:lnTo>
                    <a:pt x="485775" y="19050"/>
                  </a:lnTo>
                  <a:lnTo>
                    <a:pt x="619125" y="142875"/>
                  </a:lnTo>
                  <a:lnTo>
                    <a:pt x="714375" y="266700"/>
                  </a:lnTo>
                  <a:lnTo>
                    <a:pt x="609600" y="371475"/>
                  </a:lnTo>
                  <a:lnTo>
                    <a:pt x="504825" y="485775"/>
                  </a:lnTo>
                  <a:lnTo>
                    <a:pt x="419100" y="581025"/>
                  </a:lnTo>
                  <a:lnTo>
                    <a:pt x="266700" y="752475"/>
                  </a:lnTo>
                  <a:lnTo>
                    <a:pt x="142875" y="857250"/>
                  </a:lnTo>
                  <a:lnTo>
                    <a:pt x="0" y="5810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 name="CuadroTexto 2"/>
            <p:cNvSpPr txBox="1"/>
            <p:nvPr/>
          </p:nvSpPr>
          <p:spPr>
            <a:xfrm>
              <a:off x="3238500" y="2560957"/>
              <a:ext cx="1768433" cy="338554"/>
            </a:xfrm>
            <a:prstGeom prst="rect">
              <a:avLst/>
            </a:prstGeom>
            <a:noFill/>
          </p:spPr>
          <p:txBody>
            <a:bodyPr wrap="none" rtlCol="0">
              <a:spAutoFit/>
            </a:bodyPr>
            <a:lstStyle/>
            <a:p>
              <a:r>
                <a:rPr lang="es-EC" sz="1600" dirty="0"/>
                <a:t>AHHYC  TANLAHUA</a:t>
              </a:r>
            </a:p>
          </p:txBody>
        </p:sp>
        <p:cxnSp>
          <p:nvCxnSpPr>
            <p:cNvPr id="8" name="Conector recto de flecha 7"/>
            <p:cNvCxnSpPr/>
            <p:nvPr/>
          </p:nvCxnSpPr>
          <p:spPr>
            <a:xfrm flipV="1">
              <a:off x="4060102" y="2872393"/>
              <a:ext cx="0" cy="745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upo 13">
            <a:extLst>
              <a:ext uri="{FF2B5EF4-FFF2-40B4-BE49-F238E27FC236}">
                <a16:creationId xmlns:a16="http://schemas.microsoft.com/office/drawing/2014/main" id="{11124F2F-BBBB-4D35-A8F6-FC392200DFEE}"/>
              </a:ext>
            </a:extLst>
          </p:cNvPr>
          <p:cNvGrpSpPr/>
          <p:nvPr/>
        </p:nvGrpSpPr>
        <p:grpSpPr>
          <a:xfrm>
            <a:off x="497371" y="5821739"/>
            <a:ext cx="11637981" cy="1083471"/>
            <a:chOff x="430307" y="5718556"/>
            <a:chExt cx="11637981" cy="1083471"/>
          </a:xfrm>
        </p:grpSpPr>
        <p:pic>
          <p:nvPicPr>
            <p:cNvPr id="15" name="Google Shape;92;p1">
              <a:extLst>
                <a:ext uri="{FF2B5EF4-FFF2-40B4-BE49-F238E27FC236}">
                  <a16:creationId xmlns:a16="http://schemas.microsoft.com/office/drawing/2014/main" id="{FC27603A-4E0A-4322-A1A0-ACC74B9EF4AF}"/>
                </a:ext>
              </a:extLst>
            </p:cNvPr>
            <p:cNvPicPr preferRelativeResize="0"/>
            <p:nvPr/>
          </p:nvPicPr>
          <p:blipFill rotWithShape="1">
            <a:blip r:embed="rId4">
              <a:alphaModFix/>
            </a:blip>
            <a:srcRect r="16755" b="-179016"/>
            <a:stretch/>
          </p:blipFill>
          <p:spPr>
            <a:xfrm>
              <a:off x="430307" y="6467090"/>
              <a:ext cx="8874196" cy="334937"/>
            </a:xfrm>
            <a:prstGeom prst="rect">
              <a:avLst/>
            </a:prstGeom>
            <a:noFill/>
            <a:ln>
              <a:noFill/>
            </a:ln>
          </p:spPr>
        </p:pic>
        <p:grpSp>
          <p:nvGrpSpPr>
            <p:cNvPr id="16" name="Grupo 15">
              <a:extLst>
                <a:ext uri="{FF2B5EF4-FFF2-40B4-BE49-F238E27FC236}">
                  <a16:creationId xmlns:a16="http://schemas.microsoft.com/office/drawing/2014/main" id="{2C64DC79-3402-4D0F-A7C7-6A21EA6EE6F6}"/>
                </a:ext>
              </a:extLst>
            </p:cNvPr>
            <p:cNvGrpSpPr/>
            <p:nvPr/>
          </p:nvGrpSpPr>
          <p:grpSpPr>
            <a:xfrm>
              <a:off x="2918005" y="5718556"/>
              <a:ext cx="9150283" cy="1034693"/>
              <a:chOff x="2918005" y="5718556"/>
              <a:chExt cx="9150283" cy="1034693"/>
            </a:xfrm>
          </p:grpSpPr>
          <p:sp>
            <p:nvSpPr>
              <p:cNvPr id="17" name="TextBox 19">
                <a:extLst>
                  <a:ext uri="{FF2B5EF4-FFF2-40B4-BE49-F238E27FC236}">
                    <a16:creationId xmlns:a16="http://schemas.microsoft.com/office/drawing/2014/main" id="{E2B7DC0C-48AE-4969-BE26-B02E6ADD0EBA}"/>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18" name="Imagen 17">
                <a:extLst>
                  <a:ext uri="{FF2B5EF4-FFF2-40B4-BE49-F238E27FC236}">
                    <a16:creationId xmlns:a16="http://schemas.microsoft.com/office/drawing/2014/main" id="{E1445166-ED00-467A-903C-282158A850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37" t="9819" r="17272" b="14181"/>
              <a:stretch/>
            </p:blipFill>
            <p:spPr>
              <a:xfrm>
                <a:off x="11127658" y="5718556"/>
                <a:ext cx="940630" cy="1034693"/>
              </a:xfrm>
              <a:prstGeom prst="rect">
                <a:avLst/>
              </a:prstGeom>
            </p:spPr>
          </p:pic>
        </p:grpSp>
      </p:grpSp>
    </p:spTree>
    <p:extLst>
      <p:ext uri="{BB962C8B-B14F-4D97-AF65-F5344CB8AC3E}">
        <p14:creationId xmlns:p14="http://schemas.microsoft.com/office/powerpoint/2010/main" val="8093084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568</Words>
  <Application>Microsoft Office PowerPoint</Application>
  <PresentationFormat>Panorámica</PresentationFormat>
  <Paragraphs>139</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Bambino-Bold</vt:lpstr>
      <vt:lpstr>Calibri</vt:lpstr>
      <vt:lpstr>Calibri Light</vt:lpstr>
      <vt:lpstr>Century Gothic</vt:lpstr>
      <vt:lpstr>Prequel Demo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Yessica Paola Burbano Puebla</dc:creator>
  <cp:lastModifiedBy>USUARIO</cp:lastModifiedBy>
  <cp:revision>16</cp:revision>
  <dcterms:created xsi:type="dcterms:W3CDTF">2019-12-10T15:40:21Z</dcterms:created>
  <dcterms:modified xsi:type="dcterms:W3CDTF">2021-10-11T22:40:40Z</dcterms:modified>
</cp:coreProperties>
</file>