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3" r:id="rId2"/>
    <p:sldId id="262" r:id="rId3"/>
    <p:sldId id="281" r:id="rId4"/>
    <p:sldId id="282" r:id="rId5"/>
    <p:sldId id="279" r:id="rId6"/>
    <p:sldId id="280" r:id="rId7"/>
    <p:sldId id="264" r:id="rId8"/>
    <p:sldId id="276" r:id="rId9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Soledad Zurita Cajas" initials="ES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E1F0"/>
    <a:srgbClr val="80B8E0"/>
    <a:srgbClr val="2A95F6"/>
    <a:srgbClr val="FFFF66"/>
    <a:srgbClr val="FFFFFF"/>
    <a:srgbClr val="A9D18E"/>
    <a:srgbClr val="4C9BD3"/>
    <a:srgbClr val="DAE3F3"/>
    <a:srgbClr val="E9EBF5"/>
    <a:srgbClr val="B2D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6" autoAdjust="0"/>
    <p:restoredTop sz="96433" autoAdjust="0"/>
  </p:normalViewPr>
  <p:slideViewPr>
    <p:cSldViewPr snapToGrid="0" snapToObjects="1">
      <p:cViewPr varScale="1">
        <p:scale>
          <a:sx n="67" d="100"/>
          <a:sy n="67" d="100"/>
        </p:scale>
        <p:origin x="7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105ED-19F2-4AFC-8098-0E39B1D9F49F}" type="datetimeFigureOut">
              <a:rPr lang="es-EC" smtClean="0"/>
              <a:t>4/10/2021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72F14-9D72-4038-9C4A-68967623DC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3002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BEC441D-8021-483A-9AD5-560B6496B9CD}" type="datetimeFigureOut">
              <a:rPr lang="es-EC" smtClean="0"/>
              <a:t>4/10/2021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2B125BA-B589-40D5-B9A3-BA6203A226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40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801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963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513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9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8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pic>
        <p:nvPicPr>
          <p:cNvPr id="55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132022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2">
            <a:extLst>
              <a:ext uri="{FF2B5EF4-FFF2-40B4-BE49-F238E27FC236}">
                <a16:creationId xmlns:a16="http://schemas.microsoft.com/office/drawing/2014/main" id="{8C4B211B-4404-4C1D-8DBF-FF438FD5D468}"/>
              </a:ext>
            </a:extLst>
          </p:cNvPr>
          <p:cNvSpPr txBox="1"/>
          <p:nvPr/>
        </p:nvSpPr>
        <p:spPr>
          <a:xfrm>
            <a:off x="1078475" y="1598222"/>
            <a:ext cx="100926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C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ASENTAMIENTO HUMANO DE HECHO Y CONSOLIDADO DE INTERÉS SOCIAL DENOMINADO :       </a:t>
            </a:r>
            <a:endParaRPr sz="40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C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“SAN MIGUEL DE COLLACOTO III ETAPA”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C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PRIORIZACIÓN GRUPO 3- POSICIÓN 20</a:t>
            </a:r>
            <a:endParaRPr sz="24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13545" y="718639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b="1" dirty="0">
                <a:solidFill>
                  <a:srgbClr val="C00000"/>
                </a:solidFill>
              </a:rPr>
              <a:t>-PRIORIZACIÓN GRUPO 3- POSICIÓN 20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801774"/>
              </p:ext>
            </p:extLst>
          </p:nvPr>
        </p:nvGraphicFramePr>
        <p:xfrm>
          <a:off x="106532" y="1218950"/>
          <a:ext cx="5188383" cy="498929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28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3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4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Años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88.89 %</a:t>
                      </a:r>
                      <a:endParaRPr kumimoji="0" lang="es-EC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0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 Hab. 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94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</a:t>
                      </a: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PROPUESTA: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D3(D203-80)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94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94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fabrica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94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Urbana 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8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gridSpan="7">
                  <a:txBody>
                    <a:bodyPr/>
                    <a:lstStyle/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s-ES" sz="1000" b="1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OFICIO</a:t>
                      </a:r>
                      <a:r>
                        <a:rPr lang="es-ES" sz="900" b="1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: Oficio Nro. GADDMQ-SGSG-2020-2452-OF, de fecha 11 de diciembre de 2020</a:t>
                      </a:r>
                      <a:r>
                        <a:rPr lang="es-ES" sz="900" b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, emitido por el Secretario General de Seguridad y Gobernabilidad, mediante el cual remite el informe IT-ECR-185-AT-DMGR-2020, el mismo que contiene la calificación de riesgos del Asentamiento Humano de Hecho y Consolidado denominado “SAN MIGUEL DE COLLACOTO III ETAPA”.</a:t>
                      </a:r>
                      <a:endParaRPr lang="es-ES" sz="1400" u="none" strike="noStrike" cap="none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lang="es-ES" sz="900" b="0" u="none" strike="noStrike" cap="none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s-ES" sz="1000" b="1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INFORME</a:t>
                      </a:r>
                      <a:r>
                        <a:rPr lang="es-ES" sz="900" b="1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: Nro. IT-ECR-185-AT-DMGR-2020</a:t>
                      </a:r>
                      <a:r>
                        <a:rPr lang="es-ES" sz="900" b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, de fecha 12 de diciembre de 2020, emitido por el Director Metropolitano de Gestión de Riesgos, mediante el cual se </a:t>
                      </a:r>
                      <a:r>
                        <a:rPr lang="es-ES" sz="1200" b="1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califica</a:t>
                      </a:r>
                      <a:r>
                        <a:rPr lang="es-ES" sz="1000" b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ES" sz="900" b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al AHHYC “San Miguel de Collacoto III Etapa”, señalando: </a:t>
                      </a:r>
                      <a:endParaRPr lang="es-ES" sz="1400" u="none" strike="noStrike" cap="none" dirty="0">
                        <a:solidFill>
                          <a:srgbClr val="002060"/>
                        </a:solidFill>
                      </a:endParaRPr>
                    </a:p>
                    <a:p>
                      <a:pPr marL="171450" marR="0" lvl="0" indent="-1143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lang="es-ES" sz="900" b="0" u="none" strike="noStrike" cap="none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b="0" i="1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“Movimientos en masa: el AHHYC “San Miguel de Collacoto III Etapa” presenta frente a deslizamientos un </a:t>
                      </a:r>
                      <a:r>
                        <a:rPr lang="es-ES" sz="1000" b="1" i="1" u="sng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Riesgo Bajo Mitigable </a:t>
                      </a:r>
                      <a:r>
                        <a:rPr lang="es-ES" sz="1000" b="1" i="1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para los lotes </a:t>
                      </a:r>
                      <a:r>
                        <a:rPr lang="es-ES" sz="900" b="1" i="1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2, 3, 4, 5, 6, 7, 8, 9, 10, 11, 12, 13, 14, 15, 16, 17, 18 </a:t>
                      </a:r>
                      <a:r>
                        <a:rPr lang="es-ES" sz="900" b="0" i="1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y un </a:t>
                      </a:r>
                      <a:r>
                        <a:rPr lang="es-ES" sz="1000" b="1" i="1" u="sng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Riesgo Alto Mitigable </a:t>
                      </a:r>
                      <a:r>
                        <a:rPr lang="es-ES" sz="900" b="1" i="1" u="sng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para el lote 1</a:t>
                      </a:r>
                      <a:r>
                        <a:rPr lang="es-ES" sz="900" b="0" i="1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.”</a:t>
                      </a:r>
                      <a:endParaRPr lang="es-ES" sz="1400" b="0" u="none" strike="noStrike" cap="none" dirty="0">
                        <a:solidFill>
                          <a:srgbClr val="002060"/>
                        </a:solidFill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02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LOTES.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800" b="1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5.326,68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02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VIAS (ESCALINATAS)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C" sz="80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349,95</a:t>
                      </a:r>
                      <a:endParaRPr lang="es-EC" sz="1100" u="none" strike="noStrike" cap="none" dirty="0"/>
                    </a:p>
                  </a:txBody>
                  <a:tcPr marL="68567" marR="68567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9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800"/>
                        <a:buFont typeface="Calibri"/>
                        <a:buNone/>
                      </a:pPr>
                      <a:r>
                        <a:rPr kumimoji="0" lang="es-E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ÁREA </a:t>
                      </a:r>
                      <a:r>
                        <a:rPr kumimoji="0" lang="es-E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AFECTACIÓN</a:t>
                      </a:r>
                      <a:r>
                        <a:rPr kumimoji="0" lang="es-E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VIAL (MACRO LOTE)</a:t>
                      </a:r>
                      <a:endParaRPr kumimoji="0" lang="es-E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80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79,73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26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 (ÁREA TOTAL)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5.756.36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1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</a:t>
            </a:r>
            <a:r>
              <a:rPr lang="es-EC" sz="16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SAN MIGUEL DE COLLACOTO III ETAPA</a:t>
            </a:r>
            <a:r>
              <a:rPr lang="es-ES" sz="1600" b="1" dirty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MANUELA SÁENZ  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PUENGASÍ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FD3BCCA-1B21-449C-95DD-1D2D8A1E7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144" y="1218950"/>
            <a:ext cx="4644720" cy="2337426"/>
          </a:xfrm>
          <a:prstGeom prst="rect">
            <a:avLst/>
          </a:prstGeom>
        </p:spPr>
      </p:pic>
      <p:pic>
        <p:nvPicPr>
          <p:cNvPr id="16" name="Google Shape;147;gb1ef944c8b_0_0" descr="F:\UERB-OC\UERB OC 2015\Barrios Enviados a Consejo  2015\MANUELA SAENZ\San Miguel de Collacoto II\fotos\LOTE A LOTE SAN MIGUEL DE COLLACOTO ETAPA II\DSC02761.JPG">
            <a:extLst>
              <a:ext uri="{FF2B5EF4-FFF2-40B4-BE49-F238E27FC236}">
                <a16:creationId xmlns:a16="http://schemas.microsoft.com/office/drawing/2014/main" id="{28763754-D874-4FC9-8F57-93676140413B}"/>
              </a:ext>
            </a:extLst>
          </p:cNvPr>
          <p:cNvPicPr preferRelativeResize="0"/>
          <p:nvPr/>
        </p:nvPicPr>
        <p:blipFill rotWithShape="1">
          <a:blip r:embed="rId4"/>
          <a:srcRect t="24131" b="11261"/>
          <a:stretch/>
        </p:blipFill>
        <p:spPr>
          <a:xfrm>
            <a:off x="5397144" y="4092613"/>
            <a:ext cx="3284928" cy="15917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6CAC01-B5F0-473D-A153-59C67A3A3B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024"/>
          <a:stretch/>
        </p:blipFill>
        <p:spPr>
          <a:xfrm>
            <a:off x="10245213" y="1229384"/>
            <a:ext cx="1764566" cy="27588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51345FA-AA37-4CBB-ABEE-9D658CBAC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1567" y="4092613"/>
            <a:ext cx="3284928" cy="1596269"/>
          </a:xfrm>
          <a:prstGeom prst="rect">
            <a:avLst/>
          </a:prstGeom>
        </p:spPr>
      </p:pic>
      <p:pic>
        <p:nvPicPr>
          <p:cNvPr id="15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620A62F-07D2-47F7-B4A9-BF5CB3027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418411"/>
              </p:ext>
            </p:extLst>
          </p:nvPr>
        </p:nvGraphicFramePr>
        <p:xfrm>
          <a:off x="5540191" y="5820965"/>
          <a:ext cx="3736974" cy="97552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86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45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50 %</a:t>
                      </a: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80 %</a:t>
                      </a:r>
                    </a:p>
                  </a:txBody>
                  <a:tcPr marL="68585" marR="68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5" marR="68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941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3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7156992" y="898256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pic>
        <p:nvPicPr>
          <p:cNvPr id="29" name="28 Imagen"/>
          <p:cNvPicPr/>
          <p:nvPr/>
        </p:nvPicPr>
        <p:blipFill rotWithShape="1">
          <a:blip r:embed="rId3"/>
          <a:srcRect l="21888" t="17181" r="24850" b="21136"/>
          <a:stretch/>
        </p:blipFill>
        <p:spPr bwMode="auto">
          <a:xfrm>
            <a:off x="9564503" y="1614196"/>
            <a:ext cx="2398708" cy="1736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Texto 6">
            <a:extLst>
              <a:ext uri="{FF2B5EF4-FFF2-40B4-BE49-F238E27FC236}">
                <a16:creationId xmlns:a16="http://schemas.microsoft.com/office/drawing/2014/main" id="{4C122966-0D99-444C-8DFD-606AB46C67EA}"/>
              </a:ext>
            </a:extLst>
          </p:cNvPr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</a:t>
            </a:r>
            <a:r>
              <a:rPr lang="es-EC" sz="16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SAN MIGUEL DE COLLACOTO III ETAPA</a:t>
            </a:r>
            <a:r>
              <a:rPr lang="es-ES" sz="1600" b="1" dirty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3" name="CuadroTexto 7">
            <a:extLst>
              <a:ext uri="{FF2B5EF4-FFF2-40B4-BE49-F238E27FC236}">
                <a16:creationId xmlns:a16="http://schemas.microsoft.com/office/drawing/2014/main" id="{48800194-5F9A-4FCD-98C9-95C98E4E526E}"/>
              </a:ext>
            </a:extLst>
          </p:cNvPr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MANUELA SÁENZ  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PUENGASÍ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5138B6-EE45-4DE9-88E0-E77506BFFD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26"/>
          <a:stretch/>
        </p:blipFill>
        <p:spPr>
          <a:xfrm>
            <a:off x="50610" y="1333894"/>
            <a:ext cx="9421148" cy="5484569"/>
          </a:xfrm>
          <a:prstGeom prst="rect">
            <a:avLst/>
          </a:prstGeom>
        </p:spPr>
      </p:pic>
      <p:sp>
        <p:nvSpPr>
          <p:cNvPr id="17" name="Google Shape;134;p4">
            <a:extLst>
              <a:ext uri="{FF2B5EF4-FFF2-40B4-BE49-F238E27FC236}">
                <a16:creationId xmlns:a16="http://schemas.microsoft.com/office/drawing/2014/main" id="{FAA1FF6C-8C08-46B8-9879-1BEE9D6DCBC4}"/>
              </a:ext>
            </a:extLst>
          </p:cNvPr>
          <p:cNvSpPr/>
          <p:nvPr/>
        </p:nvSpPr>
        <p:spPr>
          <a:xfrm>
            <a:off x="4347087" y="4014866"/>
            <a:ext cx="1307510" cy="1509240"/>
          </a:xfrm>
          <a:custGeom>
            <a:avLst/>
            <a:gdLst/>
            <a:ahLst/>
            <a:cxnLst/>
            <a:rect l="l" t="t" r="r" b="b"/>
            <a:pathLst>
              <a:path w="2461846" h="2841674" extrusionOk="0">
                <a:moveTo>
                  <a:pt x="0" y="1885071"/>
                </a:moveTo>
                <a:lnTo>
                  <a:pt x="661181" y="2082018"/>
                </a:lnTo>
                <a:lnTo>
                  <a:pt x="562708" y="2222695"/>
                </a:lnTo>
                <a:lnTo>
                  <a:pt x="1814732" y="2841674"/>
                </a:lnTo>
                <a:lnTo>
                  <a:pt x="2461846" y="1842868"/>
                </a:lnTo>
                <a:lnTo>
                  <a:pt x="2166425" y="1589649"/>
                </a:lnTo>
                <a:lnTo>
                  <a:pt x="1871003" y="1252025"/>
                </a:lnTo>
                <a:lnTo>
                  <a:pt x="1589649" y="1041009"/>
                </a:lnTo>
                <a:lnTo>
                  <a:pt x="1434905" y="745588"/>
                </a:lnTo>
                <a:lnTo>
                  <a:pt x="1308295" y="478301"/>
                </a:lnTo>
                <a:lnTo>
                  <a:pt x="1055077" y="295421"/>
                </a:lnTo>
                <a:lnTo>
                  <a:pt x="872197" y="126609"/>
                </a:lnTo>
                <a:lnTo>
                  <a:pt x="604911" y="14068"/>
                </a:lnTo>
                <a:lnTo>
                  <a:pt x="295421" y="0"/>
                </a:lnTo>
                <a:lnTo>
                  <a:pt x="154745" y="0"/>
                </a:lnTo>
                <a:lnTo>
                  <a:pt x="98474" y="393895"/>
                </a:lnTo>
                <a:lnTo>
                  <a:pt x="126609" y="633046"/>
                </a:lnTo>
                <a:lnTo>
                  <a:pt x="112541" y="1041009"/>
                </a:lnTo>
                <a:lnTo>
                  <a:pt x="42203" y="1406769"/>
                </a:lnTo>
                <a:lnTo>
                  <a:pt x="0" y="1885071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5764D2E8-33C0-435E-A3DB-C34654B91B46}"/>
              </a:ext>
            </a:extLst>
          </p:cNvPr>
          <p:cNvSpPr/>
          <p:nvPr/>
        </p:nvSpPr>
        <p:spPr>
          <a:xfrm>
            <a:off x="7552942" y="2752531"/>
            <a:ext cx="1911096" cy="2807208"/>
          </a:xfrm>
          <a:custGeom>
            <a:avLst/>
            <a:gdLst>
              <a:gd name="connsiteX0" fmla="*/ 1152144 w 1911096"/>
              <a:gd name="connsiteY0" fmla="*/ 2724912 h 2807208"/>
              <a:gd name="connsiteX1" fmla="*/ 1389888 w 1911096"/>
              <a:gd name="connsiteY1" fmla="*/ 2148840 h 2807208"/>
              <a:gd name="connsiteX2" fmla="*/ 1883664 w 1911096"/>
              <a:gd name="connsiteY2" fmla="*/ 1536192 h 2807208"/>
              <a:gd name="connsiteX3" fmla="*/ 1883664 w 1911096"/>
              <a:gd name="connsiteY3" fmla="*/ 1453896 h 2807208"/>
              <a:gd name="connsiteX4" fmla="*/ 1911096 w 1911096"/>
              <a:gd name="connsiteY4" fmla="*/ 0 h 2807208"/>
              <a:gd name="connsiteX5" fmla="*/ 0 w 1911096"/>
              <a:gd name="connsiteY5" fmla="*/ 1417320 h 2807208"/>
              <a:gd name="connsiteX6" fmla="*/ 201168 w 1911096"/>
              <a:gd name="connsiteY6" fmla="*/ 1773936 h 2807208"/>
              <a:gd name="connsiteX7" fmla="*/ 548640 w 1911096"/>
              <a:gd name="connsiteY7" fmla="*/ 2011680 h 2807208"/>
              <a:gd name="connsiteX8" fmla="*/ 1005840 w 1911096"/>
              <a:gd name="connsiteY8" fmla="*/ 2221992 h 2807208"/>
              <a:gd name="connsiteX9" fmla="*/ 1060704 w 1911096"/>
              <a:gd name="connsiteY9" fmla="*/ 2807208 h 2807208"/>
              <a:gd name="connsiteX10" fmla="*/ 1152144 w 1911096"/>
              <a:gd name="connsiteY10" fmla="*/ 2724912 h 2807208"/>
              <a:gd name="connsiteX0" fmla="*/ 1152144 w 1911096"/>
              <a:gd name="connsiteY0" fmla="*/ 2724912 h 2807208"/>
              <a:gd name="connsiteX1" fmla="*/ 1389888 w 1911096"/>
              <a:gd name="connsiteY1" fmla="*/ 2148840 h 2807208"/>
              <a:gd name="connsiteX2" fmla="*/ 1883664 w 1911096"/>
              <a:gd name="connsiteY2" fmla="*/ 1536192 h 2807208"/>
              <a:gd name="connsiteX3" fmla="*/ 1883664 w 1911096"/>
              <a:gd name="connsiteY3" fmla="*/ 1453896 h 2807208"/>
              <a:gd name="connsiteX4" fmla="*/ 1911096 w 1911096"/>
              <a:gd name="connsiteY4" fmla="*/ 0 h 2807208"/>
              <a:gd name="connsiteX5" fmla="*/ 0 w 1911096"/>
              <a:gd name="connsiteY5" fmla="*/ 1417320 h 2807208"/>
              <a:gd name="connsiteX6" fmla="*/ 201168 w 1911096"/>
              <a:gd name="connsiteY6" fmla="*/ 1773936 h 2807208"/>
              <a:gd name="connsiteX7" fmla="*/ 548640 w 1911096"/>
              <a:gd name="connsiteY7" fmla="*/ 2011680 h 2807208"/>
              <a:gd name="connsiteX8" fmla="*/ 875212 w 1911096"/>
              <a:gd name="connsiteY8" fmla="*/ 2277976 h 2807208"/>
              <a:gd name="connsiteX9" fmla="*/ 1060704 w 1911096"/>
              <a:gd name="connsiteY9" fmla="*/ 2807208 h 2807208"/>
              <a:gd name="connsiteX10" fmla="*/ 1152144 w 1911096"/>
              <a:gd name="connsiteY10" fmla="*/ 2724912 h 28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1096" h="2807208">
                <a:moveTo>
                  <a:pt x="1152144" y="2724912"/>
                </a:moveTo>
                <a:lnTo>
                  <a:pt x="1389888" y="2148840"/>
                </a:lnTo>
                <a:lnTo>
                  <a:pt x="1883664" y="1536192"/>
                </a:lnTo>
                <a:lnTo>
                  <a:pt x="1883664" y="1453896"/>
                </a:lnTo>
                <a:lnTo>
                  <a:pt x="1911096" y="0"/>
                </a:lnTo>
                <a:lnTo>
                  <a:pt x="0" y="1417320"/>
                </a:lnTo>
                <a:lnTo>
                  <a:pt x="201168" y="1773936"/>
                </a:lnTo>
                <a:lnTo>
                  <a:pt x="548640" y="2011680"/>
                </a:lnTo>
                <a:lnTo>
                  <a:pt x="875212" y="2277976"/>
                </a:lnTo>
                <a:lnTo>
                  <a:pt x="1060704" y="2807208"/>
                </a:lnTo>
                <a:lnTo>
                  <a:pt x="1152144" y="2724912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C21588F0-5C72-4900-851B-BB5F46635925}"/>
              </a:ext>
            </a:extLst>
          </p:cNvPr>
          <p:cNvSpPr/>
          <p:nvPr/>
        </p:nvSpPr>
        <p:spPr>
          <a:xfrm>
            <a:off x="298581" y="1800808"/>
            <a:ext cx="1511559" cy="942392"/>
          </a:xfrm>
          <a:custGeom>
            <a:avLst/>
            <a:gdLst>
              <a:gd name="connsiteX0" fmla="*/ 933061 w 933061"/>
              <a:gd name="connsiteY0" fmla="*/ 690465 h 774441"/>
              <a:gd name="connsiteX1" fmla="*/ 662473 w 933061"/>
              <a:gd name="connsiteY1" fmla="*/ 0 h 774441"/>
              <a:gd name="connsiteX2" fmla="*/ 0 w 933061"/>
              <a:gd name="connsiteY2" fmla="*/ 382555 h 774441"/>
              <a:gd name="connsiteX3" fmla="*/ 214604 w 933061"/>
              <a:gd name="connsiteY3" fmla="*/ 653143 h 774441"/>
              <a:gd name="connsiteX4" fmla="*/ 419877 w 933061"/>
              <a:gd name="connsiteY4" fmla="*/ 774441 h 774441"/>
              <a:gd name="connsiteX5" fmla="*/ 811763 w 933061"/>
              <a:gd name="connsiteY5" fmla="*/ 765110 h 774441"/>
              <a:gd name="connsiteX6" fmla="*/ 933061 w 933061"/>
              <a:gd name="connsiteY6" fmla="*/ 690465 h 774441"/>
              <a:gd name="connsiteX0" fmla="*/ 933061 w 951722"/>
              <a:gd name="connsiteY0" fmla="*/ 858416 h 942392"/>
              <a:gd name="connsiteX1" fmla="*/ 951722 w 951722"/>
              <a:gd name="connsiteY1" fmla="*/ 0 h 942392"/>
              <a:gd name="connsiteX2" fmla="*/ 0 w 951722"/>
              <a:gd name="connsiteY2" fmla="*/ 550506 h 942392"/>
              <a:gd name="connsiteX3" fmla="*/ 214604 w 951722"/>
              <a:gd name="connsiteY3" fmla="*/ 821094 h 942392"/>
              <a:gd name="connsiteX4" fmla="*/ 419877 w 951722"/>
              <a:gd name="connsiteY4" fmla="*/ 942392 h 942392"/>
              <a:gd name="connsiteX5" fmla="*/ 811763 w 951722"/>
              <a:gd name="connsiteY5" fmla="*/ 933061 h 942392"/>
              <a:gd name="connsiteX6" fmla="*/ 933061 w 951722"/>
              <a:gd name="connsiteY6" fmla="*/ 858416 h 942392"/>
              <a:gd name="connsiteX0" fmla="*/ 1296955 w 1296955"/>
              <a:gd name="connsiteY0" fmla="*/ 718457 h 942392"/>
              <a:gd name="connsiteX1" fmla="*/ 951722 w 1296955"/>
              <a:gd name="connsiteY1" fmla="*/ 0 h 942392"/>
              <a:gd name="connsiteX2" fmla="*/ 0 w 1296955"/>
              <a:gd name="connsiteY2" fmla="*/ 550506 h 942392"/>
              <a:gd name="connsiteX3" fmla="*/ 214604 w 1296955"/>
              <a:gd name="connsiteY3" fmla="*/ 821094 h 942392"/>
              <a:gd name="connsiteX4" fmla="*/ 419877 w 1296955"/>
              <a:gd name="connsiteY4" fmla="*/ 942392 h 942392"/>
              <a:gd name="connsiteX5" fmla="*/ 811763 w 1296955"/>
              <a:gd name="connsiteY5" fmla="*/ 933061 h 942392"/>
              <a:gd name="connsiteX6" fmla="*/ 1296955 w 1296955"/>
              <a:gd name="connsiteY6" fmla="*/ 718457 h 942392"/>
              <a:gd name="connsiteX0" fmla="*/ 1511559 w 1511559"/>
              <a:gd name="connsiteY0" fmla="*/ 718457 h 942392"/>
              <a:gd name="connsiteX1" fmla="*/ 1166326 w 1511559"/>
              <a:gd name="connsiteY1" fmla="*/ 0 h 942392"/>
              <a:gd name="connsiteX2" fmla="*/ 0 w 1511559"/>
              <a:gd name="connsiteY2" fmla="*/ 233265 h 942392"/>
              <a:gd name="connsiteX3" fmla="*/ 429208 w 1511559"/>
              <a:gd name="connsiteY3" fmla="*/ 821094 h 942392"/>
              <a:gd name="connsiteX4" fmla="*/ 634481 w 1511559"/>
              <a:gd name="connsiteY4" fmla="*/ 942392 h 942392"/>
              <a:gd name="connsiteX5" fmla="*/ 1026367 w 1511559"/>
              <a:gd name="connsiteY5" fmla="*/ 933061 h 942392"/>
              <a:gd name="connsiteX6" fmla="*/ 1511559 w 1511559"/>
              <a:gd name="connsiteY6" fmla="*/ 718457 h 94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1559" h="942392">
                <a:moveTo>
                  <a:pt x="1511559" y="718457"/>
                </a:moveTo>
                <a:lnTo>
                  <a:pt x="1166326" y="0"/>
                </a:lnTo>
                <a:lnTo>
                  <a:pt x="0" y="233265"/>
                </a:lnTo>
                <a:lnTo>
                  <a:pt x="429208" y="821094"/>
                </a:lnTo>
                <a:lnTo>
                  <a:pt x="634481" y="942392"/>
                </a:lnTo>
                <a:lnTo>
                  <a:pt x="1026367" y="933061"/>
                </a:lnTo>
                <a:lnTo>
                  <a:pt x="1511559" y="718457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02E09887-F6F8-433D-A29B-F5CE51810AA1}"/>
              </a:ext>
            </a:extLst>
          </p:cNvPr>
          <p:cNvSpPr/>
          <p:nvPr/>
        </p:nvSpPr>
        <p:spPr>
          <a:xfrm>
            <a:off x="1810139" y="2491273"/>
            <a:ext cx="2537926" cy="1474237"/>
          </a:xfrm>
          <a:custGeom>
            <a:avLst/>
            <a:gdLst>
              <a:gd name="connsiteX0" fmla="*/ 2537926 w 2537926"/>
              <a:gd name="connsiteY0" fmla="*/ 1474237 h 1474237"/>
              <a:gd name="connsiteX1" fmla="*/ 1604865 w 2537926"/>
              <a:gd name="connsiteY1" fmla="*/ 1362270 h 1474237"/>
              <a:gd name="connsiteX2" fmla="*/ 1166326 w 2537926"/>
              <a:gd name="connsiteY2" fmla="*/ 1129005 h 1474237"/>
              <a:gd name="connsiteX3" fmla="*/ 895739 w 2537926"/>
              <a:gd name="connsiteY3" fmla="*/ 746449 h 1474237"/>
              <a:gd name="connsiteX4" fmla="*/ 466530 w 2537926"/>
              <a:gd name="connsiteY4" fmla="*/ 429209 h 1474237"/>
              <a:gd name="connsiteX5" fmla="*/ 391885 w 2537926"/>
              <a:gd name="connsiteY5" fmla="*/ 363894 h 1474237"/>
              <a:gd name="connsiteX6" fmla="*/ 335902 w 2537926"/>
              <a:gd name="connsiteY6" fmla="*/ 289249 h 1474237"/>
              <a:gd name="connsiteX7" fmla="*/ 0 w 2537926"/>
              <a:gd name="connsiteY7" fmla="*/ 0 h 147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7926" h="1474237">
                <a:moveTo>
                  <a:pt x="2537926" y="1474237"/>
                </a:moveTo>
                <a:lnTo>
                  <a:pt x="1604865" y="1362270"/>
                </a:lnTo>
                <a:lnTo>
                  <a:pt x="1166326" y="1129005"/>
                </a:lnTo>
                <a:lnTo>
                  <a:pt x="895739" y="746449"/>
                </a:lnTo>
                <a:lnTo>
                  <a:pt x="466530" y="429209"/>
                </a:lnTo>
                <a:cubicBezTo>
                  <a:pt x="441648" y="407437"/>
                  <a:pt x="413538" y="388879"/>
                  <a:pt x="391885" y="363894"/>
                </a:cubicBezTo>
                <a:cubicBezTo>
                  <a:pt x="324907" y="286612"/>
                  <a:pt x="376553" y="289249"/>
                  <a:pt x="335902" y="289249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C24CFA9B-1B26-40EA-9962-2C4ACE583098}"/>
              </a:ext>
            </a:extLst>
          </p:cNvPr>
          <p:cNvSpPr/>
          <p:nvPr/>
        </p:nvSpPr>
        <p:spPr>
          <a:xfrm>
            <a:off x="5747657" y="5029200"/>
            <a:ext cx="2948474" cy="1492898"/>
          </a:xfrm>
          <a:custGeom>
            <a:avLst/>
            <a:gdLst>
              <a:gd name="connsiteX0" fmla="*/ 0 w 2948474"/>
              <a:gd name="connsiteY0" fmla="*/ 0 h 1492898"/>
              <a:gd name="connsiteX1" fmla="*/ 102637 w 2948474"/>
              <a:gd name="connsiteY1" fmla="*/ 223935 h 1492898"/>
              <a:gd name="connsiteX2" fmla="*/ 186612 w 2948474"/>
              <a:gd name="connsiteY2" fmla="*/ 755780 h 1492898"/>
              <a:gd name="connsiteX3" fmla="*/ 401216 w 2948474"/>
              <a:gd name="connsiteY3" fmla="*/ 1231641 h 1492898"/>
              <a:gd name="connsiteX4" fmla="*/ 886408 w 2948474"/>
              <a:gd name="connsiteY4" fmla="*/ 1464906 h 1492898"/>
              <a:gd name="connsiteX5" fmla="*/ 1184988 w 2948474"/>
              <a:gd name="connsiteY5" fmla="*/ 1492898 h 1492898"/>
              <a:gd name="connsiteX6" fmla="*/ 2006082 w 2948474"/>
              <a:gd name="connsiteY6" fmla="*/ 1408922 h 1492898"/>
              <a:gd name="connsiteX7" fmla="*/ 2472612 w 2948474"/>
              <a:gd name="connsiteY7" fmla="*/ 1343608 h 1492898"/>
              <a:gd name="connsiteX8" fmla="*/ 2715208 w 2948474"/>
              <a:gd name="connsiteY8" fmla="*/ 1194318 h 1492898"/>
              <a:gd name="connsiteX9" fmla="*/ 2845837 w 2948474"/>
              <a:gd name="connsiteY9" fmla="*/ 858416 h 1492898"/>
              <a:gd name="connsiteX10" fmla="*/ 2948474 w 2948474"/>
              <a:gd name="connsiteY10" fmla="*/ 494522 h 149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8474" h="1492898">
                <a:moveTo>
                  <a:pt x="0" y="0"/>
                </a:moveTo>
                <a:lnTo>
                  <a:pt x="102637" y="223935"/>
                </a:lnTo>
                <a:lnTo>
                  <a:pt x="186612" y="755780"/>
                </a:lnTo>
                <a:lnTo>
                  <a:pt x="401216" y="1231641"/>
                </a:lnTo>
                <a:lnTo>
                  <a:pt x="886408" y="1464906"/>
                </a:lnTo>
                <a:lnTo>
                  <a:pt x="1184988" y="1492898"/>
                </a:lnTo>
                <a:lnTo>
                  <a:pt x="2006082" y="1408922"/>
                </a:lnTo>
                <a:lnTo>
                  <a:pt x="2472612" y="1343608"/>
                </a:lnTo>
                <a:lnTo>
                  <a:pt x="2715208" y="1194318"/>
                </a:lnTo>
                <a:lnTo>
                  <a:pt x="2845837" y="858416"/>
                </a:lnTo>
                <a:lnTo>
                  <a:pt x="2948474" y="49452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FFB776E-0507-478A-8A8E-3B3B8FF9AD71}"/>
              </a:ext>
            </a:extLst>
          </p:cNvPr>
          <p:cNvSpPr/>
          <p:nvPr/>
        </p:nvSpPr>
        <p:spPr>
          <a:xfrm rot="1745007">
            <a:off x="2843135" y="3244333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230 m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462FAF-2419-4D5C-BD91-9CD820261D7F}"/>
              </a:ext>
            </a:extLst>
          </p:cNvPr>
          <p:cNvSpPr/>
          <p:nvPr/>
        </p:nvSpPr>
        <p:spPr>
          <a:xfrm rot="21126747">
            <a:off x="6945774" y="607532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400 m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07C03DB-1479-4152-9406-3C8651C9B5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15" y="723180"/>
            <a:ext cx="6507385" cy="57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541377" y="848496"/>
            <a:ext cx="391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 ZONIFICACIÓN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11571"/>
              </p:ext>
            </p:extLst>
          </p:nvPr>
        </p:nvGraphicFramePr>
        <p:xfrm>
          <a:off x="560070" y="1494757"/>
          <a:ext cx="5146861" cy="1689994"/>
        </p:xfrm>
        <a:graphic>
          <a:graphicData uri="http://schemas.openxmlformats.org/drawingml/2006/table">
            <a:tbl>
              <a:tblPr firstRow="1" firstCol="1" bandRow="1"/>
              <a:tblGrid>
                <a:gridCol w="144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8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Nº de Predio: 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900"/>
                        <a:buFont typeface="Calibri"/>
                        <a:buNone/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219689; 607556; 607558; 3539761</a:t>
                      </a:r>
                      <a:endParaRPr lang="es-ES" sz="12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Clave Catastral: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900"/>
                        <a:buFont typeface="Calibri"/>
                        <a:buNone/>
                      </a:pPr>
                      <a:r>
                        <a:rPr lang="es-EC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20706 02 012; 20706 02 043; 20706 02 041; 20706 02 048</a:t>
                      </a:r>
                      <a:endParaRPr lang="es-EC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3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REGULACIONES SEGÚN IRM.</a:t>
                      </a:r>
                      <a:endParaRPr lang="es-EC" sz="11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1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A2(A1002-35)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1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1000 m2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1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Forma de Ocupación del suelo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(A) Aislada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38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(RU2) Residencial Urbana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07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Clasificación del Suelo: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(SU) Suelo Urbano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078807"/>
              </p:ext>
            </p:extLst>
          </p:nvPr>
        </p:nvGraphicFramePr>
        <p:xfrm>
          <a:off x="541376" y="3460805"/>
          <a:ext cx="5165557" cy="2611437"/>
        </p:xfrm>
        <a:graphic>
          <a:graphicData uri="http://schemas.openxmlformats.org/drawingml/2006/table">
            <a:tbl>
              <a:tblPr firstRow="1" firstCol="1" bandRow="1"/>
              <a:tblGrid>
                <a:gridCol w="10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78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Cambio de Zonificación: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APLICA   (SI – NO)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 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EC" sz="1400" b="1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D3(D203-80)</a:t>
                      </a:r>
                      <a:endParaRPr lang="es-EC" sz="2000" u="none" strike="noStrike" cap="none" dirty="0"/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5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200 m2</a:t>
                      </a:r>
                      <a:endParaRPr lang="es-EC" sz="14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7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Formas de Ocupación: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(D)</a:t>
                      </a:r>
                      <a:r>
                        <a:rPr lang="es-ES" sz="14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Sobre Línea de Fábrica</a:t>
                      </a:r>
                      <a:endParaRPr lang="es-EC" sz="1400" dirty="0">
                        <a:effectLst/>
                        <a:latin typeface="+mn-lt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4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(RU2) Residencial Urbana 2</a:t>
                      </a: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uadroTexto 6">
            <a:extLst>
              <a:ext uri="{FF2B5EF4-FFF2-40B4-BE49-F238E27FC236}">
                <a16:creationId xmlns:a16="http://schemas.microsoft.com/office/drawing/2014/main" id="{3CB4F434-28A8-4C4B-B556-E23F806AD966}"/>
              </a:ext>
            </a:extLst>
          </p:cNvPr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</a:t>
            </a:r>
            <a:r>
              <a:rPr lang="es-EC" sz="16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SAN MIGUEL DE COLLACOTO III ETAPA</a:t>
            </a:r>
            <a:r>
              <a:rPr lang="es-ES" sz="1600" b="1" dirty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1" name="CuadroTexto 7">
            <a:extLst>
              <a:ext uri="{FF2B5EF4-FFF2-40B4-BE49-F238E27FC236}">
                <a16:creationId xmlns:a16="http://schemas.microsoft.com/office/drawing/2014/main" id="{F134E8F3-7E43-430E-AE18-4EEEEF49D4D1}"/>
              </a:ext>
            </a:extLst>
          </p:cNvPr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MANUELA SÁENZ  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PUENGASÍ</a:t>
            </a:r>
          </a:p>
        </p:txBody>
      </p:sp>
      <p:pic>
        <p:nvPicPr>
          <p:cNvPr id="15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61D91E6-6A75-4631-ABF6-92CE4CAA68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9472"/>
            <a:ext cx="7392217" cy="65161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7633689" y="940270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1F86485F-4626-423E-9A96-B202EF61225C}"/>
              </a:ext>
            </a:extLst>
          </p:cNvPr>
          <p:cNvSpPr txBox="1"/>
          <p:nvPr/>
        </p:nvSpPr>
        <p:spPr>
          <a:xfrm>
            <a:off x="3863176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</a:t>
            </a:r>
            <a:r>
              <a:rPr lang="es-EC" sz="16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SAN MIGUEL DE COLLACOTO III ETAPA</a:t>
            </a:r>
            <a:r>
              <a:rPr lang="es-ES" sz="1600" b="1" dirty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1" name="CuadroTexto 7">
            <a:extLst>
              <a:ext uri="{FF2B5EF4-FFF2-40B4-BE49-F238E27FC236}">
                <a16:creationId xmlns:a16="http://schemas.microsoft.com/office/drawing/2014/main" id="{ABD334C2-E204-4E16-B6CC-B08E4BFA6DEF}"/>
              </a:ext>
            </a:extLst>
          </p:cNvPr>
          <p:cNvSpPr txBox="1"/>
          <p:nvPr/>
        </p:nvSpPr>
        <p:spPr>
          <a:xfrm>
            <a:off x="5518496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MANUELA SÁENZ  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PUENGASÍ</a:t>
            </a:r>
          </a:p>
        </p:txBody>
      </p:sp>
      <p:pic>
        <p:nvPicPr>
          <p:cNvPr id="10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451338" y="763818"/>
            <a:ext cx="3194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024085"/>
              </p:ext>
            </p:extLst>
          </p:nvPr>
        </p:nvGraphicFramePr>
        <p:xfrm>
          <a:off x="1191272" y="5129413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uadroTexto 6">
            <a:extLst>
              <a:ext uri="{FF2B5EF4-FFF2-40B4-BE49-F238E27FC236}">
                <a16:creationId xmlns:a16="http://schemas.microsoft.com/office/drawing/2014/main" id="{F76A7128-B67D-42FA-A8DB-9F2404877785}"/>
              </a:ext>
            </a:extLst>
          </p:cNvPr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</a:t>
            </a:r>
            <a:r>
              <a:rPr lang="es-EC" sz="16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SAN MIGUEL DE COLLACOTO III ETAPA</a:t>
            </a:r>
            <a:r>
              <a:rPr lang="es-ES" sz="1600" b="1" dirty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1" name="CuadroTexto 7">
            <a:extLst>
              <a:ext uri="{FF2B5EF4-FFF2-40B4-BE49-F238E27FC236}">
                <a16:creationId xmlns:a16="http://schemas.microsoft.com/office/drawing/2014/main" id="{56A0DFE7-F0CB-44C4-8A68-DF7F8EEC578D}"/>
              </a:ext>
            </a:extLst>
          </p:cNvPr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MANUELA SÁENZ  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PUENGASÍ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42BEE55-4890-485D-AE67-B484AD78A2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60" y="776728"/>
            <a:ext cx="6898879" cy="60812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52C8A4C-B924-4E98-B639-E34FD3BDD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49956"/>
              </p:ext>
            </p:extLst>
          </p:nvPr>
        </p:nvGraphicFramePr>
        <p:xfrm>
          <a:off x="369538" y="1360143"/>
          <a:ext cx="2976466" cy="3576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529">
                  <a:extLst>
                    <a:ext uri="{9D8B030D-6E8A-4147-A177-3AD203B41FA5}">
                      <a16:colId xmlns:a16="http://schemas.microsoft.com/office/drawing/2014/main" val="2063277232"/>
                    </a:ext>
                  </a:extLst>
                </a:gridCol>
                <a:gridCol w="1107064">
                  <a:extLst>
                    <a:ext uri="{9D8B030D-6E8A-4147-A177-3AD203B41FA5}">
                      <a16:colId xmlns:a16="http://schemas.microsoft.com/office/drawing/2014/main" val="4021162138"/>
                    </a:ext>
                  </a:extLst>
                </a:gridCol>
                <a:gridCol w="531845">
                  <a:extLst>
                    <a:ext uri="{9D8B030D-6E8A-4147-A177-3AD203B41FA5}">
                      <a16:colId xmlns:a16="http://schemas.microsoft.com/office/drawing/2014/main" val="1637860922"/>
                    </a:ext>
                  </a:extLst>
                </a:gridCol>
                <a:gridCol w="976028">
                  <a:extLst>
                    <a:ext uri="{9D8B030D-6E8A-4147-A177-3AD203B41FA5}">
                      <a16:colId xmlns:a16="http://schemas.microsoft.com/office/drawing/2014/main" val="1332188265"/>
                    </a:ext>
                  </a:extLst>
                </a:gridCol>
              </a:tblGrid>
              <a:tr h="3732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99783"/>
                  </a:ext>
                </a:extLst>
              </a:tr>
              <a:tr h="3108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674,43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186,41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364344"/>
                  </a:ext>
                </a:extLst>
              </a:tr>
              <a:tr h="3108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397,7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205,25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002928"/>
                  </a:ext>
                </a:extLst>
              </a:tr>
              <a:tr h="3486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386,75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210,42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237053"/>
                  </a:ext>
                </a:extLst>
              </a:tr>
              <a:tr h="310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381,63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398,32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987243"/>
                  </a:ext>
                </a:extLst>
              </a:tr>
              <a:tr h="3049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338,5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385,64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901956"/>
                  </a:ext>
                </a:extLst>
              </a:tr>
              <a:tr h="310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302,81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200,5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819328"/>
                  </a:ext>
                </a:extLst>
              </a:tr>
              <a:tr h="310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340,84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184,34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58472"/>
                  </a:ext>
                </a:extLst>
              </a:tr>
              <a:tr h="310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183,57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180,92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141117"/>
                  </a:ext>
                </a:extLst>
              </a:tr>
              <a:tr h="310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159,76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208,89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12240"/>
                  </a:ext>
                </a:extLst>
              </a:tr>
              <a:tr h="3108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5326,68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841471"/>
                  </a:ext>
                </a:extLst>
              </a:tr>
            </a:tbl>
          </a:graphicData>
        </a:graphic>
      </p:graphicFrame>
      <p:pic>
        <p:nvPicPr>
          <p:cNvPr id="12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07E1686-C81E-4D06-902E-58EE46FFF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90" y="1013772"/>
            <a:ext cx="7068453" cy="519509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5111" y="696375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PMOT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8663175" y="5725907"/>
            <a:ext cx="422846" cy="27239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7"/>
          <p:cNvSpPr txBox="1"/>
          <p:nvPr/>
        </p:nvSpPr>
        <p:spPr>
          <a:xfrm>
            <a:off x="9086021" y="5712495"/>
            <a:ext cx="2974583" cy="29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es-EC" sz="1200" b="1" dirty="0">
                <a:solidFill>
                  <a:srgbClr val="000000"/>
                </a:solidFill>
                <a:cs typeface="Calibri"/>
              </a:rPr>
              <a:t>(RU2) Residencial Urbana 2</a:t>
            </a:r>
          </a:p>
        </p:txBody>
      </p:sp>
      <p:cxnSp>
        <p:nvCxnSpPr>
          <p:cNvPr id="14" name="32 Conector angular"/>
          <p:cNvCxnSpPr>
            <a:cxnSpLocks/>
          </p:cNvCxnSpPr>
          <p:nvPr/>
        </p:nvCxnSpPr>
        <p:spPr>
          <a:xfrm rot="5400000" flipH="1" flipV="1">
            <a:off x="1723390" y="3780708"/>
            <a:ext cx="3263353" cy="182741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9"/>
          <p:cNvSpPr txBox="1"/>
          <p:nvPr/>
        </p:nvSpPr>
        <p:spPr>
          <a:xfrm>
            <a:off x="643321" y="6245917"/>
            <a:ext cx="3905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SAN MIGUEL DE COLLACOTO III ETAPA</a:t>
            </a:r>
            <a:endParaRPr lang="es-EC" sz="1400" b="1" dirty="0">
              <a:solidFill>
                <a:srgbClr val="FF0000"/>
              </a:solidFill>
            </a:endParaRPr>
          </a:p>
        </p:txBody>
      </p:sp>
      <p:sp>
        <p:nvSpPr>
          <p:cNvPr id="13" name="CuadroTexto 6">
            <a:extLst>
              <a:ext uri="{FF2B5EF4-FFF2-40B4-BE49-F238E27FC236}">
                <a16:creationId xmlns:a16="http://schemas.microsoft.com/office/drawing/2014/main" id="{42FF75FA-168C-4C7A-B126-BFFC290B97AA}"/>
              </a:ext>
            </a:extLst>
          </p:cNvPr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</a:t>
            </a:r>
            <a:r>
              <a:rPr lang="es-EC" sz="16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SAN MIGUEL DE COLLACOTO III ETAPA</a:t>
            </a:r>
            <a:r>
              <a:rPr lang="es-ES" sz="1600" b="1" dirty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E8A6ED53-2E0D-4D1F-9903-4FCDD96DB51B}"/>
              </a:ext>
            </a:extLst>
          </p:cNvPr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MANUELA SÁENZ  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PUENGASÍ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B4083D9-6186-41DE-901F-F8E2312443A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6" t="4416" r="6735" b="7212"/>
          <a:stretch/>
        </p:blipFill>
        <p:spPr bwMode="auto">
          <a:xfrm>
            <a:off x="8560979" y="875481"/>
            <a:ext cx="3602978" cy="449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10413</TotalTime>
  <Words>742</Words>
  <Application>Microsoft Office PowerPoint</Application>
  <PresentationFormat>Panorámica</PresentationFormat>
  <Paragraphs>177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Bambino-Bold</vt:lpstr>
      <vt:lpstr>Calibri</vt:lpstr>
      <vt:lpstr>Calibri Light</vt:lpstr>
      <vt:lpstr>Century Gothic</vt:lpstr>
      <vt:lpstr>Prequel Demo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Christian Javier Naranjo Costales</cp:lastModifiedBy>
  <cp:revision>284</cp:revision>
  <cp:lastPrinted>2020-09-17T19:30:55Z</cp:lastPrinted>
  <dcterms:created xsi:type="dcterms:W3CDTF">2019-05-28T19:57:24Z</dcterms:created>
  <dcterms:modified xsi:type="dcterms:W3CDTF">2021-10-04T17:50:03Z</dcterms:modified>
</cp:coreProperties>
</file>