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2" r:id="rId2"/>
    <p:sldId id="262" r:id="rId3"/>
    <p:sldId id="281" r:id="rId4"/>
    <p:sldId id="280" r:id="rId5"/>
    <p:sldId id="279" r:id="rId6"/>
    <p:sldId id="264" r:id="rId7"/>
    <p:sldId id="276" r:id="rId8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E1F0"/>
    <a:srgbClr val="80B8E0"/>
    <a:srgbClr val="2A95F6"/>
    <a:srgbClr val="FFFF66"/>
    <a:srgbClr val="FFFFFF"/>
    <a:srgbClr val="A9D18E"/>
    <a:srgbClr val="4C9BD3"/>
    <a:srgbClr val="DAE3F3"/>
    <a:srgbClr val="E9EBF5"/>
    <a:srgbClr val="B2D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6433" autoAdjust="0"/>
  </p:normalViewPr>
  <p:slideViewPr>
    <p:cSldViewPr snapToGrid="0" snapToObjects="1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4/10/2021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5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8746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57619" y="1585535"/>
            <a:ext cx="9716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“LA TOLA DE CHECA”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50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50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57655"/>
              </p:ext>
            </p:extLst>
          </p:nvPr>
        </p:nvGraphicFramePr>
        <p:xfrm>
          <a:off x="127047" y="1218950"/>
          <a:ext cx="5167868" cy="53966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0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5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3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85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66,66</a:t>
                      </a:r>
                      <a:r>
                        <a:rPr kumimoji="0" lang="es-EC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Años</a:t>
                      </a:r>
                      <a:endParaRPr kumimoji="0" lang="es-ES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Hab. </a:t>
                      </a:r>
                      <a:endParaRPr kumimoji="0" lang="es-ES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A2(A1002-35)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38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gridSpan="7">
                  <a:txBody>
                    <a:bodyPr/>
                    <a:lstStyle/>
                    <a:p>
                      <a:pPr lvl="0" algn="just"/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</a:t>
                      </a: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334-AT-DMGR-2018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17 de diciembre de 2018. La DMGR califica el </a:t>
                      </a:r>
                      <a:r>
                        <a:rPr kumimoji="0" lang="es-ES" sz="1000" b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“La Tola de Checa” en general presenta un </a:t>
                      </a:r>
                      <a:r>
                        <a:rPr kumimoji="0" lang="es-EC" sz="1000" b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</a:t>
                      </a: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lotes frente a deslizamientos.</a:t>
                      </a:r>
                    </a:p>
                    <a:p>
                      <a:pPr lvl="0"/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Ratificación: Oficio Nro. GADDMQ-SGSG-DMGR-2020-1319-OF, de fecha 29 de julio de 2020, la Dirección Metropolitana de Gestión de Riesgos se</a:t>
                      </a: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ratifica en la calificación del nivel del riesgo frente a movimientos en masa, indicando que actualmente el asentamiento humano citado en general presenta un riesgo moderado frente a procesos de deslizamientos, aclarando que dicho nivel de riesgo es mitigable; en tal virtud, con las observaciones realizadas, esta Dirección indica que el AHHC “La Tola de Checa” presenta un </a:t>
                      </a:r>
                      <a:r>
                        <a:rPr kumimoji="0" lang="es-EC" sz="1000" b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C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 ante movimientos en masa.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LOTES.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25,447,49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3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VÍAS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3,122,17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47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(LOTES)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270,30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PROTECCIÓN CANAL DE RIEGO (LOTES)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437,42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92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29,277,38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“LA TOLA DE CHECA”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CHECA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834" y="1192600"/>
            <a:ext cx="3551304" cy="2136909"/>
          </a:xfrm>
          <a:prstGeom prst="rect">
            <a:avLst/>
          </a:prstGeom>
        </p:spPr>
      </p:pic>
      <p:pic>
        <p:nvPicPr>
          <p:cNvPr id="18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95" y="3449762"/>
            <a:ext cx="3234140" cy="2150703"/>
          </a:xfrm>
          <a:prstGeom prst="rect">
            <a:avLst/>
          </a:prstGeom>
        </p:spPr>
      </p:pic>
      <p:pic>
        <p:nvPicPr>
          <p:cNvPr id="19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27" y="1196087"/>
            <a:ext cx="3217611" cy="2139711"/>
          </a:xfrm>
          <a:prstGeom prst="rect">
            <a:avLst/>
          </a:prstGeom>
        </p:spPr>
      </p:pic>
      <p:pic>
        <p:nvPicPr>
          <p:cNvPr id="20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27" y="3457723"/>
            <a:ext cx="3207373" cy="21329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07444"/>
              </p:ext>
            </p:extLst>
          </p:nvPr>
        </p:nvGraphicFramePr>
        <p:xfrm>
          <a:off x="5400895" y="5779080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" y="448533"/>
            <a:ext cx="5486296" cy="63995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3984" y="6436238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3863340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“LA TOLA DE CHECA”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2" name="CuadroTexto 7"/>
          <p:cNvSpPr txBox="1"/>
          <p:nvPr/>
        </p:nvSpPr>
        <p:spPr>
          <a:xfrm>
            <a:off x="5518660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CHECA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5B2CB4D8-9453-463A-A2C5-AF6C3E7FC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39085"/>
              </p:ext>
            </p:extLst>
          </p:nvPr>
        </p:nvGraphicFramePr>
        <p:xfrm>
          <a:off x="5096532" y="2328508"/>
          <a:ext cx="1692238" cy="3389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4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1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LOTE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ÁREA BRUTA COSNTRUCCIÓN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1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49,66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2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0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3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339,19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4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215,26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5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188,37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6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159,52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7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46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8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4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9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97,27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10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82,45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>
                          <a:effectLst/>
                        </a:rPr>
                        <a:t>11</a:t>
                      </a:r>
                      <a:endParaRPr lang="es-E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197,67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3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u="none" strike="noStrike" dirty="0">
                          <a:effectLst/>
                        </a:rPr>
                        <a:t>12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1329,39</a:t>
                      </a: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2879798373"/>
                  </a:ext>
                </a:extLst>
              </a:tr>
            </a:tbl>
          </a:graphicData>
        </a:graphic>
      </p:graphicFrame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71FE1D-701E-48C3-BA1C-920D088D6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1217" y="728361"/>
            <a:ext cx="5240784" cy="6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86" y="241597"/>
            <a:ext cx="5617014" cy="655205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72928"/>
              </p:ext>
            </p:extLst>
          </p:nvPr>
        </p:nvGraphicFramePr>
        <p:xfrm>
          <a:off x="560070" y="1333021"/>
          <a:ext cx="5146861" cy="1867274"/>
        </p:xfrm>
        <a:graphic>
          <a:graphicData uri="http://schemas.openxmlformats.org/drawingml/2006/table">
            <a:tbl>
              <a:tblPr firstRow="1" firstCol="1" bandRow="1"/>
              <a:tblGrid>
                <a:gridCol w="144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5150033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11838 03 001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9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1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A5 (A10002-3)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10 000 m2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0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(A) Aislada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(RN/PS) Recursos Naturales/Producción Sostenible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(SRU) Suelo Rural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119715"/>
              </p:ext>
            </p:extLst>
          </p:nvPr>
        </p:nvGraphicFramePr>
        <p:xfrm>
          <a:off x="541376" y="3460805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A2(A1002-35)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1000 </a:t>
                      </a:r>
                      <a:r>
                        <a:rPr lang="es-ES" sz="13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(A) Aislada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(RR2) Residencial Rural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6"/>
          <p:cNvSpPr txBox="1"/>
          <p:nvPr/>
        </p:nvSpPr>
        <p:spPr>
          <a:xfrm>
            <a:off x="-552151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“LA TOLA DE CHECA”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7"/>
          <p:cNvSpPr txBox="1"/>
          <p:nvPr/>
        </p:nvSpPr>
        <p:spPr>
          <a:xfrm>
            <a:off x="1103169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CHECA</a:t>
            </a:r>
          </a:p>
        </p:txBody>
      </p:sp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585" y="778797"/>
            <a:ext cx="5087098" cy="5933925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763818"/>
            <a:ext cx="3194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39578"/>
              </p:ext>
            </p:extLst>
          </p:nvPr>
        </p:nvGraphicFramePr>
        <p:xfrm>
          <a:off x="982151" y="5071093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“LA TOLA DE CHECA”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3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CHECA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55742"/>
              </p:ext>
            </p:extLst>
          </p:nvPr>
        </p:nvGraphicFramePr>
        <p:xfrm>
          <a:off x="874657" y="1908271"/>
          <a:ext cx="1547985" cy="2440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1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LOTE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effectLst/>
                        </a:rPr>
                        <a:t>ÁREA BRUTA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2.180,13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1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2.178,12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4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2.175,12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2.182,80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95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2.184,61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2.184,13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2.178,16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8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2.178,65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4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2.174,97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2.178,50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2.179,70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46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12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2.180,32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9" marR="3729" marT="372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9165684" y="5445815"/>
            <a:ext cx="422846" cy="27239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9691883" y="5433195"/>
            <a:ext cx="2327123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(RR1) Residencial Rural 1</a:t>
            </a:r>
          </a:p>
        </p:txBody>
      </p:sp>
      <p:cxnSp>
        <p:nvCxnSpPr>
          <p:cNvPr id="14" name="32 Conector angular"/>
          <p:cNvCxnSpPr/>
          <p:nvPr/>
        </p:nvCxnSpPr>
        <p:spPr>
          <a:xfrm rot="5400000" flipH="1" flipV="1">
            <a:off x="5463859" y="1327535"/>
            <a:ext cx="1152368" cy="869796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9"/>
          <p:cNvSpPr txBox="1"/>
          <p:nvPr/>
        </p:nvSpPr>
        <p:spPr>
          <a:xfrm>
            <a:off x="4527769" y="950835"/>
            <a:ext cx="3905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0000"/>
                </a:solidFill>
              </a:rPr>
              <a:t>LA TOLA DE CHECA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17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“LA TOLA DE CHECA”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TUMBACO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CHECA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786" y="1287060"/>
            <a:ext cx="3358214" cy="3917242"/>
          </a:xfrm>
          <a:prstGeom prst="rect">
            <a:avLst/>
          </a:prstGeom>
        </p:spPr>
      </p:pic>
      <p:pic>
        <p:nvPicPr>
          <p:cNvPr id="16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9552"/>
            <a:ext cx="8808399" cy="557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10386</TotalTime>
  <Words>662</Words>
  <Application>Microsoft Office PowerPoint</Application>
  <PresentationFormat>Panorámica</PresentationFormat>
  <Paragraphs>181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Christian Javier Naranjo Costales</cp:lastModifiedBy>
  <cp:revision>283</cp:revision>
  <cp:lastPrinted>2020-02-03T13:47:26Z</cp:lastPrinted>
  <dcterms:created xsi:type="dcterms:W3CDTF">2019-05-28T19:57:24Z</dcterms:created>
  <dcterms:modified xsi:type="dcterms:W3CDTF">2021-10-04T17:51:53Z</dcterms:modified>
</cp:coreProperties>
</file>