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67" r:id="rId5"/>
    <p:sldId id="268" r:id="rId6"/>
    <p:sldId id="269" r:id="rId7"/>
    <p:sldId id="257" r:id="rId8"/>
  </p:sldIdLst>
  <p:sldSz cx="12192000" cy="6858000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/>
    <p:restoredTop sz="94654"/>
  </p:normalViewPr>
  <p:slideViewPr>
    <p:cSldViewPr snapToGrid="0" snapToObjects="1">
      <p:cViewPr varScale="1">
        <p:scale>
          <a:sx n="83" d="100"/>
          <a:sy n="83" d="100"/>
        </p:scale>
        <p:origin x="83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B42FC-C544-436D-9FC0-F2EAD327ABB7}" type="doc">
      <dgm:prSet loTypeId="urn:microsoft.com/office/officeart/2005/8/layout/equation1" loCatId="process" qsTypeId="urn:microsoft.com/office/officeart/2005/8/quickstyle/simple5" qsCatId="simple" csTypeId="urn:microsoft.com/office/officeart/2005/8/colors/colorful5" csCatId="colorful" phldr="1"/>
      <dgm:spPr/>
    </dgm:pt>
    <dgm:pt modelId="{73535857-4445-497B-8524-0E50DCF69D74}">
      <dgm:prSet phldrT="[Texto]" custT="1"/>
      <dgm:spPr/>
      <dgm:t>
        <a:bodyPr/>
        <a:lstStyle/>
        <a:p>
          <a:pPr algn="ctr"/>
          <a:r>
            <a:rPr lang="es-EC" sz="1400" b="1" dirty="0"/>
            <a:t>Agencia </a:t>
          </a:r>
          <a:r>
            <a:rPr lang="es-EC" sz="1400" b="1" dirty="0" err="1"/>
            <a:t>QuitoInvest</a:t>
          </a:r>
          <a:endParaRPr lang="es-ES" sz="1400" b="1" dirty="0"/>
        </a:p>
      </dgm:t>
    </dgm:pt>
    <dgm:pt modelId="{CCA0BBFD-470F-460A-847A-A8D7B956D44A}" type="parTrans" cxnId="{8D6A30D6-825D-4ADA-A8BB-7AB006029F83}">
      <dgm:prSet/>
      <dgm:spPr/>
      <dgm:t>
        <a:bodyPr/>
        <a:lstStyle/>
        <a:p>
          <a:pPr algn="ctr"/>
          <a:endParaRPr lang="es-ES" sz="1400" b="1"/>
        </a:p>
      </dgm:t>
    </dgm:pt>
    <dgm:pt modelId="{8F359EF7-BF34-4C41-B8F2-DDE984CAB1DC}" type="sibTrans" cxnId="{8D6A30D6-825D-4ADA-A8BB-7AB006029F83}">
      <dgm:prSet custT="1"/>
      <dgm:spPr/>
      <dgm:t>
        <a:bodyPr/>
        <a:lstStyle/>
        <a:p>
          <a:pPr algn="ctr"/>
          <a:endParaRPr lang="es-ES" sz="1200" b="1"/>
        </a:p>
      </dgm:t>
    </dgm:pt>
    <dgm:pt modelId="{32C00C9D-E0F0-4B82-BE48-D4F3B4CC3F29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s-ES" sz="1600" b="1" dirty="0"/>
            <a:t>USD. 514.000</a:t>
          </a:r>
        </a:p>
      </dgm:t>
    </dgm:pt>
    <dgm:pt modelId="{D4B54D44-143D-4671-9284-ACA4E3D6922A}" type="parTrans" cxnId="{9BAA9E9B-EC05-4014-858C-7A27D10FDE80}">
      <dgm:prSet/>
      <dgm:spPr/>
      <dgm:t>
        <a:bodyPr/>
        <a:lstStyle/>
        <a:p>
          <a:pPr algn="ctr"/>
          <a:endParaRPr lang="es-ES" sz="1400" b="1"/>
        </a:p>
      </dgm:t>
    </dgm:pt>
    <dgm:pt modelId="{1BA90D4E-3395-402A-A8CE-A960BCD1AEAF}" type="sibTrans" cxnId="{9BAA9E9B-EC05-4014-858C-7A27D10FDE80}">
      <dgm:prSet/>
      <dgm:spPr/>
      <dgm:t>
        <a:bodyPr/>
        <a:lstStyle/>
        <a:p>
          <a:pPr algn="ctr"/>
          <a:endParaRPr lang="es-ES" sz="1400" b="1"/>
        </a:p>
      </dgm:t>
    </dgm:pt>
    <dgm:pt modelId="{1AF359A3-6DBB-4509-9FD4-48D8366B40C0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s-ES" sz="1400" b="1" dirty="0"/>
            <a:t>USD. 314.000</a:t>
          </a:r>
        </a:p>
      </dgm:t>
    </dgm:pt>
    <dgm:pt modelId="{1B1E8700-6EC4-4894-B178-47ED3178AE85}" type="parTrans" cxnId="{171F8E96-1511-4FC8-BE23-E997BA08984E}">
      <dgm:prSet/>
      <dgm:spPr/>
      <dgm:t>
        <a:bodyPr/>
        <a:lstStyle/>
        <a:p>
          <a:pPr algn="ctr"/>
          <a:endParaRPr lang="es-EC"/>
        </a:p>
      </dgm:t>
    </dgm:pt>
    <dgm:pt modelId="{D56CC02E-DB6E-464F-82FA-E0FAC372F5FE}" type="sibTrans" cxnId="{171F8E96-1511-4FC8-BE23-E997BA08984E}">
      <dgm:prSet/>
      <dgm:spPr/>
      <dgm:t>
        <a:bodyPr/>
        <a:lstStyle/>
        <a:p>
          <a:pPr algn="ctr"/>
          <a:endParaRPr lang="es-EC"/>
        </a:p>
      </dgm:t>
    </dgm:pt>
    <dgm:pt modelId="{B2A849DB-89F1-4EDB-98C3-6C0718E8E7E3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s-ES" sz="1400" b="1" dirty="0"/>
            <a:t>Financiamiento EPMSA</a:t>
          </a:r>
        </a:p>
      </dgm:t>
    </dgm:pt>
    <dgm:pt modelId="{F341520E-A8C2-4C49-9ADE-F05FD7BEC10C}" type="parTrans" cxnId="{91897B0A-A70F-4451-9F08-F45580D89916}">
      <dgm:prSet/>
      <dgm:spPr/>
      <dgm:t>
        <a:bodyPr/>
        <a:lstStyle/>
        <a:p>
          <a:pPr algn="ctr"/>
          <a:endParaRPr lang="es-EC"/>
        </a:p>
      </dgm:t>
    </dgm:pt>
    <dgm:pt modelId="{8CF34399-CA01-4881-89C8-BF362F711992}" type="sibTrans" cxnId="{91897B0A-A70F-4451-9F08-F45580D89916}">
      <dgm:prSet/>
      <dgm:spPr/>
      <dgm:t>
        <a:bodyPr/>
        <a:lstStyle/>
        <a:p>
          <a:pPr algn="ctr"/>
          <a:endParaRPr lang="es-EC"/>
        </a:p>
      </dgm:t>
    </dgm:pt>
    <dgm:pt modelId="{8B4B4416-0736-4634-B754-87243F35AB45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s-ES" sz="1400" b="1" dirty="0"/>
            <a:t>USD. 200.000</a:t>
          </a:r>
        </a:p>
      </dgm:t>
    </dgm:pt>
    <dgm:pt modelId="{8BB3BF1F-45DA-42A7-A1BD-9D1DEF74B265}" type="parTrans" cxnId="{AA07D292-38F9-44A7-AD00-C540D2BA7588}">
      <dgm:prSet/>
      <dgm:spPr/>
      <dgm:t>
        <a:bodyPr/>
        <a:lstStyle/>
        <a:p>
          <a:pPr algn="ctr"/>
          <a:endParaRPr lang="es-EC"/>
        </a:p>
      </dgm:t>
    </dgm:pt>
    <dgm:pt modelId="{D887957F-0ADF-48AD-B99C-541D3272F0A0}" type="sibTrans" cxnId="{AA07D292-38F9-44A7-AD00-C540D2BA7588}">
      <dgm:prSet/>
      <dgm:spPr/>
      <dgm:t>
        <a:bodyPr/>
        <a:lstStyle/>
        <a:p>
          <a:pPr algn="ctr"/>
          <a:endParaRPr lang="es-EC"/>
        </a:p>
      </dgm:t>
    </dgm:pt>
    <dgm:pt modelId="{11BDD01C-A453-4BF0-9F47-D20CDDE483FF}" type="pres">
      <dgm:prSet presAssocID="{151B42FC-C544-436D-9FC0-F2EAD327ABB7}" presName="linearFlow" presStyleCnt="0">
        <dgm:presLayoutVars>
          <dgm:dir/>
          <dgm:resizeHandles val="exact"/>
        </dgm:presLayoutVars>
      </dgm:prSet>
      <dgm:spPr/>
    </dgm:pt>
    <dgm:pt modelId="{B552BD88-BBA4-4B73-8827-D890952D2D84}" type="pres">
      <dgm:prSet presAssocID="{73535857-4445-497B-8524-0E50DCF69D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AD52BA-CF6B-4D5F-A649-A5BD7B1CB3CD}" type="pres">
      <dgm:prSet presAssocID="{8F359EF7-BF34-4C41-B8F2-DDE984CAB1DC}" presName="spacerL" presStyleCnt="0"/>
      <dgm:spPr/>
    </dgm:pt>
    <dgm:pt modelId="{67B92099-E01E-4AF1-A26D-9166CF9F95B6}" type="pres">
      <dgm:prSet presAssocID="{8F359EF7-BF34-4C41-B8F2-DDE984CAB1DC}" presName="sibTrans" presStyleLbl="sibTrans2D1" presStyleIdx="0" presStyleCnt="2"/>
      <dgm:spPr/>
      <dgm:t>
        <a:bodyPr/>
        <a:lstStyle/>
        <a:p>
          <a:endParaRPr lang="es-ES"/>
        </a:p>
      </dgm:t>
    </dgm:pt>
    <dgm:pt modelId="{99E9AC1E-C04B-453A-8DEB-AC20C921E1D1}" type="pres">
      <dgm:prSet presAssocID="{8F359EF7-BF34-4C41-B8F2-DDE984CAB1DC}" presName="spacerR" presStyleCnt="0"/>
      <dgm:spPr/>
    </dgm:pt>
    <dgm:pt modelId="{A4112612-B370-4917-8EDF-BAB51380F99B}" type="pres">
      <dgm:prSet presAssocID="{B2A849DB-89F1-4EDB-98C3-6C0718E8E7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A2A225-8AA1-4F21-B327-EA65C115BE2C}" type="pres">
      <dgm:prSet presAssocID="{8CF34399-CA01-4881-89C8-BF362F711992}" presName="spacerL" presStyleCnt="0"/>
      <dgm:spPr/>
    </dgm:pt>
    <dgm:pt modelId="{6030829D-B402-472B-8D48-EF2456A46FD1}" type="pres">
      <dgm:prSet presAssocID="{8CF34399-CA01-4881-89C8-BF362F711992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1A20125-7941-475F-B13D-F36DE4238F75}" type="pres">
      <dgm:prSet presAssocID="{8CF34399-CA01-4881-89C8-BF362F711992}" presName="spacerR" presStyleCnt="0"/>
      <dgm:spPr/>
    </dgm:pt>
    <dgm:pt modelId="{1C666394-432E-43A5-9132-5946D18BF83A}" type="pres">
      <dgm:prSet presAssocID="{32C00C9D-E0F0-4B82-BE48-D4F3B4CC3F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CC16A0-AAC6-4E26-9A8B-DF2949F9FECF}" type="presOf" srcId="{151B42FC-C544-436D-9FC0-F2EAD327ABB7}" destId="{11BDD01C-A453-4BF0-9F47-D20CDDE483FF}" srcOrd="0" destOrd="0" presId="urn:microsoft.com/office/officeart/2005/8/layout/equation1"/>
    <dgm:cxn modelId="{C213A993-9F4F-4EF8-B8B6-EDB0D8403D54}" type="presOf" srcId="{8F359EF7-BF34-4C41-B8F2-DDE984CAB1DC}" destId="{67B92099-E01E-4AF1-A26D-9166CF9F95B6}" srcOrd="0" destOrd="0" presId="urn:microsoft.com/office/officeart/2005/8/layout/equation1"/>
    <dgm:cxn modelId="{9BAA9E9B-EC05-4014-858C-7A27D10FDE80}" srcId="{151B42FC-C544-436D-9FC0-F2EAD327ABB7}" destId="{32C00C9D-E0F0-4B82-BE48-D4F3B4CC3F29}" srcOrd="2" destOrd="0" parTransId="{D4B54D44-143D-4671-9284-ACA4E3D6922A}" sibTransId="{1BA90D4E-3395-402A-A8CE-A960BCD1AEAF}"/>
    <dgm:cxn modelId="{0B48F429-89BE-45EF-B75E-F16BFFA9AA7D}" type="presOf" srcId="{73535857-4445-497B-8524-0E50DCF69D74}" destId="{B552BD88-BBA4-4B73-8827-D890952D2D84}" srcOrd="0" destOrd="0" presId="urn:microsoft.com/office/officeart/2005/8/layout/equation1"/>
    <dgm:cxn modelId="{91897B0A-A70F-4451-9F08-F45580D89916}" srcId="{151B42FC-C544-436D-9FC0-F2EAD327ABB7}" destId="{B2A849DB-89F1-4EDB-98C3-6C0718E8E7E3}" srcOrd="1" destOrd="0" parTransId="{F341520E-A8C2-4C49-9ADE-F05FD7BEC10C}" sibTransId="{8CF34399-CA01-4881-89C8-BF362F711992}"/>
    <dgm:cxn modelId="{8D6A30D6-825D-4ADA-A8BB-7AB006029F83}" srcId="{151B42FC-C544-436D-9FC0-F2EAD327ABB7}" destId="{73535857-4445-497B-8524-0E50DCF69D74}" srcOrd="0" destOrd="0" parTransId="{CCA0BBFD-470F-460A-847A-A8D7B956D44A}" sibTransId="{8F359EF7-BF34-4C41-B8F2-DDE984CAB1DC}"/>
    <dgm:cxn modelId="{171F8E96-1511-4FC8-BE23-E997BA08984E}" srcId="{73535857-4445-497B-8524-0E50DCF69D74}" destId="{1AF359A3-6DBB-4509-9FD4-48D8366B40C0}" srcOrd="0" destOrd="0" parTransId="{1B1E8700-6EC4-4894-B178-47ED3178AE85}" sibTransId="{D56CC02E-DB6E-464F-82FA-E0FAC372F5FE}"/>
    <dgm:cxn modelId="{4C66B3C2-704A-44D7-9D8E-7F8CBDE08C07}" type="presOf" srcId="{32C00C9D-E0F0-4B82-BE48-D4F3B4CC3F29}" destId="{1C666394-432E-43A5-9132-5946D18BF83A}" srcOrd="0" destOrd="0" presId="urn:microsoft.com/office/officeart/2005/8/layout/equation1"/>
    <dgm:cxn modelId="{69754641-AE45-4688-8289-062A664FA027}" type="presOf" srcId="{8B4B4416-0736-4634-B754-87243F35AB45}" destId="{A4112612-B370-4917-8EDF-BAB51380F99B}" srcOrd="0" destOrd="1" presId="urn:microsoft.com/office/officeart/2005/8/layout/equation1"/>
    <dgm:cxn modelId="{AA07D292-38F9-44A7-AD00-C540D2BA7588}" srcId="{B2A849DB-89F1-4EDB-98C3-6C0718E8E7E3}" destId="{8B4B4416-0736-4634-B754-87243F35AB45}" srcOrd="0" destOrd="0" parTransId="{8BB3BF1F-45DA-42A7-A1BD-9D1DEF74B265}" sibTransId="{D887957F-0ADF-48AD-B99C-541D3272F0A0}"/>
    <dgm:cxn modelId="{EF832C04-0BBB-453B-9E22-51FD602A57A6}" type="presOf" srcId="{B2A849DB-89F1-4EDB-98C3-6C0718E8E7E3}" destId="{A4112612-B370-4917-8EDF-BAB51380F99B}" srcOrd="0" destOrd="0" presId="urn:microsoft.com/office/officeart/2005/8/layout/equation1"/>
    <dgm:cxn modelId="{6EA8A25F-43C5-49CF-A053-67606911FC2E}" type="presOf" srcId="{1AF359A3-6DBB-4509-9FD4-48D8366B40C0}" destId="{B552BD88-BBA4-4B73-8827-D890952D2D84}" srcOrd="0" destOrd="1" presId="urn:microsoft.com/office/officeart/2005/8/layout/equation1"/>
    <dgm:cxn modelId="{CEDFFE3A-362C-4B41-9F2B-1772A97B2CD9}" type="presOf" srcId="{8CF34399-CA01-4881-89C8-BF362F711992}" destId="{6030829D-B402-472B-8D48-EF2456A46FD1}" srcOrd="0" destOrd="0" presId="urn:microsoft.com/office/officeart/2005/8/layout/equation1"/>
    <dgm:cxn modelId="{216190D2-B377-4E99-A4D9-C64377090826}" type="presParOf" srcId="{11BDD01C-A453-4BF0-9F47-D20CDDE483FF}" destId="{B552BD88-BBA4-4B73-8827-D890952D2D84}" srcOrd="0" destOrd="0" presId="urn:microsoft.com/office/officeart/2005/8/layout/equation1"/>
    <dgm:cxn modelId="{31D24F3A-BE4E-4527-88CB-D140ED4EB667}" type="presParOf" srcId="{11BDD01C-A453-4BF0-9F47-D20CDDE483FF}" destId="{9DAD52BA-CF6B-4D5F-A649-A5BD7B1CB3CD}" srcOrd="1" destOrd="0" presId="urn:microsoft.com/office/officeart/2005/8/layout/equation1"/>
    <dgm:cxn modelId="{0E2442F5-6573-4198-A32C-F40B0026A3FD}" type="presParOf" srcId="{11BDD01C-A453-4BF0-9F47-D20CDDE483FF}" destId="{67B92099-E01E-4AF1-A26D-9166CF9F95B6}" srcOrd="2" destOrd="0" presId="urn:microsoft.com/office/officeart/2005/8/layout/equation1"/>
    <dgm:cxn modelId="{4A15508D-02BB-4EB4-98DC-F9F313CE7782}" type="presParOf" srcId="{11BDD01C-A453-4BF0-9F47-D20CDDE483FF}" destId="{99E9AC1E-C04B-453A-8DEB-AC20C921E1D1}" srcOrd="3" destOrd="0" presId="urn:microsoft.com/office/officeart/2005/8/layout/equation1"/>
    <dgm:cxn modelId="{F28B10BB-7870-48EE-A395-3A9259C948DB}" type="presParOf" srcId="{11BDD01C-A453-4BF0-9F47-D20CDDE483FF}" destId="{A4112612-B370-4917-8EDF-BAB51380F99B}" srcOrd="4" destOrd="0" presId="urn:microsoft.com/office/officeart/2005/8/layout/equation1"/>
    <dgm:cxn modelId="{1B0BF2ED-797D-4384-80BE-448F748BBFF7}" type="presParOf" srcId="{11BDD01C-A453-4BF0-9F47-D20CDDE483FF}" destId="{93A2A225-8AA1-4F21-B327-EA65C115BE2C}" srcOrd="5" destOrd="0" presId="urn:microsoft.com/office/officeart/2005/8/layout/equation1"/>
    <dgm:cxn modelId="{2276032D-1E8D-4825-A4AC-FFFC7D1E7ED2}" type="presParOf" srcId="{11BDD01C-A453-4BF0-9F47-D20CDDE483FF}" destId="{6030829D-B402-472B-8D48-EF2456A46FD1}" srcOrd="6" destOrd="0" presId="urn:microsoft.com/office/officeart/2005/8/layout/equation1"/>
    <dgm:cxn modelId="{AABAF4D1-477E-4511-A67D-12ECC7F07E82}" type="presParOf" srcId="{11BDD01C-A453-4BF0-9F47-D20CDDE483FF}" destId="{B1A20125-7941-475F-B13D-F36DE4238F75}" srcOrd="7" destOrd="0" presId="urn:microsoft.com/office/officeart/2005/8/layout/equation1"/>
    <dgm:cxn modelId="{395FFFB3-A37B-4FD7-A81E-7C475F64C1A6}" type="presParOf" srcId="{11BDD01C-A453-4BF0-9F47-D20CDDE483FF}" destId="{1C666394-432E-43A5-9132-5946D18BF83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2BD88-BBA4-4B73-8827-D890952D2D84}">
      <dsp:nvSpPr>
        <dsp:cNvPr id="0" name=""/>
        <dsp:cNvSpPr/>
      </dsp:nvSpPr>
      <dsp:spPr>
        <a:xfrm>
          <a:off x="1880" y="436129"/>
          <a:ext cx="2492597" cy="24925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/>
            <a:t>Agencia </a:t>
          </a:r>
          <a:r>
            <a:rPr lang="es-EC" sz="1400" b="1" kern="1200" dirty="0" err="1"/>
            <a:t>QuitoInvest</a:t>
          </a:r>
          <a:endParaRPr lang="es-ES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/>
            <a:t>USD. 314.000</a:t>
          </a:r>
        </a:p>
      </dsp:txBody>
      <dsp:txXfrm>
        <a:off x="366912" y="801161"/>
        <a:ext cx="1762533" cy="1762533"/>
      </dsp:txXfrm>
    </dsp:sp>
    <dsp:sp modelId="{67B92099-E01E-4AF1-A26D-9166CF9F95B6}">
      <dsp:nvSpPr>
        <dsp:cNvPr id="0" name=""/>
        <dsp:cNvSpPr/>
      </dsp:nvSpPr>
      <dsp:spPr>
        <a:xfrm>
          <a:off x="2696876" y="959574"/>
          <a:ext cx="1445706" cy="1445706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/>
        </a:p>
      </dsp:txBody>
      <dsp:txXfrm>
        <a:off x="2888504" y="1512412"/>
        <a:ext cx="1062450" cy="340030"/>
      </dsp:txXfrm>
    </dsp:sp>
    <dsp:sp modelId="{A4112612-B370-4917-8EDF-BAB51380F99B}">
      <dsp:nvSpPr>
        <dsp:cNvPr id="0" name=""/>
        <dsp:cNvSpPr/>
      </dsp:nvSpPr>
      <dsp:spPr>
        <a:xfrm>
          <a:off x="4344982" y="436129"/>
          <a:ext cx="2492597" cy="2492597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Financiamiento EPMSA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/>
            <a:t>USD. 200.000</a:t>
          </a:r>
        </a:p>
      </dsp:txBody>
      <dsp:txXfrm>
        <a:off x="4710014" y="801161"/>
        <a:ext cx="1762533" cy="1762533"/>
      </dsp:txXfrm>
    </dsp:sp>
    <dsp:sp modelId="{6030829D-B402-472B-8D48-EF2456A46FD1}">
      <dsp:nvSpPr>
        <dsp:cNvPr id="0" name=""/>
        <dsp:cNvSpPr/>
      </dsp:nvSpPr>
      <dsp:spPr>
        <a:xfrm>
          <a:off x="7039978" y="959574"/>
          <a:ext cx="1445706" cy="1445706"/>
        </a:xfrm>
        <a:prstGeom prst="mathEqual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500" kern="1200"/>
        </a:p>
      </dsp:txBody>
      <dsp:txXfrm>
        <a:off x="7231606" y="1257389"/>
        <a:ext cx="1062450" cy="850076"/>
      </dsp:txXfrm>
    </dsp:sp>
    <dsp:sp modelId="{1C666394-432E-43A5-9132-5946D18BF83A}">
      <dsp:nvSpPr>
        <dsp:cNvPr id="0" name=""/>
        <dsp:cNvSpPr/>
      </dsp:nvSpPr>
      <dsp:spPr>
        <a:xfrm>
          <a:off x="8688084" y="436129"/>
          <a:ext cx="2492597" cy="2492597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USD. 514.000</a:t>
          </a:r>
        </a:p>
      </dsp:txBody>
      <dsp:txXfrm>
        <a:off x="9053116" y="801161"/>
        <a:ext cx="1762533" cy="1762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88283-229D-224F-9E58-F3AB563CE202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C884EC-DA8F-CA49-B759-1AB99A30AF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3026D-67C6-174B-8209-72AF61766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2868D3-BB3B-A146-941D-0922A24C7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39FCF8-70CC-3848-90DB-7C473375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7615A-6FE6-194D-A365-35990DD2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945D07-EE8A-4F4A-B69E-450FBEC4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44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B6C7E-3398-C247-8BFE-7EA3595A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58E13D-0DFC-9744-A302-1A2B69073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65CA8A-1570-CC42-9E47-17FE9D05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4C32A-9E71-014E-971F-27DC2DBF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4B5C01-35F8-9744-97D8-2B48FB65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86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5FA8BA-D8A8-4C4B-9308-92282DDEE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698227-A105-BE41-B44E-DA55D8857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D246F-CD44-954F-95C7-9DAD6237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F8788B-24B4-2C4D-AACC-A2C9E3CF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8AD4EB-DFB2-994F-8B97-6E1D59DD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72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BA90E-58F4-3A4C-B205-834D0650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18FD5C-2477-2F48-A65B-0F3D4C52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922206-0C25-B740-AA48-CBE520DFA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4B31DE-C5B7-0F49-BD31-93082C61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5B9E7A-25BB-6E42-8C69-2B5E09EA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4FEFC-BE7E-5742-8B60-BE51C10C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D08DC8-5A1F-1842-B00D-D0B7A7274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44ED1-70D9-1144-BC23-606B368C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AB34FE-FBD2-A940-96AC-95F4AA74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312E32-FB0E-7E4D-A3E0-79280D28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68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546A4-3183-554A-A342-67749264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3AAD1-873D-7F49-A1BB-9661B5352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8E07C9-CBD1-9E46-912B-80D6F02DD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3E3006-FEF8-9E4C-827C-AA7070EF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EB16D-1156-3F47-B99C-FCE920BA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589553-852C-0E4A-96D3-4F54ACB7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21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1E931-DF38-5544-9E2B-1B88478C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0A23A8-E0B2-7E4F-BDBE-41059F1C9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1FBFC-E250-5D41-AD78-FCA865C94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1A4130-0FFC-C84D-9ED8-302155EE4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458242-858E-004B-803B-52F936BB1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31F116-53FC-394E-A774-7B5D808C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0B58E1-4FEB-C748-86D8-2DDC6826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A5B45E-A03A-9943-827B-B27A8EFD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45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B74E9-984D-E849-9379-C3A94062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254C94-4DC4-3044-8BD6-803403C5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305F3C-E899-B347-B5FA-C88BC829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C5ABCF-284C-5F47-B84B-ABD3E8AC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9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867CAF-251D-4242-BD7F-56865DA7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28A085-ED93-3542-A64C-5961F9DD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73683-03F8-CA4F-9047-AE5D48EC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41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264B9-75C8-6A4F-B823-0B7E60CF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3F5E18-3D80-D545-9F17-199F9DCF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5C89E7-2E7F-C74A-9F62-8BAF5E816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95A1AA-ED34-A34A-B390-C738C61C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BF1FF8-2D30-014F-997E-AA600C0D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EFB320-77FF-FC45-BFC2-DC671406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80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5D746-15A0-464C-8DBC-BA755C13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C618BC-1DA1-BD4B-B7E0-CC7A7D8BE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D2B3A6-C4EE-8844-8B9E-63F164823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EB3092-EA6A-6342-9D35-B79A9E09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173C3B-1BF5-724D-AD03-B48C15B2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C9F2E5-6C32-3D42-AB9E-FDDE6DC7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1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3BADFD-006D-7044-B75F-061526E3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1058EA-1583-9C47-A31F-8CF60BFF0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13FF60-8B5A-F442-8F9E-D7C2036B7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E7AF-453D-6248-82D4-9D54BD05E256}" type="datetimeFigureOut">
              <a:rPr lang="es-ES" smtClean="0"/>
              <a:t>27/09/2021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69987-F4E2-8B48-A771-B335EA782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6A142A-758D-6D4B-BA83-91F174BA2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85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28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adroTexto 128">
            <a:extLst>
              <a:ext uri="{FF2B5EF4-FFF2-40B4-BE49-F238E27FC236}">
                <a16:creationId xmlns:a16="http://schemas.microsoft.com/office/drawing/2014/main" id="{8649FB33-CC82-0449-B367-78A868A2CF26}"/>
              </a:ext>
            </a:extLst>
          </p:cNvPr>
          <p:cNvSpPr txBox="1"/>
          <p:nvPr/>
        </p:nvSpPr>
        <p:spPr>
          <a:xfrm>
            <a:off x="3260252" y="360554"/>
            <a:ext cx="567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002060"/>
                </a:solidFill>
              </a:rPr>
              <a:t>Sector Desarrollo Productivo</a:t>
            </a:r>
          </a:p>
        </p:txBody>
      </p:sp>
      <p:graphicFrame>
        <p:nvGraphicFramePr>
          <p:cNvPr id="127" name="Tabla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27277"/>
              </p:ext>
            </p:extLst>
          </p:nvPr>
        </p:nvGraphicFramePr>
        <p:xfrm>
          <a:off x="636104" y="1668880"/>
          <a:ext cx="10933043" cy="32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DEPENDENCIA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CODIFICADO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PRESUPUESTO MDMQ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FONDOS PROPIOS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120">
                <a:tc>
                  <a:txBody>
                    <a:bodyPr/>
                    <a:lstStyle/>
                    <a:p>
                      <a:r>
                        <a:rPr lang="es-EC" dirty="0"/>
                        <a:t>SECRETARÍA DE DESARROLLO PRODUCTIVO Y COMPETITIVIDAD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$ 450.000,00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$ 0</a:t>
                      </a:r>
                    </a:p>
                    <a:p>
                      <a:pPr algn="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0" dirty="0"/>
                        <a:t>$ 450.000,00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CONQUITO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$ 2.850.000,00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$ 672.360,26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0" dirty="0"/>
                        <a:t>$ 3.522.360,26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67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EMRAQ-EP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$ 4.063.553,49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0" dirty="0"/>
                        <a:t>$ 4.063.553,49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0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EPMSA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$ 3.000.000,00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$ 5.896.000,00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0" dirty="0"/>
                        <a:t>$ 8.896.000,00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1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QUITO TURISMO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$ 3.000.000,00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$ 1.458.800,00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0" dirty="0"/>
                        <a:t>$ 4.458.800,00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06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/>
                        <a:t>$ 9.300.000,00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/>
                        <a:t>$ 12.090.713,75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/>
                        <a:t>$ 21.390.713,75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68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140247"/>
              </p:ext>
            </p:extLst>
          </p:nvPr>
        </p:nvGraphicFramePr>
        <p:xfrm>
          <a:off x="477079" y="1229591"/>
          <a:ext cx="11670567" cy="398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614">
                  <a:extLst>
                    <a:ext uri="{9D8B030D-6E8A-4147-A177-3AD203B41FA5}">
                      <a16:colId xmlns:a16="http://schemas.microsoft.com/office/drawing/2014/main" val="3344905597"/>
                    </a:ext>
                  </a:extLst>
                </a:gridCol>
                <a:gridCol w="1897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s-EC" dirty="0"/>
                        <a:t>DEPENDENCIA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CODIFICADO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REFORMA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PRESUPUESTO MDMQ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FONDOS PROPIOS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PRESUPUESTO MDMQ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FONDOS PROPIOS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SECRETARÍA DE DESARROLLO PRODUCTIVO Y COMPETITIVIDAD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$ 450.000,00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$ 314.000,00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$ 0</a:t>
                      </a:r>
                    </a:p>
                    <a:p>
                      <a:pPr algn="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0" dirty="0"/>
                        <a:t>$ 764.000,00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CONQUITO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$ 2.850.000,00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$ 672.360,26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0" dirty="0"/>
                        <a:t>$ 3.522.360,26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89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EMRAQ-EP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$ 4.063.553,49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0" dirty="0"/>
                        <a:t>$ 4.063.553,49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52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EPMSA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$ 3.000.000,00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$ 5.896.000,00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$ 200.000,00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>
                          <a:solidFill>
                            <a:srgbClr val="FF0000"/>
                          </a:solidFill>
                        </a:rPr>
                        <a:t>- $ 920.000,00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0" dirty="0"/>
                        <a:t>$ 8.176.000,00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40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QUITO TURISMO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$ 3.000.000,00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$ 1.458.800,00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$ 0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0" dirty="0"/>
                        <a:t>$ 4.458.800,00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73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/>
                        <a:t>$ 9.300.000,00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/>
                        <a:t>$ 12.090.713,75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/>
                        <a:t>$ 514.000,00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$ 920.000,00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/>
                        <a:t>$ 20.984.713,75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5134F1B-2993-4EA7-813F-3280456880FC}"/>
              </a:ext>
            </a:extLst>
          </p:cNvPr>
          <p:cNvSpPr txBox="1"/>
          <p:nvPr/>
        </p:nvSpPr>
        <p:spPr>
          <a:xfrm>
            <a:off x="3260252" y="360554"/>
            <a:ext cx="567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002060"/>
                </a:solidFill>
              </a:rPr>
              <a:t>Sector Desarrollo Productivo</a:t>
            </a:r>
          </a:p>
        </p:txBody>
      </p:sp>
    </p:spTree>
    <p:extLst>
      <p:ext uri="{BB962C8B-B14F-4D97-AF65-F5344CB8AC3E}">
        <p14:creationId xmlns:p14="http://schemas.microsoft.com/office/powerpoint/2010/main" val="14599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758545" y="3538330"/>
            <a:ext cx="2202872" cy="1218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885844" y="1168382"/>
            <a:ext cx="0" cy="50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071837" y="1168382"/>
            <a:ext cx="0" cy="50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350699" y="1176746"/>
            <a:ext cx="0" cy="504000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0096614" y="1174259"/>
            <a:ext cx="0" cy="504000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623642" y="1176746"/>
            <a:ext cx="0" cy="50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57366" y="3668740"/>
            <a:ext cx="971547" cy="25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493082" y="2216931"/>
            <a:ext cx="110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0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71666" y="4756573"/>
            <a:ext cx="110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0,450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164706" y="3668740"/>
            <a:ext cx="971547" cy="1660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0,360</a:t>
            </a:r>
            <a:endParaRPr lang="es-EC" sz="2000" dirty="0"/>
          </a:p>
        </p:txBody>
      </p:sp>
      <p:sp>
        <p:nvSpPr>
          <p:cNvPr id="21" name="CuadroTexto 20"/>
          <p:cNvSpPr txBox="1"/>
          <p:nvPr/>
        </p:nvSpPr>
        <p:spPr>
          <a:xfrm rot="16200000">
            <a:off x="318354" y="1919171"/>
            <a:ext cx="188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FONDOS PROPIOS</a:t>
            </a:r>
            <a:endParaRPr lang="es-EC" sz="2000" dirty="0"/>
          </a:p>
        </p:txBody>
      </p:sp>
      <p:sp>
        <p:nvSpPr>
          <p:cNvPr id="22" name="CuadroTexto 21"/>
          <p:cNvSpPr txBox="1"/>
          <p:nvPr/>
        </p:nvSpPr>
        <p:spPr>
          <a:xfrm rot="16200000">
            <a:off x="895301" y="4666373"/>
            <a:ext cx="94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MDMQ</a:t>
            </a:r>
            <a:endParaRPr lang="es-EC" sz="20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5384557" y="4152149"/>
            <a:ext cx="2115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Proyecto: Sistemas de Potenciación de Emprendimientos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7962876" y="3665819"/>
            <a:ext cx="971547" cy="900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0,314</a:t>
            </a:r>
          </a:p>
        </p:txBody>
      </p:sp>
      <p:cxnSp>
        <p:nvCxnSpPr>
          <p:cNvPr id="34" name="Conector recto 33"/>
          <p:cNvCxnSpPr/>
          <p:nvPr/>
        </p:nvCxnSpPr>
        <p:spPr>
          <a:xfrm>
            <a:off x="11733137" y="1172133"/>
            <a:ext cx="0" cy="50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lamada de flecha hacia abajo 34"/>
          <p:cNvSpPr/>
          <p:nvPr/>
        </p:nvSpPr>
        <p:spPr>
          <a:xfrm>
            <a:off x="885832" y="457663"/>
            <a:ext cx="2200290" cy="657059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5698"/>
                </a:solidFill>
              </a:rPr>
              <a:t>INGRESOS</a:t>
            </a:r>
            <a:endParaRPr lang="es-EC" b="1" dirty="0">
              <a:solidFill>
                <a:srgbClr val="005698"/>
              </a:solidFill>
            </a:endParaRPr>
          </a:p>
        </p:txBody>
      </p:sp>
      <p:sp>
        <p:nvSpPr>
          <p:cNvPr id="36" name="Llamada de flecha hacia abajo 35"/>
          <p:cNvSpPr/>
          <p:nvPr/>
        </p:nvSpPr>
        <p:spPr>
          <a:xfrm>
            <a:off x="3100415" y="459284"/>
            <a:ext cx="4500569" cy="657059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5698"/>
                </a:solidFill>
              </a:rPr>
              <a:t>EGRESOS</a:t>
            </a:r>
            <a:endParaRPr lang="es-EC" b="1" dirty="0">
              <a:solidFill>
                <a:srgbClr val="005698"/>
              </a:solidFill>
            </a:endParaRPr>
          </a:p>
        </p:txBody>
      </p:sp>
      <p:sp>
        <p:nvSpPr>
          <p:cNvPr id="37" name="Llamada de flecha hacia abajo 36"/>
          <p:cNvSpPr/>
          <p:nvPr/>
        </p:nvSpPr>
        <p:spPr>
          <a:xfrm>
            <a:off x="7614839" y="456797"/>
            <a:ext cx="4132153" cy="657059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5698"/>
                </a:solidFill>
              </a:rPr>
              <a:t>REFORMA</a:t>
            </a:r>
            <a:endParaRPr lang="es-EC" b="1" dirty="0">
              <a:solidFill>
                <a:srgbClr val="005698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6FC078F-ED74-A446-B422-654706F4ECEE}"/>
              </a:ext>
            </a:extLst>
          </p:cNvPr>
          <p:cNvSpPr txBox="1"/>
          <p:nvPr/>
        </p:nvSpPr>
        <p:spPr>
          <a:xfrm rot="16200000">
            <a:off x="-2702189" y="2776696"/>
            <a:ext cx="607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419" sz="2800" b="1" dirty="0">
                <a:solidFill>
                  <a:srgbClr val="0056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Financiera</a:t>
            </a:r>
          </a:p>
        </p:txBody>
      </p:sp>
      <p:cxnSp>
        <p:nvCxnSpPr>
          <p:cNvPr id="39" name="Conector recto 38"/>
          <p:cNvCxnSpPr/>
          <p:nvPr/>
        </p:nvCxnSpPr>
        <p:spPr>
          <a:xfrm>
            <a:off x="885832" y="3674095"/>
            <a:ext cx="1083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7856320" y="4866428"/>
            <a:ext cx="1959594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$ 314.000,00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DC399BE1-B7A9-4412-A067-FCA6679D1C73}"/>
              </a:ext>
            </a:extLst>
          </p:cNvPr>
          <p:cNvSpPr txBox="1"/>
          <p:nvPr/>
        </p:nvSpPr>
        <p:spPr>
          <a:xfrm>
            <a:off x="3260252" y="888140"/>
            <a:ext cx="567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002060"/>
                </a:solidFill>
              </a:rPr>
              <a:t>Secretaría Desarrollo Productivo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49525E-F94A-4DF8-B6DC-1E63EB5083A0}"/>
              </a:ext>
            </a:extLst>
          </p:cNvPr>
          <p:cNvSpPr/>
          <p:nvPr/>
        </p:nvSpPr>
        <p:spPr>
          <a:xfrm>
            <a:off x="4136253" y="5328953"/>
            <a:ext cx="971547" cy="859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0,090</a:t>
            </a:r>
            <a:endParaRPr lang="es-EC" sz="20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D006ACA-185C-4777-B55E-1D26120E5016}"/>
              </a:ext>
            </a:extLst>
          </p:cNvPr>
          <p:cNvSpPr txBox="1"/>
          <p:nvPr/>
        </p:nvSpPr>
        <p:spPr>
          <a:xfrm>
            <a:off x="5362005" y="5389174"/>
            <a:ext cx="2115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Proyecto: Quito Competitiva y de Inversiones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AE50B76-4A93-4565-989B-DE81D76B7E0B}"/>
              </a:ext>
            </a:extLst>
          </p:cNvPr>
          <p:cNvSpPr txBox="1"/>
          <p:nvPr/>
        </p:nvSpPr>
        <p:spPr>
          <a:xfrm>
            <a:off x="10174862" y="3789183"/>
            <a:ext cx="2115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Proyecto: Quito Competitiva y de Inversiones</a:t>
            </a:r>
          </a:p>
        </p:txBody>
      </p:sp>
    </p:spTree>
    <p:extLst>
      <p:ext uri="{BB962C8B-B14F-4D97-AF65-F5344CB8AC3E}">
        <p14:creationId xmlns:p14="http://schemas.microsoft.com/office/powerpoint/2010/main" val="314317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758545" y="3528314"/>
            <a:ext cx="22028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885844" y="1168382"/>
            <a:ext cx="0" cy="50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071837" y="1168382"/>
            <a:ext cx="0" cy="50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6023021" y="1203205"/>
            <a:ext cx="0" cy="504000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0096614" y="1174259"/>
            <a:ext cx="0" cy="504000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623642" y="1176746"/>
            <a:ext cx="0" cy="50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1557366" y="1255148"/>
            <a:ext cx="971547" cy="24225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1557366" y="3668740"/>
            <a:ext cx="971547" cy="1828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493082" y="2216931"/>
            <a:ext cx="110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5,896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503183" y="4398231"/>
            <a:ext cx="110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3,000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52674" y="2680924"/>
            <a:ext cx="971547" cy="722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2,270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094335" y="1255149"/>
            <a:ext cx="971547" cy="14552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3,573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742765" y="5043254"/>
            <a:ext cx="653804" cy="183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0,082</a:t>
            </a:r>
            <a:endParaRPr lang="es-EC" sz="1600" dirty="0"/>
          </a:p>
        </p:txBody>
      </p:sp>
      <p:sp>
        <p:nvSpPr>
          <p:cNvPr id="19" name="Rectángulo 18"/>
          <p:cNvSpPr/>
          <p:nvPr/>
        </p:nvSpPr>
        <p:spPr>
          <a:xfrm>
            <a:off x="3089646" y="3677316"/>
            <a:ext cx="868562" cy="10538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2,770</a:t>
            </a:r>
            <a:endParaRPr lang="es-EC" sz="2000" dirty="0"/>
          </a:p>
        </p:txBody>
      </p:sp>
      <p:sp>
        <p:nvSpPr>
          <p:cNvPr id="20" name="Rectángulo 19"/>
          <p:cNvSpPr/>
          <p:nvPr/>
        </p:nvSpPr>
        <p:spPr>
          <a:xfrm>
            <a:off x="5382893" y="5313765"/>
            <a:ext cx="653805" cy="183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0,039</a:t>
            </a:r>
            <a:endParaRPr lang="es-EC" sz="1600" dirty="0"/>
          </a:p>
        </p:txBody>
      </p:sp>
      <p:sp>
        <p:nvSpPr>
          <p:cNvPr id="21" name="CuadroTexto 20"/>
          <p:cNvSpPr txBox="1"/>
          <p:nvPr/>
        </p:nvSpPr>
        <p:spPr>
          <a:xfrm rot="16200000">
            <a:off x="318354" y="2232320"/>
            <a:ext cx="188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FONDOS PROPIOS</a:t>
            </a:r>
            <a:endParaRPr lang="es-EC" sz="2000" dirty="0"/>
          </a:p>
        </p:txBody>
      </p:sp>
      <p:sp>
        <p:nvSpPr>
          <p:cNvPr id="22" name="CuadroTexto 21"/>
          <p:cNvSpPr txBox="1"/>
          <p:nvPr/>
        </p:nvSpPr>
        <p:spPr>
          <a:xfrm rot="16200000">
            <a:off x="865797" y="4143944"/>
            <a:ext cx="94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MDMQ</a:t>
            </a:r>
            <a:endParaRPr lang="es-EC" sz="20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034436" y="4373676"/>
            <a:ext cx="122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Fortalecimiento Institucional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054921" y="3843050"/>
            <a:ext cx="156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Seguridad Aeroportuaria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7962876" y="3665819"/>
            <a:ext cx="971547" cy="3242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0,200</a:t>
            </a:r>
          </a:p>
        </p:txBody>
      </p:sp>
      <p:cxnSp>
        <p:nvCxnSpPr>
          <p:cNvPr id="34" name="Conector recto 33"/>
          <p:cNvCxnSpPr/>
          <p:nvPr/>
        </p:nvCxnSpPr>
        <p:spPr>
          <a:xfrm>
            <a:off x="11733137" y="1172133"/>
            <a:ext cx="0" cy="50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lamada de flecha hacia abajo 34"/>
          <p:cNvSpPr/>
          <p:nvPr/>
        </p:nvSpPr>
        <p:spPr>
          <a:xfrm>
            <a:off x="885832" y="457663"/>
            <a:ext cx="2200290" cy="657059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5698"/>
                </a:solidFill>
              </a:rPr>
              <a:t>INGRESOS</a:t>
            </a:r>
            <a:endParaRPr lang="es-EC" b="1" dirty="0">
              <a:solidFill>
                <a:srgbClr val="005698"/>
              </a:solidFill>
            </a:endParaRPr>
          </a:p>
        </p:txBody>
      </p:sp>
      <p:sp>
        <p:nvSpPr>
          <p:cNvPr id="36" name="Llamada de flecha hacia abajo 35"/>
          <p:cNvSpPr/>
          <p:nvPr/>
        </p:nvSpPr>
        <p:spPr>
          <a:xfrm>
            <a:off x="3100415" y="459284"/>
            <a:ext cx="4500569" cy="657059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5698"/>
                </a:solidFill>
              </a:rPr>
              <a:t>EGRESOS</a:t>
            </a:r>
            <a:endParaRPr lang="es-EC" b="1" dirty="0">
              <a:solidFill>
                <a:srgbClr val="005698"/>
              </a:solidFill>
            </a:endParaRPr>
          </a:p>
        </p:txBody>
      </p:sp>
      <p:sp>
        <p:nvSpPr>
          <p:cNvPr id="37" name="Llamada de flecha hacia abajo 36"/>
          <p:cNvSpPr/>
          <p:nvPr/>
        </p:nvSpPr>
        <p:spPr>
          <a:xfrm>
            <a:off x="7614839" y="456797"/>
            <a:ext cx="4132153" cy="657059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5698"/>
                </a:solidFill>
              </a:rPr>
              <a:t>REFORMA</a:t>
            </a:r>
            <a:endParaRPr lang="es-EC" b="1" dirty="0">
              <a:solidFill>
                <a:srgbClr val="005698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6FC078F-ED74-A446-B422-654706F4ECEE}"/>
              </a:ext>
            </a:extLst>
          </p:cNvPr>
          <p:cNvSpPr txBox="1"/>
          <p:nvPr/>
        </p:nvSpPr>
        <p:spPr>
          <a:xfrm rot="16200000">
            <a:off x="-2702189" y="2776696"/>
            <a:ext cx="607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419" sz="2800" b="1" dirty="0">
                <a:solidFill>
                  <a:srgbClr val="0056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Financiera</a:t>
            </a:r>
          </a:p>
        </p:txBody>
      </p:sp>
      <p:cxnSp>
        <p:nvCxnSpPr>
          <p:cNvPr id="39" name="Conector recto 38"/>
          <p:cNvCxnSpPr/>
          <p:nvPr/>
        </p:nvCxnSpPr>
        <p:spPr>
          <a:xfrm>
            <a:off x="885832" y="3674095"/>
            <a:ext cx="1083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7835037" y="4173621"/>
            <a:ext cx="1959594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$ 200.000,00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4C1C89F-0C49-4F5E-B068-68007FC66D8A}"/>
              </a:ext>
            </a:extLst>
          </p:cNvPr>
          <p:cNvSpPr txBox="1"/>
          <p:nvPr/>
        </p:nvSpPr>
        <p:spPr>
          <a:xfrm>
            <a:off x="3353145" y="814636"/>
            <a:ext cx="567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002060"/>
                </a:solidFill>
              </a:rPr>
              <a:t>EPMSA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256B7C3D-7F2F-4732-8C55-BDA21521F019}"/>
              </a:ext>
            </a:extLst>
          </p:cNvPr>
          <p:cNvSpPr/>
          <p:nvPr/>
        </p:nvSpPr>
        <p:spPr>
          <a:xfrm>
            <a:off x="3958208" y="4721068"/>
            <a:ext cx="788643" cy="2000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0,109</a:t>
            </a:r>
            <a:endParaRPr lang="es-EC" sz="16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34C02CE-F9C7-4B20-9F74-E31B47052EFB}"/>
              </a:ext>
            </a:extLst>
          </p:cNvPr>
          <p:cNvSpPr txBox="1"/>
          <p:nvPr/>
        </p:nvSpPr>
        <p:spPr>
          <a:xfrm>
            <a:off x="6026802" y="5204227"/>
            <a:ext cx="1284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Estrategia Productiva Local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EACE841-C660-4E5A-9239-A420C2AF7D20}"/>
              </a:ext>
            </a:extLst>
          </p:cNvPr>
          <p:cNvSpPr txBox="1"/>
          <p:nvPr/>
        </p:nvSpPr>
        <p:spPr>
          <a:xfrm>
            <a:off x="6017211" y="4849841"/>
            <a:ext cx="1284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Control de la Concesión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A9CED17-AA79-4E96-BD17-61BA12E455B6}"/>
              </a:ext>
            </a:extLst>
          </p:cNvPr>
          <p:cNvSpPr txBox="1"/>
          <p:nvPr/>
        </p:nvSpPr>
        <p:spPr>
          <a:xfrm>
            <a:off x="6017211" y="2774583"/>
            <a:ext cx="122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Fortalecimiento Institucional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37C364F-8A17-484B-A2F5-70CBA809D02F}"/>
              </a:ext>
            </a:extLst>
          </p:cNvPr>
          <p:cNvSpPr/>
          <p:nvPr/>
        </p:nvSpPr>
        <p:spPr>
          <a:xfrm>
            <a:off x="5024221" y="3381521"/>
            <a:ext cx="971547" cy="263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0,053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294A0E-9BE9-4C06-A26B-8F0886229B69}"/>
              </a:ext>
            </a:extLst>
          </p:cNvPr>
          <p:cNvSpPr txBox="1"/>
          <p:nvPr/>
        </p:nvSpPr>
        <p:spPr>
          <a:xfrm>
            <a:off x="6039510" y="1618334"/>
            <a:ext cx="156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Seguridad Aeroportuaria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F59B337-DFD7-4574-92AA-C312BC38DEC7}"/>
              </a:ext>
            </a:extLst>
          </p:cNvPr>
          <p:cNvSpPr txBox="1"/>
          <p:nvPr/>
        </p:nvSpPr>
        <p:spPr>
          <a:xfrm>
            <a:off x="6031020" y="3236248"/>
            <a:ext cx="1284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Estrategia Productiva Local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82C0E0A-F608-4A2C-A8F5-B9E7A4D4C6C0}"/>
              </a:ext>
            </a:extLst>
          </p:cNvPr>
          <p:cNvSpPr txBox="1"/>
          <p:nvPr/>
        </p:nvSpPr>
        <p:spPr>
          <a:xfrm>
            <a:off x="10183718" y="3688382"/>
            <a:ext cx="156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Seguridad Aeroportuaria</a:t>
            </a:r>
          </a:p>
        </p:txBody>
      </p:sp>
    </p:spTree>
    <p:extLst>
      <p:ext uri="{BB962C8B-B14F-4D97-AF65-F5344CB8AC3E}">
        <p14:creationId xmlns:p14="http://schemas.microsoft.com/office/powerpoint/2010/main" val="397473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121">
            <a:extLst>
              <a:ext uri="{FF2B5EF4-FFF2-40B4-BE49-F238E27FC236}">
                <a16:creationId xmlns:a16="http://schemas.microsoft.com/office/drawing/2014/main" id="{AEF2BC7F-1DD7-E745-90A2-64EEAF0225EE}"/>
              </a:ext>
            </a:extLst>
          </p:cNvPr>
          <p:cNvSpPr txBox="1"/>
          <p:nvPr/>
        </p:nvSpPr>
        <p:spPr>
          <a:xfrm>
            <a:off x="1556858" y="161771"/>
            <a:ext cx="8799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002060"/>
                </a:solidFill>
              </a:rPr>
              <a:t>Sector Desarrollo Productivo</a:t>
            </a:r>
          </a:p>
          <a:p>
            <a:pPr algn="ctr"/>
            <a:r>
              <a:rPr lang="es-EC" sz="3200" b="1" dirty="0">
                <a:solidFill>
                  <a:srgbClr val="002060"/>
                </a:solidFill>
              </a:rPr>
              <a:t>Reforma POA 2021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324693130"/>
              </p:ext>
            </p:extLst>
          </p:nvPr>
        </p:nvGraphicFramePr>
        <p:xfrm>
          <a:off x="365435" y="1717954"/>
          <a:ext cx="11182562" cy="336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EA6E6DA7-BC97-F34D-BD7F-66089E1BFA68}"/>
              </a:ext>
            </a:extLst>
          </p:cNvPr>
          <p:cNvSpPr txBox="1"/>
          <p:nvPr/>
        </p:nvSpPr>
        <p:spPr>
          <a:xfrm>
            <a:off x="503743" y="4605233"/>
            <a:ext cx="11182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dirty="0"/>
              <a:t>Detallar la reforma presupuestaria 2021</a:t>
            </a:r>
          </a:p>
          <a:p>
            <a:pPr algn="just"/>
            <a:endParaRPr lang="es-EC" sz="1400" dirty="0"/>
          </a:p>
          <a:p>
            <a:pPr algn="just"/>
            <a:r>
              <a:rPr lang="es-EC" sz="1400" dirty="0"/>
              <a:t>-Se requiere un </a:t>
            </a:r>
            <a:r>
              <a:rPr lang="es-ES" sz="1400" b="1" dirty="0"/>
              <a:t>USD. 314.000 </a:t>
            </a:r>
            <a:r>
              <a:rPr lang="es-ES" sz="1400" dirty="0"/>
              <a:t>para la suscripción de un </a:t>
            </a:r>
            <a:r>
              <a:rPr lang="es-EC" sz="1400" dirty="0"/>
              <a:t>Convenio para puesta en marcha de la agencia de promoción y atracción de inversiones</a:t>
            </a:r>
          </a:p>
          <a:p>
            <a:pPr algn="just"/>
            <a:endParaRPr lang="es-EC" sz="1400" dirty="0"/>
          </a:p>
          <a:p>
            <a:pPr algn="just"/>
            <a:r>
              <a:rPr lang="es-EC" sz="1400" dirty="0"/>
              <a:t>-Se requiere un </a:t>
            </a:r>
            <a:r>
              <a:rPr lang="es-ES" sz="1400" b="1" dirty="0"/>
              <a:t>USD. 200.000 </a:t>
            </a:r>
            <a:r>
              <a:rPr lang="es-ES" sz="1400" dirty="0"/>
              <a:t>para </a:t>
            </a:r>
            <a:r>
              <a:rPr lang="es-EC" sz="1400" dirty="0"/>
              <a:t>financiar la necesidad adicional de fondos de la EPMSA, para cubrir gastos de operación, debido a la afectación de ingresos como consecuencia de la pandemia COVID19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EC4949F-1877-4239-98FC-05486A325B58}"/>
              </a:ext>
            </a:extLst>
          </p:cNvPr>
          <p:cNvSpPr txBox="1"/>
          <p:nvPr/>
        </p:nvSpPr>
        <p:spPr>
          <a:xfrm>
            <a:off x="1101353" y="1361100"/>
            <a:ext cx="9899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El sector Desarrollo Productivo requiere un incremento en su techo presupuestario en  </a:t>
            </a:r>
            <a:r>
              <a:rPr lang="es-EC" sz="2400" b="1" dirty="0"/>
              <a:t>$ 514.000,00 </a:t>
            </a:r>
            <a:r>
              <a:rPr lang="es-EC" sz="2400" dirty="0"/>
              <a:t>a ser distribuido de la siguiente forma: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69232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706050-56FB-8A4C-8E3A-9B1723214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01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335</Words>
  <Application>Microsoft Office PowerPoint</Application>
  <PresentationFormat>Panorámica</PresentationFormat>
  <Paragraphs>130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Daniela Alexandra Amores Valle</cp:lastModifiedBy>
  <cp:revision>28</cp:revision>
  <dcterms:created xsi:type="dcterms:W3CDTF">2021-05-26T13:30:24Z</dcterms:created>
  <dcterms:modified xsi:type="dcterms:W3CDTF">2021-09-28T01:43:52Z</dcterms:modified>
</cp:coreProperties>
</file>