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1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del título</a:t>
            </a:r>
          </a:p>
        </p:txBody>
      </p:sp>
      <p:sp>
        <p:nvSpPr>
          <p:cNvPr id="30" name="Nivel de texto 1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9" name="Nivel de texto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ivel de texto 1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Texto del título</a:t>
            </a:r>
          </a:p>
        </p:txBody>
      </p:sp>
      <p:sp>
        <p:nvSpPr>
          <p:cNvPr id="73" name="Nivel de texto 1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Texto del título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ivel de texto 1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rcRect l="0" t="2" r="16754" b="0"/>
          <a:stretch>
            <a:fillRect/>
          </a:stretch>
        </p:blipFill>
        <p:spPr>
          <a:xfrm>
            <a:off x="414317" y="6474917"/>
            <a:ext cx="10515601" cy="170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34986" y="5988844"/>
            <a:ext cx="1757016" cy="592994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ubtitle 2"/>
          <p:cNvSpPr txBox="1"/>
          <p:nvPr/>
        </p:nvSpPr>
        <p:spPr>
          <a:xfrm>
            <a:off x="965968" y="1604645"/>
            <a:ext cx="10260064" cy="3530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 b="1" sz="6000">
                <a:solidFill>
                  <a:srgbClr val="E72C32"/>
                </a:solidFill>
              </a:defRPr>
            </a:pPr>
            <a:r>
              <a:t>Metodología y aplicación del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 b="1" sz="6000">
                <a:solidFill>
                  <a:srgbClr val="E72C32"/>
                </a:solidFill>
              </a:defRPr>
            </a:pPr>
            <a:r>
              <a:t>“Manual para el arrendamiento de Bienes Inmuebles Municipales”</a:t>
            </a:r>
          </a:p>
        </p:txBody>
      </p:sp>
      <p:pic>
        <p:nvPicPr>
          <p:cNvPr id="97" name="Captura de Pantalla 2021-06-16 a la(s) 08.53.57.png" descr="Captura de Pantalla 2021-06-16 a la(s) 08.53.5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94" y="134261"/>
            <a:ext cx="1429294" cy="1047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/>
          <p:nvPr>
            <p:ph type="title"/>
          </p:nvPr>
        </p:nvSpPr>
        <p:spPr>
          <a:xfrm>
            <a:off x="1510322" y="1023644"/>
            <a:ext cx="10515601" cy="688163"/>
          </a:xfrm>
          <a:prstGeom prst="rect">
            <a:avLst/>
          </a:prstGeom>
        </p:spPr>
        <p:txBody>
          <a:bodyPr/>
          <a:lstStyle>
            <a:lvl1pPr defTabSz="886967">
              <a:defRPr b="1" sz="3800">
                <a:solidFill>
                  <a:srgbClr val="E72C32"/>
                </a:solidFill>
              </a:defRPr>
            </a:lvl1pPr>
          </a:lstStyle>
          <a:p>
            <a:pPr/>
            <a:r>
              <a:t>Cálculo Valor Base:</a:t>
            </a:r>
          </a:p>
        </p:txBody>
      </p:sp>
      <p:pic>
        <p:nvPicPr>
          <p:cNvPr id="100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rcRect l="0" t="2" r="16754" b="0"/>
          <a:stretch>
            <a:fillRect/>
          </a:stretch>
        </p:blipFill>
        <p:spPr>
          <a:xfrm>
            <a:off x="414317" y="6474917"/>
            <a:ext cx="10515601" cy="170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34986" y="5988844"/>
            <a:ext cx="1757016" cy="59299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Marcador de contenido 2"/>
          <p:cNvSpPr txBox="1"/>
          <p:nvPr>
            <p:ph type="body" sz="half" idx="1"/>
          </p:nvPr>
        </p:nvSpPr>
        <p:spPr>
          <a:xfrm>
            <a:off x="726999" y="3983487"/>
            <a:ext cx="10738002" cy="1807710"/>
          </a:xfrm>
          <a:prstGeom prst="rect">
            <a:avLst/>
          </a:prstGeom>
        </p:spPr>
        <p:txBody>
          <a:bodyPr/>
          <a:lstStyle/>
          <a:p>
            <a:pPr marL="228599" indent="-228599" algn="just">
              <a:defRPr b="1" sz="3000">
                <a:solidFill>
                  <a:srgbClr val="0055A5"/>
                </a:solidFill>
              </a:defRPr>
            </a:pPr>
            <a:r>
              <a:t>Donde:</a:t>
            </a:r>
          </a:p>
          <a:p>
            <a:pPr lvl="2" marL="0" indent="457200" algn="just">
              <a:buSzTx/>
              <a:buNone/>
              <a:defRPr b="1" sz="3000">
                <a:solidFill>
                  <a:srgbClr val="0055A5"/>
                </a:solidFill>
              </a:defRPr>
            </a:pPr>
            <a:r>
              <a:t>Ca: </a:t>
            </a:r>
            <a:r>
              <a:rPr b="0"/>
              <a:t>Canon de acuerdo al Art. 17 de la Ley de Inquilinato.</a:t>
            </a:r>
          </a:p>
          <a:p>
            <a:pPr lvl="2" marL="0" indent="457200" algn="just">
              <a:buSzTx/>
              <a:buNone/>
              <a:defRPr b="1" sz="3000">
                <a:solidFill>
                  <a:srgbClr val="0055A5"/>
                </a:solidFill>
              </a:defRPr>
            </a:pPr>
            <a:r>
              <a:t>A</a:t>
            </a:r>
            <a:r>
              <a:rPr sz="1500"/>
              <a:t>BR</a:t>
            </a:r>
            <a:r>
              <a:t>: </a:t>
            </a:r>
            <a:r>
              <a:rPr b="0"/>
              <a:t>Avalúo del bien a rentarse</a:t>
            </a:r>
          </a:p>
        </p:txBody>
      </p:sp>
      <p:pic>
        <p:nvPicPr>
          <p:cNvPr id="103" name="Captura de Pantalla 2021-06-16 a la(s) 08.53.57.png" descr="Captura de Pantalla 2021-06-16 a la(s) 08.53.5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94" y="134261"/>
            <a:ext cx="1429294" cy="1047951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Ca=(10%ABR)/12"/>
          <p:cNvSpPr txBox="1"/>
          <p:nvPr/>
        </p:nvSpPr>
        <p:spPr>
          <a:xfrm>
            <a:off x="3897602" y="2420928"/>
            <a:ext cx="4396794" cy="768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5300">
                <a:solidFill>
                  <a:srgbClr val="0055A5"/>
                </a:solidFill>
              </a:defRPr>
            </a:pPr>
            <a:r>
              <a:t>Ca=(10%A</a:t>
            </a:r>
            <a:r>
              <a:rPr sz="2700"/>
              <a:t>BR</a:t>
            </a:r>
            <a:r>
              <a:t>)/12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1"/>
          <p:cNvSpPr txBox="1"/>
          <p:nvPr>
            <p:ph type="title"/>
          </p:nvPr>
        </p:nvSpPr>
        <p:spPr>
          <a:xfrm>
            <a:off x="1510322" y="815822"/>
            <a:ext cx="10515601" cy="688163"/>
          </a:xfrm>
          <a:prstGeom prst="rect">
            <a:avLst/>
          </a:prstGeom>
        </p:spPr>
        <p:txBody>
          <a:bodyPr/>
          <a:lstStyle>
            <a:lvl1pPr defTabSz="886967">
              <a:defRPr b="1" sz="3800">
                <a:solidFill>
                  <a:srgbClr val="E72C32"/>
                </a:solidFill>
              </a:defRPr>
            </a:lvl1pPr>
          </a:lstStyle>
          <a:p>
            <a:pPr/>
            <a:r>
              <a:t>Ajuste de valores de mercado:</a:t>
            </a:r>
          </a:p>
        </p:txBody>
      </p:sp>
      <p:pic>
        <p:nvPicPr>
          <p:cNvPr id="107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rcRect l="0" t="2" r="16754" b="0"/>
          <a:stretch>
            <a:fillRect/>
          </a:stretch>
        </p:blipFill>
        <p:spPr>
          <a:xfrm>
            <a:off x="414317" y="6474917"/>
            <a:ext cx="10515601" cy="170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34986" y="5988844"/>
            <a:ext cx="1757016" cy="592994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Marcador de contenido 2"/>
          <p:cNvSpPr txBox="1"/>
          <p:nvPr>
            <p:ph type="body" sz="half" idx="1"/>
          </p:nvPr>
        </p:nvSpPr>
        <p:spPr>
          <a:xfrm>
            <a:off x="726999" y="2540194"/>
            <a:ext cx="10738002" cy="2412438"/>
          </a:xfrm>
          <a:prstGeom prst="rect">
            <a:avLst/>
          </a:prstGeom>
        </p:spPr>
        <p:txBody>
          <a:bodyPr/>
          <a:lstStyle/>
          <a:p>
            <a:pPr marL="210311" indent="-210311" algn="just" defTabSz="841247">
              <a:spcBef>
                <a:spcPts val="900"/>
              </a:spcBef>
              <a:defRPr b="1" sz="2700">
                <a:solidFill>
                  <a:srgbClr val="0055A5"/>
                </a:solidFill>
              </a:defRPr>
            </a:pPr>
            <a:r>
              <a:t>Donde:</a:t>
            </a:r>
          </a:p>
          <a:p>
            <a:pPr lvl="2" marL="0" indent="420623" algn="just" defTabSz="841247">
              <a:spcBef>
                <a:spcPts val="900"/>
              </a:spcBef>
              <a:buSzTx/>
              <a:buNone/>
              <a:defRPr b="1" sz="2700">
                <a:solidFill>
                  <a:srgbClr val="0055A5"/>
                </a:solidFill>
              </a:defRPr>
            </a:pPr>
            <a:r>
              <a:t>I</a:t>
            </a:r>
            <a:r>
              <a:rPr sz="1300"/>
              <a:t>A</a:t>
            </a:r>
            <a:r>
              <a:t>: </a:t>
            </a:r>
            <a:r>
              <a:rPr b="0"/>
              <a:t>Índice de corrección A.</a:t>
            </a:r>
          </a:p>
          <a:p>
            <a:pPr lvl="2" marL="0" indent="420623" algn="just" defTabSz="841247">
              <a:spcBef>
                <a:spcPts val="900"/>
              </a:spcBef>
              <a:buSzTx/>
              <a:buNone/>
              <a:defRPr b="1" sz="2700">
                <a:solidFill>
                  <a:srgbClr val="0055A5"/>
                </a:solidFill>
              </a:defRPr>
            </a:pPr>
            <a:r>
              <a:t>CA: </a:t>
            </a:r>
            <a:r>
              <a:rPr b="0"/>
              <a:t>Canon mensual de arriendo teórico</a:t>
            </a:r>
          </a:p>
          <a:p>
            <a:pPr lvl="2" marL="0" indent="420623" algn="just" defTabSz="841247">
              <a:spcBef>
                <a:spcPts val="900"/>
              </a:spcBef>
              <a:buSzTx/>
              <a:buNone/>
              <a:defRPr b="1" sz="2700">
                <a:solidFill>
                  <a:srgbClr val="0055A5"/>
                </a:solidFill>
              </a:defRPr>
            </a:pPr>
            <a:r>
              <a:t>V</a:t>
            </a:r>
            <a:r>
              <a:rPr sz="1300"/>
              <a:t>MZ</a:t>
            </a:r>
            <a:r>
              <a:t>: </a:t>
            </a:r>
            <a:r>
              <a:rPr b="0"/>
              <a:t>Valor promedio por metro cuadrado de mercado en la zona de ánalisis</a:t>
            </a:r>
          </a:p>
        </p:txBody>
      </p:sp>
      <p:pic>
        <p:nvPicPr>
          <p:cNvPr id="110" name="Captura de Pantalla 2021-06-16 a la(s) 08.53.57.png" descr="Captura de Pantalla 2021-06-16 a la(s) 08.53.5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94" y="134261"/>
            <a:ext cx="1429294" cy="1047951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IA=(Ca/VMZ)"/>
          <p:cNvSpPr txBox="1"/>
          <p:nvPr/>
        </p:nvSpPr>
        <p:spPr>
          <a:xfrm>
            <a:off x="4599747" y="1579282"/>
            <a:ext cx="2992503" cy="76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5300">
                <a:solidFill>
                  <a:srgbClr val="0055A5"/>
                </a:solidFill>
              </a:defRPr>
            </a:pPr>
            <a:r>
              <a:t>I</a:t>
            </a:r>
            <a:r>
              <a:rPr sz="2700"/>
              <a:t>A</a:t>
            </a:r>
            <a:r>
              <a:t>=(Ca/V</a:t>
            </a:r>
            <a:r>
              <a:rPr sz="2700"/>
              <a:t>MZ</a:t>
            </a:r>
            <a:r>
              <a:t>)</a:t>
            </a:r>
          </a:p>
        </p:txBody>
      </p:sp>
      <p:sp>
        <p:nvSpPr>
          <p:cNvPr id="112" name="Cac=VMZ*X"/>
          <p:cNvSpPr txBox="1"/>
          <p:nvPr/>
        </p:nvSpPr>
        <p:spPr>
          <a:xfrm>
            <a:off x="4414751" y="4824172"/>
            <a:ext cx="2925560" cy="768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5300">
                <a:solidFill>
                  <a:srgbClr val="0055A5"/>
                </a:solidFill>
              </a:defRPr>
            </a:pPr>
            <a:r>
              <a:t>Cac=V</a:t>
            </a:r>
            <a:r>
              <a:rPr sz="2700"/>
              <a:t>MZ</a:t>
            </a:r>
            <a:r>
              <a:t>*X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/>
          <p:nvPr>
            <p:ph type="title"/>
          </p:nvPr>
        </p:nvSpPr>
        <p:spPr>
          <a:xfrm>
            <a:off x="1510322" y="1009924"/>
            <a:ext cx="10515601" cy="688163"/>
          </a:xfrm>
          <a:prstGeom prst="rect">
            <a:avLst/>
          </a:prstGeom>
        </p:spPr>
        <p:txBody>
          <a:bodyPr/>
          <a:lstStyle>
            <a:lvl1pPr defTabSz="886967">
              <a:defRPr b="1" sz="3800">
                <a:solidFill>
                  <a:srgbClr val="E72C32"/>
                </a:solidFill>
              </a:defRPr>
            </a:lvl1pPr>
          </a:lstStyle>
          <a:p>
            <a:pPr/>
            <a:r>
              <a:t>Ajuste por índice de ocupación:</a:t>
            </a:r>
          </a:p>
        </p:txBody>
      </p:sp>
      <p:pic>
        <p:nvPicPr>
          <p:cNvPr id="115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rcRect l="0" t="2" r="16754" b="0"/>
          <a:stretch>
            <a:fillRect/>
          </a:stretch>
        </p:blipFill>
        <p:spPr>
          <a:xfrm>
            <a:off x="414317" y="6474917"/>
            <a:ext cx="10515601" cy="170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34986" y="5988844"/>
            <a:ext cx="1757016" cy="592994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Marcador de contenido 2"/>
          <p:cNvSpPr txBox="1"/>
          <p:nvPr>
            <p:ph type="body" sz="half" idx="1"/>
          </p:nvPr>
        </p:nvSpPr>
        <p:spPr>
          <a:xfrm>
            <a:off x="726999" y="3414424"/>
            <a:ext cx="10738002" cy="2412438"/>
          </a:xfrm>
          <a:prstGeom prst="rect">
            <a:avLst/>
          </a:prstGeom>
        </p:spPr>
        <p:txBody>
          <a:bodyPr/>
          <a:lstStyle/>
          <a:p>
            <a:pPr marL="180593" indent="-180593" algn="just" defTabSz="722376">
              <a:spcBef>
                <a:spcPts val="700"/>
              </a:spcBef>
              <a:defRPr b="1" sz="2300">
                <a:solidFill>
                  <a:srgbClr val="0055A5"/>
                </a:solidFill>
              </a:defRPr>
            </a:pPr>
            <a:r>
              <a:t>Donde:</a:t>
            </a:r>
          </a:p>
          <a:p>
            <a:pPr lvl="2" marL="0" indent="361188" algn="just" defTabSz="722376">
              <a:spcBef>
                <a:spcPts val="700"/>
              </a:spcBef>
              <a:buSzTx/>
              <a:buNone/>
              <a:defRPr b="1" sz="2300">
                <a:solidFill>
                  <a:srgbClr val="0055A5"/>
                </a:solidFill>
              </a:defRPr>
            </a:pPr>
            <a:r>
              <a:t>I</a:t>
            </a:r>
            <a:r>
              <a:rPr sz="1100"/>
              <a:t>B</a:t>
            </a:r>
            <a:r>
              <a:t>: </a:t>
            </a:r>
            <a:r>
              <a:rPr b="0"/>
              <a:t>Índice de corrección B.</a:t>
            </a:r>
          </a:p>
          <a:p>
            <a:pPr lvl="2" marL="0" indent="361188" algn="just" defTabSz="722376">
              <a:spcBef>
                <a:spcPts val="700"/>
              </a:spcBef>
              <a:buSzTx/>
              <a:buNone/>
              <a:defRPr b="1" sz="2300">
                <a:solidFill>
                  <a:srgbClr val="0055A5"/>
                </a:solidFill>
              </a:defRPr>
            </a:pPr>
            <a:r>
              <a:t>C</a:t>
            </a:r>
            <a:r>
              <a:rPr sz="1100"/>
              <a:t>IMA</a:t>
            </a:r>
            <a:r>
              <a:t>: </a:t>
            </a:r>
            <a:r>
              <a:rPr b="0"/>
              <a:t>Cantidad de Inmuebles susceptibles de arrendamiento en la zona, arrendados en la zona o centro comercial.</a:t>
            </a:r>
          </a:p>
          <a:p>
            <a:pPr lvl="2" marL="0" indent="361188" algn="just" defTabSz="722376">
              <a:spcBef>
                <a:spcPts val="700"/>
              </a:spcBef>
              <a:buSzTx/>
              <a:buNone/>
              <a:defRPr b="1" sz="2300">
                <a:solidFill>
                  <a:srgbClr val="0055A5"/>
                </a:solidFill>
              </a:defRPr>
            </a:pPr>
            <a:r>
              <a:t>C</a:t>
            </a:r>
            <a:r>
              <a:rPr sz="1100"/>
              <a:t>IMT</a:t>
            </a:r>
            <a:r>
              <a:t>: </a:t>
            </a:r>
            <a:r>
              <a:rPr b="0"/>
              <a:t>Cantidad de Inmuebles susceptibles de arrendamiento en la zona, totales en la zona o centro comercial.</a:t>
            </a:r>
          </a:p>
        </p:txBody>
      </p:sp>
      <p:pic>
        <p:nvPicPr>
          <p:cNvPr id="118" name="Captura de Pantalla 2021-06-16 a la(s) 08.53.57.png" descr="Captura de Pantalla 2021-06-16 a la(s) 08.53.5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94" y="134261"/>
            <a:ext cx="1429294" cy="1047951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IB=CIMA/CIMT"/>
          <p:cNvSpPr txBox="1"/>
          <p:nvPr/>
        </p:nvSpPr>
        <p:spPr>
          <a:xfrm>
            <a:off x="4647053" y="2082993"/>
            <a:ext cx="2897891" cy="76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5300">
                <a:solidFill>
                  <a:srgbClr val="0055A5"/>
                </a:solidFill>
              </a:defRPr>
            </a:pPr>
            <a:r>
              <a:t>I</a:t>
            </a:r>
            <a:r>
              <a:rPr sz="2700"/>
              <a:t>B</a:t>
            </a:r>
            <a:r>
              <a:t>=C</a:t>
            </a:r>
            <a:r>
              <a:rPr sz="2700"/>
              <a:t>IMA</a:t>
            </a:r>
            <a:r>
              <a:t>/C</a:t>
            </a:r>
            <a:r>
              <a:rPr sz="2700"/>
              <a:t>IMT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 txBox="1"/>
          <p:nvPr>
            <p:ph type="title"/>
          </p:nvPr>
        </p:nvSpPr>
        <p:spPr>
          <a:xfrm>
            <a:off x="1510322" y="942021"/>
            <a:ext cx="10515601" cy="688163"/>
          </a:xfrm>
          <a:prstGeom prst="rect">
            <a:avLst/>
          </a:prstGeom>
        </p:spPr>
        <p:txBody>
          <a:bodyPr/>
          <a:lstStyle>
            <a:lvl1pPr defTabSz="886967">
              <a:defRPr b="1" sz="3800">
                <a:solidFill>
                  <a:srgbClr val="E72C32"/>
                </a:solidFill>
              </a:defRPr>
            </a:lvl1pPr>
          </a:lstStyle>
          <a:p>
            <a:pPr/>
            <a:r>
              <a:t>Ajuste por índice de ocupación:</a:t>
            </a:r>
          </a:p>
        </p:txBody>
      </p:sp>
      <p:pic>
        <p:nvPicPr>
          <p:cNvPr id="122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rcRect l="0" t="2" r="16754" b="0"/>
          <a:stretch>
            <a:fillRect/>
          </a:stretch>
        </p:blipFill>
        <p:spPr>
          <a:xfrm>
            <a:off x="414317" y="6474917"/>
            <a:ext cx="10515601" cy="170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34986" y="5988844"/>
            <a:ext cx="1757016" cy="592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Captura de Pantalla 2021-06-16 a la(s) 08.53.57.png" descr="Captura de Pantalla 2021-06-16 a la(s) 08.53.5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94" y="134261"/>
            <a:ext cx="1429294" cy="1047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Captura de Pantalla 2021-09-21 a la(s) 09.32.47.png" descr="Captura de Pantalla 2021-09-21 a la(s) 09.32.47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86759" y="1742932"/>
            <a:ext cx="8618482" cy="3524536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Cab=Cac-(Cac*D%)"/>
          <p:cNvSpPr txBox="1"/>
          <p:nvPr/>
        </p:nvSpPr>
        <p:spPr>
          <a:xfrm>
            <a:off x="4101722" y="5485037"/>
            <a:ext cx="3988553" cy="601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4000">
                <a:solidFill>
                  <a:srgbClr val="0055A5"/>
                </a:solidFill>
              </a:defRPr>
            </a:lvl1pPr>
          </a:lstStyle>
          <a:p>
            <a:pPr/>
            <a:r>
              <a:t>Cab=Cac-(Cac*D%)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/>
          <p:nvPr>
            <p:ph type="title"/>
          </p:nvPr>
        </p:nvSpPr>
        <p:spPr>
          <a:xfrm>
            <a:off x="1510322" y="897427"/>
            <a:ext cx="10515601" cy="688163"/>
          </a:xfrm>
          <a:prstGeom prst="rect">
            <a:avLst/>
          </a:prstGeom>
        </p:spPr>
        <p:txBody>
          <a:bodyPr/>
          <a:lstStyle>
            <a:lvl1pPr defTabSz="886967">
              <a:defRPr b="1" sz="3800">
                <a:solidFill>
                  <a:srgbClr val="E72C32"/>
                </a:solidFill>
              </a:defRPr>
            </a:lvl1pPr>
          </a:lstStyle>
          <a:p>
            <a:pPr/>
            <a:r>
              <a:t>Ajuste por condiciones de seguridad:</a:t>
            </a:r>
          </a:p>
        </p:txBody>
      </p:sp>
      <p:pic>
        <p:nvPicPr>
          <p:cNvPr id="129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rcRect l="0" t="2" r="16754" b="0"/>
          <a:stretch>
            <a:fillRect/>
          </a:stretch>
        </p:blipFill>
        <p:spPr>
          <a:xfrm>
            <a:off x="414317" y="6474917"/>
            <a:ext cx="10515601" cy="170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34986" y="5988844"/>
            <a:ext cx="1757016" cy="592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Captura de Pantalla 2021-06-16 a la(s) 08.53.57.png" descr="Captura de Pantalla 2021-06-16 a la(s) 08.53.5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94" y="134261"/>
            <a:ext cx="1429294" cy="1047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Captura de Pantalla 2021-09-21 a la(s) 09.14.53.png" descr="Captura de Pantalla 2021-09-21 a la(s) 09.14.53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66980" y="1825075"/>
            <a:ext cx="7458039" cy="21553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Captura de Pantalla 2021-09-21 a la(s) 09.15.38.png" descr="Captura de Pantalla 2021-09-21 a la(s) 09.15.38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82774" y="3929743"/>
            <a:ext cx="7451851" cy="21553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/>
          <p:nvPr>
            <p:ph type="title"/>
          </p:nvPr>
        </p:nvSpPr>
        <p:spPr>
          <a:xfrm>
            <a:off x="1510322" y="1234922"/>
            <a:ext cx="10515601" cy="688163"/>
          </a:xfrm>
          <a:prstGeom prst="rect">
            <a:avLst/>
          </a:prstGeom>
        </p:spPr>
        <p:txBody>
          <a:bodyPr/>
          <a:lstStyle>
            <a:lvl1pPr defTabSz="886967">
              <a:defRPr b="1" sz="3800">
                <a:solidFill>
                  <a:srgbClr val="E72C32"/>
                </a:solidFill>
              </a:defRPr>
            </a:lvl1pPr>
          </a:lstStyle>
          <a:p>
            <a:pPr/>
            <a:r>
              <a:t>Ajuste por condiciones de seguridad:</a:t>
            </a:r>
          </a:p>
        </p:txBody>
      </p:sp>
      <p:pic>
        <p:nvPicPr>
          <p:cNvPr id="136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rcRect l="0" t="2" r="16754" b="0"/>
          <a:stretch>
            <a:fillRect/>
          </a:stretch>
        </p:blipFill>
        <p:spPr>
          <a:xfrm>
            <a:off x="414317" y="6474917"/>
            <a:ext cx="10515601" cy="170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34986" y="5988844"/>
            <a:ext cx="1757016" cy="592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Captura de Pantalla 2021-06-16 a la(s) 08.53.57.png" descr="Captura de Pantalla 2021-06-16 a la(s) 08.53.5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94" y="134261"/>
            <a:ext cx="1429294" cy="1047951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39" name="Tabla"/>
          <p:cNvGraphicFramePr/>
          <p:nvPr/>
        </p:nvGraphicFramePr>
        <p:xfrm>
          <a:off x="1689349" y="2718059"/>
          <a:ext cx="8813301" cy="2475806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937767"/>
                <a:gridCol w="2937767"/>
                <a:gridCol w="2937767"/>
              </a:tblGrid>
              <a:tr h="495161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VALOR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RANGO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D’%</a:t>
                      </a:r>
                    </a:p>
                  </a:txBody>
                  <a:tcPr marL="0" marR="0" marT="0" marB="0" anchor="ctr" anchorCtr="0" horzOverflow="overflow"/>
                </a:tc>
              </a:tr>
              <a:tr h="495161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1-10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Baja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+X”%</a:t>
                      </a:r>
                    </a:p>
                  </a:txBody>
                  <a:tcPr marL="0" marR="0" marT="0" marB="0" anchor="ctr" anchorCtr="0" horzOverflow="overflow"/>
                </a:tc>
              </a:tr>
              <a:tr h="495161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11-20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Regular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+X/2”%</a:t>
                      </a:r>
                    </a:p>
                  </a:txBody>
                  <a:tcPr marL="0" marR="0" marT="0" marB="0" anchor="ctr" anchorCtr="0" horzOverflow="overflow"/>
                </a:tc>
              </a:tr>
              <a:tr h="495161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21-30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Media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-X/2”%</a:t>
                      </a:r>
                    </a:p>
                  </a:txBody>
                  <a:tcPr marL="0" marR="0" marT="0" marB="0" anchor="ctr" anchorCtr="0" horzOverflow="overflow"/>
                </a:tc>
              </a:tr>
              <a:tr h="495161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31-40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Alta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-X”%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/>
          <p:nvPr>
            <p:ph type="title"/>
          </p:nvPr>
        </p:nvSpPr>
        <p:spPr>
          <a:xfrm>
            <a:off x="1510322" y="1234922"/>
            <a:ext cx="10515601" cy="688163"/>
          </a:xfrm>
          <a:prstGeom prst="rect">
            <a:avLst/>
          </a:prstGeom>
        </p:spPr>
        <p:txBody>
          <a:bodyPr/>
          <a:lstStyle>
            <a:lvl1pPr defTabSz="886967">
              <a:defRPr b="1" sz="3800">
                <a:solidFill>
                  <a:srgbClr val="E72C32"/>
                </a:solidFill>
              </a:defRPr>
            </a:lvl1pPr>
          </a:lstStyle>
          <a:p>
            <a:pPr/>
            <a:r>
              <a:t>Ajuste por acceso a servicios:</a:t>
            </a:r>
          </a:p>
        </p:txBody>
      </p:sp>
      <p:pic>
        <p:nvPicPr>
          <p:cNvPr id="142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rcRect l="0" t="2" r="16754" b="0"/>
          <a:stretch>
            <a:fillRect/>
          </a:stretch>
        </p:blipFill>
        <p:spPr>
          <a:xfrm>
            <a:off x="414317" y="6474917"/>
            <a:ext cx="10515601" cy="170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34986" y="5988844"/>
            <a:ext cx="1757016" cy="592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Captura de Pantalla 2021-06-16 a la(s) 08.53.57.png" descr="Captura de Pantalla 2021-06-16 a la(s) 08.53.5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94" y="134261"/>
            <a:ext cx="1429294" cy="1047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Captura de Pantalla 2021-09-21 a la(s) 09.17.33.png" descr="Captura de Pantalla 2021-09-21 a la(s) 09.17.33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555753" y="2304257"/>
            <a:ext cx="9080494" cy="26682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Captura de Pantalla 2021-09-21 a la(s) 09.37.02.png" descr="Captura de Pantalla 2021-09-21 a la(s) 09.37.02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570729" y="4847337"/>
            <a:ext cx="9080497" cy="9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1"/>
          <p:cNvSpPr txBox="1"/>
          <p:nvPr>
            <p:ph type="title"/>
          </p:nvPr>
        </p:nvSpPr>
        <p:spPr>
          <a:xfrm>
            <a:off x="1510322" y="1234922"/>
            <a:ext cx="10515601" cy="688163"/>
          </a:xfrm>
          <a:prstGeom prst="rect">
            <a:avLst/>
          </a:prstGeom>
        </p:spPr>
        <p:txBody>
          <a:bodyPr/>
          <a:lstStyle>
            <a:lvl1pPr defTabSz="886967">
              <a:defRPr b="1" sz="3800">
                <a:solidFill>
                  <a:srgbClr val="E72C32"/>
                </a:solidFill>
              </a:defRPr>
            </a:lvl1pPr>
          </a:lstStyle>
          <a:p>
            <a:pPr/>
            <a:r>
              <a:t>Ajuste por acceso a servicios:</a:t>
            </a:r>
          </a:p>
        </p:txBody>
      </p:sp>
      <p:pic>
        <p:nvPicPr>
          <p:cNvPr id="149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rcRect l="0" t="2" r="16754" b="0"/>
          <a:stretch>
            <a:fillRect/>
          </a:stretch>
        </p:blipFill>
        <p:spPr>
          <a:xfrm>
            <a:off x="414317" y="6474917"/>
            <a:ext cx="10515601" cy="170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34986" y="5988844"/>
            <a:ext cx="1757016" cy="592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Captura de Pantalla 2021-06-16 a la(s) 08.53.57.png" descr="Captura de Pantalla 2021-06-16 a la(s) 08.53.5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94" y="134261"/>
            <a:ext cx="1429294" cy="1047951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52" name="Tabla"/>
          <p:cNvGraphicFramePr/>
          <p:nvPr/>
        </p:nvGraphicFramePr>
        <p:xfrm>
          <a:off x="1689349" y="2718059"/>
          <a:ext cx="8813301" cy="1980645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937767"/>
                <a:gridCol w="2937767"/>
                <a:gridCol w="2937767"/>
              </a:tblGrid>
              <a:tr h="495161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VALOR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RANGO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D’%</a:t>
                      </a:r>
                    </a:p>
                  </a:txBody>
                  <a:tcPr marL="0" marR="0" marT="0" marB="0" anchor="ctr" anchorCtr="0" horzOverflow="overflow"/>
                </a:tc>
              </a:tr>
              <a:tr h="495161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&lt;15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Baja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-X”%</a:t>
                      </a:r>
                    </a:p>
                  </a:txBody>
                  <a:tcPr marL="0" marR="0" marT="0" marB="0" anchor="ctr" anchorCtr="0" horzOverflow="overflow"/>
                </a:tc>
              </a:tr>
              <a:tr h="495161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15-20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Media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+X/2”%</a:t>
                      </a:r>
                    </a:p>
                  </a:txBody>
                  <a:tcPr marL="0" marR="0" marT="0" marB="0" anchor="ctr" anchorCtr="0" horzOverflow="overflow"/>
                </a:tc>
              </a:tr>
              <a:tr h="495161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E72C32"/>
                          </a:solidFill>
                        </a:rPr>
                        <a:t>21-25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Alta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olidFill>
                            <a:srgbClr val="0055A5"/>
                          </a:solidFill>
                        </a:rPr>
                        <a:t>+X”%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