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57"/>
  </p:notesMasterIdLst>
  <p:sldIdLst>
    <p:sldId id="445" r:id="rId2"/>
    <p:sldId id="414" r:id="rId3"/>
    <p:sldId id="366" r:id="rId4"/>
    <p:sldId id="393" r:id="rId5"/>
    <p:sldId id="394" r:id="rId6"/>
    <p:sldId id="395" r:id="rId7"/>
    <p:sldId id="399" r:id="rId8"/>
    <p:sldId id="458" r:id="rId9"/>
    <p:sldId id="403" r:id="rId10"/>
    <p:sldId id="416" r:id="rId11"/>
    <p:sldId id="418" r:id="rId12"/>
    <p:sldId id="390" r:id="rId13"/>
    <p:sldId id="391" r:id="rId14"/>
    <p:sldId id="367" r:id="rId15"/>
    <p:sldId id="441" r:id="rId16"/>
    <p:sldId id="385" r:id="rId17"/>
    <p:sldId id="484" r:id="rId18"/>
    <p:sldId id="387" r:id="rId19"/>
    <p:sldId id="389" r:id="rId20"/>
    <p:sldId id="456" r:id="rId21"/>
    <p:sldId id="457" r:id="rId22"/>
    <p:sldId id="307" r:id="rId23"/>
    <p:sldId id="439" r:id="rId24"/>
    <p:sldId id="454" r:id="rId25"/>
    <p:sldId id="380" r:id="rId26"/>
    <p:sldId id="381" r:id="rId27"/>
    <p:sldId id="436" r:id="rId28"/>
    <p:sldId id="483" r:id="rId29"/>
    <p:sldId id="459" r:id="rId30"/>
    <p:sldId id="460" r:id="rId31"/>
    <p:sldId id="461" r:id="rId32"/>
    <p:sldId id="462" r:id="rId33"/>
    <p:sldId id="463" r:id="rId34"/>
    <p:sldId id="464" r:id="rId35"/>
    <p:sldId id="465" r:id="rId36"/>
    <p:sldId id="466" r:id="rId37"/>
    <p:sldId id="467" r:id="rId38"/>
    <p:sldId id="468" r:id="rId39"/>
    <p:sldId id="469" r:id="rId40"/>
    <p:sldId id="470" r:id="rId41"/>
    <p:sldId id="471" r:id="rId42"/>
    <p:sldId id="472" r:id="rId43"/>
    <p:sldId id="473" r:id="rId44"/>
    <p:sldId id="474" r:id="rId45"/>
    <p:sldId id="475" r:id="rId46"/>
    <p:sldId id="476" r:id="rId47"/>
    <p:sldId id="477" r:id="rId48"/>
    <p:sldId id="478" r:id="rId49"/>
    <p:sldId id="479" r:id="rId50"/>
    <p:sldId id="480" r:id="rId51"/>
    <p:sldId id="481" r:id="rId52"/>
    <p:sldId id="482" r:id="rId53"/>
    <p:sldId id="412" r:id="rId54"/>
    <p:sldId id="443" r:id="rId55"/>
    <p:sldId id="444" r:id="rId56"/>
  </p:sldIdLst>
  <p:sldSz cx="12192000" cy="6858000"/>
  <p:notesSz cx="6858000" cy="9926638"/>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5297" autoAdjust="0"/>
  </p:normalViewPr>
  <p:slideViewPr>
    <p:cSldViewPr snapToGrid="0" snapToObjects="1">
      <p:cViewPr varScale="1">
        <p:scale>
          <a:sx n="80" d="100"/>
          <a:sy n="80" d="100"/>
        </p:scale>
        <p:origin x="888" y="4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oris\OneDrive\Escritorio\AUDITORIA%20-%20SCCP%20-%20KARLA\Matriz%20de%20seguimiento%20a%20recomendaciones%20de%20AIE%20mar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Actividades\2021\01%20ene\19\Matriz%20de%20seguimiento%20a%20recomendaciones%20de%20AIE%20dic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Actividades\2021\01%20ene\19\Matriz%20de%20seguimiento%20a%20recomendaciones%20de%20AIE%20dic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martinez\Desktop\Jur&#237;dic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518517839519187"/>
          <c:y val="0.10941808857386109"/>
          <c:w val="0.85947830444360929"/>
          <c:h val="0.84940865117388153"/>
        </c:manualLayout>
      </c:layout>
      <c:pie3DChart>
        <c:varyColors val="1"/>
        <c:ser>
          <c:idx val="0"/>
          <c:order val="0"/>
          <c:dPt>
            <c:idx val="0"/>
            <c:bubble3D val="0"/>
            <c:spPr>
              <a:solidFill>
                <a:srgbClr val="00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2E-4708-A71F-70974CCC5878}"/>
              </c:ext>
            </c:extLst>
          </c:dPt>
          <c:dPt>
            <c:idx val="1"/>
            <c:bubble3D val="0"/>
            <c:spPr>
              <a:solidFill>
                <a:srgbClr val="FF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2E-4708-A71F-70974CCC5878}"/>
              </c:ext>
            </c:extLst>
          </c:dPt>
          <c:dPt>
            <c:idx val="2"/>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A62E-4708-A71F-70974CCC5878}"/>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A62E-4708-A71F-70974CCC5878}"/>
              </c:ext>
            </c:extLst>
          </c:dPt>
          <c:dLbls>
            <c:dLbl>
              <c:idx val="0"/>
              <c:layout>
                <c:manualLayout>
                  <c:x val="2.0464361164048539E-2"/>
                  <c:y val="-5.6305053856398517E-3"/>
                </c:manualLayout>
              </c:layout>
              <c:tx>
                <c:rich>
                  <a:bodyPr/>
                  <a:lstStyle/>
                  <a:p>
                    <a:r>
                      <a:rPr lang="en-US"/>
                      <a:t>145 Cumplida</a:t>
                    </a:r>
                    <a:r>
                      <a:rPr lang="en-US" baseline="0"/>
                      <a:t>; 77,72%</a:t>
                    </a:r>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2E-4708-A71F-70974CCC5878}"/>
                </c:ext>
              </c:extLst>
            </c:dLbl>
            <c:dLbl>
              <c:idx val="1"/>
              <c:layout>
                <c:manualLayout>
                  <c:x val="-7.7623087642036251E-2"/>
                  <c:y val="-3.412626463235122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s-US" baseline="0"/>
                      <a:t>22 En proceso de cumplimiento; 11,64 %</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15:layout>
                    <c:manualLayout>
                      <c:w val="0.13675613114028032"/>
                      <c:h val="0.35121474800813096"/>
                    </c:manualLayout>
                  </c15:layout>
                </c:ext>
                <c:ext xmlns:c16="http://schemas.microsoft.com/office/drawing/2014/chart" uri="{C3380CC4-5D6E-409C-BE32-E72D297353CC}">
                  <c16:uniqueId val="{00000003-A62E-4708-A71F-70974CCC5878}"/>
                </c:ext>
              </c:extLst>
            </c:dLbl>
            <c:dLbl>
              <c:idx val="2"/>
              <c:layout>
                <c:manualLayout>
                  <c:x val="1.9993398278120515E-2"/>
                  <c:y val="-1.1869436201780416E-2"/>
                </c:manualLayout>
              </c:layout>
              <c:tx>
                <c:rich>
                  <a:bodyPr/>
                  <a:lstStyle/>
                  <a:p>
                    <a:r>
                      <a:rPr lang="en-US"/>
                      <a:t>22 No Aplica</a:t>
                    </a:r>
                    <a:r>
                      <a:rPr lang="en-US" baseline="0"/>
                      <a:t>; 11,64%</a:t>
                    </a:r>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2E-4708-A71F-70974CCC5878}"/>
                </c:ext>
              </c:extLst>
            </c:dLbl>
            <c:dLbl>
              <c:idx val="3"/>
              <c:layout>
                <c:manualLayout>
                  <c:x val="0.13918184610049231"/>
                  <c:y val="-1.681721535549896E-2"/>
                </c:manualLayout>
              </c:layout>
              <c:tx>
                <c:rich>
                  <a:bodyPr/>
                  <a:lstStyle/>
                  <a:p>
                    <a:r>
                      <a:rPr lang="en-US"/>
                      <a:t>0 No</a:t>
                    </a:r>
                    <a:r>
                      <a:rPr lang="en-US" baseline="0"/>
                      <a:t> Cumplida, -</a:t>
                    </a:r>
                    <a:endParaRPr lang="en-US"/>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2E-4708-A71F-70974CCC58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MARZO'!$O$111:$O$114</c:f>
              <c:strCache>
                <c:ptCount val="4"/>
                <c:pt idx="0">
                  <c:v>Aplicada </c:v>
                </c:pt>
                <c:pt idx="1">
                  <c:v>Parcialmente aplicada</c:v>
                </c:pt>
                <c:pt idx="2">
                  <c:v>Sin aplicación</c:v>
                </c:pt>
                <c:pt idx="3">
                  <c:v>No aplicada</c:v>
                </c:pt>
              </c:strCache>
            </c:strRef>
          </c:cat>
          <c:val>
            <c:numRef>
              <c:f>'Tablas MARZO'!$Q$111:$Q$114</c:f>
              <c:numCache>
                <c:formatCode>_ * #,##0.0_ ;_ * \-#,##0.0_ ;_ * "-"??_ ;_ @_ </c:formatCode>
                <c:ptCount val="4"/>
                <c:pt idx="0">
                  <c:v>75.531914893617028</c:v>
                </c:pt>
                <c:pt idx="1">
                  <c:v>12.76595744680851</c:v>
                </c:pt>
                <c:pt idx="2">
                  <c:v>11.702127659574469</c:v>
                </c:pt>
                <c:pt idx="3">
                  <c:v>0</c:v>
                </c:pt>
              </c:numCache>
            </c:numRef>
          </c:val>
          <c:extLst>
            <c:ext xmlns:c16="http://schemas.microsoft.com/office/drawing/2014/chart" uri="{C3380CC4-5D6E-409C-BE32-E72D297353CC}">
              <c16:uniqueId val="{00000008-A62E-4708-A71F-70974CCC5878}"/>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BB19-4E27-82B4-945A5D5D7808}"/>
              </c:ext>
            </c:extLst>
          </c:dPt>
          <c:dPt>
            <c:idx val="1"/>
            <c:bubble3D val="0"/>
            <c:spPr>
              <a:solidFill>
                <a:srgbClr val="FF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BB19-4E27-82B4-945A5D5D7808}"/>
              </c:ext>
            </c:extLst>
          </c:dPt>
          <c:dPt>
            <c:idx val="2"/>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BB19-4E27-82B4-945A5D5D7808}"/>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BB19-4E27-82B4-945A5D5D7808}"/>
              </c:ext>
            </c:extLst>
          </c:dPt>
          <c:dLbls>
            <c:dLbl>
              <c:idx val="0"/>
              <c:tx>
                <c:rich>
                  <a:bodyPr/>
                  <a:lstStyle/>
                  <a:p>
                    <a:r>
                      <a:rPr lang="en-US" baseline="0"/>
                      <a:t>37 Cumpidas;  25,20%</a:t>
                    </a:r>
                    <a:endParaRPr lang="en-US"/>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19-4E27-82B4-945A5D5D7808}"/>
                </c:ext>
              </c:extLst>
            </c:dLbl>
            <c:dLbl>
              <c:idx val="1"/>
              <c:tx>
                <c:rich>
                  <a:bodyPr/>
                  <a:lstStyle/>
                  <a:p>
                    <a:r>
                      <a:rPr lang="es-US"/>
                      <a:t>73 En</a:t>
                    </a:r>
                    <a:r>
                      <a:rPr lang="es-US" baseline="0"/>
                      <a:t> Pro</a:t>
                    </a:r>
                    <a:r>
                      <a:rPr lang="es-US"/>
                      <a:t>ceso de</a:t>
                    </a:r>
                    <a:r>
                      <a:rPr lang="es-US" baseline="0"/>
                      <a:t> Cumplimiento; 49,70%</a:t>
                    </a:r>
                    <a:endParaRPr lang="es-US"/>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19-4E27-82B4-945A5D5D7808}"/>
                </c:ext>
              </c:extLst>
            </c:dLbl>
            <c:dLbl>
              <c:idx val="2"/>
              <c:layout>
                <c:manualLayout>
                  <c:x val="-6.2493686711873948E-2"/>
                  <c:y val="0.49188086812286108"/>
                </c:manualLayout>
              </c:layout>
              <c:tx>
                <c:rich>
                  <a:bodyPr/>
                  <a:lstStyle/>
                  <a:p>
                    <a:r>
                      <a:rPr lang="en-US"/>
                      <a:t>20 No Aplicada</a:t>
                    </a:r>
                    <a:r>
                      <a:rPr lang="en-US" baseline="0"/>
                      <a:t>; 11,60%</a:t>
                    </a:r>
                    <a:endParaRPr lang="en-US"/>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19-4E27-82B4-945A5D5D7808}"/>
                </c:ext>
              </c:extLst>
            </c:dLbl>
            <c:dLbl>
              <c:idx val="3"/>
              <c:layout>
                <c:manualLayout>
                  <c:x val="-0.15237321675484572"/>
                  <c:y val="0"/>
                </c:manualLayout>
              </c:layout>
              <c:tx>
                <c:rich>
                  <a:bodyPr/>
                  <a:lstStyle/>
                  <a:p>
                    <a:r>
                      <a:rPr lang="en-US"/>
                      <a:t>17 No Cumplida</a:t>
                    </a:r>
                    <a:r>
                      <a:rPr lang="en-US" baseline="0"/>
                      <a:t>;13,60%</a:t>
                    </a:r>
                    <a:endParaRPr lang="en-US"/>
                  </a:p>
                </c:rich>
              </c:tx>
              <c:dLblPos val="bestFit"/>
              <c:showLegendKey val="0"/>
              <c:showVal val="1"/>
              <c:showCatName val="1"/>
              <c:showSerName val="0"/>
              <c:showPercent val="0"/>
              <c:showBubbleSize val="0"/>
              <c:extLst>
                <c:ext xmlns:c15="http://schemas.microsoft.com/office/drawing/2012/chart" uri="{CE6537A1-D6FC-4f65-9D91-7224C49458BB}">
                  <c15:layout>
                    <c:manualLayout>
                      <c:w val="0.25875920084121973"/>
                      <c:h val="0.35476111859969156"/>
                    </c:manualLayout>
                  </c15:layout>
                </c:ext>
                <c:ext xmlns:c16="http://schemas.microsoft.com/office/drawing/2014/chart" uri="{C3380CC4-5D6E-409C-BE32-E72D297353CC}">
                  <c16:uniqueId val="{00000007-BB19-4E27-82B4-945A5D5D78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DICIEMBRE'!$P$110:$P$113</c:f>
              <c:strCache>
                <c:ptCount val="4"/>
                <c:pt idx="0">
                  <c:v>Aplicada </c:v>
                </c:pt>
                <c:pt idx="1">
                  <c:v>Parcialmente aplicada</c:v>
                </c:pt>
                <c:pt idx="2">
                  <c:v>Sin aplicación</c:v>
                </c:pt>
                <c:pt idx="3">
                  <c:v>No aplicada</c:v>
                </c:pt>
              </c:strCache>
            </c:strRef>
          </c:cat>
          <c:val>
            <c:numRef>
              <c:f>'Tablas DICIEMBRE'!$Q$110:$Q$113</c:f>
              <c:numCache>
                <c:formatCode>_ * #,##0.0_ ;_ * \-#,##0.0_ ;_ * "-"??_ ;_ @_ </c:formatCode>
                <c:ptCount val="4"/>
                <c:pt idx="0">
                  <c:v>25.170068027210885</c:v>
                </c:pt>
                <c:pt idx="1">
                  <c:v>49.65986394557823</c:v>
                </c:pt>
                <c:pt idx="2">
                  <c:v>13.605442176870749</c:v>
                </c:pt>
                <c:pt idx="3">
                  <c:v>11.564625850340136</c:v>
                </c:pt>
              </c:numCache>
            </c:numRef>
          </c:val>
          <c:extLst>
            <c:ext xmlns:c16="http://schemas.microsoft.com/office/drawing/2014/chart" uri="{C3380CC4-5D6E-409C-BE32-E72D297353CC}">
              <c16:uniqueId val="{00000008-BB19-4E27-82B4-945A5D5D7808}"/>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00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83C-4000-8176-CF9F87A7F08B}"/>
              </c:ext>
            </c:extLst>
          </c:dPt>
          <c:dPt>
            <c:idx val="1"/>
            <c:bubble3D val="0"/>
            <c:spPr>
              <a:solidFill>
                <a:srgbClr val="FFCC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483C-4000-8176-CF9F87A7F08B}"/>
              </c:ext>
            </c:extLst>
          </c:dPt>
          <c:dPt>
            <c:idx val="2"/>
            <c:bubble3D val="0"/>
            <c:spPr>
              <a:solidFill>
                <a:schemeClr val="accent1">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483C-4000-8176-CF9F87A7F08B}"/>
              </c:ext>
            </c:extLst>
          </c:dPt>
          <c:dPt>
            <c:idx val="3"/>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7-483C-4000-8176-CF9F87A7F08B}"/>
              </c:ext>
            </c:extLst>
          </c:dPt>
          <c:dLbls>
            <c:dLbl>
              <c:idx val="0"/>
              <c:layout>
                <c:manualLayout>
                  <c:x val="2.0436258377987217E-2"/>
                  <c:y val="-3.3620074947279061E-2"/>
                </c:manualLayout>
              </c:layout>
              <c:tx>
                <c:rich>
                  <a:bodyPr/>
                  <a:lstStyle/>
                  <a:p>
                    <a:r>
                      <a:rPr lang="en-US" baseline="0"/>
                      <a:t>122 Cumplidas; 68,90%</a:t>
                    </a:r>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3C-4000-8176-CF9F87A7F08B}"/>
                </c:ext>
              </c:extLst>
            </c:dLbl>
            <c:dLbl>
              <c:idx val="1"/>
              <c:layout>
                <c:manualLayout>
                  <c:x val="-4.9084645301670615E-2"/>
                  <c:y val="0.12321520871751854"/>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s-US"/>
                      <a:t>33 En</a:t>
                    </a:r>
                    <a:r>
                      <a:rPr lang="es-US" baseline="0"/>
                      <a:t> Proceso de Cumplimiento</a:t>
                    </a:r>
                    <a:r>
                      <a:rPr lang="es-US"/>
                      <a:t> </a:t>
                    </a:r>
                    <a:r>
                      <a:rPr lang="es-US" baseline="0"/>
                      <a:t>; </a:t>
                    </a:r>
                    <a:fld id="{C92D29F5-63C5-4640-9CA0-4712C72B96EA}" type="VALUE">
                      <a:rPr lang="es-US" baseline="0"/>
                      <a:pPr>
                        <a:defRPr/>
                      </a:pPr>
                      <a:t>[VALOR]</a:t>
                    </a:fld>
                    <a:r>
                      <a:rPr lang="es-US" baseline="0"/>
                      <a:t>%</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15:layout>
                    <c:manualLayout>
                      <c:w val="0.1855652097613561"/>
                      <c:h val="0.37957623085575842"/>
                    </c:manualLayout>
                  </c15:layout>
                  <c15:dlblFieldTable/>
                  <c15:showDataLabelsRange val="0"/>
                </c:ext>
                <c:ext xmlns:c16="http://schemas.microsoft.com/office/drawing/2014/chart" uri="{C3380CC4-5D6E-409C-BE32-E72D297353CC}">
                  <c16:uniqueId val="{00000003-483C-4000-8176-CF9F87A7F08B}"/>
                </c:ext>
              </c:extLst>
            </c:dLbl>
            <c:dLbl>
              <c:idx val="2"/>
              <c:layout>
                <c:manualLayout>
                  <c:x val="0.3178828910208007"/>
                  <c:y val="0"/>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a:t>1 No cumplida; 0,6%</a:t>
                    </a:r>
                    <a:endParaRPr lang="en-US" baseline="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bestFit"/>
              <c:showLegendKey val="0"/>
              <c:showVal val="1"/>
              <c:showCatName val="1"/>
              <c:showSerName val="0"/>
              <c:showPercent val="0"/>
              <c:showBubbleSize val="0"/>
              <c:extLst>
                <c:ext xmlns:c15="http://schemas.microsoft.com/office/drawing/2012/chart" uri="{CE6537A1-D6FC-4f65-9D91-7224C49458BB}">
                  <c15:layout>
                    <c:manualLayout>
                      <c:w val="0.23881281167741261"/>
                      <c:h val="0.1813850293294372"/>
                    </c:manualLayout>
                  </c15:layout>
                </c:ext>
                <c:ext xmlns:c16="http://schemas.microsoft.com/office/drawing/2014/chart" uri="{C3380CC4-5D6E-409C-BE32-E72D297353CC}">
                  <c16:uniqueId val="{00000005-483C-4000-8176-CF9F87A7F08B}"/>
                </c:ext>
              </c:extLst>
            </c:dLbl>
            <c:dLbl>
              <c:idx val="3"/>
              <c:layout>
                <c:manualLayout>
                  <c:x val="-0.24835353296775742"/>
                  <c:y val="5.8166589111214514E-3"/>
                </c:manualLayout>
              </c:layout>
              <c:tx>
                <c:rich>
                  <a:bodyPr/>
                  <a:lstStyle/>
                  <a:p>
                    <a:r>
                      <a:rPr lang="en-US"/>
                      <a:t>21 No Aplica</a:t>
                    </a:r>
                    <a:r>
                      <a:rPr lang="en-US" baseline="0"/>
                      <a:t>; 11,90%</a:t>
                    </a:r>
                  </a:p>
                </c:rich>
              </c:tx>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3C-4000-8176-CF9F87A7F08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'Tablas DICIEMBRE'!$P$110:$P$113</c:f>
              <c:strCache>
                <c:ptCount val="4"/>
                <c:pt idx="0">
                  <c:v>Aplicada </c:v>
                </c:pt>
                <c:pt idx="1">
                  <c:v>Parcialmente aplicada</c:v>
                </c:pt>
                <c:pt idx="2">
                  <c:v>Sin aplicación</c:v>
                </c:pt>
                <c:pt idx="3">
                  <c:v>No aplicada</c:v>
                </c:pt>
              </c:strCache>
            </c:strRef>
          </c:cat>
          <c:val>
            <c:numRef>
              <c:f>'Tablas DICIEMBRE'!$R$110:$R$113</c:f>
              <c:numCache>
                <c:formatCode>_ * #,##0.0_ ;_ * \-#,##0.0_ ;_ * "-"??_ ;_ @_ </c:formatCode>
                <c:ptCount val="4"/>
                <c:pt idx="0">
                  <c:v>68.926553672316388</c:v>
                </c:pt>
                <c:pt idx="1">
                  <c:v>18.64406779661017</c:v>
                </c:pt>
                <c:pt idx="2">
                  <c:v>11.864406779661017</c:v>
                </c:pt>
                <c:pt idx="3">
                  <c:v>0.56497175141242939</c:v>
                </c:pt>
              </c:numCache>
            </c:numRef>
          </c:val>
          <c:extLst>
            <c:ext xmlns:c16="http://schemas.microsoft.com/office/drawing/2014/chart" uri="{C3380CC4-5D6E-409C-BE32-E72D297353CC}">
              <c16:uniqueId val="{00000008-483C-4000-8176-CF9F87A7F08B}"/>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ysClr val="windowText" lastClr="000000"/>
                </a:solidFill>
                <a:latin typeface="+mn-lt"/>
                <a:ea typeface="+mn-ea"/>
                <a:cs typeface="+mn-cs"/>
              </a:defRPr>
            </a:pPr>
            <a:r>
              <a:rPr lang="en-US" dirty="0" err="1">
                <a:solidFill>
                  <a:sysClr val="windowText" lastClr="000000"/>
                </a:solidFill>
              </a:rPr>
              <a:t>procesos</a:t>
            </a:r>
            <a:r>
              <a:rPr lang="en-US" dirty="0">
                <a:solidFill>
                  <a:sysClr val="windowText" lastClr="000000"/>
                </a:solidFill>
              </a:rPr>
              <a:t> PUBLICADOS:</a:t>
            </a:r>
            <a:r>
              <a:rPr lang="en-US" baseline="0" dirty="0">
                <a:solidFill>
                  <a:sysClr val="windowText" lastClr="000000"/>
                </a:solidFill>
              </a:rPr>
              <a:t> </a:t>
            </a:r>
            <a:r>
              <a:rPr lang="en-US" dirty="0">
                <a:solidFill>
                  <a:sysClr val="windowText" lastClr="000000"/>
                </a:solidFill>
              </a:rPr>
              <a:t>17</a:t>
            </a:r>
          </a:p>
        </c:rich>
      </c:tx>
      <c:layout>
        <c:manualLayout>
          <c:xMode val="edge"/>
          <c:yMode val="edge"/>
          <c:x val="0.29017335592721955"/>
          <c:y val="1.3719519440883132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ysClr val="windowText" lastClr="000000"/>
              </a:solidFill>
              <a:latin typeface="+mn-lt"/>
              <a:ea typeface="+mn-ea"/>
              <a:cs typeface="+mn-cs"/>
            </a:defRPr>
          </a:pPr>
          <a:endParaRPr lang="es-E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348-417C-A9FA-B335776E49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348-417C-A9FA-B335776E49D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348-417C-A9FA-B335776E49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348-417C-A9FA-B335776E49D8}"/>
              </c:ext>
            </c:extLst>
          </c:dPt>
          <c:dLbls>
            <c:dLbl>
              <c:idx val="0"/>
              <c:layout>
                <c:manualLayout>
                  <c:x val="3.7493080755274001E-2"/>
                  <c:y val="-1.042150718013002E-16"/>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s-ES"/>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348-417C-A9FA-B335776E49D8}"/>
                </c:ext>
              </c:extLst>
            </c:dLbl>
            <c:dLbl>
              <c:idx val="1"/>
              <c:layout>
                <c:manualLayout>
                  <c:x val="-9.5753844761906626E-3"/>
                  <c:y val="1.9207327217236385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mn-lt"/>
                      <a:ea typeface="+mn-ea"/>
                      <a:cs typeface="+mn-cs"/>
                    </a:defRPr>
                  </a:pPr>
                  <a:endParaRPr lang="es-ES"/>
                </a:p>
              </c:txPr>
              <c:dLblPos val="bestFit"/>
              <c:showLegendKey val="0"/>
              <c:showVal val="1"/>
              <c:showCatName val="1"/>
              <c:showSerName val="0"/>
              <c:showPercent val="1"/>
              <c:showBubbleSize val="0"/>
              <c:extLst>
                <c:ext xmlns:c15="http://schemas.microsoft.com/office/drawing/2012/chart" uri="{CE6537A1-D6FC-4f65-9D91-7224C49458BB}">
                  <c15:layout>
                    <c:manualLayout>
                      <c:w val="0.16902947446595554"/>
                      <c:h val="0.11848176989146672"/>
                    </c:manualLayout>
                  </c15:layout>
                </c:ext>
                <c:ext xmlns:c16="http://schemas.microsoft.com/office/drawing/2014/chart" uri="{C3380CC4-5D6E-409C-BE32-E72D297353CC}">
                  <c16:uniqueId val="{00000003-D348-417C-A9FA-B335776E49D8}"/>
                </c:ext>
              </c:extLst>
            </c:dLbl>
            <c:dLbl>
              <c:idx val="2"/>
              <c:layout>
                <c:manualLayout>
                  <c:x val="-6.0229601854528289E-2"/>
                  <c:y val="2.8422732546272894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mn-lt"/>
                      <a:ea typeface="+mn-ea"/>
                      <a:cs typeface="+mn-cs"/>
                    </a:defRPr>
                  </a:pPr>
                  <a:endParaRPr lang="es-ES"/>
                </a:p>
              </c:txPr>
              <c:dLblPos val="bestFit"/>
              <c:showLegendKey val="0"/>
              <c:showVal val="1"/>
              <c:showCatName val="1"/>
              <c:showSerName val="0"/>
              <c:showPercent val="1"/>
              <c:showBubbleSize val="0"/>
              <c:extLst>
                <c:ext xmlns:c15="http://schemas.microsoft.com/office/drawing/2012/chart" uri="{CE6537A1-D6FC-4f65-9D91-7224C49458BB}">
                  <c15:layout>
                    <c:manualLayout>
                      <c:w val="0.19408426608806317"/>
                      <c:h val="0.15424956224688199"/>
                    </c:manualLayout>
                  </c15:layout>
                </c:ext>
                <c:ext xmlns:c16="http://schemas.microsoft.com/office/drawing/2014/chart" uri="{C3380CC4-5D6E-409C-BE32-E72D297353CC}">
                  <c16:uniqueId val="{00000005-D348-417C-A9FA-B335776E49D8}"/>
                </c:ext>
              </c:extLst>
            </c:dLbl>
            <c:dLbl>
              <c:idx val="3"/>
              <c:layout>
                <c:manualLayout>
                  <c:x val="-0.20563871508519094"/>
                  <c:y val="3.7868388682343483E-2"/>
                </c:manualLayout>
              </c:layout>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mn-lt"/>
                      <a:ea typeface="+mn-ea"/>
                      <a:cs typeface="+mn-cs"/>
                    </a:defRPr>
                  </a:pPr>
                  <a:endParaRPr lang="es-ES"/>
                </a:p>
              </c:txPr>
              <c:dLblPos val="bestFit"/>
              <c:showLegendKey val="0"/>
              <c:showVal val="1"/>
              <c:showCatName val="1"/>
              <c:showSerName val="0"/>
              <c:showPercent val="1"/>
              <c:showBubbleSize val="0"/>
              <c:extLst>
                <c:ext xmlns:c15="http://schemas.microsoft.com/office/drawing/2012/chart" uri="{CE6537A1-D6FC-4f65-9D91-7224C49458BB}">
                  <c15:layout>
                    <c:manualLayout>
                      <c:w val="0.18658414747120639"/>
                      <c:h val="0.14830923453182795"/>
                    </c:manualLayout>
                  </c15:layout>
                </c:ext>
                <c:ext xmlns:c16="http://schemas.microsoft.com/office/drawing/2014/chart" uri="{C3380CC4-5D6E-409C-BE32-E72D297353CC}">
                  <c16:uniqueId val="{00000007-D348-417C-A9FA-B335776E49D8}"/>
                </c:ext>
              </c:extLst>
            </c:dLbl>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n-lt"/>
                    <a:ea typeface="+mn-ea"/>
                    <a:cs typeface="+mn-cs"/>
                  </a:defRPr>
                </a:pPr>
                <a:endParaRPr lang="es-E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'Contratación Pública'!$A$14:$A$17</c:f>
              <c:strCache>
                <c:ptCount val="4"/>
                <c:pt idx="0">
                  <c:v>Subasta inversa</c:v>
                </c:pt>
                <c:pt idx="1">
                  <c:v>Licitación</c:v>
                </c:pt>
                <c:pt idx="2">
                  <c:v>Régimen especial</c:v>
                </c:pt>
                <c:pt idx="3">
                  <c:v>Menor cuantía</c:v>
                </c:pt>
              </c:strCache>
            </c:strRef>
          </c:cat>
          <c:val>
            <c:numRef>
              <c:f>'Contratación Pública'!$B$14:$B$17</c:f>
              <c:numCache>
                <c:formatCode>General</c:formatCode>
                <c:ptCount val="4"/>
                <c:pt idx="0">
                  <c:v>12</c:v>
                </c:pt>
                <c:pt idx="1">
                  <c:v>1</c:v>
                </c:pt>
                <c:pt idx="2">
                  <c:v>3</c:v>
                </c:pt>
                <c:pt idx="3">
                  <c:v>1</c:v>
                </c:pt>
              </c:numCache>
            </c:numRef>
          </c:val>
          <c:extLst>
            <c:ext xmlns:c16="http://schemas.microsoft.com/office/drawing/2014/chart" uri="{C3380CC4-5D6E-409C-BE32-E72D297353CC}">
              <c16:uniqueId val="{00000008-D348-417C-A9FA-B335776E49D8}"/>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D348-417C-A9FA-B335776E49D8}"/>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D348-417C-A9FA-B335776E49D8}"/>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D348-417C-A9FA-B335776E49D8}"/>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D348-417C-A9FA-B335776E49D8}"/>
              </c:ext>
            </c:extLst>
          </c:dPt>
          <c:dLbls>
            <c:dLbl>
              <c:idx val="0"/>
              <c:spPr>
                <a:noFill/>
                <a:ln>
                  <a:noFill/>
                </a:ln>
                <a:effectLst/>
              </c:spPr>
              <c:txPr>
                <a:bodyPr rot="0" spcFirstLastPara="1" vertOverflow="ellipsis" vert="horz" wrap="square" anchor="ctr" anchorCtr="1"/>
                <a:lstStyle/>
                <a:p>
                  <a:pPr>
                    <a:defRPr sz="1000" b="1" i="0" u="none" strike="noStrike" kern="1200" spc="0" baseline="0">
                      <a:solidFill>
                        <a:schemeClr val="accent1"/>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0A-D348-417C-A9FA-B335776E49D8}"/>
                </c:ext>
              </c:extLst>
            </c:dLbl>
            <c:dLbl>
              <c:idx val="1"/>
              <c:spPr>
                <a:noFill/>
                <a:ln>
                  <a:noFill/>
                </a:ln>
                <a:effectLst/>
              </c:spPr>
              <c:txPr>
                <a:bodyPr rot="0" spcFirstLastPara="1" vertOverflow="ellipsis" vert="horz" wrap="square" anchor="ctr" anchorCtr="1"/>
                <a:lstStyle/>
                <a:p>
                  <a:pPr>
                    <a:defRPr sz="1000" b="1" i="0" u="none" strike="noStrike" kern="1200" spc="0" baseline="0">
                      <a:solidFill>
                        <a:schemeClr val="accent2"/>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0C-D348-417C-A9FA-B335776E49D8}"/>
                </c:ext>
              </c:extLst>
            </c:dLbl>
            <c:dLbl>
              <c:idx val="2"/>
              <c:spPr>
                <a:noFill/>
                <a:ln>
                  <a:noFill/>
                </a:ln>
                <a:effectLst/>
              </c:spPr>
              <c:txPr>
                <a:bodyPr rot="0" spcFirstLastPara="1" vertOverflow="ellipsis" vert="horz" wrap="square" anchor="ctr" anchorCtr="1"/>
                <a:lstStyle/>
                <a:p>
                  <a:pPr>
                    <a:defRPr sz="1000" b="1" i="0" u="none" strike="noStrike" kern="1200" spc="0" baseline="0">
                      <a:solidFill>
                        <a:schemeClr val="accent3"/>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0E-D348-417C-A9FA-B335776E49D8}"/>
                </c:ext>
              </c:extLst>
            </c:dLbl>
            <c:dLbl>
              <c:idx val="3"/>
              <c:spPr>
                <a:noFill/>
                <a:ln>
                  <a:noFill/>
                </a:ln>
                <a:effectLst/>
              </c:spPr>
              <c:txPr>
                <a:bodyPr rot="0" spcFirstLastPara="1" vertOverflow="ellipsis" vert="horz" wrap="square" anchor="ctr" anchorCtr="1"/>
                <a:lstStyle/>
                <a:p>
                  <a:pPr>
                    <a:defRPr sz="1000" b="1" i="0" u="none" strike="noStrike" kern="1200" spc="0" baseline="0">
                      <a:solidFill>
                        <a:schemeClr val="accent4"/>
                      </a:solidFill>
                      <a:latin typeface="+mn-lt"/>
                      <a:ea typeface="+mn-ea"/>
                      <a:cs typeface="+mn-cs"/>
                    </a:defRPr>
                  </a:pPr>
                  <a:endParaRPr lang="es-ES"/>
                </a:p>
              </c:txPr>
              <c:dLblPos val="outEnd"/>
              <c:showLegendKey val="0"/>
              <c:showVal val="0"/>
              <c:showCatName val="1"/>
              <c:showSerName val="0"/>
              <c:showPercent val="1"/>
              <c:showBubbleSize val="0"/>
              <c:extLst>
                <c:ext xmlns:c16="http://schemas.microsoft.com/office/drawing/2014/chart" uri="{C3380CC4-5D6E-409C-BE32-E72D297353CC}">
                  <c16:uniqueId val="{00000010-D348-417C-A9FA-B335776E49D8}"/>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'Contratación Pública'!$A$14:$A$17</c:f>
              <c:strCache>
                <c:ptCount val="4"/>
                <c:pt idx="0">
                  <c:v>Subasta inversa</c:v>
                </c:pt>
                <c:pt idx="1">
                  <c:v>Licitación</c:v>
                </c:pt>
                <c:pt idx="2">
                  <c:v>Régimen especial</c:v>
                </c:pt>
                <c:pt idx="3">
                  <c:v>Menor cuantía</c:v>
                </c:pt>
              </c:strCache>
            </c:strRef>
          </c:cat>
          <c:val>
            <c:numRef>
              <c:f>'Contratación Pública'!$C$14:$C$17</c:f>
              <c:numCache>
                <c:formatCode>General</c:formatCode>
                <c:ptCount val="4"/>
                <c:pt idx="0">
                  <c:v>12</c:v>
                </c:pt>
                <c:pt idx="1">
                  <c:v>1</c:v>
                </c:pt>
                <c:pt idx="2">
                  <c:v>3</c:v>
                </c:pt>
                <c:pt idx="3">
                  <c:v>1</c:v>
                </c:pt>
              </c:numCache>
            </c:numRef>
          </c:val>
          <c:extLst>
            <c:ext xmlns:c16="http://schemas.microsoft.com/office/drawing/2014/chart" uri="{C3380CC4-5D6E-409C-BE32-E72D297353CC}">
              <c16:uniqueId val="{00000011-D348-417C-A9FA-B335776E49D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b="1"/>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s-ES_tradnl" dirty="0"/>
          </a:p>
        </p:txBody>
      </p:sp>
      <p:sp>
        <p:nvSpPr>
          <p:cNvPr id="3" name="Marcador de fecha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1D5F15E7-7CE7-8443-9B73-E0C350DF50F6}" type="datetimeFigureOut">
              <a:rPr lang="es-ES_tradnl" smtClean="0"/>
              <a:t>10/09/2021</a:t>
            </a:fld>
            <a:endParaRPr lang="es-ES_tradnl" dirty="0"/>
          </a:p>
        </p:txBody>
      </p:sp>
      <p:sp>
        <p:nvSpPr>
          <p:cNvPr id="4" name="Marcador de imagen de diapositiva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s-ES_tradnl" dirty="0"/>
          </a:p>
        </p:txBody>
      </p:sp>
      <p:sp>
        <p:nvSpPr>
          <p:cNvPr id="5" name="Marcador de notas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s-ES_tradnl" dirty="0"/>
          </a:p>
        </p:txBody>
      </p:sp>
      <p:sp>
        <p:nvSpPr>
          <p:cNvPr id="7" name="Marcador de número de diapositiva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D1E5A460-D891-5A43-92B2-3A5C784784EF}" type="slidenum">
              <a:rPr lang="es-ES_tradnl" smtClean="0"/>
              <a:t>‹Nº›</a:t>
            </a:fld>
            <a:endParaRPr lang="es-ES_tradnl" dirty="0"/>
          </a:p>
        </p:txBody>
      </p:sp>
    </p:spTree>
    <p:extLst>
      <p:ext uri="{BB962C8B-B14F-4D97-AF65-F5344CB8AC3E}">
        <p14:creationId xmlns:p14="http://schemas.microsoft.com/office/powerpoint/2010/main" val="8349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2</a:t>
            </a:fld>
            <a:endParaRPr lang="es-ES_tradnl" dirty="0"/>
          </a:p>
        </p:txBody>
      </p:sp>
    </p:spTree>
    <p:extLst>
      <p:ext uri="{BB962C8B-B14F-4D97-AF65-F5344CB8AC3E}">
        <p14:creationId xmlns:p14="http://schemas.microsoft.com/office/powerpoint/2010/main" val="243523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55</a:t>
            </a:fld>
            <a:endParaRPr lang="es-ES_tradnl" dirty="0"/>
          </a:p>
        </p:txBody>
      </p:sp>
    </p:spTree>
    <p:extLst>
      <p:ext uri="{BB962C8B-B14F-4D97-AF65-F5344CB8AC3E}">
        <p14:creationId xmlns:p14="http://schemas.microsoft.com/office/powerpoint/2010/main" val="277016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4</a:t>
            </a:fld>
            <a:endParaRPr lang="es-ES_tradnl" dirty="0"/>
          </a:p>
        </p:txBody>
      </p:sp>
    </p:spTree>
    <p:extLst>
      <p:ext uri="{BB962C8B-B14F-4D97-AF65-F5344CB8AC3E}">
        <p14:creationId xmlns:p14="http://schemas.microsoft.com/office/powerpoint/2010/main" val="36281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5</a:t>
            </a:fld>
            <a:endParaRPr lang="es-ES_tradnl" dirty="0"/>
          </a:p>
        </p:txBody>
      </p:sp>
    </p:spTree>
    <p:extLst>
      <p:ext uri="{BB962C8B-B14F-4D97-AF65-F5344CB8AC3E}">
        <p14:creationId xmlns:p14="http://schemas.microsoft.com/office/powerpoint/2010/main" val="392434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QUÉ</a:t>
            </a:r>
            <a:r>
              <a:rPr lang="es-EC" baseline="0" dirty="0" smtClean="0"/>
              <a:t> SE DESCONCENTRÓ </a:t>
            </a:r>
            <a:endParaRPr lang="es-EC"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6</a:t>
            </a:fld>
            <a:endParaRPr lang="es-ES_tradnl"/>
          </a:p>
        </p:txBody>
      </p:sp>
    </p:spTree>
    <p:extLst>
      <p:ext uri="{BB962C8B-B14F-4D97-AF65-F5344CB8AC3E}">
        <p14:creationId xmlns:p14="http://schemas.microsoft.com/office/powerpoint/2010/main" val="1967582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15</a:t>
            </a:fld>
            <a:endParaRPr lang="es-ES_tradnl"/>
          </a:p>
        </p:txBody>
      </p:sp>
    </p:spTree>
    <p:extLst>
      <p:ext uri="{BB962C8B-B14F-4D97-AF65-F5344CB8AC3E}">
        <p14:creationId xmlns:p14="http://schemas.microsoft.com/office/powerpoint/2010/main" val="422088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16</a:t>
            </a:fld>
            <a:endParaRPr lang="es-ES_tradnl"/>
          </a:p>
        </p:txBody>
      </p:sp>
    </p:spTree>
    <p:extLst>
      <p:ext uri="{BB962C8B-B14F-4D97-AF65-F5344CB8AC3E}">
        <p14:creationId xmlns:p14="http://schemas.microsoft.com/office/powerpoint/2010/main" val="26088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17</a:t>
            </a:fld>
            <a:endParaRPr lang="es-ES_tradnl"/>
          </a:p>
        </p:txBody>
      </p:sp>
    </p:spTree>
    <p:extLst>
      <p:ext uri="{BB962C8B-B14F-4D97-AF65-F5344CB8AC3E}">
        <p14:creationId xmlns:p14="http://schemas.microsoft.com/office/powerpoint/2010/main" val="1794879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20</a:t>
            </a:fld>
            <a:endParaRPr lang="es-ES_tradnl" dirty="0"/>
          </a:p>
        </p:txBody>
      </p:sp>
    </p:spTree>
    <p:extLst>
      <p:ext uri="{BB962C8B-B14F-4D97-AF65-F5344CB8AC3E}">
        <p14:creationId xmlns:p14="http://schemas.microsoft.com/office/powerpoint/2010/main" val="2496645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E5A460-D891-5A43-92B2-3A5C784784EF}" type="slidenum">
              <a:rPr lang="es-ES_tradnl" smtClean="0"/>
              <a:t>22</a:t>
            </a:fld>
            <a:endParaRPr lang="es-ES_tradnl" dirty="0"/>
          </a:p>
        </p:txBody>
      </p:sp>
    </p:spTree>
    <p:extLst>
      <p:ext uri="{BB962C8B-B14F-4D97-AF65-F5344CB8AC3E}">
        <p14:creationId xmlns:p14="http://schemas.microsoft.com/office/powerpoint/2010/main" val="276434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5D14A477-70C6-46FC-B4A3-B3071AA2C59D}" type="datetime1">
              <a:rPr lang="es-ES_tradnl" smtClean="0"/>
              <a:t>10/09/2021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89025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0C90DEF9-DC7E-4109-B89D-7AF86BC98B78}" type="datetime1">
              <a:rPr lang="es-ES_tradnl" smtClean="0"/>
              <a:t>10/09/2021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82276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6B6EA36A-BAE5-405F-867A-700858F3E516}" type="datetime1">
              <a:rPr lang="es-ES_tradnl" smtClean="0"/>
              <a:t>10/09/2021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32909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B378BE51-116E-4E75-8111-427A392B6F3A}" type="datetime1">
              <a:rPr lang="es-ES_tradnl" smtClean="0"/>
              <a:t>10/09/2021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11773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27F9588-FB13-4CC5-B70F-C990A768F46C}" type="datetime1">
              <a:rPr lang="es-ES_tradnl" smtClean="0"/>
              <a:t>10/09/2021</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72883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049400A6-5335-471D-849B-DCD37083232D}" type="datetime1">
              <a:rPr lang="es-ES_tradnl" smtClean="0"/>
              <a:t>10/09/2021</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09102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C050E7FF-31C9-4B12-9E45-F59DE7B04F9E}" type="datetime1">
              <a:rPr lang="es-ES_tradnl" smtClean="0"/>
              <a:t>10/09/2021</a:t>
            </a:fld>
            <a:endParaRPr lang="es-ES_tradnl" dirty="0"/>
          </a:p>
        </p:txBody>
      </p:sp>
      <p:sp>
        <p:nvSpPr>
          <p:cNvPr id="8" name="Marcador de pie de página 7"/>
          <p:cNvSpPr>
            <a:spLocks noGrp="1"/>
          </p:cNvSpPr>
          <p:nvPr>
            <p:ph type="ftr" sz="quarter" idx="11"/>
          </p:nvPr>
        </p:nvSpPr>
        <p:spPr/>
        <p:txBody>
          <a:bodyPr/>
          <a:lstStyle/>
          <a:p>
            <a:endParaRPr lang="es-ES_tradnl" dirty="0"/>
          </a:p>
        </p:txBody>
      </p:sp>
      <p:sp>
        <p:nvSpPr>
          <p:cNvPr id="9" name="Marcador de número de diapositiva 8"/>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65366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p>
            <a:fld id="{A2073BB6-AE6F-4C5A-B3A0-197A9626A271}" type="datetime1">
              <a:rPr lang="es-ES_tradnl" smtClean="0"/>
              <a:t>10/09/2021</a:t>
            </a:fld>
            <a:endParaRPr lang="es-ES_tradnl" dirty="0"/>
          </a:p>
        </p:txBody>
      </p:sp>
      <p:sp>
        <p:nvSpPr>
          <p:cNvPr id="4" name="Marcador de pie de página 3"/>
          <p:cNvSpPr>
            <a:spLocks noGrp="1"/>
          </p:cNvSpPr>
          <p:nvPr>
            <p:ph type="ftr" sz="quarter" idx="11"/>
          </p:nvPr>
        </p:nvSpPr>
        <p:spPr/>
        <p:txBody>
          <a:bodyPr/>
          <a:lstStyle/>
          <a:p>
            <a:endParaRPr lang="es-ES_tradnl" dirty="0"/>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3748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B9E64FE-0D6C-4B37-B0A6-3BA972C6F61B}" type="datetime1">
              <a:rPr lang="es-ES_tradnl" smtClean="0"/>
              <a:t>10/09/2021</a:t>
            </a:fld>
            <a:endParaRPr lang="es-ES_tradnl" dirty="0"/>
          </a:p>
        </p:txBody>
      </p:sp>
      <p:sp>
        <p:nvSpPr>
          <p:cNvPr id="3" name="Marcador de pie de página 2"/>
          <p:cNvSpPr>
            <a:spLocks noGrp="1"/>
          </p:cNvSpPr>
          <p:nvPr>
            <p:ph type="ftr" sz="quarter" idx="11"/>
          </p:nvPr>
        </p:nvSpPr>
        <p:spPr/>
        <p:txBody>
          <a:bodyPr/>
          <a:lstStyle/>
          <a:p>
            <a:endParaRPr lang="es-ES_tradnl" dirty="0"/>
          </a:p>
        </p:txBody>
      </p:sp>
      <p:sp>
        <p:nvSpPr>
          <p:cNvPr id="4" name="Marcador de número de diapositiva 3"/>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22590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C878FB2-49A6-48D5-A812-F6AAEE612C40}" type="datetime1">
              <a:rPr lang="es-ES_tradnl" smtClean="0"/>
              <a:t>10/09/2021</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2123376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30784F0-294B-487C-BC3C-D360752006CB}" type="datetime1">
              <a:rPr lang="es-ES_tradnl" smtClean="0"/>
              <a:t>10/09/2021</a:t>
            </a:fld>
            <a:endParaRPr lang="es-ES_tradnl" dirty="0"/>
          </a:p>
        </p:txBody>
      </p:sp>
      <p:sp>
        <p:nvSpPr>
          <p:cNvPr id="6" name="Marcador de pie de página 5"/>
          <p:cNvSpPr>
            <a:spLocks noGrp="1"/>
          </p:cNvSpPr>
          <p:nvPr>
            <p:ph type="ftr" sz="quarter" idx="11"/>
          </p:nvPr>
        </p:nvSpPr>
        <p:spPr/>
        <p:txBody>
          <a:bodyPr/>
          <a:lstStyle/>
          <a:p>
            <a:endParaRPr lang="es-ES_tradnl" dirty="0"/>
          </a:p>
        </p:txBody>
      </p:sp>
      <p:sp>
        <p:nvSpPr>
          <p:cNvPr id="7" name="Marcador de número de diapositiva 6"/>
          <p:cNvSpPr>
            <a:spLocks noGrp="1"/>
          </p:cNvSpPr>
          <p:nvPr>
            <p:ph type="sldNum" sz="quarter" idx="12"/>
          </p:nvPr>
        </p:nvSpPr>
        <p:spPr/>
        <p:txBody>
          <a:body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71142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CAD7D-5DF7-4127-A39D-99F196FEE845}" type="datetime1">
              <a:rPr lang="es-ES_tradnl" smtClean="0"/>
              <a:t>10/09/2021</a:t>
            </a:fld>
            <a:endParaRPr lang="es-ES_tradnl"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58661-EA62-204E-B219-55D798D746B5}" type="slidenum">
              <a:rPr lang="es-ES_tradnl" smtClean="0"/>
              <a:t>‹Nº›</a:t>
            </a:fld>
            <a:endParaRPr lang="es-ES_tradnl" dirty="0"/>
          </a:p>
        </p:txBody>
      </p:sp>
    </p:spTree>
    <p:extLst>
      <p:ext uri="{BB962C8B-B14F-4D97-AF65-F5344CB8AC3E}">
        <p14:creationId xmlns:p14="http://schemas.microsoft.com/office/powerpoint/2010/main" val="1020449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37.emf"/></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38.emf"/></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slide" Target="slide26.xml"/><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2.jpeg"/><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gif"/><Relationship Id="rId3" Type="http://schemas.openxmlformats.org/officeDocument/2006/relationships/image" Target="../media/image3.e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214619" cy="6858000"/>
          </a:xfrm>
        </p:spPr>
      </p:pic>
      <p:sp>
        <p:nvSpPr>
          <p:cNvPr id="5" name="CuadroTexto 4"/>
          <p:cNvSpPr txBox="1"/>
          <p:nvPr/>
        </p:nvSpPr>
        <p:spPr>
          <a:xfrm>
            <a:off x="188976" y="5870448"/>
            <a:ext cx="3368040" cy="923330"/>
          </a:xfrm>
          <a:prstGeom prst="rect">
            <a:avLst/>
          </a:prstGeom>
          <a:noFill/>
        </p:spPr>
        <p:txBody>
          <a:bodyPr wrap="square" rtlCol="0">
            <a:spAutoFit/>
          </a:bodyPr>
          <a:lstStyle/>
          <a:p>
            <a:pPr algn="ctr"/>
            <a:r>
              <a:rPr lang="es-EC" sz="5400" b="1" dirty="0" smtClean="0">
                <a:solidFill>
                  <a:schemeClr val="bg1"/>
                </a:solidFill>
              </a:rPr>
              <a:t>2021</a:t>
            </a:r>
            <a:endParaRPr lang="es-EC" sz="5400" b="1" dirty="0">
              <a:solidFill>
                <a:schemeClr val="bg1"/>
              </a:solidFill>
            </a:endParaRPr>
          </a:p>
        </p:txBody>
      </p:sp>
    </p:spTree>
    <p:extLst>
      <p:ext uri="{BB962C8B-B14F-4D97-AF65-F5344CB8AC3E}">
        <p14:creationId xmlns:p14="http://schemas.microsoft.com/office/powerpoint/2010/main" val="93185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1115716" y="-96118"/>
            <a:ext cx="9035752" cy="72000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OPERATIVA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2" name="Subtítulo 5"/>
          <p:cNvSpPr txBox="1">
            <a:spLocks/>
          </p:cNvSpPr>
          <p:nvPr/>
        </p:nvSpPr>
        <p:spPr>
          <a:xfrm>
            <a:off x="50800" y="473239"/>
            <a:ext cx="5532259" cy="400110"/>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r>
              <a:rPr lang="es-ES" sz="2000" dirty="0" smtClean="0">
                <a:solidFill>
                  <a:schemeClr val="accent1">
                    <a:lumMod val="50000"/>
                  </a:schemeClr>
                </a:solidFill>
              </a:rPr>
              <a:t>Gestión Ambiental-Licencia Ambiental </a:t>
            </a:r>
            <a:endParaRPr lang="es-EC" sz="2000" dirty="0">
              <a:solidFill>
                <a:schemeClr val="accent1">
                  <a:lumMod val="50000"/>
                </a:schemeClr>
              </a:solidFill>
            </a:endParaRPr>
          </a:p>
        </p:txBody>
      </p:sp>
      <p:sp>
        <p:nvSpPr>
          <p:cNvPr id="16" name="CuadroTexto 15"/>
          <p:cNvSpPr txBox="1"/>
          <p:nvPr/>
        </p:nvSpPr>
        <p:spPr>
          <a:xfrm>
            <a:off x="219586" y="950791"/>
            <a:ext cx="11754700" cy="5847755"/>
          </a:xfrm>
          <a:prstGeom prst="rect">
            <a:avLst/>
          </a:prstGeom>
          <a:noFill/>
        </p:spPr>
        <p:txBody>
          <a:bodyPr wrap="square" rtlCol="0">
            <a:spAutoFit/>
          </a:bodyPr>
          <a:lstStyle>
            <a:defPPr>
              <a:defRPr lang="es-ES_tradnl"/>
            </a:defPPr>
            <a:lvl1pPr indent="0" algn="just">
              <a:buFont typeface="Arial" panose="020B0604020202020204" pitchFamily="34" charset="0"/>
              <a:buNone/>
              <a:defRPr sz="1600" b="1"/>
            </a:lvl1pPr>
            <a:lvl2pPr marL="742950" lvl="1" indent="-285750">
              <a:buFont typeface="Arial" panose="020B0604020202020204" pitchFamily="34" charset="0"/>
              <a:buChar char="•"/>
              <a:defRPr sz="1600" b="0"/>
            </a:lvl2pPr>
          </a:lstStyle>
          <a:p>
            <a:pPr algn="l"/>
            <a:r>
              <a:rPr lang="es-ES" sz="1700" dirty="0"/>
              <a:t>Auditoría Ambiental de Cumplimiento en </a:t>
            </a:r>
            <a:r>
              <a:rPr lang="es-ES" sz="1700" dirty="0" smtClean="0"/>
              <a:t>Conjunción</a:t>
            </a:r>
          </a:p>
          <a:p>
            <a:pPr marL="174625" indent="-174625" algn="l">
              <a:buFont typeface="Arial" panose="020B0604020202020204" pitchFamily="34" charset="0"/>
              <a:buChar char="•"/>
            </a:pPr>
            <a:r>
              <a:rPr lang="es-EC" sz="1700" b="0" dirty="0" smtClean="0"/>
              <a:t>En </a:t>
            </a:r>
            <a:r>
              <a:rPr lang="es-EC" sz="1700" b="0" dirty="0"/>
              <a:t>enero </a:t>
            </a:r>
            <a:r>
              <a:rPr lang="es-EC" sz="1700" b="0" dirty="0" smtClean="0"/>
              <a:t>de 2021 </a:t>
            </a:r>
            <a:r>
              <a:rPr lang="es-EC" sz="1700" b="0" dirty="0"/>
              <a:t>se desarrolló la </a:t>
            </a:r>
            <a:r>
              <a:rPr lang="es-EC" sz="1700" b="0" dirty="0" smtClean="0"/>
              <a:t>revisión </a:t>
            </a:r>
            <a:r>
              <a:rPr lang="es-EC" sz="1700" b="0" dirty="0"/>
              <a:t>documental y de campo de la Auditoría Ambiental de Cumplimiento </a:t>
            </a:r>
            <a:r>
              <a:rPr lang="es-EC" sz="1700" b="0" dirty="0" smtClean="0"/>
              <a:t>de los </a:t>
            </a:r>
            <a:r>
              <a:rPr lang="es-EC" sz="1700" b="0" i="1" dirty="0" smtClean="0"/>
              <a:t>“Procesos</a:t>
            </a:r>
            <a:r>
              <a:rPr lang="es-EC" sz="1700" b="0" i="1" dirty="0"/>
              <a:t>, Instalaciones y Operaciones de EMASEO </a:t>
            </a:r>
            <a:r>
              <a:rPr lang="es-EC" sz="1700" b="0" i="1" dirty="0" smtClean="0"/>
              <a:t>EP”</a:t>
            </a:r>
            <a:r>
              <a:rPr lang="es-EC" sz="1700" b="0" dirty="0" smtClean="0"/>
              <a:t>. </a:t>
            </a:r>
          </a:p>
          <a:p>
            <a:pPr marL="174625" indent="-174625" algn="l">
              <a:buFont typeface="Arial" panose="020B0604020202020204" pitchFamily="34" charset="0"/>
              <a:buChar char="•"/>
            </a:pPr>
            <a:r>
              <a:rPr lang="es-EC" sz="1700" b="0" dirty="0" smtClean="0"/>
              <a:t>El </a:t>
            </a:r>
            <a:r>
              <a:rPr lang="es-EC" sz="1700" b="0" dirty="0"/>
              <a:t>informe </a:t>
            </a:r>
            <a:r>
              <a:rPr lang="es-EC" sz="1700" b="0" dirty="0" smtClean="0"/>
              <a:t>de actualización del </a:t>
            </a:r>
            <a:r>
              <a:rPr lang="es-EC" sz="1700" b="0" i="1" dirty="0" smtClean="0"/>
              <a:t>PMA </a:t>
            </a:r>
            <a:r>
              <a:rPr lang="es-EC" sz="1700" b="0" dirty="0" smtClean="0"/>
              <a:t>se </a:t>
            </a:r>
            <a:r>
              <a:rPr lang="es-EC" sz="1700" b="0" dirty="0"/>
              <a:t>entregó </a:t>
            </a:r>
            <a:r>
              <a:rPr lang="es-EC" sz="1700" b="0" dirty="0" smtClean="0"/>
              <a:t>Al MAATE en febrero, </a:t>
            </a:r>
            <a:r>
              <a:rPr lang="es-EC" sz="1700" b="0" dirty="0"/>
              <a:t>para su </a:t>
            </a:r>
            <a:r>
              <a:rPr lang="es-EC" sz="1700" b="0" dirty="0" smtClean="0"/>
              <a:t>pronunciamiento, y está pendiente.</a:t>
            </a:r>
            <a:endParaRPr lang="es-EC" sz="1700" b="0" dirty="0"/>
          </a:p>
          <a:p>
            <a:pPr algn="l"/>
            <a:endParaRPr lang="es-EC" sz="1700" b="0" dirty="0"/>
          </a:p>
          <a:p>
            <a:pPr algn="l"/>
            <a:r>
              <a:rPr lang="es-EC" sz="1700" dirty="0" smtClean="0"/>
              <a:t>Seguimiento </a:t>
            </a:r>
            <a:r>
              <a:rPr lang="es-EC" sz="1700" dirty="0"/>
              <a:t>a la aplicación de las actividades del Plan de Manejo Ambiental – </a:t>
            </a:r>
            <a:r>
              <a:rPr lang="es-EC" sz="1700" dirty="0" smtClean="0"/>
              <a:t>PMA</a:t>
            </a:r>
          </a:p>
          <a:p>
            <a:pPr marL="174625" indent="-174625" algn="l">
              <a:buFont typeface="Arial" panose="020B0604020202020204" pitchFamily="34" charset="0"/>
              <a:buChar char="•"/>
            </a:pPr>
            <a:r>
              <a:rPr lang="es-EC" sz="1700" b="0" dirty="0" smtClean="0"/>
              <a:t>En </a:t>
            </a:r>
            <a:r>
              <a:rPr lang="es-EC" sz="1700" b="0" dirty="0"/>
              <a:t>mayo 2021, se desarrolló el seguimiento interno del </a:t>
            </a:r>
            <a:r>
              <a:rPr lang="es-EC" sz="1700" b="0" i="1" dirty="0" smtClean="0"/>
              <a:t>PMA</a:t>
            </a:r>
            <a:r>
              <a:rPr lang="es-EC" sz="1700" b="0" dirty="0" smtClean="0"/>
              <a:t>, </a:t>
            </a:r>
            <a:r>
              <a:rPr lang="es-EC" sz="1700" b="0" dirty="0"/>
              <a:t>en </a:t>
            </a:r>
            <a:r>
              <a:rPr lang="es-EC" sz="1700" b="0" dirty="0" smtClean="0"/>
              <a:t>el cual se </a:t>
            </a:r>
            <a:r>
              <a:rPr lang="es-EC" sz="1700" b="0" dirty="0"/>
              <a:t>estableció un </a:t>
            </a:r>
            <a:r>
              <a:rPr lang="es-EC" sz="1700" b="0" dirty="0" smtClean="0"/>
              <a:t>cumplimiento </a:t>
            </a:r>
            <a:r>
              <a:rPr lang="es-EC" sz="1700" b="0" dirty="0"/>
              <a:t>del 85%. </a:t>
            </a:r>
            <a:endParaRPr lang="es-EC" sz="1700" b="0" dirty="0" smtClean="0"/>
          </a:p>
          <a:p>
            <a:pPr marL="174625" indent="-174625" algn="l">
              <a:buFont typeface="Arial" panose="020B0604020202020204" pitchFamily="34" charset="0"/>
              <a:buChar char="•"/>
            </a:pPr>
            <a:r>
              <a:rPr lang="es-EC" sz="1700" b="0" dirty="0" smtClean="0"/>
              <a:t>Para atender </a:t>
            </a:r>
            <a:r>
              <a:rPr lang="es-EC" sz="1700" b="0" dirty="0"/>
              <a:t>los hallazgos </a:t>
            </a:r>
            <a:r>
              <a:rPr lang="es-EC" sz="1700" b="0" dirty="0" smtClean="0"/>
              <a:t>se elaboró un </a:t>
            </a:r>
            <a:r>
              <a:rPr lang="es-EC" sz="1700" b="0" dirty="0"/>
              <a:t>Plan de </a:t>
            </a:r>
            <a:r>
              <a:rPr lang="es-EC" sz="1700" b="0" dirty="0" smtClean="0"/>
              <a:t>Acción para su ejecución hasta noviembre de 2021.</a:t>
            </a:r>
            <a:r>
              <a:rPr lang="es-EC" sz="1700" b="0" dirty="0" smtClean="0">
                <a:solidFill>
                  <a:srgbClr val="FF0000"/>
                </a:solidFill>
              </a:rPr>
              <a:t> </a:t>
            </a:r>
            <a:endParaRPr lang="es-EC" sz="1700" b="0" dirty="0">
              <a:solidFill>
                <a:srgbClr val="FF0000"/>
              </a:solidFill>
            </a:endParaRPr>
          </a:p>
          <a:p>
            <a:pPr algn="l"/>
            <a:endParaRPr lang="es-EC" sz="1700" dirty="0" smtClean="0"/>
          </a:p>
          <a:p>
            <a:pPr algn="l"/>
            <a:r>
              <a:rPr lang="es-EC" sz="1700" dirty="0" smtClean="0"/>
              <a:t>Certificación </a:t>
            </a:r>
            <a:r>
              <a:rPr lang="es-EC" sz="1700" dirty="0"/>
              <a:t>para el transporte terrestre de desechos peligrosos/especiales, </a:t>
            </a:r>
            <a:endParaRPr lang="es-EC" sz="1700" dirty="0" smtClean="0"/>
          </a:p>
          <a:p>
            <a:pPr marL="174625" indent="-174625" algn="l">
              <a:buFont typeface="Arial" panose="020B0604020202020204" pitchFamily="34" charset="0"/>
              <a:buChar char="•"/>
            </a:pPr>
            <a:r>
              <a:rPr lang="es-EC" sz="1700" b="0" dirty="0" smtClean="0"/>
              <a:t>Otorgado </a:t>
            </a:r>
            <a:r>
              <a:rPr lang="es-EC" sz="1700" b="0" dirty="0"/>
              <a:t>por el Ministerio de Ambiente, Agua y Transición Ecológica, de los 2 conductores responsables de esta actividad. </a:t>
            </a:r>
            <a:endParaRPr lang="es-EC" sz="1700" b="0" dirty="0" smtClean="0"/>
          </a:p>
          <a:p>
            <a:endParaRPr lang="es-EC" sz="1700" dirty="0" smtClean="0"/>
          </a:p>
          <a:p>
            <a:r>
              <a:rPr lang="es-EC" sz="1700" dirty="0" err="1" smtClean="0"/>
              <a:t>Monitoreos</a:t>
            </a:r>
            <a:r>
              <a:rPr lang="es-EC" sz="1700" dirty="0" smtClean="0"/>
              <a:t> </a:t>
            </a:r>
            <a:r>
              <a:rPr lang="es-EC" sz="1700" dirty="0"/>
              <a:t>Ambientales</a:t>
            </a:r>
          </a:p>
          <a:p>
            <a:pPr marL="174625" indent="-174625">
              <a:buFont typeface="Arial" panose="020B0604020202020204" pitchFamily="34" charset="0"/>
              <a:buChar char="•"/>
            </a:pPr>
            <a:r>
              <a:rPr lang="es-EC" sz="1700" b="0" dirty="0" err="1" smtClean="0"/>
              <a:t>Monitoreos</a:t>
            </a:r>
            <a:r>
              <a:rPr lang="es-EC" sz="1700" b="0" dirty="0" smtClean="0"/>
              <a:t> </a:t>
            </a:r>
            <a:r>
              <a:rPr lang="es-EC" sz="1700" b="0" dirty="0"/>
              <a:t>de descargas </a:t>
            </a:r>
            <a:r>
              <a:rPr lang="es-EC" sz="1700" b="0" dirty="0" smtClean="0"/>
              <a:t>líquidas, </a:t>
            </a:r>
            <a:r>
              <a:rPr lang="es-EC" sz="1700" b="0" dirty="0"/>
              <a:t>ruido </a:t>
            </a:r>
            <a:r>
              <a:rPr lang="es-EC" sz="1700" b="0" dirty="0" smtClean="0"/>
              <a:t>y biótico, </a:t>
            </a:r>
            <a:r>
              <a:rPr lang="es-EC" sz="1700" b="0" dirty="0"/>
              <a:t>y entrega de los reportes </a:t>
            </a:r>
            <a:r>
              <a:rPr lang="es-EC" sz="1700" b="0" dirty="0" smtClean="0"/>
              <a:t>a </a:t>
            </a:r>
            <a:r>
              <a:rPr lang="es-EC" sz="1700" b="0" dirty="0"/>
              <a:t>la Autoridad Ambiental.</a:t>
            </a:r>
            <a:r>
              <a:rPr lang="es-EC" sz="1700" b="0" dirty="0">
                <a:solidFill>
                  <a:srgbClr val="FF0000"/>
                </a:solidFill>
              </a:rPr>
              <a:t> </a:t>
            </a:r>
            <a:endParaRPr lang="es-EC" sz="1700" b="0" dirty="0"/>
          </a:p>
          <a:p>
            <a:pPr marL="285750" indent="-285750">
              <a:buFont typeface="Arial" panose="020B0604020202020204" pitchFamily="34" charset="0"/>
              <a:buChar char="•"/>
            </a:pPr>
            <a:endParaRPr lang="es-EC" sz="1700" dirty="0"/>
          </a:p>
          <a:p>
            <a:r>
              <a:rPr lang="es-EC" sz="1700" dirty="0"/>
              <a:t>Gestión de residuos peligrosos</a:t>
            </a:r>
          </a:p>
          <a:p>
            <a:pPr marL="174625" indent="-174625">
              <a:buFont typeface="Arial" panose="020B0604020202020204" pitchFamily="34" charset="0"/>
              <a:buChar char="•"/>
            </a:pPr>
            <a:r>
              <a:rPr lang="es-EC" sz="1700" b="0" dirty="0"/>
              <a:t>E</a:t>
            </a:r>
            <a:r>
              <a:rPr lang="es-EC" sz="1700" b="0" dirty="0" smtClean="0"/>
              <a:t>ntregas </a:t>
            </a:r>
            <a:r>
              <a:rPr lang="es-EC" sz="1700" b="0" dirty="0"/>
              <a:t>de residuos peligrosos provenientes de los talleres mecánicos a gestores ambientales </a:t>
            </a:r>
            <a:r>
              <a:rPr lang="es-EC" sz="1700" b="0" dirty="0" smtClean="0"/>
              <a:t>autorizados.</a:t>
            </a:r>
            <a:endParaRPr lang="es-EC" sz="1700" b="0" dirty="0">
              <a:solidFill>
                <a:srgbClr val="FF0000"/>
              </a:solidFill>
            </a:endParaRPr>
          </a:p>
          <a:p>
            <a:pPr marL="285750" indent="-285750">
              <a:buFont typeface="Arial" panose="020B0604020202020204" pitchFamily="34" charset="0"/>
              <a:buChar char="•"/>
            </a:pPr>
            <a:endParaRPr lang="es-EC" sz="1700" dirty="0"/>
          </a:p>
          <a:p>
            <a:r>
              <a:rPr lang="es-EC" sz="1700" dirty="0"/>
              <a:t>Regularización a través del Sistema Único de Información Ambiental – SUIA</a:t>
            </a:r>
          </a:p>
          <a:p>
            <a:pPr marL="174625" lvl="1" indent="-174625"/>
            <a:r>
              <a:rPr lang="es-EC" sz="1700" dirty="0"/>
              <a:t>Registro del servicio </a:t>
            </a:r>
            <a:r>
              <a:rPr lang="es-EC" sz="1700" i="1" dirty="0"/>
              <a:t>“Animales al Cielo”</a:t>
            </a:r>
            <a:r>
              <a:rPr lang="es-EC" sz="1700" dirty="0"/>
              <a:t>, en el SUIA. </a:t>
            </a:r>
          </a:p>
          <a:p>
            <a:pPr marL="174625" lvl="1" indent="-174625"/>
            <a:r>
              <a:rPr lang="es-EC" sz="1700" dirty="0"/>
              <a:t>Gestión para la obtención de los Registros de </a:t>
            </a:r>
            <a:r>
              <a:rPr lang="es-EC" sz="1700" i="1" dirty="0"/>
              <a:t>Generador de Residuos Peligrosos</a:t>
            </a:r>
            <a:r>
              <a:rPr lang="es-EC" sz="1700" dirty="0"/>
              <a:t> para los Centros de Operaciones La Occidental y La Forestal</a:t>
            </a:r>
            <a:r>
              <a:rPr lang="es-EC" sz="1700" dirty="0" smtClean="0"/>
              <a:t>.</a:t>
            </a:r>
            <a:endParaRPr lang="es-EC" sz="1700" b="0" dirty="0"/>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1" name="Rectángulo 3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2"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Marcador de número de diapositiva 3"/>
          <p:cNvSpPr>
            <a:spLocks noGrp="1"/>
          </p:cNvSpPr>
          <p:nvPr>
            <p:ph type="sldNum" sz="quarter" idx="12"/>
          </p:nvPr>
        </p:nvSpPr>
        <p:spPr/>
        <p:txBody>
          <a:bodyPr/>
          <a:lstStyle/>
          <a:p>
            <a:fld id="{A7058661-EA62-204E-B219-55D798D746B5}" type="slidenum">
              <a:rPr lang="es-ES_tradnl" smtClean="0"/>
              <a:t>10</a:t>
            </a:fld>
            <a:endParaRPr lang="es-ES_tradnl" dirty="0"/>
          </a:p>
        </p:txBody>
      </p:sp>
    </p:spTree>
    <p:extLst>
      <p:ext uri="{BB962C8B-B14F-4D97-AF65-F5344CB8AC3E}">
        <p14:creationId xmlns:p14="http://schemas.microsoft.com/office/powerpoint/2010/main" val="678020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6" name="Imagen 5"/>
          <p:cNvPicPr>
            <a:picLocks noChangeAspect="1"/>
          </p:cNvPicPr>
          <p:nvPr/>
        </p:nvPicPr>
        <p:blipFill rotWithShape="1">
          <a:blip r:embed="rId3"/>
          <a:srcRect t="2" r="16755" b="-179058"/>
          <a:stretch/>
        </p:blipFill>
        <p:spPr>
          <a:xfrm>
            <a:off x="1703512" y="6419439"/>
            <a:ext cx="8739900" cy="446582"/>
          </a:xfrm>
          <a:prstGeom prst="rect">
            <a:avLst/>
          </a:prstGeom>
        </p:spPr>
      </p:pic>
      <p:sp>
        <p:nvSpPr>
          <p:cNvPr id="10" name="Rectangle 2"/>
          <p:cNvSpPr txBox="1">
            <a:spLocks/>
          </p:cNvSpPr>
          <p:nvPr/>
        </p:nvSpPr>
        <p:spPr bwMode="auto">
          <a:xfrm>
            <a:off x="-861716" y="155306"/>
            <a:ext cx="9035752" cy="72000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OPERATIVA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6392462"/>
            <a:ext cx="1026414" cy="401881"/>
          </a:xfrm>
          <a:prstGeom prst="rect">
            <a:avLst/>
          </a:prstGeom>
        </p:spPr>
      </p:pic>
      <p:sp>
        <p:nvSpPr>
          <p:cNvPr id="12" name="Subtítulo 5"/>
          <p:cNvSpPr txBox="1">
            <a:spLocks/>
          </p:cNvSpPr>
          <p:nvPr/>
        </p:nvSpPr>
        <p:spPr>
          <a:xfrm>
            <a:off x="407368" y="913507"/>
            <a:ext cx="11449272" cy="369332"/>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r>
              <a:rPr lang="es-EC" sz="1800" dirty="0" smtClean="0"/>
              <a:t>GESTIÓN AMBIENTAL - FAMSI</a:t>
            </a:r>
            <a:endParaRPr lang="es-EC" sz="1800" dirty="0"/>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7187" y="3226433"/>
            <a:ext cx="3674984" cy="2479415"/>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20" y="3215552"/>
            <a:ext cx="4424110" cy="2488562"/>
          </a:xfrm>
          <a:prstGeom prst="rect">
            <a:avLst/>
          </a:prstGeom>
        </p:spPr>
      </p:pic>
      <p:sp>
        <p:nvSpPr>
          <p:cNvPr id="15" name="CuadroTexto 14"/>
          <p:cNvSpPr txBox="1"/>
          <p:nvPr/>
        </p:nvSpPr>
        <p:spPr>
          <a:xfrm>
            <a:off x="7762344" y="2649554"/>
            <a:ext cx="2404913" cy="400110"/>
          </a:xfrm>
          <a:prstGeom prst="rect">
            <a:avLst/>
          </a:prstGeom>
          <a:noFill/>
        </p:spPr>
        <p:txBody>
          <a:bodyPr wrap="square" rtlCol="0">
            <a:spAutoFit/>
          </a:bodyPr>
          <a:lstStyle/>
          <a:p>
            <a:r>
              <a:rPr lang="es-EC" sz="2000" b="1" dirty="0" smtClean="0"/>
              <a:t>Camión tipo Canter</a:t>
            </a:r>
            <a:endParaRPr lang="es-EC" sz="2000" b="1" dirty="0"/>
          </a:p>
        </p:txBody>
      </p:sp>
      <p:sp>
        <p:nvSpPr>
          <p:cNvPr id="16" name="CuadroTexto 15"/>
          <p:cNvSpPr txBox="1"/>
          <p:nvPr/>
        </p:nvSpPr>
        <p:spPr>
          <a:xfrm>
            <a:off x="3010530" y="2606991"/>
            <a:ext cx="1409069" cy="400110"/>
          </a:xfrm>
          <a:prstGeom prst="rect">
            <a:avLst/>
          </a:prstGeom>
          <a:noFill/>
        </p:spPr>
        <p:txBody>
          <a:bodyPr wrap="square" rtlCol="0">
            <a:spAutoFit/>
          </a:bodyPr>
          <a:lstStyle/>
          <a:p>
            <a:r>
              <a:rPr lang="es-EC" sz="2000" b="1" dirty="0" smtClean="0"/>
              <a:t>Ecopunto</a:t>
            </a:r>
            <a:endParaRPr lang="es-EC" sz="2000" b="1" dirty="0"/>
          </a:p>
        </p:txBody>
      </p:sp>
      <p:sp>
        <p:nvSpPr>
          <p:cNvPr id="7" name="Marcador de número de diapositiva 6"/>
          <p:cNvSpPr>
            <a:spLocks noGrp="1"/>
          </p:cNvSpPr>
          <p:nvPr>
            <p:ph type="sldNum" sz="quarter" idx="12"/>
          </p:nvPr>
        </p:nvSpPr>
        <p:spPr/>
        <p:txBody>
          <a:bodyPr/>
          <a:lstStyle/>
          <a:p>
            <a:fld id="{A7058661-EA62-204E-B219-55D798D746B5}" type="slidenum">
              <a:rPr lang="es-ES_tradnl" smtClean="0"/>
              <a:t>11</a:t>
            </a:fld>
            <a:endParaRPr lang="es-ES_tradnl" dirty="0"/>
          </a:p>
        </p:txBody>
      </p:sp>
      <p:sp>
        <p:nvSpPr>
          <p:cNvPr id="9" name="Rectángulo 8"/>
          <p:cNvSpPr/>
          <p:nvPr/>
        </p:nvSpPr>
        <p:spPr>
          <a:xfrm>
            <a:off x="192352" y="1433818"/>
            <a:ext cx="11664288" cy="1015663"/>
          </a:xfrm>
          <a:prstGeom prst="rect">
            <a:avLst/>
          </a:prstGeom>
        </p:spPr>
        <p:txBody>
          <a:bodyPr wrap="square">
            <a:spAutoFit/>
          </a:bodyPr>
          <a:lstStyle/>
          <a:p>
            <a:pPr marL="285750" lvl="0" indent="-285750" algn="just">
              <a:spcAft>
                <a:spcPts val="0"/>
              </a:spcAft>
              <a:buFont typeface="Arial" panose="020B0604020202020204" pitchFamily="34" charset="0"/>
              <a:buChar char="•"/>
            </a:pPr>
            <a:r>
              <a:rPr lang="es-EC" sz="2000" kern="1600" dirty="0">
                <a:ea typeface="Times New Roman" panose="02020603050405020304" pitchFamily="18" charset="0"/>
              </a:rPr>
              <a:t>En el marco de la Cooperación con el </a:t>
            </a:r>
            <a:r>
              <a:rPr lang="es-EC" sz="2000" i="1" kern="1600" dirty="0">
                <a:ea typeface="Times New Roman" panose="02020603050405020304" pitchFamily="18" charset="0"/>
              </a:rPr>
              <a:t>Fondo Andaluz de Municipios para la Solidaridad Internacional, FAMSI</a:t>
            </a:r>
            <a:r>
              <a:rPr lang="es-EC" sz="2000" kern="1600" dirty="0">
                <a:ea typeface="Times New Roman" panose="02020603050405020304" pitchFamily="18" charset="0"/>
              </a:rPr>
              <a:t>, se gestionó la donación de 9 Ecopuntos y una maquinaria que permite la disposición y transporte de los residuos desde el Centro Histórico hasta los </a:t>
            </a:r>
            <a:r>
              <a:rPr lang="es-EC" sz="2000" kern="1600" dirty="0" smtClean="0">
                <a:ea typeface="Times New Roman" panose="02020603050405020304" pitchFamily="18" charset="0"/>
              </a:rPr>
              <a:t>CEGAMS.   </a:t>
            </a:r>
            <a:endParaRPr lang="es-EC" sz="2000" dirty="0" smtClean="0"/>
          </a:p>
        </p:txBody>
      </p:sp>
      <p:sp>
        <p:nvSpPr>
          <p:cNvPr id="17" name="Rectángulo 16"/>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8"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4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4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4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876661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p:cNvSpPr>
          <p:nvPr/>
        </p:nvSpPr>
        <p:spPr bwMode="auto">
          <a:xfrm>
            <a:off x="0" y="27168"/>
            <a:ext cx="4939861" cy="720000"/>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OPERATIVA DE LA EMPRESA</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3"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12</a:t>
            </a:fld>
            <a:endParaRPr lang="es-ES_tradnl" dirty="0"/>
          </a:p>
        </p:txBody>
      </p:sp>
      <p:sp>
        <p:nvSpPr>
          <p:cNvPr id="10"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3" name="Objeto 2"/>
          <p:cNvGraphicFramePr>
            <a:graphicFrameLocks noChangeAspect="1"/>
          </p:cNvGraphicFramePr>
          <p:nvPr>
            <p:extLst>
              <p:ext uri="{D42A27DB-BD31-4B8C-83A1-F6EECF244321}">
                <p14:modId xmlns:p14="http://schemas.microsoft.com/office/powerpoint/2010/main" val="2581407"/>
              </p:ext>
            </p:extLst>
          </p:nvPr>
        </p:nvGraphicFramePr>
        <p:xfrm>
          <a:off x="1239612" y="747167"/>
          <a:ext cx="9639299" cy="6071826"/>
        </p:xfrm>
        <a:graphic>
          <a:graphicData uri="http://schemas.openxmlformats.org/presentationml/2006/ole">
            <mc:AlternateContent xmlns:mc="http://schemas.openxmlformats.org/markup-compatibility/2006">
              <mc:Choice xmlns:v="urn:schemas-microsoft-com:vml" Requires="v">
                <p:oleObj spid="_x0000_s6214" name="Hoja de cálculo" r:id="rId3" imgW="7490425" imgH="5951323" progId="Excel.Sheet.12">
                  <p:embed/>
                </p:oleObj>
              </mc:Choice>
              <mc:Fallback>
                <p:oleObj name="Hoja de cálculo" r:id="rId3" imgW="7490425" imgH="5951323" progId="Excel.Sheet.12">
                  <p:embed/>
                  <p:pic>
                    <p:nvPicPr>
                      <p:cNvPr id="0" name=""/>
                      <p:cNvPicPr/>
                      <p:nvPr/>
                    </p:nvPicPr>
                    <p:blipFill>
                      <a:blip r:embed="rId4"/>
                      <a:stretch>
                        <a:fillRect/>
                      </a:stretch>
                    </p:blipFill>
                    <p:spPr>
                      <a:xfrm>
                        <a:off x="1239612" y="747167"/>
                        <a:ext cx="9639299" cy="6071826"/>
                      </a:xfrm>
                      <a:prstGeom prst="rect">
                        <a:avLst/>
                      </a:prstGeom>
                    </p:spPr>
                  </p:pic>
                </p:oleObj>
              </mc:Fallback>
            </mc:AlternateContent>
          </a:graphicData>
        </a:graphic>
      </p:graphicFrame>
      <p:sp>
        <p:nvSpPr>
          <p:cNvPr id="12" name="Elipse 11"/>
          <p:cNvSpPr/>
          <p:nvPr/>
        </p:nvSpPr>
        <p:spPr>
          <a:xfrm>
            <a:off x="9356270" y="6075964"/>
            <a:ext cx="361950" cy="753099"/>
          </a:xfrm>
          <a:prstGeom prst="ellipse">
            <a:avLst/>
          </a:prstGeom>
          <a:no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0070C0"/>
              </a:solidFill>
            </a:endParaRPr>
          </a:p>
        </p:txBody>
      </p:sp>
    </p:spTree>
    <p:extLst>
      <p:ext uri="{BB962C8B-B14F-4D97-AF65-F5344CB8AC3E}">
        <p14:creationId xmlns:p14="http://schemas.microsoft.com/office/powerpoint/2010/main" val="749290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p:cNvSpPr>
          <p:nvPr/>
        </p:nvSpPr>
        <p:spPr bwMode="auto">
          <a:xfrm>
            <a:off x="-57150" y="36693"/>
            <a:ext cx="4939861" cy="720000"/>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DE MAQUINARIA Y EQUIPO</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3"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13</a:t>
            </a:fld>
            <a:endParaRPr lang="es-ES_tradnl" dirty="0"/>
          </a:p>
        </p:txBody>
      </p:sp>
      <p:sp>
        <p:nvSpPr>
          <p:cNvPr id="10"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42872" y="1671431"/>
            <a:ext cx="5125813" cy="4308872"/>
          </a:xfrm>
          <a:prstGeom prst="rect">
            <a:avLst/>
          </a:prstGeom>
          <a:noFill/>
        </p:spPr>
        <p:txBody>
          <a:bodyPr wrap="square" rtlCol="0">
            <a:spAutoFit/>
          </a:bodyPr>
          <a:lstStyle/>
          <a:p>
            <a:pPr marL="285750" indent="-285750">
              <a:buFont typeface="Arial" panose="020B0604020202020204" pitchFamily="34" charset="0"/>
              <a:buChar char="•"/>
            </a:pPr>
            <a:r>
              <a:rPr lang="es-EC" dirty="0" smtClean="0"/>
              <a:t>Para preservar la maquinaria, se estableció un plan de mantenimiento que sirve de base para los procesos de adquisición de repuestos e insumos para la flota.</a:t>
            </a:r>
          </a:p>
          <a:p>
            <a:endParaRPr lang="es-EC" dirty="0" smtClean="0"/>
          </a:p>
          <a:p>
            <a:pPr marL="285750" indent="-285750">
              <a:buFont typeface="Arial" panose="020B0604020202020204" pitchFamily="34" charset="0"/>
              <a:buChar char="•"/>
            </a:pPr>
            <a:r>
              <a:rPr lang="es-EC" dirty="0" smtClean="0"/>
              <a:t>En el primer semestre se completaron los 3 procesos de adquisición más importantes:</a:t>
            </a:r>
          </a:p>
          <a:p>
            <a:pPr>
              <a:buAutoNum type="arabicPeriod" startAt="2"/>
            </a:pPr>
            <a:endParaRPr lang="es-EC" sz="400" dirty="0" smtClean="0"/>
          </a:p>
          <a:p>
            <a:pPr marL="719138" lvl="1" indent="-285750">
              <a:buFont typeface="Courier New" panose="02070309020205020404" pitchFamily="49" charset="0"/>
              <a:buChar char="o"/>
            </a:pPr>
            <a:r>
              <a:rPr lang="es-EC" dirty="0" smtClean="0"/>
              <a:t>Repuestos de motor </a:t>
            </a:r>
            <a:r>
              <a:rPr lang="es-EC" dirty="0" err="1" smtClean="0"/>
              <a:t>Cummins</a:t>
            </a:r>
            <a:endParaRPr lang="es-EC" dirty="0" smtClean="0"/>
          </a:p>
          <a:p>
            <a:pPr marL="719138" lvl="1" indent="-285750">
              <a:buFont typeface="Courier New" panose="02070309020205020404" pitchFamily="49" charset="0"/>
              <a:buChar char="o"/>
            </a:pPr>
            <a:r>
              <a:rPr lang="es-EC" dirty="0" smtClean="0"/>
              <a:t>Lubricantes </a:t>
            </a:r>
          </a:p>
          <a:p>
            <a:pPr marL="719138" lvl="1" indent="-285750">
              <a:buFont typeface="Courier New" panose="02070309020205020404" pitchFamily="49" charset="0"/>
              <a:buChar char="o"/>
            </a:pPr>
            <a:r>
              <a:rPr lang="es-EC" dirty="0" smtClean="0"/>
              <a:t>Repuestos de chasis </a:t>
            </a:r>
            <a:r>
              <a:rPr lang="es-EC" dirty="0" err="1" smtClean="0"/>
              <a:t>Kenworth</a:t>
            </a:r>
            <a:r>
              <a:rPr lang="es-EC" dirty="0"/>
              <a:t> </a:t>
            </a:r>
            <a:r>
              <a:rPr lang="es-EC" dirty="0" smtClean="0"/>
              <a:t>e International.</a:t>
            </a:r>
          </a:p>
          <a:p>
            <a:endParaRPr lang="es-EC" dirty="0" smtClean="0"/>
          </a:p>
          <a:p>
            <a:pPr marL="285750" indent="-285750">
              <a:buFont typeface="Arial" panose="020B0604020202020204" pitchFamily="34" charset="0"/>
              <a:buChar char="•"/>
            </a:pPr>
            <a:r>
              <a:rPr lang="es-EC" dirty="0" smtClean="0"/>
              <a:t>A finales de junio, 9 </a:t>
            </a:r>
            <a:r>
              <a:rPr lang="es-EC" dirty="0"/>
              <a:t>procesos </a:t>
            </a:r>
            <a:r>
              <a:rPr lang="es-EC" dirty="0" smtClean="0"/>
              <a:t>se encontraban en fase de elaboración para su trámite en el Sistema de Compras Públicas.</a:t>
            </a:r>
          </a:p>
        </p:txBody>
      </p:sp>
      <p:graphicFrame>
        <p:nvGraphicFramePr>
          <p:cNvPr id="17" name="Tabla 16"/>
          <p:cNvGraphicFramePr>
            <a:graphicFrameLocks noGrp="1"/>
          </p:cNvGraphicFramePr>
          <p:nvPr>
            <p:extLst>
              <p:ext uri="{D42A27DB-BD31-4B8C-83A1-F6EECF244321}">
                <p14:modId xmlns:p14="http://schemas.microsoft.com/office/powerpoint/2010/main" val="2744648378"/>
              </p:ext>
            </p:extLst>
          </p:nvPr>
        </p:nvGraphicFramePr>
        <p:xfrm>
          <a:off x="5475514" y="1383750"/>
          <a:ext cx="6335486" cy="4956643"/>
        </p:xfrm>
        <a:graphic>
          <a:graphicData uri="http://schemas.openxmlformats.org/drawingml/2006/table">
            <a:tbl>
              <a:tblPr firstRow="1" firstCol="1" bandRow="1">
                <a:tableStyleId>{5C22544A-7EE6-4342-B048-85BDC9FD1C3A}</a:tableStyleId>
              </a:tblPr>
              <a:tblGrid>
                <a:gridCol w="2352015">
                  <a:extLst>
                    <a:ext uri="{9D8B030D-6E8A-4147-A177-3AD203B41FA5}">
                      <a16:colId xmlns:a16="http://schemas.microsoft.com/office/drawing/2014/main" val="4158428268"/>
                    </a:ext>
                  </a:extLst>
                </a:gridCol>
                <a:gridCol w="3983471">
                  <a:extLst>
                    <a:ext uri="{9D8B030D-6E8A-4147-A177-3AD203B41FA5}">
                      <a16:colId xmlns:a16="http://schemas.microsoft.com/office/drawing/2014/main" val="3219269927"/>
                    </a:ext>
                  </a:extLst>
                </a:gridCol>
              </a:tblGrid>
              <a:tr h="507778">
                <a:tc>
                  <a:txBody>
                    <a:bodyPr/>
                    <a:lstStyle/>
                    <a:p>
                      <a:pPr algn="ctr">
                        <a:lnSpc>
                          <a:spcPct val="115000"/>
                        </a:lnSpc>
                        <a:spcAft>
                          <a:spcPts val="1000"/>
                        </a:spcAft>
                      </a:pPr>
                      <a:r>
                        <a:rPr lang="es-MX" sz="1600" dirty="0">
                          <a:effectLst/>
                        </a:rPr>
                        <a:t>Etapa de contratación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tc>
                  <a:txBody>
                    <a:bodyPr/>
                    <a:lstStyle/>
                    <a:p>
                      <a:pPr algn="ctr">
                        <a:lnSpc>
                          <a:spcPct val="115000"/>
                        </a:lnSpc>
                        <a:spcAft>
                          <a:spcPts val="1000"/>
                        </a:spcAft>
                      </a:pPr>
                      <a:r>
                        <a:rPr lang="es-MX" sz="1600">
                          <a:effectLst/>
                        </a:rPr>
                        <a:t>Concepto contratación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548438219"/>
                  </a:ext>
                </a:extLst>
              </a:tr>
              <a:tr h="361815">
                <a:tc rowSpan="3">
                  <a:txBody>
                    <a:bodyPr/>
                    <a:lstStyle/>
                    <a:p>
                      <a:pPr algn="l">
                        <a:lnSpc>
                          <a:spcPct val="115000"/>
                        </a:lnSpc>
                        <a:spcAft>
                          <a:spcPts val="1000"/>
                        </a:spcAft>
                      </a:pPr>
                      <a:r>
                        <a:rPr lang="es-MX" sz="1600" dirty="0">
                          <a:effectLst/>
                        </a:rPr>
                        <a:t> </a:t>
                      </a:r>
                      <a:endParaRPr lang="es-EC" sz="1600" dirty="0">
                        <a:effectLst/>
                      </a:endParaRPr>
                    </a:p>
                    <a:p>
                      <a:pPr algn="ctr">
                        <a:lnSpc>
                          <a:spcPct val="115000"/>
                        </a:lnSpc>
                        <a:spcAft>
                          <a:spcPts val="1000"/>
                        </a:spcAft>
                      </a:pPr>
                      <a:endParaRPr lang="es-MX" sz="1600" dirty="0" smtClean="0">
                        <a:effectLst/>
                      </a:endParaRPr>
                    </a:p>
                    <a:p>
                      <a:pPr algn="ctr">
                        <a:lnSpc>
                          <a:spcPct val="115000"/>
                        </a:lnSpc>
                        <a:spcAft>
                          <a:spcPts val="1000"/>
                        </a:spcAft>
                      </a:pPr>
                      <a:r>
                        <a:rPr lang="es-MX" sz="1600" dirty="0" smtClean="0">
                          <a:effectLst/>
                        </a:rPr>
                        <a:t>Adjudicado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tc>
                  <a:txBody>
                    <a:bodyPr/>
                    <a:lstStyle/>
                    <a:p>
                      <a:pPr algn="l">
                        <a:lnSpc>
                          <a:spcPct val="115000"/>
                        </a:lnSpc>
                        <a:spcAft>
                          <a:spcPts val="1000"/>
                        </a:spcAft>
                      </a:pPr>
                      <a:r>
                        <a:rPr lang="es-MX" sz="1600" b="1" dirty="0" smtClean="0">
                          <a:solidFill>
                            <a:srgbClr val="C00000"/>
                          </a:solidFill>
                          <a:effectLst/>
                        </a:rPr>
                        <a:t>1.</a:t>
                      </a:r>
                      <a:r>
                        <a:rPr lang="es-MX" sz="1600" baseline="0" dirty="0" smtClean="0">
                          <a:effectLst/>
                        </a:rPr>
                        <a:t> </a:t>
                      </a:r>
                      <a:r>
                        <a:rPr lang="es-MX" sz="1600" dirty="0" smtClean="0">
                          <a:effectLst/>
                        </a:rPr>
                        <a:t>Repuestos </a:t>
                      </a:r>
                      <a:r>
                        <a:rPr lang="es-MX" sz="1600" dirty="0">
                          <a:effectLst/>
                        </a:rPr>
                        <a:t>de Motor </a:t>
                      </a:r>
                      <a:r>
                        <a:rPr lang="es-MX" sz="1600" dirty="0" err="1">
                          <a:effectLst/>
                        </a:rPr>
                        <a:t>Cummins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3879794826"/>
                  </a:ext>
                </a:extLst>
              </a:tr>
              <a:tr h="375768">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2. </a:t>
                      </a:r>
                      <a:r>
                        <a:rPr lang="es-MX" sz="1600" dirty="0" smtClean="0">
                          <a:effectLst/>
                        </a:rPr>
                        <a:t>Lubricantes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409759477"/>
                  </a:ext>
                </a:extLst>
              </a:tr>
              <a:tr h="400606">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3. </a:t>
                      </a:r>
                      <a:r>
                        <a:rPr lang="es-MX" sz="1600" dirty="0" smtClean="0">
                          <a:effectLst/>
                        </a:rPr>
                        <a:t>Repuestos </a:t>
                      </a:r>
                      <a:r>
                        <a:rPr lang="es-MX" sz="1600" dirty="0" err="1">
                          <a:effectLst/>
                        </a:rPr>
                        <a:t>Kenworth</a:t>
                      </a:r>
                      <a:r>
                        <a:rPr lang="es-MX" sz="1600" dirty="0">
                          <a:effectLst/>
                        </a:rPr>
                        <a:t> International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694145425"/>
                  </a:ext>
                </a:extLst>
              </a:tr>
              <a:tr h="507778">
                <a:tc>
                  <a:txBody>
                    <a:bodyPr/>
                    <a:lstStyle/>
                    <a:p>
                      <a:pPr algn="ctr">
                        <a:lnSpc>
                          <a:spcPct val="115000"/>
                        </a:lnSpc>
                        <a:spcAft>
                          <a:spcPts val="1000"/>
                        </a:spcAft>
                      </a:pPr>
                      <a:r>
                        <a:rPr lang="es-MX" sz="1600" dirty="0">
                          <a:effectLst/>
                        </a:rPr>
                        <a:t>Fase Pre-contractual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tc>
                  <a:txBody>
                    <a:bodyPr/>
                    <a:lstStyle/>
                    <a:p>
                      <a:pPr algn="l">
                        <a:lnSpc>
                          <a:spcPct val="115000"/>
                        </a:lnSpc>
                        <a:spcAft>
                          <a:spcPts val="1000"/>
                        </a:spcAft>
                      </a:pPr>
                      <a:r>
                        <a:rPr lang="es-MX" sz="1600" b="1" dirty="0" smtClean="0">
                          <a:solidFill>
                            <a:srgbClr val="C00000"/>
                          </a:solidFill>
                          <a:effectLst/>
                        </a:rPr>
                        <a:t>1. </a:t>
                      </a:r>
                      <a:r>
                        <a:rPr lang="es-MX" sz="1600" dirty="0" smtClean="0">
                          <a:effectLst/>
                        </a:rPr>
                        <a:t>Servicio </a:t>
                      </a:r>
                      <a:r>
                        <a:rPr lang="es-MX" sz="1600" dirty="0">
                          <a:effectLst/>
                        </a:rPr>
                        <a:t>de Diagnóstico y Rectificación de motores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87752333"/>
                  </a:ext>
                </a:extLst>
              </a:tr>
              <a:tr h="253889">
                <a:tc rowSpan="9">
                  <a:txBody>
                    <a:bodyPr/>
                    <a:lstStyle/>
                    <a:p>
                      <a:pPr algn="ctr">
                        <a:lnSpc>
                          <a:spcPct val="115000"/>
                        </a:lnSpc>
                        <a:spcAft>
                          <a:spcPts val="1000"/>
                        </a:spcAft>
                      </a:pPr>
                      <a:r>
                        <a:rPr lang="es-MX" sz="1600" dirty="0">
                          <a:effectLst/>
                        </a:rPr>
                        <a:t> </a:t>
                      </a:r>
                      <a:endParaRPr lang="es-EC" sz="1600" dirty="0">
                        <a:effectLst/>
                      </a:endParaRPr>
                    </a:p>
                    <a:p>
                      <a:pPr algn="ctr">
                        <a:lnSpc>
                          <a:spcPct val="115000"/>
                        </a:lnSpc>
                        <a:spcAft>
                          <a:spcPts val="1000"/>
                        </a:spcAft>
                      </a:pPr>
                      <a:endParaRPr lang="es-EC" sz="1600" dirty="0">
                        <a:effectLst/>
                      </a:endParaRPr>
                    </a:p>
                    <a:p>
                      <a:pPr algn="ctr">
                        <a:lnSpc>
                          <a:spcPct val="115000"/>
                        </a:lnSpc>
                        <a:spcAft>
                          <a:spcPts val="1000"/>
                        </a:spcAft>
                      </a:pPr>
                      <a:r>
                        <a:rPr lang="es-MX" sz="1600" dirty="0">
                          <a:effectLst/>
                        </a:rPr>
                        <a:t> </a:t>
                      </a:r>
                      <a:endParaRPr lang="es-EC" sz="1600" dirty="0">
                        <a:effectLst/>
                      </a:endParaRPr>
                    </a:p>
                    <a:p>
                      <a:pPr algn="ctr">
                        <a:lnSpc>
                          <a:spcPct val="115000"/>
                        </a:lnSpc>
                        <a:spcAft>
                          <a:spcPts val="1000"/>
                        </a:spcAft>
                      </a:pPr>
                      <a:r>
                        <a:rPr lang="es-MX" sz="1600" dirty="0">
                          <a:effectLst/>
                        </a:rPr>
                        <a:t>En Elaboración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tc>
                  <a:txBody>
                    <a:bodyPr/>
                    <a:lstStyle/>
                    <a:p>
                      <a:pPr algn="l">
                        <a:lnSpc>
                          <a:spcPct val="115000"/>
                        </a:lnSpc>
                        <a:spcAft>
                          <a:spcPts val="1000"/>
                        </a:spcAft>
                      </a:pPr>
                      <a:r>
                        <a:rPr lang="es-MX" sz="1600" b="1" dirty="0" smtClean="0">
                          <a:solidFill>
                            <a:srgbClr val="C00000"/>
                          </a:solidFill>
                          <a:effectLst/>
                        </a:rPr>
                        <a:t>1.</a:t>
                      </a:r>
                      <a:r>
                        <a:rPr lang="es-MX" sz="1600" dirty="0" smtClean="0">
                          <a:effectLst/>
                        </a:rPr>
                        <a:t> Reencauche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497176979"/>
                  </a:ext>
                </a:extLst>
              </a:tr>
              <a:tr h="253889">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2.</a:t>
                      </a:r>
                      <a:r>
                        <a:rPr lang="es-MX" sz="1600" b="1" baseline="0" dirty="0" smtClean="0">
                          <a:solidFill>
                            <a:srgbClr val="C00000"/>
                          </a:solidFill>
                          <a:effectLst/>
                        </a:rPr>
                        <a:t> </a:t>
                      </a:r>
                      <a:r>
                        <a:rPr lang="es-MX" sz="1600" dirty="0" smtClean="0">
                          <a:effectLst/>
                        </a:rPr>
                        <a:t>Neumáticos </a:t>
                      </a:r>
                      <a:r>
                        <a:rPr lang="es-MX" sz="1600" dirty="0">
                          <a:effectLst/>
                        </a:rPr>
                        <a:t>no catalogados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249744931"/>
                  </a:ext>
                </a:extLst>
              </a:tr>
              <a:tr h="341791">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3.</a:t>
                      </a:r>
                      <a:r>
                        <a:rPr lang="es-MX" sz="1600" dirty="0" smtClean="0">
                          <a:effectLst/>
                        </a:rPr>
                        <a:t> Filtros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737524913"/>
                  </a:ext>
                </a:extLst>
              </a:tr>
              <a:tr h="350463">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4. </a:t>
                      </a:r>
                      <a:r>
                        <a:rPr lang="es-MX" sz="1600" dirty="0" smtClean="0">
                          <a:effectLst/>
                        </a:rPr>
                        <a:t>Herramientas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3542504737"/>
                  </a:ext>
                </a:extLst>
              </a:tr>
              <a:tr h="253889">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5.</a:t>
                      </a:r>
                      <a:r>
                        <a:rPr lang="es-MX" sz="1600" dirty="0" smtClean="0">
                          <a:effectLst/>
                        </a:rPr>
                        <a:t> Acero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669441635"/>
                  </a:ext>
                </a:extLst>
              </a:tr>
              <a:tr h="253889">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6.</a:t>
                      </a:r>
                      <a:r>
                        <a:rPr lang="es-MX" sz="1600" dirty="0" smtClean="0">
                          <a:effectLst/>
                        </a:rPr>
                        <a:t> Soldadura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462776291"/>
                  </a:ext>
                </a:extLst>
              </a:tr>
              <a:tr h="375094">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7.</a:t>
                      </a:r>
                      <a:r>
                        <a:rPr lang="es-MX" sz="1600" dirty="0" smtClean="0">
                          <a:effectLst/>
                        </a:rPr>
                        <a:t> Baterías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2469301924"/>
                  </a:ext>
                </a:extLst>
              </a:tr>
              <a:tr h="253889">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8.</a:t>
                      </a:r>
                      <a:r>
                        <a:rPr lang="es-MX" sz="1600" dirty="0" smtClean="0">
                          <a:effectLst/>
                        </a:rPr>
                        <a:t> Repuestos </a:t>
                      </a:r>
                      <a:r>
                        <a:rPr lang="es-MX" sz="1600" dirty="0" err="1">
                          <a:effectLst/>
                        </a:rPr>
                        <a:t>Hino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116846862"/>
                  </a:ext>
                </a:extLst>
              </a:tr>
              <a:tr h="253889">
                <a:tc vMerge="1">
                  <a:txBody>
                    <a:bodyPr/>
                    <a:lstStyle/>
                    <a:p>
                      <a:endParaRPr lang="es-EC"/>
                    </a:p>
                  </a:txBody>
                  <a:tcPr/>
                </a:tc>
                <a:tc>
                  <a:txBody>
                    <a:bodyPr/>
                    <a:lstStyle/>
                    <a:p>
                      <a:pPr algn="l">
                        <a:lnSpc>
                          <a:spcPct val="115000"/>
                        </a:lnSpc>
                        <a:spcAft>
                          <a:spcPts val="1000"/>
                        </a:spcAft>
                      </a:pPr>
                      <a:r>
                        <a:rPr lang="es-MX" sz="1600" b="1" dirty="0" smtClean="0">
                          <a:solidFill>
                            <a:srgbClr val="C00000"/>
                          </a:solidFill>
                          <a:effectLst/>
                        </a:rPr>
                        <a:t>9.</a:t>
                      </a:r>
                      <a:r>
                        <a:rPr lang="es-MX" sz="1600" dirty="0" smtClean="0">
                          <a:effectLst/>
                        </a:rPr>
                        <a:t> Repuestos JAC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7370" marR="67370" marT="0" marB="0"/>
                </a:tc>
                <a:extLst>
                  <a:ext uri="{0D108BD9-81ED-4DB2-BD59-A6C34878D82A}">
                    <a16:rowId xmlns:a16="http://schemas.microsoft.com/office/drawing/2014/main" val="2667813844"/>
                  </a:ext>
                </a:extLst>
              </a:tr>
            </a:tbl>
          </a:graphicData>
        </a:graphic>
      </p:graphicFrame>
      <p:sp>
        <p:nvSpPr>
          <p:cNvPr id="3" name="CuadroTexto 2"/>
          <p:cNvSpPr txBox="1"/>
          <p:nvPr/>
        </p:nvSpPr>
        <p:spPr>
          <a:xfrm>
            <a:off x="4833279" y="666285"/>
            <a:ext cx="6252014" cy="646331"/>
          </a:xfrm>
          <a:prstGeom prst="rect">
            <a:avLst/>
          </a:prstGeom>
          <a:noFill/>
        </p:spPr>
        <p:txBody>
          <a:bodyPr wrap="square" rtlCol="0">
            <a:spAutoFit/>
          </a:bodyPr>
          <a:lstStyle/>
          <a:p>
            <a:pPr algn="ctr"/>
            <a:r>
              <a:rPr lang="es-EC" b="1" i="1" dirty="0" smtClean="0">
                <a:solidFill>
                  <a:schemeClr val="accent1">
                    <a:lumMod val="75000"/>
                  </a:schemeClr>
                </a:solidFill>
              </a:rPr>
              <a:t>PROCESOS DE ADQUISICIÓN DE MAQUINARIA Y EQUIPO</a:t>
            </a:r>
          </a:p>
          <a:p>
            <a:pPr algn="ctr"/>
            <a:r>
              <a:rPr lang="es-EC" b="1" i="1" dirty="0" smtClean="0">
                <a:solidFill>
                  <a:schemeClr val="accent1">
                    <a:lumMod val="75000"/>
                  </a:schemeClr>
                </a:solidFill>
              </a:rPr>
              <a:t>PRIMER SEMESTRE 2021</a:t>
            </a:r>
            <a:endParaRPr lang="es-EC" b="1" i="1" dirty="0">
              <a:solidFill>
                <a:schemeClr val="accent1">
                  <a:lumMod val="75000"/>
                </a:schemeClr>
              </a:solidFill>
            </a:endParaRPr>
          </a:p>
        </p:txBody>
      </p:sp>
    </p:spTree>
    <p:extLst>
      <p:ext uri="{BB962C8B-B14F-4D97-AF65-F5344CB8AC3E}">
        <p14:creationId xmlns:p14="http://schemas.microsoft.com/office/powerpoint/2010/main" val="420667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a:p>
        </p:txBody>
      </p:sp>
      <p:sp>
        <p:nvSpPr>
          <p:cNvPr id="3" name="Subtítulo 2"/>
          <p:cNvSpPr>
            <a:spLocks noGrp="1"/>
          </p:cNvSpPr>
          <p:nvPr>
            <p:ph type="subTitle" idx="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14</a:t>
            </a:fld>
            <a:endParaRPr lang="es-ES_tradnl"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5300"/>
          </a:xfrm>
          <a:prstGeom prst="rect">
            <a:avLst/>
          </a:prstGeom>
        </p:spPr>
      </p:pic>
    </p:spTree>
    <p:extLst>
      <p:ext uri="{BB962C8B-B14F-4D97-AF65-F5344CB8AC3E}">
        <p14:creationId xmlns:p14="http://schemas.microsoft.com/office/powerpoint/2010/main" val="3904296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1"/>
          <p:cNvSpPr>
            <a:spLocks/>
          </p:cNvSpPr>
          <p:nvPr/>
        </p:nvSpPr>
        <p:spPr bwMode="auto">
          <a:xfrm>
            <a:off x="7194550" y="-33338"/>
            <a:ext cx="4997450" cy="453614"/>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21" name="Rectangle 2"/>
          <p:cNvSpPr txBox="1">
            <a:spLocks/>
          </p:cNvSpPr>
          <p:nvPr/>
        </p:nvSpPr>
        <p:spPr bwMode="auto">
          <a:xfrm>
            <a:off x="174171" y="357526"/>
            <a:ext cx="12017829" cy="562012"/>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algn="l"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PLANIFICACIÓN Y GESTIÓN ESTRATÉGICA </a:t>
            </a: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 / </a:t>
            </a: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15</a:t>
            </a:fld>
            <a:endParaRPr lang="es-ES_tradnl" dirty="0"/>
          </a:p>
        </p:txBody>
      </p:sp>
      <p:sp>
        <p:nvSpPr>
          <p:cNvPr id="8" name="Cuadro de texto 18"/>
          <p:cNvSpPr txBox="1">
            <a:spLocks/>
          </p:cNvSpPr>
          <p:nvPr/>
        </p:nvSpPr>
        <p:spPr>
          <a:xfrm>
            <a:off x="7452360" y="19223"/>
            <a:ext cx="4619775"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72474" y="1331680"/>
            <a:ext cx="11560298" cy="4585871"/>
          </a:xfrm>
          <a:prstGeom prst="rect">
            <a:avLst/>
          </a:prstGeom>
          <a:noFill/>
        </p:spPr>
        <p:txBody>
          <a:bodyPr wrap="square" rtlCol="0">
            <a:spAutoFit/>
          </a:bodyPr>
          <a:lstStyle/>
          <a:p>
            <a:pPr marL="342900" lvl="0" indent="-342900" algn="just">
              <a:buFont typeface="Arial" panose="020B0604020202020204" pitchFamily="34" charset="0"/>
              <a:buChar char="•"/>
            </a:pPr>
            <a:r>
              <a:rPr lang="es-EC" b="1" dirty="0" smtClean="0"/>
              <a:t>Planificación institucional</a:t>
            </a:r>
          </a:p>
          <a:p>
            <a:pPr marL="628650" lvl="0" indent="-285750" algn="just">
              <a:buFont typeface="Courier New" panose="02070309020205020404" pitchFamily="49" charset="0"/>
              <a:buChar char="o"/>
            </a:pPr>
            <a:r>
              <a:rPr lang="es-EC" dirty="0" smtClean="0"/>
              <a:t>En </a:t>
            </a:r>
            <a:r>
              <a:rPr lang="es-EC" dirty="0"/>
              <a:t>el primer semestre de 2021, los objetivos y metas de las áreas que conforman EMASEO </a:t>
            </a:r>
            <a:r>
              <a:rPr lang="es-EC" dirty="0" smtClean="0"/>
              <a:t>EP </a:t>
            </a:r>
            <a:r>
              <a:rPr lang="es-EC" dirty="0"/>
              <a:t>fueron cumplidas conforme la planificación realizada para este período de gestión. </a:t>
            </a:r>
            <a:endParaRPr lang="es-EC" dirty="0" smtClean="0"/>
          </a:p>
          <a:p>
            <a:pPr lvl="1" algn="just"/>
            <a:endParaRPr lang="es-EC" sz="1000" dirty="0" smtClean="0"/>
          </a:p>
          <a:p>
            <a:pPr marL="342900" indent="-342900" algn="just">
              <a:buFont typeface="Arial" panose="020B0604020202020204" pitchFamily="34" charset="0"/>
              <a:buChar char="•"/>
            </a:pPr>
            <a:r>
              <a:rPr lang="es-EC" b="1" dirty="0" smtClean="0">
                <a:ea typeface="Times New Roman" panose="02020603050405020304" pitchFamily="18" charset="0"/>
                <a:cs typeface="Tahoma" panose="020B0604030504040204" pitchFamily="34" charset="0"/>
              </a:rPr>
              <a:t>Rendición de Cuentas 2020</a:t>
            </a:r>
          </a:p>
          <a:p>
            <a:pPr marL="800100" lvl="1" indent="-342900" algn="just">
              <a:buFont typeface="Courier New" panose="02070309020205020404" pitchFamily="49" charset="0"/>
              <a:buChar char="o"/>
            </a:pPr>
            <a:r>
              <a:rPr lang="es-MX" dirty="0" smtClean="0"/>
              <a:t>Se </a:t>
            </a:r>
            <a:r>
              <a:rPr lang="es-MX" dirty="0"/>
              <a:t>organizó el evento público de </a:t>
            </a:r>
            <a:r>
              <a:rPr lang="es-MX" i="1" dirty="0" smtClean="0"/>
              <a:t>Rendición </a:t>
            </a:r>
            <a:r>
              <a:rPr lang="es-MX" i="1" dirty="0"/>
              <a:t>de Cuentas 2020 de EMASEO EP</a:t>
            </a:r>
            <a:r>
              <a:rPr lang="es-MX" dirty="0"/>
              <a:t>, el cual llevó a cabo el </a:t>
            </a:r>
            <a:r>
              <a:rPr lang="es-MX" dirty="0" smtClean="0"/>
              <a:t>18 </a:t>
            </a:r>
            <a:r>
              <a:rPr lang="es-MX" dirty="0"/>
              <a:t>de junio de 2020, de forma </a:t>
            </a:r>
            <a:r>
              <a:rPr lang="es-MX" dirty="0" smtClean="0"/>
              <a:t>virtual</a:t>
            </a:r>
            <a:r>
              <a:rPr lang="es-EC" sz="2000" dirty="0" smtClean="0"/>
              <a:t>.</a:t>
            </a:r>
          </a:p>
          <a:p>
            <a:pPr marL="342900" indent="-342900" algn="just">
              <a:buFont typeface="Arial" panose="020B0604020202020204" pitchFamily="34" charset="0"/>
              <a:buChar char="•"/>
            </a:pPr>
            <a:endParaRPr lang="es-EC" b="1" dirty="0" smtClean="0">
              <a:ea typeface="Times New Roman" panose="02020603050405020304" pitchFamily="18" charset="0"/>
              <a:cs typeface="Tahoma" panose="020B0604030504040204" pitchFamily="34" charset="0"/>
            </a:endParaRPr>
          </a:p>
          <a:p>
            <a:pPr marL="342900" indent="-342900" algn="just">
              <a:buFont typeface="Arial" panose="020B0604020202020204" pitchFamily="34" charset="0"/>
              <a:buChar char="•"/>
            </a:pPr>
            <a:r>
              <a:rPr lang="es-EC" b="1" dirty="0" smtClean="0">
                <a:ea typeface="Times New Roman" panose="02020603050405020304" pitchFamily="18" charset="0"/>
                <a:cs typeface="Tahoma" panose="020B0604030504040204" pitchFamily="34" charset="0"/>
              </a:rPr>
              <a:t>Cumplimiento </a:t>
            </a:r>
            <a:r>
              <a:rPr lang="es-EC" b="1" dirty="0">
                <a:ea typeface="Times New Roman" panose="02020603050405020304" pitchFamily="18" charset="0"/>
                <a:cs typeface="Tahoma" panose="020B0604030504040204" pitchFamily="34" charset="0"/>
              </a:rPr>
              <a:t>de la Ley de Transparencia, LOTAIP </a:t>
            </a:r>
            <a:endParaRPr lang="es-EC" b="1" dirty="0" smtClean="0">
              <a:ea typeface="Times New Roman" panose="02020603050405020304" pitchFamily="18" charset="0"/>
              <a:cs typeface="Tahoma" panose="020B0604030504040204" pitchFamily="34" charset="0"/>
            </a:endParaRPr>
          </a:p>
          <a:p>
            <a:pPr marL="742950" lvl="1" indent="-285750" algn="just">
              <a:buFont typeface="Courier New" panose="02070309020205020404" pitchFamily="49" charset="0"/>
              <a:buChar char="o"/>
            </a:pPr>
            <a:r>
              <a:rPr lang="es-EC" dirty="0" smtClean="0"/>
              <a:t>EMASEO </a:t>
            </a:r>
            <a:r>
              <a:rPr lang="es-EC" dirty="0"/>
              <a:t>EP cumplió las disposiciones establecidas en la LOTAIP.  Los resultados obtenidos por la Empresa en la primera y segunda verificación al cumplimiento del Art. 7 de la LOTAIP, alcanzaron el </a:t>
            </a:r>
            <a:r>
              <a:rPr lang="es-EC" b="1" dirty="0"/>
              <a:t>95% </a:t>
            </a:r>
            <a:r>
              <a:rPr lang="es-EC" dirty="0"/>
              <a:t>y</a:t>
            </a:r>
            <a:r>
              <a:rPr lang="es-EC" b="1" dirty="0"/>
              <a:t> 100%</a:t>
            </a:r>
            <a:r>
              <a:rPr lang="es-EC" dirty="0"/>
              <a:t>, respectivamente, porcentajes que la ubicaron en el primer lugar entre las 21 entidades municipales evaluadas</a:t>
            </a:r>
            <a:r>
              <a:rPr lang="es-EC" dirty="0" smtClean="0"/>
              <a:t>.</a:t>
            </a:r>
          </a:p>
          <a:p>
            <a:pPr lvl="1" algn="just"/>
            <a:endParaRPr lang="es-EC" dirty="0"/>
          </a:p>
          <a:p>
            <a:pPr marL="342900" lvl="1" indent="-342900" algn="just">
              <a:spcBef>
                <a:spcPts val="600"/>
              </a:spcBef>
              <a:buFont typeface="Arial" panose="020B0604020202020204" pitchFamily="34" charset="0"/>
              <a:buChar char="•"/>
            </a:pPr>
            <a:r>
              <a:rPr lang="es-EC" b="1" dirty="0">
                <a:ea typeface="Times New Roman" panose="02020603050405020304" pitchFamily="18" charset="0"/>
                <a:cs typeface="Tahoma" panose="020B0604030504040204" pitchFamily="34" charset="0"/>
              </a:rPr>
              <a:t>Sistema Mi Ciudad</a:t>
            </a:r>
          </a:p>
          <a:p>
            <a:pPr marL="800100" lvl="1" indent="-342900" algn="just">
              <a:spcBef>
                <a:spcPts val="600"/>
              </a:spcBef>
              <a:buFont typeface="Courier New" panose="02070309020205020404" pitchFamily="49" charset="0"/>
              <a:buChar char="o"/>
            </a:pPr>
            <a:r>
              <a:rPr lang="es-EC" dirty="0" smtClean="0"/>
              <a:t>Mensualmente </a:t>
            </a:r>
            <a:r>
              <a:rPr lang="es-EC" dirty="0"/>
              <a:t>se registró la información de la Planificación institucional, debidamente coordinada con la Secretaría General de Planificación. </a:t>
            </a:r>
            <a:endParaRPr lang="es-EC" b="1" dirty="0">
              <a:solidFill>
                <a:srgbClr val="C00000"/>
              </a:solidFill>
            </a:endParaRPr>
          </a:p>
        </p:txBody>
      </p:sp>
    </p:spTree>
    <p:extLst>
      <p:ext uri="{BB962C8B-B14F-4D97-AF65-F5344CB8AC3E}">
        <p14:creationId xmlns:p14="http://schemas.microsoft.com/office/powerpoint/2010/main" val="4107846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bwMode="auto">
          <a:xfrm>
            <a:off x="416467" y="574693"/>
            <a:ext cx="9035752" cy="720000"/>
          </a:xfrm>
          <a:prstGeom prst="rect">
            <a:avLst/>
          </a:prstGeom>
          <a:solidFill>
            <a:schemeClr val="bg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algn="l"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CALIDAD Y CONTROL DE PROCESOS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2" name="Rectángulo 11"/>
          <p:cNvSpPr>
            <a:spLocks/>
          </p:cNvSpPr>
          <p:nvPr/>
        </p:nvSpPr>
        <p:spPr>
          <a:xfrm>
            <a:off x="7160128" y="20319"/>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7" name="Cuadro de texto 18"/>
          <p:cNvSpPr txBox="1">
            <a:spLocks/>
          </p:cNvSpPr>
          <p:nvPr/>
        </p:nvSpPr>
        <p:spPr>
          <a:xfrm>
            <a:off x="7477040"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1 ENERO -30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CuadroTexto 3"/>
          <p:cNvSpPr txBox="1"/>
          <p:nvPr/>
        </p:nvSpPr>
        <p:spPr>
          <a:xfrm>
            <a:off x="304800" y="1302855"/>
            <a:ext cx="11582401" cy="5355312"/>
          </a:xfrm>
          <a:prstGeom prst="rect">
            <a:avLst/>
          </a:prstGeom>
          <a:noFill/>
        </p:spPr>
        <p:txBody>
          <a:bodyPr wrap="square" rtlCol="0">
            <a:spAutoFit/>
          </a:bodyPr>
          <a:lstStyle/>
          <a:p>
            <a:pPr marL="342900" indent="-342900" algn="just">
              <a:buFont typeface="Arial" panose="020B0604020202020204" pitchFamily="34" charset="0"/>
              <a:buChar char="•"/>
            </a:pPr>
            <a:r>
              <a:rPr lang="es-EC" b="1" dirty="0" smtClean="0">
                <a:ea typeface="Calibri" panose="020F0502020204030204" pitchFamily="34" charset="0"/>
                <a:cs typeface="Calibri" panose="020F0502020204030204" pitchFamily="34" charset="0"/>
              </a:rPr>
              <a:t>Procesos institucionales</a:t>
            </a:r>
          </a:p>
          <a:p>
            <a:pPr algn="just"/>
            <a:endParaRPr lang="es-EC" b="1" dirty="0" smtClean="0">
              <a:ea typeface="Calibri" panose="020F0502020204030204" pitchFamily="34" charset="0"/>
              <a:cs typeface="Calibri" panose="020F0502020204030204" pitchFamily="34" charset="0"/>
            </a:endParaRPr>
          </a:p>
          <a:p>
            <a:pPr marL="719138" indent="-342900" algn="just">
              <a:buFont typeface="Courier New" panose="02070309020205020404" pitchFamily="49" charset="0"/>
              <a:buChar char="o"/>
            </a:pPr>
            <a:r>
              <a:rPr lang="es-EC" dirty="0" smtClean="0">
                <a:ea typeface="Calibri" panose="020F0502020204030204" pitchFamily="34" charset="0"/>
                <a:cs typeface="Calibri" panose="020F0502020204030204" pitchFamily="34" charset="0"/>
              </a:rPr>
              <a:t>Desde </a:t>
            </a:r>
            <a:r>
              <a:rPr lang="es-EC" dirty="0">
                <a:ea typeface="Calibri" panose="020F0502020204030204" pitchFamily="34" charset="0"/>
                <a:cs typeface="Calibri" panose="020F0502020204030204" pitchFamily="34" charset="0"/>
              </a:rPr>
              <a:t>el segundo semestre de 2019 hasta junio de 2021, </a:t>
            </a:r>
            <a:r>
              <a:rPr lang="es-EC" dirty="0" smtClean="0">
                <a:ea typeface="Calibri" panose="020F0502020204030204" pitchFamily="34" charset="0"/>
                <a:cs typeface="Calibri" panose="020F0502020204030204" pitchFamily="34" charset="0"/>
              </a:rPr>
              <a:t>el Comité de Calidad y Desarrollo Institucional aprobó </a:t>
            </a:r>
            <a:r>
              <a:rPr lang="es-EC" dirty="0">
                <a:ea typeface="Calibri" panose="020F0502020204030204" pitchFamily="34" charset="0"/>
                <a:cs typeface="Calibri" panose="020F0502020204030204" pitchFamily="34" charset="0"/>
              </a:rPr>
              <a:t>69 </a:t>
            </a:r>
            <a:r>
              <a:rPr lang="es-EC" dirty="0"/>
              <a:t>documentos </a:t>
            </a:r>
            <a:r>
              <a:rPr lang="es-EC" dirty="0" smtClean="0"/>
              <a:t>institucionales (</a:t>
            </a:r>
            <a:r>
              <a:rPr lang="es-EC" dirty="0"/>
              <a:t>procedimientos, instructivos y manuales de usuarios</a:t>
            </a:r>
            <a:r>
              <a:rPr lang="es-EC" dirty="0" smtClean="0"/>
              <a:t>), que frente a la meta estratégica de 92 documentos planificados para el año 2021, significa </a:t>
            </a:r>
            <a:r>
              <a:rPr lang="es-EC" dirty="0"/>
              <a:t>el </a:t>
            </a:r>
            <a:r>
              <a:rPr lang="es-EC" b="1" dirty="0"/>
              <a:t>75% </a:t>
            </a:r>
            <a:r>
              <a:rPr lang="es-EC" dirty="0"/>
              <a:t>de </a:t>
            </a:r>
            <a:r>
              <a:rPr lang="es-EC" dirty="0" smtClean="0"/>
              <a:t>cumplimiento.</a:t>
            </a:r>
            <a:endParaRPr lang="es-EC" dirty="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endParaRPr lang="es-EC" dirty="0">
              <a:ea typeface="Calibri" panose="020F0502020204030204" pitchFamily="34" charset="0"/>
              <a:cs typeface="Calibri" panose="020F0502020204030204" pitchFamily="34" charset="0"/>
            </a:endParaRPr>
          </a:p>
          <a:p>
            <a:pPr marL="719138" indent="-342900" algn="just">
              <a:buFont typeface="Courier New" panose="02070309020205020404" pitchFamily="49" charset="0"/>
              <a:buChar char="o"/>
            </a:pPr>
            <a:r>
              <a:rPr lang="es-EC" dirty="0"/>
              <a:t>En el primer semestre de este año se revisaron y actualizaron 21 documentos adicionales </a:t>
            </a:r>
            <a:r>
              <a:rPr lang="es-EC" dirty="0" smtClean="0"/>
              <a:t>que una vez aprobados por el Comité contribuirán al cumplimiento de la meta estratégica establecida para el año 2021.</a:t>
            </a:r>
          </a:p>
          <a:p>
            <a:pPr marL="376238" algn="just"/>
            <a:r>
              <a:rPr lang="es-EC" dirty="0" smtClean="0"/>
              <a:t> </a:t>
            </a:r>
          </a:p>
          <a:p>
            <a:pPr marL="285750" indent="-285750" algn="just">
              <a:buFont typeface="Arial" panose="020B0604020202020204" pitchFamily="34" charset="0"/>
              <a:buChar char="•"/>
            </a:pPr>
            <a:r>
              <a:rPr lang="es-EC" b="1" dirty="0" smtClean="0">
                <a:ea typeface="Calibri" panose="020F0502020204030204" pitchFamily="34" charset="0"/>
                <a:cs typeface="Calibri" panose="020F0502020204030204" pitchFamily="34" charset="0"/>
              </a:rPr>
              <a:t>Seguimiento al cumplimiento de recomendaciones emitidas por el Órgano de Control</a:t>
            </a:r>
          </a:p>
          <a:p>
            <a:pPr algn="just"/>
            <a:endParaRPr lang="es-EC" dirty="0" smtClean="0"/>
          </a:p>
          <a:p>
            <a:pPr marL="631825" indent="-285750" algn="just">
              <a:buFont typeface="Courier New" panose="02070309020205020404" pitchFamily="49" charset="0"/>
              <a:buChar char="o"/>
            </a:pPr>
            <a:r>
              <a:rPr lang="es-EC" dirty="0" smtClean="0"/>
              <a:t>A junio de 2021, la Empresa recibió un total de 16 informes aprobados por la CGE con un total de 189 recomendaciones, que significó un aumento de 12 recomendaciones respecto a 2020 (incremento de 6,78%).</a:t>
            </a:r>
          </a:p>
          <a:p>
            <a:pPr marL="631825" indent="-285750" algn="just">
              <a:buFont typeface="Courier New" panose="02070309020205020404" pitchFamily="49" charset="0"/>
              <a:buChar char="o"/>
            </a:pPr>
            <a:endParaRPr lang="es-EC" dirty="0" smtClean="0"/>
          </a:p>
          <a:p>
            <a:pPr marL="631825" indent="-285750" algn="just">
              <a:buFont typeface="Courier New" panose="02070309020205020404" pitchFamily="49" charset="0"/>
              <a:buChar char="o"/>
            </a:pPr>
            <a:r>
              <a:rPr lang="es-EC" dirty="0" smtClean="0"/>
              <a:t>Se priorizaron las acciones de seguimiento al cumplimiento de recomendaciones de Auditoría, lo que permitió aumentar su cumplimiento y reducir el número de recomendaciones </a:t>
            </a:r>
            <a:r>
              <a:rPr lang="es-EC" i="1" dirty="0" smtClean="0"/>
              <a:t>En Proceso de Cumplimiento</a:t>
            </a:r>
            <a:r>
              <a:rPr lang="es-EC" dirty="0" smtClean="0"/>
              <a:t> y </a:t>
            </a:r>
            <a:r>
              <a:rPr lang="es-EC" i="1" dirty="0" smtClean="0"/>
              <a:t>No Cumplidas</a:t>
            </a:r>
            <a:r>
              <a:rPr lang="es-EC" dirty="0" smtClean="0"/>
              <a:t>.</a:t>
            </a:r>
          </a:p>
          <a:p>
            <a:pPr marL="631825" indent="-285750" algn="just">
              <a:buFont typeface="Courier New" panose="02070309020205020404" pitchFamily="49" charset="0"/>
              <a:buChar char="o"/>
            </a:pPr>
            <a:endParaRPr lang="es-EC" dirty="0" smtClean="0"/>
          </a:p>
          <a:p>
            <a:pPr marL="631825" indent="-285750" algn="just">
              <a:buFont typeface="Courier New" panose="02070309020205020404" pitchFamily="49" charset="0"/>
              <a:buChar char="o"/>
            </a:pPr>
            <a:r>
              <a:rPr lang="es-EC" dirty="0" smtClean="0"/>
              <a:t>El número de recomendaciones cumplidas aumentó en 23 en comparación con el número de recomendaciones registradas a diciembre de 2020.</a:t>
            </a:r>
            <a:endParaRPr lang="es-EC" dirty="0"/>
          </a:p>
        </p:txBody>
      </p:sp>
    </p:spTree>
    <p:extLst>
      <p:ext uri="{BB962C8B-B14F-4D97-AF65-F5344CB8AC3E}">
        <p14:creationId xmlns:p14="http://schemas.microsoft.com/office/powerpoint/2010/main" val="3778113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a:spLocks/>
          </p:cNvSpPr>
          <p:nvPr/>
        </p:nvSpPr>
        <p:spPr>
          <a:xfrm>
            <a:off x="7160128" y="20319"/>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7" name="Cuadro de texto 18"/>
          <p:cNvSpPr txBox="1">
            <a:spLocks/>
          </p:cNvSpPr>
          <p:nvPr/>
        </p:nvSpPr>
        <p:spPr>
          <a:xfrm>
            <a:off x="7477040"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1 ENERO -30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6" name="Imagen 15" descr="Captura de pantalla de un celular con la imagen de una caricatura&#10;&#10;Descripción generada automáticamente con confianza media">
            <a:extLst>
              <a:ext uri="{FF2B5EF4-FFF2-40B4-BE49-F238E27FC236}">
                <a16:creationId xmlns:a16="http://schemas.microsoft.com/office/drawing/2014/main" id="{A1375FCE-4253-4734-AAC2-C313E2C7E2B0}"/>
              </a:ext>
            </a:extLst>
          </p:cNvPr>
          <p:cNvPicPr>
            <a:picLocks noChangeAspect="1"/>
          </p:cNvPicPr>
          <p:nvPr/>
        </p:nvPicPr>
        <p:blipFill rotWithShape="1">
          <a:blip r:embed="rId3"/>
          <a:srcRect b="94564"/>
          <a:stretch/>
        </p:blipFill>
        <p:spPr>
          <a:xfrm>
            <a:off x="1438275" y="699453"/>
            <a:ext cx="9315450" cy="330357"/>
          </a:xfrm>
          <a:prstGeom prst="rect">
            <a:avLst/>
          </a:prstGeom>
        </p:spPr>
      </p:pic>
      <p:sp>
        <p:nvSpPr>
          <p:cNvPr id="2" name="CuadroTexto 1">
            <a:extLst>
              <a:ext uri="{FF2B5EF4-FFF2-40B4-BE49-F238E27FC236}">
                <a16:creationId xmlns:a16="http://schemas.microsoft.com/office/drawing/2014/main" id="{2CDE4F97-A04C-4876-86B0-0FCC141E0B9C}"/>
              </a:ext>
            </a:extLst>
          </p:cNvPr>
          <p:cNvSpPr txBox="1"/>
          <p:nvPr/>
        </p:nvSpPr>
        <p:spPr>
          <a:xfrm>
            <a:off x="2727883" y="1136844"/>
            <a:ext cx="652743" cy="369332"/>
          </a:xfrm>
          <a:prstGeom prst="rect">
            <a:avLst/>
          </a:prstGeom>
          <a:noFill/>
        </p:spPr>
        <p:txBody>
          <a:bodyPr wrap="none" rtlCol="0">
            <a:spAutoFit/>
          </a:bodyPr>
          <a:lstStyle/>
          <a:p>
            <a:r>
              <a:rPr lang="es-EC" dirty="0"/>
              <a:t>2019</a:t>
            </a:r>
          </a:p>
        </p:txBody>
      </p:sp>
      <p:sp>
        <p:nvSpPr>
          <p:cNvPr id="8" name="CuadroTexto 7">
            <a:extLst>
              <a:ext uri="{FF2B5EF4-FFF2-40B4-BE49-F238E27FC236}">
                <a16:creationId xmlns:a16="http://schemas.microsoft.com/office/drawing/2014/main" id="{CB1ED4A1-E213-47E4-A3FB-BBA6E66794E3}"/>
              </a:ext>
            </a:extLst>
          </p:cNvPr>
          <p:cNvSpPr txBox="1"/>
          <p:nvPr/>
        </p:nvSpPr>
        <p:spPr>
          <a:xfrm>
            <a:off x="8932211" y="1152960"/>
            <a:ext cx="652743" cy="369332"/>
          </a:xfrm>
          <a:prstGeom prst="rect">
            <a:avLst/>
          </a:prstGeom>
          <a:noFill/>
        </p:spPr>
        <p:txBody>
          <a:bodyPr wrap="none" rtlCol="0">
            <a:spAutoFit/>
          </a:bodyPr>
          <a:lstStyle/>
          <a:p>
            <a:r>
              <a:rPr lang="es-EC" dirty="0"/>
              <a:t>2020</a:t>
            </a:r>
          </a:p>
        </p:txBody>
      </p:sp>
      <p:sp>
        <p:nvSpPr>
          <p:cNvPr id="9" name="CuadroTexto 8">
            <a:extLst>
              <a:ext uri="{FF2B5EF4-FFF2-40B4-BE49-F238E27FC236}">
                <a16:creationId xmlns:a16="http://schemas.microsoft.com/office/drawing/2014/main" id="{7A7919C5-F640-484B-9EAA-464BF5B83A1C}"/>
              </a:ext>
            </a:extLst>
          </p:cNvPr>
          <p:cNvSpPr txBox="1"/>
          <p:nvPr/>
        </p:nvSpPr>
        <p:spPr>
          <a:xfrm>
            <a:off x="2158336" y="1422164"/>
            <a:ext cx="1791837" cy="307777"/>
          </a:xfrm>
          <a:prstGeom prst="rect">
            <a:avLst/>
          </a:prstGeom>
          <a:noFill/>
        </p:spPr>
        <p:txBody>
          <a:bodyPr wrap="none" rtlCol="0">
            <a:spAutoFit/>
          </a:bodyPr>
          <a:lstStyle/>
          <a:p>
            <a:pPr algn="r"/>
            <a:r>
              <a:rPr lang="es-EC" sz="1400" dirty="0"/>
              <a:t>147 recomendaciones</a:t>
            </a:r>
          </a:p>
        </p:txBody>
      </p:sp>
      <p:sp>
        <p:nvSpPr>
          <p:cNvPr id="11" name="CuadroTexto 10">
            <a:extLst>
              <a:ext uri="{FF2B5EF4-FFF2-40B4-BE49-F238E27FC236}">
                <a16:creationId xmlns:a16="http://schemas.microsoft.com/office/drawing/2014/main" id="{80C94852-055A-42F6-A33C-246032985F5F}"/>
              </a:ext>
            </a:extLst>
          </p:cNvPr>
          <p:cNvSpPr txBox="1"/>
          <p:nvPr/>
        </p:nvSpPr>
        <p:spPr>
          <a:xfrm>
            <a:off x="8362664" y="1420952"/>
            <a:ext cx="1791837" cy="307777"/>
          </a:xfrm>
          <a:prstGeom prst="rect">
            <a:avLst/>
          </a:prstGeom>
          <a:noFill/>
        </p:spPr>
        <p:txBody>
          <a:bodyPr wrap="none" rtlCol="0">
            <a:spAutoFit/>
          </a:bodyPr>
          <a:lstStyle/>
          <a:p>
            <a:pPr algn="r"/>
            <a:r>
              <a:rPr lang="es-EC" sz="1400" dirty="0"/>
              <a:t>177 recomendaciones</a:t>
            </a:r>
          </a:p>
        </p:txBody>
      </p:sp>
      <p:graphicFrame>
        <p:nvGraphicFramePr>
          <p:cNvPr id="13" name="Gráfico 12">
            <a:extLst>
              <a:ext uri="{FF2B5EF4-FFF2-40B4-BE49-F238E27FC236}">
                <a16:creationId xmlns:a16="http://schemas.microsoft.com/office/drawing/2014/main" id="{00000000-0008-0000-1600-000005000000}"/>
              </a:ext>
            </a:extLst>
          </p:cNvPr>
          <p:cNvGraphicFramePr/>
          <p:nvPr>
            <p:extLst/>
          </p:nvPr>
        </p:nvGraphicFramePr>
        <p:xfrm>
          <a:off x="3735310" y="4447453"/>
          <a:ext cx="4786630" cy="2139950"/>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69D511EE-AF17-4B88-B403-E69E91C81850}"/>
              </a:ext>
            </a:extLst>
          </p:cNvPr>
          <p:cNvSpPr txBox="1"/>
          <p:nvPr/>
        </p:nvSpPr>
        <p:spPr>
          <a:xfrm>
            <a:off x="5802254" y="3770344"/>
            <a:ext cx="652743" cy="369332"/>
          </a:xfrm>
          <a:prstGeom prst="rect">
            <a:avLst/>
          </a:prstGeom>
          <a:noFill/>
        </p:spPr>
        <p:txBody>
          <a:bodyPr wrap="none" rtlCol="0">
            <a:spAutoFit/>
          </a:bodyPr>
          <a:lstStyle/>
          <a:p>
            <a:r>
              <a:rPr lang="es-EC" dirty="0"/>
              <a:t>2021</a:t>
            </a:r>
          </a:p>
        </p:txBody>
      </p:sp>
      <p:sp>
        <p:nvSpPr>
          <p:cNvPr id="15" name="CuadroTexto 14">
            <a:extLst>
              <a:ext uri="{FF2B5EF4-FFF2-40B4-BE49-F238E27FC236}">
                <a16:creationId xmlns:a16="http://schemas.microsoft.com/office/drawing/2014/main" id="{A8515BE1-7E44-41D5-8ACA-A44F0714F82E}"/>
              </a:ext>
            </a:extLst>
          </p:cNvPr>
          <p:cNvSpPr txBox="1"/>
          <p:nvPr/>
        </p:nvSpPr>
        <p:spPr>
          <a:xfrm>
            <a:off x="5232707" y="4055664"/>
            <a:ext cx="1791837" cy="307777"/>
          </a:xfrm>
          <a:prstGeom prst="rect">
            <a:avLst/>
          </a:prstGeom>
          <a:noFill/>
        </p:spPr>
        <p:txBody>
          <a:bodyPr wrap="none" rtlCol="0">
            <a:spAutoFit/>
          </a:bodyPr>
          <a:lstStyle/>
          <a:p>
            <a:pPr algn="r"/>
            <a:r>
              <a:rPr lang="es-EC" sz="1400" dirty="0"/>
              <a:t>189 recomendaciones</a:t>
            </a:r>
          </a:p>
        </p:txBody>
      </p:sp>
      <p:graphicFrame>
        <p:nvGraphicFramePr>
          <p:cNvPr id="18" name="Gráfico 17">
            <a:extLst>
              <a:ext uri="{FF2B5EF4-FFF2-40B4-BE49-F238E27FC236}">
                <a16:creationId xmlns:a16="http://schemas.microsoft.com/office/drawing/2014/main" id="{7B306224-9A2A-48E7-85C5-38CE13EA0D36}"/>
              </a:ext>
            </a:extLst>
          </p:cNvPr>
          <p:cNvGraphicFramePr/>
          <p:nvPr>
            <p:extLst/>
          </p:nvPr>
        </p:nvGraphicFramePr>
        <p:xfrm>
          <a:off x="942975" y="1860874"/>
          <a:ext cx="4222558" cy="17776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Gráfico 19">
            <a:extLst>
              <a:ext uri="{FF2B5EF4-FFF2-40B4-BE49-F238E27FC236}">
                <a16:creationId xmlns:a16="http://schemas.microsoft.com/office/drawing/2014/main" id="{9438991C-647B-4E38-B369-8F7DD201330A}"/>
              </a:ext>
            </a:extLst>
          </p:cNvPr>
          <p:cNvGraphicFramePr/>
          <p:nvPr>
            <p:extLst/>
          </p:nvPr>
        </p:nvGraphicFramePr>
        <p:xfrm>
          <a:off x="6991916" y="1846529"/>
          <a:ext cx="4533333" cy="221211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0630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14" name="Rectangle 2"/>
          <p:cNvSpPr txBox="1">
            <a:spLocks/>
          </p:cNvSpPr>
          <p:nvPr/>
        </p:nvSpPr>
        <p:spPr bwMode="auto">
          <a:xfrm>
            <a:off x="74242" y="461277"/>
            <a:ext cx="7120308" cy="720000"/>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MARKETING, COMUNICACIÓN SOCIAL Y </a:t>
            </a:r>
            <a:endPar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RELACIONES PÚBLICAS </a:t>
            </a: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 </a:t>
            </a: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2" name="Marcador de número de diapositiva 1"/>
          <p:cNvSpPr>
            <a:spLocks noGrp="1"/>
          </p:cNvSpPr>
          <p:nvPr>
            <p:ph type="sldNum" sz="quarter" idx="12"/>
          </p:nvPr>
        </p:nvSpPr>
        <p:spPr/>
        <p:txBody>
          <a:bodyPr/>
          <a:lstStyle/>
          <a:p>
            <a:fld id="{A7058661-EA62-204E-B219-55D798D746B5}" type="slidenum">
              <a:rPr lang="es-ES_tradnl" smtClean="0"/>
              <a:t>18</a:t>
            </a:fld>
            <a:endParaRPr lang="es-ES_tradnl" dirty="0"/>
          </a:p>
        </p:txBody>
      </p:sp>
      <p:sp>
        <p:nvSpPr>
          <p:cNvPr id="7" name="Cuadro de texto 18"/>
          <p:cNvSpPr txBox="1">
            <a:spLocks/>
          </p:cNvSpPr>
          <p:nvPr/>
        </p:nvSpPr>
        <p:spPr>
          <a:xfrm>
            <a:off x="7612380" y="51791"/>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3197" y="6071076"/>
            <a:ext cx="1243123" cy="625833"/>
          </a:xfrm>
          <a:prstGeom prst="rect">
            <a:avLst/>
          </a:prstGeom>
        </p:spPr>
      </p:pic>
      <p:pic>
        <p:nvPicPr>
          <p:cNvPr id="8" name="Imagen 7"/>
          <p:cNvPicPr>
            <a:picLocks noChangeAspect="1"/>
          </p:cNvPicPr>
          <p:nvPr/>
        </p:nvPicPr>
        <p:blipFill rotWithShape="1">
          <a:blip r:embed="rId3"/>
          <a:srcRect t="2" r="16755" b="-179058"/>
          <a:stretch/>
        </p:blipFill>
        <p:spPr>
          <a:xfrm>
            <a:off x="1631825" y="6403625"/>
            <a:ext cx="8739900" cy="44658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681" y="6376648"/>
            <a:ext cx="1026414" cy="401881"/>
          </a:xfrm>
          <a:prstGeom prst="rect">
            <a:avLst/>
          </a:prstGeom>
        </p:spPr>
      </p:pic>
      <p:sp>
        <p:nvSpPr>
          <p:cNvPr id="11" name="Rectángulo 10"/>
          <p:cNvSpPr/>
          <p:nvPr/>
        </p:nvSpPr>
        <p:spPr>
          <a:xfrm>
            <a:off x="454164" y="1470471"/>
            <a:ext cx="11095222" cy="3785652"/>
          </a:xfrm>
          <a:prstGeom prst="rect">
            <a:avLst/>
          </a:prstGeom>
        </p:spPr>
        <p:txBody>
          <a:bodyPr wrap="square">
            <a:spAutoFit/>
          </a:bodyPr>
          <a:lstStyle/>
          <a:p>
            <a:pPr algn="just" eaLnBrk="1" fontAlgn="auto" hangingPunct="1">
              <a:spcBef>
                <a:spcPts val="0"/>
              </a:spcBef>
              <a:spcAft>
                <a:spcPts val="0"/>
              </a:spcAft>
              <a:defRPr/>
            </a:pPr>
            <a:r>
              <a:rPr lang="es-EC" sz="2000" b="1" dirty="0"/>
              <a:t>Presencia en </a:t>
            </a:r>
            <a:r>
              <a:rPr lang="es-EC" sz="2000" b="1" dirty="0" smtClean="0"/>
              <a:t>medios</a:t>
            </a:r>
          </a:p>
          <a:p>
            <a:pPr algn="just" eaLnBrk="1" fontAlgn="auto" hangingPunct="1">
              <a:spcBef>
                <a:spcPts val="0"/>
              </a:spcBef>
              <a:spcAft>
                <a:spcPts val="0"/>
              </a:spcAft>
              <a:defRPr/>
            </a:pPr>
            <a:endParaRPr lang="es-EC" sz="2000" b="1" dirty="0"/>
          </a:p>
          <a:p>
            <a:pPr marL="285750" indent="-285750" algn="just">
              <a:buFont typeface="Arial" panose="020B0604020202020204" pitchFamily="34" charset="0"/>
              <a:buChar char="•"/>
              <a:defRPr/>
            </a:pPr>
            <a:r>
              <a:rPr lang="es-EC" sz="2000" b="1" dirty="0" smtClean="0"/>
              <a:t>221</a:t>
            </a:r>
            <a:r>
              <a:rPr lang="es-EC" sz="2000" dirty="0" smtClean="0"/>
              <a:t> </a:t>
            </a:r>
            <a:r>
              <a:rPr lang="es-EC" sz="2000" dirty="0"/>
              <a:t>apariciones en los medios de comunicación (radio, prensa, televisión y </a:t>
            </a:r>
            <a:r>
              <a:rPr lang="es-EC" sz="2000" dirty="0" smtClean="0"/>
              <a:t>portales web), </a:t>
            </a:r>
            <a:r>
              <a:rPr lang="es-EC" sz="2000" dirty="0"/>
              <a:t>mediante las cuales se </a:t>
            </a:r>
            <a:r>
              <a:rPr lang="es-EC" sz="2000" dirty="0" smtClean="0"/>
              <a:t>informó a la </a:t>
            </a:r>
            <a:r>
              <a:rPr lang="es-EC" sz="2000" dirty="0"/>
              <a:t>comunidad, las acciones de la </a:t>
            </a:r>
            <a:r>
              <a:rPr lang="es-EC" sz="2000" dirty="0" smtClean="0"/>
              <a:t>Empresa.</a:t>
            </a:r>
          </a:p>
          <a:p>
            <a:pPr marL="285750" indent="-285750" algn="just">
              <a:buFont typeface="Arial" panose="020B0604020202020204" pitchFamily="34" charset="0"/>
              <a:buChar char="•"/>
              <a:defRPr/>
            </a:pPr>
            <a:endParaRPr lang="es-EC" sz="2000" dirty="0"/>
          </a:p>
          <a:p>
            <a:pPr marL="285750" indent="-285750" algn="just" eaLnBrk="1" fontAlgn="auto" hangingPunct="1">
              <a:spcBef>
                <a:spcPts val="0"/>
              </a:spcBef>
              <a:spcAft>
                <a:spcPts val="0"/>
              </a:spcAft>
              <a:buFont typeface="Arial" panose="020B0604020202020204" pitchFamily="34" charset="0"/>
              <a:buChar char="•"/>
              <a:defRPr/>
            </a:pPr>
            <a:r>
              <a:rPr lang="es-EC" sz="2000" dirty="0"/>
              <a:t>Elaboración </a:t>
            </a:r>
            <a:r>
              <a:rPr lang="es-EC" sz="2000" dirty="0" smtClean="0"/>
              <a:t>y difusión de </a:t>
            </a:r>
            <a:r>
              <a:rPr lang="es-EC" sz="2000" b="1" dirty="0" smtClean="0"/>
              <a:t>38</a:t>
            </a:r>
            <a:r>
              <a:rPr lang="es-EC" sz="2000" dirty="0" smtClean="0"/>
              <a:t> </a:t>
            </a:r>
            <a:r>
              <a:rPr lang="es-EC" sz="2000" dirty="0"/>
              <a:t>boletines de </a:t>
            </a:r>
            <a:r>
              <a:rPr lang="es-EC" sz="2000" dirty="0" smtClean="0"/>
              <a:t>prensa.</a:t>
            </a:r>
          </a:p>
          <a:p>
            <a:pPr marL="285750" indent="-285750" algn="just" eaLnBrk="1" fontAlgn="auto" hangingPunct="1">
              <a:spcBef>
                <a:spcPts val="0"/>
              </a:spcBef>
              <a:spcAft>
                <a:spcPts val="0"/>
              </a:spcAft>
              <a:buFont typeface="Arial" panose="020B0604020202020204" pitchFamily="34" charset="0"/>
              <a:buChar char="•"/>
              <a:defRPr/>
            </a:pPr>
            <a:endParaRPr lang="es-EC" sz="2000" dirty="0"/>
          </a:p>
          <a:p>
            <a:pPr marL="285750" indent="-285750" algn="just" eaLnBrk="1" fontAlgn="auto" hangingPunct="1">
              <a:spcBef>
                <a:spcPts val="0"/>
              </a:spcBef>
              <a:spcAft>
                <a:spcPts val="0"/>
              </a:spcAft>
              <a:buFont typeface="Arial" panose="020B0604020202020204" pitchFamily="34" charset="0"/>
              <a:buChar char="•"/>
              <a:defRPr/>
            </a:pPr>
            <a:r>
              <a:rPr lang="es-EC" sz="2000" dirty="0" smtClean="0"/>
              <a:t>EMASEO EP ahorró </a:t>
            </a:r>
            <a:r>
              <a:rPr lang="es-EC" sz="2000" b="1" dirty="0" smtClean="0"/>
              <a:t>USD 297.099,50 </a:t>
            </a:r>
            <a:r>
              <a:rPr lang="es-EC" sz="2000" dirty="0"/>
              <a:t>por concepto de </a:t>
            </a:r>
            <a:r>
              <a:rPr lang="es-EC" sz="2000" i="1" dirty="0" err="1" smtClean="0"/>
              <a:t>freepress</a:t>
            </a:r>
            <a:r>
              <a:rPr lang="es-EC" sz="2000" i="1" dirty="0"/>
              <a:t> </a:t>
            </a:r>
            <a:r>
              <a:rPr lang="es-EC" sz="2000" dirty="0" smtClean="0"/>
              <a:t>(utilización de espacios en los medios de comunicación sin costo para la Empresa).</a:t>
            </a:r>
          </a:p>
          <a:p>
            <a:pPr marL="285750" indent="-285750" algn="just" eaLnBrk="1" fontAlgn="auto" hangingPunct="1">
              <a:spcBef>
                <a:spcPts val="0"/>
              </a:spcBef>
              <a:spcAft>
                <a:spcPts val="0"/>
              </a:spcAft>
              <a:buFont typeface="Arial" panose="020B0604020202020204" pitchFamily="34" charset="0"/>
              <a:buChar char="•"/>
              <a:defRPr/>
            </a:pPr>
            <a:endParaRPr lang="es-EC" sz="2000" dirty="0" smtClean="0"/>
          </a:p>
          <a:p>
            <a:pPr marL="285750" indent="-285750" algn="just">
              <a:buFont typeface="Arial" panose="020B0604020202020204" pitchFamily="34" charset="0"/>
              <a:buChar char="•"/>
              <a:defRPr/>
            </a:pPr>
            <a:r>
              <a:rPr lang="es-EC" sz="2000" dirty="0" smtClean="0"/>
              <a:t>En </a:t>
            </a:r>
            <a:r>
              <a:rPr lang="es-EC" sz="2000" dirty="0"/>
              <a:t>redes </a:t>
            </a:r>
            <a:r>
              <a:rPr lang="es-EC" sz="2000" dirty="0" smtClean="0"/>
              <a:t>sociales, </a:t>
            </a:r>
            <a:r>
              <a:rPr lang="es-EC" sz="2000" dirty="0"/>
              <a:t>se </a:t>
            </a:r>
            <a:r>
              <a:rPr lang="es-EC" sz="2000" dirty="0" smtClean="0"/>
              <a:t>publicaron </a:t>
            </a:r>
            <a:r>
              <a:rPr lang="es-EC" sz="2000" b="1" dirty="0" smtClean="0"/>
              <a:t>1.852 </a:t>
            </a:r>
            <a:r>
              <a:rPr lang="es-EC" sz="2000" dirty="0" smtClean="0"/>
              <a:t>piezas gráficas y se difundieron </a:t>
            </a:r>
            <a:r>
              <a:rPr lang="es-EC" sz="2000" b="1" dirty="0" smtClean="0"/>
              <a:t>76</a:t>
            </a:r>
            <a:r>
              <a:rPr lang="es-EC" sz="2000" dirty="0" smtClean="0"/>
              <a:t> videos, que permitieron alcanzar </a:t>
            </a:r>
            <a:r>
              <a:rPr lang="es-EC" sz="2000" b="1" dirty="0" smtClean="0"/>
              <a:t>2,5</a:t>
            </a:r>
            <a:r>
              <a:rPr lang="es-EC" sz="2000" dirty="0" smtClean="0"/>
              <a:t> </a:t>
            </a:r>
            <a:r>
              <a:rPr lang="es-EC" sz="2000" dirty="0"/>
              <a:t>millones de </a:t>
            </a:r>
            <a:r>
              <a:rPr lang="es-EC" sz="2000" dirty="0" smtClean="0"/>
              <a:t>visualizaciones </a:t>
            </a:r>
            <a:r>
              <a:rPr lang="es-EC" sz="2000" dirty="0"/>
              <a:t>en </a:t>
            </a:r>
            <a:r>
              <a:rPr lang="es-EC" sz="2000" dirty="0" smtClean="0"/>
              <a:t>redes sociales.</a:t>
            </a:r>
            <a:endParaRPr lang="es-EC" sz="2000" dirty="0"/>
          </a:p>
        </p:txBody>
      </p:sp>
    </p:spTree>
    <p:extLst>
      <p:ext uri="{BB962C8B-B14F-4D97-AF65-F5344CB8AC3E}">
        <p14:creationId xmlns:p14="http://schemas.microsoft.com/office/powerpoint/2010/main" val="3271635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p:cNvSpPr>
          <p:nvPr/>
        </p:nvSpPr>
        <p:spPr bwMode="auto">
          <a:xfrm>
            <a:off x="276131" y="520236"/>
            <a:ext cx="9525337" cy="720000"/>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algn="l"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TECNOLOGÍA DE LA INFORMACIÓN Y COMUNICACIÓN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20"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19</a:t>
            </a:fld>
            <a:endParaRPr lang="es-ES_tradnl" dirty="0"/>
          </a:p>
        </p:txBody>
      </p:sp>
      <p:sp>
        <p:nvSpPr>
          <p:cNvPr id="6" name="Cuadro de texto 18"/>
          <p:cNvSpPr txBox="1">
            <a:spLocks/>
          </p:cNvSpPr>
          <p:nvPr/>
        </p:nvSpPr>
        <p:spPr>
          <a:xfrm>
            <a:off x="7612380" y="51791"/>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3725" y="6141823"/>
            <a:ext cx="1102595" cy="555086"/>
          </a:xfrm>
          <a:prstGeom prst="rect">
            <a:avLst/>
          </a:prstGeom>
        </p:spPr>
      </p:pic>
      <p:pic>
        <p:nvPicPr>
          <p:cNvPr id="9" name="Imagen 8"/>
          <p:cNvPicPr>
            <a:picLocks noChangeAspect="1"/>
          </p:cNvPicPr>
          <p:nvPr/>
        </p:nvPicPr>
        <p:blipFill rotWithShape="1">
          <a:blip r:embed="rId3"/>
          <a:srcRect t="2" r="16755" b="-179058"/>
          <a:stretch/>
        </p:blipFill>
        <p:spPr>
          <a:xfrm>
            <a:off x="1631825" y="6403625"/>
            <a:ext cx="8739900" cy="446582"/>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681" y="6376648"/>
            <a:ext cx="1026414" cy="401881"/>
          </a:xfrm>
          <a:prstGeom prst="rect">
            <a:avLst/>
          </a:prstGeom>
        </p:spPr>
      </p:pic>
      <p:pic>
        <p:nvPicPr>
          <p:cNvPr id="21" name="Imagen 20"/>
          <p:cNvPicPr>
            <a:picLocks noChangeAspect="1"/>
          </p:cNvPicPr>
          <p:nvPr/>
        </p:nvPicPr>
        <p:blipFill>
          <a:blip r:embed="rId5"/>
          <a:stretch>
            <a:fillRect/>
          </a:stretch>
        </p:blipFill>
        <p:spPr>
          <a:xfrm>
            <a:off x="943776" y="1874846"/>
            <a:ext cx="2316305" cy="772102"/>
          </a:xfrm>
          <a:prstGeom prst="rect">
            <a:avLst/>
          </a:prstGeom>
        </p:spPr>
      </p:pic>
      <p:sp>
        <p:nvSpPr>
          <p:cNvPr id="22" name="Rectángulo 21"/>
          <p:cNvSpPr/>
          <p:nvPr/>
        </p:nvSpPr>
        <p:spPr>
          <a:xfrm>
            <a:off x="1528970" y="1870508"/>
            <a:ext cx="1492675" cy="350505"/>
          </a:xfrm>
          <a:prstGeom prst="rect">
            <a:avLst/>
          </a:prstGeom>
          <a:noFill/>
        </p:spPr>
        <p:txBody>
          <a:bodyPr wrap="square" lIns="91440" tIns="45720" rIns="91440" bIns="45720">
            <a:spAutoFit/>
          </a:bodyPr>
          <a:lstStyle/>
          <a:p>
            <a:pPr algn="ctr"/>
            <a:r>
              <a:rPr lang="es-ES" sz="1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DESARROLLO</a:t>
            </a:r>
            <a:endParaRPr lang="es-ES"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Rectángulo 22"/>
          <p:cNvSpPr/>
          <p:nvPr/>
        </p:nvSpPr>
        <p:spPr>
          <a:xfrm>
            <a:off x="3487991" y="1761793"/>
            <a:ext cx="8772691" cy="923330"/>
          </a:xfrm>
          <a:prstGeom prst="rect">
            <a:avLst/>
          </a:prstGeom>
        </p:spPr>
        <p:txBody>
          <a:bodyPr wrap="square">
            <a:spAutoFit/>
          </a:bodyPr>
          <a:lstStyle/>
          <a:p>
            <a:pPr marL="285750" lvl="0" indent="-285750" algn="just">
              <a:buFont typeface="Arial" panose="020B0604020202020204" pitchFamily="34" charset="0"/>
              <a:buChar char="•"/>
            </a:pPr>
            <a:r>
              <a:rPr lang="es-EC" dirty="0"/>
              <a:t>Desarrollo y Mejora del SGO (Sistema de Gestión de </a:t>
            </a:r>
            <a:r>
              <a:rPr lang="es-EC" dirty="0" smtClean="0"/>
              <a:t>Operaciones).</a:t>
            </a:r>
          </a:p>
          <a:p>
            <a:pPr marL="285750" lvl="0" indent="-285750" algn="just">
              <a:buFont typeface="Arial" panose="020B0604020202020204" pitchFamily="34" charset="0"/>
              <a:buChar char="•"/>
            </a:pPr>
            <a:r>
              <a:rPr lang="es-EC" dirty="0" smtClean="0"/>
              <a:t>Implementación </a:t>
            </a:r>
            <a:r>
              <a:rPr lang="es-EC" dirty="0"/>
              <a:t>del Portal </a:t>
            </a:r>
            <a:r>
              <a:rPr lang="es-EC" dirty="0" smtClean="0"/>
              <a:t>Ciudadano.</a:t>
            </a:r>
          </a:p>
          <a:p>
            <a:pPr marL="285750" lvl="2" indent="-285750" algn="just">
              <a:buFont typeface="Arial" panose="020B0604020202020204" pitchFamily="34" charset="0"/>
              <a:buChar char="•"/>
            </a:pPr>
            <a:r>
              <a:rPr lang="es-EC" dirty="0" smtClean="0"/>
              <a:t>Sistema </a:t>
            </a:r>
            <a:r>
              <a:rPr lang="es-EC" dirty="0"/>
              <a:t>de Digitalización de Documentos para Secretaría </a:t>
            </a:r>
            <a:r>
              <a:rPr lang="es-EC" dirty="0" smtClean="0"/>
              <a:t>General.</a:t>
            </a:r>
            <a:endParaRPr lang="es-EC" dirty="0"/>
          </a:p>
        </p:txBody>
      </p:sp>
      <p:pic>
        <p:nvPicPr>
          <p:cNvPr id="26" name="Imagen 25"/>
          <p:cNvPicPr>
            <a:picLocks noChangeAspect="1"/>
          </p:cNvPicPr>
          <p:nvPr/>
        </p:nvPicPr>
        <p:blipFill>
          <a:blip r:embed="rId6"/>
          <a:stretch>
            <a:fillRect/>
          </a:stretch>
        </p:blipFill>
        <p:spPr>
          <a:xfrm>
            <a:off x="970848" y="3930236"/>
            <a:ext cx="2231014" cy="743671"/>
          </a:xfrm>
          <a:prstGeom prst="rect">
            <a:avLst/>
          </a:prstGeom>
        </p:spPr>
      </p:pic>
      <p:sp>
        <p:nvSpPr>
          <p:cNvPr id="27" name="Rectángulo 26"/>
          <p:cNvSpPr/>
          <p:nvPr/>
        </p:nvSpPr>
        <p:spPr>
          <a:xfrm>
            <a:off x="943776" y="3954584"/>
            <a:ext cx="2253434" cy="738664"/>
          </a:xfrm>
          <a:prstGeom prst="rect">
            <a:avLst/>
          </a:prstGeom>
          <a:noFill/>
        </p:spPr>
        <p:txBody>
          <a:bodyPr wrap="square" lIns="91440" tIns="45720" rIns="91440" bIns="45720">
            <a:spAutoFit/>
          </a:bodyPr>
          <a:lstStyle/>
          <a:p>
            <a:pPr algn="r"/>
            <a:r>
              <a:rPr lang="es-ES" sz="1400" b="1" cap="none" spc="0" dirty="0" smtClean="0">
                <a:ln w="9525">
                  <a:solidFill>
                    <a:schemeClr val="bg1"/>
                  </a:solidFill>
                  <a:prstDash val="solid"/>
                </a:ln>
                <a:effectLst>
                  <a:outerShdw blurRad="12700" dist="38100" dir="2700000" algn="tl" rotWithShape="0">
                    <a:schemeClr val="accent5">
                      <a:lumMod val="60000"/>
                      <a:lumOff val="40000"/>
                    </a:schemeClr>
                  </a:outerShdw>
                </a:effectLst>
              </a:rPr>
              <a:t>            INFRAESTRUCTURA</a:t>
            </a:r>
          </a:p>
          <a:p>
            <a:pPr algn="r"/>
            <a:endParaRPr lang="es-ES" sz="1400" b="1" cap="none" spc="0" dirty="0" smtClean="0">
              <a:ln w="9525">
                <a:solidFill>
                  <a:schemeClr val="bg1"/>
                </a:solidFill>
                <a:prstDash val="solid"/>
              </a:ln>
              <a:effectLst>
                <a:outerShdw blurRad="12700" dist="38100" dir="2700000" algn="tl" rotWithShape="0">
                  <a:schemeClr val="accent5">
                    <a:lumMod val="60000"/>
                    <a:lumOff val="40000"/>
                  </a:schemeClr>
                </a:outerShdw>
              </a:effectLst>
            </a:endParaRPr>
          </a:p>
          <a:p>
            <a:pPr algn="r"/>
            <a:r>
              <a:rPr lang="es-ES" sz="1400" b="1" dirty="0" smtClean="0">
                <a:ln w="9525">
                  <a:solidFill>
                    <a:schemeClr val="bg1"/>
                  </a:solidFill>
                  <a:prstDash val="solid"/>
                </a:ln>
                <a:effectLst>
                  <a:outerShdw blurRad="12700" dist="38100" dir="2700000" algn="tl" rotWithShape="0">
                    <a:schemeClr val="accent5">
                      <a:lumMod val="60000"/>
                      <a:lumOff val="40000"/>
                    </a:schemeClr>
                  </a:outerShdw>
                </a:effectLst>
              </a:rPr>
              <a:t>REDES/COMUNICACIONES</a:t>
            </a:r>
            <a:endParaRPr lang="es-ES" b="1" cap="none" spc="0" dirty="0">
              <a:ln w="9525">
                <a:solidFill>
                  <a:schemeClr val="bg1"/>
                </a:solidFill>
                <a:prstDash val="solid"/>
              </a:ln>
              <a:effectLst>
                <a:outerShdw blurRad="12700" dist="38100" dir="2700000" algn="tl" rotWithShape="0">
                  <a:schemeClr val="accent5">
                    <a:lumMod val="60000"/>
                    <a:lumOff val="40000"/>
                  </a:schemeClr>
                </a:outerShdw>
              </a:effectLst>
            </a:endParaRPr>
          </a:p>
        </p:txBody>
      </p:sp>
      <p:sp>
        <p:nvSpPr>
          <p:cNvPr id="29" name="Rectángulo 28"/>
          <p:cNvSpPr/>
          <p:nvPr/>
        </p:nvSpPr>
        <p:spPr>
          <a:xfrm>
            <a:off x="3457613" y="3952045"/>
            <a:ext cx="7805461" cy="646331"/>
          </a:xfrm>
          <a:prstGeom prst="rect">
            <a:avLst/>
          </a:prstGeom>
        </p:spPr>
        <p:txBody>
          <a:bodyPr wrap="square">
            <a:spAutoFit/>
          </a:bodyPr>
          <a:lstStyle/>
          <a:p>
            <a:pPr marL="285750" lvl="2" indent="-285750">
              <a:buFont typeface="Arial" panose="020B0604020202020204" pitchFamily="34" charset="0"/>
              <a:buChar char="•"/>
            </a:pPr>
            <a:r>
              <a:rPr lang="es-EC" dirty="0"/>
              <a:t>Migración de Sistemas Operativos en Servidores </a:t>
            </a:r>
          </a:p>
          <a:p>
            <a:pPr marL="285750" indent="-285750" algn="just">
              <a:buFont typeface="Arial" panose="020B0604020202020204" pitchFamily="34" charset="0"/>
              <a:buChar char="•"/>
            </a:pPr>
            <a:r>
              <a:rPr lang="es-EC" dirty="0" smtClean="0"/>
              <a:t>Servicio </a:t>
            </a:r>
            <a:r>
              <a:rPr lang="es-EC" dirty="0"/>
              <a:t>de enlace de voz </a:t>
            </a:r>
            <a:r>
              <a:rPr lang="es-EC" dirty="0" smtClean="0"/>
              <a:t>y datos </a:t>
            </a:r>
            <a:r>
              <a:rPr lang="es-EC" dirty="0"/>
              <a:t>para cámaras de </a:t>
            </a:r>
            <a:r>
              <a:rPr lang="es-EC" dirty="0" err="1"/>
              <a:t>videovigilancia</a:t>
            </a:r>
            <a:r>
              <a:rPr lang="es-EC" dirty="0"/>
              <a:t> y </a:t>
            </a:r>
            <a:r>
              <a:rPr lang="es-EC" dirty="0" smtClean="0"/>
              <a:t>perifoneo.</a:t>
            </a:r>
            <a:endParaRPr lang="es-EC" dirty="0"/>
          </a:p>
        </p:txBody>
      </p:sp>
    </p:spTree>
    <p:extLst>
      <p:ext uri="{BB962C8B-B14F-4D97-AF65-F5344CB8AC3E}">
        <p14:creationId xmlns:p14="http://schemas.microsoft.com/office/powerpoint/2010/main" val="303444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4"/>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590672" y="807794"/>
            <a:ext cx="5076828"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l"/>
            <a:r>
              <a:rPr lang="es-EC" sz="2400" dirty="0" smtClean="0"/>
              <a:t>MARCO JURÍDICO</a:t>
            </a:r>
            <a:endParaRPr lang="es-ES" sz="2000" dirty="0"/>
          </a:p>
          <a:p>
            <a:pPr algn="l"/>
            <a:endParaRPr lang="es-ES" sz="2000" dirty="0"/>
          </a:p>
        </p:txBody>
      </p:sp>
      <p:sp>
        <p:nvSpPr>
          <p:cNvPr id="12" name="Subtítulo 5"/>
          <p:cNvSpPr txBox="1">
            <a:spLocks/>
          </p:cNvSpPr>
          <p:nvPr/>
        </p:nvSpPr>
        <p:spPr>
          <a:xfrm>
            <a:off x="1514475" y="2065212"/>
            <a:ext cx="8905875" cy="3139321"/>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900"/>
            </a:lvl1pPr>
          </a:lstStyle>
          <a:p>
            <a:pPr>
              <a:spcAft>
                <a:spcPts val="1800"/>
              </a:spcAft>
            </a:pPr>
            <a:r>
              <a:rPr lang="es-EC" sz="2400" dirty="0" smtClean="0"/>
              <a:t>El </a:t>
            </a:r>
            <a:r>
              <a:rPr lang="es-EC" sz="2400" b="1" dirty="0"/>
              <a:t>Código Municipal para el Distrito Metropolitano de Quito</a:t>
            </a:r>
            <a:r>
              <a:rPr lang="es-EC" sz="2400" dirty="0"/>
              <a:t>, literal </a:t>
            </a:r>
            <a:r>
              <a:rPr lang="es-EC" sz="2400" dirty="0" smtClean="0"/>
              <a:t>f) </a:t>
            </a:r>
            <a:r>
              <a:rPr lang="es-EC" sz="2400" dirty="0"/>
              <a:t>del artículo I.2.88, </a:t>
            </a:r>
            <a:r>
              <a:rPr lang="es-EC" sz="2400" dirty="0" smtClean="0"/>
              <a:t>señala, entre los </a:t>
            </a:r>
            <a:r>
              <a:rPr lang="es-EC" sz="2400" b="1" dirty="0" smtClean="0"/>
              <a:t>deberes </a:t>
            </a:r>
            <a:r>
              <a:rPr lang="es-EC" sz="2400" b="1" dirty="0"/>
              <a:t>y atribuciones del/la Gerente </a:t>
            </a:r>
            <a:r>
              <a:rPr lang="es-EC" sz="2400" b="1" dirty="0" smtClean="0"/>
              <a:t>General</a:t>
            </a:r>
            <a:r>
              <a:rPr lang="es-EC" sz="2400" dirty="0" smtClean="0"/>
              <a:t>, el siguiente: </a:t>
            </a:r>
          </a:p>
          <a:p>
            <a:pPr marL="628650" lvl="2">
              <a:spcAft>
                <a:spcPts val="1800"/>
              </a:spcAft>
            </a:pPr>
            <a:r>
              <a:rPr lang="es-EC" sz="2400" dirty="0" smtClean="0"/>
              <a:t>“</a:t>
            </a:r>
            <a:r>
              <a:rPr lang="es-EC" sz="2400" b="1" i="1" dirty="0"/>
              <a:t>Informar semestralmente al Directorio </a:t>
            </a:r>
            <a:r>
              <a:rPr lang="es-EC" sz="2400" i="1" dirty="0"/>
              <a:t>de las gestiones administrativas, financieras y técnicas, así como de los trabajos </a:t>
            </a:r>
            <a:r>
              <a:rPr lang="es-EC" sz="2400" i="1" dirty="0" smtClean="0"/>
              <a:t>ejecutados…”</a:t>
            </a:r>
          </a:p>
          <a:p>
            <a:pPr marL="628650" lvl="2">
              <a:spcAft>
                <a:spcPts val="1800"/>
              </a:spcAft>
            </a:pPr>
            <a:endParaRPr lang="es-EC" sz="2400" dirty="0" smtClean="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2</a:t>
            </a:fld>
            <a:endParaRPr lang="es-ES_tradnl" dirty="0"/>
          </a:p>
        </p:txBody>
      </p:sp>
    </p:spTree>
    <p:extLst>
      <p:ext uri="{BB962C8B-B14F-4D97-AF65-F5344CB8AC3E}">
        <p14:creationId xmlns:p14="http://schemas.microsoft.com/office/powerpoint/2010/main" val="4075706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4884" y="6245443"/>
            <a:ext cx="1243123" cy="625833"/>
          </a:xfrm>
          <a:prstGeom prst="rect">
            <a:avLst/>
          </a:prstGeom>
        </p:spPr>
      </p:pic>
      <p:sp>
        <p:nvSpPr>
          <p:cNvPr id="7" name="CuadroTexto 6"/>
          <p:cNvSpPr txBox="1"/>
          <p:nvPr/>
        </p:nvSpPr>
        <p:spPr>
          <a:xfrm>
            <a:off x="170603" y="882879"/>
            <a:ext cx="11728829" cy="400110"/>
          </a:xfrm>
          <a:prstGeom prst="rect">
            <a:avLst/>
          </a:prstGeom>
          <a:noFill/>
        </p:spPr>
        <p:txBody>
          <a:bodyPr wrap="square" rtlCol="0">
            <a:spAutoFit/>
          </a:bodyPr>
          <a:lstStyle/>
          <a:p>
            <a:pPr algn="ctr"/>
            <a:r>
              <a:rPr lang="es-ES" sz="2000" b="1" dirty="0"/>
              <a:t>PROCESOS DE CONTRATACIÓN ADJUDICADOS, DECLARADOS DESIERTOS Y CANCELADOS</a:t>
            </a:r>
          </a:p>
        </p:txBody>
      </p:sp>
      <p:sp>
        <p:nvSpPr>
          <p:cNvPr id="27" name="Rectangle 10"/>
          <p:cNvSpPr>
            <a:spLocks noChangeArrowheads="1"/>
          </p:cNvSpPr>
          <p:nvPr/>
        </p:nvSpPr>
        <p:spPr bwMode="auto">
          <a:xfrm>
            <a:off x="2863850" y="2230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a:ln>
                  <a:noFill/>
                </a:ln>
                <a:solidFill>
                  <a:schemeClr val="tx1"/>
                </a:solidFill>
                <a:effectLst/>
                <a:latin typeface="Arial" panose="020B0604020202020204" pitchFamily="34" charset="0"/>
              </a:rPr>
              <a:t/>
            </a:r>
            <a:br>
              <a:rPr kumimoji="0" lang="es-EC" altLang="es-EC" sz="1800" b="0" i="0" u="none" strike="noStrike" cap="none" normalizeH="0" baseline="0">
                <a:ln>
                  <a:noFill/>
                </a:ln>
                <a:solidFill>
                  <a:schemeClr val="tx1"/>
                </a:solidFill>
                <a:effectLst/>
                <a:latin typeface="Arial" panose="020B0604020202020204" pitchFamily="34" charset="0"/>
              </a:rPr>
            </a:b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3" name="CuadroTexto 2"/>
          <p:cNvSpPr txBox="1"/>
          <p:nvPr/>
        </p:nvSpPr>
        <p:spPr>
          <a:xfrm>
            <a:off x="1172145" y="5299296"/>
            <a:ext cx="4750954" cy="369332"/>
          </a:xfrm>
          <a:prstGeom prst="rect">
            <a:avLst/>
          </a:prstGeom>
          <a:noFill/>
        </p:spPr>
        <p:txBody>
          <a:bodyPr wrap="square" rtlCol="0">
            <a:spAutoFit/>
          </a:bodyPr>
          <a:lstStyle/>
          <a:p>
            <a:endParaRPr lang="es-EC" dirty="0"/>
          </a:p>
        </p:txBody>
      </p:sp>
      <p:sp>
        <p:nvSpPr>
          <p:cNvPr id="11" name="Rectangle 2"/>
          <p:cNvSpPr txBox="1">
            <a:spLocks/>
          </p:cNvSpPr>
          <p:nvPr/>
        </p:nvSpPr>
        <p:spPr bwMode="auto">
          <a:xfrm>
            <a:off x="37763" y="251689"/>
            <a:ext cx="12287587" cy="720000"/>
          </a:xfrm>
          <a:prstGeom prst="rect">
            <a:avLst/>
          </a:prstGeom>
          <a:solidFill>
            <a:schemeClr val="bg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algn="l"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DE  CONTRATACIÓN PÚBLICA/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3"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14" name="Cuadro de texto 18"/>
          <p:cNvSpPr txBox="1">
            <a:spLocks/>
          </p:cNvSpPr>
          <p:nvPr/>
        </p:nvSpPr>
        <p:spPr bwMode="auto">
          <a:xfrm>
            <a:off x="7464425" y="80963"/>
            <a:ext cx="47386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lnSpc>
                <a:spcPct val="115000"/>
              </a:lnSpc>
              <a:spcAft>
                <a:spcPts val="1000"/>
              </a:spcAft>
            </a:pPr>
            <a:r>
              <a:rPr lang="es-ES" altLang="es-ES_tradnl" sz="1100" b="1" dirty="0">
                <a:solidFill>
                  <a:srgbClr val="FFFFFF"/>
                </a:solidFill>
                <a:ea typeface="Calibri" charset="0"/>
                <a:cs typeface="Times New Roman" charset="0"/>
              </a:rPr>
              <a:t>INFORME DE GESTIÓN GERENCIA GENERAL ENERO- JUNIO 2021</a:t>
            </a:r>
            <a:endParaRPr lang="es-EC" altLang="es-ES_tradnl" sz="1100" dirty="0">
              <a:ea typeface="Calibri" charset="0"/>
              <a:cs typeface="Times New Roman" charset="0"/>
            </a:endParaRPr>
          </a:p>
          <a:p>
            <a:pPr eaLnBrk="1" hangingPunct="1">
              <a:lnSpc>
                <a:spcPct val="115000"/>
              </a:lnSpc>
              <a:spcAft>
                <a:spcPts val="1000"/>
              </a:spcAft>
            </a:pPr>
            <a:r>
              <a:rPr lang="es-EC" altLang="es-ES_tradnl" sz="1100" dirty="0">
                <a:ea typeface="Calibri" charset="0"/>
                <a:cs typeface="Times New Roman" charset="0"/>
              </a:rPr>
              <a:t> </a:t>
            </a:r>
          </a:p>
        </p:txBody>
      </p:sp>
      <p:cxnSp>
        <p:nvCxnSpPr>
          <p:cNvPr id="8" name="Conector recto 7"/>
          <p:cNvCxnSpPr/>
          <p:nvPr/>
        </p:nvCxnSpPr>
        <p:spPr>
          <a:xfrm>
            <a:off x="5779099" y="1600200"/>
            <a:ext cx="0" cy="4948923"/>
          </a:xfrm>
          <a:prstGeom prst="line">
            <a:avLst/>
          </a:prstGeom>
        </p:spPr>
        <p:style>
          <a:lnRef idx="1">
            <a:schemeClr val="accent1"/>
          </a:lnRef>
          <a:fillRef idx="0">
            <a:schemeClr val="accent1"/>
          </a:fillRef>
          <a:effectRef idx="0">
            <a:schemeClr val="accent1"/>
          </a:effectRef>
          <a:fontRef idx="minor">
            <a:schemeClr val="tx1"/>
          </a:fontRef>
        </p:style>
      </p:cxnSp>
      <p:sp>
        <p:nvSpPr>
          <p:cNvPr id="5" name="Marcador de número de diapositiva 4"/>
          <p:cNvSpPr>
            <a:spLocks noGrp="1"/>
          </p:cNvSpPr>
          <p:nvPr>
            <p:ph type="sldNum" sz="quarter" idx="12"/>
          </p:nvPr>
        </p:nvSpPr>
        <p:spPr/>
        <p:txBody>
          <a:bodyPr/>
          <a:lstStyle/>
          <a:p>
            <a:fld id="{A7058661-EA62-204E-B219-55D798D746B5}" type="slidenum">
              <a:rPr lang="es-ES_tradnl" smtClean="0"/>
              <a:t>20</a:t>
            </a:fld>
            <a:endParaRPr lang="es-ES_tradnl" dirty="0"/>
          </a:p>
        </p:txBody>
      </p:sp>
      <p:graphicFrame>
        <p:nvGraphicFramePr>
          <p:cNvPr id="16" name="Gráfico 15"/>
          <p:cNvGraphicFramePr>
            <a:graphicFrameLocks/>
          </p:cNvGraphicFramePr>
          <p:nvPr>
            <p:extLst/>
          </p:nvPr>
        </p:nvGraphicFramePr>
        <p:xfrm>
          <a:off x="319827" y="1526959"/>
          <a:ext cx="5337599" cy="47818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Tabla 16"/>
          <p:cNvGraphicFramePr>
            <a:graphicFrameLocks noGrp="1"/>
          </p:cNvGraphicFramePr>
          <p:nvPr>
            <p:extLst/>
          </p:nvPr>
        </p:nvGraphicFramePr>
        <p:xfrm>
          <a:off x="6488510" y="4910882"/>
          <a:ext cx="4960393" cy="1199450"/>
        </p:xfrm>
        <a:graphic>
          <a:graphicData uri="http://schemas.openxmlformats.org/drawingml/2006/table">
            <a:tbl>
              <a:tblPr firstRow="1" bandRow="1">
                <a:tableStyleId>{5A111915-BE36-4E01-A7E5-04B1672EAD32}</a:tableStyleId>
              </a:tblPr>
              <a:tblGrid>
                <a:gridCol w="3273641">
                  <a:extLst>
                    <a:ext uri="{9D8B030D-6E8A-4147-A177-3AD203B41FA5}">
                      <a16:colId xmlns:a16="http://schemas.microsoft.com/office/drawing/2014/main" val="20000"/>
                    </a:ext>
                  </a:extLst>
                </a:gridCol>
                <a:gridCol w="1686752">
                  <a:extLst>
                    <a:ext uri="{9D8B030D-6E8A-4147-A177-3AD203B41FA5}">
                      <a16:colId xmlns:a16="http://schemas.microsoft.com/office/drawing/2014/main" val="20001"/>
                    </a:ext>
                  </a:extLst>
                </a:gridCol>
              </a:tblGrid>
              <a:tr h="223889">
                <a:tc>
                  <a:txBody>
                    <a:bodyPr/>
                    <a:lstStyle/>
                    <a:p>
                      <a:pPr algn="ctr"/>
                      <a:r>
                        <a:rPr lang="es-EC" sz="1600" dirty="0"/>
                        <a:t>ESTADO</a:t>
                      </a:r>
                    </a:p>
                  </a:txBody>
                  <a:tcPr/>
                </a:tc>
                <a:tc>
                  <a:txBody>
                    <a:bodyPr/>
                    <a:lstStyle/>
                    <a:p>
                      <a:pPr algn="ctr"/>
                      <a:r>
                        <a:rPr lang="es-EC" sz="1600" dirty="0"/>
                        <a:t>TOTAL</a:t>
                      </a:r>
                    </a:p>
                  </a:txBody>
                  <a:tcPr/>
                </a:tc>
                <a:extLst>
                  <a:ext uri="{0D108BD9-81ED-4DB2-BD59-A6C34878D82A}">
                    <a16:rowId xmlns:a16="http://schemas.microsoft.com/office/drawing/2014/main" val="10000"/>
                  </a:ext>
                </a:extLst>
              </a:tr>
              <a:tr h="346010">
                <a:tc>
                  <a:txBody>
                    <a:bodyPr/>
                    <a:lstStyle/>
                    <a:p>
                      <a:pPr marL="0" algn="ctr" defTabSz="914400" rtl="0" eaLnBrk="1" fontAlgn="b" latinLnBrk="0" hangingPunct="1"/>
                      <a:r>
                        <a:rPr lang="es-EC" sz="1400" b="1" kern="1200" dirty="0"/>
                        <a:t>CONTRATOS SUSCRITOS</a:t>
                      </a:r>
                      <a:endParaRPr lang="es-EC" sz="1400" b="1" kern="1200" dirty="0">
                        <a:solidFill>
                          <a:schemeClr val="dk1"/>
                        </a:solidFill>
                        <a:latin typeface="+mn-lt"/>
                        <a:ea typeface="+mn-ea"/>
                        <a:cs typeface="+mn-cs"/>
                      </a:endParaRPr>
                    </a:p>
                  </a:txBody>
                  <a:tcPr marL="9525" marR="9525" marT="9525" marB="0" anchor="ctr"/>
                </a:tc>
                <a:tc>
                  <a:txBody>
                    <a:bodyPr/>
                    <a:lstStyle/>
                    <a:p>
                      <a:pPr algn="ctr"/>
                      <a:r>
                        <a:rPr lang="es-EC" sz="1400" b="1" dirty="0"/>
                        <a:t>10</a:t>
                      </a:r>
                    </a:p>
                  </a:txBody>
                  <a:tcPr anchor="ctr"/>
                </a:tc>
                <a:extLst>
                  <a:ext uri="{0D108BD9-81ED-4DB2-BD59-A6C34878D82A}">
                    <a16:rowId xmlns:a16="http://schemas.microsoft.com/office/drawing/2014/main" val="10001"/>
                  </a:ext>
                </a:extLst>
              </a:tr>
              <a:tr h="479619">
                <a:tc>
                  <a:txBody>
                    <a:bodyPr/>
                    <a:lstStyle/>
                    <a:p>
                      <a:pPr algn="ctr"/>
                      <a:r>
                        <a:rPr lang="es-EC" sz="1400" b="1" dirty="0"/>
                        <a:t>TERMINACIÓN DE CONTRATO POR MUTUO ACUERDO</a:t>
                      </a:r>
                    </a:p>
                  </a:txBody>
                  <a:tcPr anchor="ctr"/>
                </a:tc>
                <a:tc>
                  <a:txBody>
                    <a:bodyPr/>
                    <a:lstStyle/>
                    <a:p>
                      <a:pPr algn="ctr"/>
                      <a:r>
                        <a:rPr lang="es-EC" sz="1400" b="1" dirty="0"/>
                        <a:t>1</a:t>
                      </a:r>
                    </a:p>
                  </a:txBody>
                  <a:tcPr anchor="ctr"/>
                </a:tc>
                <a:extLst>
                  <a:ext uri="{0D108BD9-81ED-4DB2-BD59-A6C34878D82A}">
                    <a16:rowId xmlns:a16="http://schemas.microsoft.com/office/drawing/2014/main" val="10002"/>
                  </a:ext>
                </a:extLst>
              </a:tr>
            </a:tbl>
          </a:graphicData>
        </a:graphic>
      </p:graphicFrame>
      <p:graphicFrame>
        <p:nvGraphicFramePr>
          <p:cNvPr id="18" name="Tabla 17"/>
          <p:cNvGraphicFramePr>
            <a:graphicFrameLocks noGrp="1"/>
          </p:cNvGraphicFramePr>
          <p:nvPr>
            <p:extLst/>
          </p:nvPr>
        </p:nvGraphicFramePr>
        <p:xfrm>
          <a:off x="5996953" y="1718658"/>
          <a:ext cx="5943507" cy="2922358"/>
        </p:xfrm>
        <a:graphic>
          <a:graphicData uri="http://schemas.openxmlformats.org/drawingml/2006/table">
            <a:tbl>
              <a:tblPr firstRow="1" bandRow="1">
                <a:tableStyleId>{7DF18680-E054-41AD-8BC1-D1AEF772440D}</a:tableStyleId>
              </a:tblPr>
              <a:tblGrid>
                <a:gridCol w="918749">
                  <a:extLst>
                    <a:ext uri="{9D8B030D-6E8A-4147-A177-3AD203B41FA5}">
                      <a16:colId xmlns:a16="http://schemas.microsoft.com/office/drawing/2014/main" val="20000"/>
                    </a:ext>
                  </a:extLst>
                </a:gridCol>
                <a:gridCol w="1074198">
                  <a:extLst>
                    <a:ext uri="{9D8B030D-6E8A-4147-A177-3AD203B41FA5}">
                      <a16:colId xmlns:a16="http://schemas.microsoft.com/office/drawing/2014/main" val="20001"/>
                    </a:ext>
                  </a:extLst>
                </a:gridCol>
                <a:gridCol w="1038687">
                  <a:extLst>
                    <a:ext uri="{9D8B030D-6E8A-4147-A177-3AD203B41FA5}">
                      <a16:colId xmlns:a16="http://schemas.microsoft.com/office/drawing/2014/main" val="20002"/>
                    </a:ext>
                  </a:extLst>
                </a:gridCol>
                <a:gridCol w="1100831">
                  <a:extLst>
                    <a:ext uri="{9D8B030D-6E8A-4147-A177-3AD203B41FA5}">
                      <a16:colId xmlns:a16="http://schemas.microsoft.com/office/drawing/2014/main" val="20003"/>
                    </a:ext>
                  </a:extLst>
                </a:gridCol>
                <a:gridCol w="1046616">
                  <a:extLst>
                    <a:ext uri="{9D8B030D-6E8A-4147-A177-3AD203B41FA5}">
                      <a16:colId xmlns:a16="http://schemas.microsoft.com/office/drawing/2014/main" val="20004"/>
                    </a:ext>
                  </a:extLst>
                </a:gridCol>
                <a:gridCol w="764426">
                  <a:extLst>
                    <a:ext uri="{9D8B030D-6E8A-4147-A177-3AD203B41FA5}">
                      <a16:colId xmlns:a16="http://schemas.microsoft.com/office/drawing/2014/main" val="20005"/>
                    </a:ext>
                  </a:extLst>
                </a:gridCol>
              </a:tblGrid>
              <a:tr h="758278">
                <a:tc>
                  <a:txBody>
                    <a:bodyPr/>
                    <a:lstStyle/>
                    <a:p>
                      <a:pPr algn="ctr" fontAlgn="ctr"/>
                      <a:r>
                        <a:rPr lang="es-EC" sz="1400" kern="1200" dirty="0"/>
                        <a:t>Tipo de Contrato</a:t>
                      </a:r>
                      <a:endParaRPr lang="es-EC" sz="1400" b="1" kern="1200" dirty="0">
                        <a:solidFill>
                          <a:schemeClr val="lt1"/>
                        </a:solidFill>
                        <a:latin typeface="+mn-lt"/>
                        <a:ea typeface="+mn-ea"/>
                        <a:cs typeface="+mn-cs"/>
                      </a:endParaRPr>
                    </a:p>
                  </a:txBody>
                  <a:tcPr marL="9525" marR="9525" marT="9525" marB="0" anchor="ctr"/>
                </a:tc>
                <a:tc>
                  <a:txBody>
                    <a:bodyPr/>
                    <a:lstStyle/>
                    <a:p>
                      <a:pPr algn="ctr"/>
                      <a:r>
                        <a:rPr lang="es-EC" sz="1400" dirty="0"/>
                        <a:t>Ejecución de Contrato</a:t>
                      </a:r>
                    </a:p>
                  </a:txBody>
                  <a:tcPr anchor="ctr"/>
                </a:tc>
                <a:tc>
                  <a:txBody>
                    <a:bodyPr/>
                    <a:lstStyle/>
                    <a:p>
                      <a:pPr algn="ctr"/>
                      <a:r>
                        <a:rPr lang="es-EC" sz="1400" dirty="0"/>
                        <a:t>Cancelados</a:t>
                      </a:r>
                    </a:p>
                  </a:txBody>
                  <a:tcPr anchor="ctr"/>
                </a:tc>
                <a:tc>
                  <a:txBody>
                    <a:bodyPr/>
                    <a:lstStyle/>
                    <a:p>
                      <a:pPr algn="ctr"/>
                      <a:r>
                        <a:rPr lang="es-EC" sz="1400" dirty="0"/>
                        <a:t>Declarados Desiertos</a:t>
                      </a:r>
                    </a:p>
                  </a:txBody>
                  <a:tcPr anchor="ctr"/>
                </a:tc>
                <a:tc>
                  <a:txBody>
                    <a:bodyPr/>
                    <a:lstStyle/>
                    <a:p>
                      <a:pPr algn="ctr"/>
                      <a:r>
                        <a:rPr lang="es-EC" sz="1400" dirty="0"/>
                        <a:t>Suspendido</a:t>
                      </a:r>
                    </a:p>
                  </a:txBody>
                  <a:tcPr anchor="ctr"/>
                </a:tc>
                <a:tc>
                  <a:txBody>
                    <a:bodyPr/>
                    <a:lstStyle/>
                    <a:p>
                      <a:pPr algn="ctr"/>
                      <a:r>
                        <a:rPr lang="es-EC" sz="1400" dirty="0"/>
                        <a:t>Total</a:t>
                      </a:r>
                    </a:p>
                  </a:txBody>
                  <a:tcPr anchor="ctr"/>
                </a:tc>
                <a:extLst>
                  <a:ext uri="{0D108BD9-81ED-4DB2-BD59-A6C34878D82A}">
                    <a16:rowId xmlns:a16="http://schemas.microsoft.com/office/drawing/2014/main" val="10000"/>
                  </a:ext>
                </a:extLst>
              </a:tr>
              <a:tr h="513849">
                <a:tc>
                  <a:txBody>
                    <a:bodyPr/>
                    <a:lstStyle/>
                    <a:p>
                      <a:pPr algn="ctr"/>
                      <a:r>
                        <a:rPr lang="es-EC" sz="1400" b="1" dirty="0"/>
                        <a:t>Subasta inversa</a:t>
                      </a:r>
                    </a:p>
                  </a:txBody>
                  <a:tcPr anchor="ctr"/>
                </a:tc>
                <a:tc>
                  <a:txBody>
                    <a:bodyPr/>
                    <a:lstStyle/>
                    <a:p>
                      <a:pPr algn="ctr"/>
                      <a:r>
                        <a:rPr lang="es-EC" sz="1400" b="1" dirty="0"/>
                        <a:t>4</a:t>
                      </a:r>
                    </a:p>
                  </a:txBody>
                  <a:tcPr anchor="ctr"/>
                </a:tc>
                <a:tc>
                  <a:txBody>
                    <a:bodyPr/>
                    <a:lstStyle/>
                    <a:p>
                      <a:pPr algn="ctr"/>
                      <a:r>
                        <a:rPr lang="es-EC" sz="1400" b="1" dirty="0"/>
                        <a:t>1</a:t>
                      </a:r>
                    </a:p>
                  </a:txBody>
                  <a:tcPr anchor="ctr"/>
                </a:tc>
                <a:tc>
                  <a:txBody>
                    <a:bodyPr/>
                    <a:lstStyle/>
                    <a:p>
                      <a:pPr algn="ctr"/>
                      <a:r>
                        <a:rPr lang="es-EC" sz="1400" b="1" dirty="0"/>
                        <a:t>6</a:t>
                      </a:r>
                    </a:p>
                  </a:txBody>
                  <a:tcPr anchor="ctr"/>
                </a:tc>
                <a:tc>
                  <a:txBody>
                    <a:bodyPr/>
                    <a:lstStyle/>
                    <a:p>
                      <a:pPr algn="ctr"/>
                      <a:r>
                        <a:rPr lang="es-EC" sz="1400" b="1" dirty="0"/>
                        <a:t>1</a:t>
                      </a:r>
                    </a:p>
                  </a:txBody>
                  <a:tcPr anchor="ctr"/>
                </a:tc>
                <a:tc>
                  <a:txBody>
                    <a:bodyPr/>
                    <a:lstStyle/>
                    <a:p>
                      <a:pPr algn="ctr"/>
                      <a:r>
                        <a:rPr lang="es-EC" sz="1400" b="1" dirty="0"/>
                        <a:t>12</a:t>
                      </a:r>
                    </a:p>
                  </a:txBody>
                  <a:tcPr anchor="ctr"/>
                </a:tc>
                <a:extLst>
                  <a:ext uri="{0D108BD9-81ED-4DB2-BD59-A6C34878D82A}">
                    <a16:rowId xmlns:a16="http://schemas.microsoft.com/office/drawing/2014/main" val="10001"/>
                  </a:ext>
                </a:extLst>
              </a:tr>
              <a:tr h="293628">
                <a:tc>
                  <a:txBody>
                    <a:bodyPr/>
                    <a:lstStyle/>
                    <a:p>
                      <a:pPr algn="ctr"/>
                      <a:r>
                        <a:rPr lang="es-EC" sz="1400" b="1" dirty="0"/>
                        <a:t>Licitación</a:t>
                      </a:r>
                    </a:p>
                  </a:txBody>
                  <a:tcPr anchor="ctr"/>
                </a:tc>
                <a:tc>
                  <a:txBody>
                    <a:bodyPr/>
                    <a:lstStyle/>
                    <a:p>
                      <a:pPr algn="ctr"/>
                      <a:r>
                        <a:rPr lang="es-EC" sz="1400" b="1" dirty="0"/>
                        <a:t>-</a:t>
                      </a:r>
                    </a:p>
                  </a:txBody>
                  <a:tcPr anchor="ctr"/>
                </a:tc>
                <a:tc>
                  <a:txBody>
                    <a:bodyPr/>
                    <a:lstStyle/>
                    <a:p>
                      <a:pPr algn="ctr"/>
                      <a:r>
                        <a:rPr lang="es-EC" sz="1400" b="1" dirty="0"/>
                        <a:t>1</a:t>
                      </a:r>
                    </a:p>
                  </a:txBody>
                  <a:tcPr anchor="ctr"/>
                </a:tc>
                <a:tc>
                  <a:txBody>
                    <a:bodyPr/>
                    <a:lstStyle/>
                    <a:p>
                      <a:pPr algn="ctr"/>
                      <a:r>
                        <a:rPr lang="es-EC" sz="1400" b="1" dirty="0"/>
                        <a:t>-</a:t>
                      </a:r>
                    </a:p>
                  </a:txBody>
                  <a:tcPr anchor="ctr"/>
                </a:tc>
                <a:tc>
                  <a:txBody>
                    <a:bodyPr/>
                    <a:lstStyle/>
                    <a:p>
                      <a:pPr algn="ctr"/>
                      <a:r>
                        <a:rPr lang="es-EC" sz="1400" b="1" dirty="0"/>
                        <a:t>-</a:t>
                      </a:r>
                    </a:p>
                  </a:txBody>
                  <a:tcPr anchor="ctr"/>
                </a:tc>
                <a:tc>
                  <a:txBody>
                    <a:bodyPr/>
                    <a:lstStyle/>
                    <a:p>
                      <a:pPr algn="ctr"/>
                      <a:r>
                        <a:rPr lang="es-EC" sz="1400" b="1" dirty="0"/>
                        <a:t>1</a:t>
                      </a:r>
                    </a:p>
                  </a:txBody>
                  <a:tcPr anchor="ctr"/>
                </a:tc>
                <a:extLst>
                  <a:ext uri="{0D108BD9-81ED-4DB2-BD59-A6C34878D82A}">
                    <a16:rowId xmlns:a16="http://schemas.microsoft.com/office/drawing/2014/main" val="10002"/>
                  </a:ext>
                </a:extLst>
              </a:tr>
              <a:tr h="513849">
                <a:tc>
                  <a:txBody>
                    <a:bodyPr/>
                    <a:lstStyle/>
                    <a:p>
                      <a:pPr algn="ctr"/>
                      <a:r>
                        <a:rPr lang="es-EC" sz="1400" b="1" dirty="0"/>
                        <a:t>Régimen especial</a:t>
                      </a:r>
                    </a:p>
                  </a:txBody>
                  <a:tcPr anchor="ctr"/>
                </a:tc>
                <a:tc>
                  <a:txBody>
                    <a:bodyPr/>
                    <a:lstStyle/>
                    <a:p>
                      <a:pPr algn="ctr"/>
                      <a:r>
                        <a:rPr lang="es-EC" sz="1400" b="1" dirty="0"/>
                        <a:t>2</a:t>
                      </a:r>
                    </a:p>
                  </a:txBody>
                  <a:tcPr anchor="ctr"/>
                </a:tc>
                <a:tc>
                  <a:txBody>
                    <a:bodyPr/>
                    <a:lstStyle/>
                    <a:p>
                      <a:pPr algn="ctr"/>
                      <a:r>
                        <a:rPr lang="es-EC" sz="1400" b="1" dirty="0"/>
                        <a:t>-</a:t>
                      </a:r>
                    </a:p>
                  </a:txBody>
                  <a:tcPr anchor="ctr"/>
                </a:tc>
                <a:tc>
                  <a:txBody>
                    <a:bodyPr/>
                    <a:lstStyle/>
                    <a:p>
                      <a:pPr algn="ctr"/>
                      <a:r>
                        <a:rPr lang="es-EC" sz="1400" b="1" dirty="0"/>
                        <a:t>1</a:t>
                      </a:r>
                    </a:p>
                  </a:txBody>
                  <a:tcPr anchor="ctr"/>
                </a:tc>
                <a:tc>
                  <a:txBody>
                    <a:bodyPr/>
                    <a:lstStyle/>
                    <a:p>
                      <a:pPr algn="ctr"/>
                      <a:r>
                        <a:rPr lang="es-EC" sz="1400" b="1" dirty="0"/>
                        <a:t>-</a:t>
                      </a:r>
                    </a:p>
                  </a:txBody>
                  <a:tcPr anchor="ctr"/>
                </a:tc>
                <a:tc>
                  <a:txBody>
                    <a:bodyPr/>
                    <a:lstStyle/>
                    <a:p>
                      <a:pPr algn="ctr"/>
                      <a:r>
                        <a:rPr lang="es-EC" sz="1400" b="1" dirty="0"/>
                        <a:t>3</a:t>
                      </a:r>
                    </a:p>
                  </a:txBody>
                  <a:tcPr anchor="ctr"/>
                </a:tc>
                <a:extLst>
                  <a:ext uri="{0D108BD9-81ED-4DB2-BD59-A6C34878D82A}">
                    <a16:rowId xmlns:a16="http://schemas.microsoft.com/office/drawing/2014/main" val="10003"/>
                  </a:ext>
                </a:extLst>
              </a:tr>
              <a:tr h="513849">
                <a:tc>
                  <a:txBody>
                    <a:bodyPr/>
                    <a:lstStyle/>
                    <a:p>
                      <a:pPr algn="ctr"/>
                      <a:r>
                        <a:rPr lang="es-EC" sz="1400" b="1" dirty="0"/>
                        <a:t>Menor cuantía</a:t>
                      </a:r>
                    </a:p>
                  </a:txBody>
                  <a:tcPr anchor="ctr"/>
                </a:tc>
                <a:tc>
                  <a:txBody>
                    <a:bodyPr/>
                    <a:lstStyle/>
                    <a:p>
                      <a:pPr algn="ctr"/>
                      <a:r>
                        <a:rPr lang="es-EC" sz="1400" b="1" dirty="0"/>
                        <a:t>-</a:t>
                      </a:r>
                    </a:p>
                  </a:txBody>
                  <a:tcPr anchor="ctr"/>
                </a:tc>
                <a:tc>
                  <a:txBody>
                    <a:bodyPr/>
                    <a:lstStyle/>
                    <a:p>
                      <a:pPr algn="ctr"/>
                      <a:r>
                        <a:rPr lang="es-EC" sz="1400" b="1" dirty="0"/>
                        <a:t>-</a:t>
                      </a:r>
                    </a:p>
                  </a:txBody>
                  <a:tcPr anchor="ctr"/>
                </a:tc>
                <a:tc>
                  <a:txBody>
                    <a:bodyPr/>
                    <a:lstStyle/>
                    <a:p>
                      <a:pPr algn="ctr"/>
                      <a:r>
                        <a:rPr lang="es-EC" sz="1400" b="1" dirty="0"/>
                        <a:t>1</a:t>
                      </a:r>
                    </a:p>
                  </a:txBody>
                  <a:tcPr anchor="ctr"/>
                </a:tc>
                <a:tc>
                  <a:txBody>
                    <a:bodyPr/>
                    <a:lstStyle/>
                    <a:p>
                      <a:pPr algn="ctr"/>
                      <a:r>
                        <a:rPr lang="es-EC" sz="1400" b="1" dirty="0"/>
                        <a:t>-</a:t>
                      </a:r>
                    </a:p>
                  </a:txBody>
                  <a:tcPr anchor="ctr"/>
                </a:tc>
                <a:tc>
                  <a:txBody>
                    <a:bodyPr/>
                    <a:lstStyle/>
                    <a:p>
                      <a:pPr algn="ctr"/>
                      <a:r>
                        <a:rPr lang="es-EC" sz="1400" b="1" dirty="0"/>
                        <a:t>1</a:t>
                      </a:r>
                    </a:p>
                  </a:txBody>
                  <a:tcPr anchor="ctr"/>
                </a:tc>
                <a:extLst>
                  <a:ext uri="{0D108BD9-81ED-4DB2-BD59-A6C34878D82A}">
                    <a16:rowId xmlns:a16="http://schemas.microsoft.com/office/drawing/2014/main" val="10004"/>
                  </a:ext>
                </a:extLst>
              </a:tr>
              <a:tr h="293628">
                <a:tc>
                  <a:txBody>
                    <a:bodyPr/>
                    <a:lstStyle/>
                    <a:p>
                      <a:pPr algn="ctr"/>
                      <a:r>
                        <a:rPr lang="es-EC" sz="1400" b="1" dirty="0"/>
                        <a:t>Total</a:t>
                      </a:r>
                    </a:p>
                  </a:txBody>
                  <a:tcPr anchor="ctr"/>
                </a:tc>
                <a:tc>
                  <a:txBody>
                    <a:bodyPr/>
                    <a:lstStyle/>
                    <a:p>
                      <a:pPr algn="ctr"/>
                      <a:r>
                        <a:rPr lang="es-EC" sz="1400" b="1" dirty="0"/>
                        <a:t>6</a:t>
                      </a:r>
                    </a:p>
                  </a:txBody>
                  <a:tcPr anchor="ctr"/>
                </a:tc>
                <a:tc>
                  <a:txBody>
                    <a:bodyPr/>
                    <a:lstStyle/>
                    <a:p>
                      <a:pPr algn="ctr"/>
                      <a:r>
                        <a:rPr lang="es-EC" sz="1400" b="1" dirty="0"/>
                        <a:t>2</a:t>
                      </a:r>
                    </a:p>
                  </a:txBody>
                  <a:tcPr anchor="ctr"/>
                </a:tc>
                <a:tc>
                  <a:txBody>
                    <a:bodyPr/>
                    <a:lstStyle/>
                    <a:p>
                      <a:pPr algn="ctr"/>
                      <a:r>
                        <a:rPr lang="es-EC" sz="1400" b="1" dirty="0"/>
                        <a:t>8</a:t>
                      </a:r>
                    </a:p>
                  </a:txBody>
                  <a:tcPr anchor="ctr"/>
                </a:tc>
                <a:tc>
                  <a:txBody>
                    <a:bodyPr/>
                    <a:lstStyle/>
                    <a:p>
                      <a:pPr algn="ctr"/>
                      <a:r>
                        <a:rPr lang="es-EC" sz="1400" b="1" dirty="0"/>
                        <a:t>1</a:t>
                      </a:r>
                    </a:p>
                  </a:txBody>
                  <a:tcPr anchor="ctr"/>
                </a:tc>
                <a:tc>
                  <a:txBody>
                    <a:bodyPr/>
                    <a:lstStyle/>
                    <a:p>
                      <a:pPr algn="ctr"/>
                      <a:r>
                        <a:rPr lang="es-EC" sz="1400" b="1" dirty="0"/>
                        <a:t>17</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21499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p:cNvSpPr>
          <p:nvPr/>
        </p:nvSpPr>
        <p:spPr bwMode="auto">
          <a:xfrm>
            <a:off x="520949" y="289285"/>
            <a:ext cx="6385878" cy="632045"/>
          </a:xfrm>
          <a:prstGeom prst="rect">
            <a:avLst/>
          </a:prstGeom>
          <a:solidFill>
            <a:schemeClr val="bg1"/>
          </a:solid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algn="l"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DE  PATROCINIO/ ACTIVIDADES RELEVANTES</a:t>
            </a:r>
          </a:p>
          <a:p>
            <a:pPr marL="2057400" indent="-2057400" algn="l" eaLnBrk="1" hangingPunct="1">
              <a:defRPr/>
            </a:pP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(Enero-junio 2021)</a:t>
            </a:r>
          </a:p>
          <a:p>
            <a:pPr marL="2057400" indent="-2057400" algn="l" eaLnBrk="1" hangingPunct="1">
              <a:defRPr/>
            </a:pP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9" name="Rectángulo 8"/>
          <p:cNvSpPr>
            <a:spLocks/>
          </p:cNvSpPr>
          <p:nvPr/>
        </p:nvSpPr>
        <p:spPr bwMode="auto">
          <a:xfrm>
            <a:off x="7155222" y="-3856"/>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11" name="Cuadro de texto 18"/>
          <p:cNvSpPr txBox="1">
            <a:spLocks/>
          </p:cNvSpPr>
          <p:nvPr/>
        </p:nvSpPr>
        <p:spPr bwMode="auto">
          <a:xfrm>
            <a:off x="7425097" y="110445"/>
            <a:ext cx="47386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lnSpc>
                <a:spcPct val="115000"/>
              </a:lnSpc>
              <a:spcAft>
                <a:spcPts val="1000"/>
              </a:spcAft>
            </a:pPr>
            <a:r>
              <a:rPr lang="es-ES" altLang="es-ES_tradnl" sz="1100" b="1" dirty="0">
                <a:solidFill>
                  <a:srgbClr val="FFFFFF"/>
                </a:solidFill>
                <a:ea typeface="Calibri" charset="0"/>
                <a:cs typeface="Times New Roman" charset="0"/>
              </a:rPr>
              <a:t>INFORME DE GESTIÓN GERENCIA GENERAL ENERO- DICIEMBRE 2020</a:t>
            </a:r>
            <a:endParaRPr lang="es-EC" altLang="es-ES_tradnl" sz="1100" dirty="0">
              <a:ea typeface="Calibri" charset="0"/>
              <a:cs typeface="Times New Roman" charset="0"/>
            </a:endParaRPr>
          </a:p>
          <a:p>
            <a:pPr eaLnBrk="1" hangingPunct="1">
              <a:lnSpc>
                <a:spcPct val="115000"/>
              </a:lnSpc>
              <a:spcAft>
                <a:spcPts val="1000"/>
              </a:spcAft>
            </a:pPr>
            <a:r>
              <a:rPr lang="es-EC" altLang="es-ES_tradnl" sz="1100" dirty="0">
                <a:ea typeface="Calibri" charset="0"/>
                <a:cs typeface="Times New Roman" charset="0"/>
              </a:rPr>
              <a:t> </a:t>
            </a:r>
          </a:p>
        </p:txBody>
      </p:sp>
      <p:pic>
        <p:nvPicPr>
          <p:cNvPr id="14338" name="Picture 2" descr="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729" y="1190887"/>
            <a:ext cx="3582677" cy="23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número de diapositiva 3"/>
          <p:cNvSpPr>
            <a:spLocks noGrp="1"/>
          </p:cNvSpPr>
          <p:nvPr>
            <p:ph type="sldNum" sz="quarter" idx="12"/>
          </p:nvPr>
        </p:nvSpPr>
        <p:spPr/>
        <p:txBody>
          <a:bodyPr/>
          <a:lstStyle/>
          <a:p>
            <a:fld id="{A7058661-EA62-204E-B219-55D798D746B5}" type="slidenum">
              <a:rPr lang="es-ES_tradnl" smtClean="0"/>
              <a:t>21</a:t>
            </a:fld>
            <a:endParaRPr lang="es-ES_tradnl" dirty="0"/>
          </a:p>
        </p:txBody>
      </p:sp>
      <p:sp>
        <p:nvSpPr>
          <p:cNvPr id="10" name="CuadroTexto 9">
            <a:extLst>
              <a:ext uri="{FF2B5EF4-FFF2-40B4-BE49-F238E27FC236}">
                <a16:creationId xmlns:a16="http://schemas.microsoft.com/office/drawing/2014/main" id="{5A629D8D-3B3C-442C-A378-0084345FA69A}"/>
              </a:ext>
            </a:extLst>
          </p:cNvPr>
          <p:cNvSpPr txBox="1"/>
          <p:nvPr/>
        </p:nvSpPr>
        <p:spPr>
          <a:xfrm>
            <a:off x="343396" y="1190887"/>
            <a:ext cx="6214117" cy="5355312"/>
          </a:xfrm>
          <a:prstGeom prst="rect">
            <a:avLst/>
          </a:prstGeom>
          <a:noFill/>
        </p:spPr>
        <p:txBody>
          <a:bodyPr wrap="square">
            <a:spAutoFit/>
          </a:bodyPr>
          <a:lstStyle/>
          <a:p>
            <a:pPr marL="285750" indent="-285750">
              <a:buFont typeface="Arial" panose="020B0604020202020204" pitchFamily="34" charset="0"/>
              <a:buChar char="•"/>
            </a:pPr>
            <a:r>
              <a:rPr lang="es-EC" b="1" dirty="0">
                <a:solidFill>
                  <a:schemeClr val="accent1"/>
                </a:solidFill>
              </a:rPr>
              <a:t>PROCESOS CONSTITUCIONALES </a:t>
            </a:r>
          </a:p>
          <a:p>
            <a:pPr marL="742950" lvl="1" indent="-285750">
              <a:buFont typeface="Arial" panose="020B0604020202020204" pitchFamily="34" charset="0"/>
              <a:buChar char="•"/>
            </a:pPr>
            <a:r>
              <a:rPr lang="es-EC" dirty="0"/>
              <a:t>2 Acciones de protección.</a:t>
            </a:r>
          </a:p>
          <a:p>
            <a:endParaRPr lang="es-EC" dirty="0"/>
          </a:p>
          <a:p>
            <a:pPr marL="285750" indent="-285750">
              <a:buFont typeface="Arial" panose="020B0604020202020204" pitchFamily="34" charset="0"/>
              <a:buChar char="•"/>
            </a:pPr>
            <a:r>
              <a:rPr lang="es-EC" b="1" dirty="0">
                <a:solidFill>
                  <a:schemeClr val="accent1"/>
                </a:solidFill>
              </a:rPr>
              <a:t>PROCESOS JUDICIALES </a:t>
            </a:r>
          </a:p>
          <a:p>
            <a:pPr marL="742950" lvl="1" indent="-285750">
              <a:buFont typeface="Arial" panose="020B0604020202020204" pitchFamily="34" charset="0"/>
              <a:buChar char="•"/>
            </a:pPr>
            <a:r>
              <a:rPr lang="es-EC" dirty="0"/>
              <a:t>2 Procesos administrativos en el Tribunal Contencioso Administrativo.</a:t>
            </a:r>
          </a:p>
          <a:p>
            <a:pPr marL="742950" lvl="1" indent="-285750">
              <a:buFont typeface="Arial" panose="020B0604020202020204" pitchFamily="34" charset="0"/>
              <a:buChar char="•"/>
            </a:pPr>
            <a:r>
              <a:rPr lang="es-EC" dirty="0"/>
              <a:t>7 Procesos laborales.</a:t>
            </a:r>
          </a:p>
          <a:p>
            <a:endParaRPr lang="es-EC" dirty="0"/>
          </a:p>
          <a:p>
            <a:pPr marL="285750" indent="-285750">
              <a:buFont typeface="Arial" panose="020B0604020202020204" pitchFamily="34" charset="0"/>
              <a:buChar char="•"/>
            </a:pPr>
            <a:r>
              <a:rPr lang="es-EC" b="1" dirty="0">
                <a:solidFill>
                  <a:schemeClr val="accent1"/>
                </a:solidFill>
              </a:rPr>
              <a:t>PROCESOS PENALES </a:t>
            </a:r>
          </a:p>
          <a:p>
            <a:pPr marL="742950" lvl="1" indent="-285750">
              <a:buFont typeface="Arial" panose="020B0604020202020204" pitchFamily="34" charset="0"/>
              <a:buChar char="•"/>
            </a:pPr>
            <a:r>
              <a:rPr lang="es-EC" dirty="0"/>
              <a:t>7 Procesos de tránsito.</a:t>
            </a:r>
          </a:p>
          <a:p>
            <a:pPr marL="742950" lvl="1" indent="-285750">
              <a:buFont typeface="Arial" panose="020B0604020202020204" pitchFamily="34" charset="0"/>
              <a:buChar char="•"/>
            </a:pPr>
            <a:r>
              <a:rPr lang="es-EC" dirty="0"/>
              <a:t>3 Delitos contra la eficiencia de la Administración Pública.</a:t>
            </a:r>
          </a:p>
          <a:p>
            <a:pPr marL="285750" indent="-285750">
              <a:buFont typeface="Arial" panose="020B0604020202020204" pitchFamily="34" charset="0"/>
              <a:buChar char="•"/>
            </a:pPr>
            <a:endParaRPr lang="es-EC" dirty="0"/>
          </a:p>
          <a:p>
            <a:pPr marL="285750" indent="-285750">
              <a:buFont typeface="Arial" panose="020B0604020202020204" pitchFamily="34" charset="0"/>
              <a:buChar char="•"/>
            </a:pPr>
            <a:r>
              <a:rPr lang="es-EC" b="1" dirty="0">
                <a:solidFill>
                  <a:schemeClr val="accent1"/>
                </a:solidFill>
              </a:rPr>
              <a:t>PROCESOS ADMINISTRATIVOS </a:t>
            </a:r>
          </a:p>
          <a:p>
            <a:pPr marL="742950" lvl="1" indent="-285750">
              <a:buFont typeface="Arial" panose="020B0604020202020204" pitchFamily="34" charset="0"/>
              <a:buChar char="•"/>
            </a:pPr>
            <a:r>
              <a:rPr lang="es-EC" dirty="0"/>
              <a:t>11 Vistos Buenos. </a:t>
            </a:r>
          </a:p>
          <a:p>
            <a:pPr marL="742950" lvl="1" indent="-285750">
              <a:buFont typeface="Arial" panose="020B0604020202020204" pitchFamily="34" charset="0"/>
              <a:buChar char="•"/>
            </a:pPr>
            <a:endParaRPr lang="es-EC" dirty="0"/>
          </a:p>
          <a:p>
            <a:pPr marL="285750" indent="-285750">
              <a:buFont typeface="Arial" panose="020B0604020202020204" pitchFamily="34" charset="0"/>
              <a:buChar char="•"/>
            </a:pPr>
            <a:r>
              <a:rPr lang="es-EC" b="1" dirty="0">
                <a:solidFill>
                  <a:schemeClr val="accent1"/>
                </a:solidFill>
              </a:rPr>
              <a:t>IMPUGNACIONES ADMINISTRATIVAS</a:t>
            </a:r>
          </a:p>
          <a:p>
            <a:pPr marL="742950" lvl="1" indent="-285750">
              <a:buFont typeface="Arial" panose="020B0604020202020204" pitchFamily="34" charset="0"/>
              <a:buChar char="•"/>
            </a:pPr>
            <a:r>
              <a:rPr lang="es-EC" dirty="0"/>
              <a:t>2 Impugnaciones administrativas ante el IESS.</a:t>
            </a:r>
          </a:p>
          <a:p>
            <a:endParaRPr lang="es-EC" dirty="0"/>
          </a:p>
        </p:txBody>
      </p:sp>
      <p:sp>
        <p:nvSpPr>
          <p:cNvPr id="13" name="CuadroTexto 12">
            <a:extLst>
              <a:ext uri="{FF2B5EF4-FFF2-40B4-BE49-F238E27FC236}">
                <a16:creationId xmlns:a16="http://schemas.microsoft.com/office/drawing/2014/main" id="{157733F2-AB3D-4E45-83F1-CF441A5E8B55}"/>
              </a:ext>
            </a:extLst>
          </p:cNvPr>
          <p:cNvSpPr txBox="1"/>
          <p:nvPr/>
        </p:nvSpPr>
        <p:spPr>
          <a:xfrm>
            <a:off x="6970349" y="4048026"/>
            <a:ext cx="5193436" cy="2308324"/>
          </a:xfrm>
          <a:prstGeom prst="rect">
            <a:avLst/>
          </a:prstGeom>
          <a:noFill/>
        </p:spPr>
        <p:txBody>
          <a:bodyPr wrap="square">
            <a:spAutoFit/>
          </a:bodyPr>
          <a:lstStyle/>
          <a:p>
            <a:r>
              <a:rPr lang="es-EC" b="1" dirty="0">
                <a:solidFill>
                  <a:schemeClr val="accent1"/>
                </a:solidFill>
              </a:rPr>
              <a:t>Otras actividades:</a:t>
            </a:r>
          </a:p>
          <a:p>
            <a:pPr marL="285750" indent="-285750">
              <a:buFont typeface="Arial" panose="020B0604020202020204" pitchFamily="34" charset="0"/>
              <a:buChar char="•"/>
            </a:pPr>
            <a:r>
              <a:rPr lang="es-EC" dirty="0"/>
              <a:t>Se emitieron 21 criterios jurídicos. </a:t>
            </a:r>
          </a:p>
          <a:p>
            <a:pPr marL="285750" indent="-285750">
              <a:buFont typeface="Arial" panose="020B0604020202020204" pitchFamily="34" charset="0"/>
              <a:buChar char="•"/>
            </a:pPr>
            <a:r>
              <a:rPr lang="es-EC" dirty="0"/>
              <a:t>Se gestionó la firma de 2 nuevos convenios.</a:t>
            </a:r>
          </a:p>
          <a:p>
            <a:pPr marL="285750" indent="-285750">
              <a:buFont typeface="Arial" panose="020B0604020202020204" pitchFamily="34" charset="0"/>
              <a:buChar char="•"/>
            </a:pPr>
            <a:r>
              <a:rPr lang="es-EC" dirty="0"/>
              <a:t>Se firmó un Acta de Finiquito.</a:t>
            </a:r>
          </a:p>
          <a:p>
            <a:pPr marL="285750" indent="-285750">
              <a:buFont typeface="Arial" panose="020B0604020202020204" pitchFamily="34" charset="0"/>
              <a:buChar char="•"/>
            </a:pPr>
            <a:r>
              <a:rPr lang="es-EC" dirty="0"/>
              <a:t>Se revisó la base normativa de  Instructivos / Procedimientos Institucionales previo a su remisión al Comité de Gestión de la Calidad del Servicio y Desarrollo Institucional.</a:t>
            </a:r>
          </a:p>
        </p:txBody>
      </p:sp>
      <p:cxnSp>
        <p:nvCxnSpPr>
          <p:cNvPr id="14" name="Conector recto 13">
            <a:extLst>
              <a:ext uri="{FF2B5EF4-FFF2-40B4-BE49-F238E27FC236}">
                <a16:creationId xmlns:a16="http://schemas.microsoft.com/office/drawing/2014/main" id="{9E18A321-4770-49AD-96F7-5B7E6017F4EC}"/>
              </a:ext>
            </a:extLst>
          </p:cNvPr>
          <p:cNvCxnSpPr/>
          <p:nvPr/>
        </p:nvCxnSpPr>
        <p:spPr>
          <a:xfrm>
            <a:off x="6737891" y="1320277"/>
            <a:ext cx="0" cy="49489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936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a:p>
        </p:txBody>
      </p:sp>
      <p:sp>
        <p:nvSpPr>
          <p:cNvPr id="3" name="Subtítulo 2"/>
          <p:cNvSpPr>
            <a:spLocks noGrp="1"/>
          </p:cNvSpPr>
          <p:nvPr>
            <p:ph type="subTitle" idx="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7058661-EA62-204E-B219-55D798D746B5}" type="slidenum">
              <a:rPr lang="es-ES_tradnl" smtClean="0"/>
              <a:t>22</a:t>
            </a:fld>
            <a:endParaRPr lang="es-ES_tradnl"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5300"/>
          </a:xfrm>
          <a:prstGeom prst="rect">
            <a:avLst/>
          </a:prstGeom>
        </p:spPr>
      </p:pic>
    </p:spTree>
    <p:extLst>
      <p:ext uri="{BB962C8B-B14F-4D97-AF65-F5344CB8AC3E}">
        <p14:creationId xmlns:p14="http://schemas.microsoft.com/office/powerpoint/2010/main" val="3101684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ítulo 5"/>
          <p:cNvSpPr txBox="1">
            <a:spLocks/>
          </p:cNvSpPr>
          <p:nvPr/>
        </p:nvSpPr>
        <p:spPr>
          <a:xfrm>
            <a:off x="348826" y="547689"/>
            <a:ext cx="11449272" cy="6432530"/>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r>
              <a:rPr lang="es-EC" sz="2000" dirty="0" smtClean="0">
                <a:solidFill>
                  <a:schemeClr val="accent1">
                    <a:lumMod val="50000"/>
                  </a:schemeClr>
                </a:solidFill>
              </a:rPr>
              <a:t>Ejecución presupuestaria de Ingresos al 30 de junio de 2021. En USD </a:t>
            </a:r>
            <a:endParaRPr lang="es-EC" sz="2000" b="0" dirty="0" smtClean="0"/>
          </a:p>
          <a:p>
            <a:pPr marL="0" indent="0">
              <a:buNone/>
            </a:pPr>
            <a:endParaRPr lang="es-EC" sz="2000" b="0" dirty="0" smtClean="0"/>
          </a:p>
          <a:p>
            <a:pPr marL="0" indent="0">
              <a:buNone/>
            </a:pPr>
            <a:endParaRPr lang="es-EC" sz="2000" b="0" dirty="0"/>
          </a:p>
          <a:p>
            <a:pPr marL="0" indent="0">
              <a:buNone/>
            </a:pPr>
            <a:endParaRPr lang="es-EC" sz="2000" b="0" dirty="0" smtClean="0"/>
          </a:p>
          <a:p>
            <a:pPr marL="0" indent="0">
              <a:buNone/>
            </a:pPr>
            <a:endParaRPr lang="es-EC" sz="2000" b="0" dirty="0"/>
          </a:p>
          <a:p>
            <a:pPr marL="0" indent="0">
              <a:buNone/>
            </a:pPr>
            <a:endParaRPr lang="es-EC" sz="2000" b="0" dirty="0" smtClean="0"/>
          </a:p>
          <a:p>
            <a:pPr marL="0" indent="0">
              <a:buNone/>
            </a:pPr>
            <a:endParaRPr lang="es-EC" sz="2000" b="0" dirty="0"/>
          </a:p>
          <a:p>
            <a:pPr marL="0" indent="0">
              <a:buNone/>
            </a:pPr>
            <a:endParaRPr lang="es-EC" sz="2000" b="0" dirty="0" smtClean="0"/>
          </a:p>
          <a:p>
            <a:pPr marL="0" indent="0">
              <a:buNone/>
            </a:pPr>
            <a:endParaRPr lang="es-EC" sz="2000" b="0" dirty="0"/>
          </a:p>
          <a:p>
            <a:pPr marL="0" indent="0">
              <a:buNone/>
            </a:pPr>
            <a:endParaRPr lang="es-EC" sz="2000" b="0" dirty="0" smtClean="0"/>
          </a:p>
          <a:p>
            <a:pPr marL="0" indent="0">
              <a:buNone/>
            </a:pPr>
            <a:endParaRPr lang="es-EC" sz="2000" b="0" dirty="0"/>
          </a:p>
          <a:p>
            <a:pPr marL="0" indent="0">
              <a:buNone/>
            </a:pPr>
            <a:endParaRPr lang="es-EC" sz="2000" b="0" dirty="0" smtClean="0"/>
          </a:p>
          <a:p>
            <a:pPr marL="0" indent="0">
              <a:buNone/>
            </a:pPr>
            <a:endParaRPr lang="es-EC" sz="2000" b="0" dirty="0"/>
          </a:p>
          <a:p>
            <a:pPr marL="0" indent="0">
              <a:buNone/>
            </a:pPr>
            <a:endParaRPr lang="es-EC" sz="2000" b="0" dirty="0" smtClean="0"/>
          </a:p>
          <a:p>
            <a:pPr marL="0" indent="0">
              <a:buNone/>
            </a:pPr>
            <a:endParaRPr lang="es-EC" sz="2000" b="0" dirty="0" smtClean="0"/>
          </a:p>
          <a:p>
            <a:pPr marL="0" indent="0">
              <a:buNone/>
            </a:pPr>
            <a:endParaRPr lang="es-EC" sz="2000" b="0" dirty="0" smtClean="0"/>
          </a:p>
          <a:p>
            <a:pPr marL="0" indent="0">
              <a:buNone/>
            </a:pPr>
            <a:endParaRPr lang="es-EC" sz="2000" b="0" dirty="0" smtClean="0"/>
          </a:p>
          <a:p>
            <a:pPr marL="0" indent="0">
              <a:buNone/>
            </a:pPr>
            <a:endParaRPr lang="es-EC" sz="1800" b="0" dirty="0"/>
          </a:p>
          <a:p>
            <a:pPr marL="0" indent="0">
              <a:buNone/>
            </a:pPr>
            <a:endParaRPr lang="es-EC" sz="2000" b="0" dirty="0" smtClean="0"/>
          </a:p>
          <a:p>
            <a:pPr marL="266700" indent="0">
              <a:buNone/>
            </a:pPr>
            <a:endParaRPr lang="es-EC" sz="1400" b="0" dirty="0" smtClean="0"/>
          </a:p>
          <a:p>
            <a:pPr marL="266700" indent="0">
              <a:buNone/>
            </a:pPr>
            <a:endParaRPr lang="es-EC" sz="2000" b="0" dirty="0" smtClean="0"/>
          </a:p>
        </p:txBody>
      </p:sp>
      <p:sp>
        <p:nvSpPr>
          <p:cNvPr id="9" name="Rectangle 2"/>
          <p:cNvSpPr txBox="1">
            <a:spLocks/>
          </p:cNvSpPr>
          <p:nvPr/>
        </p:nvSpPr>
        <p:spPr bwMode="auto">
          <a:xfrm>
            <a:off x="-641525" y="-60439"/>
            <a:ext cx="9035752" cy="720000"/>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FINANCIERA / </a:t>
            </a: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3"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14" name="Cuadro de texto 18"/>
          <p:cNvSpPr txBox="1">
            <a:spLocks/>
          </p:cNvSpPr>
          <p:nvPr/>
        </p:nvSpPr>
        <p:spPr bwMode="auto">
          <a:xfrm>
            <a:off x="7464425" y="80963"/>
            <a:ext cx="47386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lnSpc>
                <a:spcPct val="115000"/>
              </a:lnSpc>
              <a:spcAft>
                <a:spcPts val="1000"/>
              </a:spcAft>
            </a:pPr>
            <a:r>
              <a:rPr lang="es-ES" altLang="es-ES_tradnl" sz="1100" b="1" dirty="0">
                <a:solidFill>
                  <a:srgbClr val="FFFFFF"/>
                </a:solidFill>
                <a:ea typeface="Calibri" charset="0"/>
                <a:cs typeface="Times New Roman" charset="0"/>
              </a:rPr>
              <a:t>INFORME DE GESTIÓN GERENCIA GENERAL ENERO- DICIEMBRE 2020</a:t>
            </a:r>
            <a:endParaRPr lang="es-EC" altLang="es-ES_tradnl" sz="1100" dirty="0">
              <a:ea typeface="Calibri" charset="0"/>
              <a:cs typeface="Times New Roman" charset="0"/>
            </a:endParaRPr>
          </a:p>
          <a:p>
            <a:pPr eaLnBrk="1" hangingPunct="1">
              <a:lnSpc>
                <a:spcPct val="115000"/>
              </a:lnSpc>
              <a:spcAft>
                <a:spcPts val="1000"/>
              </a:spcAft>
            </a:pPr>
            <a:r>
              <a:rPr lang="es-EC" altLang="es-ES_tradnl" sz="1100" dirty="0">
                <a:ea typeface="Calibri" charset="0"/>
                <a:cs typeface="Times New Roman" charset="0"/>
              </a:rPr>
              <a:t> </a:t>
            </a:r>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23</a:t>
            </a:fld>
            <a:endParaRPr lang="es-ES_tradnl" dirty="0"/>
          </a:p>
        </p:txBody>
      </p:sp>
      <p:graphicFrame>
        <p:nvGraphicFramePr>
          <p:cNvPr id="16" name="Tabla 15"/>
          <p:cNvGraphicFramePr>
            <a:graphicFrameLocks noGrp="1"/>
          </p:cNvGraphicFramePr>
          <p:nvPr>
            <p:extLst>
              <p:ext uri="{D42A27DB-BD31-4B8C-83A1-F6EECF244321}">
                <p14:modId xmlns:p14="http://schemas.microsoft.com/office/powerpoint/2010/main" val="2380402580"/>
              </p:ext>
            </p:extLst>
          </p:nvPr>
        </p:nvGraphicFramePr>
        <p:xfrm>
          <a:off x="1567543" y="947061"/>
          <a:ext cx="9274627" cy="5774409"/>
        </p:xfrm>
        <a:graphic>
          <a:graphicData uri="http://schemas.openxmlformats.org/drawingml/2006/table">
            <a:tbl>
              <a:tblPr/>
              <a:tblGrid>
                <a:gridCol w="715828">
                  <a:extLst>
                    <a:ext uri="{9D8B030D-6E8A-4147-A177-3AD203B41FA5}">
                      <a16:colId xmlns:a16="http://schemas.microsoft.com/office/drawing/2014/main" val="3949511827"/>
                    </a:ext>
                  </a:extLst>
                </a:gridCol>
                <a:gridCol w="3018922">
                  <a:extLst>
                    <a:ext uri="{9D8B030D-6E8A-4147-A177-3AD203B41FA5}">
                      <a16:colId xmlns:a16="http://schemas.microsoft.com/office/drawing/2014/main" val="4241485632"/>
                    </a:ext>
                  </a:extLst>
                </a:gridCol>
                <a:gridCol w="1135986">
                  <a:extLst>
                    <a:ext uri="{9D8B030D-6E8A-4147-A177-3AD203B41FA5}">
                      <a16:colId xmlns:a16="http://schemas.microsoft.com/office/drawing/2014/main" val="679523149"/>
                    </a:ext>
                  </a:extLst>
                </a:gridCol>
                <a:gridCol w="1135986">
                  <a:extLst>
                    <a:ext uri="{9D8B030D-6E8A-4147-A177-3AD203B41FA5}">
                      <a16:colId xmlns:a16="http://schemas.microsoft.com/office/drawing/2014/main" val="3168508474"/>
                    </a:ext>
                  </a:extLst>
                </a:gridCol>
                <a:gridCol w="1135986">
                  <a:extLst>
                    <a:ext uri="{9D8B030D-6E8A-4147-A177-3AD203B41FA5}">
                      <a16:colId xmlns:a16="http://schemas.microsoft.com/office/drawing/2014/main" val="387991964"/>
                    </a:ext>
                  </a:extLst>
                </a:gridCol>
                <a:gridCol w="1120424">
                  <a:extLst>
                    <a:ext uri="{9D8B030D-6E8A-4147-A177-3AD203B41FA5}">
                      <a16:colId xmlns:a16="http://schemas.microsoft.com/office/drawing/2014/main" val="1796854279"/>
                    </a:ext>
                  </a:extLst>
                </a:gridCol>
                <a:gridCol w="1011495">
                  <a:extLst>
                    <a:ext uri="{9D8B030D-6E8A-4147-A177-3AD203B41FA5}">
                      <a16:colId xmlns:a16="http://schemas.microsoft.com/office/drawing/2014/main" val="3505030198"/>
                    </a:ext>
                  </a:extLst>
                </a:gridCol>
              </a:tblGrid>
              <a:tr h="539022">
                <a:tc>
                  <a:txBody>
                    <a:bodyPr/>
                    <a:lstStyle/>
                    <a:p>
                      <a:pPr algn="ctr" fontAlgn="ctr"/>
                      <a:r>
                        <a:rPr lang="es-EC" sz="1000" b="1" i="0" u="none" strike="noStrike" dirty="0">
                          <a:solidFill>
                            <a:srgbClr val="000000"/>
                          </a:solidFill>
                          <a:effectLst/>
                          <a:latin typeface="Calibri" panose="020F0502020204030204" pitchFamily="34" charset="0"/>
                        </a:rPr>
                        <a:t>PARTIDA</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EC" sz="1000" b="1" i="0" u="none" strike="noStrike">
                          <a:solidFill>
                            <a:srgbClr val="000000"/>
                          </a:solidFill>
                          <a:effectLst/>
                          <a:latin typeface="Calibri" panose="020F0502020204030204" pitchFamily="34" charset="0"/>
                        </a:rPr>
                        <a:t>DESCRIPCIÓN PARTIDA</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EC" sz="1000" b="1" i="0" u="none" strike="noStrike">
                          <a:solidFill>
                            <a:srgbClr val="000000"/>
                          </a:solidFill>
                          <a:effectLst/>
                          <a:latin typeface="Calibri" panose="020F0502020204030204" pitchFamily="34" charset="0"/>
                        </a:rPr>
                        <a:t>CODIFICADO</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EC" sz="1000" b="1" i="0" u="none" strike="noStrike">
                          <a:solidFill>
                            <a:srgbClr val="000000"/>
                          </a:solidFill>
                          <a:effectLst/>
                          <a:latin typeface="Calibri" panose="020F0502020204030204" pitchFamily="34" charset="0"/>
                        </a:rPr>
                        <a:t>DEVENGADO</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EC" sz="1000" b="1" i="0" u="none" strike="noStrike">
                          <a:solidFill>
                            <a:srgbClr val="000000"/>
                          </a:solidFill>
                          <a:effectLst/>
                          <a:latin typeface="Calibri" panose="020F0502020204030204" pitchFamily="34" charset="0"/>
                        </a:rPr>
                        <a:t>EJECUTADO</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EC" sz="1000" b="1" i="0" u="none" strike="noStrike">
                          <a:solidFill>
                            <a:srgbClr val="000000"/>
                          </a:solidFill>
                          <a:effectLst/>
                          <a:latin typeface="Calibri" panose="020F0502020204030204" pitchFamily="34" charset="0"/>
                        </a:rPr>
                        <a:t>%DEVENGADO/</a:t>
                      </a:r>
                      <a:br>
                        <a:rPr lang="es-EC" sz="1000" b="1" i="0" u="none" strike="noStrike">
                          <a:solidFill>
                            <a:srgbClr val="000000"/>
                          </a:solidFill>
                          <a:effectLst/>
                          <a:latin typeface="Calibri" panose="020F0502020204030204" pitchFamily="34" charset="0"/>
                        </a:rPr>
                      </a:br>
                      <a:r>
                        <a:rPr lang="es-EC" sz="1000" b="1" i="0" u="none" strike="noStrike">
                          <a:solidFill>
                            <a:srgbClr val="000000"/>
                          </a:solidFill>
                          <a:effectLst/>
                          <a:latin typeface="Calibri" panose="020F0502020204030204" pitchFamily="34" charset="0"/>
                        </a:rPr>
                        <a:t>CODIFICADO</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s-EC" sz="1000" b="1" i="0" u="none" strike="noStrike">
                          <a:solidFill>
                            <a:srgbClr val="000000"/>
                          </a:solidFill>
                          <a:effectLst/>
                          <a:latin typeface="Calibri" panose="020F0502020204030204" pitchFamily="34" charset="0"/>
                        </a:rPr>
                        <a:t>%EJECUTADO/</a:t>
                      </a:r>
                      <a:br>
                        <a:rPr lang="es-EC" sz="1000" b="1" i="0" u="none" strike="noStrike">
                          <a:solidFill>
                            <a:srgbClr val="000000"/>
                          </a:solidFill>
                          <a:effectLst/>
                          <a:latin typeface="Calibri" panose="020F0502020204030204" pitchFamily="34" charset="0"/>
                        </a:rPr>
                      </a:br>
                      <a:r>
                        <a:rPr lang="es-EC" sz="1000" b="1" i="0" u="none" strike="noStrike">
                          <a:solidFill>
                            <a:srgbClr val="000000"/>
                          </a:solidFill>
                          <a:effectLst/>
                          <a:latin typeface="Calibri" panose="020F0502020204030204" pitchFamily="34" charset="0"/>
                        </a:rPr>
                        <a:t>CODIFICADO</a:t>
                      </a:r>
                    </a:p>
                  </a:txBody>
                  <a:tcPr marL="7528" marR="7528" marT="75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12742308"/>
                  </a:ext>
                </a:extLst>
              </a:tr>
              <a:tr h="229584">
                <a:tc>
                  <a:txBody>
                    <a:bodyPr/>
                    <a:lstStyle/>
                    <a:p>
                      <a:pPr algn="ctr" fontAlgn="b"/>
                      <a:r>
                        <a:rPr lang="es-EC" sz="1000" b="1" i="0" u="none" strike="noStrike">
                          <a:solidFill>
                            <a:srgbClr val="000000"/>
                          </a:solidFill>
                          <a:effectLst/>
                          <a:latin typeface="Calibri" panose="020F0502020204030204" pitchFamily="34" charset="0"/>
                        </a:rPr>
                        <a:t>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INGRESOS CORRIENTES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59.539.394,02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22.762.973,74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18.474.837,03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38%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31%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67716324"/>
                  </a:ext>
                </a:extLst>
              </a:tr>
              <a:tr h="229584">
                <a:tc>
                  <a:txBody>
                    <a:bodyPr/>
                    <a:lstStyle/>
                    <a:p>
                      <a:pPr algn="ctr" fontAlgn="b"/>
                      <a:r>
                        <a:rPr lang="es-EC" sz="1000" b="1" i="0" u="none" strike="noStrike">
                          <a:solidFill>
                            <a:srgbClr val="000000"/>
                          </a:solidFill>
                          <a:effectLst/>
                          <a:latin typeface="Calibri" panose="020F0502020204030204" pitchFamily="34" charset="0"/>
                        </a:rPr>
                        <a:t>1.3</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TASAS Y CONTRIBUCIONES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58.418.673,96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22.213.301,70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17.951.135,42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38%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31%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9408425"/>
                  </a:ext>
                </a:extLst>
              </a:tr>
              <a:tr h="229584">
                <a:tc>
                  <a:txBody>
                    <a:bodyPr/>
                    <a:lstStyle/>
                    <a:p>
                      <a:pPr algn="ctr" fontAlgn="b"/>
                      <a:r>
                        <a:rPr lang="es-EC" sz="1000" b="0" i="0" u="none" strike="noStrike">
                          <a:solidFill>
                            <a:srgbClr val="000000"/>
                          </a:solidFill>
                          <a:effectLst/>
                          <a:latin typeface="Calibri" panose="020F0502020204030204" pitchFamily="34" charset="0"/>
                        </a:rPr>
                        <a:t>130116</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Calibri" panose="020F0502020204030204" pitchFamily="34" charset="0"/>
                        </a:rPr>
                        <a:t>RECOLECCIÓN DE BASURA Y ASEO PÚBLICO</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58.401.525,34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22.213.301,70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17.951.135,42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15%</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9%</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723753"/>
                  </a:ext>
                </a:extLst>
              </a:tr>
              <a:tr h="229584">
                <a:tc>
                  <a:txBody>
                    <a:bodyPr/>
                    <a:lstStyle/>
                    <a:p>
                      <a:pPr algn="ctr" fontAlgn="b"/>
                      <a:r>
                        <a:rPr lang="es-EC" sz="1000" b="0" i="0" u="none" strike="noStrike">
                          <a:solidFill>
                            <a:srgbClr val="000000"/>
                          </a:solidFill>
                          <a:effectLst/>
                          <a:latin typeface="Calibri" panose="020F0502020204030204" pitchFamily="34" charset="0"/>
                        </a:rPr>
                        <a:t>130199</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dirty="0">
                          <a:solidFill>
                            <a:srgbClr val="000000"/>
                          </a:solidFill>
                          <a:effectLst/>
                          <a:latin typeface="Calibri" panose="020F0502020204030204" pitchFamily="34" charset="0"/>
                        </a:rPr>
                        <a:t>OTRAS TASAS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17.148,62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582071"/>
                  </a:ext>
                </a:extLst>
              </a:tr>
              <a:tr h="229584">
                <a:tc>
                  <a:txBody>
                    <a:bodyPr/>
                    <a:lstStyle/>
                    <a:p>
                      <a:pPr algn="ctr" fontAlgn="b"/>
                      <a:r>
                        <a:rPr lang="es-EC" sz="1000" b="1" i="0" u="none" strike="noStrike">
                          <a:solidFill>
                            <a:srgbClr val="000000"/>
                          </a:solidFill>
                          <a:effectLst/>
                          <a:latin typeface="Calibri" panose="020F0502020204030204" pitchFamily="34" charset="0"/>
                        </a:rPr>
                        <a:t>1.4</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S" sz="1000" b="1" i="0" u="none" strike="noStrike">
                          <a:solidFill>
                            <a:srgbClr val="000000"/>
                          </a:solidFill>
                          <a:effectLst/>
                          <a:latin typeface="Calibri" panose="020F0502020204030204" pitchFamily="34" charset="0"/>
                        </a:rPr>
                        <a:t>VENTA DE BIENES Y SERVICIOS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410.846,00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058942930"/>
                  </a:ext>
                </a:extLst>
              </a:tr>
              <a:tr h="229584">
                <a:tc>
                  <a:txBody>
                    <a:bodyPr/>
                    <a:lstStyle/>
                    <a:p>
                      <a:pPr algn="ctr" fontAlgn="b"/>
                      <a:r>
                        <a:rPr lang="es-EC" sz="1000" b="0" i="0" u="none" strike="noStrike">
                          <a:solidFill>
                            <a:srgbClr val="000000"/>
                          </a:solidFill>
                          <a:effectLst/>
                          <a:latin typeface="Calibri" panose="020F0502020204030204" pitchFamily="34" charset="0"/>
                        </a:rPr>
                        <a:t>140399</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OTROS SERVICIOS TECNICOS ESPECIALIZA</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410.846,00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704574"/>
                  </a:ext>
                </a:extLst>
              </a:tr>
              <a:tr h="229584">
                <a:tc>
                  <a:txBody>
                    <a:bodyPr/>
                    <a:lstStyle/>
                    <a:p>
                      <a:pPr algn="ctr" fontAlgn="b"/>
                      <a:r>
                        <a:rPr lang="es-EC" sz="1000" b="1" i="0" u="none" strike="noStrike">
                          <a:solidFill>
                            <a:srgbClr val="000000"/>
                          </a:solidFill>
                          <a:effectLst/>
                          <a:latin typeface="Calibri" panose="020F0502020204030204" pitchFamily="34" charset="0"/>
                        </a:rPr>
                        <a:t>1.7</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S" sz="1000" b="1" i="0" u="none" strike="noStrike">
                          <a:solidFill>
                            <a:srgbClr val="000000"/>
                          </a:solidFill>
                          <a:effectLst/>
                          <a:latin typeface="Calibri" panose="020F0502020204030204" pitchFamily="34" charset="0"/>
                        </a:rPr>
                        <a:t>RENTA DE INVERSIONES Y MULTAS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477.048,08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317.872,79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313.999,84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67%</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66%</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93854201"/>
                  </a:ext>
                </a:extLst>
              </a:tr>
              <a:tr h="414123">
                <a:tc>
                  <a:txBody>
                    <a:bodyPr/>
                    <a:lstStyle/>
                    <a:p>
                      <a:pPr algn="ctr" fontAlgn="b"/>
                      <a:r>
                        <a:rPr lang="es-EC" sz="1000" b="0" i="0" u="none" strike="noStrike">
                          <a:solidFill>
                            <a:srgbClr val="000000"/>
                          </a:solidFill>
                          <a:effectLst/>
                          <a:latin typeface="Calibri" panose="020F0502020204030204" pitchFamily="34" charset="0"/>
                        </a:rPr>
                        <a:t>170204</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Calibri" panose="020F0502020204030204" pitchFamily="34" charset="0"/>
                        </a:rPr>
                        <a:t>RENTAS POR ARRENDAMIENTO DE MAQUINARIA Y EQUIPO</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91.093,20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35.022,77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31.572,25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22%</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21%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4272438"/>
                  </a:ext>
                </a:extLst>
              </a:tr>
              <a:tr h="229584">
                <a:tc>
                  <a:txBody>
                    <a:bodyPr/>
                    <a:lstStyle/>
                    <a:p>
                      <a:pPr algn="ctr" fontAlgn="b"/>
                      <a:r>
                        <a:rPr lang="es-EC" sz="1000" b="0" i="0" u="none" strike="noStrike">
                          <a:solidFill>
                            <a:srgbClr val="000000"/>
                          </a:solidFill>
                          <a:effectLst/>
                          <a:latin typeface="Calibri" panose="020F0502020204030204" pitchFamily="34" charset="0"/>
                        </a:rPr>
                        <a:t>170299</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0" i="0" u="none" strike="noStrike">
                          <a:solidFill>
                            <a:srgbClr val="000000"/>
                          </a:solidFill>
                          <a:effectLst/>
                          <a:latin typeface="Calibri" panose="020F0502020204030204" pitchFamily="34" charset="0"/>
                        </a:rPr>
                        <a:t>OTRAS RENTAS DE ARRENDAM.DE BIENES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5.760,00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4.262,43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3.840,00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74%</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74%</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551176"/>
                  </a:ext>
                </a:extLst>
              </a:tr>
              <a:tr h="229584">
                <a:tc>
                  <a:txBody>
                    <a:bodyPr/>
                    <a:lstStyle/>
                    <a:p>
                      <a:pPr algn="ctr" fontAlgn="b"/>
                      <a:r>
                        <a:rPr lang="es-EC" sz="1000" b="0" i="0" u="none" strike="noStrike">
                          <a:solidFill>
                            <a:srgbClr val="000000"/>
                          </a:solidFill>
                          <a:effectLst/>
                          <a:latin typeface="Calibri" panose="020F0502020204030204" pitchFamily="34" charset="0"/>
                        </a:rPr>
                        <a:t>170404</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INCUMPLIMIENTO DE CONTRATOS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380.194,88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278.587,59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278.587,59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58%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58%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7019280"/>
                  </a:ext>
                </a:extLst>
              </a:tr>
              <a:tr h="229584">
                <a:tc>
                  <a:txBody>
                    <a:bodyPr/>
                    <a:lstStyle/>
                    <a:p>
                      <a:pPr algn="ctr" fontAlgn="b"/>
                      <a:r>
                        <a:rPr lang="es-EC" sz="1000" b="1" i="0" u="none" strike="noStrike">
                          <a:solidFill>
                            <a:srgbClr val="000000"/>
                          </a:solidFill>
                          <a:effectLst/>
                          <a:latin typeface="Calibri" panose="020F0502020204030204" pitchFamily="34" charset="0"/>
                        </a:rPr>
                        <a:t>1.9</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S" sz="1000" b="1" i="0" u="none" strike="noStrike">
                          <a:solidFill>
                            <a:srgbClr val="000000"/>
                          </a:solidFill>
                          <a:effectLst/>
                          <a:latin typeface="Calibri" panose="020F0502020204030204" pitchFamily="34" charset="0"/>
                        </a:rPr>
                        <a:t>RENTA DE INVERSIONES Y MULTAS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232.825,98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231.799,25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209.701,77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100%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90%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06392330"/>
                  </a:ext>
                </a:extLst>
              </a:tr>
              <a:tr h="229584">
                <a:tc>
                  <a:txBody>
                    <a:bodyPr/>
                    <a:lstStyle/>
                    <a:p>
                      <a:pPr algn="ctr" fontAlgn="b"/>
                      <a:r>
                        <a:rPr lang="es-EC" sz="1000" b="0" i="0" u="none" strike="noStrike">
                          <a:solidFill>
                            <a:srgbClr val="000000"/>
                          </a:solidFill>
                          <a:effectLst/>
                          <a:latin typeface="Calibri" panose="020F0502020204030204" pitchFamily="34" charset="0"/>
                        </a:rPr>
                        <a:t>190201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INDEMNIZACIONES POR SINIESTROS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28.659,60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22.982,00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14.423,46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91%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dirty="0">
                          <a:solidFill>
                            <a:srgbClr val="000000"/>
                          </a:solidFill>
                          <a:effectLst/>
                          <a:latin typeface="Calibri" panose="020F0502020204030204" pitchFamily="34" charset="0"/>
                        </a:rPr>
                        <a:t>91%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62753"/>
                  </a:ext>
                </a:extLst>
              </a:tr>
              <a:tr h="229584">
                <a:tc>
                  <a:txBody>
                    <a:bodyPr/>
                    <a:lstStyle/>
                    <a:p>
                      <a:pPr algn="ctr" fontAlgn="b"/>
                      <a:r>
                        <a:rPr lang="es-EC" sz="1000" b="0" i="0" u="none" strike="noStrike">
                          <a:solidFill>
                            <a:srgbClr val="000000"/>
                          </a:solidFill>
                          <a:effectLst/>
                          <a:latin typeface="Calibri" panose="020F0502020204030204" pitchFamily="34" charset="0"/>
                        </a:rPr>
                        <a:t>190499</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OTROS NO ESPECIFICADOS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204.166,38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208.817,25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195.278,31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38%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35%</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338852"/>
                  </a:ext>
                </a:extLst>
              </a:tr>
              <a:tr h="229584">
                <a:tc>
                  <a:txBody>
                    <a:bodyPr/>
                    <a:lstStyle/>
                    <a:p>
                      <a:pPr algn="ctr" fontAlgn="b"/>
                      <a:r>
                        <a:rPr lang="es-EC" sz="1000" b="1" i="0" u="none" strike="noStrike">
                          <a:solidFill>
                            <a:srgbClr val="000000"/>
                          </a:solidFill>
                          <a:effectLst/>
                          <a:latin typeface="Calibri" panose="020F0502020204030204" pitchFamily="34" charset="0"/>
                        </a:rPr>
                        <a:t>3</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INGRESOS DE FINANCIAMIENTO</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21.201.773,39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17.332.559,24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17.332.559,24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82%</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82%</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9481321"/>
                  </a:ext>
                </a:extLst>
              </a:tr>
              <a:tr h="229584">
                <a:tc>
                  <a:txBody>
                    <a:bodyPr/>
                    <a:lstStyle/>
                    <a:p>
                      <a:pPr algn="ctr" fontAlgn="b"/>
                      <a:r>
                        <a:rPr lang="es-EC" sz="1000" b="1" i="0" u="none" strike="noStrike">
                          <a:solidFill>
                            <a:srgbClr val="000000"/>
                          </a:solidFill>
                          <a:effectLst/>
                          <a:latin typeface="Calibri" panose="020F0502020204030204" pitchFamily="34" charset="0"/>
                        </a:rPr>
                        <a:t>3.6</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FINANCIAMIENTO PÚBLICO INTERNO</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3.520.251,78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15046103"/>
                  </a:ext>
                </a:extLst>
              </a:tr>
              <a:tr h="229584">
                <a:tc>
                  <a:txBody>
                    <a:bodyPr/>
                    <a:lstStyle/>
                    <a:p>
                      <a:pPr algn="ctr" fontAlgn="b"/>
                      <a:r>
                        <a:rPr lang="es-EC" sz="1000" b="0" i="0" u="none" strike="noStrike">
                          <a:solidFill>
                            <a:srgbClr val="000000"/>
                          </a:solidFill>
                          <a:effectLst/>
                          <a:latin typeface="Calibri" panose="020F0502020204030204" pitchFamily="34" charset="0"/>
                        </a:rPr>
                        <a:t>360201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DEL SECTOR PUBLICO FINANCIERO</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3.520.251,78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7811877"/>
                  </a:ext>
                </a:extLst>
              </a:tr>
              <a:tr h="229584">
                <a:tc>
                  <a:txBody>
                    <a:bodyPr/>
                    <a:lstStyle/>
                    <a:p>
                      <a:pPr algn="ctr" fontAlgn="b"/>
                      <a:r>
                        <a:rPr lang="es-EC" sz="1000" b="1" i="0" u="none" strike="noStrike">
                          <a:solidFill>
                            <a:srgbClr val="000000"/>
                          </a:solidFill>
                          <a:effectLst/>
                          <a:latin typeface="Calibri" panose="020F0502020204030204" pitchFamily="34" charset="0"/>
                        </a:rPr>
                        <a:t>3.7</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SALDOS DISPONIBLES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6.119.216,64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6.119.216,64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6.119.216,64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100%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100%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49566656"/>
                  </a:ext>
                </a:extLst>
              </a:tr>
              <a:tr h="229584">
                <a:tc>
                  <a:txBody>
                    <a:bodyPr/>
                    <a:lstStyle/>
                    <a:p>
                      <a:pPr algn="ctr" fontAlgn="b"/>
                      <a:r>
                        <a:rPr lang="es-EC" sz="1000" b="0" i="0" u="none" strike="noStrike">
                          <a:solidFill>
                            <a:srgbClr val="000000"/>
                          </a:solidFill>
                          <a:effectLst/>
                          <a:latin typeface="Calibri" panose="020F0502020204030204" pitchFamily="34" charset="0"/>
                        </a:rPr>
                        <a:t>370102</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DE FONDOS DE AUTOGESTION</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6.119.216,64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6.119.216,64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6.119.216,64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100%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100%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734834"/>
                  </a:ext>
                </a:extLst>
              </a:tr>
              <a:tr h="229584">
                <a:tc>
                  <a:txBody>
                    <a:bodyPr/>
                    <a:lstStyle/>
                    <a:p>
                      <a:pPr algn="ctr" fontAlgn="b"/>
                      <a:r>
                        <a:rPr lang="es-EC" sz="1000" b="1" i="0" u="none" strike="noStrike">
                          <a:solidFill>
                            <a:srgbClr val="000000"/>
                          </a:solidFill>
                          <a:effectLst/>
                          <a:latin typeface="Calibri" panose="020F0502020204030204" pitchFamily="34" charset="0"/>
                        </a:rPr>
                        <a:t>3.8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dirty="0">
                          <a:solidFill>
                            <a:srgbClr val="000000"/>
                          </a:solidFill>
                          <a:effectLst/>
                          <a:latin typeface="Calibri" panose="020F0502020204030204" pitchFamily="34" charset="0"/>
                        </a:rPr>
                        <a:t>CUENTAS PENDIENTES POR COBRAR</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11.562.304,97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11.213.342,60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11.213.342,60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97%</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a:solidFill>
                            <a:srgbClr val="000000"/>
                          </a:solidFill>
                          <a:effectLst/>
                          <a:latin typeface="Calibri" panose="020F0502020204030204" pitchFamily="34" charset="0"/>
                        </a:rPr>
                        <a:t>97%</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06540478"/>
                  </a:ext>
                </a:extLst>
              </a:tr>
              <a:tr h="229584">
                <a:tc>
                  <a:txBody>
                    <a:bodyPr/>
                    <a:lstStyle/>
                    <a:p>
                      <a:pPr algn="ctr" fontAlgn="b"/>
                      <a:r>
                        <a:rPr lang="es-EC" sz="1000" b="0" i="0" u="none" strike="noStrike">
                          <a:solidFill>
                            <a:srgbClr val="000000"/>
                          </a:solidFill>
                          <a:effectLst/>
                          <a:latin typeface="Calibri" panose="020F0502020204030204" pitchFamily="34" charset="0"/>
                        </a:rPr>
                        <a:t>380101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DE CUENTAS POR COBRAR</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11.347.207,86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11.211.573,57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11.211.573,57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78%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78%</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125838"/>
                  </a:ext>
                </a:extLst>
              </a:tr>
              <a:tr h="229584">
                <a:tc>
                  <a:txBody>
                    <a:bodyPr/>
                    <a:lstStyle/>
                    <a:p>
                      <a:pPr algn="ctr" fontAlgn="b"/>
                      <a:r>
                        <a:rPr lang="es-EC" sz="1000" b="0" i="0" u="none" strike="noStrike">
                          <a:solidFill>
                            <a:srgbClr val="000000"/>
                          </a:solidFill>
                          <a:effectLst/>
                          <a:latin typeface="Calibri" panose="020F0502020204030204" pitchFamily="34" charset="0"/>
                        </a:rPr>
                        <a:t>380107</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ANT. X DEV.EJER.ANT.EMP.PUB.BIEN/SER</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215.097,11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1.769,03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C" sz="1000" b="0" i="0" u="none" strike="noStrike">
                          <a:solidFill>
                            <a:srgbClr val="000000"/>
                          </a:solidFill>
                          <a:effectLst/>
                          <a:latin typeface="Calibri" panose="020F0502020204030204" pitchFamily="34" charset="0"/>
                        </a:rPr>
                        <a:t>            1.769,03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C" sz="1000" b="0" i="0" u="none" strike="noStrike">
                          <a:solidFill>
                            <a:srgbClr val="000000"/>
                          </a:solidFill>
                          <a:effectLst/>
                          <a:latin typeface="Calibri" panose="020F0502020204030204" pitchFamily="34" charset="0"/>
                        </a:rPr>
                        <a:t>1%</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263250"/>
                  </a:ext>
                </a:extLst>
              </a:tr>
              <a:tr h="229584">
                <a:tc gridSpan="2">
                  <a:txBody>
                    <a:bodyPr/>
                    <a:lstStyle/>
                    <a:p>
                      <a:pPr algn="ctr" fontAlgn="b"/>
                      <a:r>
                        <a:rPr lang="es-EC" sz="1000" b="1" i="0" u="none" strike="noStrike" dirty="0">
                          <a:solidFill>
                            <a:srgbClr val="000000"/>
                          </a:solidFill>
                          <a:effectLst/>
                          <a:latin typeface="Calibri" panose="020F0502020204030204" pitchFamily="34" charset="0"/>
                        </a:rPr>
                        <a:t>TOTAL INGRESOS</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s-EC"/>
                    </a:p>
                  </a:txBody>
                  <a:tcPr/>
                </a:tc>
                <a:tc>
                  <a:txBody>
                    <a:bodyPr/>
                    <a:lstStyle/>
                    <a:p>
                      <a:pPr algn="l" fontAlgn="b"/>
                      <a:r>
                        <a:rPr lang="es-EC" sz="1000" b="1" i="0" u="none" strike="noStrike">
                          <a:solidFill>
                            <a:srgbClr val="000000"/>
                          </a:solidFill>
                          <a:effectLst/>
                          <a:latin typeface="Calibri" panose="020F0502020204030204" pitchFamily="34" charset="0"/>
                        </a:rPr>
                        <a:t> 80.741.167,41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40.095.532,98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s-EC" sz="1000" b="1" i="0" u="none" strike="noStrike">
                          <a:solidFill>
                            <a:srgbClr val="000000"/>
                          </a:solidFill>
                          <a:effectLst/>
                          <a:latin typeface="Calibri" panose="020F0502020204030204" pitchFamily="34" charset="0"/>
                        </a:rPr>
                        <a:t> 35.807.396,27 </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dirty="0">
                          <a:solidFill>
                            <a:srgbClr val="000000"/>
                          </a:solidFill>
                          <a:effectLst/>
                          <a:latin typeface="Calibri" panose="020F0502020204030204" pitchFamily="34" charset="0"/>
                        </a:rPr>
                        <a:t>50%</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s-EC" sz="1000" b="1" i="0" u="none" strike="noStrike" dirty="0">
                          <a:solidFill>
                            <a:srgbClr val="000000"/>
                          </a:solidFill>
                          <a:effectLst/>
                          <a:latin typeface="Calibri" panose="020F0502020204030204" pitchFamily="34" charset="0"/>
                        </a:rPr>
                        <a:t>44%</a:t>
                      </a:r>
                    </a:p>
                  </a:txBody>
                  <a:tcPr marL="7528" marR="7528" marT="75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92743414"/>
                  </a:ext>
                </a:extLst>
              </a:tr>
            </a:tbl>
          </a:graphicData>
        </a:graphic>
      </p:graphicFrame>
    </p:spTree>
    <p:extLst>
      <p:ext uri="{BB962C8B-B14F-4D97-AF65-F5344CB8AC3E}">
        <p14:creationId xmlns:p14="http://schemas.microsoft.com/office/powerpoint/2010/main" val="1274428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ítulo 5"/>
          <p:cNvSpPr txBox="1">
            <a:spLocks/>
          </p:cNvSpPr>
          <p:nvPr/>
        </p:nvSpPr>
        <p:spPr>
          <a:xfrm>
            <a:off x="234526" y="678313"/>
            <a:ext cx="11449272" cy="5139869"/>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r>
              <a:rPr lang="es-EC" sz="2000" dirty="0" smtClean="0">
                <a:solidFill>
                  <a:schemeClr val="accent1">
                    <a:lumMod val="50000"/>
                  </a:schemeClr>
                </a:solidFill>
              </a:rPr>
              <a:t>Ejecución presupuestaria de Gastos </a:t>
            </a:r>
          </a:p>
          <a:p>
            <a:pPr marL="0" indent="0" algn="ctr">
              <a:buNone/>
            </a:pPr>
            <a:r>
              <a:rPr lang="es-EC" sz="2000" dirty="0" smtClean="0">
                <a:solidFill>
                  <a:schemeClr val="accent1">
                    <a:lumMod val="50000"/>
                  </a:schemeClr>
                </a:solidFill>
              </a:rPr>
              <a:t>al 30 de junio de 2021 </a:t>
            </a:r>
          </a:p>
          <a:p>
            <a:pPr marL="0" indent="0" algn="ctr">
              <a:buNone/>
            </a:pPr>
            <a:r>
              <a:rPr lang="es-EC" sz="2000" dirty="0" smtClean="0">
                <a:solidFill>
                  <a:schemeClr val="accent1">
                    <a:lumMod val="50000"/>
                  </a:schemeClr>
                </a:solidFill>
              </a:rPr>
              <a:t>En USD</a:t>
            </a:r>
            <a:endParaRPr lang="es-EC" sz="2000" b="0" dirty="0"/>
          </a:p>
          <a:p>
            <a:pPr algn="ctr"/>
            <a:endParaRPr lang="es-EC" sz="2000" b="0" dirty="0" smtClean="0"/>
          </a:p>
          <a:p>
            <a:pPr algn="ctr"/>
            <a:endParaRPr lang="es-EC" sz="2000" b="0" dirty="0"/>
          </a:p>
          <a:p>
            <a:pPr algn="ctr"/>
            <a:endParaRPr lang="es-EC" sz="2000" b="0" dirty="0" smtClean="0"/>
          </a:p>
          <a:p>
            <a:pPr algn="ctr"/>
            <a:endParaRPr lang="es-EC" sz="2000" b="0" dirty="0"/>
          </a:p>
          <a:p>
            <a:pPr algn="ctr"/>
            <a:endParaRPr lang="es-EC" sz="2000" b="0" dirty="0" smtClean="0"/>
          </a:p>
          <a:p>
            <a:pPr algn="ctr"/>
            <a:endParaRPr lang="es-EC" sz="2000" b="0" dirty="0"/>
          </a:p>
          <a:p>
            <a:pPr algn="ctr"/>
            <a:endParaRPr lang="es-EC" sz="2000" b="0" dirty="0" smtClean="0"/>
          </a:p>
          <a:p>
            <a:pPr algn="ctr"/>
            <a:endParaRPr lang="es-EC" sz="2000" b="0" dirty="0"/>
          </a:p>
          <a:p>
            <a:pPr algn="ctr"/>
            <a:endParaRPr lang="es-EC" sz="2000" b="0" dirty="0" smtClean="0"/>
          </a:p>
          <a:p>
            <a:pPr algn="ctr"/>
            <a:endParaRPr lang="es-EC" sz="2000" b="0" dirty="0" smtClean="0"/>
          </a:p>
          <a:p>
            <a:pPr algn="ctr"/>
            <a:endParaRPr lang="es-EC" sz="2000" b="0" dirty="0"/>
          </a:p>
          <a:p>
            <a:pPr algn="ctr"/>
            <a:endParaRPr lang="es-EC" sz="2000" b="0" dirty="0" smtClean="0"/>
          </a:p>
          <a:p>
            <a:pPr marL="0" indent="0" algn="ctr" fontAlgn="base">
              <a:buNone/>
            </a:pPr>
            <a:endParaRPr lang="es-EC" sz="2800" b="0" dirty="0" smtClean="0"/>
          </a:p>
        </p:txBody>
      </p:sp>
      <p:sp>
        <p:nvSpPr>
          <p:cNvPr id="9" name="Rectangle 2"/>
          <p:cNvSpPr txBox="1">
            <a:spLocks/>
          </p:cNvSpPr>
          <p:nvPr/>
        </p:nvSpPr>
        <p:spPr bwMode="auto">
          <a:xfrm>
            <a:off x="-1425297" y="-115269"/>
            <a:ext cx="9035752" cy="720000"/>
          </a:xfrm>
          <a:prstGeom prst="rect">
            <a:avLst/>
          </a:prstGeom>
          <a:solidFill>
            <a:schemeClr val="bg1"/>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FINANCIERA / </a:t>
            </a:r>
            <a:r>
              <a:rPr lang="es-EC" sz="18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3" name="Rectángulo 11"/>
          <p:cNvSpPr>
            <a:spLocks/>
          </p:cNvSpPr>
          <p:nvPr/>
        </p:nvSpPr>
        <p:spPr bwMode="auto">
          <a:xfrm>
            <a:off x="7194550" y="-33338"/>
            <a:ext cx="5022850" cy="466726"/>
          </a:xfrm>
          <a:prstGeom prst="rect">
            <a:avLst/>
          </a:prstGeom>
          <a:solidFill>
            <a:srgbClr val="24569D"/>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endParaRPr lang="es-ES_tradnl" altLang="es-ES_tradnl"/>
          </a:p>
        </p:txBody>
      </p:sp>
      <p:sp>
        <p:nvSpPr>
          <p:cNvPr id="14" name="Cuadro de texto 18"/>
          <p:cNvSpPr txBox="1">
            <a:spLocks/>
          </p:cNvSpPr>
          <p:nvPr/>
        </p:nvSpPr>
        <p:spPr bwMode="auto">
          <a:xfrm>
            <a:off x="7464425" y="80963"/>
            <a:ext cx="47386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lnSpc>
                <a:spcPct val="115000"/>
              </a:lnSpc>
              <a:spcAft>
                <a:spcPts val="1000"/>
              </a:spcAft>
            </a:pPr>
            <a:r>
              <a:rPr lang="es-ES" altLang="es-ES_tradnl" sz="1100" b="1" dirty="0">
                <a:solidFill>
                  <a:srgbClr val="FFFFFF"/>
                </a:solidFill>
                <a:ea typeface="Calibri" charset="0"/>
                <a:cs typeface="Times New Roman" charset="0"/>
              </a:rPr>
              <a:t>INFORME DE GESTIÓN GERENCIA GENERAL ENERO- DICIEMBRE 2020</a:t>
            </a:r>
            <a:endParaRPr lang="es-EC" altLang="es-ES_tradnl" sz="1100" dirty="0">
              <a:ea typeface="Calibri" charset="0"/>
              <a:cs typeface="Times New Roman" charset="0"/>
            </a:endParaRPr>
          </a:p>
          <a:p>
            <a:pPr eaLnBrk="1" hangingPunct="1">
              <a:lnSpc>
                <a:spcPct val="115000"/>
              </a:lnSpc>
              <a:spcAft>
                <a:spcPts val="1000"/>
              </a:spcAft>
            </a:pPr>
            <a:r>
              <a:rPr lang="es-EC" altLang="es-ES_tradnl" sz="1100" dirty="0">
                <a:ea typeface="Calibri" charset="0"/>
                <a:cs typeface="Times New Roman" charset="0"/>
              </a:rPr>
              <a:t> </a:t>
            </a:r>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24</a:t>
            </a:fld>
            <a:endParaRPr lang="es-ES_tradnl" dirty="0"/>
          </a:p>
        </p:txBody>
      </p:sp>
      <p:pic>
        <p:nvPicPr>
          <p:cNvPr id="10" name="Image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58" y="1709057"/>
            <a:ext cx="11414807" cy="483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093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nvSpPr>
        <p:spPr>
          <a:xfrm>
            <a:off x="7267108"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2" name="Subtítulo 5"/>
          <p:cNvSpPr txBox="1">
            <a:spLocks/>
          </p:cNvSpPr>
          <p:nvPr/>
        </p:nvSpPr>
        <p:spPr>
          <a:xfrm>
            <a:off x="473046" y="1641562"/>
            <a:ext cx="11449272" cy="338554"/>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endParaRPr lang="es-ES" dirty="0"/>
          </a:p>
        </p:txBody>
      </p:sp>
      <p:sp>
        <p:nvSpPr>
          <p:cNvPr id="9" name="CuadroTexto 8"/>
          <p:cNvSpPr txBox="1"/>
          <p:nvPr/>
        </p:nvSpPr>
        <p:spPr>
          <a:xfrm>
            <a:off x="-1355870" y="119888"/>
            <a:ext cx="9737466" cy="646331"/>
          </a:xfrm>
          <a:prstGeom prst="rect">
            <a:avLst/>
          </a:prstGeom>
          <a:noFill/>
          <a:ln>
            <a:noFill/>
          </a:ln>
        </p:spPr>
        <p:txBody>
          <a:bodyPr anchor="ctr"/>
          <a:lstStyle>
            <a:defPPr>
              <a:defRPr lang="es-ES_tradnl"/>
            </a:defPPr>
            <a:lvl1pPr marL="2057400" indent="-2057400"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s-ES" dirty="0"/>
              <a:t>GESTIÓN DE TALENTO HUMANO / </a:t>
            </a:r>
            <a:r>
              <a:rPr lang="es-EC" dirty="0"/>
              <a:t>ACTIVIDADES </a:t>
            </a:r>
            <a:r>
              <a:rPr lang="es-EC" dirty="0" smtClean="0"/>
              <a:t>RELEVANTES</a:t>
            </a:r>
            <a:endParaRPr lang="es-ES" dirty="0"/>
          </a:p>
        </p:txBody>
      </p:sp>
      <p:sp>
        <p:nvSpPr>
          <p:cNvPr id="2" name="Marcador de número de diapositiva 1"/>
          <p:cNvSpPr>
            <a:spLocks noGrp="1"/>
          </p:cNvSpPr>
          <p:nvPr>
            <p:ph type="sldNum" sz="quarter" idx="12"/>
          </p:nvPr>
        </p:nvSpPr>
        <p:spPr/>
        <p:txBody>
          <a:bodyPr/>
          <a:lstStyle/>
          <a:p>
            <a:fld id="{A7058661-EA62-204E-B219-55D798D746B5}" type="slidenum">
              <a:rPr lang="es-ES_tradnl" smtClean="0"/>
              <a:t>25</a:t>
            </a:fld>
            <a:endParaRPr lang="es-ES_tradnl" dirty="0"/>
          </a:p>
        </p:txBody>
      </p:sp>
      <p:sp>
        <p:nvSpPr>
          <p:cNvPr id="7"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6392462"/>
            <a:ext cx="1026414" cy="40188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458854823"/>
              </p:ext>
            </p:extLst>
          </p:nvPr>
        </p:nvGraphicFramePr>
        <p:xfrm>
          <a:off x="2769537" y="858381"/>
          <a:ext cx="9389806" cy="5192317"/>
        </p:xfrm>
        <a:graphic>
          <a:graphicData uri="http://schemas.openxmlformats.org/drawingml/2006/table">
            <a:tbl>
              <a:tblPr firstRow="1" bandRow="1">
                <a:tableStyleId>{5C22544A-7EE6-4342-B048-85BDC9FD1C3A}</a:tableStyleId>
              </a:tblPr>
              <a:tblGrid>
                <a:gridCol w="1998946">
                  <a:extLst>
                    <a:ext uri="{9D8B030D-6E8A-4147-A177-3AD203B41FA5}">
                      <a16:colId xmlns:a16="http://schemas.microsoft.com/office/drawing/2014/main" val="1467576524"/>
                    </a:ext>
                  </a:extLst>
                </a:gridCol>
                <a:gridCol w="7390860">
                  <a:extLst>
                    <a:ext uri="{9D8B030D-6E8A-4147-A177-3AD203B41FA5}">
                      <a16:colId xmlns:a16="http://schemas.microsoft.com/office/drawing/2014/main" val="278818310"/>
                    </a:ext>
                  </a:extLst>
                </a:gridCol>
              </a:tblGrid>
              <a:tr h="402353">
                <a:tc>
                  <a:txBody>
                    <a:bodyPr/>
                    <a:lstStyle/>
                    <a:p>
                      <a:pPr algn="l"/>
                      <a:r>
                        <a:rPr lang="es-ES" sz="2000" dirty="0" smtClean="0"/>
                        <a:t>Subsistema </a:t>
                      </a:r>
                      <a:endParaRPr lang="es-EC" sz="2000" dirty="0"/>
                    </a:p>
                  </a:txBody>
                  <a:tcPr/>
                </a:tc>
                <a:tc>
                  <a:txBody>
                    <a:bodyPr/>
                    <a:lstStyle/>
                    <a:p>
                      <a:pPr algn="ctr"/>
                      <a:r>
                        <a:rPr lang="es-ES" sz="2000" dirty="0" smtClean="0"/>
                        <a:t>Planes de Acción </a:t>
                      </a:r>
                      <a:endParaRPr lang="es-EC" sz="2000" dirty="0"/>
                    </a:p>
                  </a:txBody>
                  <a:tcPr/>
                </a:tc>
                <a:extLst>
                  <a:ext uri="{0D108BD9-81ED-4DB2-BD59-A6C34878D82A}">
                    <a16:rowId xmlns:a16="http://schemas.microsoft.com/office/drawing/2014/main" val="2636707467"/>
                  </a:ext>
                </a:extLst>
              </a:tr>
              <a:tr h="1190525">
                <a:tc>
                  <a:txBody>
                    <a:bodyPr/>
                    <a:lstStyle/>
                    <a:p>
                      <a:pPr algn="l"/>
                      <a:endParaRPr lang="es-ES" sz="2000" b="1" dirty="0" smtClean="0">
                        <a:solidFill>
                          <a:schemeClr val="accent1">
                            <a:lumMod val="50000"/>
                          </a:schemeClr>
                        </a:solidFill>
                      </a:endParaRPr>
                    </a:p>
                    <a:p>
                      <a:pPr algn="l"/>
                      <a:r>
                        <a:rPr lang="es-ES" sz="2000" b="1" dirty="0" smtClean="0">
                          <a:solidFill>
                            <a:schemeClr val="accent1">
                              <a:lumMod val="50000"/>
                            </a:schemeClr>
                          </a:solidFill>
                        </a:rPr>
                        <a:t>Remuneraciones</a:t>
                      </a:r>
                      <a:endParaRPr lang="es-EC" sz="2000" b="1" dirty="0">
                        <a:solidFill>
                          <a:schemeClr val="accent1">
                            <a:lumMod val="50000"/>
                          </a:schemeClr>
                        </a:solidFill>
                      </a:endParaRPr>
                    </a:p>
                  </a:txBody>
                  <a:tcPr/>
                </a:tc>
                <a:tc>
                  <a:txBody>
                    <a:bodyPr/>
                    <a:lstStyle/>
                    <a:p>
                      <a:pPr algn="l"/>
                      <a:r>
                        <a:rPr lang="es-ES" sz="1600" dirty="0" smtClean="0"/>
                        <a:t>-Homologación salarial a 56 obreros.</a:t>
                      </a:r>
                    </a:p>
                    <a:p>
                      <a:pPr algn="l"/>
                      <a:r>
                        <a:rPr lang="es-ES" sz="1600" dirty="0" smtClean="0"/>
                        <a:t>-Definición</a:t>
                      </a:r>
                      <a:r>
                        <a:rPr lang="es-ES" sz="1600" baseline="0" dirty="0" smtClean="0"/>
                        <a:t> de régimen laboral  y remuneración para el nivel de supervisión en el área de operaciones.</a:t>
                      </a:r>
                      <a:endParaRPr lang="es-ES" sz="1600" dirty="0" smtClean="0"/>
                    </a:p>
                    <a:p>
                      <a:pPr algn="l"/>
                      <a:r>
                        <a:rPr lang="es-ES" sz="1600" dirty="0" smtClean="0"/>
                        <a:t>-Actualización e Implementación de un nuevo sistema de nómina.</a:t>
                      </a:r>
                    </a:p>
                  </a:txBody>
                  <a:tcPr/>
                </a:tc>
                <a:extLst>
                  <a:ext uri="{0D108BD9-81ED-4DB2-BD59-A6C34878D82A}">
                    <a16:rowId xmlns:a16="http://schemas.microsoft.com/office/drawing/2014/main" val="3934539590"/>
                  </a:ext>
                </a:extLst>
              </a:tr>
              <a:tr h="1008639">
                <a:tc>
                  <a:txBody>
                    <a:bodyPr/>
                    <a:lstStyle/>
                    <a:p>
                      <a:pPr algn="l"/>
                      <a:r>
                        <a:rPr lang="es-ES" sz="2000" b="1" dirty="0" smtClean="0">
                          <a:solidFill>
                            <a:schemeClr val="accent1">
                              <a:lumMod val="50000"/>
                            </a:schemeClr>
                          </a:solidFill>
                        </a:rPr>
                        <a:t>Capacitación y</a:t>
                      </a:r>
                      <a:r>
                        <a:rPr lang="es-ES" sz="2000" b="1" baseline="0" dirty="0" smtClean="0">
                          <a:solidFill>
                            <a:schemeClr val="accent1">
                              <a:lumMod val="50000"/>
                            </a:schemeClr>
                          </a:solidFill>
                        </a:rPr>
                        <a:t> entrenamientos</a:t>
                      </a:r>
                      <a:endParaRPr lang="es-EC" sz="2000" b="1" dirty="0">
                        <a:solidFill>
                          <a:schemeClr val="accent1">
                            <a:lumMod val="50000"/>
                          </a:schemeClr>
                        </a:solidFill>
                      </a:endParaRPr>
                    </a:p>
                  </a:txBody>
                  <a:tcPr/>
                </a:tc>
                <a:tc>
                  <a:txBody>
                    <a:bodyPr/>
                    <a:lstStyle/>
                    <a:p>
                      <a:pPr algn="l"/>
                      <a:r>
                        <a:rPr lang="es-ES" sz="1600" dirty="0" smtClean="0"/>
                        <a:t>-Se capacitó</a:t>
                      </a:r>
                      <a:r>
                        <a:rPr lang="es-ES" sz="1600" baseline="0" dirty="0" smtClean="0"/>
                        <a:t> a 1.118 servidores y obreros, frente a al total de 1.543 trabajadores.</a:t>
                      </a:r>
                    </a:p>
                    <a:p>
                      <a:pPr algn="l"/>
                      <a:r>
                        <a:rPr lang="es-ES" sz="1600" baseline="0" dirty="0" smtClean="0"/>
                        <a:t>- La mayoría de los eventos de capacitación se los ejecuta con instituciones estatales, municipales o particulares, sin costo para la EMASEO EP   </a:t>
                      </a:r>
                      <a:endParaRPr lang="es-EC" sz="1600" dirty="0"/>
                    </a:p>
                  </a:txBody>
                  <a:tcPr/>
                </a:tc>
                <a:extLst>
                  <a:ext uri="{0D108BD9-81ED-4DB2-BD59-A6C34878D82A}">
                    <a16:rowId xmlns:a16="http://schemas.microsoft.com/office/drawing/2014/main" val="735913714"/>
                  </a:ext>
                </a:extLst>
              </a:tr>
              <a:tr h="644868">
                <a:tc>
                  <a:txBody>
                    <a:bodyPr/>
                    <a:lstStyle/>
                    <a:p>
                      <a:pPr algn="l"/>
                      <a:r>
                        <a:rPr lang="es-ES" sz="2000" b="1" dirty="0" smtClean="0">
                          <a:solidFill>
                            <a:schemeClr val="accent1">
                              <a:lumMod val="50000"/>
                            </a:schemeClr>
                          </a:solidFill>
                        </a:rPr>
                        <a:t>Régimen</a:t>
                      </a:r>
                      <a:r>
                        <a:rPr lang="es-ES" sz="2000" b="1" baseline="0" dirty="0" smtClean="0">
                          <a:solidFill>
                            <a:schemeClr val="accent1">
                              <a:lumMod val="50000"/>
                            </a:schemeClr>
                          </a:solidFill>
                        </a:rPr>
                        <a:t> disciplinario</a:t>
                      </a:r>
                      <a:endParaRPr lang="es-EC" sz="2000" b="1" dirty="0">
                        <a:solidFill>
                          <a:schemeClr val="accent1">
                            <a:lumMod val="50000"/>
                          </a:schemeClr>
                        </a:solidFill>
                      </a:endParaRPr>
                    </a:p>
                  </a:txBody>
                  <a:tcPr/>
                </a:tc>
                <a:tc>
                  <a:txBody>
                    <a:bodyPr/>
                    <a:lstStyle/>
                    <a:p>
                      <a:pPr algn="l"/>
                      <a:r>
                        <a:rPr lang="es-ES" sz="1600" dirty="0" smtClean="0"/>
                        <a:t>-Emisión de 25 informes</a:t>
                      </a:r>
                      <a:r>
                        <a:rPr lang="es-ES" sz="1600" baseline="0" dirty="0" smtClean="0"/>
                        <a:t> para comités mixtos de justicia, para iniciar procesos administrativos de visto bueno.   </a:t>
                      </a:r>
                      <a:endParaRPr lang="es-EC" sz="1600" dirty="0"/>
                    </a:p>
                  </a:txBody>
                  <a:tcPr/>
                </a:tc>
                <a:extLst>
                  <a:ext uri="{0D108BD9-81ED-4DB2-BD59-A6C34878D82A}">
                    <a16:rowId xmlns:a16="http://schemas.microsoft.com/office/drawing/2014/main" val="2720603809"/>
                  </a:ext>
                </a:extLst>
              </a:tr>
              <a:tr h="694473">
                <a:tc>
                  <a:txBody>
                    <a:bodyPr/>
                    <a:lstStyle/>
                    <a:p>
                      <a:pPr algn="l"/>
                      <a:r>
                        <a:rPr lang="es-ES" sz="2000" b="1" dirty="0" smtClean="0">
                          <a:solidFill>
                            <a:schemeClr val="accent1">
                              <a:lumMod val="50000"/>
                            </a:schemeClr>
                          </a:solidFill>
                        </a:rPr>
                        <a:t>Gestión</a:t>
                      </a:r>
                      <a:r>
                        <a:rPr lang="es-ES" sz="2000" b="1" baseline="0" dirty="0" smtClean="0">
                          <a:solidFill>
                            <a:schemeClr val="accent1">
                              <a:lumMod val="50000"/>
                            </a:schemeClr>
                          </a:solidFill>
                        </a:rPr>
                        <a:t> del desempeño</a:t>
                      </a:r>
                      <a:endParaRPr lang="es-EC" sz="2000" b="1" dirty="0">
                        <a:solidFill>
                          <a:schemeClr val="accent1">
                            <a:lumMod val="50000"/>
                          </a:schemeClr>
                        </a:solidFill>
                      </a:endParaRPr>
                    </a:p>
                  </a:txBody>
                  <a:tcPr/>
                </a:tc>
                <a:tc>
                  <a:txBody>
                    <a:bodyPr/>
                    <a:lstStyle/>
                    <a:p>
                      <a:pPr algn="l"/>
                      <a:r>
                        <a:rPr lang="es-ES" sz="1600" dirty="0" smtClean="0"/>
                        <a:t>-Finalizó</a:t>
                      </a:r>
                      <a:r>
                        <a:rPr lang="es-ES" sz="1600" baseline="0" dirty="0" smtClean="0"/>
                        <a:t> la evaluación del desempeño correspondiente al 2019</a:t>
                      </a:r>
                    </a:p>
                    <a:p>
                      <a:pPr algn="l"/>
                      <a:r>
                        <a:rPr lang="es-ES" sz="1600" baseline="0" dirty="0" smtClean="0"/>
                        <a:t>-Se reformó el instructivo de evaluación de desempeño para su aplicación en el proceso de evaluación del año 2020 .</a:t>
                      </a:r>
                      <a:endParaRPr lang="es-EC" sz="1600" dirty="0"/>
                    </a:p>
                  </a:txBody>
                  <a:tcPr/>
                </a:tc>
                <a:extLst>
                  <a:ext uri="{0D108BD9-81ED-4DB2-BD59-A6C34878D82A}">
                    <a16:rowId xmlns:a16="http://schemas.microsoft.com/office/drawing/2014/main" val="2480357539"/>
                  </a:ext>
                </a:extLst>
              </a:tr>
              <a:tr h="644868">
                <a:tc>
                  <a:txBody>
                    <a:bodyPr/>
                    <a:lstStyle/>
                    <a:p>
                      <a:pPr algn="l"/>
                      <a:r>
                        <a:rPr lang="es-ES" sz="2000" b="1" dirty="0" smtClean="0">
                          <a:solidFill>
                            <a:schemeClr val="accent1">
                              <a:lumMod val="50000"/>
                            </a:schemeClr>
                          </a:solidFill>
                        </a:rPr>
                        <a:t>Selección de personal</a:t>
                      </a:r>
                      <a:endParaRPr lang="es-EC" sz="2000" b="1" dirty="0">
                        <a:solidFill>
                          <a:schemeClr val="accent1">
                            <a:lumMod val="50000"/>
                          </a:schemeClr>
                        </a:solidFill>
                      </a:endParaRPr>
                    </a:p>
                  </a:txBody>
                  <a:tcPr/>
                </a:tc>
                <a:tc>
                  <a:txBody>
                    <a:bodyPr/>
                    <a:lstStyle/>
                    <a:p>
                      <a:pPr algn="l"/>
                      <a:r>
                        <a:rPr lang="es-ES" sz="1600" dirty="0" smtClean="0"/>
                        <a:t>-Actualización,</a:t>
                      </a:r>
                      <a:r>
                        <a:rPr lang="es-ES" sz="1600" baseline="0" dirty="0" smtClean="0"/>
                        <a:t> reforma e inclusión de perfiles de cargo en el Manual de competencias y posiciones.</a:t>
                      </a:r>
                    </a:p>
                    <a:p>
                      <a:pPr algn="l"/>
                      <a:r>
                        <a:rPr lang="es-ES" sz="1600" baseline="0" dirty="0" smtClean="0"/>
                        <a:t>-Ejecución de Procesos de Selección de personal y concurso de méritos y oposición abiertos</a:t>
                      </a:r>
                    </a:p>
                  </a:txBody>
                  <a:tcPr/>
                </a:tc>
                <a:extLst>
                  <a:ext uri="{0D108BD9-81ED-4DB2-BD59-A6C34878D82A}">
                    <a16:rowId xmlns:a16="http://schemas.microsoft.com/office/drawing/2014/main" val="1700959163"/>
                  </a:ext>
                </a:extLst>
              </a:tr>
            </a:tbl>
          </a:graphicData>
        </a:graphic>
      </p:graphicFrame>
      <p:pic>
        <p:nvPicPr>
          <p:cNvPr id="11" name="Imagen 10" descr="C:\Users\gyanguez\AppData\Local\Microsoft\Windows\INetCache\Content.Outlook\Y2PTW9XO\reiclaje1 (0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 y="2239614"/>
            <a:ext cx="2692106" cy="1856135"/>
          </a:xfrm>
          <a:prstGeom prst="rect">
            <a:avLst/>
          </a:prstGeom>
          <a:noFill/>
          <a:ln>
            <a:noFill/>
          </a:ln>
        </p:spPr>
      </p:pic>
    </p:spTree>
    <p:extLst>
      <p:ext uri="{BB962C8B-B14F-4D97-AF65-F5344CB8AC3E}">
        <p14:creationId xmlns:p14="http://schemas.microsoft.com/office/powerpoint/2010/main" val="2023526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337689" y="175216"/>
            <a:ext cx="7287491" cy="610185"/>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lvl="1"/>
            <a:r>
              <a:rPr lang="es-ES" sz="2000" b="1" cap="small" dirty="0" smtClean="0">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rPr>
              <a:t>GESTIÓN DE SEGURIDAD Y SALUD OCUPACIONAL </a:t>
            </a:r>
            <a:endParaRPr lang="es-EC" sz="2000" b="1" cap="small" dirty="0">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2020</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Rectángulo 1"/>
          <p:cNvSpPr/>
          <p:nvPr/>
        </p:nvSpPr>
        <p:spPr>
          <a:xfrm>
            <a:off x="400537" y="813497"/>
            <a:ext cx="3192408" cy="27946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lnSpc>
                <a:spcPct val="115000"/>
              </a:lnSpc>
              <a:spcAft>
                <a:spcPts val="0"/>
              </a:spcAft>
            </a:pPr>
            <a:r>
              <a:rPr lang="es-EC"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Entrega de Equipos de Protección Personal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1000"/>
              </a:spcAft>
            </a:pPr>
            <a:r>
              <a:rPr lang="es-EC" dirty="0">
                <a:latin typeface="Calibri" panose="020F0502020204030204" pitchFamily="34" charset="0"/>
                <a:ea typeface="Calibri" panose="020F0502020204030204" pitchFamily="34" charset="0"/>
                <a:cs typeface="Calibri" panose="020F0502020204030204" pitchFamily="34" charset="0"/>
              </a:rPr>
              <a:t>S</a:t>
            </a:r>
            <a:r>
              <a:rPr lang="es-EC" dirty="0" smtClean="0">
                <a:latin typeface="Calibri" panose="020F0502020204030204" pitchFamily="34" charset="0"/>
                <a:ea typeface="Calibri" panose="020F0502020204030204" pitchFamily="34" charset="0"/>
                <a:cs typeface="Calibri" panose="020F0502020204030204" pitchFamily="34" charset="0"/>
              </a:rPr>
              <a:t>e </a:t>
            </a:r>
            <a:r>
              <a:rPr lang="es-EC" dirty="0">
                <a:latin typeface="Calibri" panose="020F0502020204030204" pitchFamily="34" charset="0"/>
                <a:ea typeface="Calibri" panose="020F0502020204030204" pitchFamily="34" charset="0"/>
                <a:cs typeface="Calibri" panose="020F0502020204030204" pitchFamily="34" charset="0"/>
              </a:rPr>
              <a:t>entregaron </a:t>
            </a:r>
            <a:r>
              <a:rPr lang="es-EC" dirty="0" smtClean="0">
                <a:latin typeface="Calibri" panose="020F0502020204030204" pitchFamily="34" charset="0"/>
                <a:ea typeface="Calibri" panose="020F0502020204030204" pitchFamily="34" charset="0"/>
                <a:cs typeface="Calibri" panose="020F0502020204030204" pitchFamily="34" charset="0"/>
              </a:rPr>
              <a:t>2.497 </a:t>
            </a:r>
            <a:r>
              <a:rPr lang="es-EC" dirty="0">
                <a:latin typeface="Calibri" panose="020F0502020204030204" pitchFamily="34" charset="0"/>
                <a:ea typeface="Calibri" panose="020F0502020204030204" pitchFamily="34" charset="0"/>
                <a:cs typeface="Calibri" panose="020F0502020204030204" pitchFamily="34" charset="0"/>
              </a:rPr>
              <a:t>filtros P100 para los respiradores media cara, </a:t>
            </a:r>
            <a:r>
              <a:rPr lang="es-EC" dirty="0" smtClean="0">
                <a:latin typeface="Calibri" panose="020F0502020204030204" pitchFamily="34" charset="0"/>
                <a:ea typeface="Calibri" panose="020F0502020204030204" pitchFamily="34" charset="0"/>
                <a:cs typeface="Calibri" panose="020F0502020204030204" pitchFamily="34" charset="0"/>
              </a:rPr>
              <a:t>5.431 </a:t>
            </a:r>
            <a:r>
              <a:rPr lang="es-EC" dirty="0">
                <a:latin typeface="Calibri" panose="020F0502020204030204" pitchFamily="34" charset="0"/>
                <a:ea typeface="Calibri" panose="020F0502020204030204" pitchFamily="34" charset="0"/>
                <a:cs typeface="Calibri" panose="020F0502020204030204" pitchFamily="34" charset="0"/>
              </a:rPr>
              <a:t>guantes de cuero, y 62 equipos de protección necesarios para el desarrollo de las actividades del personal.</a:t>
            </a:r>
          </a:p>
        </p:txBody>
      </p:sp>
      <p:sp>
        <p:nvSpPr>
          <p:cNvPr id="5" name="Rectángulo 4"/>
          <p:cNvSpPr/>
          <p:nvPr/>
        </p:nvSpPr>
        <p:spPr>
          <a:xfrm>
            <a:off x="3816822" y="1068696"/>
            <a:ext cx="3276706" cy="228421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lnSpc>
                <a:spcPct val="115000"/>
              </a:lnSpc>
              <a:spcBef>
                <a:spcPts val="1200"/>
              </a:spcBef>
              <a:spcAft>
                <a:spcPts val="1000"/>
              </a:spcAft>
            </a:pPr>
            <a:r>
              <a:rPr lang="es-EC"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Ruteos e inspecciones de Seguridad Industrial a Grupos de Trabajo en Campo</a:t>
            </a:r>
          </a:p>
          <a:p>
            <a:r>
              <a:rPr lang="es-EC" dirty="0">
                <a:latin typeface="Calibri" panose="020F0502020204030204" pitchFamily="34" charset="0"/>
                <a:ea typeface="Calibri" panose="020F0502020204030204" pitchFamily="34" charset="0"/>
              </a:rPr>
              <a:t>D</a:t>
            </a:r>
            <a:r>
              <a:rPr lang="es-EC" dirty="0" smtClean="0">
                <a:latin typeface="Calibri" panose="020F0502020204030204" pitchFamily="34" charset="0"/>
                <a:ea typeface="Calibri" panose="020F0502020204030204" pitchFamily="34" charset="0"/>
              </a:rPr>
              <a:t>urante </a:t>
            </a:r>
            <a:r>
              <a:rPr lang="es-EC" dirty="0">
                <a:latin typeface="Calibri" panose="020F0502020204030204" pitchFamily="34" charset="0"/>
                <a:ea typeface="Calibri" panose="020F0502020204030204" pitchFamily="34" charset="0"/>
              </a:rPr>
              <a:t>el primer semestre de 2021, la Unidad de Seguridad y Salud Ocupacional </a:t>
            </a:r>
            <a:r>
              <a:rPr lang="es-EC" dirty="0" smtClean="0">
                <a:latin typeface="Calibri" panose="020F0502020204030204" pitchFamily="34" charset="0"/>
                <a:ea typeface="Calibri" panose="020F0502020204030204" pitchFamily="34" charset="0"/>
              </a:rPr>
              <a:t>realizó </a:t>
            </a:r>
            <a:r>
              <a:rPr lang="es-EC" dirty="0">
                <a:latin typeface="Calibri" panose="020F0502020204030204" pitchFamily="34" charset="0"/>
                <a:ea typeface="Calibri" panose="020F0502020204030204" pitchFamily="34" charset="0"/>
              </a:rPr>
              <a:t>10 </a:t>
            </a:r>
            <a:r>
              <a:rPr lang="es-EC" dirty="0" err="1">
                <a:latin typeface="Calibri" panose="020F0502020204030204" pitchFamily="34" charset="0"/>
                <a:ea typeface="Calibri" panose="020F0502020204030204" pitchFamily="34" charset="0"/>
              </a:rPr>
              <a:t>monitoreos</a:t>
            </a:r>
            <a:r>
              <a:rPr lang="es-EC" dirty="0">
                <a:latin typeface="Calibri" panose="020F0502020204030204" pitchFamily="34" charset="0"/>
                <a:ea typeface="Calibri" panose="020F0502020204030204" pitchFamily="34" charset="0"/>
              </a:rPr>
              <a:t> (ruteos) en </a:t>
            </a:r>
            <a:r>
              <a:rPr lang="es-EC" dirty="0" smtClean="0">
                <a:latin typeface="Calibri" panose="020F0502020204030204" pitchFamily="34" charset="0"/>
                <a:ea typeface="Calibri" panose="020F0502020204030204" pitchFamily="34" charset="0"/>
              </a:rPr>
              <a:t>campo.</a:t>
            </a:r>
            <a:endParaRPr lang="es-EC" dirty="0"/>
          </a:p>
        </p:txBody>
      </p:sp>
      <p:sp>
        <p:nvSpPr>
          <p:cNvPr id="12" name="Rectángulo 11"/>
          <p:cNvSpPr/>
          <p:nvPr/>
        </p:nvSpPr>
        <p:spPr>
          <a:xfrm>
            <a:off x="4616921" y="3863307"/>
            <a:ext cx="7946553" cy="392159"/>
          </a:xfrm>
          <a:prstGeom prst="rect">
            <a:avLst/>
          </a:prstGeom>
        </p:spPr>
        <p:txBody>
          <a:bodyPr wrap="square">
            <a:spAutoFit/>
          </a:bodyPr>
          <a:lstStyle/>
          <a:p>
            <a:pPr lvl="0" algn="just">
              <a:lnSpc>
                <a:spcPct val="115000"/>
              </a:lnSpc>
              <a:spcAft>
                <a:spcPts val="0"/>
              </a:spcAft>
            </a:pPr>
            <a:r>
              <a:rPr lang="es-EC"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Vigilancia de la salud en el marco de la pandemia derivada del COVID 19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3191676878"/>
              </p:ext>
            </p:extLst>
          </p:nvPr>
        </p:nvGraphicFramePr>
        <p:xfrm>
          <a:off x="4316909" y="4352207"/>
          <a:ext cx="7627439" cy="2363242"/>
        </p:xfrm>
        <a:graphic>
          <a:graphicData uri="http://schemas.openxmlformats.org/drawingml/2006/table">
            <a:tbl>
              <a:tblPr firstRow="1" firstCol="1" bandRow="1">
                <a:tableStyleId>{5C22544A-7EE6-4342-B048-85BDC9FD1C3A}</a:tableStyleId>
              </a:tblPr>
              <a:tblGrid>
                <a:gridCol w="2892603">
                  <a:extLst>
                    <a:ext uri="{9D8B030D-6E8A-4147-A177-3AD203B41FA5}">
                      <a16:colId xmlns:a16="http://schemas.microsoft.com/office/drawing/2014/main" val="2621651947"/>
                    </a:ext>
                  </a:extLst>
                </a:gridCol>
                <a:gridCol w="672096">
                  <a:extLst>
                    <a:ext uri="{9D8B030D-6E8A-4147-A177-3AD203B41FA5}">
                      <a16:colId xmlns:a16="http://schemas.microsoft.com/office/drawing/2014/main" val="2514935566"/>
                    </a:ext>
                  </a:extLst>
                </a:gridCol>
                <a:gridCol w="771187">
                  <a:extLst>
                    <a:ext uri="{9D8B030D-6E8A-4147-A177-3AD203B41FA5}">
                      <a16:colId xmlns:a16="http://schemas.microsoft.com/office/drawing/2014/main" val="2165169756"/>
                    </a:ext>
                  </a:extLst>
                </a:gridCol>
                <a:gridCol w="732413">
                  <a:extLst>
                    <a:ext uri="{9D8B030D-6E8A-4147-A177-3AD203B41FA5}">
                      <a16:colId xmlns:a16="http://schemas.microsoft.com/office/drawing/2014/main" val="367504044"/>
                    </a:ext>
                  </a:extLst>
                </a:gridCol>
                <a:gridCol w="645386">
                  <a:extLst>
                    <a:ext uri="{9D8B030D-6E8A-4147-A177-3AD203B41FA5}">
                      <a16:colId xmlns:a16="http://schemas.microsoft.com/office/drawing/2014/main" val="3519524781"/>
                    </a:ext>
                  </a:extLst>
                </a:gridCol>
                <a:gridCol w="654862">
                  <a:extLst>
                    <a:ext uri="{9D8B030D-6E8A-4147-A177-3AD203B41FA5}">
                      <a16:colId xmlns:a16="http://schemas.microsoft.com/office/drawing/2014/main" val="2514238134"/>
                    </a:ext>
                  </a:extLst>
                </a:gridCol>
                <a:gridCol w="634186">
                  <a:extLst>
                    <a:ext uri="{9D8B030D-6E8A-4147-A177-3AD203B41FA5}">
                      <a16:colId xmlns:a16="http://schemas.microsoft.com/office/drawing/2014/main" val="1065012373"/>
                    </a:ext>
                  </a:extLst>
                </a:gridCol>
                <a:gridCol w="624706">
                  <a:extLst>
                    <a:ext uri="{9D8B030D-6E8A-4147-A177-3AD203B41FA5}">
                      <a16:colId xmlns:a16="http://schemas.microsoft.com/office/drawing/2014/main" val="4236936254"/>
                    </a:ext>
                  </a:extLst>
                </a:gridCol>
              </a:tblGrid>
              <a:tr h="360482">
                <a:tc>
                  <a:txBody>
                    <a:bodyPr/>
                    <a:lstStyle/>
                    <a:p>
                      <a:pPr algn="ctr">
                        <a:lnSpc>
                          <a:spcPct val="115000"/>
                        </a:lnSpc>
                        <a:spcAft>
                          <a:spcPts val="0"/>
                        </a:spcAft>
                      </a:pPr>
                      <a:r>
                        <a:rPr lang="es-EC" sz="1600" dirty="0">
                          <a:effectLst/>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Enero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Febrero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Marzo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Abril</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Mayo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Junio</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600" dirty="0">
                          <a:effectLst/>
                        </a:rPr>
                        <a:t>TOTAL</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847026"/>
                  </a:ext>
                </a:extLst>
              </a:tr>
              <a:tr h="360482">
                <a:tc>
                  <a:txBody>
                    <a:bodyPr/>
                    <a:lstStyle/>
                    <a:p>
                      <a:pPr>
                        <a:lnSpc>
                          <a:spcPct val="115000"/>
                        </a:lnSpc>
                        <a:spcAft>
                          <a:spcPts val="0"/>
                        </a:spcAft>
                      </a:pPr>
                      <a:r>
                        <a:rPr lang="es-EC" sz="1600">
                          <a:effectLst/>
                        </a:rPr>
                        <a:t>Enfermedades Respiratorias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210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136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215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214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17</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148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940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83272391"/>
                  </a:ext>
                </a:extLst>
              </a:tr>
              <a:tr h="360482">
                <a:tc>
                  <a:txBody>
                    <a:bodyPr/>
                    <a:lstStyle/>
                    <a:p>
                      <a:pPr>
                        <a:lnSpc>
                          <a:spcPct val="115000"/>
                        </a:lnSpc>
                        <a:spcAft>
                          <a:spcPts val="0"/>
                        </a:spcAft>
                      </a:pPr>
                      <a:r>
                        <a:rPr lang="es-EC" sz="1600" dirty="0">
                          <a:effectLst/>
                        </a:rPr>
                        <a:t>Enfermedades Gastrointestinales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148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91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103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120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63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62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587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06226038"/>
                  </a:ext>
                </a:extLst>
              </a:tr>
              <a:tr h="360482">
                <a:tc>
                  <a:txBody>
                    <a:bodyPr/>
                    <a:lstStyle/>
                    <a:p>
                      <a:pPr>
                        <a:lnSpc>
                          <a:spcPct val="115000"/>
                        </a:lnSpc>
                        <a:spcAft>
                          <a:spcPts val="0"/>
                        </a:spcAft>
                      </a:pPr>
                      <a:r>
                        <a:rPr lang="es-EC" sz="1600">
                          <a:effectLst/>
                        </a:rPr>
                        <a:t>Enfermedades Músculo esqueléticas</a:t>
                      </a:r>
                      <a:endParaRPr lang="es-EC"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107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dirty="0">
                          <a:effectLst/>
                        </a:rPr>
                        <a:t>78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125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122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92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111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635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37160704"/>
                  </a:ext>
                </a:extLst>
              </a:tr>
              <a:tr h="360482">
                <a:tc>
                  <a:txBody>
                    <a:bodyPr/>
                    <a:lstStyle/>
                    <a:p>
                      <a:pPr>
                        <a:lnSpc>
                          <a:spcPct val="115000"/>
                        </a:lnSpc>
                        <a:spcAft>
                          <a:spcPts val="0"/>
                        </a:spcAft>
                      </a:pPr>
                      <a:r>
                        <a:rPr lang="es-EC" sz="1600" dirty="0">
                          <a:effectLst/>
                        </a:rPr>
                        <a:t>Enfermedades Traumatológicas</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89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73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79</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100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76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95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512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7434687"/>
                  </a:ext>
                </a:extLst>
              </a:tr>
              <a:tr h="360482">
                <a:tc>
                  <a:txBody>
                    <a:bodyPr/>
                    <a:lstStyle/>
                    <a:p>
                      <a:pPr>
                        <a:lnSpc>
                          <a:spcPct val="115000"/>
                        </a:lnSpc>
                        <a:spcAft>
                          <a:spcPts val="0"/>
                        </a:spcAft>
                      </a:pPr>
                      <a:r>
                        <a:rPr lang="es-EC" sz="1600" dirty="0">
                          <a:effectLst/>
                        </a:rPr>
                        <a:t>TOTAL</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554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EC" sz="1400">
                          <a:effectLst/>
                        </a:rPr>
                        <a:t>378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522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a:effectLst/>
                        </a:rPr>
                        <a:t>556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248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416</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EC" sz="1400" dirty="0">
                          <a:effectLst/>
                        </a:rPr>
                        <a:t>2.674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40476051"/>
                  </a:ext>
                </a:extLst>
              </a:tr>
            </a:tbl>
          </a:graphicData>
        </a:graphic>
      </p:graphicFrame>
      <p:pic>
        <p:nvPicPr>
          <p:cNvPr id="18" name="Imagen 17"/>
          <p:cNvPicPr>
            <a:picLocks noChangeAspect="1"/>
          </p:cNvPicPr>
          <p:nvPr/>
        </p:nvPicPr>
        <p:blipFill>
          <a:blip r:embed="rId2"/>
          <a:stretch>
            <a:fillRect/>
          </a:stretch>
        </p:blipFill>
        <p:spPr>
          <a:xfrm>
            <a:off x="115313" y="4419037"/>
            <a:ext cx="3818511" cy="1909256"/>
          </a:xfrm>
          <a:prstGeom prst="rect">
            <a:avLst/>
          </a:prstGeom>
        </p:spPr>
      </p:pic>
      <p:sp>
        <p:nvSpPr>
          <p:cNvPr id="19" name="Rectángulo 18"/>
          <p:cNvSpPr/>
          <p:nvPr/>
        </p:nvSpPr>
        <p:spPr>
          <a:xfrm>
            <a:off x="7331491" y="1068696"/>
            <a:ext cx="4496939" cy="213879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15000"/>
              </a:lnSpc>
              <a:spcBef>
                <a:spcPts val="1200"/>
              </a:spcBef>
            </a:pPr>
            <a:r>
              <a:rPr lang="es-EC"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Visitas Médico Social a domicilios u </a:t>
            </a:r>
            <a:r>
              <a:rPr lang="es-EC"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hospitales</a:t>
            </a:r>
          </a:p>
          <a:p>
            <a:pPr algn="just">
              <a:lnSpc>
                <a:spcPct val="115000"/>
              </a:lnSpc>
              <a:spcBef>
                <a:spcPts val="1200"/>
              </a:spcBef>
            </a:pPr>
            <a:r>
              <a:rPr lang="es-EC" dirty="0" smtClean="0">
                <a:latin typeface="Calibri" panose="020F0502020204030204" pitchFamily="34" charset="0"/>
                <a:ea typeface="Calibri" panose="020F0502020204030204" pitchFamily="34" charset="0"/>
                <a:cs typeface="Calibri" panose="020F0502020204030204" pitchFamily="34" charset="0"/>
              </a:rPr>
              <a:t>Se </a:t>
            </a:r>
            <a:r>
              <a:rPr lang="es-EC" dirty="0">
                <a:latin typeface="Calibri" panose="020F0502020204030204" pitchFamily="34" charset="0"/>
                <a:ea typeface="Calibri" panose="020F0502020204030204" pitchFamily="34" charset="0"/>
                <a:cs typeface="Calibri" panose="020F0502020204030204" pitchFamily="34" charset="0"/>
              </a:rPr>
              <a:t>efectuaron 22 visitas  a los trabajadores, estableciendo una integración con uno o más miembros y su entorno para conocer su medio </a:t>
            </a:r>
            <a:r>
              <a:rPr lang="es-EC" dirty="0" smtClean="0">
                <a:latin typeface="Calibri" panose="020F0502020204030204" pitchFamily="34" charset="0"/>
                <a:ea typeface="Calibri" panose="020F0502020204030204" pitchFamily="34" charset="0"/>
                <a:cs typeface="Calibri" panose="020F0502020204030204" pitchFamily="34" charset="0"/>
              </a:rPr>
              <a:t>ambiente.</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Conector recto 14"/>
          <p:cNvCxnSpPr/>
          <p:nvPr/>
        </p:nvCxnSpPr>
        <p:spPr>
          <a:xfrm flipH="1">
            <a:off x="0" y="3800475"/>
            <a:ext cx="12216680"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7853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a:spLocks/>
          </p:cNvSpPr>
          <p:nvPr/>
        </p:nvSpPr>
        <p:spPr>
          <a:xfrm>
            <a:off x="7267108"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2" name="Subtítulo 5"/>
          <p:cNvSpPr txBox="1">
            <a:spLocks/>
          </p:cNvSpPr>
          <p:nvPr/>
        </p:nvSpPr>
        <p:spPr>
          <a:xfrm>
            <a:off x="473046" y="1641562"/>
            <a:ext cx="11449272" cy="338554"/>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endParaRPr lang="es-ES" dirty="0"/>
          </a:p>
        </p:txBody>
      </p:sp>
      <p:sp>
        <p:nvSpPr>
          <p:cNvPr id="9" name="CuadroTexto 8"/>
          <p:cNvSpPr txBox="1"/>
          <p:nvPr/>
        </p:nvSpPr>
        <p:spPr>
          <a:xfrm>
            <a:off x="-527282" y="401181"/>
            <a:ext cx="9737466" cy="646331"/>
          </a:xfrm>
          <a:prstGeom prst="rect">
            <a:avLst/>
          </a:prstGeom>
          <a:noFill/>
          <a:ln>
            <a:noFill/>
          </a:ln>
        </p:spPr>
        <p:txBody>
          <a:bodyPr anchor="ctr"/>
          <a:lstStyle>
            <a:defPPr>
              <a:defRPr lang="es-ES_tradnl"/>
            </a:defPPr>
            <a:lvl1pPr marL="2057400" indent="-2057400"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endParaRPr lang="es-ES" dirty="0"/>
          </a:p>
        </p:txBody>
      </p:sp>
      <p:sp>
        <p:nvSpPr>
          <p:cNvPr id="2" name="Marcador de número de diapositiva 1"/>
          <p:cNvSpPr>
            <a:spLocks noGrp="1"/>
          </p:cNvSpPr>
          <p:nvPr>
            <p:ph type="sldNum" sz="quarter" idx="12"/>
          </p:nvPr>
        </p:nvSpPr>
        <p:spPr/>
        <p:txBody>
          <a:bodyPr/>
          <a:lstStyle/>
          <a:p>
            <a:fld id="{A7058661-EA62-204E-B219-55D798D746B5}" type="slidenum">
              <a:rPr lang="es-ES_tradnl" smtClean="0"/>
              <a:t>27</a:t>
            </a:fld>
            <a:endParaRPr lang="es-ES_tradnl" dirty="0"/>
          </a:p>
        </p:txBody>
      </p:sp>
      <p:sp>
        <p:nvSpPr>
          <p:cNvPr id="7"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498820" y="200024"/>
            <a:ext cx="9737466" cy="646331"/>
          </a:xfrm>
          <a:prstGeom prst="rect">
            <a:avLst/>
          </a:prstGeom>
          <a:noFill/>
          <a:ln>
            <a:noFill/>
          </a:ln>
        </p:spPr>
        <p:txBody>
          <a:bodyPr anchor="ctr"/>
          <a:lstStyle>
            <a:defPPr>
              <a:defRPr lang="es-ES_tradnl"/>
            </a:defPPr>
            <a:lvl1pPr marL="2057400" indent="-2057400"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s-ES" dirty="0"/>
              <a:t>GESTIÓN </a:t>
            </a:r>
            <a:r>
              <a:rPr lang="es-ES" dirty="0" smtClean="0"/>
              <a:t>ADMINISTRATIVA </a:t>
            </a:r>
            <a:r>
              <a:rPr lang="es-ES" dirty="0"/>
              <a:t>/ </a:t>
            </a:r>
            <a:r>
              <a:rPr lang="es-EC" dirty="0"/>
              <a:t>ACTIVIDADES </a:t>
            </a:r>
            <a:r>
              <a:rPr lang="es-EC" dirty="0" smtClean="0"/>
              <a:t>RELEVANTES</a:t>
            </a:r>
            <a:endParaRPr lang="es-ES" dirty="0"/>
          </a:p>
        </p:txBody>
      </p:sp>
      <p:graphicFrame>
        <p:nvGraphicFramePr>
          <p:cNvPr id="16" name="Tabla 15"/>
          <p:cNvGraphicFramePr>
            <a:graphicFrameLocks noGrp="1"/>
          </p:cNvGraphicFramePr>
          <p:nvPr>
            <p:extLst>
              <p:ext uri="{D42A27DB-BD31-4B8C-83A1-F6EECF244321}">
                <p14:modId xmlns:p14="http://schemas.microsoft.com/office/powerpoint/2010/main" val="1818544645"/>
              </p:ext>
            </p:extLst>
          </p:nvPr>
        </p:nvGraphicFramePr>
        <p:xfrm>
          <a:off x="331532" y="3448754"/>
          <a:ext cx="11465981" cy="2239053"/>
        </p:xfrm>
        <a:graphic>
          <a:graphicData uri="http://schemas.openxmlformats.org/drawingml/2006/table">
            <a:tbl>
              <a:tblPr firstRow="1" bandRow="1">
                <a:tableStyleId>{5C22544A-7EE6-4342-B048-85BDC9FD1C3A}</a:tableStyleId>
              </a:tblPr>
              <a:tblGrid>
                <a:gridCol w="2074211">
                  <a:extLst>
                    <a:ext uri="{9D8B030D-6E8A-4147-A177-3AD203B41FA5}">
                      <a16:colId xmlns:a16="http://schemas.microsoft.com/office/drawing/2014/main" val="3680713162"/>
                    </a:ext>
                  </a:extLst>
                </a:gridCol>
                <a:gridCol w="9391770">
                  <a:extLst>
                    <a:ext uri="{9D8B030D-6E8A-4147-A177-3AD203B41FA5}">
                      <a16:colId xmlns:a16="http://schemas.microsoft.com/office/drawing/2014/main" val="1856457400"/>
                    </a:ext>
                  </a:extLst>
                </a:gridCol>
              </a:tblGrid>
              <a:tr h="217439">
                <a:tc>
                  <a:txBody>
                    <a:bodyPr/>
                    <a:lstStyle/>
                    <a:p>
                      <a:pPr algn="ctr" rtl="0" fontAlgn="ctr"/>
                      <a:r>
                        <a:rPr lang="es-ES" sz="1600" u="none" strike="noStrike" dirty="0">
                          <a:effectLst/>
                        </a:rPr>
                        <a:t>UNIDAD</a:t>
                      </a:r>
                      <a:endParaRPr lang="es-ES" sz="1600" b="1" i="0" u="none" strike="noStrike" dirty="0">
                        <a:solidFill>
                          <a:srgbClr val="FFFFFF"/>
                        </a:solidFill>
                        <a:effectLst/>
                        <a:latin typeface="Calibri" panose="020F0502020204030204" pitchFamily="34" charset="0"/>
                      </a:endParaRPr>
                    </a:p>
                  </a:txBody>
                  <a:tcPr marL="7528" marR="7528" marT="7528" marB="0" anchor="ctr"/>
                </a:tc>
                <a:tc>
                  <a:txBody>
                    <a:bodyPr/>
                    <a:lstStyle/>
                    <a:p>
                      <a:pPr algn="ctr" rtl="0" fontAlgn="ctr"/>
                      <a:r>
                        <a:rPr lang="es-ES" sz="1600" u="none" strike="noStrike" dirty="0">
                          <a:effectLst/>
                        </a:rPr>
                        <a:t>PLANES DE ACCIÓN</a:t>
                      </a:r>
                      <a:endParaRPr lang="es-ES" sz="1600" b="1" i="0" u="none" strike="noStrike" dirty="0">
                        <a:solidFill>
                          <a:srgbClr val="FFFFFF"/>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1889828761"/>
                  </a:ext>
                </a:extLst>
              </a:tr>
              <a:tr h="418109">
                <a:tc rowSpan="3">
                  <a:txBody>
                    <a:bodyPr/>
                    <a:lstStyle/>
                    <a:p>
                      <a:pPr algn="ctr" rtl="0" fontAlgn="ctr"/>
                      <a:r>
                        <a:rPr lang="es-ES" sz="1800" b="1" u="none" strike="noStrike" dirty="0">
                          <a:solidFill>
                            <a:schemeClr val="accent1">
                              <a:lumMod val="50000"/>
                            </a:schemeClr>
                          </a:solidFill>
                          <a:effectLst/>
                        </a:rPr>
                        <a:t>Gestión de Bienes</a:t>
                      </a:r>
                      <a:endParaRPr lang="es-ES" sz="1800" b="1" i="0" u="none" strike="noStrike" dirty="0">
                        <a:solidFill>
                          <a:schemeClr val="accent1">
                            <a:lumMod val="50000"/>
                          </a:schemeClr>
                        </a:solidFill>
                        <a:effectLst/>
                        <a:latin typeface="Calibri" panose="020F0502020204030204" pitchFamily="34" charset="0"/>
                      </a:endParaRPr>
                    </a:p>
                  </a:txBody>
                  <a:tcPr marL="7528" marR="7528" marT="7528" marB="0" anchor="ctr"/>
                </a:tc>
                <a:tc>
                  <a:txBody>
                    <a:bodyPr/>
                    <a:lstStyle/>
                    <a:p>
                      <a:pPr algn="just" fontAlgn="ctr"/>
                      <a:r>
                        <a:rPr lang="es-US" sz="1800" u="none" strike="noStrike" dirty="0" smtClean="0">
                          <a:effectLst/>
                        </a:rPr>
                        <a:t>19.156 </a:t>
                      </a:r>
                      <a:r>
                        <a:rPr lang="es-US" sz="1800" u="none" strike="noStrike" dirty="0">
                          <a:effectLst/>
                        </a:rPr>
                        <a:t>transacciones procesadas en las diferentes bodegas.</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2867516361"/>
                  </a:ext>
                </a:extLst>
              </a:tr>
              <a:tr h="449528">
                <a:tc vMerge="1">
                  <a:txBody>
                    <a:bodyPr/>
                    <a:lstStyle/>
                    <a:p>
                      <a:endParaRPr lang="es-ES"/>
                    </a:p>
                  </a:txBody>
                  <a:tcPr/>
                </a:tc>
                <a:tc>
                  <a:txBody>
                    <a:bodyPr/>
                    <a:lstStyle/>
                    <a:p>
                      <a:pPr algn="just" fontAlgn="ctr"/>
                      <a:r>
                        <a:rPr lang="es-US" sz="1800" u="none" strike="noStrike" dirty="0">
                          <a:effectLst/>
                        </a:rPr>
                        <a:t>Creación de la bodega de repuestos por </a:t>
                      </a:r>
                      <a:r>
                        <a:rPr lang="es-US" sz="1800" u="none" strike="noStrike" dirty="0" smtClean="0">
                          <a:effectLst/>
                        </a:rPr>
                        <a:t>reparar (1)</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92533458"/>
                  </a:ext>
                </a:extLst>
              </a:tr>
              <a:tr h="406400">
                <a:tc vMerge="1">
                  <a:txBody>
                    <a:bodyPr/>
                    <a:lstStyle/>
                    <a:p>
                      <a:endParaRPr lang="es-ES"/>
                    </a:p>
                  </a:txBody>
                  <a:tcPr/>
                </a:tc>
                <a:tc>
                  <a:txBody>
                    <a:bodyPr/>
                    <a:lstStyle/>
                    <a:p>
                      <a:pPr algn="just" fontAlgn="ctr"/>
                      <a:r>
                        <a:rPr lang="es-ES" sz="1800" u="none" strike="noStrike" dirty="0" smtClean="0">
                          <a:effectLst/>
                        </a:rPr>
                        <a:t>Inicio de proceso de remate de chatarra y condenados</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1358767858"/>
                  </a:ext>
                </a:extLst>
              </a:tr>
              <a:tr h="431800">
                <a:tc rowSpan="2">
                  <a:txBody>
                    <a:bodyPr/>
                    <a:lstStyle/>
                    <a:p>
                      <a:pPr algn="ctr" rtl="0" fontAlgn="ctr"/>
                      <a:r>
                        <a:rPr lang="es-ES" sz="1800" b="1" u="none" strike="noStrike" dirty="0">
                          <a:solidFill>
                            <a:schemeClr val="accent1">
                              <a:lumMod val="50000"/>
                            </a:schemeClr>
                          </a:solidFill>
                          <a:effectLst/>
                        </a:rPr>
                        <a:t>Adquisiciones</a:t>
                      </a:r>
                      <a:endParaRPr lang="es-ES" sz="1800" b="1" i="0" u="none" strike="noStrike" dirty="0">
                        <a:solidFill>
                          <a:schemeClr val="accent1">
                            <a:lumMod val="50000"/>
                          </a:schemeClr>
                        </a:solidFill>
                        <a:effectLst/>
                        <a:latin typeface="Calibri" panose="020F0502020204030204" pitchFamily="34" charset="0"/>
                      </a:endParaRPr>
                    </a:p>
                  </a:txBody>
                  <a:tcPr marL="7528" marR="7528" marT="7528" marB="0" anchor="ctr"/>
                </a:tc>
                <a:tc>
                  <a:txBody>
                    <a:bodyPr/>
                    <a:lstStyle/>
                    <a:p>
                      <a:pPr algn="just" fontAlgn="ctr"/>
                      <a:r>
                        <a:rPr lang="es-US" sz="1800" u="none" strike="noStrike" dirty="0">
                          <a:effectLst/>
                        </a:rPr>
                        <a:t>105 adquisiciones mediante Catálogo Electrónico por un valor de USD 750.806,29</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1580888888"/>
                  </a:ext>
                </a:extLst>
              </a:tr>
              <a:tr h="200712">
                <a:tc vMerge="1">
                  <a:txBody>
                    <a:bodyPr/>
                    <a:lstStyle/>
                    <a:p>
                      <a:endParaRPr lang="es-ES"/>
                    </a:p>
                  </a:txBody>
                  <a:tcPr/>
                </a:tc>
                <a:tc>
                  <a:txBody>
                    <a:bodyPr/>
                    <a:lstStyle/>
                    <a:p>
                      <a:pPr algn="just" fontAlgn="ctr"/>
                      <a:r>
                        <a:rPr lang="es-US" sz="1800" u="none" strike="noStrike" dirty="0">
                          <a:effectLst/>
                        </a:rPr>
                        <a:t>49 adquisiciones mediante Ínfima Cuantía por un valor de USD 60.294,03</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2190910823"/>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554129360"/>
              </p:ext>
            </p:extLst>
          </p:nvPr>
        </p:nvGraphicFramePr>
        <p:xfrm>
          <a:off x="349411" y="1165939"/>
          <a:ext cx="11448102" cy="2563378"/>
        </p:xfrm>
        <a:graphic>
          <a:graphicData uri="http://schemas.openxmlformats.org/drawingml/2006/table">
            <a:tbl>
              <a:tblPr firstRow="1" bandRow="1">
                <a:tableStyleId>{5C22544A-7EE6-4342-B048-85BDC9FD1C3A}</a:tableStyleId>
              </a:tblPr>
              <a:tblGrid>
                <a:gridCol w="2067597">
                  <a:extLst>
                    <a:ext uri="{9D8B030D-6E8A-4147-A177-3AD203B41FA5}">
                      <a16:colId xmlns:a16="http://schemas.microsoft.com/office/drawing/2014/main" val="3680713162"/>
                    </a:ext>
                  </a:extLst>
                </a:gridCol>
                <a:gridCol w="9380505">
                  <a:extLst>
                    <a:ext uri="{9D8B030D-6E8A-4147-A177-3AD203B41FA5}">
                      <a16:colId xmlns:a16="http://schemas.microsoft.com/office/drawing/2014/main" val="1856457400"/>
                    </a:ext>
                  </a:extLst>
                </a:gridCol>
              </a:tblGrid>
              <a:tr h="217439">
                <a:tc>
                  <a:txBody>
                    <a:bodyPr/>
                    <a:lstStyle/>
                    <a:p>
                      <a:pPr algn="ctr" rtl="0" fontAlgn="ctr"/>
                      <a:r>
                        <a:rPr lang="es-ES" sz="1800" u="none" strike="noStrike">
                          <a:effectLst/>
                        </a:rPr>
                        <a:t>UNIDAD</a:t>
                      </a:r>
                      <a:endParaRPr lang="es-ES" sz="1800" b="1" i="0" u="none" strike="noStrike">
                        <a:solidFill>
                          <a:srgbClr val="FFFFFF"/>
                        </a:solidFill>
                        <a:effectLst/>
                        <a:latin typeface="Calibri" panose="020F0502020204030204" pitchFamily="34" charset="0"/>
                      </a:endParaRPr>
                    </a:p>
                  </a:txBody>
                  <a:tcPr marL="7528" marR="7528" marT="7528" marB="0" anchor="ctr"/>
                </a:tc>
                <a:tc>
                  <a:txBody>
                    <a:bodyPr/>
                    <a:lstStyle/>
                    <a:p>
                      <a:pPr algn="ctr" rtl="0" fontAlgn="ctr"/>
                      <a:r>
                        <a:rPr lang="es-ES" sz="1800" u="none" strike="noStrike" dirty="0">
                          <a:effectLst/>
                        </a:rPr>
                        <a:t>PLANES DE ACCIÓN</a:t>
                      </a:r>
                      <a:endParaRPr lang="es-ES" sz="1800" b="1" i="0" u="none" strike="noStrike" dirty="0">
                        <a:solidFill>
                          <a:srgbClr val="FFFFFF"/>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1889828761"/>
                  </a:ext>
                </a:extLst>
              </a:tr>
              <a:tr h="387629">
                <a:tc rowSpan="4">
                  <a:txBody>
                    <a:bodyPr/>
                    <a:lstStyle/>
                    <a:p>
                      <a:pPr algn="ctr" rtl="0" fontAlgn="ctr"/>
                      <a:r>
                        <a:rPr lang="es-US" sz="1800" b="1" u="none" strike="noStrike" dirty="0">
                          <a:solidFill>
                            <a:schemeClr val="accent1">
                              <a:lumMod val="50000"/>
                            </a:schemeClr>
                          </a:solidFill>
                          <a:effectLst/>
                        </a:rPr>
                        <a:t>Servicios Generales y Gestión Vehicular</a:t>
                      </a:r>
                      <a:endParaRPr lang="es-US" sz="1800" b="1" i="0" u="none" strike="noStrike" dirty="0">
                        <a:solidFill>
                          <a:schemeClr val="accent1">
                            <a:lumMod val="50000"/>
                          </a:schemeClr>
                        </a:solidFill>
                        <a:effectLst/>
                        <a:latin typeface="Calibri" panose="020F0502020204030204" pitchFamily="34" charset="0"/>
                      </a:endParaRPr>
                    </a:p>
                  </a:txBody>
                  <a:tcPr marL="7528" marR="7528" marT="7528" marB="0" anchor="ctr"/>
                </a:tc>
                <a:tc>
                  <a:txBody>
                    <a:bodyPr/>
                    <a:lstStyle/>
                    <a:p>
                      <a:pPr algn="just" fontAlgn="ctr"/>
                      <a:r>
                        <a:rPr lang="es-US" sz="1800" u="none" strike="noStrike" dirty="0">
                          <a:effectLst/>
                        </a:rPr>
                        <a:t>Ampliación </a:t>
                      </a:r>
                      <a:r>
                        <a:rPr lang="es-US" sz="1800" u="none" strike="noStrike" dirty="0" smtClean="0">
                          <a:effectLst/>
                        </a:rPr>
                        <a:t>de la bodega </a:t>
                      </a:r>
                      <a:r>
                        <a:rPr lang="es-US" sz="1800" u="none" strike="noStrike" dirty="0">
                          <a:effectLst/>
                        </a:rPr>
                        <a:t>de suministros para el despacho de ropa de trabajo</a:t>
                      </a:r>
                      <a:r>
                        <a:rPr lang="es-US" sz="1800" u="none" strike="noStrike" dirty="0" smtClean="0">
                          <a:effectLst/>
                        </a:rPr>
                        <a:t>.</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4198805025"/>
                  </a:ext>
                </a:extLst>
              </a:tr>
              <a:tr h="685800">
                <a:tc vMerge="1">
                  <a:txBody>
                    <a:bodyPr/>
                    <a:lstStyle/>
                    <a:p>
                      <a:endParaRPr lang="es-ES"/>
                    </a:p>
                  </a:txBody>
                  <a:tcPr/>
                </a:tc>
                <a:tc>
                  <a:txBody>
                    <a:bodyPr/>
                    <a:lstStyle/>
                    <a:p>
                      <a:pPr algn="just" fontAlgn="ctr"/>
                      <a:r>
                        <a:rPr lang="es-US" sz="1800" u="none" strike="noStrike" dirty="0" smtClean="0">
                          <a:effectLst/>
                        </a:rPr>
                        <a:t>Construcción del cuartelillo de la Briceño </a:t>
                      </a:r>
                      <a:r>
                        <a:rPr lang="es-US" sz="1800" u="none" strike="noStrike" dirty="0">
                          <a:effectLst/>
                        </a:rPr>
                        <a:t>con la finalidad de mejorar las condiciones de uso del personal operativo que realiza actividades de barrido</a:t>
                      </a:r>
                      <a:r>
                        <a:rPr lang="es-US" sz="1800" u="none" strike="noStrike" dirty="0" smtClean="0">
                          <a:effectLst/>
                        </a:rPr>
                        <a:t>.</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1253801280"/>
                  </a:ext>
                </a:extLst>
              </a:tr>
              <a:tr h="651933">
                <a:tc vMerge="1">
                  <a:txBody>
                    <a:bodyPr/>
                    <a:lstStyle/>
                    <a:p>
                      <a:endParaRPr lang="es-ES"/>
                    </a:p>
                  </a:txBody>
                  <a:tcPr/>
                </a:tc>
                <a:tc>
                  <a:txBody>
                    <a:bodyPr/>
                    <a:lstStyle/>
                    <a:p>
                      <a:pPr algn="just" fontAlgn="ctr"/>
                      <a:r>
                        <a:rPr lang="es-US" sz="1800" b="0" i="0" u="none" strike="noStrike" dirty="0" smtClean="0">
                          <a:solidFill>
                            <a:srgbClr val="000000"/>
                          </a:solidFill>
                          <a:effectLst/>
                          <a:latin typeface="Calibri" panose="020F0502020204030204" pitchFamily="34" charset="0"/>
                        </a:rPr>
                        <a:t>Mejoramiento de las instalaciones en</a:t>
                      </a:r>
                      <a:r>
                        <a:rPr lang="es-US" sz="1800" b="0" i="0" u="none" strike="noStrike" baseline="0" dirty="0" smtClean="0">
                          <a:solidFill>
                            <a:srgbClr val="000000"/>
                          </a:solidFill>
                          <a:effectLst/>
                          <a:latin typeface="Calibri" panose="020F0502020204030204" pitchFamily="34" charset="0"/>
                        </a:rPr>
                        <a:t> el Centro de Operaciones de La Occidental y Centro de Operaciones de La Forestal.</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3743058197"/>
                  </a:ext>
                </a:extLst>
              </a:tr>
              <a:tr h="499534">
                <a:tc vMerge="1">
                  <a:txBody>
                    <a:bodyPr/>
                    <a:lstStyle/>
                    <a:p>
                      <a:endParaRPr lang="es-ES"/>
                    </a:p>
                  </a:txBody>
                  <a:tcPr/>
                </a:tc>
                <a:tc>
                  <a:txBody>
                    <a:bodyPr/>
                    <a:lstStyle/>
                    <a:p>
                      <a:pPr algn="just" fontAlgn="ctr"/>
                      <a:r>
                        <a:rPr lang="es-US" sz="1800" u="none" strike="noStrike" dirty="0" smtClean="0">
                          <a:effectLst/>
                        </a:rPr>
                        <a:t>Cancelación de valores pendientes desde el año 2011 por concepto de revisión técnica vehicular y matriculación</a:t>
                      </a:r>
                      <a:endParaRPr lang="es-US" sz="1800" b="0" i="0" u="none" strike="noStrike" dirty="0">
                        <a:solidFill>
                          <a:srgbClr val="000000"/>
                        </a:solidFill>
                        <a:effectLst/>
                        <a:latin typeface="Calibri" panose="020F0502020204030204" pitchFamily="34" charset="0"/>
                      </a:endParaRPr>
                    </a:p>
                  </a:txBody>
                  <a:tcPr marL="7528" marR="7528" marT="7528" marB="0" anchor="ctr"/>
                </a:tc>
                <a:extLst>
                  <a:ext uri="{0D108BD9-81ED-4DB2-BD59-A6C34878D82A}">
                    <a16:rowId xmlns:a16="http://schemas.microsoft.com/office/drawing/2014/main" val="1326505158"/>
                  </a:ext>
                </a:extLst>
              </a:tr>
            </a:tbl>
          </a:graphicData>
        </a:graphic>
      </p:graphicFrame>
      <p:sp>
        <p:nvSpPr>
          <p:cNvPr id="3" name="CuadroTexto 2"/>
          <p:cNvSpPr txBox="1"/>
          <p:nvPr/>
        </p:nvSpPr>
        <p:spPr>
          <a:xfrm>
            <a:off x="200901" y="5889169"/>
            <a:ext cx="11590786" cy="738664"/>
          </a:xfrm>
          <a:prstGeom prst="rect">
            <a:avLst/>
          </a:prstGeom>
          <a:noFill/>
        </p:spPr>
        <p:txBody>
          <a:bodyPr wrap="square" rtlCol="0">
            <a:spAutoFit/>
          </a:bodyPr>
          <a:lstStyle/>
          <a:p>
            <a:r>
              <a:rPr lang="es-ES_tradnl" sz="1400" dirty="0" smtClean="0"/>
              <a:t>(1) </a:t>
            </a:r>
            <a:r>
              <a:rPr lang="es-ES" sz="1400" dirty="0"/>
              <a:t>“Existes ciertos repuestos de la flota vehicular que luego de ser usados, son susceptibles de reparación para volver a ser utilizados en los automotores, con este antecedente, la Unidad de Gestión de Bienes creó la denominada “Bodega por Reparar”, en la cual se almacenan y se lleva un control de este tipo de repuestos, hasta que la Dirección de Maquinaria y Equipo realice el proceso para la reparación de estos bienes”</a:t>
            </a:r>
          </a:p>
        </p:txBody>
      </p:sp>
    </p:spTree>
    <p:extLst>
      <p:ext uri="{BB962C8B-B14F-4D97-AF65-F5344CB8AC3E}">
        <p14:creationId xmlns:p14="http://schemas.microsoft.com/office/powerpoint/2010/main" val="3253657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A7058661-EA62-204E-B219-55D798D746B5}" type="slidenum">
              <a:rPr lang="es-ES_tradnl" smtClean="0"/>
              <a:t>28</a:t>
            </a:fld>
            <a:endParaRPr lang="es-ES_tradnl" dirty="0"/>
          </a:p>
        </p:txBody>
      </p:sp>
      <p:pic>
        <p:nvPicPr>
          <p:cNvPr id="6" name="Imagen 5"/>
          <p:cNvPicPr>
            <a:picLocks noChangeAspect="1"/>
          </p:cNvPicPr>
          <p:nvPr/>
        </p:nvPicPr>
        <p:blipFill>
          <a:blip r:embed="rId2"/>
          <a:stretch>
            <a:fillRect/>
          </a:stretch>
        </p:blipFill>
        <p:spPr>
          <a:xfrm>
            <a:off x="0" y="6140450"/>
            <a:ext cx="12144375" cy="704850"/>
          </a:xfrm>
          <a:prstGeom prst="rect">
            <a:avLst/>
          </a:prstGeom>
        </p:spPr>
      </p:pic>
      <p:pic>
        <p:nvPicPr>
          <p:cNvPr id="2" name="Imagen 1"/>
          <p:cNvPicPr>
            <a:picLocks noChangeAspect="1"/>
          </p:cNvPicPr>
          <p:nvPr/>
        </p:nvPicPr>
        <p:blipFill>
          <a:blip r:embed="rId3"/>
          <a:stretch>
            <a:fillRect/>
          </a:stretch>
        </p:blipFill>
        <p:spPr>
          <a:xfrm>
            <a:off x="38099" y="16565"/>
            <a:ext cx="12068175" cy="6339785"/>
          </a:xfrm>
          <a:prstGeom prst="rect">
            <a:avLst/>
          </a:prstGeom>
        </p:spPr>
      </p:pic>
      <p:sp>
        <p:nvSpPr>
          <p:cNvPr id="8" name="CuadroTexto 7"/>
          <p:cNvSpPr txBox="1"/>
          <p:nvPr/>
        </p:nvSpPr>
        <p:spPr>
          <a:xfrm>
            <a:off x="5153025" y="5255725"/>
            <a:ext cx="6915150" cy="707886"/>
          </a:xfrm>
          <a:prstGeom prst="rect">
            <a:avLst/>
          </a:prstGeom>
          <a:noFill/>
        </p:spPr>
        <p:txBody>
          <a:bodyPr wrap="square" rtlCol="0">
            <a:spAutoFit/>
          </a:bodyPr>
          <a:lstStyle/>
          <a:p>
            <a:pPr algn="r"/>
            <a:r>
              <a:rPr lang="es-EC"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ESTADO DEL PROCESO DE ADQUISICIÓN DE FLOTA NUEVA PARA EMASEO EP</a:t>
            </a:r>
            <a:endParaRPr lang="es-EC"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533728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898024" y="413381"/>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ANTECEDENTES</a:t>
            </a:r>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29</a:t>
            </a:fld>
            <a:endParaRPr lang="es-ES_tradnl" dirty="0"/>
          </a:p>
        </p:txBody>
      </p:sp>
      <p:sp>
        <p:nvSpPr>
          <p:cNvPr id="12" name="CuadroTexto 11"/>
          <p:cNvSpPr txBox="1"/>
          <p:nvPr/>
        </p:nvSpPr>
        <p:spPr>
          <a:xfrm>
            <a:off x="588342" y="1083882"/>
            <a:ext cx="11202742" cy="4524315"/>
          </a:xfrm>
          <a:prstGeom prst="rect">
            <a:avLst/>
          </a:prstGeom>
          <a:noFill/>
        </p:spPr>
        <p:txBody>
          <a:bodyPr wrap="square" rtlCol="0">
            <a:spAutoFit/>
          </a:bodyPr>
          <a:lstStyle/>
          <a:p>
            <a:pPr marL="285750" indent="-285750" algn="just">
              <a:buFont typeface="Arial" panose="020B0604020202020204" pitchFamily="34" charset="0"/>
              <a:buChar char="•"/>
            </a:pPr>
            <a:r>
              <a:rPr lang="es-EC" dirty="0" smtClean="0"/>
              <a:t>La </a:t>
            </a:r>
            <a:r>
              <a:rPr lang="es-EC" dirty="0"/>
              <a:t>operatividad de </a:t>
            </a:r>
            <a:r>
              <a:rPr lang="es-EC" dirty="0" smtClean="0"/>
              <a:t>la flota de maquinaria y equipo </a:t>
            </a:r>
            <a:r>
              <a:rPr lang="es-EC" dirty="0"/>
              <a:t>puede variar de acuerdo a las condiciones de gestión del mantenimiento, operación, cantidad de turnos de trabajo, continuidad y seguimiento del mantenimiento, así como condiciones externas como orografía, clima, humedad, altura, calidad de combustibles</a:t>
            </a:r>
            <a:r>
              <a:rPr lang="es-EC" dirty="0" smtClean="0"/>
              <a:t>. La operación actual se ejecuta en 2 y 3 turnos, de lunes a domingo, los 365 días del año.</a:t>
            </a:r>
            <a:endParaRPr lang="es-EC" dirty="0"/>
          </a:p>
          <a:p>
            <a:pPr algn="just"/>
            <a:endParaRPr lang="es-EC" dirty="0"/>
          </a:p>
          <a:p>
            <a:pPr marL="285750" indent="-285750" algn="just">
              <a:buFont typeface="Arial" panose="020B0604020202020204" pitchFamily="34" charset="0"/>
              <a:buChar char="•"/>
            </a:pPr>
            <a:r>
              <a:rPr lang="es-ES" dirty="0" smtClean="0"/>
              <a:t>De acuerdo a los estudios de necesidad de rutas, frecuencias, condiciones de generación de desechos, rutas se ha establecido la necesidad operativa mínima que debe operar cada uno de lo servicios: Recolección de Carga Posterior, Barredora Mecánica y Carga Frontal.</a:t>
            </a:r>
          </a:p>
          <a:p>
            <a:pPr marL="285750" indent="-285750" algn="just">
              <a:buFont typeface="Arial" panose="020B0604020202020204" pitchFamily="34" charset="0"/>
              <a:buChar char="•"/>
            </a:pPr>
            <a:endParaRPr lang="es-ES" dirty="0" smtClean="0"/>
          </a:p>
          <a:p>
            <a:pPr marL="285750" indent="-285750" algn="just">
              <a:buFont typeface="Arial" panose="020B0604020202020204" pitchFamily="34" charset="0"/>
              <a:buChar char="•"/>
            </a:pPr>
            <a:r>
              <a:rPr lang="es-ES" dirty="0" smtClean="0"/>
              <a:t>Se </a:t>
            </a:r>
            <a:r>
              <a:rPr lang="es-ES" dirty="0"/>
              <a:t>ha tomado en consideración </a:t>
            </a:r>
            <a:r>
              <a:rPr lang="es-ES" dirty="0" smtClean="0"/>
              <a:t>la incorporación de Flota BACK-UP, de acuerdo al </a:t>
            </a:r>
            <a:r>
              <a:rPr lang="es-ES" i="1" dirty="0"/>
              <a:t>MANUAL TÉCNICO SOBRE GENERACIÓN, RECOLECCIÓN Y TRASNFERENCIA DE RESIDUOS SOLIDOS MUNICIPALES, de la SECRETARIA DE DESARROLLO SOCIAL (SEDESOL) </a:t>
            </a:r>
            <a:r>
              <a:rPr lang="es-ES" i="1" dirty="0" smtClean="0"/>
              <a:t>MEXICO</a:t>
            </a:r>
            <a:r>
              <a:rPr lang="es-EC" dirty="0" smtClean="0"/>
              <a:t>, en que se recomienda </a:t>
            </a:r>
            <a:r>
              <a:rPr lang="es-ES" i="1" dirty="0" smtClean="0"/>
              <a:t>“el </a:t>
            </a:r>
            <a:r>
              <a:rPr lang="es-ES" i="1" dirty="0"/>
              <a:t>factor de reserva va del 7 al 20</a:t>
            </a:r>
            <a:r>
              <a:rPr lang="es-ES" i="1" dirty="0" smtClean="0"/>
              <a:t>%”. </a:t>
            </a:r>
          </a:p>
          <a:p>
            <a:pPr marL="285750" indent="-285750" algn="just">
              <a:buFont typeface="Arial" panose="020B0604020202020204" pitchFamily="34" charset="0"/>
              <a:buChar char="•"/>
            </a:pPr>
            <a:endParaRPr lang="es-ES" i="1" dirty="0"/>
          </a:p>
          <a:p>
            <a:pPr marL="285750" indent="-285750" algn="just">
              <a:buFont typeface="Arial" panose="020B0604020202020204" pitchFamily="34" charset="0"/>
              <a:buChar char="•"/>
            </a:pPr>
            <a:r>
              <a:rPr lang="es-ES" dirty="0" smtClean="0"/>
              <a:t>Las especificaciones técnicas fueron desarrolladas según las necesidades propias de la operación en el Distrito Metropolitano de Quito. Para el levantamiento del Estudio de Mercado, se realizó una convocatoria abierta en el portal institucional, con la participación de ofertas de casas comerciales nacionales e internacionales.</a:t>
            </a:r>
          </a:p>
        </p:txBody>
      </p:sp>
    </p:spTree>
    <p:extLst>
      <p:ext uri="{BB962C8B-B14F-4D97-AF65-F5344CB8AC3E}">
        <p14:creationId xmlns:p14="http://schemas.microsoft.com/office/powerpoint/2010/main" val="3838380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a:p>
        </p:txBody>
      </p:sp>
      <p:sp>
        <p:nvSpPr>
          <p:cNvPr id="3" name="Subtítulo 2"/>
          <p:cNvSpPr>
            <a:spLocks noGrp="1"/>
          </p:cNvSpPr>
          <p:nvPr>
            <p:ph type="subTitle" idx="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7058661-EA62-204E-B219-55D798D746B5}" type="slidenum">
              <a:rPr lang="es-ES_tradnl" smtClean="0"/>
              <a:t>3</a:t>
            </a:fld>
            <a:endParaRPr lang="es-ES_tradn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593"/>
          </a:xfrm>
          <a:prstGeom prst="rect">
            <a:avLst/>
          </a:prstGeom>
        </p:spPr>
      </p:pic>
    </p:spTree>
    <p:extLst>
      <p:ext uri="{BB962C8B-B14F-4D97-AF65-F5344CB8AC3E}">
        <p14:creationId xmlns:p14="http://schemas.microsoft.com/office/powerpoint/2010/main" val="3181516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898024" y="413381"/>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ANTECEDENTES</a:t>
            </a:r>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30</a:t>
            </a:fld>
            <a:endParaRPr lang="es-ES_tradnl" dirty="0"/>
          </a:p>
        </p:txBody>
      </p:sp>
      <p:sp>
        <p:nvSpPr>
          <p:cNvPr id="12" name="CuadroTexto 11"/>
          <p:cNvSpPr txBox="1"/>
          <p:nvPr/>
        </p:nvSpPr>
        <p:spPr>
          <a:xfrm>
            <a:off x="588342" y="1083882"/>
            <a:ext cx="11202742" cy="5078313"/>
          </a:xfrm>
          <a:prstGeom prst="rect">
            <a:avLst/>
          </a:prstGeom>
          <a:noFill/>
        </p:spPr>
        <p:txBody>
          <a:bodyPr wrap="square" rtlCol="0">
            <a:spAutoFit/>
          </a:bodyPr>
          <a:lstStyle/>
          <a:p>
            <a:pPr marL="285750" indent="-285750" algn="just">
              <a:buFont typeface="Arial" panose="020B0604020202020204" pitchFamily="34" charset="0"/>
              <a:buChar char="•"/>
            </a:pPr>
            <a:r>
              <a:rPr lang="es-EC" dirty="0" smtClean="0"/>
              <a:t>Mediante </a:t>
            </a:r>
            <a:r>
              <a:rPr lang="es-EC" dirty="0"/>
              <a:t>Memorando No. 111-CGT-2020, de 24 de marzo de 2020 y suscrito por el Coordinador General </a:t>
            </a:r>
            <a:r>
              <a:rPr lang="es-EC" dirty="0" smtClean="0"/>
              <a:t>Técnico a </a:t>
            </a:r>
            <a:r>
              <a:rPr lang="es-EC" dirty="0"/>
              <a:t>la Gerencia General, el Informe de la operatividad de las unidades de recolección, en el que se hace un </a:t>
            </a:r>
            <a:r>
              <a:rPr lang="en-CA" dirty="0" err="1"/>
              <a:t>dimensionamiento</a:t>
            </a:r>
            <a:r>
              <a:rPr lang="en-CA" dirty="0"/>
              <a:t> de las </a:t>
            </a:r>
            <a:r>
              <a:rPr lang="en-CA" dirty="0" err="1"/>
              <a:t>necesidades</a:t>
            </a:r>
            <a:r>
              <a:rPr lang="en-CA" dirty="0"/>
              <a:t> de </a:t>
            </a:r>
            <a:r>
              <a:rPr lang="en-CA" dirty="0" err="1"/>
              <a:t>recursos</a:t>
            </a:r>
            <a:r>
              <a:rPr lang="en-CA" dirty="0"/>
              <a:t> (</a:t>
            </a:r>
            <a:r>
              <a:rPr lang="en-CA" dirty="0" err="1"/>
              <a:t>humanos</a:t>
            </a:r>
            <a:r>
              <a:rPr lang="en-CA" dirty="0"/>
              <a:t>, </a:t>
            </a:r>
            <a:r>
              <a:rPr lang="en-CA" dirty="0" err="1"/>
              <a:t>materiales</a:t>
            </a:r>
            <a:r>
              <a:rPr lang="en-CA" dirty="0"/>
              <a:t>, </a:t>
            </a:r>
            <a:r>
              <a:rPr lang="en-CA" dirty="0" err="1"/>
              <a:t>tecnologicos</a:t>
            </a:r>
            <a:r>
              <a:rPr lang="en-CA" dirty="0"/>
              <a:t>, </a:t>
            </a:r>
            <a:r>
              <a:rPr lang="es-EC" dirty="0"/>
              <a:t>financieros</a:t>
            </a:r>
            <a:r>
              <a:rPr lang="en-CA" dirty="0"/>
              <a:t>, </a:t>
            </a:r>
            <a:r>
              <a:rPr lang="en-CA" dirty="0" err="1"/>
              <a:t>maquinaria</a:t>
            </a:r>
            <a:r>
              <a:rPr lang="en-CA" dirty="0"/>
              <a:t> y </a:t>
            </a:r>
            <a:r>
              <a:rPr lang="en-CA" dirty="0" err="1"/>
              <a:t>equipos</a:t>
            </a:r>
            <a:r>
              <a:rPr lang="en-CA" dirty="0"/>
              <a:t>), para </a:t>
            </a:r>
            <a:r>
              <a:rPr lang="en-CA" dirty="0" err="1"/>
              <a:t>atender</a:t>
            </a:r>
            <a:r>
              <a:rPr lang="en-CA" dirty="0"/>
              <a:t> </a:t>
            </a:r>
            <a:r>
              <a:rPr lang="en-CA" dirty="0" smtClean="0"/>
              <a:t>de </a:t>
            </a:r>
            <a:r>
              <a:rPr lang="en-CA" dirty="0"/>
              <a:t>forma </a:t>
            </a:r>
            <a:r>
              <a:rPr lang="en-CA" dirty="0" err="1"/>
              <a:t>oportuna</a:t>
            </a:r>
            <a:r>
              <a:rPr lang="en-CA" dirty="0"/>
              <a:t> </a:t>
            </a:r>
            <a:r>
              <a:rPr lang="en-CA" dirty="0" err="1"/>
              <a:t>Ia</a:t>
            </a:r>
            <a:r>
              <a:rPr lang="en-CA" dirty="0"/>
              <a:t> </a:t>
            </a:r>
            <a:r>
              <a:rPr lang="en-CA" dirty="0" err="1"/>
              <a:t>demanda</a:t>
            </a:r>
            <a:r>
              <a:rPr lang="en-CA" dirty="0"/>
              <a:t> de </a:t>
            </a:r>
            <a:r>
              <a:rPr lang="en-CA" dirty="0" err="1"/>
              <a:t>los</a:t>
            </a:r>
            <a:r>
              <a:rPr lang="en-CA" dirty="0"/>
              <a:t> </a:t>
            </a:r>
            <a:r>
              <a:rPr lang="en-CA" dirty="0" err="1"/>
              <a:t>servicios</a:t>
            </a:r>
            <a:r>
              <a:rPr lang="en-CA" dirty="0"/>
              <a:t> de </a:t>
            </a:r>
            <a:r>
              <a:rPr lang="en-CA" dirty="0" err="1"/>
              <a:t>aseo</a:t>
            </a:r>
            <a:r>
              <a:rPr lang="en-CA" dirty="0"/>
              <a:t> y </a:t>
            </a:r>
            <a:r>
              <a:rPr lang="en-CA" dirty="0" err="1"/>
              <a:t>recoleccion</a:t>
            </a:r>
            <a:r>
              <a:rPr lang="en-CA" dirty="0"/>
              <a:t> </a:t>
            </a:r>
            <a:r>
              <a:rPr lang="en-CA" dirty="0" err="1"/>
              <a:t>en</a:t>
            </a:r>
            <a:r>
              <a:rPr lang="en-CA" dirty="0"/>
              <a:t> el DMQ; </a:t>
            </a:r>
            <a:r>
              <a:rPr lang="en-CA" dirty="0" err="1"/>
              <a:t>respecto</a:t>
            </a:r>
            <a:r>
              <a:rPr lang="en-CA" dirty="0"/>
              <a:t> de la </a:t>
            </a:r>
            <a:r>
              <a:rPr lang="en-CA" dirty="0" err="1"/>
              <a:t>flota</a:t>
            </a:r>
            <a:r>
              <a:rPr lang="en-CA" dirty="0"/>
              <a:t>; y, </a:t>
            </a:r>
            <a:r>
              <a:rPr lang="es-EC" i="1" dirty="0"/>
              <a:t>“(…) se ha tomado en consideración el MANUAL TÉCNICO SOBRE GENERACIÓN, RECOLECCIÓN Y TRASNFERENCIA DE RESIDUOS SOLIDOS MUNICIPALES, de la SECRETARIA DE DESARROLLO SOCIAL (SEDESOL) MEXICO (…)”, </a:t>
            </a:r>
            <a:r>
              <a:rPr lang="es-ES" dirty="0"/>
              <a:t>en el citado informe se indica lo </a:t>
            </a:r>
            <a:r>
              <a:rPr lang="es-ES" dirty="0" smtClean="0"/>
              <a:t>siguiente:</a:t>
            </a:r>
          </a:p>
          <a:p>
            <a:pPr marL="285750" indent="-285750" algn="just">
              <a:buFont typeface="Arial" panose="020B0604020202020204" pitchFamily="34" charset="0"/>
              <a:buChar char="•"/>
            </a:pPr>
            <a:endParaRPr lang="es-EC" b="1" u="sng" dirty="0" smtClean="0"/>
          </a:p>
          <a:p>
            <a:pPr algn="just"/>
            <a:r>
              <a:rPr lang="es-EC" b="1" u="sng" dirty="0" smtClean="0"/>
              <a:t>CARGA POSTERIOR</a:t>
            </a:r>
          </a:p>
          <a:p>
            <a:pPr algn="just"/>
            <a:endParaRPr lang="es-EC" b="1" u="sng" dirty="0" smtClean="0"/>
          </a:p>
          <a:p>
            <a:pPr marL="285750" indent="-285750" algn="just">
              <a:buFont typeface="Arial" panose="020B0604020202020204" pitchFamily="34" charset="0"/>
              <a:buChar char="•"/>
            </a:pPr>
            <a:r>
              <a:rPr lang="es-EC" b="1" u="sng" dirty="0" smtClean="0"/>
              <a:t>“</a:t>
            </a:r>
            <a:r>
              <a:rPr lang="es-EC" i="1" dirty="0" smtClean="0"/>
              <a:t>(…) </a:t>
            </a:r>
            <a:r>
              <a:rPr lang="es-EC" i="1" dirty="0"/>
              <a:t>el factor de reserva va del 7 al 20% en este caso, consideramos que EMASEO EP actualmente tiene programada 203 rutas del servicio a pie de vereda y cada camión atiende 4 rutas semanalmente en dos turnos y dos frecuencias. Para cubrir de recolección programada necesariamente se debe contar con 51 vehículos/día. Se debe considerar que se ha adquirido 36 camiones nuevos del “Contrato de Emergencia para la Recuperación de la Flota de Empresa Publica Metropolitana de Aseo, a fin de regularizar el servicio de recolección de residuos sólidos urbanos en el distrito Metropolitano de Quito y Prestación del Servicio de Gestión y Administración Técnica de la Flota con Garantía de Operatividad (…)</a:t>
            </a:r>
            <a:r>
              <a:rPr lang="es-EC" dirty="0"/>
              <a:t>”.</a:t>
            </a:r>
            <a:endParaRPr lang="es-EC" i="1" dirty="0"/>
          </a:p>
          <a:p>
            <a:pPr marL="285750" indent="-285750" algn="just">
              <a:buFont typeface="Arial" panose="020B0604020202020204" pitchFamily="34" charset="0"/>
              <a:buChar char="•"/>
            </a:pPr>
            <a:endParaRPr lang="es-ES" i="1" dirty="0"/>
          </a:p>
        </p:txBody>
      </p:sp>
    </p:spTree>
    <p:extLst>
      <p:ext uri="{BB962C8B-B14F-4D97-AF65-F5344CB8AC3E}">
        <p14:creationId xmlns:p14="http://schemas.microsoft.com/office/powerpoint/2010/main" val="852242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898024" y="413381"/>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ANTECEDENTES</a:t>
            </a:r>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31</a:t>
            </a:fld>
            <a:endParaRPr lang="es-ES_tradnl" dirty="0"/>
          </a:p>
        </p:txBody>
      </p:sp>
      <p:sp>
        <p:nvSpPr>
          <p:cNvPr id="12" name="CuadroTexto 11"/>
          <p:cNvSpPr txBox="1"/>
          <p:nvPr/>
        </p:nvSpPr>
        <p:spPr>
          <a:xfrm>
            <a:off x="588342" y="1083882"/>
            <a:ext cx="11202742" cy="5355312"/>
          </a:xfrm>
          <a:prstGeom prst="rect">
            <a:avLst/>
          </a:prstGeom>
          <a:noFill/>
        </p:spPr>
        <p:txBody>
          <a:bodyPr wrap="square" rtlCol="0">
            <a:spAutoFit/>
          </a:bodyPr>
          <a:lstStyle/>
          <a:p>
            <a:pPr algn="just"/>
            <a:r>
              <a:rPr lang="es-EC" b="1" u="sng" dirty="0" smtClean="0"/>
              <a:t>CARGA FRONTAL</a:t>
            </a:r>
          </a:p>
          <a:p>
            <a:pPr algn="just"/>
            <a:endParaRPr lang="es-EC" b="1" u="sng" dirty="0" smtClean="0"/>
          </a:p>
          <a:p>
            <a:pPr marL="285750" indent="-285750" algn="just">
              <a:buFont typeface="Arial" panose="020B0604020202020204" pitchFamily="34" charset="0"/>
              <a:buChar char="•"/>
            </a:pPr>
            <a:r>
              <a:rPr lang="es-EC" b="1" u="sng" dirty="0" smtClean="0"/>
              <a:t>“</a:t>
            </a:r>
            <a:r>
              <a:rPr lang="es-EC" i="1" dirty="0" smtClean="0"/>
              <a:t>(…) </a:t>
            </a:r>
            <a:r>
              <a:rPr lang="es-EC" i="1" dirty="0"/>
              <a:t>se determina que de acuerdo a las toneladas recolectadas por las volquetas es necesario contar con una (1) unidad de carga frontal, para brindar el servicio de manera adecuada con la utilización de maquinaria diseñada para este tipo de servicio, sin embargo, realizado el análisis de tiempos y movimientos, en el que se analiza los traslados y la ruta para la atención del servicio de recolección, tomando en cuenta el inicio de ruta más el traslado a cada punto de atención y las distancias hasta las estaciones de transferencia, se determina que no es posible por distancias y tiempos poder cubrir con el servicio a las industrias que actualmente presenta retraso en su atención, con lo cual es imposible cubrir con un solo vehículo a estas industrias, por tal motivo para suplir el déficit en la atención y para programar de manera adecuada los mantenimientos es necesario contar con dos (2) vehículos del tipo cargo frontal</a:t>
            </a:r>
            <a:r>
              <a:rPr lang="es-EC" i="1" dirty="0" smtClean="0"/>
              <a:t>.(…)”.</a:t>
            </a:r>
          </a:p>
          <a:p>
            <a:pPr marL="285750" indent="-285750" algn="just">
              <a:buFont typeface="Arial" panose="020B0604020202020204" pitchFamily="34" charset="0"/>
              <a:buChar char="•"/>
            </a:pPr>
            <a:endParaRPr lang="es-EC" i="1" dirty="0" smtClean="0"/>
          </a:p>
          <a:p>
            <a:pPr algn="just"/>
            <a:r>
              <a:rPr lang="es-EC" b="1" u="sng" dirty="0" smtClean="0"/>
              <a:t>BARREDORA</a:t>
            </a:r>
          </a:p>
          <a:p>
            <a:pPr algn="just"/>
            <a:endParaRPr lang="es-EC" b="1" u="sng" dirty="0"/>
          </a:p>
          <a:p>
            <a:pPr marL="285750" indent="-285750" algn="just">
              <a:buFont typeface="Arial" panose="020B0604020202020204" pitchFamily="34" charset="0"/>
              <a:buChar char="•"/>
            </a:pPr>
            <a:r>
              <a:rPr lang="es-EC" i="1" dirty="0" smtClean="0"/>
              <a:t>“(…) </a:t>
            </a:r>
            <a:r>
              <a:rPr lang="es-EC" i="1" dirty="0"/>
              <a:t>será necesario que la Empresa cuente con 11 barredoras mecánicas operativas.  En EMASEO EP existen, en total, 10 barredoras mecánicas operativas, algunas de ellas recientemente repotenciadas, por lo que se establece que debe adquirirse, al menos, 1 barredora mecánica (…)”. </a:t>
            </a:r>
          </a:p>
          <a:p>
            <a:pPr marL="285750" indent="-285750" algn="just">
              <a:buFont typeface="Arial" panose="020B0604020202020204" pitchFamily="34" charset="0"/>
              <a:buChar char="•"/>
            </a:pPr>
            <a:endParaRPr lang="es-EC" i="1" dirty="0" smtClean="0"/>
          </a:p>
          <a:p>
            <a:pPr marL="285750" indent="-285750" algn="just">
              <a:buFont typeface="Arial" panose="020B0604020202020204" pitchFamily="34" charset="0"/>
              <a:buChar char="•"/>
            </a:pPr>
            <a:endParaRPr lang="es-EC" i="1" dirty="0"/>
          </a:p>
        </p:txBody>
      </p:sp>
    </p:spTree>
    <p:extLst>
      <p:ext uri="{BB962C8B-B14F-4D97-AF65-F5344CB8AC3E}">
        <p14:creationId xmlns:p14="http://schemas.microsoft.com/office/powerpoint/2010/main" val="54710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762788"/>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650374" y="271786"/>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PROCESOS</a:t>
            </a:r>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32</a:t>
            </a:fld>
            <a:endParaRPr lang="es-ES_tradnl" dirty="0"/>
          </a:p>
        </p:txBody>
      </p:sp>
      <p:sp>
        <p:nvSpPr>
          <p:cNvPr id="12" name="CuadroTexto 11"/>
          <p:cNvSpPr txBox="1"/>
          <p:nvPr/>
        </p:nvSpPr>
        <p:spPr>
          <a:xfrm>
            <a:off x="407367" y="949495"/>
            <a:ext cx="11202742" cy="4832092"/>
          </a:xfrm>
          <a:prstGeom prst="rect">
            <a:avLst/>
          </a:prstGeom>
          <a:noFill/>
        </p:spPr>
        <p:txBody>
          <a:bodyPr wrap="square" rtlCol="0">
            <a:spAutoFit/>
          </a:bodyPr>
          <a:lstStyle/>
          <a:p>
            <a:r>
              <a:rPr lang="es-EC" sz="1900" dirty="0" smtClean="0"/>
              <a:t>Dentro del proceso preparatorio se requirieron elaborar sendos Informes de Necesidad, Informe Costo Beneficio y Estudio de Mercado; de esta manera se realizó la Verificación de Producción Nacional de:</a:t>
            </a:r>
          </a:p>
          <a:p>
            <a:endParaRPr lang="es-EC" dirty="0" smtClean="0"/>
          </a:p>
          <a:p>
            <a:pPr marL="742950" lvl="1" indent="-285750">
              <a:buFont typeface="Arial" panose="020B0604020202020204" pitchFamily="34" charset="0"/>
              <a:buChar char="•"/>
            </a:pPr>
            <a:r>
              <a:rPr lang="es-EC" dirty="0"/>
              <a:t>PROCESO VPN-EMASEO EP-1-2021 </a:t>
            </a:r>
            <a:endParaRPr lang="es-EC" dirty="0" smtClean="0"/>
          </a:p>
          <a:p>
            <a:pPr marL="714375" lvl="1"/>
            <a:r>
              <a:rPr lang="es-EC" dirty="0" smtClean="0"/>
              <a:t>2 RECOLECTORES </a:t>
            </a:r>
            <a:r>
              <a:rPr lang="es-EC" dirty="0"/>
              <a:t>CARGA FRONTAL PARA LA EMPRESA PÚBLICA METROPOLITANA DE </a:t>
            </a:r>
            <a:r>
              <a:rPr lang="es-EC" dirty="0" smtClean="0"/>
              <a:t>ASEO</a:t>
            </a:r>
            <a:endParaRPr lang="es-EC" dirty="0"/>
          </a:p>
          <a:p>
            <a:pPr marL="742950" lvl="1" indent="-285750">
              <a:buFont typeface="Arial" panose="020B0604020202020204" pitchFamily="34" charset="0"/>
              <a:buChar char="•"/>
            </a:pPr>
            <a:endParaRPr lang="es-EC" dirty="0" smtClean="0"/>
          </a:p>
          <a:p>
            <a:pPr marL="742950" lvl="1" indent="-285750">
              <a:buFont typeface="Arial" panose="020B0604020202020204" pitchFamily="34" charset="0"/>
              <a:buChar char="•"/>
            </a:pPr>
            <a:r>
              <a:rPr lang="es-EC" dirty="0"/>
              <a:t>PROCESO VPN-EMASEO </a:t>
            </a:r>
            <a:r>
              <a:rPr lang="es-EC" dirty="0" smtClean="0"/>
              <a:t>EP-02-2021 </a:t>
            </a:r>
            <a:endParaRPr lang="es-EC" dirty="0"/>
          </a:p>
          <a:p>
            <a:pPr marL="714375" lvl="1"/>
            <a:r>
              <a:rPr lang="es-EC" dirty="0"/>
              <a:t>2 </a:t>
            </a:r>
            <a:r>
              <a:rPr lang="es-EC" dirty="0" smtClean="0"/>
              <a:t>HIDROLAVADORAS </a:t>
            </a:r>
            <a:r>
              <a:rPr lang="es-EC" dirty="0"/>
              <a:t>PARA LA EMPRESA PÚBLICA METROPOLITANA DE ASEO</a:t>
            </a:r>
          </a:p>
          <a:p>
            <a:pPr marL="742950" lvl="1" indent="-285750">
              <a:buFont typeface="Arial" panose="020B0604020202020204" pitchFamily="34" charset="0"/>
              <a:buChar char="•"/>
            </a:pPr>
            <a:endParaRPr lang="es-EC" dirty="0" smtClean="0"/>
          </a:p>
          <a:p>
            <a:pPr marL="742950" lvl="1" indent="-285750">
              <a:buFont typeface="Arial" panose="020B0604020202020204" pitchFamily="34" charset="0"/>
              <a:buChar char="•"/>
            </a:pPr>
            <a:r>
              <a:rPr lang="es-EC" dirty="0"/>
              <a:t>PROCESO VPN-EMASEO EP-03-2021</a:t>
            </a:r>
          </a:p>
          <a:p>
            <a:pPr marL="447675" lvl="1" indent="266700"/>
            <a:r>
              <a:rPr lang="es-EC" dirty="0" smtClean="0"/>
              <a:t>10 </a:t>
            </a:r>
            <a:r>
              <a:rPr lang="es-EC" dirty="0"/>
              <a:t>RECOLECTORES CARGA POSTERIOR PARA LA EMPRESA PÚBLICA METROPOLITANA DE ASEO</a:t>
            </a:r>
          </a:p>
          <a:p>
            <a:pPr marL="742950" lvl="1" indent="-285750">
              <a:buFont typeface="Arial" panose="020B0604020202020204" pitchFamily="34" charset="0"/>
              <a:buChar char="•"/>
            </a:pPr>
            <a:endParaRPr lang="es-EC" dirty="0"/>
          </a:p>
          <a:p>
            <a:pPr marL="742950" lvl="1" indent="-285750">
              <a:buFont typeface="Arial" panose="020B0604020202020204" pitchFamily="34" charset="0"/>
              <a:buChar char="•"/>
            </a:pPr>
            <a:r>
              <a:rPr lang="es-EC" dirty="0" smtClean="0"/>
              <a:t>PROCESO </a:t>
            </a:r>
            <a:r>
              <a:rPr lang="es-EC" dirty="0"/>
              <a:t>VPN-EMASEO EP-04-2021</a:t>
            </a:r>
          </a:p>
          <a:p>
            <a:pPr lvl="1" indent="257175"/>
            <a:r>
              <a:rPr lang="es-EC" dirty="0" smtClean="0"/>
              <a:t>1 BARREDORA MECÁNICA </a:t>
            </a:r>
            <a:r>
              <a:rPr lang="es-EC" dirty="0"/>
              <a:t>PARA LA EMPRESA PÚBLICA METROPOLITANA DE </a:t>
            </a:r>
            <a:r>
              <a:rPr lang="es-EC" dirty="0" smtClean="0"/>
              <a:t>ASEO</a:t>
            </a:r>
          </a:p>
          <a:p>
            <a:pPr lvl="1" indent="257175"/>
            <a:endParaRPr lang="es-EC" dirty="0"/>
          </a:p>
          <a:p>
            <a:pPr marL="742950" lvl="1" indent="-285750">
              <a:buFont typeface="Arial" panose="020B0604020202020204" pitchFamily="34" charset="0"/>
              <a:buChar char="•"/>
            </a:pPr>
            <a:r>
              <a:rPr lang="es-EC" dirty="0"/>
              <a:t>PROCESO VPN-EMASEO </a:t>
            </a:r>
            <a:r>
              <a:rPr lang="es-EC" dirty="0" smtClean="0"/>
              <a:t>EP-5-2021 </a:t>
            </a:r>
            <a:endParaRPr lang="es-EC" dirty="0"/>
          </a:p>
          <a:p>
            <a:pPr marL="714375" lvl="1"/>
            <a:r>
              <a:rPr lang="es-EC" dirty="0" smtClean="0"/>
              <a:t>1 RECOLECTOR </a:t>
            </a:r>
            <a:r>
              <a:rPr lang="es-EC" dirty="0"/>
              <a:t>CARGA </a:t>
            </a:r>
            <a:r>
              <a:rPr lang="es-EC" dirty="0" smtClean="0"/>
              <a:t>LATERAL </a:t>
            </a:r>
            <a:r>
              <a:rPr lang="es-EC" dirty="0"/>
              <a:t>PARA LA EMPRESA PÚBLICA METROPOLITANA DE </a:t>
            </a:r>
            <a:r>
              <a:rPr lang="es-EC" dirty="0" smtClean="0"/>
              <a:t>ASEO</a:t>
            </a:r>
            <a:endParaRPr lang="es-EC" dirty="0"/>
          </a:p>
        </p:txBody>
      </p:sp>
    </p:spTree>
    <p:extLst>
      <p:ext uri="{BB962C8B-B14F-4D97-AF65-F5344CB8AC3E}">
        <p14:creationId xmlns:p14="http://schemas.microsoft.com/office/powerpoint/2010/main" val="1130347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762788"/>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650374" y="271786"/>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PROCESOS</a:t>
            </a:r>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33</a:t>
            </a:fld>
            <a:endParaRPr lang="es-ES_tradnl" dirty="0"/>
          </a:p>
        </p:txBody>
      </p:sp>
      <p:sp>
        <p:nvSpPr>
          <p:cNvPr id="12" name="CuadroTexto 11"/>
          <p:cNvSpPr txBox="1"/>
          <p:nvPr/>
        </p:nvSpPr>
        <p:spPr>
          <a:xfrm>
            <a:off x="407367" y="1137836"/>
            <a:ext cx="11202742" cy="4247317"/>
          </a:xfrm>
          <a:prstGeom prst="rect">
            <a:avLst/>
          </a:prstGeom>
          <a:noFill/>
        </p:spPr>
        <p:txBody>
          <a:bodyPr wrap="square" rtlCol="0">
            <a:spAutoFit/>
          </a:bodyPr>
          <a:lstStyle/>
          <a:p>
            <a:pPr marL="742950" lvl="1" indent="-285750">
              <a:buFont typeface="Arial" panose="020B0604020202020204" pitchFamily="34" charset="0"/>
              <a:buChar char="•"/>
            </a:pPr>
            <a:r>
              <a:rPr lang="es-EC" dirty="0"/>
              <a:t>Una vez finalizado el proceso en el portal del SERCOP, se realizó la consulta definitiva al SERCOP, por lo que emitió las respectivas autorizaciones:</a:t>
            </a:r>
          </a:p>
          <a:p>
            <a:pPr marL="742950" lvl="1" indent="-285750">
              <a:buFont typeface="Arial" panose="020B0604020202020204" pitchFamily="34" charset="0"/>
              <a:buChar char="•"/>
            </a:pPr>
            <a:endParaRPr lang="es-EC" dirty="0" smtClean="0"/>
          </a:p>
          <a:p>
            <a:pPr marL="742950" lvl="1" indent="-285750">
              <a:buFont typeface="Arial" panose="020B0604020202020204" pitchFamily="34" charset="0"/>
              <a:buChar char="•"/>
            </a:pPr>
            <a:r>
              <a:rPr lang="es-EC" dirty="0" smtClean="0"/>
              <a:t>PROCESO </a:t>
            </a:r>
            <a:r>
              <a:rPr lang="es-EC" dirty="0"/>
              <a:t>VPN-EMASEO EP-1-2021 </a:t>
            </a:r>
            <a:endParaRPr lang="es-EC" dirty="0" smtClean="0"/>
          </a:p>
          <a:p>
            <a:pPr marL="714375" lvl="1"/>
            <a:r>
              <a:rPr lang="es-EC" dirty="0" smtClean="0"/>
              <a:t>2 RECOLECTORES </a:t>
            </a:r>
            <a:r>
              <a:rPr lang="es-EC" dirty="0"/>
              <a:t>CARGA FRONTAL PARA LA EMPRESA PÚBLICA METROPOLITANA DE </a:t>
            </a:r>
            <a:r>
              <a:rPr lang="es-EC" dirty="0" smtClean="0"/>
              <a:t>ASEO</a:t>
            </a:r>
            <a:endParaRPr lang="es-EC" dirty="0"/>
          </a:p>
          <a:p>
            <a:pPr marL="712788" lvl="1"/>
            <a:r>
              <a:rPr lang="es-EC" dirty="0" smtClean="0"/>
              <a:t>AUT-SERCOP-8001</a:t>
            </a:r>
          </a:p>
          <a:p>
            <a:pPr lvl="1"/>
            <a:endParaRPr lang="es-EC" dirty="0" smtClean="0"/>
          </a:p>
          <a:p>
            <a:pPr marL="742950" lvl="1" indent="-285750">
              <a:buFont typeface="Arial" panose="020B0604020202020204" pitchFamily="34" charset="0"/>
              <a:buChar char="•"/>
            </a:pPr>
            <a:r>
              <a:rPr lang="es-EC" dirty="0"/>
              <a:t>PROCESO VPN-EMASEO EP-03-2021</a:t>
            </a:r>
          </a:p>
          <a:p>
            <a:pPr marL="447675" lvl="1" indent="266700"/>
            <a:r>
              <a:rPr lang="es-EC" dirty="0" smtClean="0"/>
              <a:t>10 </a:t>
            </a:r>
            <a:r>
              <a:rPr lang="es-EC" dirty="0"/>
              <a:t>RECOLECTORES CARGA POSTERIOR PARA LA EMPRESA PÚBLICA METROPOLITANA DE ASEO</a:t>
            </a:r>
          </a:p>
          <a:p>
            <a:pPr lvl="1" indent="255588"/>
            <a:r>
              <a:rPr lang="es-EC" dirty="0" smtClean="0"/>
              <a:t>AUT-SERCOP-8002</a:t>
            </a:r>
          </a:p>
          <a:p>
            <a:pPr marL="742950" lvl="1" indent="-285750">
              <a:buFont typeface="Arial" panose="020B0604020202020204" pitchFamily="34" charset="0"/>
              <a:buChar char="•"/>
            </a:pPr>
            <a:endParaRPr lang="es-EC" dirty="0"/>
          </a:p>
          <a:p>
            <a:pPr marL="742950" lvl="1" indent="-285750">
              <a:buFont typeface="Arial" panose="020B0604020202020204" pitchFamily="34" charset="0"/>
              <a:buChar char="•"/>
            </a:pPr>
            <a:r>
              <a:rPr lang="es-EC" dirty="0" smtClean="0"/>
              <a:t>PROCESO </a:t>
            </a:r>
            <a:r>
              <a:rPr lang="es-EC" dirty="0"/>
              <a:t>VPN-EMASEO EP-04-2021</a:t>
            </a:r>
          </a:p>
          <a:p>
            <a:pPr lvl="1" indent="257175"/>
            <a:r>
              <a:rPr lang="es-EC" dirty="0" smtClean="0"/>
              <a:t>1 BARREDORA MECÁNICA </a:t>
            </a:r>
            <a:r>
              <a:rPr lang="es-EC" dirty="0"/>
              <a:t>PARA LA EMPRESA PÚBLICA METROPOLITANA DE </a:t>
            </a:r>
            <a:r>
              <a:rPr lang="es-EC" dirty="0" smtClean="0"/>
              <a:t>ASEO</a:t>
            </a:r>
            <a:endParaRPr lang="es-EC" dirty="0"/>
          </a:p>
          <a:p>
            <a:pPr lvl="1" indent="255588"/>
            <a:r>
              <a:rPr lang="es-EC" dirty="0" smtClean="0"/>
              <a:t>AUT-SERCOP-8003</a:t>
            </a:r>
            <a:endParaRPr lang="es-EC" dirty="0"/>
          </a:p>
          <a:p>
            <a:endParaRPr lang="es-EC" dirty="0"/>
          </a:p>
        </p:txBody>
      </p:sp>
    </p:spTree>
    <p:extLst>
      <p:ext uri="{BB962C8B-B14F-4D97-AF65-F5344CB8AC3E}">
        <p14:creationId xmlns:p14="http://schemas.microsoft.com/office/powerpoint/2010/main" val="1916949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450403" y="1681020"/>
            <a:ext cx="9704940" cy="2895954"/>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361950" indent="-361950" algn="just">
              <a:buFont typeface="Arial" panose="020B0604020202020204" pitchFamily="34" charset="0"/>
              <a:buChar char="•"/>
            </a:pPr>
            <a:r>
              <a:rPr lang="es-EC" sz="2400" dirty="0" smtClean="0">
                <a:solidFill>
                  <a:schemeClr val="tx1"/>
                </a:solidFill>
              </a:rPr>
              <a:t>DESCRIPCIÓN:	CARGA FRONTAL</a:t>
            </a:r>
          </a:p>
          <a:p>
            <a:pPr marL="361950" indent="-361950" algn="l">
              <a:buFont typeface="Arial" panose="020B0604020202020204" pitchFamily="34" charset="0"/>
              <a:buChar char="•"/>
            </a:pPr>
            <a:endParaRPr lang="es-EC" sz="2400" dirty="0" smtClean="0">
              <a:solidFill>
                <a:schemeClr val="tx1"/>
              </a:solidFill>
            </a:endParaRPr>
          </a:p>
          <a:p>
            <a:pPr marL="361950" indent="-361950" algn="l">
              <a:buFont typeface="Arial" panose="020B0604020202020204" pitchFamily="34" charset="0"/>
              <a:buChar char="•"/>
            </a:pPr>
            <a:r>
              <a:rPr lang="es-EC" sz="2400" dirty="0" smtClean="0">
                <a:solidFill>
                  <a:schemeClr val="tx1"/>
                </a:solidFill>
              </a:rPr>
              <a:t>CANTIDAD:	2 UNIDADES </a:t>
            </a:r>
          </a:p>
          <a:p>
            <a:pPr marL="361950" indent="-361950" algn="l">
              <a:buFont typeface="Arial" panose="020B0604020202020204" pitchFamily="34" charset="0"/>
              <a:buChar char="•"/>
            </a:pPr>
            <a:endParaRPr lang="es-EC" sz="2400" dirty="0">
              <a:solidFill>
                <a:schemeClr val="tx1"/>
              </a:solidFill>
            </a:endParaRPr>
          </a:p>
          <a:p>
            <a:pPr marL="361950" indent="-361950" algn="l">
              <a:buFont typeface="Arial" panose="020B0604020202020204" pitchFamily="34" charset="0"/>
              <a:buChar char="•"/>
            </a:pPr>
            <a:r>
              <a:rPr lang="es-EC" sz="2400" dirty="0" smtClean="0">
                <a:solidFill>
                  <a:schemeClr val="tx1"/>
                </a:solidFill>
              </a:rPr>
              <a:t>SERVICIOS:	MAYORES PRODUCTORES, 						INDUSTRIAS (RESIDUOS NO PELIGROSOS)</a:t>
            </a:r>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34</a:t>
            </a:fld>
            <a:endParaRPr lang="es-ES_tradnl" dirty="0"/>
          </a:p>
        </p:txBody>
      </p:sp>
    </p:spTree>
    <p:extLst>
      <p:ext uri="{BB962C8B-B14F-4D97-AF65-F5344CB8AC3E}">
        <p14:creationId xmlns:p14="http://schemas.microsoft.com/office/powerpoint/2010/main" val="2913988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97713"/>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522728" y="100697"/>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35</a:t>
            </a:fld>
            <a:endParaRPr lang="es-ES_tradnl" dirty="0"/>
          </a:p>
        </p:txBody>
      </p:sp>
      <p:graphicFrame>
        <p:nvGraphicFramePr>
          <p:cNvPr id="12" name="Tabla 11"/>
          <p:cNvGraphicFramePr>
            <a:graphicFrameLocks noGrp="1"/>
          </p:cNvGraphicFramePr>
          <p:nvPr>
            <p:extLst/>
          </p:nvPr>
        </p:nvGraphicFramePr>
        <p:xfrm>
          <a:off x="2193742" y="696034"/>
          <a:ext cx="7851786" cy="5357612"/>
        </p:xfrm>
        <a:graphic>
          <a:graphicData uri="http://schemas.openxmlformats.org/drawingml/2006/table">
            <a:tbl>
              <a:tblPr/>
              <a:tblGrid>
                <a:gridCol w="2749733">
                  <a:extLst>
                    <a:ext uri="{9D8B030D-6E8A-4147-A177-3AD203B41FA5}">
                      <a16:colId xmlns:a16="http://schemas.microsoft.com/office/drawing/2014/main" val="2014276820"/>
                    </a:ext>
                  </a:extLst>
                </a:gridCol>
                <a:gridCol w="5102053">
                  <a:extLst>
                    <a:ext uri="{9D8B030D-6E8A-4147-A177-3AD203B41FA5}">
                      <a16:colId xmlns:a16="http://schemas.microsoft.com/office/drawing/2014/main" val="1274907466"/>
                    </a:ext>
                  </a:extLst>
                </a:gridCol>
              </a:tblGrid>
              <a:tr h="228317">
                <a:tc gridSpan="2">
                  <a:txBody>
                    <a:bodyPr/>
                    <a:lstStyle/>
                    <a:p>
                      <a:pPr algn="ctr" fontAlgn="ctr"/>
                      <a:r>
                        <a:rPr lang="es-ES_tradnl" sz="1400" b="1" i="0" u="none" strike="noStrike" dirty="0">
                          <a:solidFill>
                            <a:srgbClr val="000000"/>
                          </a:solidFill>
                          <a:effectLst/>
                          <a:latin typeface="Arial" panose="020B0604020202020204" pitchFamily="34" charset="0"/>
                        </a:rPr>
                        <a:t>CAJA COMPACTADORA DE CARGA FRONTAL</a:t>
                      </a:r>
                      <a:endParaRPr lang="es-EC" sz="1400" b="1" i="0" u="none" strike="noStrike" dirty="0">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370819285"/>
                  </a:ext>
                </a:extLst>
              </a:tr>
              <a:tr h="228317">
                <a:tc>
                  <a:txBody>
                    <a:bodyPr/>
                    <a:lstStyle/>
                    <a:p>
                      <a:pPr algn="just" fontAlgn="ctr"/>
                      <a:r>
                        <a:rPr lang="es-ES_tradnl" sz="1400" b="1" i="0" u="none" strike="noStrike">
                          <a:solidFill>
                            <a:srgbClr val="000000"/>
                          </a:solidFill>
                          <a:effectLst/>
                          <a:latin typeface="Arial" panose="020B0604020202020204" pitchFamily="34" charset="0"/>
                        </a:rPr>
                        <a:t>COMPONENTE</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a:txBody>
                    <a:bodyPr/>
                    <a:lstStyle/>
                    <a:p>
                      <a:pPr algn="just" fontAlgn="ctr"/>
                      <a:r>
                        <a:rPr lang="es-ES_tradnl" sz="1400" b="1" i="0" u="none" strike="noStrike">
                          <a:solidFill>
                            <a:srgbClr val="000000"/>
                          </a:solidFill>
                          <a:effectLst/>
                          <a:latin typeface="Arial" panose="020B0604020202020204" pitchFamily="34" charset="0"/>
                        </a:rPr>
                        <a:t>DESCRIPCIÓN</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extLst>
                  <a:ext uri="{0D108BD9-81ED-4DB2-BD59-A6C34878D82A}">
                    <a16:rowId xmlns:a16="http://schemas.microsoft.com/office/drawing/2014/main" val="848766592"/>
                  </a:ext>
                </a:extLst>
              </a:tr>
              <a:tr h="228317">
                <a:tc>
                  <a:txBody>
                    <a:bodyPr/>
                    <a:lstStyle/>
                    <a:p>
                      <a:pPr algn="just" fontAlgn="ctr"/>
                      <a:r>
                        <a:rPr lang="es-ES_tradnl" sz="1400" b="1" i="0" u="none" strike="noStrike">
                          <a:solidFill>
                            <a:srgbClr val="000000"/>
                          </a:solidFill>
                          <a:effectLst/>
                          <a:latin typeface="Arial" panose="020B0604020202020204" pitchFamily="34" charset="0"/>
                        </a:rPr>
                        <a:t>Capacidad de caja</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Mínimo 23 Yrd3</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80549792"/>
                  </a:ext>
                </a:extLst>
              </a:tr>
              <a:tr h="410970">
                <a:tc>
                  <a:txBody>
                    <a:bodyPr/>
                    <a:lstStyle/>
                    <a:p>
                      <a:pPr algn="just" fontAlgn="ctr"/>
                      <a:r>
                        <a:rPr lang="es-ES_tradnl" sz="1400" b="1" i="0" u="none" strike="noStrike" dirty="0">
                          <a:solidFill>
                            <a:srgbClr val="000000"/>
                          </a:solidFill>
                          <a:effectLst/>
                          <a:latin typeface="Arial" panose="020B0604020202020204" pitchFamily="34" charset="0"/>
                        </a:rPr>
                        <a:t>Accionamiento</a:t>
                      </a:r>
                      <a:endParaRPr lang="es-EC" sz="1400" b="1" i="0" u="none" strike="noStrike" dirty="0">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Hidráulico, con mandos desde cabina y activación manual remota.</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75206039"/>
                  </a:ext>
                </a:extLst>
              </a:tr>
              <a:tr h="410970">
                <a:tc>
                  <a:txBody>
                    <a:bodyPr/>
                    <a:lstStyle/>
                    <a:p>
                      <a:pPr algn="just" fontAlgn="ctr"/>
                      <a:r>
                        <a:rPr lang="es-ES_tradnl" sz="1400" b="1" i="0" u="none" strike="noStrike" dirty="0">
                          <a:solidFill>
                            <a:srgbClr val="000000"/>
                          </a:solidFill>
                          <a:effectLst/>
                          <a:latin typeface="Arial" panose="020B0604020202020204" pitchFamily="34" charset="0"/>
                        </a:rPr>
                        <a:t>Caja</a:t>
                      </a:r>
                      <a:endParaRPr lang="es-EC" sz="1400" b="1" i="0" u="none" strike="noStrike" dirty="0">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Acero de Alta Resistencia, AR 450 Brinell o Equivalente, mínimo 5 mm</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58602038"/>
                  </a:ext>
                </a:extLst>
              </a:tr>
              <a:tr h="228317">
                <a:tc>
                  <a:txBody>
                    <a:bodyPr/>
                    <a:lstStyle/>
                    <a:p>
                      <a:pPr algn="just" fontAlgn="ctr"/>
                      <a:r>
                        <a:rPr lang="es-ES_tradnl" sz="1400" b="1" i="0" u="none" strike="noStrike">
                          <a:solidFill>
                            <a:srgbClr val="000000"/>
                          </a:solidFill>
                          <a:effectLst/>
                          <a:latin typeface="Arial" panose="020B0604020202020204" pitchFamily="34" charset="0"/>
                        </a:rPr>
                        <a:t>Capacidad de compactación</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Relación 6:1 mínimo</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257215765"/>
                  </a:ext>
                </a:extLst>
              </a:tr>
              <a:tr h="228317">
                <a:tc>
                  <a:txBody>
                    <a:bodyPr/>
                    <a:lstStyle/>
                    <a:p>
                      <a:pPr algn="just" fontAlgn="ctr"/>
                      <a:r>
                        <a:rPr lang="es-ES_tradnl" sz="1400" b="1" i="0" u="none" strike="noStrike">
                          <a:solidFill>
                            <a:srgbClr val="000000"/>
                          </a:solidFill>
                          <a:effectLst/>
                          <a:latin typeface="Arial" panose="020B0604020202020204" pitchFamily="34" charset="0"/>
                        </a:rPr>
                        <a:t>Levantamiento de horquilla</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Capacidad de al menos 1200 kg</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716454770"/>
                  </a:ext>
                </a:extLst>
              </a:tr>
              <a:tr h="410970">
                <a:tc>
                  <a:txBody>
                    <a:bodyPr/>
                    <a:lstStyle/>
                    <a:p>
                      <a:pPr algn="just" fontAlgn="ctr"/>
                      <a:r>
                        <a:rPr lang="es-ES_tradnl" sz="1400" b="1" i="0" u="none" strike="noStrike">
                          <a:solidFill>
                            <a:srgbClr val="000000"/>
                          </a:solidFill>
                          <a:effectLst/>
                          <a:latin typeface="Arial" panose="020B0604020202020204" pitchFamily="34" charset="0"/>
                        </a:rPr>
                        <a:t>Control y medida de horquilla</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Medición de peso en horquilla de levantamiento</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72590418"/>
                  </a:ext>
                </a:extLst>
              </a:tr>
              <a:tr h="611889">
                <a:tc>
                  <a:txBody>
                    <a:bodyPr/>
                    <a:lstStyle/>
                    <a:p>
                      <a:pPr algn="just" fontAlgn="ctr"/>
                      <a:r>
                        <a:rPr lang="es-ES_tradnl" sz="1400" b="1" i="0" u="none" strike="noStrike">
                          <a:solidFill>
                            <a:srgbClr val="000000"/>
                          </a:solidFill>
                          <a:effectLst/>
                          <a:latin typeface="Arial" panose="020B0604020202020204" pitchFamily="34" charset="0"/>
                        </a:rPr>
                        <a:t>Sello de tolva</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Protección de fuga de lixiviados que evite derrames durante la operación y traslado de la carga. </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4408013"/>
                  </a:ext>
                </a:extLst>
              </a:tr>
              <a:tr h="410970">
                <a:tc>
                  <a:txBody>
                    <a:bodyPr/>
                    <a:lstStyle/>
                    <a:p>
                      <a:pPr algn="just" fontAlgn="ctr"/>
                      <a:r>
                        <a:rPr lang="es-ES_tradnl" sz="1400" b="1" i="0" u="none" strike="noStrike">
                          <a:solidFill>
                            <a:srgbClr val="000000"/>
                          </a:solidFill>
                          <a:effectLst/>
                          <a:latin typeface="Arial" panose="020B0604020202020204" pitchFamily="34" charset="0"/>
                        </a:rPr>
                        <a:t>Tanque de Lixiviados</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Capacidad de 0,1 m3, mínimo, con descarga con llave de paso</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31994328"/>
                  </a:ext>
                </a:extLst>
              </a:tr>
              <a:tr h="228317">
                <a:tc gridSpan="2">
                  <a:txBody>
                    <a:bodyPr/>
                    <a:lstStyle/>
                    <a:p>
                      <a:pPr algn="ctr" fontAlgn="ctr"/>
                      <a:r>
                        <a:rPr lang="es-ES_tradnl" sz="1400" b="1" i="0" u="none" strike="noStrike">
                          <a:solidFill>
                            <a:srgbClr val="000000"/>
                          </a:solidFill>
                          <a:effectLst/>
                          <a:latin typeface="Arial" panose="020B0604020202020204" pitchFamily="34" charset="0"/>
                        </a:rPr>
                        <a:t>SISTEMA HIDRAÚLICO</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423836002"/>
                  </a:ext>
                </a:extLst>
              </a:tr>
              <a:tr h="228317">
                <a:tc>
                  <a:txBody>
                    <a:bodyPr/>
                    <a:lstStyle/>
                    <a:p>
                      <a:pPr algn="just" fontAlgn="ctr"/>
                      <a:r>
                        <a:rPr lang="es-ES_tradnl" sz="1400" b="1" i="0" u="none" strike="noStrike">
                          <a:solidFill>
                            <a:srgbClr val="000000"/>
                          </a:solidFill>
                          <a:effectLst/>
                          <a:latin typeface="Arial" panose="020B0604020202020204" pitchFamily="34" charset="0"/>
                        </a:rPr>
                        <a:t>Reservorio</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30 galones mínimo</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889963862"/>
                  </a:ext>
                </a:extLst>
              </a:tr>
              <a:tr h="410970">
                <a:tc>
                  <a:txBody>
                    <a:bodyPr/>
                    <a:lstStyle/>
                    <a:p>
                      <a:pPr algn="just" fontAlgn="ctr"/>
                      <a:r>
                        <a:rPr lang="es-ES_tradnl" sz="1400" b="1" i="0" u="none" strike="noStrike">
                          <a:solidFill>
                            <a:srgbClr val="000000"/>
                          </a:solidFill>
                          <a:effectLst/>
                          <a:latin typeface="Arial" panose="020B0604020202020204" pitchFamily="34" charset="0"/>
                        </a:rPr>
                        <a:t>Alertas</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Alerta y bloqueo del sistema para nivel bajo de aceite y saturación de filtro.</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935293456"/>
                  </a:ext>
                </a:extLst>
              </a:tr>
              <a:tr h="410970">
                <a:tc>
                  <a:txBody>
                    <a:bodyPr/>
                    <a:lstStyle/>
                    <a:p>
                      <a:pPr algn="just" fontAlgn="ctr"/>
                      <a:r>
                        <a:rPr lang="es-ES_tradnl" sz="1400" b="1" i="0" u="none" strike="noStrike">
                          <a:solidFill>
                            <a:srgbClr val="000000"/>
                          </a:solidFill>
                          <a:effectLst/>
                          <a:latin typeface="Arial" panose="020B0604020202020204" pitchFamily="34" charset="0"/>
                        </a:rPr>
                        <a:t>Filtros</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a:solidFill>
                            <a:srgbClr val="000000"/>
                          </a:solidFill>
                          <a:effectLst/>
                          <a:latin typeface="Arial" panose="020B0604020202020204" pitchFamily="34" charset="0"/>
                        </a:rPr>
                        <a:t>En la línea de succión de máximo 140 micrones</a:t>
                      </a:r>
                      <a:endParaRPr lang="es-EC" sz="1400" b="0"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82569156"/>
                  </a:ext>
                </a:extLst>
              </a:tr>
              <a:tr h="611889">
                <a:tc>
                  <a:txBody>
                    <a:bodyPr/>
                    <a:lstStyle/>
                    <a:p>
                      <a:pPr algn="just" fontAlgn="ctr"/>
                      <a:r>
                        <a:rPr lang="es-ES_tradnl" sz="1400" b="1" i="0" u="none" strike="noStrike">
                          <a:solidFill>
                            <a:srgbClr val="000000"/>
                          </a:solidFill>
                          <a:effectLst/>
                          <a:latin typeface="Arial" panose="020B0604020202020204" pitchFamily="34" charset="0"/>
                        </a:rPr>
                        <a:t>Compuerta posterior</a:t>
                      </a:r>
                      <a:endParaRPr lang="es-EC" sz="1400" b="1" i="0" u="none" strike="noStrike">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400" b="0" i="0" u="none" strike="noStrike" dirty="0">
                          <a:solidFill>
                            <a:srgbClr val="000000"/>
                          </a:solidFill>
                          <a:effectLst/>
                          <a:latin typeface="Arial" panose="020B0604020202020204" pitchFamily="34" charset="0"/>
                        </a:rPr>
                        <a:t>Con cierre hidráulico y señal de aviso de afianzamiento en posición de seguros.</a:t>
                      </a:r>
                      <a:endParaRPr lang="es-EC" sz="1400" b="0" i="0" u="none" strike="noStrike" dirty="0">
                        <a:solidFill>
                          <a:srgbClr val="000000"/>
                        </a:solidFill>
                        <a:effectLst/>
                        <a:latin typeface="Arial" panose="020B0604020202020204" pitchFamily="34" charset="0"/>
                      </a:endParaRPr>
                    </a:p>
                  </a:txBody>
                  <a:tcPr marL="7515" marR="7515" marT="751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83281439"/>
                  </a:ext>
                </a:extLst>
              </a:tr>
            </a:tbl>
          </a:graphicData>
        </a:graphic>
      </p:graphicFrame>
    </p:spTree>
    <p:extLst>
      <p:ext uri="{BB962C8B-B14F-4D97-AF65-F5344CB8AC3E}">
        <p14:creationId xmlns:p14="http://schemas.microsoft.com/office/powerpoint/2010/main" val="3489854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540529" y="69985"/>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36</a:t>
            </a:fld>
            <a:endParaRPr lang="es-ES_tradnl" dirty="0"/>
          </a:p>
        </p:txBody>
      </p:sp>
      <p:graphicFrame>
        <p:nvGraphicFramePr>
          <p:cNvPr id="12" name="Tabla 11"/>
          <p:cNvGraphicFramePr>
            <a:graphicFrameLocks noGrp="1"/>
          </p:cNvGraphicFramePr>
          <p:nvPr>
            <p:extLst/>
          </p:nvPr>
        </p:nvGraphicFramePr>
        <p:xfrm>
          <a:off x="1946740" y="560765"/>
          <a:ext cx="7743825" cy="6249610"/>
        </p:xfrm>
        <a:graphic>
          <a:graphicData uri="http://schemas.openxmlformats.org/drawingml/2006/table">
            <a:tbl>
              <a:tblPr/>
              <a:tblGrid>
                <a:gridCol w="1948610">
                  <a:extLst>
                    <a:ext uri="{9D8B030D-6E8A-4147-A177-3AD203B41FA5}">
                      <a16:colId xmlns:a16="http://schemas.microsoft.com/office/drawing/2014/main" val="2449598053"/>
                    </a:ext>
                  </a:extLst>
                </a:gridCol>
                <a:gridCol w="5795215">
                  <a:extLst>
                    <a:ext uri="{9D8B030D-6E8A-4147-A177-3AD203B41FA5}">
                      <a16:colId xmlns:a16="http://schemas.microsoft.com/office/drawing/2014/main" val="3435517995"/>
                    </a:ext>
                  </a:extLst>
                </a:gridCol>
              </a:tblGrid>
              <a:tr h="157657">
                <a:tc gridSpan="2">
                  <a:txBody>
                    <a:bodyPr/>
                    <a:lstStyle/>
                    <a:p>
                      <a:pPr algn="ctr" fontAlgn="ctr"/>
                      <a:r>
                        <a:rPr lang="es-ES_tradnl" sz="1300" b="1" i="0" u="none" strike="noStrike" dirty="0">
                          <a:solidFill>
                            <a:srgbClr val="000000"/>
                          </a:solidFill>
                          <a:effectLst/>
                          <a:latin typeface="+mn-lt"/>
                        </a:rPr>
                        <a:t>CHASIS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1379970477"/>
                  </a:ext>
                </a:extLst>
              </a:tr>
              <a:tr h="157657">
                <a:tc>
                  <a:txBody>
                    <a:bodyPr/>
                    <a:lstStyle/>
                    <a:p>
                      <a:pPr algn="just" fontAlgn="ctr"/>
                      <a:r>
                        <a:rPr lang="es-ES_tradnl" sz="1300" b="1" i="0" u="none" strike="noStrike">
                          <a:solidFill>
                            <a:srgbClr val="000000"/>
                          </a:solidFill>
                          <a:effectLst/>
                          <a:latin typeface="+mn-lt"/>
                        </a:rPr>
                        <a:t>Modelo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2021</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23462302"/>
                  </a:ext>
                </a:extLst>
              </a:tr>
              <a:tr h="157657">
                <a:tc>
                  <a:txBody>
                    <a:bodyPr/>
                    <a:lstStyle/>
                    <a:p>
                      <a:pPr algn="just" fontAlgn="ctr"/>
                      <a:r>
                        <a:rPr lang="es-ES_tradnl" sz="1300" b="1" i="0" u="none" strike="noStrike" dirty="0">
                          <a:solidFill>
                            <a:srgbClr val="000000"/>
                          </a:solidFill>
                          <a:effectLst/>
                          <a:latin typeface="+mn-lt"/>
                        </a:rPr>
                        <a:t>Tipo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300" b="0" i="0" u="none" strike="noStrike">
                          <a:solidFill>
                            <a:srgbClr val="000000"/>
                          </a:solidFill>
                          <a:effectLst/>
                          <a:latin typeface="+mn-lt"/>
                        </a:rPr>
                        <a:t>Escalera en acero de alta resistencia</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54394885"/>
                  </a:ext>
                </a:extLst>
              </a:tr>
              <a:tr h="157657">
                <a:tc>
                  <a:txBody>
                    <a:bodyPr/>
                    <a:lstStyle/>
                    <a:p>
                      <a:pPr algn="just" fontAlgn="ctr"/>
                      <a:r>
                        <a:rPr lang="es-ES_tradnl" sz="1300" b="1" i="0" u="none" strike="noStrike">
                          <a:solidFill>
                            <a:srgbClr val="000000"/>
                          </a:solidFill>
                          <a:effectLst/>
                          <a:latin typeface="+mn-lt"/>
                        </a:rPr>
                        <a:t>Certificación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Homologación ANT</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59455023"/>
                  </a:ext>
                </a:extLst>
              </a:tr>
              <a:tr h="157657">
                <a:tc>
                  <a:txBody>
                    <a:bodyPr/>
                    <a:lstStyle/>
                    <a:p>
                      <a:pPr algn="just" fontAlgn="ctr"/>
                      <a:r>
                        <a:rPr lang="es-ES_tradnl" sz="1300" b="1" i="0" u="none" strike="noStrike">
                          <a:solidFill>
                            <a:srgbClr val="000000"/>
                          </a:solidFill>
                          <a:effectLst/>
                          <a:latin typeface="+mn-lt"/>
                        </a:rPr>
                        <a:t>Peso Bruto Vehicular</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dirty="0">
                          <a:solidFill>
                            <a:srgbClr val="000000"/>
                          </a:solidFill>
                          <a:effectLst/>
                          <a:latin typeface="+mn-lt"/>
                        </a:rPr>
                        <a:t>Hasta 27000 Kg.</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248348959"/>
                  </a:ext>
                </a:extLst>
              </a:tr>
              <a:tr h="157657">
                <a:tc gridSpan="2">
                  <a:txBody>
                    <a:bodyPr/>
                    <a:lstStyle/>
                    <a:p>
                      <a:pPr algn="ctr" fontAlgn="ctr"/>
                      <a:r>
                        <a:rPr lang="es-ES_tradnl" sz="1300" b="1" i="0" u="none" strike="noStrike">
                          <a:solidFill>
                            <a:srgbClr val="000000"/>
                          </a:solidFill>
                          <a:effectLst/>
                          <a:latin typeface="+mn-lt"/>
                        </a:rPr>
                        <a:t>MOTOR</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1368527906"/>
                  </a:ext>
                </a:extLst>
              </a:tr>
              <a:tr h="157657">
                <a:tc>
                  <a:txBody>
                    <a:bodyPr/>
                    <a:lstStyle/>
                    <a:p>
                      <a:pPr algn="just" fontAlgn="ctr"/>
                      <a:r>
                        <a:rPr lang="es-ES_tradnl" sz="1300" b="1" i="0" u="none" strike="noStrike" dirty="0">
                          <a:solidFill>
                            <a:srgbClr val="000000"/>
                          </a:solidFill>
                          <a:effectLst/>
                          <a:latin typeface="+mn-lt"/>
                        </a:rPr>
                        <a:t>Combustible</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Diésel</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81746619"/>
                  </a:ext>
                </a:extLst>
              </a:tr>
              <a:tr h="157657">
                <a:tc>
                  <a:txBody>
                    <a:bodyPr/>
                    <a:lstStyle/>
                    <a:p>
                      <a:pPr algn="just" fontAlgn="ctr"/>
                      <a:r>
                        <a:rPr lang="es-ES_tradnl" sz="1300" b="1" i="0" u="none" strike="noStrike">
                          <a:solidFill>
                            <a:srgbClr val="000000"/>
                          </a:solidFill>
                          <a:effectLst/>
                          <a:latin typeface="+mn-lt"/>
                        </a:rPr>
                        <a:t>Potencia</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Al menos 300 HP</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55254540"/>
                  </a:ext>
                </a:extLst>
              </a:tr>
              <a:tr h="157657">
                <a:tc>
                  <a:txBody>
                    <a:bodyPr/>
                    <a:lstStyle/>
                    <a:p>
                      <a:pPr algn="just" fontAlgn="ctr"/>
                      <a:r>
                        <a:rPr lang="es-ES_tradnl" sz="1300" b="1" i="0" u="none" strike="noStrike">
                          <a:solidFill>
                            <a:srgbClr val="000000"/>
                          </a:solidFill>
                          <a:effectLst/>
                          <a:latin typeface="+mn-lt"/>
                        </a:rPr>
                        <a:t>Torque</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Al menos 1100 Nm</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38442459"/>
                  </a:ext>
                </a:extLst>
              </a:tr>
              <a:tr h="157657">
                <a:tc>
                  <a:txBody>
                    <a:bodyPr/>
                    <a:lstStyle/>
                    <a:p>
                      <a:pPr algn="just" fontAlgn="ctr"/>
                      <a:r>
                        <a:rPr lang="es-ES_tradnl" sz="1300" b="1" i="0" u="none" strike="noStrike">
                          <a:solidFill>
                            <a:srgbClr val="000000"/>
                          </a:solidFill>
                          <a:effectLst/>
                          <a:latin typeface="+mn-lt"/>
                        </a:rPr>
                        <a:t>Cilindros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Al menos 4 cilindros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563911000"/>
                  </a:ext>
                </a:extLst>
              </a:tr>
              <a:tr h="422524">
                <a:tc>
                  <a:txBody>
                    <a:bodyPr/>
                    <a:lstStyle/>
                    <a:p>
                      <a:pPr algn="just" fontAlgn="ctr"/>
                      <a:r>
                        <a:rPr lang="es-ES_tradnl" sz="1300" b="1" i="0" u="none" strike="noStrike">
                          <a:solidFill>
                            <a:srgbClr val="000000"/>
                          </a:solidFill>
                          <a:effectLst/>
                          <a:latin typeface="+mn-lt"/>
                        </a:rPr>
                        <a:t>Emisiones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Euro 3 o superior, con certificado de soportar combustible de 850 ppm de azufre.</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94025000"/>
                  </a:ext>
                </a:extLst>
              </a:tr>
              <a:tr h="157657">
                <a:tc gridSpan="2">
                  <a:txBody>
                    <a:bodyPr/>
                    <a:lstStyle/>
                    <a:p>
                      <a:pPr algn="ctr" fontAlgn="ctr"/>
                      <a:r>
                        <a:rPr lang="es-ES_tradnl" sz="1300" b="1" i="0" u="none" strike="noStrike">
                          <a:solidFill>
                            <a:srgbClr val="000000"/>
                          </a:solidFill>
                          <a:effectLst/>
                          <a:latin typeface="+mn-lt"/>
                        </a:rPr>
                        <a:t>SISTEMA DE TRANSMISIÓN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533131010"/>
                  </a:ext>
                </a:extLst>
              </a:tr>
              <a:tr h="157657">
                <a:tc>
                  <a:txBody>
                    <a:bodyPr/>
                    <a:lstStyle/>
                    <a:p>
                      <a:pPr algn="just" fontAlgn="ctr"/>
                      <a:r>
                        <a:rPr lang="es-ES_tradnl" sz="1300" b="1" i="0" u="none" strike="noStrike">
                          <a:solidFill>
                            <a:srgbClr val="000000"/>
                          </a:solidFill>
                          <a:effectLst/>
                          <a:latin typeface="+mn-lt"/>
                        </a:rPr>
                        <a:t>Tipo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pt-BR" sz="1300" b="0" i="0" u="none" strike="noStrike">
                          <a:solidFill>
                            <a:srgbClr val="000000"/>
                          </a:solidFill>
                          <a:effectLst/>
                          <a:latin typeface="+mn-lt"/>
                        </a:rPr>
                        <a:t>Manual, Automática o Semi automática</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6536385"/>
                  </a:ext>
                </a:extLst>
              </a:tr>
              <a:tr h="283784">
                <a:tc>
                  <a:txBody>
                    <a:bodyPr/>
                    <a:lstStyle/>
                    <a:p>
                      <a:pPr algn="just" fontAlgn="ctr"/>
                      <a:r>
                        <a:rPr lang="es-ES_tradnl" sz="1300" b="1" i="0" u="none" strike="noStrike">
                          <a:solidFill>
                            <a:srgbClr val="000000"/>
                          </a:solidFill>
                          <a:effectLst/>
                          <a:latin typeface="+mn-lt"/>
                        </a:rPr>
                        <a:t>Número de marchas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300" b="0" i="0" u="none" strike="noStrike">
                          <a:solidFill>
                            <a:srgbClr val="000000"/>
                          </a:solidFill>
                          <a:effectLst/>
                          <a:latin typeface="+mn-lt"/>
                        </a:rPr>
                        <a:t>Mínimo 8 adelante (con reductora) y 1 atrás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59864833"/>
                  </a:ext>
                </a:extLst>
              </a:tr>
              <a:tr h="157657">
                <a:tc>
                  <a:txBody>
                    <a:bodyPr/>
                    <a:lstStyle/>
                    <a:p>
                      <a:pPr algn="just" fontAlgn="ctr"/>
                      <a:r>
                        <a:rPr lang="es-ES_tradnl" sz="1300" b="1" i="0" u="none" strike="noStrike">
                          <a:solidFill>
                            <a:srgbClr val="000000"/>
                          </a:solidFill>
                          <a:effectLst/>
                          <a:latin typeface="+mn-lt"/>
                        </a:rPr>
                        <a:t>Tracción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6 x 4</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3559230"/>
                  </a:ext>
                </a:extLst>
              </a:tr>
              <a:tr h="157657">
                <a:tc gridSpan="2">
                  <a:txBody>
                    <a:bodyPr/>
                    <a:lstStyle/>
                    <a:p>
                      <a:pPr algn="ctr" fontAlgn="ctr"/>
                      <a:r>
                        <a:rPr lang="es-ES_tradnl" sz="1300" b="1" i="0" u="none" strike="noStrike">
                          <a:solidFill>
                            <a:srgbClr val="000000"/>
                          </a:solidFill>
                          <a:effectLst/>
                          <a:latin typeface="+mn-lt"/>
                        </a:rPr>
                        <a:t>SISTEMA DE EMBRAGUE</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410053874"/>
                  </a:ext>
                </a:extLst>
              </a:tr>
              <a:tr h="422524">
                <a:tc>
                  <a:txBody>
                    <a:bodyPr/>
                    <a:lstStyle/>
                    <a:p>
                      <a:pPr algn="just" fontAlgn="ctr"/>
                      <a:r>
                        <a:rPr lang="es-ES_tradnl" sz="1300" b="1" i="0" u="none" strike="noStrike">
                          <a:solidFill>
                            <a:srgbClr val="000000"/>
                          </a:solidFill>
                          <a:effectLst/>
                          <a:latin typeface="+mn-lt"/>
                        </a:rPr>
                        <a:t>Tipo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Disco Seco para manuales y semiautomatiadas, convertidor de par para automáticas.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78494525"/>
                  </a:ext>
                </a:extLst>
              </a:tr>
              <a:tr h="157657">
                <a:tc>
                  <a:txBody>
                    <a:bodyPr/>
                    <a:lstStyle/>
                    <a:p>
                      <a:pPr algn="just" fontAlgn="ctr"/>
                      <a:r>
                        <a:rPr lang="es-ES_tradnl" sz="1300" b="1" i="0" u="none" strike="noStrike">
                          <a:solidFill>
                            <a:srgbClr val="000000"/>
                          </a:solidFill>
                          <a:effectLst/>
                          <a:latin typeface="+mn-lt"/>
                        </a:rPr>
                        <a:t>Activación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Asistido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71920741"/>
                  </a:ext>
                </a:extLst>
              </a:tr>
              <a:tr h="157657">
                <a:tc gridSpan="2">
                  <a:txBody>
                    <a:bodyPr/>
                    <a:lstStyle/>
                    <a:p>
                      <a:pPr algn="ctr" fontAlgn="ctr"/>
                      <a:r>
                        <a:rPr lang="es-ES_tradnl" sz="1300" b="1" i="0" u="none" strike="noStrike">
                          <a:solidFill>
                            <a:srgbClr val="000000"/>
                          </a:solidFill>
                          <a:effectLst/>
                          <a:latin typeface="+mn-lt"/>
                        </a:rPr>
                        <a:t>SISTEMA DE FRENOS</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788798238"/>
                  </a:ext>
                </a:extLst>
              </a:tr>
              <a:tr h="157657">
                <a:tc>
                  <a:txBody>
                    <a:bodyPr/>
                    <a:lstStyle/>
                    <a:p>
                      <a:pPr algn="just" fontAlgn="ctr"/>
                      <a:r>
                        <a:rPr lang="es-ES_tradnl" sz="1300" b="1" i="0" u="none" strike="noStrike">
                          <a:solidFill>
                            <a:srgbClr val="000000"/>
                          </a:solidFill>
                          <a:effectLst/>
                          <a:latin typeface="+mn-lt"/>
                        </a:rPr>
                        <a:t>Tipo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ABS, circuito doble independiente</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320980395"/>
                  </a:ext>
                </a:extLst>
              </a:tr>
              <a:tr h="157657">
                <a:tc>
                  <a:txBody>
                    <a:bodyPr/>
                    <a:lstStyle/>
                    <a:p>
                      <a:pPr algn="just" fontAlgn="ctr"/>
                      <a:r>
                        <a:rPr lang="es-ES_tradnl" sz="1300" b="1" i="0" u="none" strike="noStrike">
                          <a:solidFill>
                            <a:srgbClr val="000000"/>
                          </a:solidFill>
                          <a:effectLst/>
                          <a:latin typeface="+mn-lt"/>
                        </a:rPr>
                        <a:t>Freno de operación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a:solidFill>
                            <a:srgbClr val="000000"/>
                          </a:solidFill>
                          <a:effectLst/>
                          <a:latin typeface="+mn-lt"/>
                        </a:rPr>
                        <a:t>Freno neumático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21832316"/>
                  </a:ext>
                </a:extLst>
              </a:tr>
              <a:tr h="283784">
                <a:tc>
                  <a:txBody>
                    <a:bodyPr/>
                    <a:lstStyle/>
                    <a:p>
                      <a:pPr algn="just" fontAlgn="ctr"/>
                      <a:r>
                        <a:rPr lang="es-ES_tradnl" sz="1300" b="1" i="0" u="none" strike="noStrike">
                          <a:solidFill>
                            <a:srgbClr val="000000"/>
                          </a:solidFill>
                          <a:effectLst/>
                          <a:latin typeface="+mn-lt"/>
                        </a:rPr>
                        <a:t>Freno auxiliar</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300" b="0" i="0" u="none" strike="noStrike">
                          <a:solidFill>
                            <a:srgbClr val="000000"/>
                          </a:solidFill>
                          <a:effectLst/>
                          <a:latin typeface="+mn-lt"/>
                        </a:rPr>
                        <a:t>Retardador o Accionamiento con restricción de gases de escape</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84652566"/>
                  </a:ext>
                </a:extLst>
              </a:tr>
              <a:tr h="157657">
                <a:tc gridSpan="2">
                  <a:txBody>
                    <a:bodyPr/>
                    <a:lstStyle/>
                    <a:p>
                      <a:pPr algn="ctr" fontAlgn="ctr"/>
                      <a:r>
                        <a:rPr lang="es-ES_tradnl" sz="1300" b="1" i="0" u="none" strike="noStrike">
                          <a:solidFill>
                            <a:srgbClr val="000000"/>
                          </a:solidFill>
                          <a:effectLst/>
                          <a:latin typeface="+mn-lt"/>
                        </a:rPr>
                        <a:t>SUSPENSIÓN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869859007"/>
                  </a:ext>
                </a:extLst>
              </a:tr>
              <a:tr h="283784">
                <a:tc>
                  <a:txBody>
                    <a:bodyPr/>
                    <a:lstStyle/>
                    <a:p>
                      <a:pPr algn="just" fontAlgn="ctr"/>
                      <a:r>
                        <a:rPr lang="es-ES_tradnl" sz="1300" b="1" i="0" u="none" strike="noStrike">
                          <a:solidFill>
                            <a:srgbClr val="000000"/>
                          </a:solidFill>
                          <a:effectLst/>
                          <a:latin typeface="+mn-lt"/>
                        </a:rPr>
                        <a:t>Delantera</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300" b="0" i="0" u="none" strike="noStrike">
                          <a:solidFill>
                            <a:srgbClr val="000000"/>
                          </a:solidFill>
                          <a:effectLst/>
                          <a:latin typeface="+mn-lt"/>
                        </a:rPr>
                        <a:t>Ballestas con amortiguadores de doble acción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715954936"/>
                  </a:ext>
                </a:extLst>
              </a:tr>
              <a:tr h="283784">
                <a:tc>
                  <a:txBody>
                    <a:bodyPr/>
                    <a:lstStyle/>
                    <a:p>
                      <a:pPr algn="just" fontAlgn="ctr"/>
                      <a:r>
                        <a:rPr lang="es-ES_tradnl" sz="1300" b="1" i="0" u="none" strike="noStrike">
                          <a:solidFill>
                            <a:srgbClr val="000000"/>
                          </a:solidFill>
                          <a:effectLst/>
                          <a:latin typeface="+mn-lt"/>
                        </a:rPr>
                        <a:t>Posterior</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300" b="0" i="0" u="none" strike="noStrike">
                          <a:solidFill>
                            <a:srgbClr val="000000"/>
                          </a:solidFill>
                          <a:effectLst/>
                          <a:latin typeface="+mn-lt"/>
                        </a:rPr>
                        <a:t>Ballestas y amortiguadores de doble acción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94702684"/>
                  </a:ext>
                </a:extLst>
              </a:tr>
              <a:tr h="157657">
                <a:tc gridSpan="2">
                  <a:txBody>
                    <a:bodyPr/>
                    <a:lstStyle/>
                    <a:p>
                      <a:pPr algn="ctr" fontAlgn="ctr"/>
                      <a:r>
                        <a:rPr lang="es-ES_tradnl" sz="1300" b="1" i="0" u="none" strike="noStrike">
                          <a:solidFill>
                            <a:srgbClr val="000000"/>
                          </a:solidFill>
                          <a:effectLst/>
                          <a:latin typeface="+mn-lt"/>
                        </a:rPr>
                        <a:t>DIRECCIÓN</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838363643"/>
                  </a:ext>
                </a:extLst>
              </a:tr>
              <a:tr h="157657">
                <a:tc>
                  <a:txBody>
                    <a:bodyPr/>
                    <a:lstStyle/>
                    <a:p>
                      <a:pPr algn="just" fontAlgn="ctr"/>
                      <a:r>
                        <a:rPr lang="es-ES_tradnl" sz="1300" b="1" i="0" u="none" strike="noStrike">
                          <a:solidFill>
                            <a:srgbClr val="000000"/>
                          </a:solidFill>
                          <a:effectLst/>
                          <a:latin typeface="+mn-lt"/>
                        </a:rPr>
                        <a:t>Tipo</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300" b="0" i="0" u="none" strike="noStrike" dirty="0">
                          <a:solidFill>
                            <a:srgbClr val="000000"/>
                          </a:solidFill>
                          <a:effectLst/>
                          <a:latin typeface="+mn-lt"/>
                        </a:rPr>
                        <a:t>Asistida</a:t>
                      </a:r>
                    </a:p>
                  </a:txBody>
                  <a:tcPr marL="5186" marR="5186" marT="518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71385541"/>
                  </a:ext>
                </a:extLst>
              </a:tr>
            </a:tbl>
          </a:graphicData>
        </a:graphic>
      </p:graphicFrame>
    </p:spTree>
    <p:extLst>
      <p:ext uri="{BB962C8B-B14F-4D97-AF65-F5344CB8AC3E}">
        <p14:creationId xmlns:p14="http://schemas.microsoft.com/office/powerpoint/2010/main" val="152100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509840" y="157804"/>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37</a:t>
            </a:fld>
            <a:endParaRPr lang="es-ES_tradnl" dirty="0"/>
          </a:p>
        </p:txBody>
      </p:sp>
      <p:graphicFrame>
        <p:nvGraphicFramePr>
          <p:cNvPr id="12" name="Tabla 11"/>
          <p:cNvGraphicFramePr>
            <a:graphicFrameLocks noGrp="1"/>
          </p:cNvGraphicFramePr>
          <p:nvPr>
            <p:extLst/>
          </p:nvPr>
        </p:nvGraphicFramePr>
        <p:xfrm>
          <a:off x="1552576" y="693666"/>
          <a:ext cx="9448800" cy="5389827"/>
        </p:xfrm>
        <a:graphic>
          <a:graphicData uri="http://schemas.openxmlformats.org/drawingml/2006/table">
            <a:tbl>
              <a:tblPr/>
              <a:tblGrid>
                <a:gridCol w="1654411">
                  <a:extLst>
                    <a:ext uri="{9D8B030D-6E8A-4147-A177-3AD203B41FA5}">
                      <a16:colId xmlns:a16="http://schemas.microsoft.com/office/drawing/2014/main" val="1161148185"/>
                    </a:ext>
                  </a:extLst>
                </a:gridCol>
                <a:gridCol w="7794389">
                  <a:extLst>
                    <a:ext uri="{9D8B030D-6E8A-4147-A177-3AD203B41FA5}">
                      <a16:colId xmlns:a16="http://schemas.microsoft.com/office/drawing/2014/main" val="119321837"/>
                    </a:ext>
                  </a:extLst>
                </a:gridCol>
              </a:tblGrid>
              <a:tr h="193291">
                <a:tc gridSpan="2">
                  <a:txBody>
                    <a:bodyPr/>
                    <a:lstStyle/>
                    <a:p>
                      <a:pPr algn="ctr" fontAlgn="ctr"/>
                      <a:r>
                        <a:rPr lang="es-ES" sz="1600" b="1" i="0" u="none" strike="noStrike">
                          <a:solidFill>
                            <a:srgbClr val="000000"/>
                          </a:solidFill>
                          <a:effectLst/>
                          <a:latin typeface="+mn-lt"/>
                        </a:rPr>
                        <a:t>SISTEMA DE LUCES Y SEGURIDAD</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92314527"/>
                  </a:ext>
                </a:extLst>
              </a:tr>
              <a:tr h="858209">
                <a:tc>
                  <a:txBody>
                    <a:bodyPr/>
                    <a:lstStyle/>
                    <a:p>
                      <a:pPr algn="just" fontAlgn="ctr"/>
                      <a:r>
                        <a:rPr lang="es-ES_tradnl" sz="1600" b="1" i="0" u="none" strike="noStrike" dirty="0">
                          <a:solidFill>
                            <a:srgbClr val="000000"/>
                          </a:solidFill>
                          <a:effectLst/>
                          <a:latin typeface="+mn-lt"/>
                        </a:rPr>
                        <a:t>Luces adicionales</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600" b="0" i="0" u="none" strike="noStrike">
                          <a:solidFill>
                            <a:srgbClr val="000000"/>
                          </a:solidFill>
                          <a:effectLst/>
                          <a:latin typeface="+mn-lt"/>
                        </a:rPr>
                        <a:t>Adicional a las luces de volumen, al menos 2 balizas ámbar (una sobre cabina y una posterior, sin sobrepasar altura límite del Reglamento de Pesos y Dimensiones MTOP).</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6944506"/>
                  </a:ext>
                </a:extLst>
              </a:tr>
              <a:tr h="1538591">
                <a:tc rowSpan="3">
                  <a:txBody>
                    <a:bodyPr/>
                    <a:lstStyle/>
                    <a:p>
                      <a:pPr algn="just" fontAlgn="ctr"/>
                      <a:r>
                        <a:rPr lang="es-ES" sz="1600" b="1" i="0" u="none" strike="noStrike" dirty="0">
                          <a:solidFill>
                            <a:srgbClr val="000000"/>
                          </a:solidFill>
                          <a:effectLst/>
                          <a:latin typeface="+mn-lt"/>
                        </a:rPr>
                        <a:t>Sistema de vigilancia y control de cabina y chasis</a:t>
                      </a:r>
                    </a:p>
                    <a:p>
                      <a:pPr algn="just" fontAlgn="ctr"/>
                      <a:r>
                        <a:rPr lang="es-ES_tradnl" sz="1600" b="1" i="0" u="none" strike="noStrike" dirty="0">
                          <a:solidFill>
                            <a:srgbClr val="000000"/>
                          </a:solidFill>
                          <a:effectLst/>
                          <a:latin typeface="+mn-lt"/>
                        </a:rPr>
                        <a:t> </a:t>
                      </a:r>
                    </a:p>
                    <a:p>
                      <a:pPr algn="just" fontAlgn="ctr"/>
                      <a:r>
                        <a:rPr lang="es-ES_tradnl" sz="1600" b="1" i="0" u="none" strike="noStrike" dirty="0">
                          <a:solidFill>
                            <a:srgbClr val="000000"/>
                          </a:solidFill>
                          <a:effectLst/>
                          <a:latin typeface="+mn-lt"/>
                        </a:rPr>
                        <a:t> </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600" b="0" i="0" u="none" strike="noStrike" dirty="0" err="1">
                          <a:solidFill>
                            <a:srgbClr val="000000"/>
                          </a:solidFill>
                          <a:effectLst/>
                          <a:latin typeface="+mn-lt"/>
                        </a:rPr>
                        <a:t>Tacógrafo</a:t>
                      </a:r>
                      <a:r>
                        <a:rPr lang="es-ES" sz="1600" b="0" i="0" u="none" strike="noStrike" dirty="0">
                          <a:solidFill>
                            <a:srgbClr val="000000"/>
                          </a:solidFill>
                          <a:effectLst/>
                          <a:latin typeface="+mn-lt"/>
                        </a:rPr>
                        <a:t>, con capacidad de almacenar información de 5 días mínimo, Sistema de grabación continúa de al menos 2 cámaras: interior cabina (1), tolva de carga (1), mínimo 64 GB con posibilidad de ser descargada a un computador y con capacidad de interconexión con el sistema de monitoreo de geolocalización (AVL) en tiempo real.  </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42833241"/>
                  </a:ext>
                </a:extLst>
              </a:tr>
              <a:tr h="688114">
                <a:tc vMerge="1">
                  <a:txBody>
                    <a:bodyPr/>
                    <a:lstStyle/>
                    <a:p>
                      <a:pPr algn="just" fontAlgn="ctr"/>
                      <a:endParaRPr lang="es-ES_tradnl" sz="1600" b="1" i="0" u="none" strike="noStrike" dirty="0">
                        <a:solidFill>
                          <a:srgbClr val="000000"/>
                        </a:solidFill>
                        <a:effectLst/>
                        <a:latin typeface="+mn-lt"/>
                      </a:endParaRP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600" b="0" i="0" u="none" strike="noStrike">
                          <a:solidFill>
                            <a:srgbClr val="000000"/>
                          </a:solidFill>
                          <a:effectLst/>
                          <a:latin typeface="+mn-lt"/>
                        </a:rPr>
                        <a:t>Radiotransmisor compatible con el sistema de comunicación de la EMASEO E.P. (Tipo Motorola DPG 500).</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051540707"/>
                  </a:ext>
                </a:extLst>
              </a:tr>
              <a:tr h="193291">
                <a:tc vMerge="1">
                  <a:txBody>
                    <a:bodyPr/>
                    <a:lstStyle/>
                    <a:p>
                      <a:pPr algn="just" fontAlgn="ctr"/>
                      <a:endParaRPr lang="es-ES_tradnl" sz="1600" b="1" i="0" u="none" strike="noStrike" dirty="0">
                        <a:solidFill>
                          <a:srgbClr val="000000"/>
                        </a:solidFill>
                        <a:effectLst/>
                        <a:latin typeface="+mn-lt"/>
                      </a:endParaRP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600" b="0" i="0" u="none" strike="noStrike">
                          <a:solidFill>
                            <a:srgbClr val="000000"/>
                          </a:solidFill>
                          <a:effectLst/>
                          <a:latin typeface="+mn-lt"/>
                        </a:rPr>
                        <a:t>Sistema de altavoces de perifoneo.</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61891085"/>
                  </a:ext>
                </a:extLst>
              </a:tr>
              <a:tr h="518019">
                <a:tc>
                  <a:txBody>
                    <a:bodyPr/>
                    <a:lstStyle/>
                    <a:p>
                      <a:pPr algn="just" fontAlgn="ctr"/>
                      <a:r>
                        <a:rPr lang="es-ES_tradnl" sz="1600" b="1" i="0" u="none" strike="noStrike">
                          <a:solidFill>
                            <a:srgbClr val="000000"/>
                          </a:solidFill>
                          <a:effectLst/>
                          <a:latin typeface="+mn-lt"/>
                        </a:rPr>
                        <a:t>Limitador de Carga</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600" b="0" i="0" u="none" strike="noStrike">
                          <a:solidFill>
                            <a:srgbClr val="000000"/>
                          </a:solidFill>
                          <a:effectLst/>
                          <a:latin typeface="+mn-lt"/>
                        </a:rPr>
                        <a:t>Sistema de registro, alamar y bloqueo al alcanzar el límite de Peso Bruto Vehicular.</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377384442"/>
                  </a:ext>
                </a:extLst>
              </a:tr>
              <a:tr h="347922">
                <a:tc>
                  <a:txBody>
                    <a:bodyPr/>
                    <a:lstStyle/>
                    <a:p>
                      <a:pPr algn="just" fontAlgn="ctr"/>
                      <a:r>
                        <a:rPr lang="es-ES_tradnl" sz="1600" b="1" i="0" u="none" strike="noStrike">
                          <a:solidFill>
                            <a:srgbClr val="000000"/>
                          </a:solidFill>
                          <a:effectLst/>
                          <a:latin typeface="+mn-lt"/>
                        </a:rPr>
                        <a:t>Pintura</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600" b="0" i="0" u="none" strike="noStrike">
                          <a:solidFill>
                            <a:srgbClr val="000000"/>
                          </a:solidFill>
                          <a:effectLst/>
                          <a:latin typeface="+mn-lt"/>
                        </a:rPr>
                        <a:t>Blanco, Poliuretano de alto brillo de 120 micras mínimo</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25484556"/>
                  </a:ext>
                </a:extLst>
              </a:tr>
              <a:tr h="688114">
                <a:tc>
                  <a:txBody>
                    <a:bodyPr/>
                    <a:lstStyle/>
                    <a:p>
                      <a:pPr algn="just" fontAlgn="ctr"/>
                      <a:r>
                        <a:rPr lang="es-ES_tradnl" sz="1600" b="1" i="0" u="none" strike="noStrike">
                          <a:solidFill>
                            <a:srgbClr val="000000"/>
                          </a:solidFill>
                          <a:effectLst/>
                          <a:latin typeface="+mn-lt"/>
                        </a:rPr>
                        <a:t>Brandeo</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 sz="1600" b="0" i="0" u="none" strike="noStrike">
                          <a:solidFill>
                            <a:srgbClr val="000000"/>
                          </a:solidFill>
                          <a:effectLst/>
                          <a:latin typeface="+mn-lt"/>
                        </a:rPr>
                        <a:t>Lateral, según manual de Marca Municipal aprobado por EMASEO EP, identificación en las puertas número de unidad.</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92204726"/>
                  </a:ext>
                </a:extLst>
              </a:tr>
              <a:tr h="193291">
                <a:tc>
                  <a:txBody>
                    <a:bodyPr/>
                    <a:lstStyle/>
                    <a:p>
                      <a:pPr algn="just" fontAlgn="ctr"/>
                      <a:r>
                        <a:rPr lang="es-ES_tradnl" sz="1600" b="1" i="0" u="none" strike="noStrike">
                          <a:solidFill>
                            <a:srgbClr val="000000"/>
                          </a:solidFill>
                          <a:effectLst/>
                          <a:latin typeface="+mn-lt"/>
                        </a:rPr>
                        <a:t>Reflectivo</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just" fontAlgn="ctr"/>
                      <a:r>
                        <a:rPr lang="es-ES_tradnl" sz="1600" b="0" i="0" u="none" strike="noStrike" dirty="0">
                          <a:solidFill>
                            <a:srgbClr val="000000"/>
                          </a:solidFill>
                          <a:effectLst/>
                          <a:latin typeface="+mn-lt"/>
                        </a:rPr>
                        <a:t>Según NTE INEN 1155</a:t>
                      </a:r>
                    </a:p>
                  </a:txBody>
                  <a:tcPr marL="6446" marR="6446" marT="6446"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76270715"/>
                  </a:ext>
                </a:extLst>
              </a:tr>
            </a:tbl>
          </a:graphicData>
        </a:graphic>
      </p:graphicFrame>
    </p:spTree>
    <p:extLst>
      <p:ext uri="{BB962C8B-B14F-4D97-AF65-F5344CB8AC3E}">
        <p14:creationId xmlns:p14="http://schemas.microsoft.com/office/powerpoint/2010/main" val="1450985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892801" y="100697"/>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38</a:t>
            </a:fld>
            <a:endParaRPr lang="es-ES_tradnl" dirty="0"/>
          </a:p>
        </p:txBody>
      </p:sp>
      <p:graphicFrame>
        <p:nvGraphicFramePr>
          <p:cNvPr id="12" name="Tabla 11"/>
          <p:cNvGraphicFramePr>
            <a:graphicFrameLocks noGrp="1"/>
          </p:cNvGraphicFramePr>
          <p:nvPr>
            <p:extLst/>
          </p:nvPr>
        </p:nvGraphicFramePr>
        <p:xfrm>
          <a:off x="866776" y="674316"/>
          <a:ext cx="9488538" cy="5896367"/>
        </p:xfrm>
        <a:graphic>
          <a:graphicData uri="http://schemas.openxmlformats.org/drawingml/2006/table">
            <a:tbl>
              <a:tblPr/>
              <a:tblGrid>
                <a:gridCol w="2271427">
                  <a:extLst>
                    <a:ext uri="{9D8B030D-6E8A-4147-A177-3AD203B41FA5}">
                      <a16:colId xmlns:a16="http://schemas.microsoft.com/office/drawing/2014/main" val="2722013401"/>
                    </a:ext>
                  </a:extLst>
                </a:gridCol>
                <a:gridCol w="7217111">
                  <a:extLst>
                    <a:ext uri="{9D8B030D-6E8A-4147-A177-3AD203B41FA5}">
                      <a16:colId xmlns:a16="http://schemas.microsoft.com/office/drawing/2014/main" val="3132196021"/>
                    </a:ext>
                  </a:extLst>
                </a:gridCol>
              </a:tblGrid>
              <a:tr h="179291">
                <a:tc gridSpan="2">
                  <a:txBody>
                    <a:bodyPr/>
                    <a:lstStyle/>
                    <a:p>
                      <a:pPr algn="ctr" fontAlgn="ctr"/>
                      <a:r>
                        <a:rPr lang="es-ES_tradnl" sz="1600" b="1" i="0" u="none" strike="noStrike">
                          <a:solidFill>
                            <a:srgbClr val="000000"/>
                          </a:solidFill>
                          <a:effectLst/>
                          <a:latin typeface="+mn-lt"/>
                        </a:rPr>
                        <a:t>CERTIFICADOS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4137306297"/>
                  </a:ext>
                </a:extLst>
              </a:tr>
              <a:tr h="480501">
                <a:tc>
                  <a:txBody>
                    <a:bodyPr/>
                    <a:lstStyle/>
                    <a:p>
                      <a:pPr algn="l" fontAlgn="ctr"/>
                      <a:r>
                        <a:rPr lang="es-ES_tradnl" sz="1600" b="1" i="0" u="none" strike="noStrike">
                          <a:solidFill>
                            <a:srgbClr val="000000"/>
                          </a:solidFill>
                          <a:effectLst/>
                          <a:latin typeface="+mn-lt"/>
                        </a:rPr>
                        <a:t>De la Caja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mn-lt"/>
                        </a:rPr>
                        <a:t>Certificado de compatibilidad del sistema aliado con el chasis, emitido por el representante del chasis.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877957459"/>
                  </a:ext>
                </a:extLst>
              </a:tr>
              <a:tr h="480501">
                <a:tc>
                  <a:txBody>
                    <a:bodyPr/>
                    <a:lstStyle/>
                    <a:p>
                      <a:pPr algn="l" fontAlgn="ctr"/>
                      <a:r>
                        <a:rPr lang="es-ES_tradnl" sz="1600" b="1" i="0" u="none" strike="noStrike">
                          <a:solidFill>
                            <a:srgbClr val="000000"/>
                          </a:solidFill>
                          <a:effectLst/>
                          <a:latin typeface="+mn-lt"/>
                        </a:rPr>
                        <a:t>Del material</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Certificado de calidad de aceros empleados, con declaración de primera parte de su uso.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7688357"/>
                  </a:ext>
                </a:extLst>
              </a:tr>
              <a:tr h="322724">
                <a:tc>
                  <a:txBody>
                    <a:bodyPr/>
                    <a:lstStyle/>
                    <a:p>
                      <a:pPr algn="l" fontAlgn="ctr"/>
                      <a:r>
                        <a:rPr lang="es-ES_tradnl" sz="1600" b="1" i="0" u="none" strike="noStrike">
                          <a:solidFill>
                            <a:srgbClr val="000000"/>
                          </a:solidFill>
                          <a:effectLst/>
                          <a:latin typeface="+mn-lt"/>
                        </a:rPr>
                        <a:t>Del Chasis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dirty="0">
                          <a:solidFill>
                            <a:srgbClr val="000000"/>
                          </a:solidFill>
                          <a:effectLst/>
                          <a:latin typeface="+mn-lt"/>
                        </a:rPr>
                        <a:t>Certificado de homologación vehicular ANT, Certificado RTE INEN 034.</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6760820"/>
                  </a:ext>
                </a:extLst>
              </a:tr>
              <a:tr h="796052">
                <a:tc>
                  <a:txBody>
                    <a:bodyPr/>
                    <a:lstStyle/>
                    <a:p>
                      <a:pPr algn="l" fontAlgn="ctr"/>
                      <a:r>
                        <a:rPr lang="es-ES_tradnl" sz="1600" b="1" i="0" u="none" strike="noStrike">
                          <a:solidFill>
                            <a:srgbClr val="000000"/>
                          </a:solidFill>
                          <a:effectLst/>
                          <a:latin typeface="+mn-lt"/>
                        </a:rPr>
                        <a:t>Emisiones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Certificado del cumplimiento Euro 3 o superior por organismo acreditado en RTE INEN 017. Declaración de primera parte que el motor soporta combustibles de más 850 ppm de azufre.</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99885488"/>
                  </a:ext>
                </a:extLst>
              </a:tr>
              <a:tr h="480501">
                <a:tc>
                  <a:txBody>
                    <a:bodyPr/>
                    <a:lstStyle/>
                    <a:p>
                      <a:pPr algn="l" fontAlgn="ctr"/>
                      <a:r>
                        <a:rPr lang="es-ES_tradnl" sz="1600" b="1" i="0" u="none" strike="noStrike">
                          <a:solidFill>
                            <a:srgbClr val="000000"/>
                          </a:solidFill>
                          <a:effectLst/>
                          <a:latin typeface="+mn-lt"/>
                        </a:rPr>
                        <a:t>Distribuidor autorizado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mn-lt"/>
                        </a:rPr>
                        <a:t>Certificados de ser representante, distribuidor o agente comercial autorizado del Chasis y/o equipo aliado. </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1284752"/>
                  </a:ext>
                </a:extLst>
              </a:tr>
              <a:tr h="480501">
                <a:tc>
                  <a:txBody>
                    <a:bodyPr/>
                    <a:lstStyle/>
                    <a:p>
                      <a:pPr algn="l" fontAlgn="ctr"/>
                      <a:r>
                        <a:rPr lang="es-ES_tradnl" sz="1600" b="1" i="0" u="none" strike="noStrike">
                          <a:solidFill>
                            <a:srgbClr val="000000"/>
                          </a:solidFill>
                          <a:effectLst/>
                          <a:latin typeface="+mn-lt"/>
                        </a:rPr>
                        <a:t>Taller autorizado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mn-lt"/>
                        </a:rPr>
                        <a:t>Presentar certificado de contar con taller o talleres de servicio autorizado de las marcas del chasis y/o equipo aliado.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53555708"/>
                  </a:ext>
                </a:extLst>
              </a:tr>
              <a:tr h="322724">
                <a:tc>
                  <a:txBody>
                    <a:bodyPr/>
                    <a:lstStyle/>
                    <a:p>
                      <a:pPr algn="l" fontAlgn="ctr"/>
                      <a:r>
                        <a:rPr lang="es-ES_tradnl" sz="1600" b="1" i="0" u="none" strike="noStrike">
                          <a:solidFill>
                            <a:srgbClr val="000000"/>
                          </a:solidFill>
                          <a:effectLst/>
                          <a:latin typeface="+mn-lt"/>
                        </a:rPr>
                        <a:t>Plazo de entrega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180 días contados a partir de la entrega del anticipo.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15108362"/>
                  </a:ext>
                </a:extLst>
              </a:tr>
              <a:tr h="480501">
                <a:tc rowSpan="5">
                  <a:txBody>
                    <a:bodyPr/>
                    <a:lstStyle/>
                    <a:p>
                      <a:pPr algn="l" fontAlgn="ctr"/>
                      <a:r>
                        <a:rPr lang="es-ES_tradnl" sz="1600" b="1" i="0" u="none" strike="noStrike">
                          <a:solidFill>
                            <a:srgbClr val="000000"/>
                          </a:solidFill>
                          <a:effectLst/>
                          <a:latin typeface="+mn-lt"/>
                        </a:rPr>
                        <a:t>Garantías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Serán entregadas por el apoderado o representante que este nombrado y domiciliado en el territorio ecuatoriano.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31754478"/>
                  </a:ext>
                </a:extLst>
              </a:tr>
              <a:tr h="179291">
                <a:tc vMerge="1">
                  <a:txBody>
                    <a:bodyPr/>
                    <a:lstStyle/>
                    <a:p>
                      <a:endParaRPr lang="es-EC"/>
                    </a:p>
                  </a:txBody>
                  <a:tcPr/>
                </a:tc>
                <a:tc>
                  <a:txBody>
                    <a:bodyPr/>
                    <a:lstStyle/>
                    <a:p>
                      <a:pPr algn="l" fontAlgn="ctr"/>
                      <a:r>
                        <a:rPr lang="es-ES_tradnl" sz="1600" b="0" i="0" u="none" strike="noStrike">
                          <a:solidFill>
                            <a:srgbClr val="000000"/>
                          </a:solidFill>
                          <a:effectLst/>
                          <a:latin typeface="+mn-lt"/>
                        </a:rPr>
                        <a:t> </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61498894"/>
                  </a:ext>
                </a:extLst>
              </a:tr>
              <a:tr h="179291">
                <a:tc vMerge="1">
                  <a:txBody>
                    <a:bodyPr/>
                    <a:lstStyle/>
                    <a:p>
                      <a:endParaRPr lang="es-EC"/>
                    </a:p>
                  </a:txBody>
                  <a:tcPr/>
                </a:tc>
                <a:tc>
                  <a:txBody>
                    <a:bodyPr/>
                    <a:lstStyle/>
                    <a:p>
                      <a:pPr algn="l" fontAlgn="ctr"/>
                      <a:r>
                        <a:rPr lang="es-ES_tradnl" sz="1600" b="0" i="0" u="none" strike="noStrike">
                          <a:solidFill>
                            <a:srgbClr val="000000"/>
                          </a:solidFill>
                          <a:effectLst/>
                          <a:latin typeface="+mn-lt"/>
                        </a:rPr>
                        <a:t>Garantía de fiel cumplimiento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49410785"/>
                  </a:ext>
                </a:extLst>
              </a:tr>
              <a:tr h="179291">
                <a:tc vMerge="1">
                  <a:txBody>
                    <a:bodyPr/>
                    <a:lstStyle/>
                    <a:p>
                      <a:endParaRPr lang="es-EC"/>
                    </a:p>
                  </a:txBody>
                  <a:tcPr/>
                </a:tc>
                <a:tc>
                  <a:txBody>
                    <a:bodyPr/>
                    <a:lstStyle/>
                    <a:p>
                      <a:pPr algn="l" fontAlgn="ctr"/>
                      <a:r>
                        <a:rPr lang="es-ES" sz="1600" b="0" i="0" u="none" strike="noStrike">
                          <a:solidFill>
                            <a:srgbClr val="000000"/>
                          </a:solidFill>
                          <a:effectLst/>
                          <a:latin typeface="+mn-lt"/>
                        </a:rPr>
                        <a:t>Garantía de buen uso del anticipo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84610699"/>
                  </a:ext>
                </a:extLst>
              </a:tr>
              <a:tr h="179291">
                <a:tc vMerge="1">
                  <a:txBody>
                    <a:bodyPr/>
                    <a:lstStyle/>
                    <a:p>
                      <a:endParaRPr lang="es-EC"/>
                    </a:p>
                  </a:txBody>
                  <a:tcPr/>
                </a:tc>
                <a:tc>
                  <a:txBody>
                    <a:bodyPr/>
                    <a:lstStyle/>
                    <a:p>
                      <a:pPr algn="l" fontAlgn="ctr"/>
                      <a:r>
                        <a:rPr lang="es-ES_tradnl" sz="1600" b="0" i="0" u="none" strike="noStrike">
                          <a:solidFill>
                            <a:srgbClr val="000000"/>
                          </a:solidFill>
                          <a:effectLst/>
                          <a:latin typeface="+mn-lt"/>
                        </a:rPr>
                        <a:t>Garantía Técnica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47097434"/>
                  </a:ext>
                </a:extLst>
              </a:tr>
              <a:tr h="480501">
                <a:tc>
                  <a:txBody>
                    <a:bodyPr/>
                    <a:lstStyle/>
                    <a:p>
                      <a:pPr algn="l" fontAlgn="ctr"/>
                      <a:r>
                        <a:rPr lang="es-ES" sz="1600" b="1" i="0" u="none" strike="noStrike">
                          <a:solidFill>
                            <a:srgbClr val="000000"/>
                          </a:solidFill>
                          <a:effectLst/>
                          <a:latin typeface="+mn-lt"/>
                        </a:rPr>
                        <a:t>Certificación del cumplimiento de los requisitos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dirty="0">
                          <a:solidFill>
                            <a:srgbClr val="000000"/>
                          </a:solidFill>
                          <a:effectLst/>
                          <a:latin typeface="+mn-lt"/>
                        </a:rPr>
                        <a:t>Presentar actas de entrega recepción de las unidades, en las que se describan las especificaciones técnicas.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35729442"/>
                  </a:ext>
                </a:extLst>
              </a:tr>
            </a:tbl>
          </a:graphicData>
        </a:graphic>
      </p:graphicFrame>
    </p:spTree>
    <p:extLst>
      <p:ext uri="{BB962C8B-B14F-4D97-AF65-F5344CB8AC3E}">
        <p14:creationId xmlns:p14="http://schemas.microsoft.com/office/powerpoint/2010/main" val="12780767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126624" y="1004190"/>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INFORME ECONÓMICO</a:t>
            </a:r>
            <a:endParaRPr lang="es-ES" sz="2000" dirty="0"/>
          </a:p>
          <a:p>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39</a:t>
            </a:fld>
            <a:endParaRPr lang="es-ES_tradnl" dirty="0"/>
          </a:p>
        </p:txBody>
      </p:sp>
      <p:graphicFrame>
        <p:nvGraphicFramePr>
          <p:cNvPr id="9" name="Objeto 8"/>
          <p:cNvGraphicFramePr>
            <a:graphicFrameLocks noChangeAspect="1"/>
          </p:cNvGraphicFramePr>
          <p:nvPr>
            <p:extLst/>
          </p:nvPr>
        </p:nvGraphicFramePr>
        <p:xfrm>
          <a:off x="3533775" y="2016125"/>
          <a:ext cx="4718050" cy="2432050"/>
        </p:xfrm>
        <a:graphic>
          <a:graphicData uri="http://schemas.openxmlformats.org/presentationml/2006/ole">
            <mc:AlternateContent xmlns:mc="http://schemas.openxmlformats.org/markup-compatibility/2006">
              <mc:Choice xmlns:v="urn:schemas-microsoft-com:vml" Requires="v">
                <p:oleObj spid="_x0000_s8205" name="Hoja de cálculo" r:id="rId3" imgW="4229206" imgH="2133726" progId="Excel.Sheet.12">
                  <p:embed/>
                </p:oleObj>
              </mc:Choice>
              <mc:Fallback>
                <p:oleObj name="Hoja de cálculo" r:id="rId3" imgW="4229206" imgH="2133726" progId="Excel.Sheet.12">
                  <p:embed/>
                  <p:pic>
                    <p:nvPicPr>
                      <p:cNvPr id="9" name="Objeto 8"/>
                      <p:cNvPicPr/>
                      <p:nvPr/>
                    </p:nvPicPr>
                    <p:blipFill>
                      <a:blip r:embed="rId4"/>
                      <a:stretch>
                        <a:fillRect/>
                      </a:stretch>
                    </p:blipFill>
                    <p:spPr>
                      <a:xfrm>
                        <a:off x="3533775" y="2016125"/>
                        <a:ext cx="4718050" cy="2432050"/>
                      </a:xfrm>
                      <a:prstGeom prst="rect">
                        <a:avLst/>
                      </a:prstGeom>
                    </p:spPr>
                  </p:pic>
                </p:oleObj>
              </mc:Fallback>
            </mc:AlternateContent>
          </a:graphicData>
        </a:graphic>
      </p:graphicFrame>
      <p:grpSp>
        <p:nvGrpSpPr>
          <p:cNvPr id="8" name="Grupo 7"/>
          <p:cNvGrpSpPr/>
          <p:nvPr/>
        </p:nvGrpSpPr>
        <p:grpSpPr>
          <a:xfrm>
            <a:off x="1658309" y="6259613"/>
            <a:ext cx="8853390" cy="519412"/>
            <a:chOff x="123489" y="6086890"/>
            <a:chExt cx="11804518" cy="692549"/>
          </a:xfrm>
        </p:grpSpPr>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12" name="Imagen 11"/>
            <p:cNvPicPr>
              <a:picLocks noChangeAspect="1"/>
            </p:cNvPicPr>
            <p:nvPr/>
          </p:nvPicPr>
          <p:blipFill rotWithShape="1">
            <a:blip r:embed="rId6"/>
            <a:srcRect t="2" r="16755" b="-179058"/>
            <a:stretch/>
          </p:blipFill>
          <p:spPr>
            <a:xfrm>
              <a:off x="1946791" y="6419439"/>
              <a:ext cx="8738899" cy="360000"/>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Tree>
    <p:extLst>
      <p:ext uri="{BB962C8B-B14F-4D97-AF65-F5344CB8AC3E}">
        <p14:creationId xmlns:p14="http://schemas.microsoft.com/office/powerpoint/2010/main" val="2565350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5206093" y="6523037"/>
            <a:ext cx="3842657" cy="307777"/>
          </a:xfrm>
          <a:prstGeom prst="rect">
            <a:avLst/>
          </a:prstGeom>
          <a:noFill/>
        </p:spPr>
        <p:txBody>
          <a:bodyPr wrap="square" rtlCol="0">
            <a:spAutoFit/>
          </a:bodyPr>
          <a:lstStyle/>
          <a:p>
            <a:r>
              <a:rPr lang="es-EC" sz="1400" b="1" dirty="0" smtClean="0"/>
              <a:t>Fuente: </a:t>
            </a:r>
            <a:r>
              <a:rPr lang="es-EC" sz="1400" dirty="0" smtClean="0"/>
              <a:t>Coordinación General Técnica</a:t>
            </a:r>
            <a:endParaRPr lang="es-EC" sz="1400" dirty="0"/>
          </a:p>
        </p:txBody>
      </p:sp>
      <p:sp>
        <p:nvSpPr>
          <p:cNvPr id="16" name="Marcador de número de diapositiva 15"/>
          <p:cNvSpPr>
            <a:spLocks noGrp="1"/>
          </p:cNvSpPr>
          <p:nvPr>
            <p:ph type="sldNum" sz="quarter" idx="12"/>
          </p:nvPr>
        </p:nvSpPr>
        <p:spPr/>
        <p:txBody>
          <a:bodyPr/>
          <a:lstStyle/>
          <a:p>
            <a:fld id="{A7058661-EA62-204E-B219-55D798D746B5}" type="slidenum">
              <a:rPr lang="es-ES_tradnl" smtClean="0"/>
              <a:t>4</a:t>
            </a:fld>
            <a:endParaRPr lang="es-ES_tradnl" dirty="0"/>
          </a:p>
        </p:txBody>
      </p:sp>
      <p:graphicFrame>
        <p:nvGraphicFramePr>
          <p:cNvPr id="3" name="Tabla 2"/>
          <p:cNvGraphicFramePr>
            <a:graphicFrameLocks noGrp="1"/>
          </p:cNvGraphicFramePr>
          <p:nvPr>
            <p:extLst>
              <p:ext uri="{D42A27DB-BD31-4B8C-83A1-F6EECF244321}">
                <p14:modId xmlns:p14="http://schemas.microsoft.com/office/powerpoint/2010/main" val="3883618484"/>
              </p:ext>
            </p:extLst>
          </p:nvPr>
        </p:nvGraphicFramePr>
        <p:xfrm>
          <a:off x="5543549" y="1423633"/>
          <a:ext cx="6287862" cy="4833489"/>
        </p:xfrm>
        <a:graphic>
          <a:graphicData uri="http://schemas.openxmlformats.org/drawingml/2006/table">
            <a:tbl>
              <a:tblPr firstRow="1" firstCol="1" bandRow="1"/>
              <a:tblGrid>
                <a:gridCol w="467214">
                  <a:extLst>
                    <a:ext uri="{9D8B030D-6E8A-4147-A177-3AD203B41FA5}">
                      <a16:colId xmlns:a16="http://schemas.microsoft.com/office/drawing/2014/main" val="2661439224"/>
                    </a:ext>
                  </a:extLst>
                </a:gridCol>
                <a:gridCol w="4308775">
                  <a:extLst>
                    <a:ext uri="{9D8B030D-6E8A-4147-A177-3AD203B41FA5}">
                      <a16:colId xmlns:a16="http://schemas.microsoft.com/office/drawing/2014/main" val="20000"/>
                    </a:ext>
                  </a:extLst>
                </a:gridCol>
                <a:gridCol w="1511873">
                  <a:extLst>
                    <a:ext uri="{9D8B030D-6E8A-4147-A177-3AD203B41FA5}">
                      <a16:colId xmlns:a16="http://schemas.microsoft.com/office/drawing/2014/main" val="20001"/>
                    </a:ext>
                  </a:extLst>
                </a:gridCol>
              </a:tblGrid>
              <a:tr h="287233">
                <a:tc>
                  <a:txBody>
                    <a:bodyPr/>
                    <a:lstStyle/>
                    <a:p>
                      <a:pPr algn="ctr">
                        <a:lnSpc>
                          <a:spcPct val="115000"/>
                        </a:lnSpc>
                        <a:spcAft>
                          <a:spcPts val="1000"/>
                        </a:spcAft>
                      </a:pPr>
                      <a:r>
                        <a:rPr lang="es-E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SERVICIOS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1000"/>
                        </a:spcAft>
                      </a:pPr>
                      <a:r>
                        <a:rPr lang="es-EC" sz="1400" b="1">
                          <a:solidFill>
                            <a:srgbClr val="FFFFFF"/>
                          </a:solidFill>
                          <a:effectLst/>
                          <a:latin typeface="Calibri" panose="020F0502020204030204" pitchFamily="34" charset="0"/>
                          <a:ea typeface="Calibri" panose="020F0502020204030204" pitchFamily="34" charset="0"/>
                          <a:cs typeface="Calibri" panose="020F0502020204030204" pitchFamily="34" charset="0"/>
                        </a:rPr>
                        <a:t>ESTADO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a Pie de vereda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0">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contenerizada de superficie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contenerizada soterrada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a Mayores Productores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Diferenciada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5"/>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de Residuos </a:t>
                      </a:r>
                      <a:r>
                        <a:rPr lang="es-EC"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Voluminosos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6"/>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de Residuos Industriales no peligrosos </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7"/>
                  </a:ext>
                </a:extLst>
              </a:tr>
              <a:tr h="513512">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Recolección de cadáveres de fauna urbana en el espacio público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8"/>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Barrido manual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9"/>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Barrido mecánico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0"/>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Limpieza de puntos críticos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1"/>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Limpieza</a:t>
                      </a:r>
                      <a:r>
                        <a:rPr lang="es-EC"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 eventos </a:t>
                      </a:r>
                      <a:r>
                        <a:rPr lang="es-EC" sz="14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públicos </a:t>
                      </a:r>
                      <a:endPar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lnSpc>
                          <a:spcPct val="115000"/>
                        </a:lnSpc>
                        <a:spcAft>
                          <a:spcPts val="1000"/>
                        </a:spcAft>
                      </a:pPr>
                      <a:r>
                        <a:rPr lang="es-EC" sz="1400" b="1" dirty="0" smtClean="0">
                          <a:solidFill>
                            <a:schemeClr val="bg1"/>
                          </a:solidFill>
                          <a:effectLst/>
                          <a:latin typeface="Calibri" panose="020F0502020204030204" pitchFamily="34" charset="0"/>
                          <a:ea typeface="Calibri" panose="020F0502020204030204" pitchFamily="34" charset="0"/>
                          <a:cs typeface="Calibri" panose="020F0502020204030204" pitchFamily="34" charset="0"/>
                        </a:rPr>
                        <a:t>Suspendido</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12"/>
                  </a:ext>
                </a:extLst>
              </a:tr>
              <a:tr h="340584">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13</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1000"/>
                        </a:spcAft>
                      </a:pPr>
                      <a:r>
                        <a:rPr lang="es-EC" sz="1400" kern="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Baterías sanitarias *</a:t>
                      </a:r>
                      <a:r>
                        <a:rPr lang="es-EC" sz="1400" kern="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t>
                      </a:r>
                      <a:endParaRPr lang="es-ES" sz="1400"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latinLnBrk="0" hangingPunct="1">
                        <a:lnSpc>
                          <a:spcPct val="115000"/>
                        </a:lnSpc>
                        <a:spcAft>
                          <a:spcPts val="1000"/>
                        </a:spcAft>
                      </a:pPr>
                      <a:r>
                        <a:rPr lang="es-EC" sz="1400" b="1" kern="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Operativo</a:t>
                      </a:r>
                      <a:endParaRPr lang="es-ES" sz="1400" b="1" kern="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3"/>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err="1"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Hidrolavado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4"/>
                  </a:ext>
                </a:extLst>
              </a:tr>
              <a:tr h="287233">
                <a:tc>
                  <a:txBody>
                    <a:bodyPr/>
                    <a:lstStyle/>
                    <a:p>
                      <a:pPr algn="ctr">
                        <a:lnSpc>
                          <a:spcPct val="115000"/>
                        </a:lnSpc>
                        <a:spcAft>
                          <a:spcPts val="1000"/>
                        </a:spcAft>
                      </a:pPr>
                      <a:r>
                        <a:rPr lang="es-ES" sz="1400" dirty="0" smtClean="0">
                          <a:effectLst/>
                          <a:latin typeface="Calibri" panose="020F0502020204030204" pitchFamily="34" charset="0"/>
                          <a:ea typeface="Calibri" panose="020F0502020204030204" pitchFamily="34" charset="0"/>
                          <a:cs typeface="Times New Roman" panose="02020603050405020304" pitchFamily="18" charset="0"/>
                        </a:rPr>
                        <a:t>15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Mingas </a:t>
                      </a:r>
                      <a:r>
                        <a:rPr lang="es-EC" sz="14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C" sz="1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Operativo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15"/>
                  </a:ext>
                </a:extLst>
              </a:tr>
            </a:tbl>
          </a:graphicData>
        </a:graphic>
      </p:graphicFrame>
      <p:sp>
        <p:nvSpPr>
          <p:cNvPr id="9" name="Rectángulo 8"/>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0"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2" name="Subtítulo 5"/>
          <p:cNvSpPr txBox="1">
            <a:spLocks/>
          </p:cNvSpPr>
          <p:nvPr/>
        </p:nvSpPr>
        <p:spPr>
          <a:xfrm>
            <a:off x="104775" y="1279324"/>
            <a:ext cx="5101318" cy="5355312"/>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900"/>
            </a:lvl1pPr>
          </a:lstStyle>
          <a:p>
            <a:r>
              <a:rPr lang="es-EC" dirty="0" smtClean="0"/>
              <a:t>En el </a:t>
            </a:r>
            <a:r>
              <a:rPr lang="es-EC" dirty="0"/>
              <a:t>primer semestre </a:t>
            </a:r>
            <a:r>
              <a:rPr lang="es-EC" dirty="0" smtClean="0"/>
              <a:t>de 2021 </a:t>
            </a:r>
            <a:r>
              <a:rPr lang="es-EC" b="1" dirty="0" smtClean="0"/>
              <a:t>se </a:t>
            </a:r>
            <a:r>
              <a:rPr lang="es-EC" b="1" dirty="0"/>
              <a:t>normalizó la prestación</a:t>
            </a:r>
            <a:r>
              <a:rPr lang="es-EC" dirty="0"/>
              <a:t> </a:t>
            </a:r>
            <a:r>
              <a:rPr lang="es-EC" b="1" dirty="0" smtClean="0"/>
              <a:t>de la mayoría de los servicios de </a:t>
            </a:r>
            <a:r>
              <a:rPr lang="es-EC" b="1" dirty="0"/>
              <a:t>aseo y </a:t>
            </a:r>
            <a:r>
              <a:rPr lang="es-EC" b="1" dirty="0" smtClean="0"/>
              <a:t>recolección</a:t>
            </a:r>
            <a:r>
              <a:rPr lang="es-EC" dirty="0" smtClean="0"/>
              <a:t> que en 2020 fueron afectados por el COVID19.</a:t>
            </a:r>
          </a:p>
          <a:p>
            <a:endParaRPr lang="es-EC" dirty="0" smtClean="0"/>
          </a:p>
          <a:p>
            <a:r>
              <a:rPr lang="es-EC" dirty="0" smtClean="0"/>
              <a:t>El servicio de </a:t>
            </a:r>
            <a:r>
              <a:rPr lang="es-EC" i="1" dirty="0" smtClean="0"/>
              <a:t>limpieza en eventos públicos </a:t>
            </a:r>
            <a:r>
              <a:rPr lang="es-EC" dirty="0" smtClean="0"/>
              <a:t>se mantuvo suspendido, cumpliendo las disposiciones del COE Nacional y Local.</a:t>
            </a:r>
          </a:p>
          <a:p>
            <a:endParaRPr lang="es-EC" dirty="0" smtClean="0"/>
          </a:p>
          <a:p>
            <a:r>
              <a:rPr lang="es-EC" dirty="0" smtClean="0"/>
              <a:t>Por efectos de la pandemia, tres servicios se prestaron con restricciones: </a:t>
            </a:r>
          </a:p>
          <a:p>
            <a:pPr marL="0" indent="0">
              <a:buNone/>
            </a:pPr>
            <a:endParaRPr lang="es-EC" i="1" dirty="0" smtClean="0"/>
          </a:p>
          <a:p>
            <a:pPr marL="628650">
              <a:buFont typeface="Courier New" panose="02070309020205020404" pitchFamily="49" charset="0"/>
              <a:buChar char="o"/>
            </a:pPr>
            <a:r>
              <a:rPr lang="es-EC" i="1" dirty="0" smtClean="0"/>
              <a:t>Recolección de residuos voluminosos</a:t>
            </a:r>
          </a:p>
          <a:p>
            <a:pPr marL="628650">
              <a:buFont typeface="Courier New" panose="02070309020205020404" pitchFamily="49" charset="0"/>
              <a:buChar char="o"/>
            </a:pPr>
            <a:r>
              <a:rPr lang="es-EC" i="1" dirty="0" smtClean="0"/>
              <a:t>Baterías sanitarias </a:t>
            </a:r>
          </a:p>
          <a:p>
            <a:pPr marL="628650">
              <a:buFont typeface="Courier New" panose="02070309020205020404" pitchFamily="49" charset="0"/>
              <a:buChar char="o"/>
            </a:pPr>
            <a:r>
              <a:rPr lang="es-EC" i="1" dirty="0" smtClean="0"/>
              <a:t>Mingas</a:t>
            </a:r>
            <a:endParaRPr lang="es-EC" dirty="0" smtClean="0"/>
          </a:p>
          <a:p>
            <a:pPr marL="0" indent="0">
              <a:buNone/>
            </a:pPr>
            <a:endParaRPr lang="es-EC" dirty="0" smtClean="0"/>
          </a:p>
          <a:p>
            <a:endParaRPr lang="es-EC" dirty="0"/>
          </a:p>
          <a:p>
            <a:endParaRPr lang="es-EC" dirty="0" smtClean="0"/>
          </a:p>
        </p:txBody>
      </p:sp>
      <p:sp>
        <p:nvSpPr>
          <p:cNvPr id="15" name="CuadroTexto 14"/>
          <p:cNvSpPr txBox="1"/>
          <p:nvPr/>
        </p:nvSpPr>
        <p:spPr>
          <a:xfrm>
            <a:off x="78022" y="508515"/>
            <a:ext cx="11847278"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S" dirty="0" smtClean="0"/>
              <a:t>GESTIÓN OPERATIVA / OPERATIVIDAD DE LOS SERVICIOS DE ASEO Y RECOLECCIÓN DE RESIDUOS SÓLIDOS </a:t>
            </a:r>
            <a:endParaRPr lang="es-ES" dirty="0"/>
          </a:p>
          <a:p>
            <a:endParaRPr lang="es-ES" dirty="0"/>
          </a:p>
        </p:txBody>
      </p:sp>
      <p:sp>
        <p:nvSpPr>
          <p:cNvPr id="14" name="Rectángulo 13"/>
          <p:cNvSpPr/>
          <p:nvPr/>
        </p:nvSpPr>
        <p:spPr>
          <a:xfrm>
            <a:off x="5616893" y="6292889"/>
            <a:ext cx="2842958" cy="369332"/>
          </a:xfrm>
          <a:prstGeom prst="rect">
            <a:avLst/>
          </a:prstGeom>
        </p:spPr>
        <p:txBody>
          <a:bodyPr wrap="none">
            <a:spAutoFit/>
          </a:bodyPr>
          <a:lstStyle/>
          <a:p>
            <a:r>
              <a:rPr lang="es-EC" baseline="30000" dirty="0" smtClean="0">
                <a:latin typeface="Calibri" panose="020F0502020204030204" pitchFamily="34" charset="0"/>
                <a:ea typeface="Calibri" panose="020F0502020204030204" pitchFamily="34" charset="0"/>
                <a:cs typeface="Times New Roman" panose="02020603050405020304" pitchFamily="18" charset="0"/>
              </a:rPr>
              <a:t> * Este </a:t>
            </a:r>
            <a:r>
              <a:rPr lang="es-EC" baseline="30000" dirty="0">
                <a:latin typeface="Calibri" panose="020F0502020204030204" pitchFamily="34" charset="0"/>
                <a:ea typeface="Calibri" panose="020F0502020204030204" pitchFamily="34" charset="0"/>
                <a:cs typeface="Times New Roman" panose="02020603050405020304" pitchFamily="18" charset="0"/>
              </a:rPr>
              <a:t>servicio se </a:t>
            </a:r>
            <a:r>
              <a:rPr lang="es-EC" baseline="30000" dirty="0" smtClean="0">
                <a:latin typeface="Calibri" panose="020F0502020204030204" pitchFamily="34" charset="0"/>
                <a:ea typeface="Calibri" panose="020F0502020204030204" pitchFamily="34" charset="0"/>
                <a:cs typeface="Times New Roman" panose="02020603050405020304" pitchFamily="18" charset="0"/>
              </a:rPr>
              <a:t>prestó con restricciones.</a:t>
            </a:r>
            <a:endParaRPr lang="es-ES" dirty="0"/>
          </a:p>
        </p:txBody>
      </p:sp>
      <p:sp>
        <p:nvSpPr>
          <p:cNvPr id="17" name="CuadroTexto 16"/>
          <p:cNvSpPr txBox="1"/>
          <p:nvPr/>
        </p:nvSpPr>
        <p:spPr>
          <a:xfrm>
            <a:off x="7515225" y="1011971"/>
            <a:ext cx="2971715" cy="369332"/>
          </a:xfrm>
          <a:prstGeom prst="rect">
            <a:avLst/>
          </a:prstGeom>
          <a:noFill/>
        </p:spPr>
        <p:txBody>
          <a:bodyPr wrap="square" rtlCol="0">
            <a:spAutoFit/>
          </a:bodyPr>
          <a:lstStyle/>
          <a:p>
            <a:r>
              <a:rPr lang="es-ES_tradnl" b="1" dirty="0" smtClean="0"/>
              <a:t>Enero-junio 2021</a:t>
            </a:r>
            <a:endParaRPr lang="es-ES" b="1" dirty="0"/>
          </a:p>
        </p:txBody>
      </p:sp>
    </p:spTree>
    <p:extLst>
      <p:ext uri="{BB962C8B-B14F-4D97-AF65-F5344CB8AC3E}">
        <p14:creationId xmlns:p14="http://schemas.microsoft.com/office/powerpoint/2010/main" val="1034235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107574" y="1859362"/>
            <a:ext cx="9704940" cy="2895954"/>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447675" indent="-447675" algn="l">
              <a:buFont typeface="Arial" panose="020B0604020202020204" pitchFamily="34" charset="0"/>
              <a:buChar char="•"/>
            </a:pPr>
            <a:r>
              <a:rPr lang="es-EC" sz="2400" dirty="0" smtClean="0">
                <a:solidFill>
                  <a:schemeClr val="tx1"/>
                </a:solidFill>
              </a:rPr>
              <a:t>DESCRIPCIÓN:		CARGA POSTERIOR</a:t>
            </a:r>
          </a:p>
          <a:p>
            <a:pPr marL="447675" indent="-447675" algn="l">
              <a:buFont typeface="Arial" panose="020B0604020202020204" pitchFamily="34" charset="0"/>
              <a:buChar char="•"/>
            </a:pPr>
            <a:endParaRPr lang="es-EC" sz="2400" dirty="0" smtClean="0">
              <a:solidFill>
                <a:schemeClr val="tx1"/>
              </a:solidFill>
            </a:endParaRPr>
          </a:p>
          <a:p>
            <a:pPr marL="447675" indent="-447675" algn="l">
              <a:buFont typeface="Arial" panose="020B0604020202020204" pitchFamily="34" charset="0"/>
              <a:buChar char="•"/>
            </a:pPr>
            <a:r>
              <a:rPr lang="es-EC" sz="2400" dirty="0" smtClean="0">
                <a:solidFill>
                  <a:schemeClr val="tx1"/>
                </a:solidFill>
              </a:rPr>
              <a:t>CANTIDAD:		10 UNIDADES </a:t>
            </a:r>
          </a:p>
          <a:p>
            <a:pPr marL="447675" indent="-447675" algn="l">
              <a:buFont typeface="Arial" panose="020B0604020202020204" pitchFamily="34" charset="0"/>
              <a:buChar char="•"/>
            </a:pPr>
            <a:endParaRPr lang="es-EC" sz="2400" dirty="0">
              <a:solidFill>
                <a:schemeClr val="tx1"/>
              </a:solidFill>
            </a:endParaRPr>
          </a:p>
          <a:p>
            <a:pPr marL="447675" indent="-447675" algn="l">
              <a:buFont typeface="Arial" panose="020B0604020202020204" pitchFamily="34" charset="0"/>
              <a:buChar char="•"/>
            </a:pPr>
            <a:r>
              <a:rPr lang="es-EC" sz="2400" dirty="0" smtClean="0">
                <a:solidFill>
                  <a:schemeClr val="tx1"/>
                </a:solidFill>
              </a:rPr>
              <a:t>SERVICIOS:		PIE DE VEREDA, ISLAS SOTERRADAS</a:t>
            </a:r>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40</a:t>
            </a:fld>
            <a:endParaRPr lang="es-ES_tradnl" dirty="0"/>
          </a:p>
        </p:txBody>
      </p:sp>
    </p:spTree>
    <p:extLst>
      <p:ext uri="{BB962C8B-B14F-4D97-AF65-F5344CB8AC3E}">
        <p14:creationId xmlns:p14="http://schemas.microsoft.com/office/powerpoint/2010/main" val="35899320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509840" y="171135"/>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41</a:t>
            </a:fld>
            <a:endParaRPr lang="es-ES_tradnl" dirty="0"/>
          </a:p>
        </p:txBody>
      </p:sp>
      <p:graphicFrame>
        <p:nvGraphicFramePr>
          <p:cNvPr id="12" name="Tabla 11"/>
          <p:cNvGraphicFramePr>
            <a:graphicFrameLocks noGrp="1"/>
          </p:cNvGraphicFramePr>
          <p:nvPr>
            <p:extLst/>
          </p:nvPr>
        </p:nvGraphicFramePr>
        <p:xfrm>
          <a:off x="2204265" y="829536"/>
          <a:ext cx="7844610" cy="5174890"/>
        </p:xfrm>
        <a:graphic>
          <a:graphicData uri="http://schemas.openxmlformats.org/drawingml/2006/table">
            <a:tbl>
              <a:tblPr/>
              <a:tblGrid>
                <a:gridCol w="2034360">
                  <a:extLst>
                    <a:ext uri="{9D8B030D-6E8A-4147-A177-3AD203B41FA5}">
                      <a16:colId xmlns:a16="http://schemas.microsoft.com/office/drawing/2014/main" val="3094514452"/>
                    </a:ext>
                  </a:extLst>
                </a:gridCol>
                <a:gridCol w="5810250">
                  <a:extLst>
                    <a:ext uri="{9D8B030D-6E8A-4147-A177-3AD203B41FA5}">
                      <a16:colId xmlns:a16="http://schemas.microsoft.com/office/drawing/2014/main" val="2615350096"/>
                    </a:ext>
                  </a:extLst>
                </a:gridCol>
              </a:tblGrid>
              <a:tr h="337470">
                <a:tc gridSpan="2">
                  <a:txBody>
                    <a:bodyPr/>
                    <a:lstStyle/>
                    <a:p>
                      <a:pPr algn="ctr" fontAlgn="ctr"/>
                      <a:r>
                        <a:rPr lang="es-ES_tradnl" sz="1400" b="1" i="0" u="none" strike="noStrike">
                          <a:solidFill>
                            <a:srgbClr val="000000"/>
                          </a:solidFill>
                          <a:effectLst/>
                          <a:latin typeface="+mn-lt"/>
                        </a:rPr>
                        <a:t>CAJA COMPACTADORA DE CARGA POSTERIOR</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871280905"/>
                  </a:ext>
                </a:extLst>
              </a:tr>
              <a:tr h="191744">
                <a:tc>
                  <a:txBody>
                    <a:bodyPr/>
                    <a:lstStyle/>
                    <a:p>
                      <a:pPr algn="l" fontAlgn="ctr"/>
                      <a:r>
                        <a:rPr lang="es-ES_tradnl" sz="1400" b="1" i="0" u="none" strike="noStrike">
                          <a:solidFill>
                            <a:srgbClr val="000000"/>
                          </a:solidFill>
                          <a:effectLst/>
                          <a:latin typeface="+mn-lt"/>
                        </a:rPr>
                        <a:t>COMPONENTE</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a:txBody>
                    <a:bodyPr/>
                    <a:lstStyle/>
                    <a:p>
                      <a:pPr algn="l" fontAlgn="ctr"/>
                      <a:r>
                        <a:rPr lang="es-ES_tradnl" sz="1400" b="1" i="0" u="none" strike="noStrike">
                          <a:solidFill>
                            <a:srgbClr val="000000"/>
                          </a:solidFill>
                          <a:effectLst/>
                          <a:latin typeface="+mn-lt"/>
                        </a:rPr>
                        <a:t>DESCRIPCIÓN</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extLst>
                  <a:ext uri="{0D108BD9-81ED-4DB2-BD59-A6C34878D82A}">
                    <a16:rowId xmlns:a16="http://schemas.microsoft.com/office/drawing/2014/main" val="3885089646"/>
                  </a:ext>
                </a:extLst>
              </a:tr>
              <a:tr h="191744">
                <a:tc>
                  <a:txBody>
                    <a:bodyPr/>
                    <a:lstStyle/>
                    <a:p>
                      <a:pPr algn="l" fontAlgn="ctr"/>
                      <a:r>
                        <a:rPr lang="es-ES_tradnl" sz="1400" b="1" i="0" u="none" strike="noStrike">
                          <a:solidFill>
                            <a:srgbClr val="000000"/>
                          </a:solidFill>
                          <a:effectLst/>
                          <a:latin typeface="+mn-lt"/>
                        </a:rPr>
                        <a:t>Capacidad de caja</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20 Ydrs3</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990350393"/>
                  </a:ext>
                </a:extLst>
              </a:tr>
              <a:tr h="345140">
                <a:tc>
                  <a:txBody>
                    <a:bodyPr/>
                    <a:lstStyle/>
                    <a:p>
                      <a:pPr algn="l" fontAlgn="ctr"/>
                      <a:r>
                        <a:rPr lang="es-ES_tradnl" sz="1400" b="1" i="0" u="none" strike="noStrike">
                          <a:solidFill>
                            <a:srgbClr val="000000"/>
                          </a:solidFill>
                          <a:effectLst/>
                          <a:latin typeface="+mn-lt"/>
                        </a:rPr>
                        <a:t>Piso caja</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Acero de Alta Resistencia, AR 400 Brinell o Equivalente (mínimo 6 mm)</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71992299"/>
                  </a:ext>
                </a:extLst>
              </a:tr>
              <a:tr h="345140">
                <a:tc>
                  <a:txBody>
                    <a:bodyPr/>
                    <a:lstStyle/>
                    <a:p>
                      <a:pPr algn="l" fontAlgn="ctr"/>
                      <a:r>
                        <a:rPr lang="es-ES_tradnl" sz="1400" b="1" i="0" u="none" strike="noStrike">
                          <a:solidFill>
                            <a:srgbClr val="000000"/>
                          </a:solidFill>
                          <a:effectLst/>
                          <a:latin typeface="+mn-lt"/>
                        </a:rPr>
                        <a:t>Piso de tolva</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Acero de Alta Resistencia, AR 400 Brinell o Equivalente (mínimo 6 mm)</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77812636"/>
                  </a:ext>
                </a:extLst>
              </a:tr>
              <a:tr h="345140">
                <a:tc>
                  <a:txBody>
                    <a:bodyPr/>
                    <a:lstStyle/>
                    <a:p>
                      <a:pPr algn="l" fontAlgn="ctr"/>
                      <a:r>
                        <a:rPr lang="es-ES_tradnl" sz="1400" b="1" i="0" u="none" strike="noStrike">
                          <a:solidFill>
                            <a:srgbClr val="000000"/>
                          </a:solidFill>
                          <a:effectLst/>
                          <a:latin typeface="+mn-lt"/>
                        </a:rPr>
                        <a:t>Pared tolva</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Acero de alta Resistencia (mínimo 5 mm)</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916256259"/>
                  </a:ext>
                </a:extLst>
              </a:tr>
              <a:tr h="345140">
                <a:tc>
                  <a:txBody>
                    <a:bodyPr/>
                    <a:lstStyle/>
                    <a:p>
                      <a:pPr algn="l" fontAlgn="ctr"/>
                      <a:r>
                        <a:rPr lang="es-ES_tradnl" sz="1400" b="1" i="0" u="none" strike="noStrike">
                          <a:solidFill>
                            <a:srgbClr val="000000"/>
                          </a:solidFill>
                          <a:effectLst/>
                          <a:latin typeface="+mn-lt"/>
                        </a:rPr>
                        <a:t>Tanque de Lixiviados</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Capacidad de 40 litros mínimo, con descarga con llave de paso</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604052028"/>
                  </a:ext>
                </a:extLst>
              </a:tr>
              <a:tr h="513876">
                <a:tc>
                  <a:txBody>
                    <a:bodyPr/>
                    <a:lstStyle/>
                    <a:p>
                      <a:pPr algn="l" fontAlgn="ctr"/>
                      <a:r>
                        <a:rPr lang="es-ES_tradnl" sz="1400" b="1" i="0" u="none" strike="noStrike">
                          <a:solidFill>
                            <a:srgbClr val="000000"/>
                          </a:solidFill>
                          <a:effectLst/>
                          <a:latin typeface="+mn-lt"/>
                        </a:rPr>
                        <a:t>Sello de tolva</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Protección de fuga de lixiviados que evite derrames durante la operación y traslado de la carga. </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49635022"/>
                  </a:ext>
                </a:extLst>
              </a:tr>
              <a:tr h="191744">
                <a:tc>
                  <a:txBody>
                    <a:bodyPr/>
                    <a:lstStyle/>
                    <a:p>
                      <a:pPr algn="l" fontAlgn="ctr"/>
                      <a:r>
                        <a:rPr lang="es-ES_tradnl" sz="1400" b="1" i="0" u="none" strike="noStrike">
                          <a:solidFill>
                            <a:srgbClr val="000000"/>
                          </a:solidFill>
                          <a:effectLst/>
                          <a:latin typeface="+mn-lt"/>
                        </a:rPr>
                        <a:t>Capacidad de canastillo</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1,90 m3 mínimo</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734927507"/>
                  </a:ext>
                </a:extLst>
              </a:tr>
              <a:tr h="345140">
                <a:tc>
                  <a:txBody>
                    <a:bodyPr/>
                    <a:lstStyle/>
                    <a:p>
                      <a:pPr algn="l" fontAlgn="ctr"/>
                      <a:r>
                        <a:rPr lang="es-ES_tradnl" sz="1400" b="1" i="0" u="none" strike="noStrike">
                          <a:solidFill>
                            <a:srgbClr val="000000"/>
                          </a:solidFill>
                          <a:effectLst/>
                          <a:latin typeface="+mn-lt"/>
                        </a:rPr>
                        <a:t>Estribos</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Estribos antiderrapantes, agarraderas de apoyo, laterales y/o posteriores.</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525212356"/>
                  </a:ext>
                </a:extLst>
              </a:tr>
              <a:tr h="191744">
                <a:tc>
                  <a:txBody>
                    <a:bodyPr/>
                    <a:lstStyle/>
                    <a:p>
                      <a:pPr algn="l" fontAlgn="ctr"/>
                      <a:r>
                        <a:rPr lang="es-ES_tradnl" sz="1400" b="1" i="0" u="none" strike="noStrike">
                          <a:solidFill>
                            <a:srgbClr val="000000"/>
                          </a:solidFill>
                          <a:effectLst/>
                          <a:latin typeface="+mn-lt"/>
                        </a:rPr>
                        <a:t>Canastillo</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Con descarga de lixiviados.</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904235375"/>
                  </a:ext>
                </a:extLst>
              </a:tr>
              <a:tr h="513876">
                <a:tc>
                  <a:txBody>
                    <a:bodyPr/>
                    <a:lstStyle/>
                    <a:p>
                      <a:pPr algn="l" fontAlgn="ctr"/>
                      <a:r>
                        <a:rPr lang="es-ES_tradnl" sz="1400" b="1" i="0" u="none" strike="noStrike">
                          <a:solidFill>
                            <a:srgbClr val="000000"/>
                          </a:solidFill>
                          <a:effectLst/>
                          <a:latin typeface="+mn-lt"/>
                        </a:rPr>
                        <a:t>Extras</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Lifter regulable, para 2 contenedores de 240-360 litros hasta 1 contenedor de 1100 litros</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48108578"/>
                  </a:ext>
                </a:extLst>
              </a:tr>
              <a:tr h="513876">
                <a:tc>
                  <a:txBody>
                    <a:bodyPr/>
                    <a:lstStyle/>
                    <a:p>
                      <a:pPr algn="l" fontAlgn="ctr"/>
                      <a:r>
                        <a:rPr lang="es-ES_tradnl" sz="1400" b="1" i="0" u="none" strike="noStrike">
                          <a:solidFill>
                            <a:srgbClr val="000000"/>
                          </a:solidFill>
                          <a:effectLst/>
                          <a:latin typeface="+mn-lt"/>
                        </a:rPr>
                        <a:t>Extras</a:t>
                      </a:r>
                      <a:r>
                        <a:rPr lang="es-ES_tradnl" sz="1400" b="1" i="0" u="none" strike="noStrike" baseline="-25000">
                          <a:solidFill>
                            <a:srgbClr val="000000"/>
                          </a:solidFill>
                          <a:effectLst/>
                          <a:latin typeface="+mn-lt"/>
                        </a:rPr>
                        <a:t>1</a:t>
                      </a:r>
                      <a:endParaRPr lang="es-EC" sz="1400" b="1"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Sistema de derivación de presión, manguera de alta resistencia al impacto, 30 m mínimo, retráctil</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47577403"/>
                  </a:ext>
                </a:extLst>
              </a:tr>
              <a:tr h="345140">
                <a:tc rowSpan="2">
                  <a:txBody>
                    <a:bodyPr/>
                    <a:lstStyle/>
                    <a:p>
                      <a:pPr algn="l" fontAlgn="ctr"/>
                      <a:r>
                        <a:rPr lang="es-ES_tradnl" sz="1400" b="1" i="0" u="none" strike="noStrike" dirty="0">
                          <a:solidFill>
                            <a:srgbClr val="000000"/>
                          </a:solidFill>
                          <a:effectLst/>
                          <a:latin typeface="+mn-lt"/>
                        </a:rPr>
                        <a:t>Operación de la compactación</a:t>
                      </a:r>
                      <a:endParaRPr lang="es-EC" sz="1400" b="1" i="0" u="none" strike="noStrike" dirty="0">
                        <a:solidFill>
                          <a:srgbClr val="000000"/>
                        </a:solidFill>
                        <a:effectLst/>
                        <a:latin typeface="+mn-lt"/>
                      </a:endParaRPr>
                    </a:p>
                    <a:p>
                      <a:pPr algn="l" fontAlgn="ctr"/>
                      <a:r>
                        <a:rPr lang="es-ES_tradnl" sz="1400" b="1" i="0" u="none" strike="noStrike" dirty="0">
                          <a:solidFill>
                            <a:srgbClr val="000000"/>
                          </a:solidFill>
                          <a:effectLst/>
                          <a:latin typeface="+mn-lt"/>
                        </a:rPr>
                        <a:t> </a:t>
                      </a:r>
                      <a:endParaRPr lang="es-EC" sz="1400" b="1" i="0" u="none" strike="noStrike" dirty="0">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De aplicación combinada entre pala y corredora y panel compactador</a:t>
                      </a:r>
                      <a:endParaRPr lang="es-EC" sz="1400" b="0" i="0" u="none" strike="noStrike">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93538688"/>
                  </a:ext>
                </a:extLst>
              </a:tr>
              <a:tr h="345140">
                <a:tc vMerge="1">
                  <a:txBody>
                    <a:bodyPr/>
                    <a:lstStyle/>
                    <a:p>
                      <a:pPr algn="l" fontAlgn="ctr"/>
                      <a:endParaRPr lang="es-EC" sz="1400" b="1" i="0" u="none" strike="noStrike" dirty="0">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Sistema automática por control de plaqueta electrónica</a:t>
                      </a:r>
                      <a:endParaRPr lang="es-EC" sz="1400" b="0" i="0" u="none" strike="noStrike" dirty="0">
                        <a:solidFill>
                          <a:srgbClr val="000000"/>
                        </a:solidFill>
                        <a:effectLst/>
                        <a:latin typeface="+mn-lt"/>
                      </a:endParaRPr>
                    </a:p>
                  </a:txBody>
                  <a:tcPr marL="6593" marR="6593" marT="6593"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05120435"/>
                  </a:ext>
                </a:extLst>
              </a:tr>
            </a:tbl>
          </a:graphicData>
        </a:graphic>
      </p:graphicFrame>
    </p:spTree>
    <p:extLst>
      <p:ext uri="{BB962C8B-B14F-4D97-AF65-F5344CB8AC3E}">
        <p14:creationId xmlns:p14="http://schemas.microsoft.com/office/powerpoint/2010/main" val="590263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347174" y="73345"/>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42</a:t>
            </a:fld>
            <a:endParaRPr lang="es-ES_tradnl" dirty="0"/>
          </a:p>
        </p:txBody>
      </p:sp>
      <p:graphicFrame>
        <p:nvGraphicFramePr>
          <p:cNvPr id="17" name="Tabla 16"/>
          <p:cNvGraphicFramePr>
            <a:graphicFrameLocks noGrp="1"/>
          </p:cNvGraphicFramePr>
          <p:nvPr>
            <p:extLst/>
          </p:nvPr>
        </p:nvGraphicFramePr>
        <p:xfrm>
          <a:off x="2204265" y="777144"/>
          <a:ext cx="7844610" cy="5579206"/>
        </p:xfrm>
        <a:graphic>
          <a:graphicData uri="http://schemas.openxmlformats.org/drawingml/2006/table">
            <a:tbl>
              <a:tblPr/>
              <a:tblGrid>
                <a:gridCol w="2186760">
                  <a:extLst>
                    <a:ext uri="{9D8B030D-6E8A-4147-A177-3AD203B41FA5}">
                      <a16:colId xmlns:a16="http://schemas.microsoft.com/office/drawing/2014/main" val="2452511101"/>
                    </a:ext>
                  </a:extLst>
                </a:gridCol>
                <a:gridCol w="5657850">
                  <a:extLst>
                    <a:ext uri="{9D8B030D-6E8A-4147-A177-3AD203B41FA5}">
                      <a16:colId xmlns:a16="http://schemas.microsoft.com/office/drawing/2014/main" val="3662481850"/>
                    </a:ext>
                  </a:extLst>
                </a:gridCol>
              </a:tblGrid>
              <a:tr h="193670">
                <a:tc>
                  <a:txBody>
                    <a:bodyPr/>
                    <a:lstStyle/>
                    <a:p>
                      <a:pPr algn="l" fontAlgn="ctr"/>
                      <a:r>
                        <a:rPr lang="es-ES" sz="1400" b="1" i="0" u="none" strike="noStrike">
                          <a:solidFill>
                            <a:srgbClr val="000000"/>
                          </a:solidFill>
                          <a:effectLst/>
                          <a:latin typeface="+mn-lt"/>
                        </a:rPr>
                        <a:t>Tiempo de ciclo de  operación</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24 segundos máximo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22384440"/>
                  </a:ext>
                </a:extLst>
              </a:tr>
              <a:tr h="209164">
                <a:tc>
                  <a:txBody>
                    <a:bodyPr/>
                    <a:lstStyle/>
                    <a:p>
                      <a:pPr algn="l" fontAlgn="ctr"/>
                      <a:r>
                        <a:rPr lang="es-ES_tradnl" sz="1400" b="1" i="0" u="none" strike="noStrike">
                          <a:solidFill>
                            <a:srgbClr val="000000"/>
                          </a:solidFill>
                          <a:effectLst/>
                          <a:latin typeface="+mn-lt"/>
                        </a:rPr>
                        <a:t>Tiempo Ciclo de descarga</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35 segundos máximo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42490992"/>
                  </a:ext>
                </a:extLst>
              </a:tr>
              <a:tr h="193670">
                <a:tc gridSpan="2">
                  <a:txBody>
                    <a:bodyPr/>
                    <a:lstStyle/>
                    <a:p>
                      <a:pPr algn="ctr" fontAlgn="ctr"/>
                      <a:r>
                        <a:rPr lang="es-ES_tradnl" sz="1400" b="1" i="0" u="none" strike="noStrike">
                          <a:solidFill>
                            <a:srgbClr val="000000"/>
                          </a:solidFill>
                          <a:effectLst/>
                          <a:latin typeface="+mn-lt"/>
                        </a:rPr>
                        <a:t>CAPACIDAD DE COMPACTACIÓN</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913032955"/>
                  </a:ext>
                </a:extLst>
              </a:tr>
              <a:tr h="348607">
                <a:tc>
                  <a:txBody>
                    <a:bodyPr/>
                    <a:lstStyle/>
                    <a:p>
                      <a:pPr algn="l" fontAlgn="ctr"/>
                      <a:r>
                        <a:rPr lang="es-ES_tradnl" sz="1400" b="1" i="0" u="none" strike="noStrike">
                          <a:solidFill>
                            <a:srgbClr val="000000"/>
                          </a:solidFill>
                          <a:effectLst/>
                          <a:latin typeface="+mn-lt"/>
                        </a:rPr>
                        <a:t>Fuerza de compactación</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De alta compactación, 770  lbs/yrd3 mínimo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09707067"/>
                  </a:ext>
                </a:extLst>
              </a:tr>
              <a:tr h="193670">
                <a:tc>
                  <a:txBody>
                    <a:bodyPr/>
                    <a:lstStyle/>
                    <a:p>
                      <a:pPr algn="l" fontAlgn="ctr"/>
                      <a:r>
                        <a:rPr lang="es-ES_tradnl" sz="1400" b="1" i="0" u="none" strike="noStrike">
                          <a:solidFill>
                            <a:srgbClr val="000000"/>
                          </a:solidFill>
                          <a:effectLst/>
                          <a:latin typeface="+mn-lt"/>
                        </a:rPr>
                        <a:t>Grado de compactación</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5 a 1 mínimo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06190531"/>
                  </a:ext>
                </a:extLst>
              </a:tr>
              <a:tr h="193670">
                <a:tc gridSpan="2">
                  <a:txBody>
                    <a:bodyPr/>
                    <a:lstStyle/>
                    <a:p>
                      <a:pPr algn="ctr" fontAlgn="ctr"/>
                      <a:r>
                        <a:rPr lang="es-ES_tradnl" sz="1400" b="1" i="0" u="none" strike="noStrike" dirty="0">
                          <a:solidFill>
                            <a:srgbClr val="000000"/>
                          </a:solidFill>
                          <a:effectLst/>
                          <a:latin typeface="+mn-lt"/>
                        </a:rPr>
                        <a:t>SISTEMA HIDRÁULICO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958306633"/>
                  </a:ext>
                </a:extLst>
              </a:tr>
              <a:tr h="193670">
                <a:tc>
                  <a:txBody>
                    <a:bodyPr/>
                    <a:lstStyle/>
                    <a:p>
                      <a:pPr algn="l" fontAlgn="ctr"/>
                      <a:r>
                        <a:rPr lang="es-ES_tradnl" sz="1400" b="1" i="0" u="none" strike="noStrike">
                          <a:solidFill>
                            <a:srgbClr val="000000"/>
                          </a:solidFill>
                          <a:effectLst/>
                          <a:latin typeface="+mn-lt"/>
                        </a:rPr>
                        <a:t>Toma de fuerza</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Directo o mediante cardán</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723948666"/>
                  </a:ext>
                </a:extLst>
              </a:tr>
              <a:tr h="348607">
                <a:tc>
                  <a:txBody>
                    <a:bodyPr/>
                    <a:lstStyle/>
                    <a:p>
                      <a:pPr algn="l" fontAlgn="ctr"/>
                      <a:r>
                        <a:rPr lang="es-ES_tradnl" sz="1400" b="1" i="0" u="none" strike="noStrike">
                          <a:solidFill>
                            <a:srgbClr val="000000"/>
                          </a:solidFill>
                          <a:effectLst/>
                          <a:latin typeface="+mn-lt"/>
                        </a:rPr>
                        <a:t>Bomba</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Hidráulica de alta presión, al menos 200 BAR</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68921191"/>
                  </a:ext>
                </a:extLst>
              </a:tr>
              <a:tr h="193670">
                <a:tc>
                  <a:txBody>
                    <a:bodyPr/>
                    <a:lstStyle/>
                    <a:p>
                      <a:pPr algn="l" fontAlgn="ctr"/>
                      <a:r>
                        <a:rPr lang="es-ES_tradnl" sz="1400" b="1" i="0" u="none" strike="noStrike">
                          <a:solidFill>
                            <a:srgbClr val="000000"/>
                          </a:solidFill>
                          <a:effectLst/>
                          <a:latin typeface="+mn-lt"/>
                        </a:rPr>
                        <a:t>Manguera y conexiones</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Con protección de fricción</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3131619"/>
                  </a:ext>
                </a:extLst>
              </a:tr>
              <a:tr h="348607">
                <a:tc>
                  <a:txBody>
                    <a:bodyPr/>
                    <a:lstStyle/>
                    <a:p>
                      <a:pPr algn="l" fontAlgn="ctr"/>
                      <a:r>
                        <a:rPr lang="es-ES_tradnl" sz="1400" b="1" i="0" u="none" strike="noStrike">
                          <a:solidFill>
                            <a:srgbClr val="000000"/>
                          </a:solidFill>
                          <a:effectLst/>
                          <a:latin typeface="+mn-lt"/>
                        </a:rPr>
                        <a:t>Recipiente hidráulico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Con capacidad de al menos 2 veces el volumen de trabajo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56663153"/>
                  </a:ext>
                </a:extLst>
              </a:tr>
              <a:tr h="348607">
                <a:tc rowSpan="3">
                  <a:txBody>
                    <a:bodyPr/>
                    <a:lstStyle/>
                    <a:p>
                      <a:pPr algn="l" fontAlgn="ctr"/>
                      <a:r>
                        <a:rPr lang="es-ES_tradnl" sz="1400" b="1" i="0" u="none" strike="noStrike" dirty="0">
                          <a:solidFill>
                            <a:srgbClr val="000000"/>
                          </a:solidFill>
                          <a:effectLst/>
                          <a:latin typeface="+mn-lt"/>
                        </a:rPr>
                        <a:t>Sistema de  filtrado</a:t>
                      </a:r>
                    </a:p>
                    <a:p>
                      <a:pPr algn="l" fontAlgn="ctr"/>
                      <a:r>
                        <a:rPr lang="es-ES_tradnl" sz="1400" b="1" i="0" u="none" strike="noStrike" dirty="0">
                          <a:solidFill>
                            <a:srgbClr val="000000"/>
                          </a:solidFill>
                          <a:effectLst/>
                          <a:latin typeface="+mn-lt"/>
                        </a:rPr>
                        <a:t> </a:t>
                      </a:r>
                    </a:p>
                    <a:p>
                      <a:pPr algn="l" fontAlgn="ctr"/>
                      <a:r>
                        <a:rPr lang="es-ES_tradnl" sz="1400" b="1" i="0" u="none" strike="noStrike" dirty="0">
                          <a:solidFill>
                            <a:srgbClr val="000000"/>
                          </a:solidFill>
                          <a:effectLst/>
                          <a:latin typeface="+mn-lt"/>
                        </a:rPr>
                        <a:t> </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De succión tipo mesh (malla) 100 o similar</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238815717"/>
                  </a:ext>
                </a:extLst>
              </a:tr>
              <a:tr h="348607">
                <a:tc vMerge="1">
                  <a:txBody>
                    <a:bodyPr/>
                    <a:lstStyle/>
                    <a:p>
                      <a:pPr algn="l" fontAlgn="ctr"/>
                      <a:endParaRPr lang="es-ES_tradnl" sz="1200" b="1" i="0" u="none" strike="noStrike" dirty="0">
                        <a:solidFill>
                          <a:srgbClr val="000000"/>
                        </a:solidFill>
                        <a:effectLst/>
                        <a:latin typeface="+mn-lt"/>
                      </a:endParaRP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Filtro de retorno con Bypass 10 micros máximo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748089340"/>
                  </a:ext>
                </a:extLst>
              </a:tr>
              <a:tr h="348607">
                <a:tc vMerge="1">
                  <a:txBody>
                    <a:bodyPr/>
                    <a:lstStyle/>
                    <a:p>
                      <a:pPr algn="l" fontAlgn="ctr"/>
                      <a:endParaRPr lang="es-ES_tradnl" sz="1200" b="1" i="0" u="none" strike="noStrike" dirty="0">
                        <a:solidFill>
                          <a:srgbClr val="000000"/>
                        </a:solidFill>
                        <a:effectLst/>
                        <a:latin typeface="+mn-lt"/>
                      </a:endParaRP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Filtro de respiración en tanque de 10 micros máximo</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950421468"/>
                  </a:ext>
                </a:extLst>
              </a:tr>
              <a:tr h="348607">
                <a:tc>
                  <a:txBody>
                    <a:bodyPr/>
                    <a:lstStyle/>
                    <a:p>
                      <a:pPr algn="l" fontAlgn="ctr"/>
                      <a:r>
                        <a:rPr lang="es-ES_tradnl" sz="1400" b="1" i="0" u="none" strike="noStrike">
                          <a:solidFill>
                            <a:srgbClr val="000000"/>
                          </a:solidFill>
                          <a:effectLst/>
                          <a:latin typeface="+mn-lt"/>
                        </a:rPr>
                        <a:t>Cilindro expulsor</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pt-BR" sz="1400" b="0" i="0" u="none" strike="noStrike">
                          <a:solidFill>
                            <a:srgbClr val="000000"/>
                          </a:solidFill>
                          <a:effectLst/>
                          <a:latin typeface="+mn-lt"/>
                        </a:rPr>
                        <a:t>Cromados, Telescópicos, diámetro mínimo de 5 pulgadas </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656321215"/>
                  </a:ext>
                </a:extLst>
              </a:tr>
              <a:tr h="348607">
                <a:tc>
                  <a:txBody>
                    <a:bodyPr/>
                    <a:lstStyle/>
                    <a:p>
                      <a:pPr algn="l" fontAlgn="ctr"/>
                      <a:r>
                        <a:rPr lang="es-ES_tradnl" sz="1400" b="1" i="0" u="none" strike="noStrike">
                          <a:solidFill>
                            <a:srgbClr val="000000"/>
                          </a:solidFill>
                          <a:effectLst/>
                          <a:latin typeface="+mn-lt"/>
                        </a:rPr>
                        <a:t>Cilindro pala</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Cromados, Doble acción, mínimo de 4 pulgadas</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06067895"/>
                  </a:ext>
                </a:extLst>
              </a:tr>
              <a:tr h="348607">
                <a:tc>
                  <a:txBody>
                    <a:bodyPr/>
                    <a:lstStyle/>
                    <a:p>
                      <a:pPr algn="l" fontAlgn="ctr"/>
                      <a:r>
                        <a:rPr lang="es-ES_tradnl" sz="1400" b="1" i="0" u="none" strike="noStrike">
                          <a:solidFill>
                            <a:srgbClr val="000000"/>
                          </a:solidFill>
                          <a:effectLst/>
                          <a:latin typeface="+mn-lt"/>
                        </a:rPr>
                        <a:t>Cilindro corredera</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Cromados, Doble acción, mínimo de 4 pulgadas</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476278471"/>
                  </a:ext>
                </a:extLst>
              </a:tr>
              <a:tr h="689468">
                <a:tc>
                  <a:txBody>
                    <a:bodyPr/>
                    <a:lstStyle/>
                    <a:p>
                      <a:pPr algn="l" fontAlgn="ctr"/>
                      <a:r>
                        <a:rPr lang="es-ES" sz="1400" b="1" i="0" u="none" strike="noStrike">
                          <a:solidFill>
                            <a:srgbClr val="000000"/>
                          </a:solidFill>
                          <a:effectLst/>
                          <a:latin typeface="+mn-lt"/>
                        </a:rPr>
                        <a:t>Cilindro levantamiento de la tolva</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dirty="0">
                          <a:solidFill>
                            <a:srgbClr val="000000"/>
                          </a:solidFill>
                          <a:effectLst/>
                          <a:latin typeface="+mn-lt"/>
                        </a:rPr>
                        <a:t>Cromados, de simple acción con válvula reguladora de descarga o Doble acción con sistema de bloqueo de seguridad, mínimo de 3 pulgadas</a:t>
                      </a:r>
                    </a:p>
                  </a:txBody>
                  <a:tcPr marL="6485" marR="6485" marT="6485"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40833877"/>
                  </a:ext>
                </a:extLst>
              </a:tr>
            </a:tbl>
          </a:graphicData>
        </a:graphic>
      </p:graphicFrame>
    </p:spTree>
    <p:extLst>
      <p:ext uri="{BB962C8B-B14F-4D97-AF65-F5344CB8AC3E}">
        <p14:creationId xmlns:p14="http://schemas.microsoft.com/office/powerpoint/2010/main" val="4222353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509840" y="53269"/>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43</a:t>
            </a:fld>
            <a:endParaRPr lang="es-ES_tradnl" dirty="0"/>
          </a:p>
        </p:txBody>
      </p:sp>
      <p:graphicFrame>
        <p:nvGraphicFramePr>
          <p:cNvPr id="16" name="Tabla 15"/>
          <p:cNvGraphicFramePr>
            <a:graphicFrameLocks noGrp="1"/>
          </p:cNvGraphicFramePr>
          <p:nvPr>
            <p:extLst/>
          </p:nvPr>
        </p:nvGraphicFramePr>
        <p:xfrm>
          <a:off x="1362075" y="519585"/>
          <a:ext cx="9467850" cy="6213520"/>
        </p:xfrm>
        <a:graphic>
          <a:graphicData uri="http://schemas.openxmlformats.org/drawingml/2006/table">
            <a:tbl>
              <a:tblPr/>
              <a:tblGrid>
                <a:gridCol w="1983985">
                  <a:extLst>
                    <a:ext uri="{9D8B030D-6E8A-4147-A177-3AD203B41FA5}">
                      <a16:colId xmlns:a16="http://schemas.microsoft.com/office/drawing/2014/main" val="1681248279"/>
                    </a:ext>
                  </a:extLst>
                </a:gridCol>
                <a:gridCol w="7483865">
                  <a:extLst>
                    <a:ext uri="{9D8B030D-6E8A-4147-A177-3AD203B41FA5}">
                      <a16:colId xmlns:a16="http://schemas.microsoft.com/office/drawing/2014/main" val="387168317"/>
                    </a:ext>
                  </a:extLst>
                </a:gridCol>
              </a:tblGrid>
              <a:tr h="168983">
                <a:tc gridSpan="2">
                  <a:txBody>
                    <a:bodyPr/>
                    <a:lstStyle/>
                    <a:p>
                      <a:pPr algn="ctr" fontAlgn="ctr"/>
                      <a:r>
                        <a:rPr lang="es-ES_tradnl" sz="1400" b="1" i="0" u="none" strike="noStrike" dirty="0">
                          <a:solidFill>
                            <a:srgbClr val="000000"/>
                          </a:solidFill>
                          <a:effectLst/>
                          <a:latin typeface="+mn-lt"/>
                        </a:rPr>
                        <a:t>CHASIS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650240628"/>
                  </a:ext>
                </a:extLst>
              </a:tr>
              <a:tr h="168983">
                <a:tc>
                  <a:txBody>
                    <a:bodyPr/>
                    <a:lstStyle/>
                    <a:p>
                      <a:pPr algn="l" fontAlgn="ctr"/>
                      <a:r>
                        <a:rPr lang="es-ES_tradnl" sz="1400" b="1" i="0" u="none" strike="noStrike">
                          <a:solidFill>
                            <a:srgbClr val="000000"/>
                          </a:solidFill>
                          <a:effectLst/>
                          <a:latin typeface="+mn-lt"/>
                        </a:rPr>
                        <a:t>Modelo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2021</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379601803"/>
                  </a:ext>
                </a:extLst>
              </a:tr>
              <a:tr h="168983">
                <a:tc>
                  <a:txBody>
                    <a:bodyPr/>
                    <a:lstStyle/>
                    <a:p>
                      <a:pPr algn="l" fontAlgn="ctr"/>
                      <a:r>
                        <a:rPr lang="es-ES_tradnl" sz="1400" b="1" i="0" u="none" strike="noStrike">
                          <a:solidFill>
                            <a:srgbClr val="000000"/>
                          </a:solidFill>
                          <a:effectLst/>
                          <a:latin typeface="+mn-lt"/>
                        </a:rPr>
                        <a:t>Tipo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Escalera en acero de alta resistencia</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73597871"/>
                  </a:ext>
                </a:extLst>
              </a:tr>
              <a:tr h="168983">
                <a:tc>
                  <a:txBody>
                    <a:bodyPr/>
                    <a:lstStyle/>
                    <a:p>
                      <a:pPr algn="l" fontAlgn="ctr"/>
                      <a:r>
                        <a:rPr lang="es-ES_tradnl" sz="1400" b="1" i="0" u="none" strike="noStrike">
                          <a:solidFill>
                            <a:srgbClr val="000000"/>
                          </a:solidFill>
                          <a:effectLst/>
                          <a:latin typeface="+mn-lt"/>
                        </a:rPr>
                        <a:t>Certificación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Homologación ANT</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3479921"/>
                  </a:ext>
                </a:extLst>
              </a:tr>
              <a:tr h="168983">
                <a:tc gridSpan="2">
                  <a:txBody>
                    <a:bodyPr/>
                    <a:lstStyle/>
                    <a:p>
                      <a:pPr algn="ctr" fontAlgn="ctr"/>
                      <a:r>
                        <a:rPr lang="es-ES_tradnl" sz="1400" b="1" i="0" u="none" strike="noStrike">
                          <a:solidFill>
                            <a:srgbClr val="000000"/>
                          </a:solidFill>
                          <a:effectLst/>
                          <a:latin typeface="+mn-lt"/>
                        </a:rPr>
                        <a:t>MOTOR</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499750615"/>
                  </a:ext>
                </a:extLst>
              </a:tr>
              <a:tr h="168983">
                <a:tc>
                  <a:txBody>
                    <a:bodyPr/>
                    <a:lstStyle/>
                    <a:p>
                      <a:pPr algn="l" fontAlgn="ctr"/>
                      <a:r>
                        <a:rPr lang="es-ES_tradnl" sz="1400" b="1" i="0" u="none" strike="noStrike">
                          <a:solidFill>
                            <a:srgbClr val="000000"/>
                          </a:solidFill>
                          <a:effectLst/>
                          <a:latin typeface="+mn-lt"/>
                        </a:rPr>
                        <a:t>Combustible</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Diésel</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440728964"/>
                  </a:ext>
                </a:extLst>
              </a:tr>
              <a:tr h="168983">
                <a:tc>
                  <a:txBody>
                    <a:bodyPr/>
                    <a:lstStyle/>
                    <a:p>
                      <a:pPr algn="l" fontAlgn="ctr"/>
                      <a:r>
                        <a:rPr lang="es-ES_tradnl" sz="1400" b="1" i="0" u="none" strike="noStrike">
                          <a:solidFill>
                            <a:srgbClr val="000000"/>
                          </a:solidFill>
                          <a:effectLst/>
                          <a:latin typeface="+mn-lt"/>
                        </a:rPr>
                        <a:t>Potencia</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Al menos 240 HP</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83651206"/>
                  </a:ext>
                </a:extLst>
              </a:tr>
              <a:tr h="168983">
                <a:tc>
                  <a:txBody>
                    <a:bodyPr/>
                    <a:lstStyle/>
                    <a:p>
                      <a:pPr algn="l" fontAlgn="ctr"/>
                      <a:r>
                        <a:rPr lang="es-ES_tradnl" sz="1400" b="1" i="0" u="none" strike="noStrike">
                          <a:solidFill>
                            <a:srgbClr val="000000"/>
                          </a:solidFill>
                          <a:effectLst/>
                          <a:latin typeface="+mn-lt"/>
                        </a:rPr>
                        <a:t>Torque</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Al menos 880 Nm</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892325106"/>
                  </a:ext>
                </a:extLst>
              </a:tr>
              <a:tr h="168983">
                <a:tc>
                  <a:txBody>
                    <a:bodyPr/>
                    <a:lstStyle/>
                    <a:p>
                      <a:pPr algn="l" fontAlgn="ctr"/>
                      <a:r>
                        <a:rPr lang="es-ES_tradnl" sz="1400" b="1" i="0" u="none" strike="noStrike">
                          <a:solidFill>
                            <a:srgbClr val="000000"/>
                          </a:solidFill>
                          <a:effectLst/>
                          <a:latin typeface="+mn-lt"/>
                        </a:rPr>
                        <a:t>Cilindros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Al menos 4 cilindros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91431989"/>
                  </a:ext>
                </a:extLst>
              </a:tr>
              <a:tr h="497585">
                <a:tc>
                  <a:txBody>
                    <a:bodyPr/>
                    <a:lstStyle/>
                    <a:p>
                      <a:pPr algn="l" fontAlgn="ctr"/>
                      <a:r>
                        <a:rPr lang="es-ES_tradnl" sz="1400" b="1" i="0" u="none" strike="noStrike" dirty="0">
                          <a:solidFill>
                            <a:srgbClr val="000000"/>
                          </a:solidFill>
                          <a:effectLst/>
                          <a:latin typeface="+mn-lt"/>
                        </a:rPr>
                        <a:t>Emisiones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Norma Euro 3 o su equivalente nacional y/o internacional o superior, con certificado de soportar combustible de 850 ppm de azufre.</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384047475"/>
                  </a:ext>
                </a:extLst>
              </a:tr>
              <a:tr h="221364">
                <a:tc gridSpan="2">
                  <a:txBody>
                    <a:bodyPr/>
                    <a:lstStyle/>
                    <a:p>
                      <a:pPr algn="ctr" fontAlgn="ctr"/>
                      <a:r>
                        <a:rPr lang="es-ES_tradnl" sz="1400" b="1" i="0" u="none" strike="noStrike">
                          <a:solidFill>
                            <a:srgbClr val="000000"/>
                          </a:solidFill>
                          <a:effectLst/>
                          <a:latin typeface="+mn-lt"/>
                        </a:rPr>
                        <a:t>SISTEMA DE TRANSMISIÓN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905876429"/>
                  </a:ext>
                </a:extLst>
              </a:tr>
              <a:tr h="168983">
                <a:tc>
                  <a:txBody>
                    <a:bodyPr/>
                    <a:lstStyle/>
                    <a:p>
                      <a:pPr algn="l" fontAlgn="ctr"/>
                      <a:r>
                        <a:rPr lang="es-ES_tradnl" sz="1400" b="1" i="0" u="none" strike="noStrike">
                          <a:solidFill>
                            <a:srgbClr val="000000"/>
                          </a:solidFill>
                          <a:effectLst/>
                          <a:latin typeface="+mn-lt"/>
                        </a:rPr>
                        <a:t>Tipo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Manual, Automática o Semiautomática</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68181763"/>
                  </a:ext>
                </a:extLst>
              </a:tr>
              <a:tr h="168983">
                <a:tc>
                  <a:txBody>
                    <a:bodyPr/>
                    <a:lstStyle/>
                    <a:p>
                      <a:pPr algn="l" fontAlgn="ctr"/>
                      <a:r>
                        <a:rPr lang="es-ES_tradnl" sz="1400" b="1" i="0" u="none" strike="noStrike">
                          <a:solidFill>
                            <a:srgbClr val="000000"/>
                          </a:solidFill>
                          <a:effectLst/>
                          <a:latin typeface="+mn-lt"/>
                        </a:rPr>
                        <a:t>Número de marchas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Mínimo 8 adelante y 1 atrás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47356956"/>
                  </a:ext>
                </a:extLst>
              </a:tr>
              <a:tr h="168983">
                <a:tc>
                  <a:txBody>
                    <a:bodyPr/>
                    <a:lstStyle/>
                    <a:p>
                      <a:pPr algn="l" fontAlgn="ctr"/>
                      <a:r>
                        <a:rPr lang="es-ES_tradnl" sz="1400" b="1" i="0" u="none" strike="noStrike">
                          <a:solidFill>
                            <a:srgbClr val="000000"/>
                          </a:solidFill>
                          <a:effectLst/>
                          <a:latin typeface="+mn-lt"/>
                        </a:rPr>
                        <a:t>Tracción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4 x 2</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9969580"/>
                  </a:ext>
                </a:extLst>
              </a:tr>
              <a:tr h="168983">
                <a:tc gridSpan="2">
                  <a:txBody>
                    <a:bodyPr/>
                    <a:lstStyle/>
                    <a:p>
                      <a:pPr algn="ctr" fontAlgn="ctr"/>
                      <a:r>
                        <a:rPr lang="es-ES_tradnl" sz="1400" b="1" i="0" u="none" strike="noStrike">
                          <a:solidFill>
                            <a:srgbClr val="000000"/>
                          </a:solidFill>
                          <a:effectLst/>
                          <a:latin typeface="+mn-lt"/>
                        </a:rPr>
                        <a:t>SISTEMA DE EMBRAGUE</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064726502"/>
                  </a:ext>
                </a:extLst>
              </a:tr>
              <a:tr h="337077">
                <a:tc>
                  <a:txBody>
                    <a:bodyPr/>
                    <a:lstStyle/>
                    <a:p>
                      <a:pPr algn="l" fontAlgn="ctr"/>
                      <a:r>
                        <a:rPr lang="es-ES_tradnl" sz="1400" b="1" i="0" u="none" strike="noStrike">
                          <a:solidFill>
                            <a:srgbClr val="000000"/>
                          </a:solidFill>
                          <a:effectLst/>
                          <a:latin typeface="+mn-lt"/>
                        </a:rPr>
                        <a:t>Tipo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Disco Seco para manuales y semiautomática, convertidor de par para automáticas.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972104"/>
                  </a:ext>
                </a:extLst>
              </a:tr>
              <a:tr h="168983">
                <a:tc>
                  <a:txBody>
                    <a:bodyPr/>
                    <a:lstStyle/>
                    <a:p>
                      <a:pPr algn="l" fontAlgn="ctr"/>
                      <a:r>
                        <a:rPr lang="es-ES_tradnl" sz="1400" b="1" i="0" u="none" strike="noStrike">
                          <a:solidFill>
                            <a:srgbClr val="000000"/>
                          </a:solidFill>
                          <a:effectLst/>
                          <a:latin typeface="+mn-lt"/>
                        </a:rPr>
                        <a:t>Activación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Asistido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869316731"/>
                  </a:ext>
                </a:extLst>
              </a:tr>
              <a:tr h="168983">
                <a:tc gridSpan="2">
                  <a:txBody>
                    <a:bodyPr/>
                    <a:lstStyle/>
                    <a:p>
                      <a:pPr algn="ctr" fontAlgn="ctr"/>
                      <a:r>
                        <a:rPr lang="es-ES_tradnl" sz="1400" b="1" i="0" u="none" strike="noStrike">
                          <a:solidFill>
                            <a:srgbClr val="000000"/>
                          </a:solidFill>
                          <a:effectLst/>
                          <a:latin typeface="+mn-lt"/>
                        </a:rPr>
                        <a:t>SISTEMA DE FRENOS</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835227312"/>
                  </a:ext>
                </a:extLst>
              </a:tr>
              <a:tr h="168983">
                <a:tc>
                  <a:txBody>
                    <a:bodyPr/>
                    <a:lstStyle/>
                    <a:p>
                      <a:pPr algn="l" fontAlgn="ctr"/>
                      <a:r>
                        <a:rPr lang="es-ES_tradnl" sz="1400" b="1" i="0" u="none" strike="noStrike">
                          <a:solidFill>
                            <a:srgbClr val="000000"/>
                          </a:solidFill>
                          <a:effectLst/>
                          <a:latin typeface="+mn-lt"/>
                        </a:rPr>
                        <a:t>Tipo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ABS, circuito doble independiente</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172776119"/>
                  </a:ext>
                </a:extLst>
              </a:tr>
              <a:tr h="168983">
                <a:tc>
                  <a:txBody>
                    <a:bodyPr/>
                    <a:lstStyle/>
                    <a:p>
                      <a:pPr algn="l" fontAlgn="ctr"/>
                      <a:r>
                        <a:rPr lang="es-ES_tradnl" sz="1400" b="1" i="0" u="none" strike="noStrike">
                          <a:solidFill>
                            <a:srgbClr val="000000"/>
                          </a:solidFill>
                          <a:effectLst/>
                          <a:latin typeface="+mn-lt"/>
                        </a:rPr>
                        <a:t>Freno de operación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Freno neumático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86440114"/>
                  </a:ext>
                </a:extLst>
              </a:tr>
              <a:tr h="333284">
                <a:tc>
                  <a:txBody>
                    <a:bodyPr/>
                    <a:lstStyle/>
                    <a:p>
                      <a:pPr algn="l" fontAlgn="ctr"/>
                      <a:r>
                        <a:rPr lang="es-ES_tradnl" sz="1400" b="1" i="0" u="none" strike="noStrike">
                          <a:solidFill>
                            <a:srgbClr val="000000"/>
                          </a:solidFill>
                          <a:effectLst/>
                          <a:latin typeface="+mn-lt"/>
                        </a:rPr>
                        <a:t>Freno auxiliar</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Retardador o Accionamiento con restricción de gases de escape</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0892178"/>
                  </a:ext>
                </a:extLst>
              </a:tr>
              <a:tr h="168983">
                <a:tc gridSpan="2">
                  <a:txBody>
                    <a:bodyPr/>
                    <a:lstStyle/>
                    <a:p>
                      <a:pPr algn="ctr" fontAlgn="ctr"/>
                      <a:r>
                        <a:rPr lang="es-ES_tradnl" sz="1400" b="1" i="0" u="none" strike="noStrike">
                          <a:solidFill>
                            <a:srgbClr val="000000"/>
                          </a:solidFill>
                          <a:effectLst/>
                          <a:latin typeface="+mn-lt"/>
                        </a:rPr>
                        <a:t>SUSPENSIÓN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922164518"/>
                  </a:ext>
                </a:extLst>
              </a:tr>
              <a:tr h="226395">
                <a:tc>
                  <a:txBody>
                    <a:bodyPr/>
                    <a:lstStyle/>
                    <a:p>
                      <a:pPr algn="l" fontAlgn="ctr"/>
                      <a:r>
                        <a:rPr lang="es-ES_tradnl" sz="1400" b="1" i="0" u="none" strike="noStrike">
                          <a:solidFill>
                            <a:srgbClr val="000000"/>
                          </a:solidFill>
                          <a:effectLst/>
                          <a:latin typeface="+mn-lt"/>
                        </a:rPr>
                        <a:t>Delantera</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dirty="0">
                          <a:solidFill>
                            <a:srgbClr val="000000"/>
                          </a:solidFill>
                          <a:effectLst/>
                          <a:latin typeface="+mn-lt"/>
                        </a:rPr>
                        <a:t>Ballestas con amortiguadores de doble acción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45017043"/>
                  </a:ext>
                </a:extLst>
              </a:tr>
              <a:tr h="226395">
                <a:tc>
                  <a:txBody>
                    <a:bodyPr/>
                    <a:lstStyle/>
                    <a:p>
                      <a:pPr algn="l" fontAlgn="ctr"/>
                      <a:r>
                        <a:rPr lang="es-ES_tradnl" sz="1400" b="1" i="0" u="none" strike="noStrike">
                          <a:solidFill>
                            <a:srgbClr val="000000"/>
                          </a:solidFill>
                          <a:effectLst/>
                          <a:latin typeface="+mn-lt"/>
                        </a:rPr>
                        <a:t>Posterior</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Ballestas y amortiguadores de doble acción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610075428"/>
                  </a:ext>
                </a:extLst>
              </a:tr>
              <a:tr h="168983">
                <a:tc gridSpan="2">
                  <a:txBody>
                    <a:bodyPr/>
                    <a:lstStyle/>
                    <a:p>
                      <a:pPr algn="ctr" fontAlgn="ctr"/>
                      <a:r>
                        <a:rPr lang="es-ES_tradnl" sz="1400" b="1" i="0" u="none" strike="noStrike">
                          <a:solidFill>
                            <a:srgbClr val="000000"/>
                          </a:solidFill>
                          <a:effectLst/>
                          <a:latin typeface="+mn-lt"/>
                        </a:rPr>
                        <a:t>DIRECCIÓN</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950913468"/>
                  </a:ext>
                </a:extLst>
              </a:tr>
              <a:tr h="168983">
                <a:tc>
                  <a:txBody>
                    <a:bodyPr/>
                    <a:lstStyle/>
                    <a:p>
                      <a:pPr algn="l" fontAlgn="ctr"/>
                      <a:r>
                        <a:rPr lang="es-ES_tradnl" sz="1400" b="1" i="0" u="none" strike="noStrike">
                          <a:solidFill>
                            <a:srgbClr val="000000"/>
                          </a:solidFill>
                          <a:effectLst/>
                          <a:latin typeface="+mn-lt"/>
                        </a:rPr>
                        <a:t>Tipo</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Asistida</a:t>
                      </a:r>
                    </a:p>
                  </a:txBody>
                  <a:tcPr marL="5211" marR="5211" marT="5211"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072087"/>
                  </a:ext>
                </a:extLst>
              </a:tr>
            </a:tbl>
          </a:graphicData>
        </a:graphic>
      </p:graphicFrame>
    </p:spTree>
    <p:extLst>
      <p:ext uri="{BB962C8B-B14F-4D97-AF65-F5344CB8AC3E}">
        <p14:creationId xmlns:p14="http://schemas.microsoft.com/office/powerpoint/2010/main" val="2673771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655381" y="53269"/>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44</a:t>
            </a:fld>
            <a:endParaRPr lang="es-ES_tradnl" dirty="0"/>
          </a:p>
        </p:txBody>
      </p:sp>
      <p:graphicFrame>
        <p:nvGraphicFramePr>
          <p:cNvPr id="12" name="Tabla 11"/>
          <p:cNvGraphicFramePr>
            <a:graphicFrameLocks noGrp="1"/>
          </p:cNvGraphicFramePr>
          <p:nvPr>
            <p:extLst/>
          </p:nvPr>
        </p:nvGraphicFramePr>
        <p:xfrm>
          <a:off x="2197089" y="782682"/>
          <a:ext cx="7851786" cy="5323832"/>
        </p:xfrm>
        <a:graphic>
          <a:graphicData uri="http://schemas.openxmlformats.org/drawingml/2006/table">
            <a:tbl>
              <a:tblPr/>
              <a:tblGrid>
                <a:gridCol w="1498611">
                  <a:extLst>
                    <a:ext uri="{9D8B030D-6E8A-4147-A177-3AD203B41FA5}">
                      <a16:colId xmlns:a16="http://schemas.microsoft.com/office/drawing/2014/main" val="1378776474"/>
                    </a:ext>
                  </a:extLst>
                </a:gridCol>
                <a:gridCol w="6353175">
                  <a:extLst>
                    <a:ext uri="{9D8B030D-6E8A-4147-A177-3AD203B41FA5}">
                      <a16:colId xmlns:a16="http://schemas.microsoft.com/office/drawing/2014/main" val="2818089440"/>
                    </a:ext>
                  </a:extLst>
                </a:gridCol>
              </a:tblGrid>
              <a:tr h="329563">
                <a:tc gridSpan="2">
                  <a:txBody>
                    <a:bodyPr/>
                    <a:lstStyle/>
                    <a:p>
                      <a:pPr algn="ctr" fontAlgn="ctr"/>
                      <a:r>
                        <a:rPr lang="es-ES" sz="1600" b="1" i="0" u="none" strike="noStrike">
                          <a:solidFill>
                            <a:srgbClr val="000000"/>
                          </a:solidFill>
                          <a:effectLst/>
                          <a:latin typeface="+mn-lt"/>
                          <a:cs typeface="Arial" panose="020B0604020202020204" pitchFamily="34" charset="0"/>
                        </a:rPr>
                        <a:t>SISTEMA DE LUCES Y SEGURIDAD</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517637723"/>
                  </a:ext>
                </a:extLst>
              </a:tr>
              <a:tr h="831399">
                <a:tc>
                  <a:txBody>
                    <a:bodyPr/>
                    <a:lstStyle/>
                    <a:p>
                      <a:pPr algn="l" fontAlgn="ctr"/>
                      <a:r>
                        <a:rPr lang="es-ES_tradnl" sz="1600" b="1" i="0" u="none" strike="noStrike" dirty="0">
                          <a:solidFill>
                            <a:srgbClr val="000000"/>
                          </a:solidFill>
                          <a:effectLst/>
                          <a:latin typeface="+mn-lt"/>
                          <a:cs typeface="Arial" panose="020B0604020202020204" pitchFamily="34" charset="0"/>
                        </a:rPr>
                        <a:t>Luces adicionales</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cs typeface="Arial" panose="020B0604020202020204" pitchFamily="34" charset="0"/>
                        </a:rPr>
                        <a:t>Adicional a las luces de volumen, al menos 2 balizas ámbar (una sobre cabina y una posterior, sin sobrepasar altura límite del Reglamento de Pesos y Dimensiones MTOP).</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856410698"/>
                  </a:ext>
                </a:extLst>
              </a:tr>
              <a:tr h="1490526">
                <a:tc rowSpan="3">
                  <a:txBody>
                    <a:bodyPr/>
                    <a:lstStyle/>
                    <a:p>
                      <a:pPr algn="l" fontAlgn="ctr"/>
                      <a:r>
                        <a:rPr lang="es-ES" sz="1600" b="1" i="0" u="none" strike="noStrike" dirty="0">
                          <a:solidFill>
                            <a:srgbClr val="000000"/>
                          </a:solidFill>
                          <a:effectLst/>
                          <a:latin typeface="+mn-lt"/>
                          <a:cs typeface="Arial" panose="020B0604020202020204" pitchFamily="34" charset="0"/>
                        </a:rPr>
                        <a:t>Sistema de vigilancia y control de cabina y chasis</a:t>
                      </a:r>
                    </a:p>
                    <a:p>
                      <a:pPr algn="l" fontAlgn="ctr"/>
                      <a:r>
                        <a:rPr lang="es-ES_tradnl" sz="1600" b="1" i="0" u="none" strike="noStrike" dirty="0">
                          <a:solidFill>
                            <a:srgbClr val="000000"/>
                          </a:solidFill>
                          <a:effectLst/>
                          <a:latin typeface="+mn-lt"/>
                          <a:cs typeface="Arial" panose="020B0604020202020204" pitchFamily="34" charset="0"/>
                        </a:rPr>
                        <a:t> </a:t>
                      </a:r>
                    </a:p>
                    <a:p>
                      <a:pPr algn="l" fontAlgn="ctr"/>
                      <a:r>
                        <a:rPr lang="es-ES_tradnl" sz="1600" b="1" i="0" u="none" strike="noStrike" dirty="0">
                          <a:solidFill>
                            <a:srgbClr val="000000"/>
                          </a:solidFill>
                          <a:effectLst/>
                          <a:latin typeface="+mn-lt"/>
                          <a:cs typeface="Arial" panose="020B0604020202020204" pitchFamily="34" charset="0"/>
                        </a:rPr>
                        <a:t> </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cs typeface="Arial" panose="020B0604020202020204" pitchFamily="34" charset="0"/>
                        </a:rPr>
                        <a:t>Tacógrafo, con capacidad de almacenar información de 5 días mínimo, Sistema de grabación continúa de al menos 2 cámaras: interior cabina (1), tolva de carga (1), mínimo 64 GB con posibilidad de ser descargada a un computador y con capacidad de interconexión con el sistema de monitoreo de geolocalización (AVL) en tiempo real.  </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566480026"/>
                  </a:ext>
                </a:extLst>
              </a:tr>
              <a:tr h="666618">
                <a:tc vMerge="1">
                  <a:txBody>
                    <a:bodyPr/>
                    <a:lstStyle/>
                    <a:p>
                      <a:pPr algn="l" fontAlgn="ctr"/>
                      <a:endParaRPr lang="es-ES_tradnl" sz="1200" b="1" i="0" u="none" strike="noStrike" dirty="0">
                        <a:solidFill>
                          <a:srgbClr val="000000"/>
                        </a:solidFill>
                        <a:effectLst/>
                        <a:latin typeface="+mn-lt"/>
                        <a:cs typeface="Arial" panose="020B0604020202020204" pitchFamily="34" charset="0"/>
                      </a:endParaRP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cs typeface="Arial" panose="020B0604020202020204" pitchFamily="34" charset="0"/>
                        </a:rPr>
                        <a:t>Radiotransmisor compatible con el sistema de comunicación de la EMASEO E.P. (Tipo Motorola DPG 500).</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23855845"/>
                  </a:ext>
                </a:extLst>
              </a:tr>
              <a:tr h="187251">
                <a:tc vMerge="1">
                  <a:txBody>
                    <a:bodyPr/>
                    <a:lstStyle/>
                    <a:p>
                      <a:pPr algn="l" fontAlgn="ctr"/>
                      <a:endParaRPr lang="es-ES_tradnl" sz="1200" b="1" i="0" u="none" strike="noStrike" dirty="0">
                        <a:solidFill>
                          <a:srgbClr val="000000"/>
                        </a:solidFill>
                        <a:effectLst/>
                        <a:latin typeface="+mn-lt"/>
                        <a:cs typeface="Arial" panose="020B0604020202020204" pitchFamily="34" charset="0"/>
                      </a:endParaRP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mn-lt"/>
                          <a:cs typeface="Arial" panose="020B0604020202020204" pitchFamily="34" charset="0"/>
                        </a:rPr>
                        <a:t>Sistema de altavoces de perifoneo.</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108490304"/>
                  </a:ext>
                </a:extLst>
              </a:tr>
              <a:tr h="501835">
                <a:tc>
                  <a:txBody>
                    <a:bodyPr/>
                    <a:lstStyle/>
                    <a:p>
                      <a:pPr algn="l" fontAlgn="ctr"/>
                      <a:r>
                        <a:rPr lang="es-ES_tradnl" sz="1600" b="1" i="0" u="none" strike="noStrike">
                          <a:solidFill>
                            <a:srgbClr val="000000"/>
                          </a:solidFill>
                          <a:effectLst/>
                          <a:latin typeface="+mn-lt"/>
                          <a:cs typeface="Arial" panose="020B0604020202020204" pitchFamily="34" charset="0"/>
                        </a:rPr>
                        <a:t>Limitador de Carga</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cs typeface="Arial" panose="020B0604020202020204" pitchFamily="34" charset="0"/>
                        </a:rPr>
                        <a:t>Sistema de registro, alamar y bloqueo al alcanzar el límite de Peso Bruto Vehicular.</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42313644"/>
                  </a:ext>
                </a:extLst>
              </a:tr>
              <a:tr h="337053">
                <a:tc>
                  <a:txBody>
                    <a:bodyPr/>
                    <a:lstStyle/>
                    <a:p>
                      <a:pPr algn="l" fontAlgn="ctr"/>
                      <a:r>
                        <a:rPr lang="es-ES_tradnl" sz="1600" b="1" i="0" u="none" strike="noStrike">
                          <a:solidFill>
                            <a:srgbClr val="000000"/>
                          </a:solidFill>
                          <a:effectLst/>
                          <a:latin typeface="+mn-lt"/>
                          <a:cs typeface="Arial" panose="020B0604020202020204" pitchFamily="34" charset="0"/>
                        </a:rPr>
                        <a:t>Pintura</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mn-lt"/>
                          <a:cs typeface="Arial" panose="020B0604020202020204" pitchFamily="34" charset="0"/>
                        </a:rPr>
                        <a:t>Blanco, Poliuretano de alto brillo de 120 micras mínimo</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908503626"/>
                  </a:ext>
                </a:extLst>
              </a:tr>
              <a:tr h="666618">
                <a:tc>
                  <a:txBody>
                    <a:bodyPr/>
                    <a:lstStyle/>
                    <a:p>
                      <a:pPr algn="l" fontAlgn="ctr"/>
                      <a:r>
                        <a:rPr lang="es-ES_tradnl" sz="1600" b="1" i="0" u="none" strike="noStrike">
                          <a:solidFill>
                            <a:srgbClr val="000000"/>
                          </a:solidFill>
                          <a:effectLst/>
                          <a:latin typeface="+mn-lt"/>
                          <a:cs typeface="Arial" panose="020B0604020202020204" pitchFamily="34" charset="0"/>
                        </a:rPr>
                        <a:t>Brandeo</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cs typeface="Arial" panose="020B0604020202020204" pitchFamily="34" charset="0"/>
                        </a:rPr>
                        <a:t>Lateral, según manual de Marca Municipal aprobado por EMASEO EP, identificación en las puertas número de unidad.</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21121651"/>
                  </a:ext>
                </a:extLst>
              </a:tr>
              <a:tr h="187251">
                <a:tc>
                  <a:txBody>
                    <a:bodyPr/>
                    <a:lstStyle/>
                    <a:p>
                      <a:pPr algn="l" fontAlgn="ctr"/>
                      <a:r>
                        <a:rPr lang="es-ES_tradnl" sz="1600" b="1" i="0" u="none" strike="noStrike">
                          <a:solidFill>
                            <a:srgbClr val="000000"/>
                          </a:solidFill>
                          <a:effectLst/>
                          <a:latin typeface="+mn-lt"/>
                          <a:cs typeface="Arial" panose="020B0604020202020204" pitchFamily="34" charset="0"/>
                        </a:rPr>
                        <a:t>Reflectivo</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dirty="0">
                          <a:solidFill>
                            <a:srgbClr val="000000"/>
                          </a:solidFill>
                          <a:effectLst/>
                          <a:latin typeface="+mn-lt"/>
                          <a:cs typeface="Arial" panose="020B0604020202020204" pitchFamily="34" charset="0"/>
                        </a:rPr>
                        <a:t>Según NTE INEN 1155</a:t>
                      </a:r>
                    </a:p>
                  </a:txBody>
                  <a:tcPr marL="6270" marR="6270" marT="627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8000911"/>
                  </a:ext>
                </a:extLst>
              </a:tr>
            </a:tbl>
          </a:graphicData>
        </a:graphic>
      </p:graphicFrame>
    </p:spTree>
    <p:extLst>
      <p:ext uri="{BB962C8B-B14F-4D97-AF65-F5344CB8AC3E}">
        <p14:creationId xmlns:p14="http://schemas.microsoft.com/office/powerpoint/2010/main" val="2639898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644366" y="90707"/>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45</a:t>
            </a:fld>
            <a:endParaRPr lang="es-ES_tradnl" dirty="0"/>
          </a:p>
        </p:txBody>
      </p:sp>
      <p:graphicFrame>
        <p:nvGraphicFramePr>
          <p:cNvPr id="12" name="Tabla 11"/>
          <p:cNvGraphicFramePr>
            <a:graphicFrameLocks noGrp="1"/>
          </p:cNvGraphicFramePr>
          <p:nvPr>
            <p:extLst/>
          </p:nvPr>
        </p:nvGraphicFramePr>
        <p:xfrm>
          <a:off x="2197089" y="810484"/>
          <a:ext cx="7851786" cy="5586747"/>
        </p:xfrm>
        <a:graphic>
          <a:graphicData uri="http://schemas.openxmlformats.org/drawingml/2006/table">
            <a:tbl>
              <a:tblPr/>
              <a:tblGrid>
                <a:gridCol w="1898661">
                  <a:extLst>
                    <a:ext uri="{9D8B030D-6E8A-4147-A177-3AD203B41FA5}">
                      <a16:colId xmlns:a16="http://schemas.microsoft.com/office/drawing/2014/main" val="2722013401"/>
                    </a:ext>
                  </a:extLst>
                </a:gridCol>
                <a:gridCol w="5953125">
                  <a:extLst>
                    <a:ext uri="{9D8B030D-6E8A-4147-A177-3AD203B41FA5}">
                      <a16:colId xmlns:a16="http://schemas.microsoft.com/office/drawing/2014/main" val="3132196021"/>
                    </a:ext>
                  </a:extLst>
                </a:gridCol>
              </a:tblGrid>
              <a:tr h="179291">
                <a:tc gridSpan="2">
                  <a:txBody>
                    <a:bodyPr/>
                    <a:lstStyle/>
                    <a:p>
                      <a:pPr algn="ctr" fontAlgn="ctr"/>
                      <a:r>
                        <a:rPr lang="es-ES_tradnl" sz="1400" b="1" i="0" u="none" strike="noStrike">
                          <a:solidFill>
                            <a:srgbClr val="000000"/>
                          </a:solidFill>
                          <a:effectLst/>
                          <a:latin typeface="+mn-lt"/>
                        </a:rPr>
                        <a:t>CERTIFICADOS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4137306297"/>
                  </a:ext>
                </a:extLst>
              </a:tr>
              <a:tr h="480501">
                <a:tc>
                  <a:txBody>
                    <a:bodyPr/>
                    <a:lstStyle/>
                    <a:p>
                      <a:pPr algn="l" fontAlgn="ctr"/>
                      <a:r>
                        <a:rPr lang="es-ES_tradnl" sz="1400" b="1" i="0" u="none" strike="noStrike">
                          <a:solidFill>
                            <a:srgbClr val="000000"/>
                          </a:solidFill>
                          <a:effectLst/>
                          <a:latin typeface="+mn-lt"/>
                        </a:rPr>
                        <a:t>De la Caja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Certificado de compatibilidad del sistema aliado con el chasis, emitido por el representante del chasis.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877957459"/>
                  </a:ext>
                </a:extLst>
              </a:tr>
              <a:tr h="480501">
                <a:tc>
                  <a:txBody>
                    <a:bodyPr/>
                    <a:lstStyle/>
                    <a:p>
                      <a:pPr algn="l" fontAlgn="ctr"/>
                      <a:r>
                        <a:rPr lang="es-ES_tradnl" sz="1400" b="1" i="0" u="none" strike="noStrike">
                          <a:solidFill>
                            <a:srgbClr val="000000"/>
                          </a:solidFill>
                          <a:effectLst/>
                          <a:latin typeface="+mn-lt"/>
                        </a:rPr>
                        <a:t>Del material</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Certificado de calidad de aceros empleados, con declaración de primera parte de su uso.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7688357"/>
                  </a:ext>
                </a:extLst>
              </a:tr>
              <a:tr h="322724">
                <a:tc>
                  <a:txBody>
                    <a:bodyPr/>
                    <a:lstStyle/>
                    <a:p>
                      <a:pPr algn="l" fontAlgn="ctr"/>
                      <a:r>
                        <a:rPr lang="es-ES_tradnl" sz="1400" b="1" i="0" u="none" strike="noStrike">
                          <a:solidFill>
                            <a:srgbClr val="000000"/>
                          </a:solidFill>
                          <a:effectLst/>
                          <a:latin typeface="+mn-lt"/>
                        </a:rPr>
                        <a:t>Del Chasis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Certificado de homologación vehicular ANT, Certificado RTE INEN 034.</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6760820"/>
                  </a:ext>
                </a:extLst>
              </a:tr>
              <a:tr h="796052">
                <a:tc>
                  <a:txBody>
                    <a:bodyPr/>
                    <a:lstStyle/>
                    <a:p>
                      <a:pPr algn="l" fontAlgn="ctr"/>
                      <a:r>
                        <a:rPr lang="es-ES_tradnl" sz="1400" b="1" i="0" u="none" strike="noStrike">
                          <a:solidFill>
                            <a:srgbClr val="000000"/>
                          </a:solidFill>
                          <a:effectLst/>
                          <a:latin typeface="+mn-lt"/>
                        </a:rPr>
                        <a:t>Emisiones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Certificado del cumplimiento Euro 3 o superior por organismo acreditado en RTE INEN 017. Declaración de primera parte que el motor soporta combustibles de más 850 ppm de azufre.</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99885488"/>
                  </a:ext>
                </a:extLst>
              </a:tr>
              <a:tr h="480501">
                <a:tc>
                  <a:txBody>
                    <a:bodyPr/>
                    <a:lstStyle/>
                    <a:p>
                      <a:pPr algn="l" fontAlgn="ctr"/>
                      <a:r>
                        <a:rPr lang="es-ES_tradnl" sz="1400" b="1" i="0" u="none" strike="noStrike">
                          <a:solidFill>
                            <a:srgbClr val="000000"/>
                          </a:solidFill>
                          <a:effectLst/>
                          <a:latin typeface="+mn-lt"/>
                        </a:rPr>
                        <a:t>Distribuidor autorizado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Certificados de ser representante, distribuidor o agente comercial autorizado del Chasis y/o equipo aliado. </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1284752"/>
                  </a:ext>
                </a:extLst>
              </a:tr>
              <a:tr h="480501">
                <a:tc>
                  <a:txBody>
                    <a:bodyPr/>
                    <a:lstStyle/>
                    <a:p>
                      <a:pPr algn="l" fontAlgn="ctr"/>
                      <a:r>
                        <a:rPr lang="es-ES_tradnl" sz="1400" b="1" i="0" u="none" strike="noStrike">
                          <a:solidFill>
                            <a:srgbClr val="000000"/>
                          </a:solidFill>
                          <a:effectLst/>
                          <a:latin typeface="+mn-lt"/>
                        </a:rPr>
                        <a:t>Taller autorizado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Presentar certificado de contar con taller o talleres de servicio autorizado de las marcas del chasis y/o equipo aliado.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53555708"/>
                  </a:ext>
                </a:extLst>
              </a:tr>
              <a:tr h="322724">
                <a:tc>
                  <a:txBody>
                    <a:bodyPr/>
                    <a:lstStyle/>
                    <a:p>
                      <a:pPr algn="l" fontAlgn="ctr"/>
                      <a:r>
                        <a:rPr lang="es-ES_tradnl" sz="1400" b="1" i="0" u="none" strike="noStrike">
                          <a:solidFill>
                            <a:srgbClr val="000000"/>
                          </a:solidFill>
                          <a:effectLst/>
                          <a:latin typeface="+mn-lt"/>
                        </a:rPr>
                        <a:t>Plazo de entrega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180 días contados a partir de la entrega del anticipo.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15108362"/>
                  </a:ext>
                </a:extLst>
              </a:tr>
              <a:tr h="480501">
                <a:tc rowSpan="5">
                  <a:txBody>
                    <a:bodyPr/>
                    <a:lstStyle/>
                    <a:p>
                      <a:pPr algn="l" fontAlgn="ctr"/>
                      <a:r>
                        <a:rPr lang="es-ES_tradnl" sz="1400" b="1" i="0" u="none" strike="noStrike">
                          <a:solidFill>
                            <a:srgbClr val="000000"/>
                          </a:solidFill>
                          <a:effectLst/>
                          <a:latin typeface="+mn-lt"/>
                        </a:rPr>
                        <a:t>Garantías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Serán entregadas por el apoderado o representante que este nombrado y domiciliado en el territorio ecuatoriano.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31754478"/>
                  </a:ext>
                </a:extLst>
              </a:tr>
              <a:tr h="179291">
                <a:tc vMerge="1">
                  <a:txBody>
                    <a:bodyPr/>
                    <a:lstStyle/>
                    <a:p>
                      <a:endParaRPr lang="es-EC"/>
                    </a:p>
                  </a:txBody>
                  <a:tcPr/>
                </a:tc>
                <a:tc>
                  <a:txBody>
                    <a:bodyPr/>
                    <a:lstStyle/>
                    <a:p>
                      <a:pPr algn="l" fontAlgn="ctr"/>
                      <a:r>
                        <a:rPr lang="es-ES_tradnl" sz="1400" b="0" i="0" u="none" strike="noStrike">
                          <a:solidFill>
                            <a:srgbClr val="000000"/>
                          </a:solidFill>
                          <a:effectLst/>
                          <a:latin typeface="+mn-lt"/>
                        </a:rPr>
                        <a:t> </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61498894"/>
                  </a:ext>
                </a:extLst>
              </a:tr>
              <a:tr h="179291">
                <a:tc vMerge="1">
                  <a:txBody>
                    <a:bodyPr/>
                    <a:lstStyle/>
                    <a:p>
                      <a:endParaRPr lang="es-EC"/>
                    </a:p>
                  </a:txBody>
                  <a:tcPr/>
                </a:tc>
                <a:tc>
                  <a:txBody>
                    <a:bodyPr/>
                    <a:lstStyle/>
                    <a:p>
                      <a:pPr algn="l" fontAlgn="ctr"/>
                      <a:r>
                        <a:rPr lang="es-ES_tradnl" sz="1400" b="0" i="0" u="none" strike="noStrike">
                          <a:solidFill>
                            <a:srgbClr val="000000"/>
                          </a:solidFill>
                          <a:effectLst/>
                          <a:latin typeface="+mn-lt"/>
                        </a:rPr>
                        <a:t>Garantía de fiel cumplimiento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49410785"/>
                  </a:ext>
                </a:extLst>
              </a:tr>
              <a:tr h="179291">
                <a:tc vMerge="1">
                  <a:txBody>
                    <a:bodyPr/>
                    <a:lstStyle/>
                    <a:p>
                      <a:endParaRPr lang="es-EC"/>
                    </a:p>
                  </a:txBody>
                  <a:tcPr/>
                </a:tc>
                <a:tc>
                  <a:txBody>
                    <a:bodyPr/>
                    <a:lstStyle/>
                    <a:p>
                      <a:pPr algn="l" fontAlgn="ctr"/>
                      <a:r>
                        <a:rPr lang="es-ES" sz="1400" b="0" i="0" u="none" strike="noStrike">
                          <a:solidFill>
                            <a:srgbClr val="000000"/>
                          </a:solidFill>
                          <a:effectLst/>
                          <a:latin typeface="+mn-lt"/>
                        </a:rPr>
                        <a:t>Garantía de buen uso del anticipo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84610699"/>
                  </a:ext>
                </a:extLst>
              </a:tr>
              <a:tr h="179291">
                <a:tc vMerge="1">
                  <a:txBody>
                    <a:bodyPr/>
                    <a:lstStyle/>
                    <a:p>
                      <a:endParaRPr lang="es-EC"/>
                    </a:p>
                  </a:txBody>
                  <a:tcPr/>
                </a:tc>
                <a:tc>
                  <a:txBody>
                    <a:bodyPr/>
                    <a:lstStyle/>
                    <a:p>
                      <a:pPr algn="l" fontAlgn="ctr"/>
                      <a:r>
                        <a:rPr lang="es-ES_tradnl" sz="1400" b="0" i="0" u="none" strike="noStrike">
                          <a:solidFill>
                            <a:srgbClr val="000000"/>
                          </a:solidFill>
                          <a:effectLst/>
                          <a:latin typeface="+mn-lt"/>
                        </a:rPr>
                        <a:t>Garantía Técnica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47097434"/>
                  </a:ext>
                </a:extLst>
              </a:tr>
              <a:tr h="480501">
                <a:tc>
                  <a:txBody>
                    <a:bodyPr/>
                    <a:lstStyle/>
                    <a:p>
                      <a:pPr algn="l" fontAlgn="ctr"/>
                      <a:r>
                        <a:rPr lang="es-ES" sz="1400" b="1" i="0" u="none" strike="noStrike">
                          <a:solidFill>
                            <a:srgbClr val="000000"/>
                          </a:solidFill>
                          <a:effectLst/>
                          <a:latin typeface="+mn-lt"/>
                        </a:rPr>
                        <a:t>Certificación del cumplimiento de los requisitos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dirty="0">
                          <a:solidFill>
                            <a:srgbClr val="000000"/>
                          </a:solidFill>
                          <a:effectLst/>
                          <a:latin typeface="+mn-lt"/>
                        </a:rPr>
                        <a:t>Presentar actas de entrega recepción de las unidades, en las que se describan las especificaciones técnicas.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35729442"/>
                  </a:ext>
                </a:extLst>
              </a:tr>
            </a:tbl>
          </a:graphicData>
        </a:graphic>
      </p:graphicFrame>
    </p:spTree>
    <p:extLst>
      <p:ext uri="{BB962C8B-B14F-4D97-AF65-F5344CB8AC3E}">
        <p14:creationId xmlns:p14="http://schemas.microsoft.com/office/powerpoint/2010/main" val="1366962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040899" y="604973"/>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INFORME ECONÓMICO</a:t>
            </a:r>
            <a:endParaRPr lang="es-ES" sz="2000" dirty="0"/>
          </a:p>
          <a:p>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46</a:t>
            </a:fld>
            <a:endParaRPr lang="es-ES_tradnl" dirty="0"/>
          </a:p>
        </p:txBody>
      </p:sp>
      <p:graphicFrame>
        <p:nvGraphicFramePr>
          <p:cNvPr id="7" name="Objeto 6"/>
          <p:cNvGraphicFramePr>
            <a:graphicFrameLocks noChangeAspect="1"/>
          </p:cNvGraphicFramePr>
          <p:nvPr>
            <p:extLst/>
          </p:nvPr>
        </p:nvGraphicFramePr>
        <p:xfrm>
          <a:off x="3711350" y="2128839"/>
          <a:ext cx="4364037" cy="2360612"/>
        </p:xfrm>
        <a:graphic>
          <a:graphicData uri="http://schemas.openxmlformats.org/presentationml/2006/ole">
            <mc:AlternateContent xmlns:mc="http://schemas.openxmlformats.org/markup-compatibility/2006">
              <mc:Choice xmlns:v="urn:schemas-microsoft-com:vml" Requires="v">
                <p:oleObj spid="_x0000_s9229" name="Hoja de cálculo" r:id="rId3" imgW="4023360" imgH="2255678" progId="Excel.Sheet.12">
                  <p:embed/>
                </p:oleObj>
              </mc:Choice>
              <mc:Fallback>
                <p:oleObj name="Hoja de cálculo" r:id="rId3" imgW="4023360" imgH="2255678" progId="Excel.Sheet.12">
                  <p:embed/>
                  <p:pic>
                    <p:nvPicPr>
                      <p:cNvPr id="7" name="Objeto 6"/>
                      <p:cNvPicPr/>
                      <p:nvPr/>
                    </p:nvPicPr>
                    <p:blipFill>
                      <a:blip r:embed="rId4"/>
                      <a:stretch>
                        <a:fillRect/>
                      </a:stretch>
                    </p:blipFill>
                    <p:spPr>
                      <a:xfrm>
                        <a:off x="3711350" y="2128839"/>
                        <a:ext cx="4364037" cy="2360612"/>
                      </a:xfrm>
                      <a:prstGeom prst="rect">
                        <a:avLst/>
                      </a:prstGeom>
                    </p:spPr>
                  </p:pic>
                </p:oleObj>
              </mc:Fallback>
            </mc:AlternateContent>
          </a:graphicData>
        </a:graphic>
      </p:graphicFrame>
    </p:spTree>
    <p:extLst>
      <p:ext uri="{BB962C8B-B14F-4D97-AF65-F5344CB8AC3E}">
        <p14:creationId xmlns:p14="http://schemas.microsoft.com/office/powerpoint/2010/main" val="3935256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793374" y="1681020"/>
            <a:ext cx="9704940" cy="2895954"/>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542925" indent="-542925" algn="l">
              <a:buFont typeface="Arial" panose="020B0604020202020204" pitchFamily="34" charset="0"/>
              <a:buChar char="•"/>
            </a:pPr>
            <a:r>
              <a:rPr lang="es-EC" sz="2400" dirty="0" smtClean="0">
                <a:solidFill>
                  <a:schemeClr val="tx1"/>
                </a:solidFill>
              </a:rPr>
              <a:t>DESCRIPCIÓN:		BARREDORA</a:t>
            </a:r>
          </a:p>
          <a:p>
            <a:pPr marL="542925" indent="-542925" algn="l">
              <a:buFont typeface="Arial" panose="020B0604020202020204" pitchFamily="34" charset="0"/>
              <a:buChar char="•"/>
            </a:pPr>
            <a:endParaRPr lang="es-EC" sz="2400" dirty="0" smtClean="0">
              <a:solidFill>
                <a:schemeClr val="tx1"/>
              </a:solidFill>
            </a:endParaRPr>
          </a:p>
          <a:p>
            <a:pPr marL="542925" indent="-542925" algn="l">
              <a:buFont typeface="Arial" panose="020B0604020202020204" pitchFamily="34" charset="0"/>
              <a:buChar char="•"/>
            </a:pPr>
            <a:r>
              <a:rPr lang="es-EC" sz="2400" dirty="0" smtClean="0">
                <a:solidFill>
                  <a:schemeClr val="tx1"/>
                </a:solidFill>
              </a:rPr>
              <a:t>CANTIDAD:		1 UNIDADES </a:t>
            </a:r>
          </a:p>
          <a:p>
            <a:pPr marL="542925" indent="-542925" algn="l">
              <a:buFont typeface="Arial" panose="020B0604020202020204" pitchFamily="34" charset="0"/>
              <a:buChar char="•"/>
            </a:pPr>
            <a:endParaRPr lang="es-EC" sz="2400" dirty="0">
              <a:solidFill>
                <a:schemeClr val="tx1"/>
              </a:solidFill>
            </a:endParaRPr>
          </a:p>
          <a:p>
            <a:pPr marL="542925" indent="-542925" algn="l">
              <a:buFont typeface="Arial" panose="020B0604020202020204" pitchFamily="34" charset="0"/>
              <a:buChar char="•"/>
            </a:pPr>
            <a:r>
              <a:rPr lang="es-EC" sz="2400" dirty="0" smtClean="0">
                <a:solidFill>
                  <a:schemeClr val="tx1"/>
                </a:solidFill>
              </a:rPr>
              <a:t>SERVICIOS:		BARRIDO MECÁNICO</a:t>
            </a:r>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47</a:t>
            </a:fld>
            <a:endParaRPr lang="es-ES_tradnl" dirty="0"/>
          </a:p>
        </p:txBody>
      </p:sp>
    </p:spTree>
    <p:extLst>
      <p:ext uri="{BB962C8B-B14F-4D97-AF65-F5344CB8AC3E}">
        <p14:creationId xmlns:p14="http://schemas.microsoft.com/office/powerpoint/2010/main" val="11975404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375314" y="98300"/>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48</a:t>
            </a:fld>
            <a:endParaRPr lang="es-ES_tradnl" dirty="0"/>
          </a:p>
        </p:txBody>
      </p:sp>
      <p:graphicFrame>
        <p:nvGraphicFramePr>
          <p:cNvPr id="12" name="Tabla 11"/>
          <p:cNvGraphicFramePr>
            <a:graphicFrameLocks noGrp="1"/>
          </p:cNvGraphicFramePr>
          <p:nvPr>
            <p:extLst/>
          </p:nvPr>
        </p:nvGraphicFramePr>
        <p:xfrm>
          <a:off x="1926135" y="821117"/>
          <a:ext cx="8753475" cy="4879286"/>
        </p:xfrm>
        <a:graphic>
          <a:graphicData uri="http://schemas.openxmlformats.org/drawingml/2006/table">
            <a:tbl>
              <a:tblPr/>
              <a:tblGrid>
                <a:gridCol w="2238375">
                  <a:extLst>
                    <a:ext uri="{9D8B030D-6E8A-4147-A177-3AD203B41FA5}">
                      <a16:colId xmlns:a16="http://schemas.microsoft.com/office/drawing/2014/main" val="1243565742"/>
                    </a:ext>
                  </a:extLst>
                </a:gridCol>
                <a:gridCol w="6515100">
                  <a:extLst>
                    <a:ext uri="{9D8B030D-6E8A-4147-A177-3AD203B41FA5}">
                      <a16:colId xmlns:a16="http://schemas.microsoft.com/office/drawing/2014/main" val="3448760956"/>
                    </a:ext>
                  </a:extLst>
                </a:gridCol>
              </a:tblGrid>
              <a:tr h="299521">
                <a:tc gridSpan="2">
                  <a:txBody>
                    <a:bodyPr/>
                    <a:lstStyle/>
                    <a:p>
                      <a:pPr algn="ctr" fontAlgn="ctr"/>
                      <a:r>
                        <a:rPr lang="es-ES_tradnl" sz="1600" b="1" i="0" u="none" strike="noStrike" dirty="0">
                          <a:solidFill>
                            <a:srgbClr val="000000"/>
                          </a:solidFill>
                          <a:effectLst/>
                          <a:latin typeface="Calibri" panose="020F0502020204030204" pitchFamily="34" charset="0"/>
                        </a:rPr>
                        <a:t>CAMION BARREDOR</a:t>
                      </a:r>
                      <a:endParaRPr lang="es-EC"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705363100"/>
                  </a:ext>
                </a:extLst>
              </a:tr>
              <a:tr h="299521">
                <a:tc>
                  <a:txBody>
                    <a:bodyPr/>
                    <a:lstStyle/>
                    <a:p>
                      <a:pPr algn="l" fontAlgn="ctr"/>
                      <a:r>
                        <a:rPr lang="es-ES_tradnl" sz="1600" b="1" i="0" u="none" strike="noStrike">
                          <a:solidFill>
                            <a:srgbClr val="000000"/>
                          </a:solidFill>
                          <a:effectLst/>
                          <a:latin typeface="Calibri" panose="020F0502020204030204" pitchFamily="34" charset="0"/>
                        </a:rPr>
                        <a:t>COMPONENTE</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a:txBody>
                    <a:bodyPr/>
                    <a:lstStyle/>
                    <a:p>
                      <a:pPr algn="l" fontAlgn="ctr"/>
                      <a:r>
                        <a:rPr lang="es-ES_tradnl" sz="1600" b="1" i="0" u="none" strike="noStrike">
                          <a:solidFill>
                            <a:srgbClr val="000000"/>
                          </a:solidFill>
                          <a:effectLst/>
                          <a:latin typeface="Calibri" panose="020F0502020204030204" pitchFamily="34" charset="0"/>
                        </a:rPr>
                        <a:t>DESCRIPCIÓN</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extLst>
                  <a:ext uri="{0D108BD9-81ED-4DB2-BD59-A6C34878D82A}">
                    <a16:rowId xmlns:a16="http://schemas.microsoft.com/office/drawing/2014/main" val="4053530233"/>
                  </a:ext>
                </a:extLst>
              </a:tr>
              <a:tr h="299521">
                <a:tc>
                  <a:txBody>
                    <a:bodyPr/>
                    <a:lstStyle/>
                    <a:p>
                      <a:pPr algn="l" fontAlgn="ctr"/>
                      <a:r>
                        <a:rPr lang="es-ES_tradnl" sz="1600" b="1" i="0" u="none" strike="noStrike">
                          <a:solidFill>
                            <a:srgbClr val="000000"/>
                          </a:solidFill>
                          <a:effectLst/>
                          <a:latin typeface="Calibri" panose="020F0502020204030204" pitchFamily="34" charset="0"/>
                        </a:rPr>
                        <a:t>Tanque de agua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mínimo 1500 litros</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667273924"/>
                  </a:ext>
                </a:extLst>
              </a:tr>
              <a:tr h="587061">
                <a:tc>
                  <a:txBody>
                    <a:bodyPr/>
                    <a:lstStyle/>
                    <a:p>
                      <a:pPr algn="l" fontAlgn="ctr"/>
                      <a:r>
                        <a:rPr lang="es-ES_tradnl" sz="1600" b="1" i="0" u="none" strike="noStrike">
                          <a:solidFill>
                            <a:srgbClr val="000000"/>
                          </a:solidFill>
                          <a:effectLst/>
                          <a:latin typeface="Calibri" panose="020F0502020204030204" pitchFamily="34" charset="0"/>
                        </a:rPr>
                        <a:t>Material tanque de agua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Acero inoxidable o Acero con recubrimiento</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19021597"/>
                  </a:ext>
                </a:extLst>
              </a:tr>
              <a:tr h="299521">
                <a:tc>
                  <a:txBody>
                    <a:bodyPr/>
                    <a:lstStyle/>
                    <a:p>
                      <a:pPr algn="l" fontAlgn="ctr"/>
                      <a:r>
                        <a:rPr lang="es-ES_tradnl" sz="1600" b="1" i="0" u="none" strike="noStrike">
                          <a:solidFill>
                            <a:srgbClr val="000000"/>
                          </a:solidFill>
                          <a:effectLst/>
                          <a:latin typeface="Calibri" panose="020F0502020204030204" pitchFamily="34" charset="0"/>
                        </a:rPr>
                        <a:t>Aspersores cepillo central</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al menos 5</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76331623"/>
                  </a:ext>
                </a:extLst>
              </a:tr>
              <a:tr h="462173">
                <a:tc>
                  <a:txBody>
                    <a:bodyPr/>
                    <a:lstStyle/>
                    <a:p>
                      <a:pPr algn="l" fontAlgn="ctr"/>
                      <a:r>
                        <a:rPr lang="es-ES_tradnl" sz="1600" b="1" i="0" u="none" strike="noStrike">
                          <a:solidFill>
                            <a:srgbClr val="000000"/>
                          </a:solidFill>
                          <a:effectLst/>
                          <a:latin typeface="Calibri" panose="020F0502020204030204" pitchFamily="34" charset="0"/>
                        </a:rPr>
                        <a:t>Aspersores cepillo lateral</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al menos 4</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64053068"/>
                  </a:ext>
                </a:extLst>
              </a:tr>
              <a:tr h="299521">
                <a:tc>
                  <a:txBody>
                    <a:bodyPr/>
                    <a:lstStyle/>
                    <a:p>
                      <a:pPr algn="l" fontAlgn="ctr"/>
                      <a:r>
                        <a:rPr lang="es-ES_tradnl" sz="1600" b="1" i="0" u="none" strike="noStrike">
                          <a:solidFill>
                            <a:srgbClr val="000000"/>
                          </a:solidFill>
                          <a:effectLst/>
                          <a:latin typeface="Calibri" panose="020F0502020204030204" pitchFamily="34" charset="0"/>
                        </a:rPr>
                        <a:t>Tolva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mínimo 6 m3</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51322337"/>
                  </a:ext>
                </a:extLst>
              </a:tr>
              <a:tr h="299521">
                <a:tc>
                  <a:txBody>
                    <a:bodyPr/>
                    <a:lstStyle/>
                    <a:p>
                      <a:pPr algn="l" fontAlgn="ctr"/>
                      <a:r>
                        <a:rPr lang="es-ES_tradnl" sz="1600" b="1" i="0" u="none" strike="noStrike">
                          <a:solidFill>
                            <a:srgbClr val="000000"/>
                          </a:solidFill>
                          <a:effectLst/>
                          <a:latin typeface="Calibri" panose="020F0502020204030204" pitchFamily="34" charset="0"/>
                        </a:rPr>
                        <a:t>Material de la tolva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Acero de Alta resistencia o equivalente</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29049191"/>
                  </a:ext>
                </a:extLst>
              </a:tr>
              <a:tr h="299521">
                <a:tc>
                  <a:txBody>
                    <a:bodyPr/>
                    <a:lstStyle/>
                    <a:p>
                      <a:pPr algn="l" fontAlgn="ctr"/>
                      <a:r>
                        <a:rPr lang="es-ES_tradnl" sz="1600" b="1" i="0" u="none" strike="noStrike">
                          <a:solidFill>
                            <a:srgbClr val="000000"/>
                          </a:solidFill>
                          <a:effectLst/>
                          <a:latin typeface="Calibri" panose="020F0502020204030204" pitchFamily="34" charset="0"/>
                        </a:rPr>
                        <a:t>Altura de descarga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mínimo 900 mm</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222342503"/>
                  </a:ext>
                </a:extLst>
              </a:tr>
              <a:tr h="299521">
                <a:tc>
                  <a:txBody>
                    <a:bodyPr/>
                    <a:lstStyle/>
                    <a:p>
                      <a:pPr algn="l" fontAlgn="ctr"/>
                      <a:r>
                        <a:rPr lang="es-ES_tradnl" sz="1600" b="1" i="0" u="none" strike="noStrike">
                          <a:solidFill>
                            <a:srgbClr val="000000"/>
                          </a:solidFill>
                          <a:effectLst/>
                          <a:latin typeface="Calibri" panose="020F0502020204030204" pitchFamily="34" charset="0"/>
                        </a:rPr>
                        <a:t>Velocidad de traslado</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mínimo  80 km/h</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84633877"/>
                  </a:ext>
                </a:extLst>
              </a:tr>
              <a:tr h="299521">
                <a:tc>
                  <a:txBody>
                    <a:bodyPr/>
                    <a:lstStyle/>
                    <a:p>
                      <a:pPr algn="l" fontAlgn="ctr"/>
                      <a:r>
                        <a:rPr lang="es-ES_tradnl" sz="1600" b="1" i="0" u="none" strike="noStrike">
                          <a:solidFill>
                            <a:srgbClr val="000000"/>
                          </a:solidFill>
                          <a:effectLst/>
                          <a:latin typeface="Calibri" panose="020F0502020204030204" pitchFamily="34" charset="0"/>
                        </a:rPr>
                        <a:t>Velocidad de trabajo</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Calibri" panose="020F0502020204030204" pitchFamily="34" charset="0"/>
                        </a:rPr>
                        <a:t>entre 10 y 15  km/h</a:t>
                      </a:r>
                      <a:endParaRPr lang="es-EC"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15790105"/>
                  </a:ext>
                </a:extLst>
              </a:tr>
              <a:tr h="648588">
                <a:tc>
                  <a:txBody>
                    <a:bodyPr/>
                    <a:lstStyle/>
                    <a:p>
                      <a:pPr algn="l" fontAlgn="ctr"/>
                      <a:r>
                        <a:rPr lang="es-ES_tradnl" sz="1600" b="1" i="0" u="none" strike="noStrike">
                          <a:solidFill>
                            <a:srgbClr val="000000"/>
                          </a:solidFill>
                          <a:effectLst/>
                          <a:latin typeface="Calibri" panose="020F0502020204030204" pitchFamily="34" charset="0"/>
                        </a:rPr>
                        <a:t>Sello de tolva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dirty="0">
                          <a:solidFill>
                            <a:srgbClr val="000000"/>
                          </a:solidFill>
                          <a:effectLst/>
                          <a:latin typeface="Calibri" panose="020F0502020204030204" pitchFamily="34" charset="0"/>
                        </a:rPr>
                        <a:t>Protección de fuga de lixiviados que evite derrames durante la operación y traslado de la carga. </a:t>
                      </a:r>
                      <a:endParaRPr lang="es-EC" sz="16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33862029"/>
                  </a:ext>
                </a:extLst>
              </a:tr>
              <a:tr h="485775">
                <a:tc>
                  <a:txBody>
                    <a:bodyPr/>
                    <a:lstStyle/>
                    <a:p>
                      <a:pPr algn="l" fontAlgn="ctr"/>
                      <a:r>
                        <a:rPr lang="es-ES_tradnl" sz="1600" b="1" i="0" u="none" strike="noStrike">
                          <a:solidFill>
                            <a:srgbClr val="000000"/>
                          </a:solidFill>
                          <a:effectLst/>
                          <a:latin typeface="Calibri" panose="020F0502020204030204" pitchFamily="34" charset="0"/>
                        </a:rPr>
                        <a:t>Sistema de descarga</a:t>
                      </a:r>
                      <a:endParaRPr lang="es-EC" sz="1600" b="1" i="0" u="none" strike="noStrike">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dirty="0">
                          <a:solidFill>
                            <a:srgbClr val="000000"/>
                          </a:solidFill>
                          <a:effectLst/>
                          <a:latin typeface="Calibri" panose="020F0502020204030204" pitchFamily="34" charset="0"/>
                        </a:rPr>
                        <a:t>Volteo, activación desde cabina y exterior. Ciclo automático y ciclo manual</a:t>
                      </a:r>
                      <a:endParaRPr lang="es-EC" sz="16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79446649"/>
                  </a:ext>
                </a:extLst>
              </a:tr>
            </a:tbl>
          </a:graphicData>
        </a:graphic>
      </p:graphicFrame>
    </p:spTree>
    <p:extLst>
      <p:ext uri="{BB962C8B-B14F-4D97-AF65-F5344CB8AC3E}">
        <p14:creationId xmlns:p14="http://schemas.microsoft.com/office/powerpoint/2010/main" val="3492826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2915101" y="53269"/>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49</a:t>
            </a:fld>
            <a:endParaRPr lang="es-ES_tradnl" dirty="0"/>
          </a:p>
        </p:txBody>
      </p:sp>
      <p:graphicFrame>
        <p:nvGraphicFramePr>
          <p:cNvPr id="12" name="Tabla 11"/>
          <p:cNvGraphicFramePr>
            <a:graphicFrameLocks noGrp="1"/>
          </p:cNvGraphicFramePr>
          <p:nvPr>
            <p:extLst/>
          </p:nvPr>
        </p:nvGraphicFramePr>
        <p:xfrm>
          <a:off x="2206613" y="443342"/>
          <a:ext cx="8013711" cy="6380244"/>
        </p:xfrm>
        <a:graphic>
          <a:graphicData uri="http://schemas.openxmlformats.org/drawingml/2006/table">
            <a:tbl>
              <a:tblPr/>
              <a:tblGrid>
                <a:gridCol w="1869022">
                  <a:extLst>
                    <a:ext uri="{9D8B030D-6E8A-4147-A177-3AD203B41FA5}">
                      <a16:colId xmlns:a16="http://schemas.microsoft.com/office/drawing/2014/main" val="2534187848"/>
                    </a:ext>
                  </a:extLst>
                </a:gridCol>
                <a:gridCol w="6144689">
                  <a:extLst>
                    <a:ext uri="{9D8B030D-6E8A-4147-A177-3AD203B41FA5}">
                      <a16:colId xmlns:a16="http://schemas.microsoft.com/office/drawing/2014/main" val="211146021"/>
                    </a:ext>
                  </a:extLst>
                </a:gridCol>
              </a:tblGrid>
              <a:tr h="173493">
                <a:tc gridSpan="2">
                  <a:txBody>
                    <a:bodyPr/>
                    <a:lstStyle/>
                    <a:p>
                      <a:pPr algn="ctr" fontAlgn="ctr"/>
                      <a:r>
                        <a:rPr lang="es-ES_tradnl" sz="1400" b="1" i="0" u="none" strike="noStrike">
                          <a:solidFill>
                            <a:srgbClr val="000000"/>
                          </a:solidFill>
                          <a:effectLst/>
                          <a:latin typeface="+mn-lt"/>
                        </a:rPr>
                        <a:t>CHASIS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2120032274"/>
                  </a:ext>
                </a:extLst>
              </a:tr>
              <a:tr h="173493">
                <a:tc>
                  <a:txBody>
                    <a:bodyPr/>
                    <a:lstStyle/>
                    <a:p>
                      <a:pPr algn="l" fontAlgn="ctr"/>
                      <a:r>
                        <a:rPr lang="es-ES_tradnl" sz="1400" b="1" i="0" u="none" strike="noStrike">
                          <a:solidFill>
                            <a:srgbClr val="000000"/>
                          </a:solidFill>
                          <a:effectLst/>
                          <a:latin typeface="+mn-lt"/>
                        </a:rPr>
                        <a:t>Modelo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2021</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97860"/>
                  </a:ext>
                </a:extLst>
              </a:tr>
              <a:tr h="173493">
                <a:tc>
                  <a:txBody>
                    <a:bodyPr/>
                    <a:lstStyle/>
                    <a:p>
                      <a:pPr algn="l" fontAlgn="ctr"/>
                      <a:r>
                        <a:rPr lang="es-ES_tradnl" sz="1400" b="1" i="0" u="none" strike="noStrike">
                          <a:solidFill>
                            <a:srgbClr val="000000"/>
                          </a:solidFill>
                          <a:effectLst/>
                          <a:latin typeface="+mn-lt"/>
                        </a:rPr>
                        <a:t>Tipo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Escalera en acero de alta resistencia</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826814426"/>
                  </a:ext>
                </a:extLst>
              </a:tr>
              <a:tr h="173493">
                <a:tc>
                  <a:txBody>
                    <a:bodyPr/>
                    <a:lstStyle/>
                    <a:p>
                      <a:pPr algn="l" fontAlgn="ctr"/>
                      <a:r>
                        <a:rPr lang="es-ES_tradnl" sz="1400" b="1" i="0" u="none" strike="noStrike">
                          <a:solidFill>
                            <a:srgbClr val="000000"/>
                          </a:solidFill>
                          <a:effectLst/>
                          <a:latin typeface="+mn-lt"/>
                        </a:rPr>
                        <a:t>Certificación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Homologación ANT</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710070919"/>
                  </a:ext>
                </a:extLst>
              </a:tr>
              <a:tr h="173493">
                <a:tc>
                  <a:txBody>
                    <a:bodyPr/>
                    <a:lstStyle/>
                    <a:p>
                      <a:pPr algn="l" fontAlgn="ctr"/>
                      <a:r>
                        <a:rPr lang="es-ES_tradnl" sz="1400" b="1" i="0" u="none" strike="noStrike">
                          <a:solidFill>
                            <a:srgbClr val="000000"/>
                          </a:solidFill>
                          <a:effectLst/>
                          <a:latin typeface="+mn-lt"/>
                        </a:rPr>
                        <a:t>Peso Bruto Vehicular</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Hasta 27000 Kg.</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921410226"/>
                  </a:ext>
                </a:extLst>
              </a:tr>
              <a:tr h="173493">
                <a:tc gridSpan="2">
                  <a:txBody>
                    <a:bodyPr/>
                    <a:lstStyle/>
                    <a:p>
                      <a:pPr algn="ctr" fontAlgn="ctr"/>
                      <a:r>
                        <a:rPr lang="es-ES_tradnl" sz="1400" b="1" i="0" u="none" strike="noStrike">
                          <a:solidFill>
                            <a:srgbClr val="000000"/>
                          </a:solidFill>
                          <a:effectLst/>
                          <a:latin typeface="+mn-lt"/>
                        </a:rPr>
                        <a:t>MOTOR</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632721498"/>
                  </a:ext>
                </a:extLst>
              </a:tr>
              <a:tr h="173493">
                <a:tc>
                  <a:txBody>
                    <a:bodyPr/>
                    <a:lstStyle/>
                    <a:p>
                      <a:pPr algn="l" fontAlgn="ctr"/>
                      <a:r>
                        <a:rPr lang="es-ES_tradnl" sz="1400" b="1" i="0" u="none" strike="noStrike">
                          <a:solidFill>
                            <a:srgbClr val="000000"/>
                          </a:solidFill>
                          <a:effectLst/>
                          <a:latin typeface="+mn-lt"/>
                        </a:rPr>
                        <a:t>Combustible</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Diésel</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631445763"/>
                  </a:ext>
                </a:extLst>
              </a:tr>
              <a:tr h="173493">
                <a:tc>
                  <a:txBody>
                    <a:bodyPr/>
                    <a:lstStyle/>
                    <a:p>
                      <a:pPr algn="l" fontAlgn="ctr"/>
                      <a:r>
                        <a:rPr lang="es-ES_tradnl" sz="1400" b="1" i="0" u="none" strike="noStrike">
                          <a:solidFill>
                            <a:srgbClr val="000000"/>
                          </a:solidFill>
                          <a:effectLst/>
                          <a:latin typeface="+mn-lt"/>
                        </a:rPr>
                        <a:t>Potencia</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Al menos 240 HP</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040186317"/>
                  </a:ext>
                </a:extLst>
              </a:tr>
              <a:tr h="173493">
                <a:tc>
                  <a:txBody>
                    <a:bodyPr/>
                    <a:lstStyle/>
                    <a:p>
                      <a:pPr algn="l" fontAlgn="ctr"/>
                      <a:r>
                        <a:rPr lang="es-ES_tradnl" sz="1400" b="1" i="0" u="none" strike="noStrike" dirty="0">
                          <a:solidFill>
                            <a:srgbClr val="000000"/>
                          </a:solidFill>
                          <a:effectLst/>
                          <a:latin typeface="+mn-lt"/>
                        </a:rPr>
                        <a:t>Torque</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Al menos 880 Nm</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3279082"/>
                  </a:ext>
                </a:extLst>
              </a:tr>
              <a:tr h="173493">
                <a:tc>
                  <a:txBody>
                    <a:bodyPr/>
                    <a:lstStyle/>
                    <a:p>
                      <a:pPr algn="l" fontAlgn="ctr"/>
                      <a:r>
                        <a:rPr lang="es-ES_tradnl" sz="1400" b="1" i="0" u="none" strike="noStrike">
                          <a:solidFill>
                            <a:srgbClr val="000000"/>
                          </a:solidFill>
                          <a:effectLst/>
                          <a:latin typeface="+mn-lt"/>
                        </a:rPr>
                        <a:t>Cilindros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Al menos 4 cilindros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911784545"/>
                  </a:ext>
                </a:extLst>
              </a:tr>
              <a:tr h="363052">
                <a:tc>
                  <a:txBody>
                    <a:bodyPr/>
                    <a:lstStyle/>
                    <a:p>
                      <a:pPr algn="l" fontAlgn="ctr"/>
                      <a:r>
                        <a:rPr lang="es-ES_tradnl" sz="1400" b="1" i="0" u="none" strike="noStrike">
                          <a:solidFill>
                            <a:srgbClr val="000000"/>
                          </a:solidFill>
                          <a:effectLst/>
                          <a:latin typeface="+mn-lt"/>
                        </a:rPr>
                        <a:t>Emisiones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Euro 3 o superior, con certificado de soportar combustible de 850 ppm de azufre.</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47565319"/>
                  </a:ext>
                </a:extLst>
              </a:tr>
              <a:tr h="173493">
                <a:tc gridSpan="2">
                  <a:txBody>
                    <a:bodyPr/>
                    <a:lstStyle/>
                    <a:p>
                      <a:pPr algn="ctr" fontAlgn="ctr"/>
                      <a:r>
                        <a:rPr lang="es-ES_tradnl" sz="1400" b="1" i="0" u="none" strike="noStrike">
                          <a:solidFill>
                            <a:srgbClr val="000000"/>
                          </a:solidFill>
                          <a:effectLst/>
                          <a:latin typeface="+mn-lt"/>
                        </a:rPr>
                        <a:t>SISTEMA DE TRANSMISIÓN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1049115123"/>
                  </a:ext>
                </a:extLst>
              </a:tr>
              <a:tr h="173493">
                <a:tc>
                  <a:txBody>
                    <a:bodyPr/>
                    <a:lstStyle/>
                    <a:p>
                      <a:pPr algn="l" fontAlgn="ctr"/>
                      <a:r>
                        <a:rPr lang="es-ES_tradnl" sz="1400" b="1" i="0" u="none" strike="noStrike">
                          <a:solidFill>
                            <a:srgbClr val="000000"/>
                          </a:solidFill>
                          <a:effectLst/>
                          <a:latin typeface="+mn-lt"/>
                        </a:rPr>
                        <a:t>Tipo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pt-BR" sz="1400" b="0" i="0" u="none" strike="noStrike">
                          <a:solidFill>
                            <a:srgbClr val="000000"/>
                          </a:solidFill>
                          <a:effectLst/>
                          <a:latin typeface="+mn-lt"/>
                        </a:rPr>
                        <a:t>Manual, Automática o Semi automatica</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188698610"/>
                  </a:ext>
                </a:extLst>
              </a:tr>
              <a:tr h="340046">
                <a:tc>
                  <a:txBody>
                    <a:bodyPr/>
                    <a:lstStyle/>
                    <a:p>
                      <a:pPr algn="l" fontAlgn="ctr"/>
                      <a:r>
                        <a:rPr lang="es-ES_tradnl" sz="1400" b="1" i="0" u="none" strike="noStrike">
                          <a:solidFill>
                            <a:srgbClr val="000000"/>
                          </a:solidFill>
                          <a:effectLst/>
                          <a:latin typeface="+mn-lt"/>
                        </a:rPr>
                        <a:t>Número de marchas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Mínimo 8 adelante (con reductora) y 1 atrás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51893007"/>
                  </a:ext>
                </a:extLst>
              </a:tr>
              <a:tr h="173493">
                <a:tc>
                  <a:txBody>
                    <a:bodyPr/>
                    <a:lstStyle/>
                    <a:p>
                      <a:pPr algn="l" fontAlgn="ctr"/>
                      <a:r>
                        <a:rPr lang="es-ES_tradnl" sz="1400" b="1" i="0" u="none" strike="noStrike">
                          <a:solidFill>
                            <a:srgbClr val="000000"/>
                          </a:solidFill>
                          <a:effectLst/>
                          <a:latin typeface="+mn-lt"/>
                        </a:rPr>
                        <a:t>Tracción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4 x 2</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6289215"/>
                  </a:ext>
                </a:extLst>
              </a:tr>
              <a:tr h="173493">
                <a:tc gridSpan="2">
                  <a:txBody>
                    <a:bodyPr/>
                    <a:lstStyle/>
                    <a:p>
                      <a:pPr algn="ctr" fontAlgn="ctr"/>
                      <a:r>
                        <a:rPr lang="es-ES_tradnl" sz="1400" b="1" i="0" u="none" strike="noStrike">
                          <a:solidFill>
                            <a:srgbClr val="000000"/>
                          </a:solidFill>
                          <a:effectLst/>
                          <a:latin typeface="+mn-lt"/>
                        </a:rPr>
                        <a:t>SISTEMA DE EMBRAGUE</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1825203885"/>
                  </a:ext>
                </a:extLst>
              </a:tr>
              <a:tr h="337108">
                <a:tc>
                  <a:txBody>
                    <a:bodyPr/>
                    <a:lstStyle/>
                    <a:p>
                      <a:pPr algn="l" fontAlgn="ctr"/>
                      <a:r>
                        <a:rPr lang="es-ES_tradnl" sz="1400" b="1" i="0" u="none" strike="noStrike">
                          <a:solidFill>
                            <a:srgbClr val="000000"/>
                          </a:solidFill>
                          <a:effectLst/>
                          <a:latin typeface="+mn-lt"/>
                        </a:rPr>
                        <a:t>Tipo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Disco Seco para manuales y semiautomatiadas, convertidor de par para automáticas.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275877784"/>
                  </a:ext>
                </a:extLst>
              </a:tr>
              <a:tr h="173493">
                <a:tc>
                  <a:txBody>
                    <a:bodyPr/>
                    <a:lstStyle/>
                    <a:p>
                      <a:pPr algn="l" fontAlgn="ctr"/>
                      <a:r>
                        <a:rPr lang="es-ES_tradnl" sz="1400" b="1" i="0" u="none" strike="noStrike">
                          <a:solidFill>
                            <a:srgbClr val="000000"/>
                          </a:solidFill>
                          <a:effectLst/>
                          <a:latin typeface="+mn-lt"/>
                        </a:rPr>
                        <a:t>Activación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Asistido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953862061"/>
                  </a:ext>
                </a:extLst>
              </a:tr>
              <a:tr h="173493">
                <a:tc gridSpan="2">
                  <a:txBody>
                    <a:bodyPr/>
                    <a:lstStyle/>
                    <a:p>
                      <a:pPr algn="ctr" fontAlgn="ctr"/>
                      <a:r>
                        <a:rPr lang="es-ES_tradnl" sz="1400" b="1" i="0" u="none" strike="noStrike">
                          <a:solidFill>
                            <a:srgbClr val="000000"/>
                          </a:solidFill>
                          <a:effectLst/>
                          <a:latin typeface="+mn-lt"/>
                        </a:rPr>
                        <a:t>SISTEMA DE FRENOS</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937181307"/>
                  </a:ext>
                </a:extLst>
              </a:tr>
              <a:tr h="173493">
                <a:tc>
                  <a:txBody>
                    <a:bodyPr/>
                    <a:lstStyle/>
                    <a:p>
                      <a:pPr algn="l" fontAlgn="ctr"/>
                      <a:r>
                        <a:rPr lang="es-ES_tradnl" sz="1400" b="1" i="0" u="none" strike="noStrike">
                          <a:solidFill>
                            <a:srgbClr val="000000"/>
                          </a:solidFill>
                          <a:effectLst/>
                          <a:latin typeface="+mn-lt"/>
                        </a:rPr>
                        <a:t>Tipo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ABS, circuito doble independiente</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958068885"/>
                  </a:ext>
                </a:extLst>
              </a:tr>
              <a:tr h="173493">
                <a:tc>
                  <a:txBody>
                    <a:bodyPr/>
                    <a:lstStyle/>
                    <a:p>
                      <a:pPr algn="l" fontAlgn="ctr"/>
                      <a:r>
                        <a:rPr lang="es-ES_tradnl" sz="1400" b="1" i="0" u="none" strike="noStrike">
                          <a:solidFill>
                            <a:srgbClr val="000000"/>
                          </a:solidFill>
                          <a:effectLst/>
                          <a:latin typeface="+mn-lt"/>
                        </a:rPr>
                        <a:t>Freno de operación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a:solidFill>
                            <a:srgbClr val="000000"/>
                          </a:solidFill>
                          <a:effectLst/>
                          <a:latin typeface="+mn-lt"/>
                        </a:rPr>
                        <a:t>Freno neumático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226614495"/>
                  </a:ext>
                </a:extLst>
              </a:tr>
              <a:tr h="231437">
                <a:tc>
                  <a:txBody>
                    <a:bodyPr/>
                    <a:lstStyle/>
                    <a:p>
                      <a:pPr algn="l" fontAlgn="ctr"/>
                      <a:r>
                        <a:rPr lang="es-ES_tradnl" sz="1400" b="1" i="0" u="none" strike="noStrike" dirty="0">
                          <a:solidFill>
                            <a:srgbClr val="000000"/>
                          </a:solidFill>
                          <a:effectLst/>
                          <a:latin typeface="+mn-lt"/>
                        </a:rPr>
                        <a:t>Freno auxiliar</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dirty="0">
                          <a:solidFill>
                            <a:srgbClr val="000000"/>
                          </a:solidFill>
                          <a:effectLst/>
                          <a:latin typeface="+mn-lt"/>
                        </a:rPr>
                        <a:t>Retardador o Accionamiento con restricción de gases de escape</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09747714"/>
                  </a:ext>
                </a:extLst>
              </a:tr>
              <a:tr h="173493">
                <a:tc gridSpan="2">
                  <a:txBody>
                    <a:bodyPr/>
                    <a:lstStyle/>
                    <a:p>
                      <a:pPr algn="ctr" fontAlgn="ctr"/>
                      <a:r>
                        <a:rPr lang="es-ES_tradnl" sz="1400" b="1" i="0" u="none" strike="noStrike">
                          <a:solidFill>
                            <a:srgbClr val="000000"/>
                          </a:solidFill>
                          <a:effectLst/>
                          <a:latin typeface="+mn-lt"/>
                        </a:rPr>
                        <a:t>SUSPENSIÓN </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629722421"/>
                  </a:ext>
                </a:extLst>
              </a:tr>
              <a:tr h="255942">
                <a:tc>
                  <a:txBody>
                    <a:bodyPr/>
                    <a:lstStyle/>
                    <a:p>
                      <a:pPr algn="l" fontAlgn="ctr"/>
                      <a:r>
                        <a:rPr lang="es-ES_tradnl" sz="1400" b="1" i="0" u="none" strike="noStrike">
                          <a:solidFill>
                            <a:srgbClr val="000000"/>
                          </a:solidFill>
                          <a:effectLst/>
                          <a:latin typeface="+mn-lt"/>
                        </a:rPr>
                        <a:t>Delantera</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dirty="0">
                          <a:solidFill>
                            <a:srgbClr val="000000"/>
                          </a:solidFill>
                          <a:effectLst/>
                          <a:latin typeface="+mn-lt"/>
                        </a:rPr>
                        <a:t>Ballestas con amortiguadores de doble acción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836225271"/>
                  </a:ext>
                </a:extLst>
              </a:tr>
              <a:tr h="266700">
                <a:tc>
                  <a:txBody>
                    <a:bodyPr/>
                    <a:lstStyle/>
                    <a:p>
                      <a:pPr algn="l" fontAlgn="ctr"/>
                      <a:r>
                        <a:rPr lang="es-ES_tradnl" sz="1400" b="1" i="0" u="none" strike="noStrike">
                          <a:solidFill>
                            <a:srgbClr val="000000"/>
                          </a:solidFill>
                          <a:effectLst/>
                          <a:latin typeface="+mn-lt"/>
                        </a:rPr>
                        <a:t>Posterior</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400" b="0" i="0" u="none" strike="noStrike">
                          <a:solidFill>
                            <a:srgbClr val="000000"/>
                          </a:solidFill>
                          <a:effectLst/>
                          <a:latin typeface="+mn-lt"/>
                        </a:rPr>
                        <a:t>Ballestas y amortiguadores de doble acción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019038118"/>
                  </a:ext>
                </a:extLst>
              </a:tr>
              <a:tr h="173493">
                <a:tc gridSpan="2">
                  <a:txBody>
                    <a:bodyPr/>
                    <a:lstStyle/>
                    <a:p>
                      <a:pPr algn="ctr" fontAlgn="ctr"/>
                      <a:r>
                        <a:rPr lang="es-ES_tradnl" sz="1400" b="1" i="0" u="none" strike="noStrike">
                          <a:solidFill>
                            <a:srgbClr val="000000"/>
                          </a:solidFill>
                          <a:effectLst/>
                          <a:latin typeface="+mn-lt"/>
                        </a:rPr>
                        <a:t>DIRECCIÓN</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3050231981"/>
                  </a:ext>
                </a:extLst>
              </a:tr>
              <a:tr h="173493">
                <a:tc>
                  <a:txBody>
                    <a:bodyPr/>
                    <a:lstStyle/>
                    <a:p>
                      <a:pPr algn="l" fontAlgn="ctr"/>
                      <a:r>
                        <a:rPr lang="es-ES_tradnl" sz="1400" b="1" i="0" u="none" strike="noStrike" dirty="0">
                          <a:solidFill>
                            <a:srgbClr val="000000"/>
                          </a:solidFill>
                          <a:effectLst/>
                          <a:latin typeface="+mn-lt"/>
                        </a:rPr>
                        <a:t>Tipo</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400" b="0" i="0" u="none" strike="noStrike" dirty="0">
                          <a:solidFill>
                            <a:srgbClr val="000000"/>
                          </a:solidFill>
                          <a:effectLst/>
                          <a:latin typeface="+mn-lt"/>
                        </a:rPr>
                        <a:t>Asistida</a:t>
                      </a:r>
                    </a:p>
                  </a:txBody>
                  <a:tcPr marL="5019" marR="5019" marT="5019"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79267578"/>
                  </a:ext>
                </a:extLst>
              </a:tr>
            </a:tbl>
          </a:graphicData>
        </a:graphic>
      </p:graphicFrame>
    </p:spTree>
    <p:extLst>
      <p:ext uri="{BB962C8B-B14F-4D97-AF65-F5344CB8AC3E}">
        <p14:creationId xmlns:p14="http://schemas.microsoft.com/office/powerpoint/2010/main" val="2280004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CuadroTexto 5"/>
          <p:cNvSpPr txBox="1"/>
          <p:nvPr/>
        </p:nvSpPr>
        <p:spPr>
          <a:xfrm>
            <a:off x="775770" y="6446164"/>
            <a:ext cx="3842657" cy="307777"/>
          </a:xfrm>
          <a:prstGeom prst="rect">
            <a:avLst/>
          </a:prstGeom>
          <a:noFill/>
        </p:spPr>
        <p:txBody>
          <a:bodyPr wrap="square" rtlCol="0">
            <a:spAutoFit/>
          </a:bodyPr>
          <a:lstStyle/>
          <a:p>
            <a:r>
              <a:rPr lang="es-EC" sz="1400" b="1" dirty="0" smtClean="0"/>
              <a:t>Fuente: </a:t>
            </a:r>
            <a:r>
              <a:rPr lang="es-EC" sz="1400" dirty="0" smtClean="0"/>
              <a:t>Coordinación General Técnica</a:t>
            </a:r>
            <a:endParaRPr lang="es-EC" sz="1400" dirty="0"/>
          </a:p>
        </p:txBody>
      </p:sp>
      <p:sp>
        <p:nvSpPr>
          <p:cNvPr id="10" name="Rectangle 2"/>
          <p:cNvSpPr>
            <a:spLocks noChangeArrowheads="1"/>
          </p:cNvSpPr>
          <p:nvPr/>
        </p:nvSpPr>
        <p:spPr bwMode="auto">
          <a:xfrm>
            <a:off x="3035785" y="455254"/>
            <a:ext cx="5343899" cy="1200329"/>
          </a:xfrm>
          <a:prstGeom prst="rect">
            <a:avLst/>
          </a:prstGeom>
          <a:noFill/>
          <a:ln>
            <a:noFill/>
          </a:ln>
          <a:effectLs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1" u="none" strike="noStrike" cap="none" normalizeH="0" baseline="0" dirty="0" smtClean="0">
                <a:ln>
                  <a:noFill/>
                </a:ln>
                <a:solidFill>
                  <a:schemeClr val="accent1">
                    <a:lumMod val="50000"/>
                  </a:schemeClr>
                </a:solidFill>
                <a:effectLst/>
                <a:latin typeface="Arial" panose="020B0604020202020204" pitchFamily="34" charset="0"/>
                <a:ea typeface="Times New Roman" panose="02020603050405020304" pitchFamily="18" charset="0"/>
                <a:cs typeface="Calibri" panose="020F0502020204030204" pitchFamily="34" charset="0"/>
              </a:rPr>
              <a:t>EMASEO EP: Recolección Total de Residuos Sólidos</a:t>
            </a:r>
            <a:endParaRPr kumimoji="0" lang="es-EC" altLang="es-EC" sz="1000" b="0" u="none" strike="noStrike" cap="none" normalizeH="0" baseline="0" dirty="0" smtClean="0">
              <a:ln>
                <a:noFill/>
              </a:ln>
              <a:solidFill>
                <a:schemeClr val="accent1">
                  <a:lumMod val="5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1" u="none" strike="noStrike" cap="none" normalizeH="0" baseline="0" dirty="0" smtClean="0">
                <a:ln>
                  <a:noFill/>
                </a:ln>
                <a:solidFill>
                  <a:schemeClr val="accent1">
                    <a:lumMod val="50000"/>
                  </a:schemeClr>
                </a:solidFill>
                <a:effectLst/>
                <a:latin typeface="Arial" panose="020B0604020202020204" pitchFamily="34" charset="0"/>
                <a:ea typeface="Times New Roman" panose="02020603050405020304" pitchFamily="18" charset="0"/>
                <a:cs typeface="Calibri" panose="020F0502020204030204" pitchFamily="34" charset="0"/>
              </a:rPr>
              <a:t> Enero – Junio 2021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1" u="none" strike="noStrike" cap="none" normalizeH="0" baseline="0" dirty="0" smtClean="0">
                <a:ln>
                  <a:noFill/>
                </a:ln>
                <a:solidFill>
                  <a:schemeClr val="accent1">
                    <a:lumMod val="50000"/>
                  </a:schemeClr>
                </a:solidFill>
                <a:effectLst/>
                <a:latin typeface="Arial" panose="020B0604020202020204" pitchFamily="34" charset="0"/>
                <a:ea typeface="Times New Roman" panose="02020603050405020304" pitchFamily="18" charset="0"/>
                <a:cs typeface="Calibri" panose="020F0502020204030204" pitchFamily="34" charset="0"/>
              </a:rPr>
              <a:t>(En toneladas)</a:t>
            </a:r>
            <a:endParaRPr kumimoji="0" lang="es-EC" altLang="es-EC" sz="1000" b="0" u="none" strike="noStrike" cap="none" normalizeH="0" baseline="0" dirty="0" smtClean="0">
              <a:ln>
                <a:noFill/>
              </a:ln>
              <a:solidFill>
                <a:schemeClr val="accent1">
                  <a:lumMod val="50000"/>
                </a:schemeClr>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2400" b="0" u="none" strike="noStrike" cap="none" normalizeH="0" baseline="0" dirty="0" smtClean="0">
              <a:ln>
                <a:noFill/>
              </a:ln>
              <a:solidFill>
                <a:schemeClr val="accent1">
                  <a:lumMod val="50000"/>
                </a:schemeClr>
              </a:solidFill>
              <a:effectLst/>
              <a:latin typeface="Arial" panose="020B0604020202020204" pitchFamily="34" charset="0"/>
            </a:endParaRPr>
          </a:p>
        </p:txBody>
      </p:sp>
      <p:sp>
        <p:nvSpPr>
          <p:cNvPr id="9" name="Marcador de número de diapositiva 8"/>
          <p:cNvSpPr>
            <a:spLocks noGrp="1"/>
          </p:cNvSpPr>
          <p:nvPr>
            <p:ph type="sldNum" sz="quarter" idx="12"/>
          </p:nvPr>
        </p:nvSpPr>
        <p:spPr/>
        <p:txBody>
          <a:bodyPr/>
          <a:lstStyle/>
          <a:p>
            <a:fld id="{A7058661-EA62-204E-B219-55D798D746B5}" type="slidenum">
              <a:rPr lang="es-ES_tradnl" smtClean="0"/>
              <a:t>5</a:t>
            </a:fld>
            <a:endParaRPr lang="es-ES_tradnl" dirty="0"/>
          </a:p>
        </p:txBody>
      </p:sp>
      <p:graphicFrame>
        <p:nvGraphicFramePr>
          <p:cNvPr id="2" name="Tabla 1"/>
          <p:cNvGraphicFramePr>
            <a:graphicFrameLocks noGrp="1"/>
          </p:cNvGraphicFramePr>
          <p:nvPr>
            <p:extLst>
              <p:ext uri="{D42A27DB-BD31-4B8C-83A1-F6EECF244321}">
                <p14:modId xmlns:p14="http://schemas.microsoft.com/office/powerpoint/2010/main" val="953493425"/>
              </p:ext>
            </p:extLst>
          </p:nvPr>
        </p:nvGraphicFramePr>
        <p:xfrm>
          <a:off x="768349" y="1559182"/>
          <a:ext cx="11071227" cy="4383337"/>
        </p:xfrm>
        <a:graphic>
          <a:graphicData uri="http://schemas.openxmlformats.org/drawingml/2006/table">
            <a:tbl>
              <a:tblPr firstRow="1" firstCol="1" bandRow="1"/>
              <a:tblGrid>
                <a:gridCol w="961415">
                  <a:extLst>
                    <a:ext uri="{9D8B030D-6E8A-4147-A177-3AD203B41FA5}">
                      <a16:colId xmlns:a16="http://schemas.microsoft.com/office/drawing/2014/main" val="20000"/>
                    </a:ext>
                  </a:extLst>
                </a:gridCol>
                <a:gridCol w="1299186">
                  <a:extLst>
                    <a:ext uri="{9D8B030D-6E8A-4147-A177-3AD203B41FA5}">
                      <a16:colId xmlns:a16="http://schemas.microsoft.com/office/drawing/2014/main" val="20001"/>
                    </a:ext>
                  </a:extLst>
                </a:gridCol>
                <a:gridCol w="1438275">
                  <a:extLst>
                    <a:ext uri="{9D8B030D-6E8A-4147-A177-3AD203B41FA5}">
                      <a16:colId xmlns:a16="http://schemas.microsoft.com/office/drawing/2014/main" val="20002"/>
                    </a:ext>
                  </a:extLst>
                </a:gridCol>
                <a:gridCol w="15621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14450">
                  <a:extLst>
                    <a:ext uri="{9D8B030D-6E8A-4147-A177-3AD203B41FA5}">
                      <a16:colId xmlns:a16="http://schemas.microsoft.com/office/drawing/2014/main" val="20005"/>
                    </a:ext>
                  </a:extLst>
                </a:gridCol>
                <a:gridCol w="1600200">
                  <a:extLst>
                    <a:ext uri="{9D8B030D-6E8A-4147-A177-3AD203B41FA5}">
                      <a16:colId xmlns:a16="http://schemas.microsoft.com/office/drawing/2014/main" val="20006"/>
                    </a:ext>
                  </a:extLst>
                </a:gridCol>
                <a:gridCol w="1524001">
                  <a:extLst>
                    <a:ext uri="{9D8B030D-6E8A-4147-A177-3AD203B41FA5}">
                      <a16:colId xmlns:a16="http://schemas.microsoft.com/office/drawing/2014/main" val="20007"/>
                    </a:ext>
                  </a:extLst>
                </a:gridCol>
              </a:tblGrid>
              <a:tr h="1355468">
                <a:tc rowSpan="2">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Calibri" panose="020F0502020204030204" pitchFamily="34" charset="0"/>
                          <a:cs typeface="Calibri" panose="020F0502020204030204" pitchFamily="34" charset="0"/>
                        </a:rPr>
                        <a:t>Meses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Recolección de RS - EMASEO EP       </a:t>
                      </a:r>
                      <a:endPar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endParaRPr>
                    </a:p>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 Recolección </a:t>
                      </a:r>
                      <a:r>
                        <a:rPr lang="es-EC" sz="1400" b="1" dirty="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de RS – Parroquias Delegadas      </a:t>
                      </a:r>
                      <a:endPar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endParaRPr>
                    </a:p>
                    <a:p>
                      <a:pPr algn="ctr">
                        <a:lnSpc>
                          <a:spcPct val="115000"/>
                        </a:lnSpc>
                        <a:spcAft>
                          <a:spcPts val="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RECOLECCIÓN TOTAL DE RS DOMICILIARIOS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Recolección de Residuos industriales no peligrosos      </a:t>
                      </a:r>
                      <a:endPar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endParaRPr>
                    </a:p>
                    <a:p>
                      <a:pPr algn="ctr">
                        <a:lnSpc>
                          <a:spcPct val="115000"/>
                        </a:lnSpc>
                        <a:spcAft>
                          <a:spcPts val="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Recolección de Residuos Voluminosos (Tereques)   </a:t>
                      </a:r>
                      <a:endPar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endParaRPr>
                    </a:p>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RECOLECCIÓN</a:t>
                      </a:r>
                      <a:r>
                        <a:rPr lang="es-EC" sz="1400" b="1" baseline="0"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 TOTAL DE RS NO DOMICILIARIOS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RECOLECCIÓN</a:t>
                      </a:r>
                      <a:r>
                        <a:rPr lang="es-EC" sz="1400" b="1" baseline="0"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 TOTAL DE RS</a:t>
                      </a:r>
                      <a:endPar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endParaRPr>
                    </a:p>
                    <a:p>
                      <a:pPr algn="ctr">
                        <a:lnSpc>
                          <a:spcPct val="115000"/>
                        </a:lnSpc>
                        <a:spcAft>
                          <a:spcPts val="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56648">
                <a:tc vMerge="1">
                  <a:txBody>
                    <a:bodyPr/>
                    <a:lstStyle/>
                    <a:p>
                      <a:pPr>
                        <a:lnSpc>
                          <a:spcPct val="115000"/>
                        </a:lnSpc>
                        <a:spcAft>
                          <a:spcPts val="0"/>
                        </a:spcAft>
                      </a:pP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_tradnl" sz="14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a:t>
                      </a:r>
                      <a:endPar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C" sz="1400" b="1" dirty="0" smtClean="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 B )</a:t>
                      </a:r>
                      <a:endParaRPr lang="es-E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C" sz="1400" b="1" dirty="0" smtClean="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(C=A+B)</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C" sz="1400" b="1" dirty="0" smtClean="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 D )</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C" sz="1400" b="1" dirty="0" smtClean="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 E )</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C" sz="1400" b="1" dirty="0" smtClean="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(F=D+E)</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C" sz="1400" b="1" dirty="0" smtClean="0">
                          <a:solidFill>
                            <a:schemeClr val="bg1"/>
                          </a:solidFill>
                          <a:effectLst/>
                          <a:latin typeface="Century Gothic" panose="020B0502020202020204" pitchFamily="34" charset="0"/>
                          <a:ea typeface="Times New Roman" panose="02020603050405020304" pitchFamily="18" charset="0"/>
                          <a:cs typeface="Calibri" panose="020F0502020204030204" pitchFamily="34" charset="0"/>
                        </a:rPr>
                        <a:t>(G=C+F)</a:t>
                      </a:r>
                      <a:endParaRPr lang="es-E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880965662"/>
                  </a:ext>
                </a:extLst>
              </a:tr>
              <a:tr h="381603">
                <a:tc>
                  <a:txBody>
                    <a:bodyPr/>
                    <a:lstStyle/>
                    <a:p>
                      <a:pPr>
                        <a:lnSpc>
                          <a:spcPct val="115000"/>
                        </a:lnSpc>
                        <a:spcAft>
                          <a:spcPts val="0"/>
                        </a:spcAft>
                      </a:pPr>
                      <a:r>
                        <a:rPr lang="es-EC" sz="1400" dirty="0" smtClean="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Enero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59.228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2.079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61.306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1.957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190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2.147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63.453</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381603">
                <a:tc>
                  <a:txBody>
                    <a:bodyPr/>
                    <a:lstStyle/>
                    <a:p>
                      <a:pPr>
                        <a:lnSpc>
                          <a:spcPct val="115000"/>
                        </a:lnSpc>
                        <a:spcAft>
                          <a:spcPts val="0"/>
                        </a:spcAft>
                      </a:pPr>
                      <a:r>
                        <a:rPr lang="es-EC" sz="1400" dirty="0" smtClean="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Febrero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52.957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1.898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54.855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747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162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909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55.764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2"/>
                  </a:ext>
                </a:extLst>
              </a:tr>
              <a:tr h="381603">
                <a:tc>
                  <a:txBody>
                    <a:bodyPr/>
                    <a:lstStyle/>
                    <a:p>
                      <a:pPr>
                        <a:lnSpc>
                          <a:spcPct val="115000"/>
                        </a:lnSpc>
                        <a:spcAft>
                          <a:spcPts val="0"/>
                        </a:spcAft>
                      </a:pPr>
                      <a:r>
                        <a:rPr lang="es-EC" sz="1400" dirty="0" smtClean="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Marzo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64.170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2.306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66.477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799</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135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934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67.411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3"/>
                  </a:ext>
                </a:extLst>
              </a:tr>
              <a:tr h="381603">
                <a:tc>
                  <a:txBody>
                    <a:bodyPr/>
                    <a:lstStyle/>
                    <a:p>
                      <a:pPr>
                        <a:lnSpc>
                          <a:spcPct val="115000"/>
                        </a:lnSpc>
                        <a:spcAft>
                          <a:spcPts val="0"/>
                        </a:spcAft>
                      </a:pPr>
                      <a:r>
                        <a:rPr lang="es-EC" sz="1400" dirty="0" smtClean="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Abril</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60.471</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1.832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62.303</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747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247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995</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63.298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4"/>
                  </a:ext>
                </a:extLst>
              </a:tr>
              <a:tr h="381603">
                <a:tc>
                  <a:txBody>
                    <a:bodyPr/>
                    <a:lstStyle/>
                    <a:p>
                      <a:pPr>
                        <a:lnSpc>
                          <a:spcPct val="115000"/>
                        </a:lnSpc>
                        <a:spcAft>
                          <a:spcPts val="0"/>
                        </a:spcAft>
                      </a:pPr>
                      <a:r>
                        <a:rPr lang="es-EC" sz="1400" dirty="0" smtClean="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Mayo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62.279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2.263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64.542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904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52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956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65.498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5"/>
                  </a:ext>
                </a:extLst>
              </a:tr>
              <a:tr h="381603">
                <a:tc>
                  <a:txBody>
                    <a:bodyPr/>
                    <a:lstStyle/>
                    <a:p>
                      <a:pPr>
                        <a:lnSpc>
                          <a:spcPct val="115000"/>
                        </a:lnSpc>
                        <a:spcAft>
                          <a:spcPts val="0"/>
                        </a:spcAft>
                      </a:pPr>
                      <a:r>
                        <a:rPr lang="es-EC" sz="1400" dirty="0" smtClean="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Junio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60.582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2.162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62.743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767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a:effectLst/>
                          <a:latin typeface="Century Gothic" panose="020B0502020202020204" pitchFamily="34" charset="0"/>
                          <a:ea typeface="Times New Roman" panose="02020603050405020304" pitchFamily="18" charset="0"/>
                          <a:cs typeface="Calibri" panose="020F0502020204030204" pitchFamily="34" charset="0"/>
                        </a:rPr>
                        <a:t>74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841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a:lnSpc>
                          <a:spcPct val="115000"/>
                        </a:lnSpc>
                        <a:spcAft>
                          <a:spcPts val="0"/>
                        </a:spcAft>
                      </a:pPr>
                      <a:r>
                        <a:rPr lang="es-EC" sz="1400" dirty="0">
                          <a:effectLst/>
                          <a:latin typeface="Century Gothic" panose="020B0502020202020204" pitchFamily="34" charset="0"/>
                          <a:ea typeface="Times New Roman" panose="02020603050405020304" pitchFamily="18" charset="0"/>
                          <a:cs typeface="Calibri" panose="020F0502020204030204" pitchFamily="34" charset="0"/>
                        </a:rPr>
                        <a:t>63.584</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6"/>
                  </a:ext>
                </a:extLst>
              </a:tr>
              <a:tr h="381603">
                <a:tc>
                  <a:txBody>
                    <a:bodyPr/>
                    <a:lstStyle/>
                    <a:p>
                      <a:pPr algn="ctr">
                        <a:lnSpc>
                          <a:spcPct val="115000"/>
                        </a:lnSpc>
                        <a:spcAft>
                          <a:spcPts val="0"/>
                        </a:spcAft>
                      </a:pPr>
                      <a:r>
                        <a:rPr lang="es-EC" sz="1400" b="1">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Total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359.687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12.540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372.226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5.921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smtClean="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860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6.782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algn="ctr">
                        <a:lnSpc>
                          <a:spcPct val="115000"/>
                        </a:lnSpc>
                        <a:spcAft>
                          <a:spcPts val="0"/>
                        </a:spcAft>
                      </a:pPr>
                      <a:r>
                        <a:rPr lang="es-EC" sz="1400" b="1" dirty="0">
                          <a:solidFill>
                            <a:srgbClr val="FFFFFF"/>
                          </a:solidFill>
                          <a:effectLst/>
                          <a:latin typeface="Century Gothic" panose="020B0502020202020204" pitchFamily="34" charset="0"/>
                          <a:ea typeface="Times New Roman" panose="02020603050405020304" pitchFamily="18" charset="0"/>
                          <a:cs typeface="Calibri" panose="020F0502020204030204" pitchFamily="34" charset="0"/>
                        </a:rPr>
                        <a:t>379.008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717718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898024" y="376435"/>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50</a:t>
            </a:fld>
            <a:endParaRPr lang="es-ES_tradnl" dirty="0"/>
          </a:p>
        </p:txBody>
      </p:sp>
      <p:graphicFrame>
        <p:nvGraphicFramePr>
          <p:cNvPr id="12" name="Tabla 11"/>
          <p:cNvGraphicFramePr>
            <a:graphicFrameLocks noGrp="1"/>
          </p:cNvGraphicFramePr>
          <p:nvPr>
            <p:extLst/>
          </p:nvPr>
        </p:nvGraphicFramePr>
        <p:xfrm>
          <a:off x="2197089" y="773178"/>
          <a:ext cx="7851786" cy="5388447"/>
        </p:xfrm>
        <a:graphic>
          <a:graphicData uri="http://schemas.openxmlformats.org/drawingml/2006/table">
            <a:tbl>
              <a:tblPr/>
              <a:tblGrid>
                <a:gridCol w="1717686">
                  <a:extLst>
                    <a:ext uri="{9D8B030D-6E8A-4147-A177-3AD203B41FA5}">
                      <a16:colId xmlns:a16="http://schemas.microsoft.com/office/drawing/2014/main" val="1209389446"/>
                    </a:ext>
                  </a:extLst>
                </a:gridCol>
                <a:gridCol w="6134100">
                  <a:extLst>
                    <a:ext uri="{9D8B030D-6E8A-4147-A177-3AD203B41FA5}">
                      <a16:colId xmlns:a16="http://schemas.microsoft.com/office/drawing/2014/main" val="451211089"/>
                    </a:ext>
                  </a:extLst>
                </a:gridCol>
              </a:tblGrid>
              <a:tr h="229167">
                <a:tc gridSpan="2">
                  <a:txBody>
                    <a:bodyPr/>
                    <a:lstStyle/>
                    <a:p>
                      <a:pPr algn="ctr" fontAlgn="ctr"/>
                      <a:r>
                        <a:rPr lang="es-ES" sz="1600" b="1" i="0" u="none" strike="noStrike">
                          <a:solidFill>
                            <a:srgbClr val="000000"/>
                          </a:solidFill>
                          <a:effectLst/>
                          <a:latin typeface="+mn-lt"/>
                        </a:rPr>
                        <a:t>SISTEMA DE LUCES Y SEGURIDAD</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563127182"/>
                  </a:ext>
                </a:extLst>
              </a:tr>
              <a:tr h="1017501">
                <a:tc>
                  <a:txBody>
                    <a:bodyPr/>
                    <a:lstStyle/>
                    <a:p>
                      <a:pPr algn="l" fontAlgn="ctr"/>
                      <a:r>
                        <a:rPr lang="es-ES_tradnl" sz="1600" b="1" i="0" u="none" strike="noStrike">
                          <a:solidFill>
                            <a:srgbClr val="000000"/>
                          </a:solidFill>
                          <a:effectLst/>
                          <a:latin typeface="+mn-lt"/>
                        </a:rPr>
                        <a:t>Luces adicionales</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Adicional a las luces de volumen, al menos 2 balizas ámbar (una sobre cabina y una posterior, sin sobrepasar altura límite del Reglamento de Pesos y Dimensiones MTOP).</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14386287"/>
                  </a:ext>
                </a:extLst>
              </a:tr>
              <a:tr h="1824169">
                <a:tc>
                  <a:txBody>
                    <a:bodyPr/>
                    <a:lstStyle/>
                    <a:p>
                      <a:pPr algn="l" fontAlgn="ctr"/>
                      <a:r>
                        <a:rPr lang="es-ES" sz="1600" b="1" i="0" u="none" strike="noStrike">
                          <a:solidFill>
                            <a:srgbClr val="000000"/>
                          </a:solidFill>
                          <a:effectLst/>
                          <a:latin typeface="+mn-lt"/>
                        </a:rPr>
                        <a:t>Sistema de vigilancia y control de cabina y chasis</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Tacógrafo, con capacidad de almacenar información de 5 días mínimo, Sistema de grabación continúa de al menos 2 cámaras: interior cabina (1), tolva de carga (1), mínimo 64 GB con posibilidad de ser descargada a un computador y con capacidad de interconexión con el sistema de monitoreo de geolocalización (AVL) en tiempo real.  </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515607248"/>
                  </a:ext>
                </a:extLst>
              </a:tr>
              <a:tr h="815834">
                <a:tc>
                  <a:txBody>
                    <a:bodyPr/>
                    <a:lstStyle/>
                    <a:p>
                      <a:pPr algn="l" fontAlgn="ctr"/>
                      <a:r>
                        <a:rPr lang="es-ES_tradnl" sz="1600" b="1" i="0" u="none" strike="noStrike">
                          <a:solidFill>
                            <a:srgbClr val="000000"/>
                          </a:solidFill>
                          <a:effectLst/>
                          <a:latin typeface="+mn-lt"/>
                        </a:rPr>
                        <a:t> </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Radiotransmisor compatible con el sistema de comunicación de la EMASEO E.P. (Tipo Motorola DPG 500).</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958656027"/>
                  </a:ext>
                </a:extLst>
              </a:tr>
              <a:tr h="412501">
                <a:tc>
                  <a:txBody>
                    <a:bodyPr/>
                    <a:lstStyle/>
                    <a:p>
                      <a:pPr algn="l" fontAlgn="ctr"/>
                      <a:r>
                        <a:rPr lang="es-ES_tradnl" sz="1600" b="1" i="0" u="none" strike="noStrike">
                          <a:solidFill>
                            <a:srgbClr val="000000"/>
                          </a:solidFill>
                          <a:effectLst/>
                          <a:latin typeface="+mn-lt"/>
                        </a:rPr>
                        <a:t>Pintura</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a:solidFill>
                            <a:srgbClr val="000000"/>
                          </a:solidFill>
                          <a:effectLst/>
                          <a:latin typeface="+mn-lt"/>
                        </a:rPr>
                        <a:t>Blanco, Poliuretano de alto brillo de 120 micras mínimo</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31485945"/>
                  </a:ext>
                </a:extLst>
              </a:tr>
              <a:tr h="815834">
                <a:tc>
                  <a:txBody>
                    <a:bodyPr/>
                    <a:lstStyle/>
                    <a:p>
                      <a:pPr algn="l" fontAlgn="ctr"/>
                      <a:r>
                        <a:rPr lang="es-ES_tradnl" sz="1600" b="1" i="0" u="none" strike="noStrike">
                          <a:solidFill>
                            <a:srgbClr val="000000"/>
                          </a:solidFill>
                          <a:effectLst/>
                          <a:latin typeface="+mn-lt"/>
                        </a:rPr>
                        <a:t>Brandeo</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600" b="0" i="0" u="none" strike="noStrike">
                          <a:solidFill>
                            <a:srgbClr val="000000"/>
                          </a:solidFill>
                          <a:effectLst/>
                          <a:latin typeface="+mn-lt"/>
                        </a:rPr>
                        <a:t>Lateral, según manual de Marca Municipal aprobado por EMASEO EP, identificación en las puertas número de unidad.</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11070012"/>
                  </a:ext>
                </a:extLst>
              </a:tr>
              <a:tr h="229167">
                <a:tc>
                  <a:txBody>
                    <a:bodyPr/>
                    <a:lstStyle/>
                    <a:p>
                      <a:pPr algn="l" fontAlgn="ctr"/>
                      <a:r>
                        <a:rPr lang="es-ES_tradnl" sz="1600" b="1" i="0" u="none" strike="noStrike">
                          <a:solidFill>
                            <a:srgbClr val="000000"/>
                          </a:solidFill>
                          <a:effectLst/>
                          <a:latin typeface="+mn-lt"/>
                        </a:rPr>
                        <a:t>Reflectivo</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600" b="0" i="0" u="none" strike="noStrike" dirty="0">
                          <a:solidFill>
                            <a:srgbClr val="000000"/>
                          </a:solidFill>
                          <a:effectLst/>
                          <a:latin typeface="+mn-lt"/>
                        </a:rPr>
                        <a:t>Según NTE INEN 1155</a:t>
                      </a:r>
                    </a:p>
                  </a:txBody>
                  <a:tcPr marL="7464" marR="7464" marT="7464"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585852603"/>
                  </a:ext>
                </a:extLst>
              </a:tr>
            </a:tbl>
          </a:graphicData>
        </a:graphic>
      </p:graphicFrame>
    </p:spTree>
    <p:extLst>
      <p:ext uri="{BB962C8B-B14F-4D97-AF65-F5344CB8AC3E}">
        <p14:creationId xmlns:p14="http://schemas.microsoft.com/office/powerpoint/2010/main" val="40316772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1658309" y="6269138"/>
            <a:ext cx="8853390" cy="519412"/>
            <a:chOff x="123489" y="6086890"/>
            <a:chExt cx="11804518" cy="692549"/>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9" name="Imagen 8"/>
            <p:cNvPicPr>
              <a:picLocks noChangeAspect="1"/>
            </p:cNvPicPr>
            <p:nvPr/>
          </p:nvPicPr>
          <p:blipFill rotWithShape="1">
            <a:blip r:embed="rId3"/>
            <a:srcRect t="2" r="16755" b="-179058"/>
            <a:stretch/>
          </p:blipFill>
          <p:spPr>
            <a:xfrm>
              <a:off x="1946791" y="6419439"/>
              <a:ext cx="8738899" cy="36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898024" y="376435"/>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dirty="0" smtClean="0"/>
              <a:t>ESPECIFICACIONES TÉCNICAS</a:t>
            </a:r>
            <a:endParaRPr lang="es-ES" dirty="0"/>
          </a:p>
          <a:p>
            <a:endParaRPr lang="es-ES"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51</a:t>
            </a:fld>
            <a:endParaRPr lang="es-ES_tradnl" dirty="0"/>
          </a:p>
        </p:txBody>
      </p:sp>
      <p:graphicFrame>
        <p:nvGraphicFramePr>
          <p:cNvPr id="12" name="Tabla 11"/>
          <p:cNvGraphicFramePr>
            <a:graphicFrameLocks noGrp="1"/>
          </p:cNvGraphicFramePr>
          <p:nvPr/>
        </p:nvGraphicFramePr>
        <p:xfrm>
          <a:off x="2197089" y="810484"/>
          <a:ext cx="7851786" cy="5317804"/>
        </p:xfrm>
        <a:graphic>
          <a:graphicData uri="http://schemas.openxmlformats.org/drawingml/2006/table">
            <a:tbl>
              <a:tblPr/>
              <a:tblGrid>
                <a:gridCol w="3936418">
                  <a:extLst>
                    <a:ext uri="{9D8B030D-6E8A-4147-A177-3AD203B41FA5}">
                      <a16:colId xmlns:a16="http://schemas.microsoft.com/office/drawing/2014/main" val="2722013401"/>
                    </a:ext>
                  </a:extLst>
                </a:gridCol>
                <a:gridCol w="3915368">
                  <a:extLst>
                    <a:ext uri="{9D8B030D-6E8A-4147-A177-3AD203B41FA5}">
                      <a16:colId xmlns:a16="http://schemas.microsoft.com/office/drawing/2014/main" val="3132196021"/>
                    </a:ext>
                  </a:extLst>
                </a:gridCol>
              </a:tblGrid>
              <a:tr h="179291">
                <a:tc gridSpan="2">
                  <a:txBody>
                    <a:bodyPr/>
                    <a:lstStyle/>
                    <a:p>
                      <a:pPr algn="ctr" fontAlgn="ctr"/>
                      <a:r>
                        <a:rPr lang="es-ES_tradnl" sz="1200" b="1" i="0" u="none" strike="noStrike">
                          <a:solidFill>
                            <a:srgbClr val="000000"/>
                          </a:solidFill>
                          <a:effectLst/>
                          <a:latin typeface="+mn-lt"/>
                        </a:rPr>
                        <a:t>CERTIFICADOS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DDEBF7"/>
                    </a:solidFill>
                  </a:tcPr>
                </a:tc>
                <a:tc hMerge="1">
                  <a:txBody>
                    <a:bodyPr/>
                    <a:lstStyle/>
                    <a:p>
                      <a:endParaRPr lang="es-EC"/>
                    </a:p>
                  </a:txBody>
                  <a:tcPr/>
                </a:tc>
                <a:extLst>
                  <a:ext uri="{0D108BD9-81ED-4DB2-BD59-A6C34878D82A}">
                    <a16:rowId xmlns:a16="http://schemas.microsoft.com/office/drawing/2014/main" val="4137306297"/>
                  </a:ext>
                </a:extLst>
              </a:tr>
              <a:tr h="480501">
                <a:tc>
                  <a:txBody>
                    <a:bodyPr/>
                    <a:lstStyle/>
                    <a:p>
                      <a:pPr algn="l" fontAlgn="ctr"/>
                      <a:r>
                        <a:rPr lang="es-ES_tradnl" sz="1200" b="1" i="0" u="none" strike="noStrike">
                          <a:solidFill>
                            <a:srgbClr val="000000"/>
                          </a:solidFill>
                          <a:effectLst/>
                          <a:latin typeface="+mn-lt"/>
                        </a:rPr>
                        <a:t>De la Caja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a:solidFill>
                            <a:srgbClr val="000000"/>
                          </a:solidFill>
                          <a:effectLst/>
                          <a:latin typeface="+mn-lt"/>
                        </a:rPr>
                        <a:t>Certificado de compatibilidad del sistema aliado con el chasis, emitido por el representante del chasis.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877957459"/>
                  </a:ext>
                </a:extLst>
              </a:tr>
              <a:tr h="480501">
                <a:tc>
                  <a:txBody>
                    <a:bodyPr/>
                    <a:lstStyle/>
                    <a:p>
                      <a:pPr algn="l" fontAlgn="ctr"/>
                      <a:r>
                        <a:rPr lang="es-ES_tradnl" sz="1200" b="1" i="0" u="none" strike="noStrike">
                          <a:solidFill>
                            <a:srgbClr val="000000"/>
                          </a:solidFill>
                          <a:effectLst/>
                          <a:latin typeface="+mn-lt"/>
                        </a:rPr>
                        <a:t>Del material</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a:solidFill>
                            <a:srgbClr val="000000"/>
                          </a:solidFill>
                          <a:effectLst/>
                          <a:latin typeface="+mn-lt"/>
                        </a:rPr>
                        <a:t>Certificado de calidad de aceros empleados, con declaración de primera parte de su uso.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67688357"/>
                  </a:ext>
                </a:extLst>
              </a:tr>
              <a:tr h="322724">
                <a:tc>
                  <a:txBody>
                    <a:bodyPr/>
                    <a:lstStyle/>
                    <a:p>
                      <a:pPr algn="l" fontAlgn="ctr"/>
                      <a:r>
                        <a:rPr lang="es-ES_tradnl" sz="1200" b="1" i="0" u="none" strike="noStrike">
                          <a:solidFill>
                            <a:srgbClr val="000000"/>
                          </a:solidFill>
                          <a:effectLst/>
                          <a:latin typeface="+mn-lt"/>
                        </a:rPr>
                        <a:t>Del Chasis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200" b="0" i="0" u="none" strike="noStrike">
                          <a:solidFill>
                            <a:srgbClr val="000000"/>
                          </a:solidFill>
                          <a:effectLst/>
                          <a:latin typeface="+mn-lt"/>
                        </a:rPr>
                        <a:t>Certificado de homologación vehicular ANT, Certificado RTE INEN 034.</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6760820"/>
                  </a:ext>
                </a:extLst>
              </a:tr>
              <a:tr h="796052">
                <a:tc>
                  <a:txBody>
                    <a:bodyPr/>
                    <a:lstStyle/>
                    <a:p>
                      <a:pPr algn="l" fontAlgn="ctr"/>
                      <a:r>
                        <a:rPr lang="es-ES_tradnl" sz="1200" b="1" i="0" u="none" strike="noStrike">
                          <a:solidFill>
                            <a:srgbClr val="000000"/>
                          </a:solidFill>
                          <a:effectLst/>
                          <a:latin typeface="+mn-lt"/>
                        </a:rPr>
                        <a:t>Emisiones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a:solidFill>
                            <a:srgbClr val="000000"/>
                          </a:solidFill>
                          <a:effectLst/>
                          <a:latin typeface="+mn-lt"/>
                        </a:rPr>
                        <a:t>Certificado del cumplimiento Euro 3 o superior por organismo acreditado en RTE INEN 017. Declaración de primera parte que el motor soporta combustibles de más 850 ppm de azufre.</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399885488"/>
                  </a:ext>
                </a:extLst>
              </a:tr>
              <a:tr h="480501">
                <a:tc>
                  <a:txBody>
                    <a:bodyPr/>
                    <a:lstStyle/>
                    <a:p>
                      <a:pPr algn="l" fontAlgn="ctr"/>
                      <a:r>
                        <a:rPr lang="es-ES_tradnl" sz="1200" b="1" i="0" u="none" strike="noStrike">
                          <a:solidFill>
                            <a:srgbClr val="000000"/>
                          </a:solidFill>
                          <a:effectLst/>
                          <a:latin typeface="+mn-lt"/>
                        </a:rPr>
                        <a:t>Distribuidor autorizado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_tradnl" sz="1200" b="0" i="0" u="none" strike="noStrike">
                          <a:solidFill>
                            <a:srgbClr val="000000"/>
                          </a:solidFill>
                          <a:effectLst/>
                          <a:latin typeface="+mn-lt"/>
                        </a:rPr>
                        <a:t>Certificados de ser representante, distribuidor o agente comercial autorizado del Chasis y/o equipo aliado. </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411284752"/>
                  </a:ext>
                </a:extLst>
              </a:tr>
              <a:tr h="480501">
                <a:tc>
                  <a:txBody>
                    <a:bodyPr/>
                    <a:lstStyle/>
                    <a:p>
                      <a:pPr algn="l" fontAlgn="ctr"/>
                      <a:r>
                        <a:rPr lang="es-ES_tradnl" sz="1200" b="1" i="0" u="none" strike="noStrike">
                          <a:solidFill>
                            <a:srgbClr val="000000"/>
                          </a:solidFill>
                          <a:effectLst/>
                          <a:latin typeface="+mn-lt"/>
                        </a:rPr>
                        <a:t>Taller autorizado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a:solidFill>
                            <a:srgbClr val="000000"/>
                          </a:solidFill>
                          <a:effectLst/>
                          <a:latin typeface="+mn-lt"/>
                        </a:rPr>
                        <a:t>Presentar certificado de contar con taller o talleres de servicio autorizado de las marcas del chasis y/o equipo aliado.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653555708"/>
                  </a:ext>
                </a:extLst>
              </a:tr>
              <a:tr h="322724">
                <a:tc>
                  <a:txBody>
                    <a:bodyPr/>
                    <a:lstStyle/>
                    <a:p>
                      <a:pPr algn="l" fontAlgn="ctr"/>
                      <a:r>
                        <a:rPr lang="es-ES_tradnl" sz="1200" b="1" i="0" u="none" strike="noStrike">
                          <a:solidFill>
                            <a:srgbClr val="000000"/>
                          </a:solidFill>
                          <a:effectLst/>
                          <a:latin typeface="+mn-lt"/>
                        </a:rPr>
                        <a:t>Plazo de entrega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a:solidFill>
                            <a:srgbClr val="000000"/>
                          </a:solidFill>
                          <a:effectLst/>
                          <a:latin typeface="+mn-lt"/>
                        </a:rPr>
                        <a:t>180 días contados a partir de la entrega del anticipo.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815108362"/>
                  </a:ext>
                </a:extLst>
              </a:tr>
              <a:tr h="480501">
                <a:tc rowSpan="5">
                  <a:txBody>
                    <a:bodyPr/>
                    <a:lstStyle/>
                    <a:p>
                      <a:pPr algn="l" fontAlgn="ctr"/>
                      <a:r>
                        <a:rPr lang="es-ES_tradnl" sz="1200" b="1" i="0" u="none" strike="noStrike">
                          <a:solidFill>
                            <a:srgbClr val="000000"/>
                          </a:solidFill>
                          <a:effectLst/>
                          <a:latin typeface="+mn-lt"/>
                        </a:rPr>
                        <a:t>Garantías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a:solidFill>
                            <a:srgbClr val="000000"/>
                          </a:solidFill>
                          <a:effectLst/>
                          <a:latin typeface="+mn-lt"/>
                        </a:rPr>
                        <a:t>Serán entregadas por el apoderado o representante que este nombrado y domiciliado en el territorio ecuatoriano.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31754478"/>
                  </a:ext>
                </a:extLst>
              </a:tr>
              <a:tr h="179291">
                <a:tc vMerge="1">
                  <a:txBody>
                    <a:bodyPr/>
                    <a:lstStyle/>
                    <a:p>
                      <a:endParaRPr lang="es-EC"/>
                    </a:p>
                  </a:txBody>
                  <a:tcPr/>
                </a:tc>
                <a:tc>
                  <a:txBody>
                    <a:bodyPr/>
                    <a:lstStyle/>
                    <a:p>
                      <a:pPr algn="l" fontAlgn="ctr"/>
                      <a:r>
                        <a:rPr lang="es-ES_tradnl" sz="1200" b="0" i="0" u="none" strike="noStrike">
                          <a:solidFill>
                            <a:srgbClr val="000000"/>
                          </a:solidFill>
                          <a:effectLst/>
                          <a:latin typeface="+mn-lt"/>
                        </a:rPr>
                        <a:t> </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61498894"/>
                  </a:ext>
                </a:extLst>
              </a:tr>
              <a:tr h="179291">
                <a:tc vMerge="1">
                  <a:txBody>
                    <a:bodyPr/>
                    <a:lstStyle/>
                    <a:p>
                      <a:endParaRPr lang="es-EC"/>
                    </a:p>
                  </a:txBody>
                  <a:tcPr/>
                </a:tc>
                <a:tc>
                  <a:txBody>
                    <a:bodyPr/>
                    <a:lstStyle/>
                    <a:p>
                      <a:pPr algn="l" fontAlgn="ctr"/>
                      <a:r>
                        <a:rPr lang="es-ES_tradnl" sz="1200" b="0" i="0" u="none" strike="noStrike">
                          <a:solidFill>
                            <a:srgbClr val="000000"/>
                          </a:solidFill>
                          <a:effectLst/>
                          <a:latin typeface="+mn-lt"/>
                        </a:rPr>
                        <a:t>Garantía de fiel cumplimiento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649410785"/>
                  </a:ext>
                </a:extLst>
              </a:tr>
              <a:tr h="179291">
                <a:tc vMerge="1">
                  <a:txBody>
                    <a:bodyPr/>
                    <a:lstStyle/>
                    <a:p>
                      <a:endParaRPr lang="es-EC"/>
                    </a:p>
                  </a:txBody>
                  <a:tcPr/>
                </a:tc>
                <a:tc>
                  <a:txBody>
                    <a:bodyPr/>
                    <a:lstStyle/>
                    <a:p>
                      <a:pPr algn="l" fontAlgn="ctr"/>
                      <a:r>
                        <a:rPr lang="es-ES" sz="1200" b="0" i="0" u="none" strike="noStrike">
                          <a:solidFill>
                            <a:srgbClr val="000000"/>
                          </a:solidFill>
                          <a:effectLst/>
                          <a:latin typeface="+mn-lt"/>
                        </a:rPr>
                        <a:t>Garantía de buen uso del anticipo</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484610699"/>
                  </a:ext>
                </a:extLst>
              </a:tr>
              <a:tr h="179291">
                <a:tc vMerge="1">
                  <a:txBody>
                    <a:bodyPr/>
                    <a:lstStyle/>
                    <a:p>
                      <a:endParaRPr lang="es-EC"/>
                    </a:p>
                  </a:txBody>
                  <a:tcPr/>
                </a:tc>
                <a:tc>
                  <a:txBody>
                    <a:bodyPr/>
                    <a:lstStyle/>
                    <a:p>
                      <a:pPr algn="l" fontAlgn="ctr"/>
                      <a:r>
                        <a:rPr lang="es-ES_tradnl" sz="1200" b="0" i="0" u="none" strike="noStrike">
                          <a:solidFill>
                            <a:srgbClr val="000000"/>
                          </a:solidFill>
                          <a:effectLst/>
                          <a:latin typeface="+mn-lt"/>
                        </a:rPr>
                        <a:t>Garantía Técnica</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247097434"/>
                  </a:ext>
                </a:extLst>
              </a:tr>
              <a:tr h="480501">
                <a:tc>
                  <a:txBody>
                    <a:bodyPr/>
                    <a:lstStyle/>
                    <a:p>
                      <a:pPr algn="l" fontAlgn="ctr"/>
                      <a:r>
                        <a:rPr lang="es-ES" sz="1200" b="1" i="0" u="none" strike="noStrike">
                          <a:solidFill>
                            <a:srgbClr val="000000"/>
                          </a:solidFill>
                          <a:effectLst/>
                          <a:latin typeface="+mn-lt"/>
                        </a:rPr>
                        <a:t>Certificación del cumplimiento de los requisitos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tc>
                  <a:txBody>
                    <a:bodyPr/>
                    <a:lstStyle/>
                    <a:p>
                      <a:pPr algn="l" fontAlgn="ctr"/>
                      <a:r>
                        <a:rPr lang="es-ES" sz="1200" b="0" i="0" u="none" strike="noStrike" dirty="0">
                          <a:solidFill>
                            <a:srgbClr val="000000"/>
                          </a:solidFill>
                          <a:effectLst/>
                          <a:latin typeface="+mn-lt"/>
                        </a:rPr>
                        <a:t>Presentar actas de entrega recepción de las unidades, en las que se describan las especificaciones técnicas.</a:t>
                      </a:r>
                    </a:p>
                  </a:txBody>
                  <a:tcPr marL="5977" marR="5977" marT="5977" marB="0" anchor="ctr">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035729442"/>
                  </a:ext>
                </a:extLst>
              </a:tr>
            </a:tbl>
          </a:graphicData>
        </a:graphic>
      </p:graphicFrame>
    </p:spTree>
    <p:extLst>
      <p:ext uri="{BB962C8B-B14F-4D97-AF65-F5344CB8AC3E}">
        <p14:creationId xmlns:p14="http://schemas.microsoft.com/office/powerpoint/2010/main" val="36684196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677649" y="804135"/>
            <a:ext cx="2191301" cy="400110"/>
          </a:xfrm>
          <a:prstGeom prst="rect">
            <a:avLst/>
          </a:prstGeom>
          <a:noFill/>
        </p:spPr>
        <p:txBody>
          <a:bodyPr wrap="square" rtlCol="0">
            <a:spAutoFit/>
          </a:bodyPr>
          <a:lstStyle/>
          <a:p>
            <a:endParaRPr lang="es-ES_tradnl" sz="2000" b="1" dirty="0">
              <a:effectLst>
                <a:outerShdw blurRad="38100" dist="38100" dir="2700000" algn="tl">
                  <a:srgbClr val="000000">
                    <a:alpha val="43137"/>
                  </a:srgbClr>
                </a:outerShdw>
              </a:effectLst>
            </a:endParaRPr>
          </a:p>
        </p:txBody>
      </p:sp>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3" name="Cuadro de texto 18"/>
          <p:cNvSpPr txBox="1">
            <a:spLocks/>
          </p:cNvSpPr>
          <p:nvPr/>
        </p:nvSpPr>
        <p:spPr>
          <a:xfrm>
            <a:off x="7464152" y="26178"/>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C"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FORTALECIMIENTO </a:t>
            </a:r>
            <a:r>
              <a:rPr lang="es-EC"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DE LOS SERVICIOS DE RECOLECCIÓN, TRANSPORTE Y LIMPIEZA DE RESIDUOS SÓLIDOS</a:t>
            </a: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5" name="CuadroTexto 14"/>
          <p:cNvSpPr txBox="1"/>
          <p:nvPr/>
        </p:nvSpPr>
        <p:spPr>
          <a:xfrm>
            <a:off x="1040899" y="604973"/>
            <a:ext cx="9704940"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C" sz="2000" dirty="0" smtClean="0"/>
              <a:t>INFORME ECONÓMICO</a:t>
            </a:r>
            <a:endParaRPr lang="es-ES" sz="2000" dirty="0"/>
          </a:p>
          <a:p>
            <a:endParaRPr lang="es-ES" sz="2000" dirty="0"/>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52</a:t>
            </a:fld>
            <a:endParaRPr lang="es-ES_tradnl" dirty="0"/>
          </a:p>
        </p:txBody>
      </p:sp>
      <p:graphicFrame>
        <p:nvGraphicFramePr>
          <p:cNvPr id="4" name="Objeto 3"/>
          <p:cNvGraphicFramePr>
            <a:graphicFrameLocks noChangeAspect="1"/>
          </p:cNvGraphicFramePr>
          <p:nvPr>
            <p:extLst/>
          </p:nvPr>
        </p:nvGraphicFramePr>
        <p:xfrm>
          <a:off x="3614889" y="2077956"/>
          <a:ext cx="4556960" cy="2430720"/>
        </p:xfrm>
        <a:graphic>
          <a:graphicData uri="http://schemas.openxmlformats.org/presentationml/2006/ole">
            <mc:AlternateContent xmlns:mc="http://schemas.openxmlformats.org/markup-compatibility/2006">
              <mc:Choice xmlns:v="urn:schemas-microsoft-com:vml" Requires="v">
                <p:oleObj spid="_x0000_s10253" name="Hoja de cálculo" r:id="rId3" imgW="4229206" imgH="2255678" progId="Excel.Sheet.12">
                  <p:embed/>
                </p:oleObj>
              </mc:Choice>
              <mc:Fallback>
                <p:oleObj name="Hoja de cálculo" r:id="rId3" imgW="4229206" imgH="2255678" progId="Excel.Sheet.12">
                  <p:embed/>
                  <p:pic>
                    <p:nvPicPr>
                      <p:cNvPr id="4" name="Objeto 3"/>
                      <p:cNvPicPr/>
                      <p:nvPr/>
                    </p:nvPicPr>
                    <p:blipFill>
                      <a:blip r:embed="rId4"/>
                      <a:stretch>
                        <a:fillRect/>
                      </a:stretch>
                    </p:blipFill>
                    <p:spPr>
                      <a:xfrm>
                        <a:off x="3614889" y="2077956"/>
                        <a:ext cx="4556960" cy="2430720"/>
                      </a:xfrm>
                      <a:prstGeom prst="rect">
                        <a:avLst/>
                      </a:prstGeom>
                    </p:spPr>
                  </p:pic>
                </p:oleObj>
              </mc:Fallback>
            </mc:AlternateContent>
          </a:graphicData>
        </a:graphic>
      </p:graphicFrame>
      <p:grpSp>
        <p:nvGrpSpPr>
          <p:cNvPr id="8" name="Grupo 7"/>
          <p:cNvGrpSpPr/>
          <p:nvPr/>
        </p:nvGrpSpPr>
        <p:grpSpPr>
          <a:xfrm>
            <a:off x="914400" y="5420052"/>
            <a:ext cx="9608185" cy="519412"/>
            <a:chOff x="123489" y="6086890"/>
            <a:chExt cx="11804518" cy="692549"/>
          </a:xfrm>
        </p:grpSpPr>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10" name="Imagen 9"/>
            <p:cNvPicPr>
              <a:picLocks noChangeAspect="1"/>
            </p:cNvPicPr>
            <p:nvPr/>
          </p:nvPicPr>
          <p:blipFill rotWithShape="1">
            <a:blip r:embed="rId6"/>
            <a:srcRect t="2" r="16755" b="-179058"/>
            <a:stretch/>
          </p:blipFill>
          <p:spPr>
            <a:xfrm>
              <a:off x="1946791" y="6419439"/>
              <a:ext cx="8738899" cy="360000"/>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489" y="6126481"/>
              <a:ext cx="1815347" cy="576816"/>
            </a:xfrm>
            <a:prstGeom prst="rect">
              <a:avLst/>
            </a:prstGeom>
          </p:spPr>
        </p:pic>
      </p:grpSp>
    </p:spTree>
    <p:extLst>
      <p:ext uri="{BB962C8B-B14F-4D97-AF65-F5344CB8AC3E}">
        <p14:creationId xmlns:p14="http://schemas.microsoft.com/office/powerpoint/2010/main" val="3476200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A7058661-EA62-204E-B219-55D798D746B5}" type="slidenum">
              <a:rPr lang="es-ES_tradnl" smtClean="0"/>
              <a:t>53</a:t>
            </a:fld>
            <a:endParaRPr lang="es-ES_tradnl" dirty="0"/>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
            <a:ext cx="12214618" cy="6858000"/>
          </a:xfrm>
        </p:spPr>
      </p:pic>
    </p:spTree>
    <p:extLst>
      <p:ext uri="{BB962C8B-B14F-4D97-AF65-F5344CB8AC3E}">
        <p14:creationId xmlns:p14="http://schemas.microsoft.com/office/powerpoint/2010/main" val="41724096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ángulo 11"/>
          <p:cNvSpPr>
            <a:spLocks/>
          </p:cNvSpPr>
          <p:nvPr/>
        </p:nvSpPr>
        <p:spPr>
          <a:xfrm>
            <a:off x="566166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7" name="Cuadro de texto 18"/>
          <p:cNvSpPr txBox="1">
            <a:spLocks/>
          </p:cNvSpPr>
          <p:nvPr/>
        </p:nvSpPr>
        <p:spPr>
          <a:xfrm>
            <a:off x="5888355"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 ENERO-JUNIO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3176" y="6265774"/>
            <a:ext cx="838201" cy="451421"/>
          </a:xfrm>
          <a:prstGeom prst="rect">
            <a:avLst/>
          </a:prstGeom>
        </p:spPr>
      </p:pic>
      <p:pic>
        <p:nvPicPr>
          <p:cNvPr id="19" name="Imagen 18"/>
          <p:cNvPicPr>
            <a:picLocks noChangeAspect="1"/>
          </p:cNvPicPr>
          <p:nvPr/>
        </p:nvPicPr>
        <p:blipFill rotWithShape="1">
          <a:blip r:embed="rId3"/>
          <a:srcRect t="2" r="16755" b="-179058"/>
          <a:stretch/>
        </p:blipFill>
        <p:spPr>
          <a:xfrm>
            <a:off x="623392" y="6449964"/>
            <a:ext cx="10441160" cy="360000"/>
          </a:xfrm>
          <a:prstGeom prst="rect">
            <a:avLst/>
          </a:prstGeom>
        </p:spPr>
      </p:pic>
      <p:sp>
        <p:nvSpPr>
          <p:cNvPr id="3"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6" name="Tabla 5"/>
          <p:cNvGraphicFramePr>
            <a:graphicFrameLocks noGrp="1"/>
          </p:cNvGraphicFramePr>
          <p:nvPr>
            <p:extLst/>
          </p:nvPr>
        </p:nvGraphicFramePr>
        <p:xfrm>
          <a:off x="946514" y="943923"/>
          <a:ext cx="6013582" cy="5353217"/>
        </p:xfrm>
        <a:graphic>
          <a:graphicData uri="http://schemas.openxmlformats.org/drawingml/2006/table">
            <a:tbl>
              <a:tblPr firstRow="1" firstCol="1" bandRow="1"/>
              <a:tblGrid>
                <a:gridCol w="3083106">
                  <a:extLst>
                    <a:ext uri="{9D8B030D-6E8A-4147-A177-3AD203B41FA5}">
                      <a16:colId xmlns:a16="http://schemas.microsoft.com/office/drawing/2014/main" val="3596142"/>
                    </a:ext>
                  </a:extLst>
                </a:gridCol>
                <a:gridCol w="2930476">
                  <a:extLst>
                    <a:ext uri="{9D8B030D-6E8A-4147-A177-3AD203B41FA5}">
                      <a16:colId xmlns:a16="http://schemas.microsoft.com/office/drawing/2014/main" val="586398272"/>
                    </a:ext>
                  </a:extLst>
                </a:gridCol>
              </a:tblGrid>
              <a:tr h="681054">
                <a:tc>
                  <a:txBody>
                    <a:bodyPr/>
                    <a:lstStyle/>
                    <a:p>
                      <a:pPr algn="l" rtl="0" fontAlgn="ctr"/>
                      <a:r>
                        <a:rPr lang="es-EC" sz="1200" b="1" i="0" u="none" strike="noStrike">
                          <a:solidFill>
                            <a:srgbClr val="FFFFFF"/>
                          </a:solidFill>
                          <a:effectLst/>
                          <a:latin typeface="Arial" panose="020B0604020202020204" pitchFamily="34" charset="0"/>
                        </a:rPr>
                        <a:t>Meta 1:</a:t>
                      </a: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44546A"/>
                    </a:solidFill>
                  </a:tcPr>
                </a:tc>
                <a:tc>
                  <a:txBody>
                    <a:bodyPr/>
                    <a:lstStyle/>
                    <a:p>
                      <a:pPr marL="0" algn="just" defTabSz="914400" rtl="0" eaLnBrk="1" fontAlgn="b" latinLnBrk="0" hangingPunct="1"/>
                      <a:r>
                        <a:rPr lang="es-ES" sz="1200" b="1" i="0" u="none" strike="noStrike" kern="1200" dirty="0" smtClean="0">
                          <a:solidFill>
                            <a:srgbClr val="FFFFFF"/>
                          </a:solidFill>
                          <a:effectLst/>
                          <a:latin typeface="Arial" panose="020B0604020202020204" pitchFamily="34" charset="0"/>
                          <a:ea typeface="+mn-ea"/>
                          <a:cs typeface="Calibri" panose="020F0502020204030204" pitchFamily="34" charset="0"/>
                        </a:rPr>
                        <a:t>Incrementar al 97% la recolección en relación a la generación estimada de residuos sólidos</a:t>
                      </a:r>
                      <a:endParaRPr lang="es-ES" sz="1200" b="1" i="0" u="none" strike="noStrike" kern="1200" dirty="0">
                        <a:solidFill>
                          <a:srgbClr val="FFFFFF"/>
                        </a:solidFill>
                        <a:effectLst/>
                        <a:latin typeface="Arial" panose="020B0604020202020204" pitchFamily="34" charset="0"/>
                        <a:ea typeface="+mn-ea"/>
                        <a:cs typeface="Calibri" panose="020F050202020403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44546A"/>
                    </a:solidFill>
                  </a:tcPr>
                </a:tc>
                <a:extLst>
                  <a:ext uri="{0D108BD9-81ED-4DB2-BD59-A6C34878D82A}">
                    <a16:rowId xmlns:a16="http://schemas.microsoft.com/office/drawing/2014/main" val="423681535"/>
                  </a:ext>
                </a:extLst>
              </a:tr>
              <a:tr h="188364">
                <a:tc>
                  <a:txBody>
                    <a:bodyPr/>
                    <a:lstStyle/>
                    <a:p>
                      <a:pPr algn="l" rtl="0" fontAlgn="ctr"/>
                      <a:r>
                        <a:rPr lang="es-EC" sz="1200" b="1" i="0" u="none" strike="noStrike" dirty="0">
                          <a:solidFill>
                            <a:srgbClr val="000000"/>
                          </a:solidFill>
                          <a:effectLst/>
                          <a:latin typeface="Arial" panose="020B0604020202020204" pitchFamily="34" charset="0"/>
                        </a:rPr>
                        <a:t>Valor </a:t>
                      </a:r>
                      <a:r>
                        <a:rPr lang="es-EC" sz="1200" b="1" i="0" u="none" strike="noStrike" dirty="0" smtClean="0">
                          <a:solidFill>
                            <a:srgbClr val="000000"/>
                          </a:solidFill>
                          <a:effectLst/>
                          <a:latin typeface="Arial" panose="020B0604020202020204" pitchFamily="34" charset="0"/>
                        </a:rPr>
                        <a:t>programado 2021:</a:t>
                      </a:r>
                      <a:endParaRPr lang="es-EC"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ctr" rtl="0" fontAlgn="ctr"/>
                      <a:r>
                        <a:rPr lang="es-EC" sz="1200" b="0" i="0" u="none" strike="noStrike" dirty="0" smtClean="0">
                          <a:solidFill>
                            <a:srgbClr val="000000"/>
                          </a:solidFill>
                          <a:effectLst/>
                          <a:latin typeface="Arial" panose="020B0604020202020204" pitchFamily="34" charset="0"/>
                        </a:rPr>
                        <a:t>97,00%</a:t>
                      </a:r>
                      <a:endParaRPr lang="es-EC" sz="1200" b="0"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995690840"/>
                  </a:ext>
                </a:extLst>
              </a:tr>
              <a:tr h="188364">
                <a:tc>
                  <a:txBody>
                    <a:bodyPr/>
                    <a:lstStyle/>
                    <a:p>
                      <a:pPr algn="l" rtl="0" fontAlgn="ctr"/>
                      <a:r>
                        <a:rPr lang="es-ES" sz="1200" b="1" i="0" u="none" strike="noStrike" dirty="0">
                          <a:solidFill>
                            <a:srgbClr val="000000"/>
                          </a:solidFill>
                          <a:effectLst/>
                          <a:latin typeface="Arial" panose="020B0604020202020204" pitchFamily="34" charset="0"/>
                        </a:rPr>
                        <a:t>Valor ejecutado </a:t>
                      </a:r>
                      <a:r>
                        <a:rPr lang="es-ES" sz="1200" b="1" i="0" u="none" strike="noStrike" dirty="0" smtClean="0">
                          <a:solidFill>
                            <a:srgbClr val="000000"/>
                          </a:solidFill>
                          <a:effectLst/>
                          <a:latin typeface="Arial" panose="020B0604020202020204" pitchFamily="34" charset="0"/>
                        </a:rPr>
                        <a:t>a junio 2021:</a:t>
                      </a:r>
                      <a:endParaRPr lang="es-ES"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ctr" rtl="0" fontAlgn="ctr"/>
                      <a:r>
                        <a:rPr lang="es-EC" sz="1200" b="0" i="0" u="none" strike="noStrike" dirty="0" smtClean="0">
                          <a:solidFill>
                            <a:srgbClr val="000000"/>
                          </a:solidFill>
                          <a:effectLst/>
                          <a:latin typeface="Arial" panose="020B0604020202020204" pitchFamily="34" charset="0"/>
                        </a:rPr>
                        <a:t>96,59%</a:t>
                      </a:r>
                      <a:endParaRPr lang="es-EC" sz="1200" b="0"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2704541456"/>
                  </a:ext>
                </a:extLst>
              </a:tr>
              <a:tr h="369611">
                <a:tc>
                  <a:txBody>
                    <a:bodyPr/>
                    <a:lstStyle/>
                    <a:p>
                      <a:pPr algn="l" rtl="0" fontAlgn="ctr"/>
                      <a:r>
                        <a:rPr lang="es-ES" sz="1200" b="1" i="0" u="none" strike="noStrike" dirty="0">
                          <a:solidFill>
                            <a:srgbClr val="000000"/>
                          </a:solidFill>
                          <a:effectLst/>
                          <a:latin typeface="Arial" panose="020B0604020202020204" pitchFamily="34" charset="0"/>
                        </a:rPr>
                        <a:t>%  Avance registrado en el Sistema Mi </a:t>
                      </a:r>
                      <a:r>
                        <a:rPr lang="es-ES" sz="1200" b="1" i="0" u="none" strike="noStrike" dirty="0" smtClean="0">
                          <a:solidFill>
                            <a:srgbClr val="000000"/>
                          </a:solidFill>
                          <a:effectLst/>
                          <a:latin typeface="Arial" panose="020B0604020202020204" pitchFamily="34" charset="0"/>
                        </a:rPr>
                        <a:t>Ciudad a junio:</a:t>
                      </a:r>
                      <a:endParaRPr lang="es-ES"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ctr" rtl="0" fontAlgn="ctr"/>
                      <a:r>
                        <a:rPr lang="es-EC" sz="1200" b="1" i="0" u="none" strike="noStrike" dirty="0" smtClean="0">
                          <a:solidFill>
                            <a:srgbClr val="000000"/>
                          </a:solidFill>
                          <a:effectLst/>
                          <a:latin typeface="Arial" panose="020B0604020202020204" pitchFamily="34" charset="0"/>
                        </a:rPr>
                        <a:t>49,81%</a:t>
                      </a:r>
                      <a:endParaRPr lang="es-EC"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6DCE4"/>
                    </a:solidFill>
                  </a:tcPr>
                </a:tc>
                <a:extLst>
                  <a:ext uri="{0D108BD9-81ED-4DB2-BD59-A6C34878D82A}">
                    <a16:rowId xmlns:a16="http://schemas.microsoft.com/office/drawing/2014/main" val="2352787395"/>
                  </a:ext>
                </a:extLst>
              </a:tr>
              <a:tr h="188364">
                <a:tc>
                  <a:txBody>
                    <a:bodyPr/>
                    <a:lstStyle/>
                    <a:p>
                      <a:pPr algn="l" fontAlgn="ctr"/>
                      <a:endParaRPr lang="es-EC" sz="1200" b="0" i="0" u="none" strike="noStrike">
                        <a:solidFill>
                          <a:srgbClr val="000000"/>
                        </a:solidFill>
                        <a:effectLst/>
                        <a:latin typeface="Arial" panose="020B0604020202020204" pitchFamily="34" charset="0"/>
                      </a:endParaRPr>
                    </a:p>
                  </a:txBody>
                  <a:tcPr marL="7180" marR="7180" marT="7180" marB="0" anchor="ctr">
                    <a:lnL>
                      <a:noFill/>
                    </a:lnL>
                    <a:lnR>
                      <a:noFill/>
                    </a:lnR>
                    <a:lnT w="6350" cap="flat" cmpd="sng" algn="ctr">
                      <a:solidFill>
                        <a:srgbClr val="5B9BD5"/>
                      </a:solidFill>
                      <a:prstDash val="solid"/>
                      <a:round/>
                      <a:headEnd type="none" w="med" len="med"/>
                      <a:tailEnd type="none" w="med" len="med"/>
                    </a:lnT>
                    <a:lnB>
                      <a:noFill/>
                    </a:lnB>
                  </a:tcPr>
                </a:tc>
                <a:tc>
                  <a:txBody>
                    <a:bodyPr/>
                    <a:lstStyle/>
                    <a:p>
                      <a:pPr algn="l" fontAlgn="b"/>
                      <a:endParaRPr lang="es-EC" sz="1200" b="0" i="0" u="none" strike="noStrike" dirty="0">
                        <a:solidFill>
                          <a:srgbClr val="000000"/>
                        </a:solidFill>
                        <a:effectLst/>
                        <a:latin typeface="Arial" panose="020B0604020202020204" pitchFamily="34" charset="0"/>
                      </a:endParaRPr>
                    </a:p>
                  </a:txBody>
                  <a:tcPr marL="7180" marR="7180" marT="7180" marB="0" anchor="b">
                    <a:lnL>
                      <a:noFill/>
                    </a:lnL>
                    <a:lnR>
                      <a:noFill/>
                    </a:lnR>
                    <a:lnT w="6350" cap="flat" cmpd="sng" algn="ctr">
                      <a:solidFill>
                        <a:srgbClr val="5B9BD5"/>
                      </a:solidFill>
                      <a:prstDash val="solid"/>
                      <a:round/>
                      <a:headEnd type="none" w="med" len="med"/>
                      <a:tailEnd type="none" w="med" len="med"/>
                    </a:lnT>
                    <a:lnB>
                      <a:noFill/>
                    </a:lnB>
                  </a:tcPr>
                </a:tc>
                <a:extLst>
                  <a:ext uri="{0D108BD9-81ED-4DB2-BD59-A6C34878D82A}">
                    <a16:rowId xmlns:a16="http://schemas.microsoft.com/office/drawing/2014/main" val="1261941314"/>
                  </a:ext>
                </a:extLst>
              </a:tr>
              <a:tr h="188364">
                <a:tc>
                  <a:txBody>
                    <a:bodyPr/>
                    <a:lstStyle/>
                    <a:p>
                      <a:pPr algn="l" fontAlgn="ctr"/>
                      <a:endParaRPr lang="es-EC" sz="1200" b="0" i="0" u="none" strike="noStrike">
                        <a:solidFill>
                          <a:srgbClr val="000000"/>
                        </a:solidFill>
                        <a:effectLst/>
                        <a:latin typeface="Arial" panose="020B0604020202020204" pitchFamily="34" charset="0"/>
                      </a:endParaRPr>
                    </a:p>
                  </a:txBody>
                  <a:tcPr marL="7180" marR="7180" marT="7180" marB="0" anchor="ctr">
                    <a:lnL>
                      <a:noFill/>
                    </a:lnL>
                    <a:lnR>
                      <a:noFill/>
                    </a:lnR>
                    <a:lnT>
                      <a:noFill/>
                    </a:lnT>
                    <a:lnB w="6350" cap="flat" cmpd="sng" algn="ctr">
                      <a:solidFill>
                        <a:srgbClr val="5B9BD5"/>
                      </a:solidFill>
                      <a:prstDash val="solid"/>
                      <a:round/>
                      <a:headEnd type="none" w="med" len="med"/>
                      <a:tailEnd type="none" w="med" len="med"/>
                    </a:lnB>
                  </a:tcPr>
                </a:tc>
                <a:tc>
                  <a:txBody>
                    <a:bodyPr/>
                    <a:lstStyle/>
                    <a:p>
                      <a:pPr algn="l" fontAlgn="b"/>
                      <a:endParaRPr lang="es-EC" sz="1200" b="0" i="0" u="none" strike="noStrike">
                        <a:solidFill>
                          <a:srgbClr val="000000"/>
                        </a:solidFill>
                        <a:effectLst/>
                        <a:latin typeface="Arial" panose="020B0604020202020204" pitchFamily="34" charset="0"/>
                      </a:endParaRPr>
                    </a:p>
                  </a:txBody>
                  <a:tcPr marL="7180" marR="7180" marT="7180" marB="0" anchor="b">
                    <a:lnL>
                      <a:noFill/>
                    </a:lnL>
                    <a:lnR>
                      <a:noFill/>
                    </a:lnR>
                    <a:lnT>
                      <a:noFill/>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896577521"/>
                  </a:ext>
                </a:extLst>
              </a:tr>
              <a:tr h="732107">
                <a:tc>
                  <a:txBody>
                    <a:bodyPr/>
                    <a:lstStyle/>
                    <a:p>
                      <a:pPr algn="l" rtl="0" fontAlgn="ctr"/>
                      <a:r>
                        <a:rPr lang="es-EC" sz="1200" b="1" i="0" u="none" strike="noStrike">
                          <a:solidFill>
                            <a:srgbClr val="FFFFFF"/>
                          </a:solidFill>
                          <a:effectLst/>
                          <a:latin typeface="Arial" panose="020B0604020202020204" pitchFamily="34" charset="0"/>
                          <a:cs typeface="Calibri" panose="020F0502020204030204" pitchFamily="34" charset="0"/>
                        </a:rPr>
                        <a:t>Meta 2:</a:t>
                      </a:r>
                      <a:endParaRPr lang="es-EC" sz="1200" b="1" i="0" u="none" strike="noStrike">
                        <a:solidFill>
                          <a:srgbClr val="FFFFFF"/>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44546A"/>
                    </a:solidFill>
                  </a:tcPr>
                </a:tc>
                <a:tc>
                  <a:txBody>
                    <a:bodyPr/>
                    <a:lstStyle/>
                    <a:p>
                      <a:pPr marL="0" algn="just" defTabSz="914400" rtl="0" eaLnBrk="1" fontAlgn="b" latinLnBrk="0" hangingPunct="1">
                        <a:lnSpc>
                          <a:spcPct val="107000"/>
                        </a:lnSpc>
                        <a:spcAft>
                          <a:spcPts val="0"/>
                        </a:spcAft>
                      </a:pPr>
                      <a:r>
                        <a:rPr lang="es-ES" sz="1200" b="1" i="0" u="none" strike="noStrike" kern="1200" dirty="0">
                          <a:solidFill>
                            <a:srgbClr val="FFFFFF"/>
                          </a:solidFill>
                          <a:effectLst/>
                          <a:latin typeface="Arial" panose="020B0604020202020204" pitchFamily="34" charset="0"/>
                          <a:ea typeface="+mn-ea"/>
                          <a:cs typeface="Calibri" panose="020F0502020204030204" pitchFamily="34" charset="0"/>
                        </a:rPr>
                        <a:t>Recolectar 2.020 toneladas de residuos reciclables recuperadas en rutas de recolección diferenciada definidas.</a:t>
                      </a:r>
                      <a:endParaRPr lang="es-EC" sz="1200" b="1" i="0" u="none" strike="noStrike" kern="1200" dirty="0">
                        <a:solidFill>
                          <a:srgbClr val="FFFFFF"/>
                        </a:solidFill>
                        <a:effectLst/>
                        <a:latin typeface="Arial" panose="020B0604020202020204" pitchFamily="34" charset="0"/>
                        <a:ea typeface="+mn-ea"/>
                        <a:cs typeface="Calibri" panose="020F0502020204030204" pitchFamily="34" charset="0"/>
                      </a:endParaRPr>
                    </a:p>
                  </a:txBody>
                  <a:tcPr marL="44450" marR="44450" marT="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44546A"/>
                    </a:solidFill>
                  </a:tcPr>
                </a:tc>
                <a:extLst>
                  <a:ext uri="{0D108BD9-81ED-4DB2-BD59-A6C34878D82A}">
                    <a16:rowId xmlns:a16="http://schemas.microsoft.com/office/drawing/2014/main" val="2950480431"/>
                  </a:ext>
                </a:extLst>
              </a:tr>
              <a:tr h="188364">
                <a:tc>
                  <a:txBody>
                    <a:bodyPr/>
                    <a:lstStyle/>
                    <a:p>
                      <a:pPr algn="l" rtl="0" fontAlgn="ctr"/>
                      <a:r>
                        <a:rPr lang="es-EC" sz="1200" b="1" i="0" u="none" strike="noStrike" dirty="0">
                          <a:solidFill>
                            <a:srgbClr val="000000"/>
                          </a:solidFill>
                          <a:effectLst/>
                          <a:latin typeface="Arial" panose="020B0604020202020204" pitchFamily="34" charset="0"/>
                        </a:rPr>
                        <a:t>Valor </a:t>
                      </a:r>
                      <a:r>
                        <a:rPr lang="es-EC" sz="1200" b="1" i="0" u="none" strike="noStrike" dirty="0" smtClean="0">
                          <a:solidFill>
                            <a:srgbClr val="000000"/>
                          </a:solidFill>
                          <a:effectLst/>
                          <a:latin typeface="Arial" panose="020B0604020202020204" pitchFamily="34" charset="0"/>
                        </a:rPr>
                        <a:t>programado 2021:</a:t>
                      </a:r>
                      <a:endParaRPr lang="es-EC"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ctr" rtl="0" fontAlgn="ctr"/>
                      <a:r>
                        <a:rPr lang="es-EC" sz="1200" b="0" i="0" u="none" strike="noStrike" dirty="0" smtClean="0">
                          <a:solidFill>
                            <a:srgbClr val="000000"/>
                          </a:solidFill>
                          <a:effectLst/>
                          <a:latin typeface="Arial" panose="020B0604020202020204" pitchFamily="34" charset="0"/>
                          <a:cs typeface="Calibri" panose="020F0502020204030204" pitchFamily="34" charset="0"/>
                        </a:rPr>
                        <a:t>2.020 </a:t>
                      </a:r>
                      <a:r>
                        <a:rPr lang="es-EC" sz="1200" b="0" i="0" u="none" strike="noStrike" dirty="0">
                          <a:solidFill>
                            <a:srgbClr val="000000"/>
                          </a:solidFill>
                          <a:effectLst/>
                          <a:latin typeface="Arial" panose="020B0604020202020204" pitchFamily="34" charset="0"/>
                          <a:cs typeface="Calibri" panose="020F0502020204030204" pitchFamily="34" charset="0"/>
                        </a:rPr>
                        <a:t>toneladas</a:t>
                      </a:r>
                      <a:endParaRPr lang="es-EC" sz="1200" b="0"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964659234"/>
                  </a:ext>
                </a:extLst>
              </a:tr>
              <a:tr h="188364">
                <a:tc>
                  <a:txBody>
                    <a:bodyPr/>
                    <a:lstStyle/>
                    <a:p>
                      <a:pPr algn="l" rtl="0" fontAlgn="ctr"/>
                      <a:r>
                        <a:rPr lang="es-ES" sz="1200" b="1" i="0" u="none" strike="noStrike" dirty="0">
                          <a:solidFill>
                            <a:srgbClr val="000000"/>
                          </a:solidFill>
                          <a:effectLst/>
                          <a:latin typeface="Arial" panose="020B0604020202020204" pitchFamily="34" charset="0"/>
                        </a:rPr>
                        <a:t>Valor ejecutado </a:t>
                      </a:r>
                      <a:r>
                        <a:rPr lang="es-ES" sz="1200" b="1" i="0" u="none" strike="noStrike" dirty="0" smtClean="0">
                          <a:solidFill>
                            <a:srgbClr val="000000"/>
                          </a:solidFill>
                          <a:effectLst/>
                          <a:latin typeface="Arial" panose="020B0604020202020204" pitchFamily="34" charset="0"/>
                        </a:rPr>
                        <a:t>a junio 2021:</a:t>
                      </a:r>
                      <a:endParaRPr lang="es-ES"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ctr" rtl="0" fontAlgn="ctr"/>
                      <a:r>
                        <a:rPr lang="es-ES" sz="1200" b="0" i="0" u="none" strike="noStrike" kern="1200" dirty="0" smtClean="0">
                          <a:solidFill>
                            <a:srgbClr val="000000"/>
                          </a:solidFill>
                          <a:effectLst/>
                          <a:latin typeface="Arial" panose="020B0604020202020204" pitchFamily="34" charset="0"/>
                          <a:ea typeface="+mn-ea"/>
                          <a:cs typeface="Calibri" panose="020F0502020204030204" pitchFamily="34" charset="0"/>
                        </a:rPr>
                        <a:t>930,87 </a:t>
                      </a:r>
                      <a:r>
                        <a:rPr lang="es-EC" sz="1200" b="0" i="0" u="none" strike="noStrike" dirty="0" smtClean="0">
                          <a:solidFill>
                            <a:srgbClr val="000000"/>
                          </a:solidFill>
                          <a:effectLst/>
                          <a:latin typeface="Arial" panose="020B0604020202020204" pitchFamily="34" charset="0"/>
                          <a:cs typeface="Calibri" panose="020F0502020204030204" pitchFamily="34" charset="0"/>
                        </a:rPr>
                        <a:t> </a:t>
                      </a:r>
                      <a:r>
                        <a:rPr lang="es-EC" sz="1200" b="0" i="0" u="none" strike="noStrike" dirty="0">
                          <a:solidFill>
                            <a:srgbClr val="000000"/>
                          </a:solidFill>
                          <a:effectLst/>
                          <a:latin typeface="Arial" panose="020B0604020202020204" pitchFamily="34" charset="0"/>
                          <a:cs typeface="Calibri" panose="020F0502020204030204" pitchFamily="34" charset="0"/>
                        </a:rPr>
                        <a:t>toneladas</a:t>
                      </a:r>
                      <a:endParaRPr lang="es-EC" sz="1200" b="0"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457129955"/>
                  </a:ext>
                </a:extLst>
              </a:tr>
              <a:tr h="369611">
                <a:tc>
                  <a:txBody>
                    <a:bodyPr/>
                    <a:lstStyle/>
                    <a:p>
                      <a:pPr algn="l" rtl="0" fontAlgn="ctr"/>
                      <a:r>
                        <a:rPr lang="es-ES" sz="1200" b="1" i="0" u="none" strike="noStrike" dirty="0">
                          <a:solidFill>
                            <a:srgbClr val="000000"/>
                          </a:solidFill>
                          <a:effectLst/>
                          <a:latin typeface="Arial" panose="020B0604020202020204" pitchFamily="34" charset="0"/>
                          <a:cs typeface="Calibri" panose="020F0502020204030204" pitchFamily="34" charset="0"/>
                        </a:rPr>
                        <a:t>% de avance registrado en el Sistema Mi </a:t>
                      </a:r>
                      <a:r>
                        <a:rPr lang="es-ES" sz="1200" b="1" i="0" u="none" strike="noStrike" dirty="0" smtClean="0">
                          <a:solidFill>
                            <a:srgbClr val="000000"/>
                          </a:solidFill>
                          <a:effectLst/>
                          <a:latin typeface="Arial" panose="020B0604020202020204" pitchFamily="34" charset="0"/>
                          <a:cs typeface="Calibri" panose="020F0502020204030204" pitchFamily="34" charset="0"/>
                        </a:rPr>
                        <a:t>Ciudad a junio:</a:t>
                      </a:r>
                      <a:endParaRPr lang="es-ES"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algn="ctr" rtl="0" fontAlgn="ctr"/>
                      <a:r>
                        <a:rPr lang="es-EC" sz="1200" b="1" i="0" u="none" strike="noStrike" dirty="0" smtClean="0">
                          <a:solidFill>
                            <a:srgbClr val="000000"/>
                          </a:solidFill>
                          <a:effectLst/>
                          <a:latin typeface="Arial" panose="020B0604020202020204" pitchFamily="34" charset="0"/>
                          <a:cs typeface="Calibri" panose="020F0502020204030204" pitchFamily="34" charset="0"/>
                        </a:rPr>
                        <a:t>46,08%</a:t>
                      </a:r>
                      <a:endParaRPr lang="es-EC"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6DCE4"/>
                    </a:solidFill>
                  </a:tcPr>
                </a:tc>
                <a:extLst>
                  <a:ext uri="{0D108BD9-81ED-4DB2-BD59-A6C34878D82A}">
                    <a16:rowId xmlns:a16="http://schemas.microsoft.com/office/drawing/2014/main" val="2234549697"/>
                  </a:ext>
                </a:extLst>
              </a:tr>
              <a:tr h="188364">
                <a:tc>
                  <a:txBody>
                    <a:bodyPr/>
                    <a:lstStyle/>
                    <a:p>
                      <a:pPr algn="l" fontAlgn="ctr"/>
                      <a:endParaRPr lang="es-EC" sz="1200" b="0" i="0" u="none" strike="noStrike">
                        <a:solidFill>
                          <a:srgbClr val="000000"/>
                        </a:solidFill>
                        <a:effectLst/>
                        <a:latin typeface="Calibri" panose="020F0502020204030204" pitchFamily="34" charset="0"/>
                      </a:endParaRPr>
                    </a:p>
                  </a:txBody>
                  <a:tcPr marL="7180" marR="7180" marT="7180" marB="0" anchor="ctr">
                    <a:lnL>
                      <a:noFill/>
                    </a:lnL>
                    <a:lnR>
                      <a:noFill/>
                    </a:lnR>
                    <a:lnT w="6350" cap="flat" cmpd="sng" algn="ctr">
                      <a:solidFill>
                        <a:srgbClr val="5B9BD5"/>
                      </a:solidFill>
                      <a:prstDash val="solid"/>
                      <a:round/>
                      <a:headEnd type="none" w="med" len="med"/>
                      <a:tailEnd type="none" w="med" len="med"/>
                    </a:lnT>
                    <a:lnB>
                      <a:noFill/>
                    </a:lnB>
                  </a:tcPr>
                </a:tc>
                <a:tc>
                  <a:txBody>
                    <a:bodyPr/>
                    <a:lstStyle/>
                    <a:p>
                      <a:pPr algn="l" fontAlgn="b"/>
                      <a:endParaRPr lang="es-EC" sz="1200" b="0" i="0" u="none" strike="noStrike">
                        <a:solidFill>
                          <a:srgbClr val="000000"/>
                        </a:solidFill>
                        <a:effectLst/>
                        <a:latin typeface="Calibri" panose="020F0502020204030204" pitchFamily="34" charset="0"/>
                      </a:endParaRPr>
                    </a:p>
                  </a:txBody>
                  <a:tcPr marL="7180" marR="7180" marT="7180" marB="0" anchor="b">
                    <a:lnL>
                      <a:noFill/>
                    </a:lnL>
                    <a:lnR>
                      <a:noFill/>
                    </a:lnR>
                    <a:lnT w="6350" cap="flat" cmpd="sng" algn="ctr">
                      <a:solidFill>
                        <a:srgbClr val="5B9BD5"/>
                      </a:solidFill>
                      <a:prstDash val="solid"/>
                      <a:round/>
                      <a:headEnd type="none" w="med" len="med"/>
                      <a:tailEnd type="none" w="med" len="med"/>
                    </a:lnT>
                    <a:lnB>
                      <a:noFill/>
                    </a:lnB>
                  </a:tcPr>
                </a:tc>
                <a:extLst>
                  <a:ext uri="{0D108BD9-81ED-4DB2-BD59-A6C34878D82A}">
                    <a16:rowId xmlns:a16="http://schemas.microsoft.com/office/drawing/2014/main" val="4277101478"/>
                  </a:ext>
                </a:extLst>
              </a:tr>
              <a:tr h="188364">
                <a:tc>
                  <a:txBody>
                    <a:bodyPr/>
                    <a:lstStyle/>
                    <a:p>
                      <a:pPr algn="l" fontAlgn="ctr"/>
                      <a:endParaRPr lang="es-EC" sz="1200" b="0" i="0" u="none" strike="noStrike">
                        <a:solidFill>
                          <a:srgbClr val="000000"/>
                        </a:solidFill>
                        <a:effectLst/>
                        <a:latin typeface="Calibri" panose="020F0502020204030204" pitchFamily="34" charset="0"/>
                      </a:endParaRPr>
                    </a:p>
                  </a:txBody>
                  <a:tcPr marL="7180" marR="7180" marT="7180" marB="0" anchor="ctr">
                    <a:lnL>
                      <a:noFill/>
                    </a:lnL>
                    <a:lnR>
                      <a:noFill/>
                    </a:lnR>
                    <a:lnT>
                      <a:noFill/>
                    </a:lnT>
                    <a:lnB w="6350" cap="flat" cmpd="sng" algn="ctr">
                      <a:solidFill>
                        <a:srgbClr val="5B9BD5"/>
                      </a:solidFill>
                      <a:prstDash val="solid"/>
                      <a:round/>
                      <a:headEnd type="none" w="med" len="med"/>
                      <a:tailEnd type="none" w="med" len="med"/>
                    </a:lnB>
                  </a:tcPr>
                </a:tc>
                <a:tc>
                  <a:txBody>
                    <a:bodyPr/>
                    <a:lstStyle/>
                    <a:p>
                      <a:pPr algn="l" fontAlgn="b"/>
                      <a:endParaRPr lang="es-EC" sz="1200" b="0" i="0" u="none" strike="noStrike">
                        <a:solidFill>
                          <a:srgbClr val="000000"/>
                        </a:solidFill>
                        <a:effectLst/>
                        <a:latin typeface="Calibri" panose="020F0502020204030204" pitchFamily="34" charset="0"/>
                      </a:endParaRPr>
                    </a:p>
                  </a:txBody>
                  <a:tcPr marL="7180" marR="7180" marT="7180" marB="0" anchor="b">
                    <a:lnL>
                      <a:noFill/>
                    </a:lnL>
                    <a:lnR>
                      <a:noFill/>
                    </a:lnR>
                    <a:lnT>
                      <a:noFill/>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134410572"/>
                  </a:ext>
                </a:extLst>
              </a:tr>
              <a:tr h="512446">
                <a:tc>
                  <a:txBody>
                    <a:bodyPr/>
                    <a:lstStyle/>
                    <a:p>
                      <a:pPr algn="l" rtl="0" fontAlgn="ctr"/>
                      <a:r>
                        <a:rPr lang="es-EC" sz="1200" b="1" i="0" u="none" strike="noStrike">
                          <a:solidFill>
                            <a:srgbClr val="FFFFFF"/>
                          </a:solidFill>
                          <a:effectLst/>
                          <a:latin typeface="Arial" panose="020B0604020202020204" pitchFamily="34" charset="0"/>
                          <a:cs typeface="Calibri" panose="020F0502020204030204" pitchFamily="34" charset="0"/>
                        </a:rPr>
                        <a:t>Meta 3:</a:t>
                      </a:r>
                      <a:endParaRPr lang="es-EC" sz="1200" b="1" i="0" u="none" strike="noStrike">
                        <a:solidFill>
                          <a:srgbClr val="FFFFFF"/>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44546A"/>
                    </a:solidFill>
                  </a:tcPr>
                </a:tc>
                <a:tc>
                  <a:txBody>
                    <a:bodyPr/>
                    <a:lstStyle/>
                    <a:p>
                      <a:pPr marL="0" algn="just" defTabSz="914400" rtl="0" eaLnBrk="1" fontAlgn="b" latinLnBrk="0" hangingPunct="1">
                        <a:lnSpc>
                          <a:spcPct val="107000"/>
                        </a:lnSpc>
                        <a:spcAft>
                          <a:spcPts val="0"/>
                        </a:spcAft>
                      </a:pPr>
                      <a:r>
                        <a:rPr lang="es-ES" sz="1200" b="1" i="0" u="none" strike="noStrike" kern="1200" dirty="0" smtClean="0">
                          <a:solidFill>
                            <a:srgbClr val="FFFFFF"/>
                          </a:solidFill>
                          <a:effectLst/>
                          <a:latin typeface="Arial" panose="020B0604020202020204" pitchFamily="34" charset="0"/>
                          <a:ea typeface="+mn-ea"/>
                          <a:cs typeface="Calibri" panose="020F0502020204030204" pitchFamily="34" charset="0"/>
                        </a:rPr>
                        <a:t>Incrementar al menos al 87% la operatividad de la maquinaria</a:t>
                      </a:r>
                      <a:endParaRPr lang="es-ES" sz="1200" b="1" i="0" u="none" strike="noStrike" kern="1200" dirty="0">
                        <a:solidFill>
                          <a:srgbClr val="FFFFFF"/>
                        </a:solidFill>
                        <a:effectLst/>
                        <a:latin typeface="Arial" panose="020B0604020202020204" pitchFamily="34" charset="0"/>
                        <a:ea typeface="+mn-ea"/>
                        <a:cs typeface="Calibri" panose="020F050202020403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44546A"/>
                    </a:solidFill>
                  </a:tcPr>
                </a:tc>
                <a:extLst>
                  <a:ext uri="{0D108BD9-81ED-4DB2-BD59-A6C34878D82A}">
                    <a16:rowId xmlns:a16="http://schemas.microsoft.com/office/drawing/2014/main" val="1288604658"/>
                  </a:ext>
                </a:extLst>
              </a:tr>
              <a:tr h="188364">
                <a:tc>
                  <a:txBody>
                    <a:bodyPr/>
                    <a:lstStyle/>
                    <a:p>
                      <a:pPr algn="l" rtl="0" fontAlgn="ctr"/>
                      <a:r>
                        <a:rPr lang="es-EC" sz="1200" b="1" i="0" u="none" strike="noStrike" dirty="0">
                          <a:solidFill>
                            <a:srgbClr val="000000"/>
                          </a:solidFill>
                          <a:effectLst/>
                          <a:latin typeface="Arial" panose="020B0604020202020204" pitchFamily="34" charset="0"/>
                          <a:cs typeface="Calibri" panose="020F0502020204030204" pitchFamily="34" charset="0"/>
                        </a:rPr>
                        <a:t>Valor programado </a:t>
                      </a:r>
                      <a:r>
                        <a:rPr lang="es-EC" sz="1200" b="1" i="0" u="none" strike="noStrike" dirty="0" smtClean="0">
                          <a:solidFill>
                            <a:srgbClr val="000000"/>
                          </a:solidFill>
                          <a:effectLst/>
                          <a:latin typeface="Arial" panose="020B0604020202020204" pitchFamily="34" charset="0"/>
                          <a:cs typeface="Calibri" panose="020F0502020204030204" pitchFamily="34" charset="0"/>
                        </a:rPr>
                        <a:t>2021:</a:t>
                      </a:r>
                      <a:endParaRPr lang="es-EC"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a:txBody>
                    <a:bodyPr/>
                    <a:lstStyle/>
                    <a:p>
                      <a:pPr marL="0" algn="ctr" defTabSz="914400" rtl="0" eaLnBrk="1" fontAlgn="ctr" latinLnBrk="0" hangingPunct="1"/>
                      <a:r>
                        <a:rPr lang="es-EC" sz="1200" b="0" i="0" u="none" strike="noStrike" kern="1200" dirty="0" smtClean="0">
                          <a:solidFill>
                            <a:schemeClr val="tx1"/>
                          </a:solidFill>
                          <a:effectLst/>
                          <a:latin typeface="Arial" panose="020B0604020202020204" pitchFamily="34" charset="0"/>
                          <a:ea typeface="+mn-ea"/>
                          <a:cs typeface="Calibri" panose="020F0502020204030204" pitchFamily="34" charset="0"/>
                        </a:rPr>
                        <a:t>87%</a:t>
                      </a:r>
                      <a:endParaRPr lang="es-EC" sz="1200" b="0" i="0" u="none" strike="noStrike" kern="1200" dirty="0">
                        <a:solidFill>
                          <a:schemeClr val="tx1"/>
                        </a:solidFill>
                        <a:effectLst/>
                        <a:latin typeface="Arial" panose="020B0604020202020204" pitchFamily="34" charset="0"/>
                        <a:ea typeface="+mn-ea"/>
                        <a:cs typeface="Calibri" panose="020F050202020403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1190073519"/>
                  </a:ext>
                </a:extLst>
              </a:tr>
              <a:tr h="369611">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ES" sz="1200" b="1" i="0" u="none" strike="noStrike" dirty="0" smtClean="0">
                          <a:solidFill>
                            <a:srgbClr val="000000"/>
                          </a:solidFill>
                          <a:effectLst/>
                          <a:latin typeface="Arial" panose="020B0604020202020204" pitchFamily="34" charset="0"/>
                        </a:rPr>
                        <a:t>Valor ejecutado a junio 2021:</a:t>
                      </a: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rowSpan="2">
                  <a:txBody>
                    <a:bodyPr/>
                    <a:lstStyle/>
                    <a:p>
                      <a:pPr algn="just" rtl="0" fontAlgn="ctr"/>
                      <a:r>
                        <a:rPr lang="es-ES" sz="1200" b="0" i="0" u="none" strike="noStrike" kern="1200" dirty="0" smtClean="0">
                          <a:solidFill>
                            <a:srgbClr val="000000"/>
                          </a:solidFill>
                          <a:effectLst/>
                          <a:latin typeface="Arial" panose="020B0604020202020204" pitchFamily="34" charset="0"/>
                          <a:ea typeface="+mn-ea"/>
                          <a:cs typeface="Calibri" panose="020F0502020204030204" pitchFamily="34" charset="0"/>
                        </a:rPr>
                        <a:t>En el sistema “Mi Ciudad” esta meta se programó reportarla en el mes de diciembre 2021</a:t>
                      </a:r>
                      <a:r>
                        <a:rPr lang="es-ES" sz="1800" kern="1200" dirty="0" smtClean="0">
                          <a:solidFill>
                            <a:schemeClr val="tx1"/>
                          </a:solidFill>
                          <a:effectLst/>
                          <a:latin typeface="+mn-lt"/>
                          <a:ea typeface="+mn-ea"/>
                          <a:cs typeface="+mn-cs"/>
                        </a:rPr>
                        <a:t>.</a:t>
                      </a:r>
                      <a:endParaRPr lang="es-EC" sz="1200" b="0"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extLst>
                  <a:ext uri="{0D108BD9-81ED-4DB2-BD59-A6C34878D82A}">
                    <a16:rowId xmlns:a16="http://schemas.microsoft.com/office/drawing/2014/main" val="3325886491"/>
                  </a:ext>
                </a:extLst>
              </a:tr>
              <a:tr h="550858">
                <a:tc>
                  <a:txBody>
                    <a:bodyPr/>
                    <a:lstStyle/>
                    <a:p>
                      <a:pPr algn="l" rtl="0" fontAlgn="ctr"/>
                      <a:r>
                        <a:rPr lang="es-ES" sz="1200" b="1" i="0" u="none" strike="noStrike" dirty="0" smtClean="0">
                          <a:solidFill>
                            <a:srgbClr val="000000"/>
                          </a:solidFill>
                          <a:effectLst/>
                          <a:latin typeface="Arial" panose="020B0604020202020204" pitchFamily="34" charset="0"/>
                          <a:cs typeface="Calibri" panose="020F0502020204030204" pitchFamily="34" charset="0"/>
                        </a:rPr>
                        <a:t>% de avance registrado en el Sistema Mi Ciudad:</a:t>
                      </a:r>
                      <a:endParaRPr lang="es-ES"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tcPr>
                </a:tc>
                <a:tc vMerge="1">
                  <a:txBody>
                    <a:bodyPr/>
                    <a:lstStyle/>
                    <a:p>
                      <a:pPr algn="ctr" rtl="0" fontAlgn="ctr"/>
                      <a:endParaRPr lang="es-EC" sz="1200" b="1" i="0" u="none" strike="noStrike" dirty="0">
                        <a:solidFill>
                          <a:srgbClr val="000000"/>
                        </a:solidFill>
                        <a:effectLst/>
                        <a:latin typeface="Arial" panose="020B0604020202020204" pitchFamily="34" charset="0"/>
                      </a:endParaRPr>
                    </a:p>
                  </a:txBody>
                  <a:tcPr marL="7180" marR="7180" marT="7180" marB="0" anchor="ctr">
                    <a:lnL w="6350" cap="flat" cmpd="sng" algn="ctr">
                      <a:solidFill>
                        <a:srgbClr val="5B9BD5"/>
                      </a:solidFill>
                      <a:prstDash val="solid"/>
                      <a:round/>
                      <a:headEnd type="none" w="med" len="med"/>
                      <a:tailEnd type="none" w="med" len="med"/>
                    </a:lnL>
                    <a:lnR w="6350" cap="flat" cmpd="sng" algn="ctr">
                      <a:solidFill>
                        <a:srgbClr val="5B9BD5"/>
                      </a:solidFill>
                      <a:prstDash val="solid"/>
                      <a:round/>
                      <a:headEnd type="none" w="med" len="med"/>
                      <a:tailEnd type="none" w="med" len="med"/>
                    </a:lnR>
                    <a:lnT w="6350" cap="flat" cmpd="sng" algn="ctr">
                      <a:solidFill>
                        <a:srgbClr val="5B9BD5"/>
                      </a:solidFill>
                      <a:prstDash val="solid"/>
                      <a:round/>
                      <a:headEnd type="none" w="med" len="med"/>
                      <a:tailEnd type="none" w="med" len="med"/>
                    </a:lnT>
                    <a:lnB w="6350" cap="flat" cmpd="sng" algn="ctr">
                      <a:solidFill>
                        <a:srgbClr val="5B9BD5"/>
                      </a:solidFill>
                      <a:prstDash val="solid"/>
                      <a:round/>
                      <a:headEnd type="none" w="med" len="med"/>
                      <a:tailEnd type="none" w="med" len="med"/>
                    </a:lnB>
                    <a:solidFill>
                      <a:srgbClr val="D6DCE4"/>
                    </a:solidFill>
                  </a:tcPr>
                </a:tc>
                <a:extLst>
                  <a:ext uri="{0D108BD9-81ED-4DB2-BD59-A6C34878D82A}">
                    <a16:rowId xmlns:a16="http://schemas.microsoft.com/office/drawing/2014/main" val="2715464427"/>
                  </a:ext>
                </a:extLst>
              </a:tr>
            </a:tbl>
          </a:graphicData>
        </a:graphic>
      </p:graphicFrame>
      <p:pic>
        <p:nvPicPr>
          <p:cNvPr id="31" name="Imagen 30" descr="C:\Users\gyanguez\AppData\Local\Microsoft\Windows\INetCache\Content.Outlook\Y2PTW9XO\Vehículos Recobaq con log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901" y="4653136"/>
            <a:ext cx="3147080" cy="1536159"/>
          </a:xfrm>
          <a:prstGeom prst="rect">
            <a:avLst/>
          </a:prstGeom>
          <a:noFill/>
          <a:ln>
            <a:noFill/>
          </a:ln>
        </p:spPr>
      </p:pic>
      <p:pic>
        <p:nvPicPr>
          <p:cNvPr id="32" name="Imagen 31" descr="C:\Users\gyanguez\AppData\Local\Microsoft\Windows\INetCache\Content.Outlook\Y2PTW9XO\reiclaje1 (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348" y="2782540"/>
            <a:ext cx="2253312" cy="1645898"/>
          </a:xfrm>
          <a:prstGeom prst="rect">
            <a:avLst/>
          </a:prstGeom>
          <a:noFill/>
          <a:ln>
            <a:noFill/>
          </a:ln>
        </p:spPr>
      </p:pic>
      <p:pic>
        <p:nvPicPr>
          <p:cNvPr id="33" name="Imagen 32" descr="C:\Users\gyanguez\AppData\Local\Microsoft\Windows\INetCache\Content.Outlook\Y2PTW9XO\Pisulí portada (00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5262" y="943923"/>
            <a:ext cx="2634916" cy="1631183"/>
          </a:xfrm>
          <a:prstGeom prst="rect">
            <a:avLst/>
          </a:prstGeom>
          <a:noFill/>
          <a:ln>
            <a:noFill/>
          </a:ln>
        </p:spPr>
      </p:pic>
      <p:sp>
        <p:nvSpPr>
          <p:cNvPr id="35" name="CuadroTexto 34"/>
          <p:cNvSpPr txBox="1"/>
          <p:nvPr/>
        </p:nvSpPr>
        <p:spPr>
          <a:xfrm>
            <a:off x="593343" y="203261"/>
            <a:ext cx="4896544" cy="646331"/>
          </a:xfrm>
          <a:prstGeom prst="rect">
            <a:avLst/>
          </a:prstGeom>
          <a:noFill/>
          <a:ln>
            <a:noFill/>
          </a:ln>
        </p:spPr>
        <p:txBody>
          <a:bodyPr anchor="ctr"/>
          <a:lstStyle>
            <a:defPPr>
              <a:defRPr lang="es-ES_tradnl"/>
            </a:defPPr>
            <a:lvl1pPr marL="2057400" indent="-2057400"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a:r>
              <a:rPr lang="es-ES" dirty="0" smtClean="0">
                <a:solidFill>
                  <a:schemeClr val="tx2">
                    <a:lumMod val="50000"/>
                  </a:schemeClr>
                </a:solidFill>
              </a:rPr>
              <a:t>Resultados Metas Sistema “Mi Ciudad”</a:t>
            </a:r>
            <a:endParaRPr lang="es-ES" dirty="0">
              <a:solidFill>
                <a:schemeClr val="tx2">
                  <a:lumMod val="50000"/>
                </a:schemeClr>
              </a:solidFill>
            </a:endParaRPr>
          </a:p>
        </p:txBody>
      </p:sp>
      <p:sp>
        <p:nvSpPr>
          <p:cNvPr id="13" name="CuadroTexto 12">
            <a:hlinkClick r:id="" action="ppaction://noaction"/>
          </p:cNvPr>
          <p:cNvSpPr txBox="1"/>
          <p:nvPr/>
        </p:nvSpPr>
        <p:spPr>
          <a:xfrm>
            <a:off x="10764522" y="5564727"/>
            <a:ext cx="1257300"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C" sz="1400" dirty="0" smtClean="0">
                <a:hlinkClick r:id="rId7" action="ppaction://hlinksldjump"/>
              </a:rPr>
              <a:t>REGRESAR</a:t>
            </a:r>
            <a:endParaRPr lang="es-EC" sz="1400" dirty="0"/>
          </a:p>
        </p:txBody>
      </p:sp>
      <p:sp>
        <p:nvSpPr>
          <p:cNvPr id="2" name="Marcador de número de diapositiva 1"/>
          <p:cNvSpPr>
            <a:spLocks noGrp="1"/>
          </p:cNvSpPr>
          <p:nvPr>
            <p:ph type="sldNum" sz="quarter" idx="12"/>
          </p:nvPr>
        </p:nvSpPr>
        <p:spPr/>
        <p:txBody>
          <a:bodyPr/>
          <a:lstStyle/>
          <a:p>
            <a:fld id="{A7058661-EA62-204E-B219-55D798D746B5}" type="slidenum">
              <a:rPr lang="es-ES_tradnl" smtClean="0"/>
              <a:t>54</a:t>
            </a:fld>
            <a:endParaRPr lang="es-ES_tradnl" dirty="0"/>
          </a:p>
        </p:txBody>
      </p:sp>
    </p:spTree>
    <p:extLst>
      <p:ext uri="{BB962C8B-B14F-4D97-AF65-F5344CB8AC3E}">
        <p14:creationId xmlns:p14="http://schemas.microsoft.com/office/powerpoint/2010/main" val="179956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_tradnl" dirty="0"/>
          </a:p>
        </p:txBody>
      </p:sp>
      <p:sp>
        <p:nvSpPr>
          <p:cNvPr id="3" name="Subtítulo 2"/>
          <p:cNvSpPr>
            <a:spLocks noGrp="1"/>
          </p:cNvSpPr>
          <p:nvPr>
            <p:ph type="subTitle" idx="1"/>
          </p:nvPr>
        </p:nvSpPr>
        <p:spPr/>
        <p:txBody>
          <a:bodyPr/>
          <a:lstStyle/>
          <a:p>
            <a:endParaRPr lang="es-ES_tradnl" dirty="0"/>
          </a:p>
        </p:txBody>
      </p:sp>
      <p:sp>
        <p:nvSpPr>
          <p:cNvPr id="5" name="CuadroTexto 4"/>
          <p:cNvSpPr txBox="1"/>
          <p:nvPr/>
        </p:nvSpPr>
        <p:spPr>
          <a:xfrm>
            <a:off x="4659090" y="6248662"/>
            <a:ext cx="3722914" cy="523220"/>
          </a:xfrm>
          <a:prstGeom prst="rect">
            <a:avLst/>
          </a:prstGeom>
          <a:noFill/>
        </p:spPr>
        <p:txBody>
          <a:bodyPr wrap="square" rtlCol="0">
            <a:spAutoFit/>
          </a:bodyPr>
          <a:lstStyle/>
          <a:p>
            <a:r>
              <a:rPr lang="es-ES_tradnl" sz="2800" b="1" dirty="0" smtClean="0">
                <a:solidFill>
                  <a:srgbClr val="0070C0"/>
                </a:solidFill>
              </a:rPr>
              <a:t>14 de mayo de 2021</a:t>
            </a:r>
            <a:endParaRPr lang="es-ES" sz="2800" b="1" dirty="0">
              <a:solidFill>
                <a:srgbClr val="0070C0"/>
              </a:solidFill>
            </a:endParaRPr>
          </a:p>
        </p:txBody>
      </p:sp>
      <p:sp>
        <p:nvSpPr>
          <p:cNvPr id="6" name="Marcador de número de diapositiva 5"/>
          <p:cNvSpPr>
            <a:spLocks noGrp="1"/>
          </p:cNvSpPr>
          <p:nvPr>
            <p:ph type="sldNum" sz="quarter" idx="12"/>
          </p:nvPr>
        </p:nvSpPr>
        <p:spPr/>
        <p:txBody>
          <a:bodyPr/>
          <a:lstStyle/>
          <a:p>
            <a:fld id="{A7058661-EA62-204E-B219-55D798D746B5}" type="slidenum">
              <a:rPr lang="es-ES_tradnl" smtClean="0"/>
              <a:t>55</a:t>
            </a:fld>
            <a:endParaRPr lang="es-ES_tradnl"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45300"/>
          </a:xfrm>
          <a:prstGeom prst="rect">
            <a:avLst/>
          </a:prstGeom>
        </p:spPr>
      </p:pic>
    </p:spTree>
    <p:extLst>
      <p:ext uri="{BB962C8B-B14F-4D97-AF65-F5344CB8AC3E}">
        <p14:creationId xmlns:p14="http://schemas.microsoft.com/office/powerpoint/2010/main" val="4084434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5" name="CuadroTexto 14"/>
          <p:cNvSpPr txBox="1"/>
          <p:nvPr/>
        </p:nvSpPr>
        <p:spPr>
          <a:xfrm>
            <a:off x="-780851" y="16188"/>
            <a:ext cx="8225953" cy="646331"/>
          </a:xfrm>
          <a:prstGeom prst="rect">
            <a:avLst/>
          </a:prstGeom>
          <a:noFill/>
          <a:ln>
            <a:noFill/>
          </a:ln>
        </p:spPr>
        <p:txBody>
          <a:bodyPr anchor="ctr"/>
          <a:lstStyle>
            <a:defPPr>
              <a:defRPr lang="es-ES_tradnl"/>
            </a:defPPr>
            <a:lvl1pPr marL="2057400" indent="-2057400" algn="ctr" fontAlgn="base">
              <a:spcBef>
                <a:spcPct val="0"/>
              </a:spcBef>
              <a:spcAft>
                <a:spcPct val="0"/>
              </a:spcAft>
              <a:defRPr b="1" cap="small">
                <a:solidFill>
                  <a:schemeClr val="accent5">
                    <a:lumMod val="75000"/>
                  </a:schemeClr>
                </a:solidFill>
                <a:effectLst>
                  <a:outerShdw blurRad="38100" dist="38100" dir="2700000" algn="tl">
                    <a:srgbClr val="C0C0C0"/>
                  </a:outerShdw>
                </a:effectLst>
                <a:latin typeface="Century Gothic" pitchFamily="34" charset="0"/>
                <a:ea typeface="+mj-ea"/>
                <a:cs typeface="Calibri" pitchFamily="34" charset="0"/>
              </a:defRPr>
            </a:lvl1pPr>
            <a:lvl2pPr algn="ctr" eaLnBrk="0" fontAlgn="base" hangingPunct="0">
              <a:spcBef>
                <a:spcPct val="0"/>
              </a:spcBef>
              <a:spcAft>
                <a:spcPct val="0"/>
              </a:spcAft>
              <a:defRPr sz="4400">
                <a:solidFill>
                  <a:schemeClr val="tx2"/>
                </a:solidFill>
                <a:latin typeface="Arial" charset="0"/>
              </a:defRPr>
            </a:lvl2pPr>
            <a:lvl3pPr algn="ctr" eaLnBrk="0" fontAlgn="base" hangingPunct="0">
              <a:spcBef>
                <a:spcPct val="0"/>
              </a:spcBef>
              <a:spcAft>
                <a:spcPct val="0"/>
              </a:spcAft>
              <a:defRPr sz="4400">
                <a:solidFill>
                  <a:schemeClr val="tx2"/>
                </a:solidFill>
                <a:latin typeface="Arial" charset="0"/>
              </a:defRPr>
            </a:lvl3pPr>
            <a:lvl4pPr algn="ctr" eaLnBrk="0" fontAlgn="base" hangingPunct="0">
              <a:spcBef>
                <a:spcPct val="0"/>
              </a:spcBef>
              <a:spcAft>
                <a:spcPct val="0"/>
              </a:spcAft>
              <a:defRPr sz="4400">
                <a:solidFill>
                  <a:schemeClr val="tx2"/>
                </a:solidFill>
                <a:latin typeface="Arial" charset="0"/>
              </a:defRPr>
            </a:lvl4pPr>
            <a:lvl5pPr algn="ctr" eaLnBrk="0" fontAlgn="base" hangingPunct="0">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s-ES" dirty="0"/>
              <a:t>GESTIÓN OPERATIVA / </a:t>
            </a:r>
            <a:r>
              <a:rPr lang="es-ES_tradnl" dirty="0"/>
              <a:t>ACTIVIDADES RELEVANTES</a:t>
            </a:r>
            <a:endParaRPr lang="es-ES" dirty="0"/>
          </a:p>
          <a:p>
            <a:endParaRPr lang="es-ES" dirty="0"/>
          </a:p>
        </p:txBody>
      </p:sp>
      <p:sp>
        <p:nvSpPr>
          <p:cNvPr id="12" name="Subtítulo 5"/>
          <p:cNvSpPr txBox="1">
            <a:spLocks/>
          </p:cNvSpPr>
          <p:nvPr/>
        </p:nvSpPr>
        <p:spPr>
          <a:xfrm>
            <a:off x="-1699303" y="503860"/>
            <a:ext cx="6477001" cy="400110"/>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900"/>
            </a:lvl1pPr>
          </a:lstStyle>
          <a:p>
            <a:pPr marL="0" indent="0" algn="ctr">
              <a:buNone/>
            </a:pPr>
            <a:r>
              <a:rPr lang="es-ES" sz="2000" b="1" dirty="0">
                <a:solidFill>
                  <a:schemeClr val="accent1">
                    <a:lumMod val="50000"/>
                  </a:schemeClr>
                </a:solidFill>
              </a:rPr>
              <a:t>Barrido Manual</a:t>
            </a:r>
          </a:p>
        </p:txBody>
      </p:sp>
      <p:sp>
        <p:nvSpPr>
          <p:cNvPr id="4" name="Rectángulo 3"/>
          <p:cNvSpPr/>
          <p:nvPr/>
        </p:nvSpPr>
        <p:spPr>
          <a:xfrm>
            <a:off x="275094" y="962888"/>
            <a:ext cx="10278606" cy="384721"/>
          </a:xfrm>
          <a:prstGeom prst="rect">
            <a:avLst/>
          </a:prstGeom>
          <a:solidFill>
            <a:schemeClr val="bg1"/>
          </a:solidFill>
        </p:spPr>
        <p:txBody>
          <a:bodyPr wrap="square">
            <a:spAutoFit/>
          </a:bodyPr>
          <a:lstStyle/>
          <a:p>
            <a:pPr algn="ctr"/>
            <a:r>
              <a:rPr lang="es-EC" sz="1900" b="1" dirty="0" smtClean="0"/>
              <a:t>Rediseño </a:t>
            </a:r>
            <a:r>
              <a:rPr lang="es-EC" sz="1900" b="1" dirty="0"/>
              <a:t>del </a:t>
            </a:r>
            <a:r>
              <a:rPr lang="es-EC" sz="1900" b="1" dirty="0" smtClean="0"/>
              <a:t>Servicio </a:t>
            </a:r>
            <a:r>
              <a:rPr lang="es-EC" sz="1900" b="1" dirty="0"/>
              <a:t>de </a:t>
            </a:r>
            <a:r>
              <a:rPr lang="es-EC" sz="1900" b="1" dirty="0" smtClean="0"/>
              <a:t>Barrido Manual </a:t>
            </a:r>
            <a:r>
              <a:rPr lang="es-EC" sz="1900" b="1" dirty="0"/>
              <a:t>en la Administración Manuela Sáenz</a:t>
            </a:r>
            <a:endParaRPr lang="es-ES" sz="1900" b="1" dirty="0"/>
          </a:p>
        </p:txBody>
      </p:sp>
      <p:sp>
        <p:nvSpPr>
          <p:cNvPr id="21" name="CuadroTexto 20"/>
          <p:cNvSpPr txBox="1"/>
          <p:nvPr/>
        </p:nvSpPr>
        <p:spPr>
          <a:xfrm>
            <a:off x="462116" y="4630999"/>
            <a:ext cx="11329834" cy="2062103"/>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buNone/>
            </a:pPr>
            <a:endParaRPr lang="es-EC" sz="2000" dirty="0"/>
          </a:p>
          <a:p>
            <a:r>
              <a:rPr lang="es-EC" sz="1800" b="0" dirty="0" smtClean="0"/>
              <a:t>A finales del </a:t>
            </a:r>
            <a:r>
              <a:rPr lang="es-EC" sz="1800" b="0" dirty="0"/>
              <a:t>primer </a:t>
            </a:r>
            <a:r>
              <a:rPr lang="es-EC" sz="1800" b="0" dirty="0" smtClean="0"/>
              <a:t>semestre </a:t>
            </a:r>
            <a:r>
              <a:rPr lang="es-EC" sz="1800" b="0" dirty="0"/>
              <a:t>se </a:t>
            </a:r>
            <a:r>
              <a:rPr lang="es-EC" sz="1800" dirty="0" smtClean="0"/>
              <a:t>rediseñaron 145 rutas del </a:t>
            </a:r>
            <a:r>
              <a:rPr lang="es-EC" sz="1800" dirty="0"/>
              <a:t>servicio de barrido manual en la Administración Zonal Manuela </a:t>
            </a:r>
            <a:r>
              <a:rPr lang="es-EC" sz="1800" dirty="0" smtClean="0"/>
              <a:t>Sáenz</a:t>
            </a:r>
            <a:r>
              <a:rPr lang="es-EC" sz="1800" b="0" dirty="0" smtClean="0"/>
              <a:t>, que serán atendidas por 120 personas en </a:t>
            </a:r>
            <a:r>
              <a:rPr lang="es-EC" sz="1800" dirty="0" smtClean="0"/>
              <a:t>tres </a:t>
            </a:r>
            <a:r>
              <a:rPr lang="es-EC" sz="1800" dirty="0"/>
              <a:t>horarios</a:t>
            </a:r>
            <a:r>
              <a:rPr lang="es-EC" sz="1800" b="0" dirty="0"/>
              <a:t> de trabajo: </a:t>
            </a:r>
            <a:r>
              <a:rPr lang="es-EC" sz="1800" b="0" dirty="0" smtClean="0"/>
              <a:t>diurno, </a:t>
            </a:r>
            <a:r>
              <a:rPr lang="es-EC" sz="1800" b="0" dirty="0"/>
              <a:t>vespertino </a:t>
            </a:r>
            <a:r>
              <a:rPr lang="es-EC" sz="1800" b="0" dirty="0" smtClean="0"/>
              <a:t>y nocturno.</a:t>
            </a:r>
          </a:p>
          <a:p>
            <a:endParaRPr lang="es-EC" sz="1800" b="0" dirty="0" smtClean="0"/>
          </a:p>
          <a:p>
            <a:r>
              <a:rPr lang="es-EC" sz="1800" b="0" dirty="0" smtClean="0"/>
              <a:t>Este </a:t>
            </a:r>
            <a:r>
              <a:rPr lang="es-EC" sz="1800" b="0" dirty="0"/>
              <a:t>servicio se rediseñó debido a que las actividades productivas se están reactivando, el flujo de personas se va normalizando, han proliferado los vendedores </a:t>
            </a:r>
            <a:r>
              <a:rPr lang="es-EC" sz="1800" b="0" dirty="0" smtClean="0"/>
              <a:t>informales y </a:t>
            </a:r>
            <a:r>
              <a:rPr lang="es-EC" sz="1800" b="0" dirty="0"/>
              <a:t>las personas en condición de calle, lo que ha ocasionado un mayor incremento en la disposición de residuos sólidos en el espacio público a ser atendido. </a:t>
            </a:r>
            <a:endParaRPr lang="es-EC" sz="1800" b="0" dirty="0">
              <a:solidFill>
                <a:srgbClr val="C00000"/>
              </a:solidFill>
            </a:endParaRPr>
          </a:p>
        </p:txBody>
      </p:sp>
      <p:sp>
        <p:nvSpPr>
          <p:cNvPr id="17"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Marcador de número de diapositiva 1"/>
          <p:cNvSpPr>
            <a:spLocks noGrp="1"/>
          </p:cNvSpPr>
          <p:nvPr>
            <p:ph type="sldNum" sz="quarter" idx="12"/>
          </p:nvPr>
        </p:nvSpPr>
        <p:spPr/>
        <p:txBody>
          <a:bodyPr/>
          <a:lstStyle/>
          <a:p>
            <a:fld id="{A7058661-EA62-204E-B219-55D798D746B5}" type="slidenum">
              <a:rPr lang="es-ES_tradnl" smtClean="0"/>
              <a:t>6</a:t>
            </a:fld>
            <a:endParaRPr lang="es-ES_tradnl" dirty="0"/>
          </a:p>
        </p:txBody>
      </p:sp>
      <p:graphicFrame>
        <p:nvGraphicFramePr>
          <p:cNvPr id="6" name="Objeto 5"/>
          <p:cNvGraphicFramePr>
            <a:graphicFrameLocks noChangeAspect="1"/>
          </p:cNvGraphicFramePr>
          <p:nvPr>
            <p:extLst>
              <p:ext uri="{D42A27DB-BD31-4B8C-83A1-F6EECF244321}">
                <p14:modId xmlns:p14="http://schemas.microsoft.com/office/powerpoint/2010/main" val="3808111965"/>
              </p:ext>
            </p:extLst>
          </p:nvPr>
        </p:nvGraphicFramePr>
        <p:xfrm>
          <a:off x="2703871" y="1533840"/>
          <a:ext cx="6774425" cy="3169614"/>
        </p:xfrm>
        <a:graphic>
          <a:graphicData uri="http://schemas.openxmlformats.org/presentationml/2006/ole">
            <mc:AlternateContent xmlns:mc="http://schemas.openxmlformats.org/markup-compatibility/2006">
              <mc:Choice xmlns:v="urn:schemas-microsoft-com:vml" Requires="v">
                <p:oleObj spid="_x0000_s7208" name="Hoja de cálculo" r:id="rId4" imgW="4694062" imgH="2057400" progId="Excel.Sheet.12">
                  <p:embed/>
                </p:oleObj>
              </mc:Choice>
              <mc:Fallback>
                <p:oleObj name="Hoja de cálculo" r:id="rId4" imgW="4694062" imgH="2057400" progId="Excel.Sheet.12">
                  <p:embed/>
                  <p:pic>
                    <p:nvPicPr>
                      <p:cNvPr id="0" name=""/>
                      <p:cNvPicPr/>
                      <p:nvPr/>
                    </p:nvPicPr>
                    <p:blipFill>
                      <a:blip r:embed="rId5"/>
                      <a:stretch>
                        <a:fillRect/>
                      </a:stretch>
                    </p:blipFill>
                    <p:spPr>
                      <a:xfrm>
                        <a:off x="2703871" y="1533840"/>
                        <a:ext cx="6774425" cy="3169614"/>
                      </a:xfrm>
                      <a:prstGeom prst="rect">
                        <a:avLst/>
                      </a:prstGeom>
                    </p:spPr>
                  </p:pic>
                </p:oleObj>
              </mc:Fallback>
            </mc:AlternateContent>
          </a:graphicData>
        </a:graphic>
      </p:graphicFrame>
    </p:spTree>
    <p:extLst>
      <p:ext uri="{BB962C8B-B14F-4D97-AF65-F5344CB8AC3E}">
        <p14:creationId xmlns:p14="http://schemas.microsoft.com/office/powerpoint/2010/main" val="2149818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1220491" y="81597"/>
            <a:ext cx="9035752" cy="72000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OPERATIVA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sp>
        <p:nvSpPr>
          <p:cNvPr id="16" name="CuadroTexto 15"/>
          <p:cNvSpPr txBox="1"/>
          <p:nvPr/>
        </p:nvSpPr>
        <p:spPr>
          <a:xfrm>
            <a:off x="314632" y="1249687"/>
            <a:ext cx="6748159" cy="1477328"/>
          </a:xfrm>
          <a:prstGeom prst="rect">
            <a:avLst/>
          </a:prstGeom>
          <a:noFill/>
        </p:spPr>
        <p:txBody>
          <a:bodyPr wrap="square" rtlCol="0">
            <a:spAutoFit/>
          </a:bodyPr>
          <a:lstStyle>
            <a:defPPr>
              <a:defRPr lang="es-ES_tradnl"/>
            </a:defPPr>
            <a:lvl1pPr indent="0" algn="just">
              <a:buFont typeface="Arial" panose="020B0604020202020204" pitchFamily="34" charset="0"/>
              <a:buNone/>
              <a:defRPr sz="1600" b="0"/>
            </a:lvl1pPr>
            <a:lvl2pPr marL="742950" lvl="1" indent="-285750">
              <a:buFont typeface="Arial" panose="020B0604020202020204" pitchFamily="34" charset="0"/>
              <a:buChar char="•"/>
              <a:defRPr sz="1600" b="0"/>
            </a:lvl2pPr>
          </a:lstStyle>
          <a:p>
            <a:pPr marL="285750" indent="-285750">
              <a:buFont typeface="Arial" panose="020B0604020202020204" pitchFamily="34" charset="0"/>
              <a:buChar char="•"/>
            </a:pPr>
            <a:r>
              <a:rPr lang="es-ES" sz="1800" dirty="0" smtClean="0"/>
              <a:t>Durante el </a:t>
            </a:r>
            <a:r>
              <a:rPr lang="es-ES" sz="1800" dirty="0"/>
              <a:t>primer semestre de 2021, </a:t>
            </a:r>
            <a:r>
              <a:rPr lang="es-ES" sz="1800" b="1" dirty="0"/>
              <a:t>se </a:t>
            </a:r>
            <a:r>
              <a:rPr lang="es-ES" sz="1800" b="1" dirty="0" smtClean="0"/>
              <a:t>intensificó el trabajo </a:t>
            </a:r>
            <a:r>
              <a:rPr lang="es-ES" sz="1800" dirty="0" smtClean="0"/>
              <a:t>en varias zonas </a:t>
            </a:r>
            <a:r>
              <a:rPr lang="es-ES" sz="1800" dirty="0"/>
              <a:t>del </a:t>
            </a:r>
            <a:r>
              <a:rPr lang="es-ES" sz="1800" dirty="0" smtClean="0"/>
              <a:t>DMQ en las que </a:t>
            </a:r>
            <a:r>
              <a:rPr lang="es-ES" sz="1800" dirty="0"/>
              <a:t>se venía interviniendo anteriormente, </a:t>
            </a:r>
            <a:r>
              <a:rPr lang="es-ES" sz="1800" dirty="0" smtClean="0"/>
              <a:t>aplicando </a:t>
            </a:r>
            <a:r>
              <a:rPr lang="es-ES" sz="1800" dirty="0"/>
              <a:t>estrategias técnicas y operativas para incrementar la recuperación de Residuos Sólidos Reciclables (RSR), con la adecuada vinculación de los </a:t>
            </a:r>
            <a:r>
              <a:rPr lang="es-ES" sz="1800" dirty="0" smtClean="0"/>
              <a:t>recicladores de base.</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7</a:t>
            </a:fld>
            <a:endParaRPr lang="es-ES_tradnl" dirty="0"/>
          </a:p>
        </p:txBody>
      </p:sp>
      <p:sp>
        <p:nvSpPr>
          <p:cNvPr id="14" name="Subtítulo 5"/>
          <p:cNvSpPr txBox="1">
            <a:spLocks/>
          </p:cNvSpPr>
          <p:nvPr/>
        </p:nvSpPr>
        <p:spPr>
          <a:xfrm>
            <a:off x="199505" y="731519"/>
            <a:ext cx="3315951" cy="400110"/>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l">
              <a:buNone/>
            </a:pPr>
            <a:r>
              <a:rPr lang="es-ES" sz="2000" dirty="0" smtClean="0">
                <a:solidFill>
                  <a:schemeClr val="accent1">
                    <a:lumMod val="50000"/>
                  </a:schemeClr>
                </a:solidFill>
              </a:rPr>
              <a:t>Recolección Diferenciada</a:t>
            </a:r>
            <a:endParaRPr lang="es-EC" sz="2000" dirty="0">
              <a:solidFill>
                <a:schemeClr val="accent1">
                  <a:lumMod val="50000"/>
                </a:schemeClr>
              </a:solidFill>
            </a:endParaRP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812" y="947633"/>
            <a:ext cx="3857625" cy="5408717"/>
          </a:xfrm>
          <a:prstGeom prst="rect">
            <a:avLst/>
          </a:prstGeom>
        </p:spPr>
      </p:pic>
      <p:sp>
        <p:nvSpPr>
          <p:cNvPr id="15" name="Rectángulo 14"/>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7"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graphicFrame>
        <p:nvGraphicFramePr>
          <p:cNvPr id="13" name="Tabla 12"/>
          <p:cNvGraphicFramePr>
            <a:graphicFrameLocks noGrp="1"/>
          </p:cNvGraphicFramePr>
          <p:nvPr>
            <p:extLst>
              <p:ext uri="{D42A27DB-BD31-4B8C-83A1-F6EECF244321}">
                <p14:modId xmlns:p14="http://schemas.microsoft.com/office/powerpoint/2010/main" val="1083794407"/>
              </p:ext>
            </p:extLst>
          </p:nvPr>
        </p:nvGraphicFramePr>
        <p:xfrm>
          <a:off x="695324" y="2969357"/>
          <a:ext cx="6238876" cy="3130632"/>
        </p:xfrm>
        <a:graphic>
          <a:graphicData uri="http://schemas.openxmlformats.org/drawingml/2006/table">
            <a:tbl>
              <a:tblPr firstRow="1" firstCol="1" bandRow="1">
                <a:tableStyleId>{5C22544A-7EE6-4342-B048-85BDC9FD1C3A}</a:tableStyleId>
              </a:tblPr>
              <a:tblGrid>
                <a:gridCol w="1236363">
                  <a:extLst>
                    <a:ext uri="{9D8B030D-6E8A-4147-A177-3AD203B41FA5}">
                      <a16:colId xmlns:a16="http://schemas.microsoft.com/office/drawing/2014/main" val="4082211129"/>
                    </a:ext>
                  </a:extLst>
                </a:gridCol>
                <a:gridCol w="1236363">
                  <a:extLst>
                    <a:ext uri="{9D8B030D-6E8A-4147-A177-3AD203B41FA5}">
                      <a16:colId xmlns:a16="http://schemas.microsoft.com/office/drawing/2014/main" val="1785138389"/>
                    </a:ext>
                  </a:extLst>
                </a:gridCol>
                <a:gridCol w="1179300">
                  <a:extLst>
                    <a:ext uri="{9D8B030D-6E8A-4147-A177-3AD203B41FA5}">
                      <a16:colId xmlns:a16="http://schemas.microsoft.com/office/drawing/2014/main" val="2040598818"/>
                    </a:ext>
                  </a:extLst>
                </a:gridCol>
                <a:gridCol w="1293425">
                  <a:extLst>
                    <a:ext uri="{9D8B030D-6E8A-4147-A177-3AD203B41FA5}">
                      <a16:colId xmlns:a16="http://schemas.microsoft.com/office/drawing/2014/main" val="2785740282"/>
                    </a:ext>
                  </a:extLst>
                </a:gridCol>
                <a:gridCol w="1293425">
                  <a:extLst>
                    <a:ext uri="{9D8B030D-6E8A-4147-A177-3AD203B41FA5}">
                      <a16:colId xmlns:a16="http://schemas.microsoft.com/office/drawing/2014/main" val="1017766117"/>
                    </a:ext>
                  </a:extLst>
                </a:gridCol>
              </a:tblGrid>
              <a:tr h="519773">
                <a:tc rowSpan="2">
                  <a:txBody>
                    <a:bodyPr/>
                    <a:lstStyle/>
                    <a:p>
                      <a:pPr algn="ctr" rtl="0" fontAlgn="ctr"/>
                      <a:r>
                        <a:rPr lang="es-ES" sz="1600" u="none" strike="noStrike">
                          <a:effectLst/>
                        </a:rPr>
                        <a:t>Meses</a:t>
                      </a:r>
                      <a:endParaRPr lang="es-ES" sz="1600" b="1" i="0" u="none" strike="noStrike">
                        <a:solidFill>
                          <a:srgbClr val="FFFFFF"/>
                        </a:solidFill>
                        <a:effectLst/>
                        <a:latin typeface="Calibri" panose="020F0502020204030204" pitchFamily="34" charset="0"/>
                      </a:endParaRPr>
                    </a:p>
                  </a:txBody>
                  <a:tcPr marL="7620" marR="7620" marT="7620" marB="0" anchor="ctr"/>
                </a:tc>
                <a:tc gridSpan="2">
                  <a:txBody>
                    <a:bodyPr/>
                    <a:lstStyle/>
                    <a:p>
                      <a:pPr algn="ctr" rtl="0" fontAlgn="ctr"/>
                      <a:r>
                        <a:rPr lang="es-ES" sz="1600" u="none" strike="noStrike" dirty="0">
                          <a:effectLst/>
                        </a:rPr>
                        <a:t>Recolección de </a:t>
                      </a:r>
                      <a:r>
                        <a:rPr lang="es-ES" sz="1600" u="none" strike="noStrike" dirty="0" smtClean="0">
                          <a:effectLst/>
                        </a:rPr>
                        <a:t>RSR Toneladas </a:t>
                      </a:r>
                      <a:endParaRPr lang="es-ES" sz="1600" b="1" i="0" u="none" strike="noStrike" dirty="0">
                        <a:solidFill>
                          <a:srgbClr val="FFFFFF"/>
                        </a:solidFill>
                        <a:effectLst/>
                        <a:latin typeface="Calibri" panose="020F0502020204030204" pitchFamily="34" charset="0"/>
                      </a:endParaRPr>
                    </a:p>
                  </a:txBody>
                  <a:tcPr marL="7620" marR="7620" marT="7620" marB="0" anchor="ctr"/>
                </a:tc>
                <a:tc hMerge="1">
                  <a:txBody>
                    <a:bodyPr/>
                    <a:lstStyle/>
                    <a:p>
                      <a:endParaRPr lang="es-ES"/>
                    </a:p>
                  </a:txBody>
                  <a:tcPr/>
                </a:tc>
                <a:tc gridSpan="2">
                  <a:txBody>
                    <a:bodyPr/>
                    <a:lstStyle/>
                    <a:p>
                      <a:pPr algn="ctr" rtl="0" fontAlgn="ctr"/>
                      <a:r>
                        <a:rPr lang="es-ES" sz="1600" u="none" strike="noStrike" dirty="0">
                          <a:effectLst/>
                        </a:rPr>
                        <a:t>Variaciones</a:t>
                      </a:r>
                      <a:endParaRPr lang="es-ES" sz="1600" b="1" i="0" u="none" strike="noStrike" dirty="0">
                        <a:solidFill>
                          <a:srgbClr val="FFFFFF"/>
                        </a:solidFill>
                        <a:effectLst/>
                        <a:latin typeface="Calibri" panose="020F0502020204030204" pitchFamily="34" charset="0"/>
                      </a:endParaRPr>
                    </a:p>
                  </a:txBody>
                  <a:tcPr marL="7620" marR="7620" marT="7620" marB="0" anchor="ctr"/>
                </a:tc>
                <a:tc hMerge="1">
                  <a:txBody>
                    <a:bodyPr/>
                    <a:lstStyle/>
                    <a:p>
                      <a:endParaRPr lang="es-ES"/>
                    </a:p>
                  </a:txBody>
                  <a:tcPr/>
                </a:tc>
                <a:extLst>
                  <a:ext uri="{0D108BD9-81ED-4DB2-BD59-A6C34878D82A}">
                    <a16:rowId xmlns:a16="http://schemas.microsoft.com/office/drawing/2014/main" val="570130524"/>
                  </a:ext>
                </a:extLst>
              </a:tr>
              <a:tr h="574898">
                <a:tc vMerge="1">
                  <a:txBody>
                    <a:bodyPr/>
                    <a:lstStyle/>
                    <a:p>
                      <a:endParaRPr lang="es-ES"/>
                    </a:p>
                  </a:txBody>
                  <a:tcPr/>
                </a:tc>
                <a:tc>
                  <a:txBody>
                    <a:bodyPr/>
                    <a:lstStyle/>
                    <a:p>
                      <a:pPr algn="ctr" rtl="0" fontAlgn="ctr"/>
                      <a:r>
                        <a:rPr lang="es-ES" sz="1600" b="1" u="none" strike="noStrike" dirty="0" smtClean="0">
                          <a:effectLst/>
                        </a:rPr>
                        <a:t>2020 </a:t>
                      </a:r>
                    </a:p>
                    <a:p>
                      <a:pPr algn="ctr" rtl="0" fontAlgn="ctr"/>
                      <a:r>
                        <a:rPr lang="es-ES" sz="1600" b="1" u="none" strike="noStrike" dirty="0" smtClean="0">
                          <a:effectLst/>
                        </a:rPr>
                        <a:t>(A)</a:t>
                      </a:r>
                      <a:endParaRPr lang="es-ES" sz="16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smtClean="0">
                          <a:effectLst/>
                        </a:rPr>
                        <a:t>2021 </a:t>
                      </a:r>
                    </a:p>
                    <a:p>
                      <a:pPr algn="ctr" rtl="0" fontAlgn="ctr"/>
                      <a:r>
                        <a:rPr lang="es-ES" sz="1600" b="1" u="none" strike="noStrike" dirty="0" smtClean="0">
                          <a:effectLst/>
                        </a:rPr>
                        <a:t>(B)</a:t>
                      </a:r>
                      <a:endParaRPr lang="es-ES" sz="16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smtClean="0">
                          <a:effectLst/>
                        </a:rPr>
                        <a:t>Absoluta</a:t>
                      </a:r>
                    </a:p>
                    <a:p>
                      <a:pPr algn="ctr" rtl="0" fontAlgn="ctr"/>
                      <a:r>
                        <a:rPr lang="es-ES_tradnl" sz="1600" b="1" i="0" u="none" strike="noStrike" dirty="0" smtClean="0">
                          <a:solidFill>
                            <a:schemeClr val="tx1"/>
                          </a:solidFill>
                          <a:effectLst/>
                          <a:latin typeface="Calibri" panose="020F0502020204030204" pitchFamily="34" charset="0"/>
                        </a:rPr>
                        <a:t>C=B-A</a:t>
                      </a:r>
                      <a:endParaRPr lang="es-ES" sz="16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a:effectLst/>
                        </a:rPr>
                        <a:t>Relativa </a:t>
                      </a:r>
                      <a:r>
                        <a:rPr lang="es-ES" sz="1600" b="1" u="none" strike="noStrike" dirty="0" smtClean="0">
                          <a:effectLst/>
                        </a:rPr>
                        <a:t>(%)</a:t>
                      </a:r>
                    </a:p>
                    <a:p>
                      <a:pPr algn="ctr" rtl="0" fontAlgn="ctr"/>
                      <a:r>
                        <a:rPr lang="es-ES_tradnl" sz="1600" b="1" i="0" u="none" strike="noStrike" dirty="0" smtClean="0">
                          <a:solidFill>
                            <a:schemeClr val="tx1"/>
                          </a:solidFill>
                          <a:effectLst/>
                          <a:latin typeface="Calibri" panose="020F0502020204030204" pitchFamily="34" charset="0"/>
                        </a:rPr>
                        <a:t>D=C/A</a:t>
                      </a:r>
                      <a:endParaRPr lang="es-ES" sz="1600" b="1"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61518779"/>
                  </a:ext>
                </a:extLst>
              </a:tr>
              <a:tr h="263885">
                <a:tc>
                  <a:txBody>
                    <a:bodyPr/>
                    <a:lstStyle/>
                    <a:p>
                      <a:pPr algn="l" rtl="0" fontAlgn="ctr"/>
                      <a:r>
                        <a:rPr lang="es-ES" sz="1600" u="none" strike="noStrike">
                          <a:effectLst/>
                        </a:rPr>
                        <a:t>Enero</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600" u="none" strike="noStrike" dirty="0">
                          <a:effectLst/>
                        </a:rPr>
                        <a:t>301,35</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105,10</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-196,25</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-65,12</a:t>
                      </a:r>
                      <a:endParaRPr lang="es-ES"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281942586"/>
                  </a:ext>
                </a:extLst>
              </a:tr>
              <a:tr h="263885">
                <a:tc>
                  <a:txBody>
                    <a:bodyPr/>
                    <a:lstStyle/>
                    <a:p>
                      <a:pPr algn="l" rtl="0" fontAlgn="ctr"/>
                      <a:r>
                        <a:rPr lang="es-ES" sz="1600" u="none" strike="noStrike">
                          <a:effectLst/>
                        </a:rPr>
                        <a:t>Febrero</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600" u="none" strike="noStrike">
                          <a:effectLst/>
                        </a:rPr>
                        <a:t>305,00</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110,75</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-194,25</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-63,69</a:t>
                      </a:r>
                      <a:endParaRPr lang="es-ES"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072291526"/>
                  </a:ext>
                </a:extLst>
              </a:tr>
              <a:tr h="263885">
                <a:tc>
                  <a:txBody>
                    <a:bodyPr/>
                    <a:lstStyle/>
                    <a:p>
                      <a:pPr algn="l" rtl="0" fontAlgn="ctr"/>
                      <a:r>
                        <a:rPr lang="es-ES" sz="1600" u="none" strike="noStrike">
                          <a:effectLst/>
                        </a:rPr>
                        <a:t>Marzo</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s-ES" sz="1600" u="none" strike="noStrike" dirty="0">
                          <a:effectLst/>
                        </a:rPr>
                        <a:t>101,38</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168,70</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67,32</a:t>
                      </a:r>
                      <a:endParaRPr lang="es-E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66,40</a:t>
                      </a:r>
                      <a:endParaRPr lang="es-E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362231785"/>
                  </a:ext>
                </a:extLst>
              </a:tr>
              <a:tr h="263885">
                <a:tc>
                  <a:txBody>
                    <a:bodyPr/>
                    <a:lstStyle/>
                    <a:p>
                      <a:pPr algn="l" rtl="0" fontAlgn="ctr"/>
                      <a:r>
                        <a:rPr lang="es-ES" sz="1600" u="none" strike="noStrike">
                          <a:effectLst/>
                        </a:rPr>
                        <a:t>Abril</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                -   </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188,20</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188,20</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                 -   </a:t>
                      </a:r>
                      <a:endParaRPr lang="es-E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37144356"/>
                  </a:ext>
                </a:extLst>
              </a:tr>
              <a:tr h="263885">
                <a:tc>
                  <a:txBody>
                    <a:bodyPr/>
                    <a:lstStyle/>
                    <a:p>
                      <a:pPr algn="l" rtl="0" fontAlgn="ctr"/>
                      <a:r>
                        <a:rPr lang="es-ES" sz="1600" u="none" strike="noStrike">
                          <a:effectLst/>
                        </a:rPr>
                        <a:t>Mayo</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                -   </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180,87</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180,87</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                 -   </a:t>
                      </a:r>
                      <a:endParaRPr lang="es-E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31491149"/>
                  </a:ext>
                </a:extLst>
              </a:tr>
              <a:tr h="263885">
                <a:tc>
                  <a:txBody>
                    <a:bodyPr/>
                    <a:lstStyle/>
                    <a:p>
                      <a:pPr algn="l" rtl="0" fontAlgn="ctr"/>
                      <a:r>
                        <a:rPr lang="es-ES" sz="1600" u="none" strike="noStrike">
                          <a:effectLst/>
                        </a:rPr>
                        <a:t>Junio</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                -   </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177,25</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a:effectLst/>
                        </a:rPr>
                        <a:t>177,25</a:t>
                      </a:r>
                      <a:endParaRPr lang="es-ES"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rtl="0" fontAlgn="ctr"/>
                      <a:r>
                        <a:rPr lang="es-ES" sz="1600" u="none" strike="noStrike" dirty="0">
                          <a:effectLst/>
                        </a:rPr>
                        <a:t>                 -   </a:t>
                      </a:r>
                      <a:endParaRPr lang="es-ES"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380134"/>
                  </a:ext>
                </a:extLst>
              </a:tr>
              <a:tr h="452651">
                <a:tc>
                  <a:txBody>
                    <a:bodyPr/>
                    <a:lstStyle/>
                    <a:p>
                      <a:pPr algn="ctr" rtl="0" fontAlgn="ctr"/>
                      <a:r>
                        <a:rPr lang="es-ES" sz="1600" u="none" strike="noStrike">
                          <a:effectLst/>
                        </a:rPr>
                        <a:t>Total</a:t>
                      </a:r>
                      <a:endParaRPr lang="es-ES" sz="1600" b="1" i="0" u="none" strike="noStrike">
                        <a:solidFill>
                          <a:srgbClr val="FFFFFF"/>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a:effectLst/>
                        </a:rPr>
                        <a:t>707,73</a:t>
                      </a:r>
                      <a:endParaRPr lang="es-ES" sz="16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a:effectLst/>
                        </a:rPr>
                        <a:t>930,87</a:t>
                      </a:r>
                      <a:endParaRPr lang="es-ES" sz="16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a:effectLst/>
                        </a:rPr>
                        <a:t>223,14</a:t>
                      </a:r>
                      <a:endParaRPr lang="es-ES" sz="16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ctr" rtl="0" fontAlgn="ctr"/>
                      <a:r>
                        <a:rPr lang="es-ES" sz="1600" b="1" u="none" strike="noStrike" dirty="0">
                          <a:effectLst/>
                        </a:rPr>
                        <a:t>31,53</a:t>
                      </a:r>
                      <a:endParaRPr lang="es-ES" sz="1600" b="1" i="0" u="none" strike="noStrike" dirty="0">
                        <a:solidFill>
                          <a:srgbClr val="FFFFFF"/>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413308445"/>
                  </a:ext>
                </a:extLst>
              </a:tr>
            </a:tbl>
          </a:graphicData>
        </a:graphic>
      </p:graphicFrame>
      <p:cxnSp>
        <p:nvCxnSpPr>
          <p:cNvPr id="19" name="Conector recto 18"/>
          <p:cNvCxnSpPr/>
          <p:nvPr/>
        </p:nvCxnSpPr>
        <p:spPr>
          <a:xfrm>
            <a:off x="7543801" y="801597"/>
            <a:ext cx="0" cy="58468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7209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1220491" y="81597"/>
            <a:ext cx="9035752" cy="72000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OPERATIVA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6392462"/>
            <a:ext cx="1026414" cy="401881"/>
          </a:xfrm>
          <a:prstGeom prst="rect">
            <a:avLst/>
          </a:prstGeom>
        </p:spPr>
      </p:pic>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Marcador de número de diapositiva 2"/>
          <p:cNvSpPr>
            <a:spLocks noGrp="1"/>
          </p:cNvSpPr>
          <p:nvPr>
            <p:ph type="sldNum" sz="quarter" idx="12"/>
          </p:nvPr>
        </p:nvSpPr>
        <p:spPr/>
        <p:txBody>
          <a:bodyPr/>
          <a:lstStyle/>
          <a:p>
            <a:fld id="{A7058661-EA62-204E-B219-55D798D746B5}" type="slidenum">
              <a:rPr lang="es-ES_tradnl" smtClean="0"/>
              <a:t>8</a:t>
            </a:fld>
            <a:endParaRPr lang="es-ES_tradnl" dirty="0"/>
          </a:p>
        </p:txBody>
      </p:sp>
      <p:sp>
        <p:nvSpPr>
          <p:cNvPr id="18" name="Rectángulo 17"/>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19"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0" name="Subtítulo 5"/>
          <p:cNvSpPr txBox="1">
            <a:spLocks/>
          </p:cNvSpPr>
          <p:nvPr/>
        </p:nvSpPr>
        <p:spPr>
          <a:xfrm>
            <a:off x="115992" y="956140"/>
            <a:ext cx="11114038" cy="461665"/>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l">
              <a:buNone/>
            </a:pPr>
            <a:r>
              <a:rPr lang="es-ES" sz="2400" dirty="0" smtClean="0">
                <a:solidFill>
                  <a:schemeClr val="accent1">
                    <a:lumMod val="50000"/>
                  </a:schemeClr>
                </a:solidFill>
              </a:rPr>
              <a:t>Limpieza y protección de quebradas</a:t>
            </a:r>
            <a:endParaRPr lang="es-EC" sz="2400" dirty="0">
              <a:solidFill>
                <a:schemeClr val="accent1">
                  <a:lumMod val="50000"/>
                </a:schemeClr>
              </a:solidFill>
            </a:endParaRPr>
          </a:p>
        </p:txBody>
      </p:sp>
      <p:sp>
        <p:nvSpPr>
          <p:cNvPr id="21" name="Rectángulo 20"/>
          <p:cNvSpPr/>
          <p:nvPr/>
        </p:nvSpPr>
        <p:spPr>
          <a:xfrm>
            <a:off x="228599" y="1613976"/>
            <a:ext cx="11538857" cy="1938992"/>
          </a:xfrm>
          <a:prstGeom prst="rect">
            <a:avLst/>
          </a:prstGeom>
        </p:spPr>
        <p:txBody>
          <a:bodyPr wrap="square">
            <a:spAutoFit/>
          </a:bodyPr>
          <a:lstStyle/>
          <a:p>
            <a:pPr algn="just"/>
            <a:r>
              <a:rPr lang="es-EC" dirty="0" smtClean="0">
                <a:latin typeface="Calibri" panose="020F0502020204030204" pitchFamily="34" charset="0"/>
                <a:ea typeface="Calibri" panose="020F0502020204030204" pitchFamily="34" charset="0"/>
              </a:rPr>
              <a:t>EMASEO </a:t>
            </a:r>
            <a:r>
              <a:rPr lang="es-EC" dirty="0">
                <a:latin typeface="Calibri" panose="020F0502020204030204" pitchFamily="34" charset="0"/>
                <a:ea typeface="Calibri" panose="020F0502020204030204" pitchFamily="34" charset="0"/>
              </a:rPr>
              <a:t>EP </a:t>
            </a:r>
            <a:r>
              <a:rPr lang="es-EC" dirty="0" smtClean="0">
                <a:latin typeface="Calibri" panose="020F0502020204030204" pitchFamily="34" charset="0"/>
                <a:ea typeface="Calibri" panose="020F0502020204030204" pitchFamily="34" charset="0"/>
              </a:rPr>
              <a:t>trabajó en </a:t>
            </a:r>
            <a:r>
              <a:rPr lang="es-EC" dirty="0">
                <a:latin typeface="Calibri" panose="020F0502020204030204" pitchFamily="34" charset="0"/>
                <a:ea typeface="Calibri" panose="020F0502020204030204" pitchFamily="34" charset="0"/>
              </a:rPr>
              <a:t>los operativos de </a:t>
            </a:r>
            <a:r>
              <a:rPr lang="es-EC" dirty="0" smtClean="0">
                <a:latin typeface="Calibri" panose="020F0502020204030204" pitchFamily="34" charset="0"/>
                <a:ea typeface="Calibri" panose="020F0502020204030204" pitchFamily="34" charset="0"/>
              </a:rPr>
              <a:t>limpieza y protección de quebradas, que tenían </a:t>
            </a:r>
            <a:r>
              <a:rPr lang="es-EC" dirty="0">
                <a:latin typeface="Calibri" panose="020F0502020204030204" pitchFamily="34" charset="0"/>
                <a:ea typeface="Calibri" panose="020F0502020204030204" pitchFamily="34" charset="0"/>
              </a:rPr>
              <a:t>el </a:t>
            </a:r>
            <a:r>
              <a:rPr lang="es-EC" dirty="0" smtClean="0">
                <a:latin typeface="Calibri" panose="020F0502020204030204" pitchFamily="34" charset="0"/>
                <a:ea typeface="Calibri" panose="020F0502020204030204" pitchFamily="34" charset="0"/>
              </a:rPr>
              <a:t>propósito de: </a:t>
            </a:r>
          </a:p>
          <a:p>
            <a:endParaRPr lang="es-EC" sz="1100" dirty="0">
              <a:latin typeface="Calibri" panose="020F0502020204030204" pitchFamily="34" charset="0"/>
              <a:ea typeface="Calibri" panose="020F0502020204030204" pitchFamily="34" charset="0"/>
            </a:endParaRPr>
          </a:p>
          <a:p>
            <a:pPr marL="285750" indent="-285750" algn="just">
              <a:buFont typeface="Courier New" panose="02070309020205020404" pitchFamily="49" charset="0"/>
              <a:buChar char="o"/>
            </a:pPr>
            <a:r>
              <a:rPr lang="es-EC" dirty="0">
                <a:latin typeface="Calibri" panose="020F0502020204030204" pitchFamily="34" charset="0"/>
                <a:ea typeface="Calibri" panose="020F0502020204030204" pitchFamily="34" charset="0"/>
              </a:rPr>
              <a:t>Proteger la quebrada, el hábitat y el </a:t>
            </a:r>
            <a:r>
              <a:rPr lang="es-EC" dirty="0" smtClean="0">
                <a:latin typeface="Calibri" panose="020F0502020204030204" pitchFamily="34" charset="0"/>
                <a:ea typeface="Calibri" panose="020F0502020204030204" pitchFamily="34" charset="0"/>
              </a:rPr>
              <a:t>ecosistema;</a:t>
            </a:r>
            <a:endParaRPr lang="es-EC" dirty="0">
              <a:latin typeface="Calibri" panose="020F0502020204030204" pitchFamily="34" charset="0"/>
              <a:ea typeface="Calibri" panose="020F0502020204030204" pitchFamily="34" charset="0"/>
            </a:endParaRPr>
          </a:p>
          <a:p>
            <a:pPr marL="285750" indent="-285750" algn="just">
              <a:buFont typeface="Courier New" panose="02070309020205020404" pitchFamily="49" charset="0"/>
              <a:buChar char="o"/>
            </a:pPr>
            <a:r>
              <a:rPr lang="es-EC" dirty="0" smtClean="0">
                <a:latin typeface="Calibri" panose="020F0502020204030204" pitchFamily="34" charset="0"/>
                <a:ea typeface="Calibri" panose="020F0502020204030204" pitchFamily="34" charset="0"/>
              </a:rPr>
              <a:t>Desalojar los residuos sólidos domiciliarios, residuos asimilables </a:t>
            </a:r>
            <a:r>
              <a:rPr lang="es-EC" dirty="0">
                <a:latin typeface="Calibri" panose="020F0502020204030204" pitchFamily="34" charset="0"/>
                <a:ea typeface="Calibri" panose="020F0502020204030204" pitchFamily="34" charset="0"/>
              </a:rPr>
              <a:t>a </a:t>
            </a:r>
            <a:r>
              <a:rPr lang="es-EC" dirty="0" smtClean="0">
                <a:latin typeface="Calibri" panose="020F0502020204030204" pitchFamily="34" charset="0"/>
                <a:ea typeface="Calibri" panose="020F0502020204030204" pitchFamily="34" charset="0"/>
              </a:rPr>
              <a:t>domésticos, residuos voluminosos y escombros en </a:t>
            </a:r>
            <a:r>
              <a:rPr lang="es-EC" dirty="0">
                <a:latin typeface="Calibri" panose="020F0502020204030204" pitchFamily="34" charset="0"/>
                <a:ea typeface="Calibri" panose="020F0502020204030204" pitchFamily="34" charset="0"/>
              </a:rPr>
              <a:t>los filos de quebrada, zonas de ladera y en cuencas bajas de los ríos; </a:t>
            </a:r>
            <a:r>
              <a:rPr lang="es-EC" dirty="0" smtClean="0">
                <a:latin typeface="Calibri" panose="020F0502020204030204" pitchFamily="34" charset="0"/>
                <a:ea typeface="Calibri" panose="020F0502020204030204" pitchFamily="34" charset="0"/>
              </a:rPr>
              <a:t>y,</a:t>
            </a:r>
          </a:p>
          <a:p>
            <a:pPr marL="285750" indent="-285750">
              <a:buFont typeface="Courier New" panose="02070309020205020404" pitchFamily="49" charset="0"/>
              <a:buChar char="o"/>
            </a:pPr>
            <a:r>
              <a:rPr lang="es-EC" dirty="0" smtClean="0">
                <a:latin typeface="Calibri" panose="020F0502020204030204" pitchFamily="34" charset="0"/>
                <a:ea typeface="Calibri" panose="020F0502020204030204" pitchFamily="34" charset="0"/>
              </a:rPr>
              <a:t>Adecentar el </a:t>
            </a:r>
            <a:r>
              <a:rPr lang="es-EC" dirty="0">
                <a:latin typeface="Calibri" panose="020F0502020204030204" pitchFamily="34" charset="0"/>
                <a:ea typeface="Calibri" panose="020F0502020204030204" pitchFamily="34" charset="0"/>
              </a:rPr>
              <a:t>perímetro de </a:t>
            </a:r>
            <a:r>
              <a:rPr lang="es-EC" dirty="0" smtClean="0">
                <a:latin typeface="Calibri" panose="020F0502020204030204" pitchFamily="34" charset="0"/>
                <a:ea typeface="Calibri" panose="020F0502020204030204" pitchFamily="34" charset="0"/>
              </a:rPr>
              <a:t>las quebradas.</a:t>
            </a:r>
          </a:p>
          <a:p>
            <a:pPr marL="285750" indent="-285750">
              <a:buFont typeface="Courier New" panose="02070309020205020404" pitchFamily="49" charset="0"/>
              <a:buChar char="o"/>
            </a:pPr>
            <a:endParaRPr lang="es-EC" dirty="0"/>
          </a:p>
        </p:txBody>
      </p:sp>
      <p:graphicFrame>
        <p:nvGraphicFramePr>
          <p:cNvPr id="24" name="Tabla 23"/>
          <p:cNvGraphicFramePr>
            <a:graphicFrameLocks noGrp="1"/>
          </p:cNvGraphicFramePr>
          <p:nvPr>
            <p:extLst>
              <p:ext uri="{D42A27DB-BD31-4B8C-83A1-F6EECF244321}">
                <p14:modId xmlns:p14="http://schemas.microsoft.com/office/powerpoint/2010/main" val="2309498789"/>
              </p:ext>
            </p:extLst>
          </p:nvPr>
        </p:nvGraphicFramePr>
        <p:xfrm>
          <a:off x="2492829" y="3539090"/>
          <a:ext cx="6311562" cy="3013070"/>
        </p:xfrm>
        <a:graphic>
          <a:graphicData uri="http://schemas.openxmlformats.org/drawingml/2006/table">
            <a:tbl>
              <a:tblPr firstRow="1" firstCol="1" bandRow="1">
                <a:tableStyleId>{5C22544A-7EE6-4342-B048-85BDC9FD1C3A}</a:tableStyleId>
              </a:tblPr>
              <a:tblGrid>
                <a:gridCol w="3092011">
                  <a:extLst>
                    <a:ext uri="{9D8B030D-6E8A-4147-A177-3AD203B41FA5}">
                      <a16:colId xmlns:a16="http://schemas.microsoft.com/office/drawing/2014/main" val="2570342942"/>
                    </a:ext>
                  </a:extLst>
                </a:gridCol>
                <a:gridCol w="1767469">
                  <a:extLst>
                    <a:ext uri="{9D8B030D-6E8A-4147-A177-3AD203B41FA5}">
                      <a16:colId xmlns:a16="http://schemas.microsoft.com/office/drawing/2014/main" val="388325296"/>
                    </a:ext>
                  </a:extLst>
                </a:gridCol>
                <a:gridCol w="1452082">
                  <a:extLst>
                    <a:ext uri="{9D8B030D-6E8A-4147-A177-3AD203B41FA5}">
                      <a16:colId xmlns:a16="http://schemas.microsoft.com/office/drawing/2014/main" val="1050398494"/>
                    </a:ext>
                  </a:extLst>
                </a:gridCol>
              </a:tblGrid>
              <a:tr h="536840">
                <a:tc>
                  <a:txBody>
                    <a:bodyPr/>
                    <a:lstStyle/>
                    <a:p>
                      <a:pPr algn="ctr">
                        <a:lnSpc>
                          <a:spcPct val="115000"/>
                        </a:lnSpc>
                        <a:spcAft>
                          <a:spcPts val="0"/>
                        </a:spcAft>
                      </a:pPr>
                      <a:r>
                        <a:rPr lang="es-EC" sz="1400" dirty="0">
                          <a:effectLst/>
                        </a:rPr>
                        <a:t>SITIO DE INTERVENCIÓN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Número de intervenciones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Toneladas recolectadas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7164441"/>
                  </a:ext>
                </a:extLst>
              </a:tr>
              <a:tr h="607917">
                <a:tc>
                  <a:txBody>
                    <a:bodyPr/>
                    <a:lstStyle/>
                    <a:p>
                      <a:pPr>
                        <a:lnSpc>
                          <a:spcPct val="115000"/>
                        </a:lnSpc>
                        <a:spcAft>
                          <a:spcPts val="0"/>
                        </a:spcAft>
                      </a:pPr>
                      <a:r>
                        <a:rPr lang="es-EC" sz="1600" dirty="0">
                          <a:effectLst/>
                        </a:rPr>
                        <a:t>Quebrada  </a:t>
                      </a:r>
                      <a:r>
                        <a:rPr lang="es-EC" sz="1600" dirty="0" err="1">
                          <a:effectLst/>
                        </a:rPr>
                        <a:t>Cachamama</a:t>
                      </a:r>
                      <a:r>
                        <a:rPr lang="es-EC" sz="1600" dirty="0">
                          <a:effectLst/>
                        </a:rPr>
                        <a:t> (</a:t>
                      </a:r>
                      <a:r>
                        <a:rPr lang="es-EC" sz="1600" dirty="0" err="1">
                          <a:effectLst/>
                        </a:rPr>
                        <a:t>Pazhuayco</a:t>
                      </a:r>
                      <a:r>
                        <a:rPr lang="es-EC" sz="1600" dirty="0">
                          <a:effectLst/>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6.0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493705"/>
                  </a:ext>
                </a:extLst>
              </a:tr>
              <a:tr h="294760">
                <a:tc>
                  <a:txBody>
                    <a:bodyPr/>
                    <a:lstStyle/>
                    <a:p>
                      <a:pPr>
                        <a:lnSpc>
                          <a:spcPct val="115000"/>
                        </a:lnSpc>
                        <a:spcAft>
                          <a:spcPts val="0"/>
                        </a:spcAft>
                      </a:pPr>
                      <a:r>
                        <a:rPr lang="es-EC" sz="1600" dirty="0">
                          <a:effectLst/>
                        </a:rPr>
                        <a:t>Quebrada </a:t>
                      </a:r>
                      <a:r>
                        <a:rPr lang="es-EC" sz="1600" dirty="0" err="1">
                          <a:effectLst/>
                        </a:rPr>
                        <a:t>Chaquishcahuayco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3.5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9002067"/>
                  </a:ext>
                </a:extLst>
              </a:tr>
              <a:tr h="607917">
                <a:tc>
                  <a:txBody>
                    <a:bodyPr/>
                    <a:lstStyle/>
                    <a:p>
                      <a:pPr>
                        <a:lnSpc>
                          <a:spcPct val="115000"/>
                        </a:lnSpc>
                        <a:spcAft>
                          <a:spcPts val="0"/>
                        </a:spcAft>
                      </a:pPr>
                      <a:r>
                        <a:rPr lang="es-EC" sz="1600" dirty="0">
                          <a:effectLst/>
                        </a:rPr>
                        <a:t>Cuenca baja del Río Monjas</a:t>
                      </a:r>
                    </a:p>
                    <a:p>
                      <a:pPr>
                        <a:lnSpc>
                          <a:spcPct val="115000"/>
                        </a:lnSpc>
                        <a:spcAft>
                          <a:spcPts val="0"/>
                        </a:spcAft>
                      </a:pPr>
                      <a:r>
                        <a:rPr lang="es-EC" sz="1600" dirty="0">
                          <a:effectLst/>
                        </a:rPr>
                        <a:t>(sector Ciudad Bicentenario)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3.0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1219277"/>
                  </a:ext>
                </a:extLst>
              </a:tr>
              <a:tr h="294760">
                <a:tc>
                  <a:txBody>
                    <a:bodyPr/>
                    <a:lstStyle/>
                    <a:p>
                      <a:pPr>
                        <a:lnSpc>
                          <a:spcPct val="115000"/>
                        </a:lnSpc>
                        <a:spcAft>
                          <a:spcPts val="0"/>
                        </a:spcAft>
                      </a:pPr>
                      <a:r>
                        <a:rPr lang="es-EC" sz="1600">
                          <a:effectLst/>
                        </a:rPr>
                        <a:t>Quebrada del  Río Chiche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5.0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9597455"/>
                  </a:ext>
                </a:extLst>
              </a:tr>
              <a:tr h="323442">
                <a:tc>
                  <a:txBody>
                    <a:bodyPr/>
                    <a:lstStyle/>
                    <a:p>
                      <a:pPr>
                        <a:lnSpc>
                          <a:spcPct val="115000"/>
                        </a:lnSpc>
                        <a:spcAft>
                          <a:spcPts val="0"/>
                        </a:spcAft>
                      </a:pPr>
                      <a:r>
                        <a:rPr lang="es-EC" sz="1600">
                          <a:effectLst/>
                        </a:rPr>
                        <a:t>Limpieza de la Vía Nono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1.5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105256"/>
                  </a:ext>
                </a:extLst>
              </a:tr>
              <a:tr h="323442">
                <a:tc>
                  <a:txBody>
                    <a:bodyPr/>
                    <a:lstStyle/>
                    <a:p>
                      <a:pPr algn="r">
                        <a:lnSpc>
                          <a:spcPct val="115000"/>
                        </a:lnSpc>
                        <a:spcAft>
                          <a:spcPts val="0"/>
                        </a:spcAft>
                      </a:pPr>
                      <a:r>
                        <a:rPr lang="es-EC" sz="1800" dirty="0">
                          <a:effectLst/>
                        </a:rPr>
                        <a:t>Total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600" dirty="0">
                          <a:effectLst/>
                        </a:rPr>
                        <a:t>10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15000"/>
                        </a:lnSpc>
                        <a:spcAft>
                          <a:spcPts val="0"/>
                        </a:spcAft>
                      </a:pPr>
                      <a:r>
                        <a:rPr lang="es-EC" sz="1600" dirty="0">
                          <a:effectLst/>
                        </a:rPr>
                        <a:t>19.0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3739901"/>
                  </a:ext>
                </a:extLst>
              </a:tr>
            </a:tbl>
          </a:graphicData>
        </a:graphic>
      </p:graphicFrame>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spTree>
    <p:extLst>
      <p:ext uri="{BB962C8B-B14F-4D97-AF65-F5344CB8AC3E}">
        <p14:creationId xmlns:p14="http://schemas.microsoft.com/office/powerpoint/2010/main" val="1810519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4884" y="6086890"/>
            <a:ext cx="1243123" cy="625833"/>
          </a:xfrm>
          <a:prstGeom prst="rect">
            <a:avLst/>
          </a:prstGeom>
        </p:spPr>
      </p:pic>
      <p:pic>
        <p:nvPicPr>
          <p:cNvPr id="6" name="Imagen 5"/>
          <p:cNvPicPr>
            <a:picLocks noChangeAspect="1"/>
          </p:cNvPicPr>
          <p:nvPr/>
        </p:nvPicPr>
        <p:blipFill rotWithShape="1">
          <a:blip r:embed="rId3"/>
          <a:srcRect t="2" r="16755" b="-179058"/>
          <a:stretch/>
        </p:blipFill>
        <p:spPr>
          <a:xfrm>
            <a:off x="1703512" y="6419439"/>
            <a:ext cx="8739900" cy="446582"/>
          </a:xfrm>
          <a:prstGeom prst="rect">
            <a:avLst/>
          </a:prstGeom>
        </p:spPr>
      </p:pic>
      <p:sp>
        <p:nvSpPr>
          <p:cNvPr id="10" name="Rectangle 2"/>
          <p:cNvSpPr txBox="1">
            <a:spLocks/>
          </p:cNvSpPr>
          <p:nvPr/>
        </p:nvSpPr>
        <p:spPr bwMode="auto">
          <a:xfrm>
            <a:off x="-890291" y="-35194"/>
            <a:ext cx="9035752" cy="72000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2057400" indent="-2057400" eaLnBrk="1" hangingPunct="1">
              <a:defRPr/>
            </a:pPr>
            <a:r>
              <a:rPr lang="es-EC" sz="1800" b="1" cap="small" dirty="0" smtClean="0">
                <a:solidFill>
                  <a:schemeClr val="accent5">
                    <a:lumMod val="75000"/>
                  </a:schemeClr>
                </a:solidFill>
                <a:effectLst>
                  <a:outerShdw blurRad="38100" dist="38100" dir="2700000" algn="tl">
                    <a:srgbClr val="C0C0C0"/>
                  </a:outerShdw>
                </a:effectLst>
                <a:latin typeface="Century Gothic" pitchFamily="34" charset="0"/>
                <a:cs typeface="Calibri" pitchFamily="34" charset="0"/>
              </a:rPr>
              <a:t>GESTIÓN OPERATIVA / ACTIVIDADES RELEVANTES</a:t>
            </a:r>
            <a:endParaRPr lang="es-ES" sz="1100" b="1" cap="small" dirty="0">
              <a:solidFill>
                <a:schemeClr val="accent5">
                  <a:lumMod val="75000"/>
                </a:schemeClr>
              </a:solidFill>
              <a:effectLst>
                <a:outerShdw blurRad="38100" dist="38100" dir="2700000" algn="tl">
                  <a:srgbClr val="C0C0C0"/>
                </a:outerShdw>
              </a:effectLst>
              <a:latin typeface="Century Gothic" pitchFamily="34" charset="0"/>
              <a:cs typeface="Calibri" pitchFamily="34"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68" y="6392462"/>
            <a:ext cx="1026414" cy="401881"/>
          </a:xfrm>
          <a:prstGeom prst="rect">
            <a:avLst/>
          </a:prstGeom>
        </p:spPr>
      </p:pic>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Subtítulo 5"/>
          <p:cNvSpPr txBox="1">
            <a:spLocks/>
          </p:cNvSpPr>
          <p:nvPr/>
        </p:nvSpPr>
        <p:spPr>
          <a:xfrm>
            <a:off x="111118" y="723122"/>
            <a:ext cx="11449272" cy="369332"/>
          </a:xfrm>
          <a:prstGeom prst="rect">
            <a:avLst/>
          </a:prstGeom>
          <a:noFill/>
        </p:spPr>
        <p:txBody>
          <a:bodyPr wrap="square" rtlCol="0">
            <a:spAutoFit/>
          </a:bodyPr>
          <a:lstStyle>
            <a:defPPr>
              <a:defRPr lang="es-ES_tradnl"/>
            </a:defPPr>
            <a:lvl1pPr marL="285750" indent="-285750" algn="just">
              <a:buFont typeface="Arial" panose="020B0604020202020204" pitchFamily="34" charset="0"/>
              <a:buChar char="•"/>
              <a:defRPr sz="1600" b="1"/>
            </a:lvl1pPr>
          </a:lstStyle>
          <a:p>
            <a:pPr marL="0" indent="0" algn="ctr">
              <a:buNone/>
            </a:pPr>
            <a:r>
              <a:rPr lang="es-EC" sz="1800" dirty="0" smtClean="0"/>
              <a:t>OPERACIÓN DEL SERVICIO PRIMER SEMESTRE 2021</a:t>
            </a:r>
            <a:endParaRPr lang="es-EC" sz="1800" dirty="0"/>
          </a:p>
        </p:txBody>
      </p:sp>
      <p:sp>
        <p:nvSpPr>
          <p:cNvPr id="47" name="CuadroTexto 46"/>
          <p:cNvSpPr txBox="1"/>
          <p:nvPr/>
        </p:nvSpPr>
        <p:spPr>
          <a:xfrm>
            <a:off x="2129920" y="1735789"/>
            <a:ext cx="2431193" cy="1815882"/>
          </a:xfrm>
          <a:prstGeom prst="rect">
            <a:avLst/>
          </a:prstGeom>
        </p:spPr>
        <p:txBody>
          <a:bodyPr wrap="square">
            <a:spAutoFit/>
          </a:bodyPr>
          <a:lstStyle>
            <a:defPPr>
              <a:defRPr lang="es-ES_tradnl"/>
            </a:defPPr>
            <a:lvl1pPr marL="285750" indent="-285750" algn="just">
              <a:buFont typeface="Arial" panose="020B0604020202020204" pitchFamily="34" charset="0"/>
              <a:buChar char="•"/>
              <a:defRPr sz="1700"/>
            </a:lvl1pPr>
          </a:lstStyle>
          <a:p>
            <a:pPr marL="0" indent="0" algn="l">
              <a:buNone/>
            </a:pPr>
            <a:r>
              <a:rPr lang="es-EC" sz="1600" b="1" dirty="0" smtClean="0">
                <a:solidFill>
                  <a:schemeClr val="accent1">
                    <a:lumMod val="75000"/>
                  </a:schemeClr>
                </a:solidFill>
              </a:rPr>
              <a:t>Servicio Recolección </a:t>
            </a:r>
            <a:r>
              <a:rPr lang="es-EC" sz="1600" b="1" dirty="0">
                <a:solidFill>
                  <a:schemeClr val="accent1">
                    <a:lumMod val="75000"/>
                  </a:schemeClr>
                </a:solidFill>
              </a:rPr>
              <a:t>de </a:t>
            </a:r>
            <a:r>
              <a:rPr lang="es-EC" sz="1600" b="1" dirty="0" smtClean="0">
                <a:solidFill>
                  <a:schemeClr val="accent1">
                    <a:lumMod val="75000"/>
                  </a:schemeClr>
                </a:solidFill>
              </a:rPr>
              <a:t>Residuos Sólidos</a:t>
            </a:r>
            <a:endParaRPr lang="es-EC" sz="1600" b="1" dirty="0">
              <a:solidFill>
                <a:schemeClr val="accent1">
                  <a:lumMod val="75000"/>
                </a:schemeClr>
              </a:solidFill>
            </a:endParaRPr>
          </a:p>
          <a:p>
            <a:endParaRPr lang="es-ES" sz="1600" dirty="0"/>
          </a:p>
          <a:p>
            <a:pPr algn="l"/>
            <a:r>
              <a:rPr lang="es-ES" sz="1600" dirty="0" smtClean="0"/>
              <a:t>379,008 </a:t>
            </a:r>
            <a:r>
              <a:rPr lang="es-ES" sz="1600" dirty="0" err="1" smtClean="0"/>
              <a:t>Tn</a:t>
            </a:r>
            <a:r>
              <a:rPr lang="es-ES" sz="1600" dirty="0" smtClean="0"/>
              <a:t> recolectadas</a:t>
            </a:r>
          </a:p>
          <a:p>
            <a:pPr marL="0" indent="0" algn="l">
              <a:buNone/>
            </a:pPr>
            <a:r>
              <a:rPr lang="es-ES" sz="1600" dirty="0" smtClean="0"/>
              <a:t>       (enero-junio)</a:t>
            </a:r>
            <a:endParaRPr lang="es-ES" sz="1600" dirty="0"/>
          </a:p>
          <a:p>
            <a:r>
              <a:rPr lang="es-ES" sz="1600" dirty="0" smtClean="0"/>
              <a:t>2.094 </a:t>
            </a:r>
            <a:r>
              <a:rPr lang="es-ES" sz="1600" dirty="0" err="1"/>
              <a:t>T</a:t>
            </a:r>
            <a:r>
              <a:rPr lang="es-ES" sz="1600" dirty="0" err="1" smtClean="0"/>
              <a:t>n</a:t>
            </a:r>
            <a:r>
              <a:rPr lang="es-ES" sz="1600" dirty="0" smtClean="0"/>
              <a:t> </a:t>
            </a:r>
            <a:r>
              <a:rPr lang="es-ES" sz="1600" dirty="0"/>
              <a:t>promedio día</a:t>
            </a:r>
            <a:endParaRPr lang="es-EC" sz="1600" dirty="0"/>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28" y="1519647"/>
            <a:ext cx="1330201" cy="744424"/>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559" y="2979763"/>
            <a:ext cx="1004222" cy="688852"/>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368" y="2133262"/>
            <a:ext cx="1061413" cy="901577"/>
          </a:xfrm>
          <a:prstGeom prst="rect">
            <a:avLst/>
          </a:prstGeom>
        </p:spPr>
      </p:pic>
      <p:pic>
        <p:nvPicPr>
          <p:cNvPr id="63" name="Imagen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495" y="4001965"/>
            <a:ext cx="570279" cy="1148112"/>
          </a:xfrm>
          <a:prstGeom prst="rect">
            <a:avLst/>
          </a:prstGeom>
        </p:spPr>
      </p:pic>
      <p:pic>
        <p:nvPicPr>
          <p:cNvPr id="64" name="Imagen 6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893" y="5201337"/>
            <a:ext cx="1293553" cy="825739"/>
          </a:xfrm>
          <a:prstGeom prst="rect">
            <a:avLst/>
          </a:prstGeom>
        </p:spPr>
      </p:pic>
      <p:sp>
        <p:nvSpPr>
          <p:cNvPr id="65" name="CuadroTexto 64"/>
          <p:cNvSpPr txBox="1"/>
          <p:nvPr/>
        </p:nvSpPr>
        <p:spPr>
          <a:xfrm>
            <a:off x="2179293" y="4879659"/>
            <a:ext cx="2279340" cy="1077218"/>
          </a:xfrm>
          <a:prstGeom prst="rect">
            <a:avLst/>
          </a:prstGeom>
        </p:spPr>
        <p:txBody>
          <a:bodyPr wrap="square">
            <a:spAutoFit/>
          </a:bodyPr>
          <a:lstStyle>
            <a:defPPr>
              <a:defRPr lang="es-ES_tradnl"/>
            </a:defPPr>
            <a:lvl1pPr marL="285750" indent="-285750" algn="just">
              <a:buFont typeface="Arial" panose="020B0604020202020204" pitchFamily="34" charset="0"/>
              <a:buChar char="•"/>
              <a:defRPr sz="1300"/>
            </a:lvl1pPr>
          </a:lstStyle>
          <a:p>
            <a:pPr marL="0" indent="0" algn="l">
              <a:buNone/>
            </a:pPr>
            <a:r>
              <a:rPr lang="es-EC" sz="1600" b="1" dirty="0">
                <a:solidFill>
                  <a:schemeClr val="accent1">
                    <a:lumMod val="75000"/>
                  </a:schemeClr>
                </a:solidFill>
              </a:rPr>
              <a:t>Servicio de Barrido</a:t>
            </a:r>
          </a:p>
          <a:p>
            <a:endParaRPr lang="es-ES" sz="1600" dirty="0"/>
          </a:p>
          <a:p>
            <a:r>
              <a:rPr lang="es-EC" sz="1600" dirty="0" smtClean="0"/>
              <a:t>151.215 </a:t>
            </a:r>
            <a:r>
              <a:rPr lang="es-EC" sz="1600" dirty="0" err="1"/>
              <a:t>kms</a:t>
            </a:r>
            <a:endParaRPr lang="es-ES" sz="1600" dirty="0"/>
          </a:p>
          <a:p>
            <a:pPr marL="0" indent="0">
              <a:buNone/>
            </a:pPr>
            <a:endParaRPr lang="es-ES" sz="1600" dirty="0"/>
          </a:p>
        </p:txBody>
      </p:sp>
      <p:pic>
        <p:nvPicPr>
          <p:cNvPr id="70" name="Imagen 6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1008" y="1608113"/>
            <a:ext cx="1048876" cy="676551"/>
          </a:xfrm>
          <a:prstGeom prst="rect">
            <a:avLst/>
          </a:prstGeom>
        </p:spPr>
      </p:pic>
      <p:sp>
        <p:nvSpPr>
          <p:cNvPr id="72" name="CuadroTexto 71"/>
          <p:cNvSpPr txBox="1"/>
          <p:nvPr/>
        </p:nvSpPr>
        <p:spPr>
          <a:xfrm>
            <a:off x="5749900" y="1421730"/>
            <a:ext cx="3212621" cy="1077218"/>
          </a:xfrm>
          <a:prstGeom prst="rect">
            <a:avLst/>
          </a:prstGeom>
        </p:spPr>
        <p:txBody>
          <a:bodyPr wrap="square">
            <a:spAutoFit/>
          </a:bodyPr>
          <a:lstStyle>
            <a:defPPr>
              <a:defRPr lang="es-ES_tradnl"/>
            </a:defPPr>
            <a:lvl1pPr marL="285750" indent="-285750" algn="just">
              <a:buFont typeface="Arial" panose="020B0604020202020204" pitchFamily="34" charset="0"/>
              <a:buChar char="•"/>
              <a:defRPr sz="1300"/>
            </a:lvl1pPr>
          </a:lstStyle>
          <a:p>
            <a:pPr marL="0" indent="0">
              <a:buNone/>
            </a:pPr>
            <a:r>
              <a:rPr lang="es-EC" sz="1600" b="1" dirty="0" smtClean="0">
                <a:solidFill>
                  <a:schemeClr val="accent1">
                    <a:lumMod val="75000"/>
                  </a:schemeClr>
                </a:solidFill>
              </a:rPr>
              <a:t>Servicio </a:t>
            </a:r>
            <a:r>
              <a:rPr lang="es-EC" sz="1600" b="1" dirty="0">
                <a:solidFill>
                  <a:schemeClr val="accent1">
                    <a:lumMod val="75000"/>
                  </a:schemeClr>
                </a:solidFill>
              </a:rPr>
              <a:t>de </a:t>
            </a:r>
            <a:r>
              <a:rPr lang="es-EC" sz="1600" b="1" dirty="0" err="1" smtClean="0">
                <a:solidFill>
                  <a:schemeClr val="accent1">
                    <a:lumMod val="75000"/>
                  </a:schemeClr>
                </a:solidFill>
              </a:rPr>
              <a:t>Hidrolavado</a:t>
            </a:r>
            <a:r>
              <a:rPr lang="es-EC" sz="1600" b="1" dirty="0" smtClean="0">
                <a:solidFill>
                  <a:schemeClr val="accent1">
                    <a:lumMod val="75000"/>
                  </a:schemeClr>
                </a:solidFill>
              </a:rPr>
              <a:t> </a:t>
            </a:r>
            <a:endParaRPr lang="es-EC" sz="1600" b="1" dirty="0">
              <a:solidFill>
                <a:schemeClr val="accent1">
                  <a:lumMod val="75000"/>
                </a:schemeClr>
              </a:solidFill>
            </a:endParaRPr>
          </a:p>
          <a:p>
            <a:pPr algn="l"/>
            <a:r>
              <a:rPr lang="es-ES" sz="1600" dirty="0" smtClean="0"/>
              <a:t>Limpieza </a:t>
            </a:r>
            <a:r>
              <a:rPr lang="es-ES" sz="1600" dirty="0"/>
              <a:t>de Parques, Mercados Plazas y </a:t>
            </a:r>
            <a:r>
              <a:rPr lang="es-ES" sz="1600" dirty="0" smtClean="0"/>
              <a:t>Hospitales.</a:t>
            </a:r>
            <a:endParaRPr lang="es-ES" sz="1600" dirty="0"/>
          </a:p>
          <a:p>
            <a:endParaRPr lang="es-ES" sz="1600" dirty="0"/>
          </a:p>
        </p:txBody>
      </p:sp>
      <p:pic>
        <p:nvPicPr>
          <p:cNvPr id="75" name="Imagen 7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3300" y="3200298"/>
            <a:ext cx="1032318" cy="1012648"/>
          </a:xfrm>
          <a:prstGeom prst="rect">
            <a:avLst/>
          </a:prstGeom>
        </p:spPr>
      </p:pic>
      <p:sp>
        <p:nvSpPr>
          <p:cNvPr id="76" name="CuadroTexto 75"/>
          <p:cNvSpPr txBox="1"/>
          <p:nvPr/>
        </p:nvSpPr>
        <p:spPr>
          <a:xfrm>
            <a:off x="9310182" y="1937499"/>
            <a:ext cx="2899505" cy="3785652"/>
          </a:xfrm>
          <a:prstGeom prst="rect">
            <a:avLst/>
          </a:prstGeom>
        </p:spPr>
        <p:txBody>
          <a:bodyPr wrap="square">
            <a:spAutoFit/>
          </a:bodyPr>
          <a:lstStyle>
            <a:defPPr>
              <a:defRPr lang="es-ES_tradnl"/>
            </a:defPPr>
            <a:lvl1pPr marL="285750" indent="-285750" algn="just">
              <a:buFont typeface="Arial" panose="020B0604020202020204" pitchFamily="34" charset="0"/>
              <a:buChar char="•"/>
              <a:defRPr sz="1300"/>
            </a:lvl1pPr>
          </a:lstStyle>
          <a:p>
            <a:pPr marL="0" indent="0" algn="l">
              <a:buNone/>
            </a:pPr>
            <a:r>
              <a:rPr lang="es-EC" sz="1600" b="1" dirty="0">
                <a:solidFill>
                  <a:schemeClr val="accent1">
                    <a:lumMod val="75000"/>
                  </a:schemeClr>
                </a:solidFill>
              </a:rPr>
              <a:t>Servicio Recolección Diferenciada</a:t>
            </a:r>
          </a:p>
          <a:p>
            <a:endParaRPr lang="es-ES" sz="1600" dirty="0"/>
          </a:p>
          <a:p>
            <a:r>
              <a:rPr lang="es-ES" sz="1600" dirty="0" smtClean="0"/>
              <a:t>930,87 </a:t>
            </a:r>
            <a:r>
              <a:rPr lang="es-ES" sz="1600" dirty="0" err="1"/>
              <a:t>T</a:t>
            </a:r>
            <a:r>
              <a:rPr lang="es-ES" sz="1600" dirty="0" err="1" smtClean="0"/>
              <a:t>n</a:t>
            </a:r>
            <a:r>
              <a:rPr lang="es-ES" sz="1600" dirty="0" smtClean="0"/>
              <a:t> </a:t>
            </a:r>
            <a:r>
              <a:rPr lang="es-ES" sz="1600" dirty="0"/>
              <a:t>recuperadas</a:t>
            </a:r>
          </a:p>
          <a:p>
            <a:endParaRPr lang="es-ES" sz="1600" dirty="0"/>
          </a:p>
          <a:p>
            <a:pPr marL="0" indent="0" algn="l">
              <a:buNone/>
            </a:pPr>
            <a:r>
              <a:rPr lang="es-EC" sz="1600" b="1" dirty="0">
                <a:solidFill>
                  <a:schemeClr val="accent1">
                    <a:lumMod val="75000"/>
                  </a:schemeClr>
                </a:solidFill>
              </a:rPr>
              <a:t>Servicio Recolección </a:t>
            </a:r>
            <a:r>
              <a:rPr lang="es-EC" sz="1600" b="1" dirty="0" smtClean="0">
                <a:solidFill>
                  <a:schemeClr val="accent1">
                    <a:lumMod val="75000"/>
                  </a:schemeClr>
                </a:solidFill>
              </a:rPr>
              <a:t>Desechos Peligrosos </a:t>
            </a:r>
            <a:r>
              <a:rPr lang="es-EC" sz="1600" b="1" dirty="0">
                <a:solidFill>
                  <a:schemeClr val="accent1">
                    <a:lumMod val="75000"/>
                  </a:schemeClr>
                </a:solidFill>
              </a:rPr>
              <a:t>Especiales</a:t>
            </a:r>
          </a:p>
          <a:p>
            <a:endParaRPr lang="es-ES" sz="1600" dirty="0"/>
          </a:p>
          <a:p>
            <a:pPr algn="l"/>
            <a:r>
              <a:rPr lang="es-ES" sz="1600" dirty="0" smtClean="0"/>
              <a:t>12,23 toneladas: </a:t>
            </a:r>
            <a:r>
              <a:rPr lang="es-ES" sz="1600" dirty="0"/>
              <a:t>pilas y baterías, focos y fluorescentes, medicinas caducadas, envases vacíos de pinturas, lacas y electrónicos pequeños</a:t>
            </a:r>
            <a:endParaRPr lang="es-EC" sz="1600" dirty="0"/>
          </a:p>
          <a:p>
            <a:endParaRPr lang="es-ES" sz="1600" dirty="0"/>
          </a:p>
        </p:txBody>
      </p:sp>
      <p:pic>
        <p:nvPicPr>
          <p:cNvPr id="100" name="Imagen 9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27887" y="3243761"/>
            <a:ext cx="902043" cy="676800"/>
          </a:xfrm>
          <a:prstGeom prst="rect">
            <a:avLst/>
          </a:prstGeom>
        </p:spPr>
      </p:pic>
      <p:sp>
        <p:nvSpPr>
          <p:cNvPr id="101" name="CuadroTexto 100"/>
          <p:cNvSpPr txBox="1"/>
          <p:nvPr/>
        </p:nvSpPr>
        <p:spPr>
          <a:xfrm>
            <a:off x="5750028" y="2899927"/>
            <a:ext cx="2539007" cy="1815882"/>
          </a:xfrm>
          <a:prstGeom prst="rect">
            <a:avLst/>
          </a:prstGeom>
        </p:spPr>
        <p:txBody>
          <a:bodyPr wrap="square">
            <a:spAutoFit/>
          </a:bodyPr>
          <a:lstStyle>
            <a:defPPr>
              <a:defRPr lang="es-ES_tradnl"/>
            </a:defPPr>
            <a:lvl1pPr marL="285750" indent="-285750" algn="just">
              <a:buFont typeface="Arial" panose="020B0604020202020204" pitchFamily="34" charset="0"/>
              <a:buChar char="•"/>
              <a:defRPr sz="1300"/>
            </a:lvl1pPr>
          </a:lstStyle>
          <a:p>
            <a:pPr marL="0" indent="0" algn="l">
              <a:buNone/>
            </a:pPr>
            <a:r>
              <a:rPr lang="es-EC" sz="1600" b="1" dirty="0">
                <a:solidFill>
                  <a:schemeClr val="accent1">
                    <a:lumMod val="75000"/>
                  </a:schemeClr>
                </a:solidFill>
              </a:rPr>
              <a:t>Servicio Mingas y Tereques</a:t>
            </a:r>
          </a:p>
          <a:p>
            <a:endParaRPr lang="es-ES" sz="1600" dirty="0"/>
          </a:p>
          <a:p>
            <a:r>
              <a:rPr lang="es-ES" sz="1600" dirty="0" smtClean="0"/>
              <a:t>10 </a:t>
            </a:r>
            <a:r>
              <a:rPr lang="es-ES" sz="1600" dirty="0"/>
              <a:t>Mingas r</a:t>
            </a:r>
            <a:r>
              <a:rPr lang="es-ES" sz="1600" dirty="0" smtClean="0"/>
              <a:t>ealizadas</a:t>
            </a:r>
            <a:endParaRPr lang="es-ES" sz="1600" dirty="0"/>
          </a:p>
          <a:p>
            <a:endParaRPr lang="es-ES" sz="1600" dirty="0"/>
          </a:p>
          <a:p>
            <a:pPr algn="l"/>
            <a:r>
              <a:rPr lang="es-ES" sz="1600" dirty="0"/>
              <a:t>100 </a:t>
            </a:r>
            <a:r>
              <a:rPr lang="es-ES" sz="1600" dirty="0" err="1" smtClean="0"/>
              <a:t>Tn</a:t>
            </a:r>
            <a:r>
              <a:rPr lang="es-ES" sz="1600" dirty="0" smtClean="0"/>
              <a:t> </a:t>
            </a:r>
            <a:r>
              <a:rPr lang="es-ES" sz="1600" dirty="0"/>
              <a:t>de </a:t>
            </a:r>
            <a:r>
              <a:rPr lang="es-EC" sz="1600" dirty="0"/>
              <a:t>residuos voluminosos</a:t>
            </a:r>
            <a:endParaRPr lang="es-ES" sz="1600" dirty="0"/>
          </a:p>
          <a:p>
            <a:endParaRPr lang="es-ES" sz="1600" dirty="0"/>
          </a:p>
        </p:txBody>
      </p:sp>
      <p:pic>
        <p:nvPicPr>
          <p:cNvPr id="109" name="Imagen 10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8145" y="5106053"/>
            <a:ext cx="1156846" cy="676800"/>
          </a:xfrm>
          <a:prstGeom prst="rect">
            <a:avLst/>
          </a:prstGeom>
        </p:spPr>
      </p:pic>
      <p:sp>
        <p:nvSpPr>
          <p:cNvPr id="110" name="CuadroTexto 109"/>
          <p:cNvSpPr txBox="1"/>
          <p:nvPr/>
        </p:nvSpPr>
        <p:spPr>
          <a:xfrm>
            <a:off x="5749901" y="4794288"/>
            <a:ext cx="3309992" cy="1661993"/>
          </a:xfrm>
          <a:prstGeom prst="rect">
            <a:avLst/>
          </a:prstGeom>
        </p:spPr>
        <p:txBody>
          <a:bodyPr wrap="square">
            <a:spAutoFit/>
          </a:bodyPr>
          <a:lstStyle>
            <a:defPPr>
              <a:defRPr lang="es-ES_tradnl"/>
            </a:defPPr>
            <a:lvl1pPr marL="285750" indent="-285750" algn="just">
              <a:buFont typeface="Arial" panose="020B0604020202020204" pitchFamily="34" charset="0"/>
              <a:buChar char="•"/>
              <a:defRPr sz="1300"/>
            </a:lvl1pPr>
          </a:lstStyle>
          <a:p>
            <a:pPr marL="0" indent="0">
              <a:buNone/>
            </a:pPr>
            <a:r>
              <a:rPr lang="es-EC" sz="1600" b="1" dirty="0">
                <a:solidFill>
                  <a:schemeClr val="accent1">
                    <a:lumMod val="75000"/>
                  </a:schemeClr>
                </a:solidFill>
              </a:rPr>
              <a:t>Servicio Recolección Animales al Cielo</a:t>
            </a:r>
          </a:p>
          <a:p>
            <a:endParaRPr lang="es-ES" sz="1600" dirty="0"/>
          </a:p>
          <a:p>
            <a:r>
              <a:rPr lang="es-ES" sz="1600" dirty="0" smtClean="0"/>
              <a:t>1.217 </a:t>
            </a:r>
            <a:r>
              <a:rPr lang="es-ES" sz="1600" dirty="0"/>
              <a:t>animales </a:t>
            </a:r>
            <a:r>
              <a:rPr lang="es-ES" sz="1600" dirty="0" smtClean="0"/>
              <a:t>recolectados</a:t>
            </a:r>
          </a:p>
          <a:p>
            <a:pPr lvl="1"/>
            <a:endParaRPr lang="es-ES" sz="600" dirty="0" smtClean="0"/>
          </a:p>
          <a:p>
            <a:pPr marL="285750" lvl="1" indent="-285750" algn="just">
              <a:buFont typeface="Arial" panose="020B0604020202020204" pitchFamily="34" charset="0"/>
              <a:buChar char="•"/>
            </a:pPr>
            <a:r>
              <a:rPr lang="es-ES" sz="1600" dirty="0"/>
              <a:t>15,01 </a:t>
            </a:r>
            <a:r>
              <a:rPr lang="es-ES" sz="1600" dirty="0" err="1"/>
              <a:t>Tn</a:t>
            </a:r>
            <a:endParaRPr lang="es-ES" sz="1600" dirty="0"/>
          </a:p>
          <a:p>
            <a:pPr lvl="1"/>
            <a:endParaRPr lang="es-ES" sz="1600" dirty="0" smtClean="0"/>
          </a:p>
        </p:txBody>
      </p:sp>
      <p:sp>
        <p:nvSpPr>
          <p:cNvPr id="3" name="Abrir llave 2"/>
          <p:cNvSpPr/>
          <p:nvPr/>
        </p:nvSpPr>
        <p:spPr>
          <a:xfrm>
            <a:off x="1842089" y="1489981"/>
            <a:ext cx="245718" cy="2045226"/>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6" name="Abrir llave 35"/>
          <p:cNvSpPr/>
          <p:nvPr/>
        </p:nvSpPr>
        <p:spPr>
          <a:xfrm>
            <a:off x="1737314" y="4328431"/>
            <a:ext cx="245718" cy="1892826"/>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7" name="Abrir llave 36"/>
          <p:cNvSpPr/>
          <p:nvPr/>
        </p:nvSpPr>
        <p:spPr>
          <a:xfrm>
            <a:off x="5480639" y="1316563"/>
            <a:ext cx="164487" cy="1253385"/>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8" name="Abrir llave 37"/>
          <p:cNvSpPr/>
          <p:nvPr/>
        </p:nvSpPr>
        <p:spPr>
          <a:xfrm>
            <a:off x="5461589" y="2943512"/>
            <a:ext cx="183537" cy="1331412"/>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9" name="Abrir llave 38"/>
          <p:cNvSpPr/>
          <p:nvPr/>
        </p:nvSpPr>
        <p:spPr>
          <a:xfrm>
            <a:off x="5528264" y="4648489"/>
            <a:ext cx="164487" cy="1674310"/>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40" name="Abrir llave 39"/>
          <p:cNvSpPr/>
          <p:nvPr/>
        </p:nvSpPr>
        <p:spPr>
          <a:xfrm>
            <a:off x="9147763" y="2103417"/>
            <a:ext cx="311983" cy="3328554"/>
          </a:xfrm>
          <a:prstGeom prst="leftBrac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2" name="Marcador de número de diapositiva 11"/>
          <p:cNvSpPr>
            <a:spLocks noGrp="1"/>
          </p:cNvSpPr>
          <p:nvPr>
            <p:ph type="sldNum" sz="quarter" idx="12"/>
          </p:nvPr>
        </p:nvSpPr>
        <p:spPr/>
        <p:txBody>
          <a:bodyPr/>
          <a:lstStyle/>
          <a:p>
            <a:fld id="{A7058661-EA62-204E-B219-55D798D746B5}" type="slidenum">
              <a:rPr lang="es-ES_tradnl" smtClean="0"/>
              <a:t>9</a:t>
            </a:fld>
            <a:endParaRPr lang="es-ES_tradnl" dirty="0"/>
          </a:p>
        </p:txBody>
      </p:sp>
      <p:sp>
        <p:nvSpPr>
          <p:cNvPr id="32" name="Rectángulo 31"/>
          <p:cNvSpPr>
            <a:spLocks/>
          </p:cNvSpPr>
          <p:nvPr/>
        </p:nvSpPr>
        <p:spPr>
          <a:xfrm>
            <a:off x="7195100" y="-32703"/>
            <a:ext cx="5021580" cy="465455"/>
          </a:xfrm>
          <a:prstGeom prst="rect">
            <a:avLst/>
          </a:prstGeom>
          <a:solidFill>
            <a:srgbClr val="24569D"/>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sp>
        <p:nvSpPr>
          <p:cNvPr id="33" name="Cuadro de texto 18"/>
          <p:cNvSpPr txBox="1">
            <a:spLocks/>
          </p:cNvSpPr>
          <p:nvPr/>
        </p:nvSpPr>
        <p:spPr>
          <a:xfrm>
            <a:off x="7464152" y="81597"/>
            <a:ext cx="4739640" cy="34290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11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INFORME DE GESTIÓN GERENCIA GENERAL </a:t>
            </a:r>
            <a:r>
              <a:rPr lang="es-ES" sz="11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ENERO – JUNIO 2021</a:t>
            </a:r>
            <a:endParaRPr lang="es-EC"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45237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21568</TotalTime>
  <Words>6789</Words>
  <Application>Microsoft Office PowerPoint</Application>
  <PresentationFormat>Panorámica</PresentationFormat>
  <Paragraphs>1380</Paragraphs>
  <Slides>55</Slides>
  <Notes>10</Notes>
  <HiddenSlides>1</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55</vt:i4>
      </vt:variant>
    </vt:vector>
  </HeadingPairs>
  <TitlesOfParts>
    <vt:vector size="64" baseType="lpstr">
      <vt:lpstr>Arial</vt:lpstr>
      <vt:lpstr>Calibri</vt:lpstr>
      <vt:lpstr>Calibri Light</vt:lpstr>
      <vt:lpstr>Century Gothic</vt:lpstr>
      <vt:lpstr>Courier New</vt:lpstr>
      <vt:lpstr>Tahoma</vt:lpstr>
      <vt:lpstr>Times New Roman</vt:lpstr>
      <vt:lpstr>Tema de Office</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Nadia Karrera</dc:creator>
  <cp:lastModifiedBy>Nelly Molina</cp:lastModifiedBy>
  <cp:revision>519</cp:revision>
  <cp:lastPrinted>2021-05-14T18:13:18Z</cp:lastPrinted>
  <dcterms:created xsi:type="dcterms:W3CDTF">2020-09-18T17:33:02Z</dcterms:created>
  <dcterms:modified xsi:type="dcterms:W3CDTF">2021-09-10T21:04:01Z</dcterms:modified>
</cp:coreProperties>
</file>