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353" r:id="rId4"/>
    <p:sldId id="351" r:id="rId5"/>
    <p:sldId id="352" r:id="rId6"/>
    <p:sldId id="306" r:id="rId7"/>
    <p:sldId id="355" r:id="rId8"/>
    <p:sldId id="356" r:id="rId9"/>
    <p:sldId id="360" r:id="rId10"/>
    <p:sldId id="361" r:id="rId11"/>
    <p:sldId id="362" r:id="rId12"/>
    <p:sldId id="363" r:id="rId13"/>
    <p:sldId id="386" r:id="rId14"/>
    <p:sldId id="387" r:id="rId15"/>
    <p:sldId id="390" r:id="rId16"/>
    <p:sldId id="391" r:id="rId17"/>
    <p:sldId id="388" r:id="rId18"/>
    <p:sldId id="389" r:id="rId19"/>
    <p:sldId id="396" r:id="rId20"/>
    <p:sldId id="383" r:id="rId21"/>
    <p:sldId id="394" r:id="rId22"/>
    <p:sldId id="397" r:id="rId23"/>
    <p:sldId id="398" r:id="rId24"/>
    <p:sldId id="354" r:id="rId25"/>
    <p:sldId id="357" r:id="rId26"/>
    <p:sldId id="358" r:id="rId27"/>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E11B22"/>
    <a:srgbClr val="FFFFFF"/>
    <a:srgbClr val="5B9BD5"/>
    <a:srgbClr val="2C0023"/>
    <a:srgbClr val="93C47D"/>
    <a:srgbClr val="F6B26B"/>
    <a:srgbClr val="A9FB4F"/>
    <a:srgbClr val="FFFF66"/>
    <a:srgbClr val="28D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55" autoAdjust="0"/>
    <p:restoredTop sz="95023" autoAdjust="0"/>
  </p:normalViewPr>
  <p:slideViewPr>
    <p:cSldViewPr snapToGrid="0" snapToObjects="1">
      <p:cViewPr varScale="1">
        <p:scale>
          <a:sx n="67" d="100"/>
          <a:sy n="67" d="100"/>
        </p:scale>
        <p:origin x="91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B7261-5D1A-40E4-BF30-0A31A7249177}" type="datetimeFigureOut">
              <a:rPr lang="es-EC" smtClean="0"/>
              <a:t>13/9/2021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5F5CF-3F06-4B10-A410-7F7DA81B6330}" type="slidenum">
              <a:rPr lang="es-EC" smtClean="0"/>
              <a:t>‹Nº›</a:t>
            </a:fld>
            <a:endParaRPr lang="es-EC"/>
          </a:p>
        </p:txBody>
      </p:sp>
    </p:spTree>
    <p:extLst>
      <p:ext uri="{BB962C8B-B14F-4D97-AF65-F5344CB8AC3E}">
        <p14:creationId xmlns:p14="http://schemas.microsoft.com/office/powerpoint/2010/main" val="265887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4</a:t>
            </a:fld>
            <a:endParaRPr lang="es-ES"/>
          </a:p>
        </p:txBody>
      </p:sp>
    </p:spTree>
    <p:extLst>
      <p:ext uri="{BB962C8B-B14F-4D97-AF65-F5344CB8AC3E}">
        <p14:creationId xmlns:p14="http://schemas.microsoft.com/office/powerpoint/2010/main" val="151538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14</a:t>
            </a:fld>
            <a:endParaRPr lang="es-ES"/>
          </a:p>
        </p:txBody>
      </p:sp>
    </p:spTree>
    <p:extLst>
      <p:ext uri="{BB962C8B-B14F-4D97-AF65-F5344CB8AC3E}">
        <p14:creationId xmlns:p14="http://schemas.microsoft.com/office/powerpoint/2010/main" val="397144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15</a:t>
            </a:fld>
            <a:endParaRPr lang="es-ES"/>
          </a:p>
        </p:txBody>
      </p:sp>
    </p:spTree>
    <p:extLst>
      <p:ext uri="{BB962C8B-B14F-4D97-AF65-F5344CB8AC3E}">
        <p14:creationId xmlns:p14="http://schemas.microsoft.com/office/powerpoint/2010/main" val="110138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16</a:t>
            </a:fld>
            <a:endParaRPr lang="es-ES"/>
          </a:p>
        </p:txBody>
      </p:sp>
    </p:spTree>
    <p:extLst>
      <p:ext uri="{BB962C8B-B14F-4D97-AF65-F5344CB8AC3E}">
        <p14:creationId xmlns:p14="http://schemas.microsoft.com/office/powerpoint/2010/main" val="677144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17</a:t>
            </a:fld>
            <a:endParaRPr lang="es-ES"/>
          </a:p>
        </p:txBody>
      </p:sp>
    </p:spTree>
    <p:extLst>
      <p:ext uri="{BB962C8B-B14F-4D97-AF65-F5344CB8AC3E}">
        <p14:creationId xmlns:p14="http://schemas.microsoft.com/office/powerpoint/2010/main" val="99291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18</a:t>
            </a:fld>
            <a:endParaRPr lang="es-ES"/>
          </a:p>
        </p:txBody>
      </p:sp>
    </p:spTree>
    <p:extLst>
      <p:ext uri="{BB962C8B-B14F-4D97-AF65-F5344CB8AC3E}">
        <p14:creationId xmlns:p14="http://schemas.microsoft.com/office/powerpoint/2010/main" val="405938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20</a:t>
            </a:fld>
            <a:endParaRPr lang="es-ES"/>
          </a:p>
        </p:txBody>
      </p:sp>
    </p:spTree>
    <p:extLst>
      <p:ext uri="{BB962C8B-B14F-4D97-AF65-F5344CB8AC3E}">
        <p14:creationId xmlns:p14="http://schemas.microsoft.com/office/powerpoint/2010/main" val="402498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21</a:t>
            </a:fld>
            <a:endParaRPr lang="es-ES"/>
          </a:p>
        </p:txBody>
      </p:sp>
    </p:spTree>
    <p:extLst>
      <p:ext uri="{BB962C8B-B14F-4D97-AF65-F5344CB8AC3E}">
        <p14:creationId xmlns:p14="http://schemas.microsoft.com/office/powerpoint/2010/main" val="38654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22</a:t>
            </a:fld>
            <a:endParaRPr lang="es-ES"/>
          </a:p>
        </p:txBody>
      </p:sp>
    </p:spTree>
    <p:extLst>
      <p:ext uri="{BB962C8B-B14F-4D97-AF65-F5344CB8AC3E}">
        <p14:creationId xmlns:p14="http://schemas.microsoft.com/office/powerpoint/2010/main" val="181031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23</a:t>
            </a:fld>
            <a:endParaRPr lang="es-ES"/>
          </a:p>
        </p:txBody>
      </p:sp>
    </p:spTree>
    <p:extLst>
      <p:ext uri="{BB962C8B-B14F-4D97-AF65-F5344CB8AC3E}">
        <p14:creationId xmlns:p14="http://schemas.microsoft.com/office/powerpoint/2010/main" val="4218318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25</a:t>
            </a:fld>
            <a:endParaRPr lang="es-ES"/>
          </a:p>
        </p:txBody>
      </p:sp>
    </p:spTree>
    <p:extLst>
      <p:ext uri="{BB962C8B-B14F-4D97-AF65-F5344CB8AC3E}">
        <p14:creationId xmlns:p14="http://schemas.microsoft.com/office/powerpoint/2010/main" val="66511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5</a:t>
            </a:fld>
            <a:endParaRPr lang="es-ES"/>
          </a:p>
        </p:txBody>
      </p:sp>
    </p:spTree>
    <p:extLst>
      <p:ext uri="{BB962C8B-B14F-4D97-AF65-F5344CB8AC3E}">
        <p14:creationId xmlns:p14="http://schemas.microsoft.com/office/powerpoint/2010/main" val="2889314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26</a:t>
            </a:fld>
            <a:endParaRPr lang="es-ES"/>
          </a:p>
        </p:txBody>
      </p:sp>
    </p:spTree>
    <p:extLst>
      <p:ext uri="{BB962C8B-B14F-4D97-AF65-F5344CB8AC3E}">
        <p14:creationId xmlns:p14="http://schemas.microsoft.com/office/powerpoint/2010/main" val="375475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7</a:t>
            </a:fld>
            <a:endParaRPr lang="es-ES"/>
          </a:p>
        </p:txBody>
      </p:sp>
    </p:spTree>
    <p:extLst>
      <p:ext uri="{BB962C8B-B14F-4D97-AF65-F5344CB8AC3E}">
        <p14:creationId xmlns:p14="http://schemas.microsoft.com/office/powerpoint/2010/main" val="226268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8</a:t>
            </a:fld>
            <a:endParaRPr lang="es-ES"/>
          </a:p>
        </p:txBody>
      </p:sp>
    </p:spTree>
    <p:extLst>
      <p:ext uri="{BB962C8B-B14F-4D97-AF65-F5344CB8AC3E}">
        <p14:creationId xmlns:p14="http://schemas.microsoft.com/office/powerpoint/2010/main" val="22406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9</a:t>
            </a:fld>
            <a:endParaRPr lang="es-ES"/>
          </a:p>
        </p:txBody>
      </p:sp>
    </p:spTree>
    <p:extLst>
      <p:ext uri="{BB962C8B-B14F-4D97-AF65-F5344CB8AC3E}">
        <p14:creationId xmlns:p14="http://schemas.microsoft.com/office/powerpoint/2010/main" val="230704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10</a:t>
            </a:fld>
            <a:endParaRPr lang="es-ES"/>
          </a:p>
        </p:txBody>
      </p:sp>
    </p:spTree>
    <p:extLst>
      <p:ext uri="{BB962C8B-B14F-4D97-AF65-F5344CB8AC3E}">
        <p14:creationId xmlns:p14="http://schemas.microsoft.com/office/powerpoint/2010/main" val="177672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11</a:t>
            </a:fld>
            <a:endParaRPr lang="es-ES"/>
          </a:p>
        </p:txBody>
      </p:sp>
    </p:spTree>
    <p:extLst>
      <p:ext uri="{BB962C8B-B14F-4D97-AF65-F5344CB8AC3E}">
        <p14:creationId xmlns:p14="http://schemas.microsoft.com/office/powerpoint/2010/main" val="169088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12</a:t>
            </a:fld>
            <a:endParaRPr lang="es-ES"/>
          </a:p>
        </p:txBody>
      </p:sp>
    </p:spTree>
    <p:extLst>
      <p:ext uri="{BB962C8B-B14F-4D97-AF65-F5344CB8AC3E}">
        <p14:creationId xmlns:p14="http://schemas.microsoft.com/office/powerpoint/2010/main" val="1167999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988974-FAE1-48DE-9C3E-D0F0CECF25A9}" type="slidenum">
              <a:rPr lang="es-ES" smtClean="0"/>
              <a:t>13</a:t>
            </a:fld>
            <a:endParaRPr lang="es-ES"/>
          </a:p>
        </p:txBody>
      </p:sp>
    </p:spTree>
    <p:extLst>
      <p:ext uri="{BB962C8B-B14F-4D97-AF65-F5344CB8AC3E}">
        <p14:creationId xmlns:p14="http://schemas.microsoft.com/office/powerpoint/2010/main" val="197765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951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8029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53267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179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20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045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680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70604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698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13/09/2021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925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E9CB-C5E4-D447-87EB-F9BE3040ECD0}" type="datetimeFigureOut">
              <a:rPr lang="es-ES_tradnl" smtClean="0"/>
              <a:t>13/09/2021</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642" y="1583926"/>
            <a:ext cx="7391400" cy="3721100"/>
          </a:xfrm>
          <a:prstGeom prst="rect">
            <a:avLst/>
          </a:prstGeom>
        </p:spPr>
      </p:pic>
    </p:spTree>
    <p:extLst>
      <p:ext uri="{BB962C8B-B14F-4D97-AF65-F5344CB8AC3E}">
        <p14:creationId xmlns:p14="http://schemas.microsoft.com/office/powerpoint/2010/main" val="1681692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462932"/>
            <a:ext cx="10701770" cy="446582"/>
          </a:xfrm>
          <a:prstGeom prst="rect">
            <a:avLst/>
          </a:prstGeom>
        </p:spPr>
      </p:pic>
      <p:sp>
        <p:nvSpPr>
          <p:cNvPr id="5" name="Rectángulo 4"/>
          <p:cNvSpPr/>
          <p:nvPr/>
        </p:nvSpPr>
        <p:spPr>
          <a:xfrm>
            <a:off x="317618" y="1782354"/>
            <a:ext cx="5647388" cy="1569660"/>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endParaRPr lang="es-EC" sz="1600" dirty="0" smtClean="0"/>
          </a:p>
          <a:p>
            <a:r>
              <a:rPr lang="es-EC" sz="1600" dirty="0" smtClean="0"/>
              <a:t>2.2. Lineamientos Estratégicos</a:t>
            </a:r>
            <a:endParaRPr lang="es-EC" sz="1600" dirty="0"/>
          </a:p>
          <a:p>
            <a:r>
              <a:rPr lang="es-EC" sz="1600" b="1" dirty="0" smtClean="0"/>
              <a:t>        2.2.1. Visión </a:t>
            </a:r>
            <a:r>
              <a:rPr lang="es-EC" sz="1600" b="1" dirty="0"/>
              <a:t>de Desarrollo del Distrito Metropolitano de Quito al 2033.</a:t>
            </a:r>
            <a:endParaRPr lang="en-US" sz="1600" b="1" dirty="0"/>
          </a:p>
        </p:txBody>
      </p:sp>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6143682" y="320506"/>
            <a:ext cx="4177957" cy="369332"/>
          </a:xfrm>
          <a:prstGeom prst="rect">
            <a:avLst/>
          </a:prstGeom>
        </p:spPr>
        <p:txBody>
          <a:bodyPr wrap="square">
            <a:spAutoFit/>
          </a:bodyPr>
          <a:lstStyle/>
          <a:p>
            <a:pPr>
              <a:lnSpc>
                <a:spcPct val="100000"/>
              </a:lnSpc>
              <a:spcBef>
                <a:spcPts val="0"/>
              </a:spcBef>
            </a:pPr>
            <a:r>
              <a:rPr lang="es-ES" b="1" dirty="0">
                <a:solidFill>
                  <a:srgbClr val="2E75B6"/>
                </a:solidFill>
              </a:rPr>
              <a:t>Visión de Desarrollo del DMQ</a:t>
            </a:r>
          </a:p>
        </p:txBody>
      </p:sp>
      <p:graphicFrame>
        <p:nvGraphicFramePr>
          <p:cNvPr id="2" name="Tabla 1"/>
          <p:cNvGraphicFramePr>
            <a:graphicFrameLocks noGrp="1"/>
          </p:cNvGraphicFramePr>
          <p:nvPr>
            <p:extLst>
              <p:ext uri="{D42A27DB-BD31-4B8C-83A1-F6EECF244321}">
                <p14:modId xmlns:p14="http://schemas.microsoft.com/office/powerpoint/2010/main" val="4230896100"/>
              </p:ext>
            </p:extLst>
          </p:nvPr>
        </p:nvGraphicFramePr>
        <p:xfrm>
          <a:off x="962523" y="3538061"/>
          <a:ext cx="4235312" cy="2746693"/>
        </p:xfrm>
        <a:graphic>
          <a:graphicData uri="http://schemas.openxmlformats.org/drawingml/2006/table">
            <a:tbl>
              <a:tblPr firstRow="1" firstCol="1" bandRow="1">
                <a:tableStyleId>{5C22544A-7EE6-4342-B048-85BDC9FD1C3A}</a:tableStyleId>
              </a:tblPr>
              <a:tblGrid>
                <a:gridCol w="4235312"/>
              </a:tblGrid>
              <a:tr h="0">
                <a:tc>
                  <a:txBody>
                    <a:bodyPr/>
                    <a:lstStyle/>
                    <a:p>
                      <a:pPr algn="ctr">
                        <a:lnSpc>
                          <a:spcPct val="107000"/>
                        </a:lnSpc>
                        <a:spcAft>
                          <a:spcPts val="1200"/>
                        </a:spcAft>
                      </a:pPr>
                      <a:endParaRPr lang="es-EC" sz="1400" b="0" dirty="0" smtClean="0">
                        <a:solidFill>
                          <a:schemeClr val="tx1"/>
                        </a:solidFill>
                        <a:effectLst/>
                      </a:endParaRPr>
                    </a:p>
                    <a:p>
                      <a:pPr algn="ctr">
                        <a:lnSpc>
                          <a:spcPct val="107000"/>
                        </a:lnSpc>
                        <a:spcAft>
                          <a:spcPts val="1200"/>
                        </a:spcAft>
                      </a:pPr>
                      <a:r>
                        <a:rPr lang="es-EC" sz="1400" b="0" dirty="0" smtClean="0">
                          <a:solidFill>
                            <a:schemeClr val="tx1"/>
                          </a:solidFill>
                          <a:effectLst/>
                        </a:rPr>
                        <a:t>En </a:t>
                      </a:r>
                      <a:r>
                        <a:rPr lang="es-EC" sz="1400" b="0" dirty="0">
                          <a:solidFill>
                            <a:schemeClr val="tx1"/>
                          </a:solidFill>
                          <a:effectLst/>
                        </a:rPr>
                        <a:t>el 2033, el Distrito Metropolitano de Quito es inclusivo, competitivo, seguro, resiliente a partir de su diversidad; y cohesionado en lo territorial, social y económico. Cuenta con un modelo integral de desarrollo sostenible, compacto y policéntrico; y, de gobernanza responsable, transparente y eficiente; que genera oportunidades equitativas para una vida digna, sana, productiva y recreativa; mejorando la calidad de vida de sus habitantes</a:t>
                      </a:r>
                      <a:r>
                        <a:rPr lang="es-EC" sz="1400" b="0" dirty="0" smtClean="0">
                          <a:solidFill>
                            <a:schemeClr val="tx1"/>
                          </a:solidFill>
                          <a:effectLst/>
                        </a:rPr>
                        <a:t>.</a:t>
                      </a:r>
                    </a:p>
                    <a:p>
                      <a:pPr algn="ctr">
                        <a:lnSpc>
                          <a:spcPct val="107000"/>
                        </a:lnSpc>
                        <a:spcAft>
                          <a:spcPts val="1200"/>
                        </a:spcAft>
                      </a:pPr>
                      <a:endParaRPr lang="es-EC"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07950" marB="107950">
                    <a:solidFill>
                      <a:schemeClr val="accent1">
                        <a:lumMod val="20000"/>
                        <a:lumOff val="80000"/>
                      </a:schemeClr>
                    </a:solidFill>
                  </a:tcPr>
                </a:tc>
              </a:tr>
            </a:tbl>
          </a:graphicData>
        </a:graphic>
      </p:graphicFrame>
      <p:sp>
        <p:nvSpPr>
          <p:cNvPr id="22" name="Rectángulo 21"/>
          <p:cNvSpPr/>
          <p:nvPr/>
        </p:nvSpPr>
        <p:spPr>
          <a:xfrm>
            <a:off x="6319676" y="1778702"/>
            <a:ext cx="5647388" cy="1569660"/>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endParaRPr lang="es-EC" sz="1600" dirty="0" smtClean="0"/>
          </a:p>
          <a:p>
            <a:r>
              <a:rPr lang="es-EC" sz="1600" dirty="0" smtClean="0"/>
              <a:t>2.2. Lineamientos Estratégicos</a:t>
            </a:r>
            <a:endParaRPr lang="es-EC" sz="1600" dirty="0"/>
          </a:p>
          <a:p>
            <a:r>
              <a:rPr lang="es-EC" sz="1600" b="1" dirty="0" smtClean="0"/>
              <a:t>        2.2.1. Visión </a:t>
            </a:r>
            <a:r>
              <a:rPr lang="es-EC" sz="1600" b="1" dirty="0"/>
              <a:t>de Desarrollo del Distrito Metropolitano de Quito al 2033.</a:t>
            </a:r>
            <a:endParaRPr lang="en-US" sz="1600" b="1" dirty="0"/>
          </a:p>
        </p:txBody>
      </p:sp>
      <p:graphicFrame>
        <p:nvGraphicFramePr>
          <p:cNvPr id="23" name="Tabla 22"/>
          <p:cNvGraphicFramePr>
            <a:graphicFrameLocks noGrp="1"/>
          </p:cNvGraphicFramePr>
          <p:nvPr>
            <p:extLst>
              <p:ext uri="{D42A27DB-BD31-4B8C-83A1-F6EECF244321}">
                <p14:modId xmlns:p14="http://schemas.microsoft.com/office/powerpoint/2010/main" val="156823234"/>
              </p:ext>
            </p:extLst>
          </p:nvPr>
        </p:nvGraphicFramePr>
        <p:xfrm>
          <a:off x="6964581" y="3534409"/>
          <a:ext cx="4235312" cy="2716911"/>
        </p:xfrm>
        <a:graphic>
          <a:graphicData uri="http://schemas.openxmlformats.org/drawingml/2006/table">
            <a:tbl>
              <a:tblPr firstRow="1" firstCol="1" bandRow="1">
                <a:tableStyleId>{5C22544A-7EE6-4342-B048-85BDC9FD1C3A}</a:tableStyleId>
              </a:tblPr>
              <a:tblGrid>
                <a:gridCol w="4235312"/>
              </a:tblGrid>
              <a:tr h="0">
                <a:tc>
                  <a:txBody>
                    <a:bodyPr/>
                    <a:lstStyle/>
                    <a:p>
                      <a:pPr algn="ctr">
                        <a:lnSpc>
                          <a:spcPct val="107000"/>
                        </a:lnSpc>
                        <a:spcAft>
                          <a:spcPts val="1200"/>
                        </a:spcAft>
                      </a:pPr>
                      <a:r>
                        <a:rPr lang="es-ES" sz="1400" b="0" dirty="0" smtClean="0">
                          <a:solidFill>
                            <a:schemeClr val="tx1"/>
                          </a:solidFill>
                          <a:effectLst/>
                        </a:rPr>
                        <a:t>En el 2033, el Distrito Metropolitano de Quito </a:t>
                      </a:r>
                      <a:r>
                        <a:rPr lang="es-ES" sz="1400" b="1" dirty="0" smtClean="0">
                          <a:solidFill>
                            <a:schemeClr val="tx1"/>
                          </a:solidFill>
                          <a:effectLst/>
                        </a:rPr>
                        <a:t>es un territorio de derechos e inclusión social</a:t>
                      </a:r>
                      <a:r>
                        <a:rPr lang="es-ES" sz="1400" b="0" dirty="0" smtClean="0">
                          <a:solidFill>
                            <a:schemeClr val="tx1"/>
                          </a:solidFill>
                          <a:effectLst/>
                        </a:rPr>
                        <a:t>; seguro; </a:t>
                      </a:r>
                      <a:r>
                        <a:rPr lang="es-ES" sz="1400" b="1" dirty="0" smtClean="0">
                          <a:solidFill>
                            <a:schemeClr val="tx1"/>
                          </a:solidFill>
                          <a:effectLst/>
                        </a:rPr>
                        <a:t>responsable</a:t>
                      </a:r>
                      <a:r>
                        <a:rPr lang="es-ES" sz="1400" b="0" dirty="0" smtClean="0">
                          <a:solidFill>
                            <a:schemeClr val="tx1"/>
                          </a:solidFill>
                          <a:effectLst/>
                        </a:rPr>
                        <a:t>; competitivo; resiliente a partir de su diversidad; y cohesionado en lo territorial, social y económico. Cuenta con un modelo integral de desarrollo sostenible, compacto y policéntrico; y, de gobernanza responsable, transparente y eficiente; que genere oportunidades equitativas para una vida plena, sana, </a:t>
                      </a:r>
                      <a:r>
                        <a:rPr lang="es-ES" sz="1400" b="1" dirty="0" smtClean="0">
                          <a:solidFill>
                            <a:schemeClr val="tx1"/>
                          </a:solidFill>
                          <a:effectLst/>
                        </a:rPr>
                        <a:t>justa, libre de violencias y discriminación,</a:t>
                      </a:r>
                      <a:r>
                        <a:rPr lang="es-ES" sz="1400" b="0" dirty="0" smtClean="0">
                          <a:solidFill>
                            <a:schemeClr val="tx1"/>
                          </a:solidFill>
                          <a:effectLst/>
                        </a:rPr>
                        <a:t> </a:t>
                      </a:r>
                      <a:r>
                        <a:rPr lang="es-ES" sz="1400" b="1" dirty="0" smtClean="0">
                          <a:solidFill>
                            <a:schemeClr val="tx1"/>
                          </a:solidFill>
                          <a:effectLst/>
                        </a:rPr>
                        <a:t>productiva</a:t>
                      </a:r>
                      <a:r>
                        <a:rPr lang="es-ES" sz="1400" b="0" dirty="0" smtClean="0">
                          <a:solidFill>
                            <a:schemeClr val="tx1"/>
                          </a:solidFill>
                          <a:effectLst/>
                        </a:rPr>
                        <a:t> y recreativa; mejorando la calidad de vida de sus habitantes, </a:t>
                      </a:r>
                      <a:r>
                        <a:rPr lang="es-ES" sz="1400" b="1" dirty="0" smtClean="0">
                          <a:solidFill>
                            <a:schemeClr val="tx1"/>
                          </a:solidFill>
                          <a:effectLst/>
                        </a:rPr>
                        <a:t>de la naturaleza y los animales.</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07950" marB="107950">
                    <a:solidFill>
                      <a:schemeClr val="accent1">
                        <a:lumMod val="20000"/>
                        <a:lumOff val="80000"/>
                      </a:schemeClr>
                    </a:solidFill>
                  </a:tcPr>
                </a:tc>
              </a:tr>
            </a:tbl>
          </a:graphicData>
        </a:graphic>
      </p:graphicFrame>
      <p:sp>
        <p:nvSpPr>
          <p:cNvPr id="3" name="CuadroTexto 2"/>
          <p:cNvSpPr txBox="1"/>
          <p:nvPr/>
        </p:nvSpPr>
        <p:spPr>
          <a:xfrm>
            <a:off x="527686" y="6545402"/>
            <a:ext cx="4088065" cy="276999"/>
          </a:xfrm>
          <a:prstGeom prst="rect">
            <a:avLst/>
          </a:prstGeom>
          <a:noFill/>
        </p:spPr>
        <p:txBody>
          <a:bodyPr wrap="square" rtlCol="0">
            <a:spAutoFit/>
          </a:bodyPr>
          <a:lstStyle/>
          <a:p>
            <a:r>
              <a:rPr lang="es-ES" sz="1200" dirty="0" smtClean="0"/>
              <a:t>*Reunión de validación con representantes zonales</a:t>
            </a:r>
            <a:endParaRPr lang="es-EC" sz="1200" dirty="0"/>
          </a:p>
        </p:txBody>
      </p:sp>
    </p:spTree>
    <p:extLst>
      <p:ext uri="{BB962C8B-B14F-4D97-AF65-F5344CB8AC3E}">
        <p14:creationId xmlns:p14="http://schemas.microsoft.com/office/powerpoint/2010/main" val="1901284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224252"/>
            <a:ext cx="4177957" cy="646331"/>
          </a:xfrm>
          <a:prstGeom prst="rect">
            <a:avLst/>
          </a:prstGeom>
        </p:spPr>
        <p:txBody>
          <a:bodyPr wrap="square">
            <a:spAutoFit/>
          </a:bodyPr>
          <a:lstStyle/>
          <a:p>
            <a:pPr>
              <a:lnSpc>
                <a:spcPct val="100000"/>
              </a:lnSpc>
              <a:spcBef>
                <a:spcPts val="0"/>
              </a:spcBef>
            </a:pPr>
            <a:r>
              <a:rPr lang="es-EC" b="1" dirty="0" smtClean="0">
                <a:solidFill>
                  <a:srgbClr val="2E75B6"/>
                </a:solidFill>
              </a:rPr>
              <a:t>Políticas transversales:</a:t>
            </a:r>
          </a:p>
          <a:p>
            <a:pPr>
              <a:lnSpc>
                <a:spcPct val="100000"/>
              </a:lnSpc>
              <a:spcBef>
                <a:spcPts val="0"/>
              </a:spcBef>
            </a:pPr>
            <a:r>
              <a:rPr lang="es-EC" b="1" dirty="0" smtClean="0">
                <a:solidFill>
                  <a:srgbClr val="2E75B6"/>
                </a:solidFill>
              </a:rPr>
              <a:t>- Sobre el enfoque de derechos -</a:t>
            </a:r>
            <a:endParaRPr lang="es-EC" b="1" dirty="0">
              <a:solidFill>
                <a:srgbClr val="2E75B6"/>
              </a:solidFill>
            </a:endParaRPr>
          </a:p>
        </p:txBody>
      </p:sp>
      <p:sp>
        <p:nvSpPr>
          <p:cNvPr id="15" name="Rectángulo 14"/>
          <p:cNvSpPr/>
          <p:nvPr/>
        </p:nvSpPr>
        <p:spPr>
          <a:xfrm>
            <a:off x="257131" y="778164"/>
            <a:ext cx="11670875" cy="2015936"/>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dirty="0"/>
              <a:t>Concejala Gisela </a:t>
            </a:r>
            <a:r>
              <a:rPr lang="es-EC" sz="1400" dirty="0" err="1"/>
              <a:t>Chalá</a:t>
            </a:r>
            <a:r>
              <a:rPr lang="es-EC" sz="1400" dirty="0"/>
              <a:t> </a:t>
            </a:r>
            <a:endParaRPr lang="es-EC" sz="1400" dirty="0" smtClean="0"/>
          </a:p>
          <a:p>
            <a:pPr>
              <a:lnSpc>
                <a:spcPts val="2986"/>
              </a:lnSpc>
            </a:pPr>
            <a:r>
              <a:rPr lang="es-EC" sz="1400" b="1" u="sng" dirty="0" smtClean="0"/>
              <a:t>RESUMEN DE OBSERVACIONES:</a:t>
            </a:r>
          </a:p>
          <a:p>
            <a:pPr marL="285750" indent="-285750">
              <a:lnSpc>
                <a:spcPts val="2986"/>
              </a:lnSpc>
              <a:buFont typeface="Wingdings" panose="05000000000000000000" pitchFamily="2" charset="2"/>
              <a:buChar char="q"/>
            </a:pPr>
            <a:r>
              <a:rPr lang="es-ES" sz="1400" dirty="0" smtClean="0"/>
              <a:t>Se debe incorporar </a:t>
            </a:r>
            <a:r>
              <a:rPr lang="es-ES" sz="1400" dirty="0"/>
              <a:t>en todo el documento y en la </a:t>
            </a:r>
            <a:r>
              <a:rPr lang="es-ES" sz="1400" dirty="0" smtClean="0"/>
              <a:t>lógica, varias precisiones sobre </a:t>
            </a:r>
            <a:r>
              <a:rPr lang="es-ES" sz="1400" dirty="0"/>
              <a:t>enfoque de derechos y desarrollo social</a:t>
            </a:r>
            <a:r>
              <a:rPr lang="es-ES" sz="1400" dirty="0" smtClean="0"/>
              <a:t>, mejorar la </a:t>
            </a:r>
            <a:r>
              <a:rPr lang="es-ES" sz="1400" dirty="0"/>
              <a:t>estructura </a:t>
            </a:r>
            <a:r>
              <a:rPr lang="es-ES" sz="1400" dirty="0" smtClean="0"/>
              <a:t>, incluir las consideraciones de Concejo de Derechos….</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6"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317618" y="1782354"/>
            <a:ext cx="5647388" cy="4676921"/>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endParaRPr lang="es-EC" sz="1600" dirty="0" smtClean="0"/>
          </a:p>
          <a:p>
            <a:r>
              <a:rPr lang="es-EC" sz="1600" dirty="0"/>
              <a:t>2.2. Lineamientos Estratégicos</a:t>
            </a:r>
          </a:p>
          <a:p>
            <a:endParaRPr lang="es-EC" sz="1600" dirty="0" smtClean="0"/>
          </a:p>
          <a:p>
            <a:r>
              <a:rPr lang="es-EC" sz="1600" dirty="0" smtClean="0"/>
              <a:t>2.2.2</a:t>
            </a:r>
            <a:r>
              <a:rPr lang="es-EC" sz="1600" dirty="0"/>
              <a:t>. Políticas Transversales en el PMDOT 2021 -2033</a:t>
            </a:r>
          </a:p>
          <a:p>
            <a:pPr>
              <a:lnSpc>
                <a:spcPct val="107000"/>
              </a:lnSpc>
              <a:spcAft>
                <a:spcPts val="0"/>
              </a:spcAft>
            </a:pPr>
            <a:r>
              <a:rPr lang="es-ES" sz="1400" dirty="0" smtClean="0">
                <a:solidFill>
                  <a:srgbClr val="2E75B6"/>
                </a:solidFill>
              </a:rPr>
              <a:t>(Existía </a:t>
            </a:r>
            <a:r>
              <a:rPr lang="es-ES" sz="1400" dirty="0">
                <a:solidFill>
                  <a:srgbClr val="2E75B6"/>
                </a:solidFill>
              </a:rPr>
              <a:t>4 políticas </a:t>
            </a:r>
            <a:r>
              <a:rPr lang="es-ES" sz="1400" dirty="0" smtClean="0">
                <a:solidFill>
                  <a:srgbClr val="2E75B6"/>
                </a:solidFill>
              </a:rPr>
              <a:t>transversales sobre </a:t>
            </a:r>
            <a:r>
              <a:rPr lang="es-EC" sz="1400" dirty="0" smtClean="0">
                <a:solidFill>
                  <a:srgbClr val="2E75B6"/>
                </a:solidFill>
              </a:rPr>
              <a:t>Derechos </a:t>
            </a:r>
            <a:r>
              <a:rPr lang="es-EC" sz="1400" dirty="0">
                <a:solidFill>
                  <a:srgbClr val="2E75B6"/>
                </a:solidFill>
              </a:rPr>
              <a:t>humanos; género, intergeneracional; intercultural; inclusión a personas con discapacidad y en movilidad humana; </a:t>
            </a:r>
            <a:r>
              <a:rPr lang="es-EC" sz="1400" dirty="0" smtClean="0">
                <a:solidFill>
                  <a:srgbClr val="2E75B6"/>
                </a:solidFill>
              </a:rPr>
              <a:t>Inclusión</a:t>
            </a:r>
            <a:r>
              <a:rPr lang="es-EC" sz="1400" dirty="0">
                <a:solidFill>
                  <a:srgbClr val="2E75B6"/>
                </a:solidFill>
              </a:rPr>
              <a:t>, No discriminación, Reconocimiento, Garantía Social, Grupos de atención </a:t>
            </a:r>
            <a:r>
              <a:rPr lang="es-EC" sz="1400" dirty="0" smtClean="0">
                <a:solidFill>
                  <a:srgbClr val="2E75B6"/>
                </a:solidFill>
              </a:rPr>
              <a:t>prioritaria)</a:t>
            </a:r>
            <a:endParaRPr lang="es-EC" sz="1400" dirty="0">
              <a:solidFill>
                <a:srgbClr val="2E75B6"/>
              </a:solidFill>
            </a:endParaRPr>
          </a:p>
          <a:p>
            <a:endParaRPr lang="es-EC" sz="1600" b="1" dirty="0"/>
          </a:p>
          <a:p>
            <a:r>
              <a:rPr lang="es-EC" sz="1400" dirty="0" smtClean="0"/>
              <a:t>2.8</a:t>
            </a:r>
            <a:r>
              <a:rPr lang="es-EC" sz="1400" dirty="0"/>
              <a:t>. Objetivo Estratégico 6: </a:t>
            </a:r>
            <a:r>
              <a:rPr lang="es-EC" sz="1400" i="1" dirty="0"/>
              <a:t>Por un Quito de bienestar </a:t>
            </a:r>
            <a:r>
              <a:rPr lang="es-EC" sz="1400" dirty="0"/>
              <a:t>                                                                                     Asegurar una Vida Digna con igualdad de oportunidades; con acceso a salud, educación, cultura y seguridad</a:t>
            </a:r>
            <a:r>
              <a:rPr lang="es-EC" sz="1400" dirty="0" smtClean="0"/>
              <a:t>.</a:t>
            </a:r>
          </a:p>
          <a:p>
            <a:r>
              <a:rPr lang="es-EC" sz="1400" dirty="0" smtClean="0"/>
              <a:t>2.8.1</a:t>
            </a:r>
            <a:r>
              <a:rPr lang="es-EC" sz="1400" dirty="0"/>
              <a:t>. Políticas específicas del OE6</a:t>
            </a:r>
          </a:p>
          <a:p>
            <a:r>
              <a:rPr lang="es-EC" sz="1400" dirty="0"/>
              <a:t>2.8.2. Estrategias operativas del OE6</a:t>
            </a:r>
          </a:p>
          <a:p>
            <a:r>
              <a:rPr lang="es-EC" sz="1400" dirty="0"/>
              <a:t>2.8.3. Líneas de acción del </a:t>
            </a:r>
            <a:r>
              <a:rPr lang="es-EC" sz="1400" dirty="0" smtClean="0"/>
              <a:t>OE6</a:t>
            </a:r>
          </a:p>
          <a:p>
            <a:endParaRPr lang="es-ES" sz="1400" dirty="0"/>
          </a:p>
          <a:p>
            <a:r>
              <a:rPr lang="es-ES" sz="1400" dirty="0" smtClean="0">
                <a:solidFill>
                  <a:srgbClr val="2E75B6"/>
                </a:solidFill>
              </a:rPr>
              <a:t>(se mencionaba de manera transversal el enfoque de forma general y sin categorización)</a:t>
            </a:r>
            <a:endParaRPr lang="es-EC" sz="1400" dirty="0">
              <a:solidFill>
                <a:srgbClr val="2E75B6"/>
              </a:solidFill>
            </a:endParaRPr>
          </a:p>
        </p:txBody>
      </p:sp>
      <p:sp>
        <p:nvSpPr>
          <p:cNvPr id="22" name="Rectángulo 21"/>
          <p:cNvSpPr/>
          <p:nvPr/>
        </p:nvSpPr>
        <p:spPr>
          <a:xfrm>
            <a:off x="6319676" y="1778702"/>
            <a:ext cx="5647388" cy="4493538"/>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endParaRPr lang="es-EC" sz="1600" dirty="0" smtClean="0"/>
          </a:p>
          <a:p>
            <a:r>
              <a:rPr lang="es-EC" sz="1600" dirty="0" smtClean="0"/>
              <a:t>2.2. Lineamientos Estratégicos</a:t>
            </a:r>
            <a:endParaRPr lang="es-EC" sz="1600" dirty="0"/>
          </a:p>
          <a:p>
            <a:endParaRPr lang="es-EC" sz="1600" b="1" dirty="0" smtClean="0"/>
          </a:p>
          <a:p>
            <a:r>
              <a:rPr lang="es-EC" sz="1600" dirty="0" smtClean="0"/>
              <a:t>2.2.2. Políticas </a:t>
            </a:r>
            <a:r>
              <a:rPr lang="es-EC" sz="1600" dirty="0"/>
              <a:t>Transversales en el PMDOT 2021 -</a:t>
            </a:r>
            <a:r>
              <a:rPr lang="es-EC" sz="1600" dirty="0" smtClean="0"/>
              <a:t>2033</a:t>
            </a:r>
            <a:endParaRPr lang="es-EC" sz="1600" dirty="0"/>
          </a:p>
          <a:p>
            <a:r>
              <a:rPr lang="es-EC" sz="1400" i="1" dirty="0" smtClean="0">
                <a:solidFill>
                  <a:srgbClr val="FF0000"/>
                </a:solidFill>
              </a:rPr>
              <a:t>*Se </a:t>
            </a:r>
            <a:r>
              <a:rPr lang="es-EC" sz="1400" i="1" dirty="0">
                <a:solidFill>
                  <a:srgbClr val="FF0000"/>
                </a:solidFill>
              </a:rPr>
              <a:t>fortaleció las políticas transversales y se aumentó a 7</a:t>
            </a:r>
          </a:p>
          <a:p>
            <a:endParaRPr lang="es-EC" sz="1400" b="1" dirty="0" smtClean="0"/>
          </a:p>
          <a:p>
            <a:r>
              <a:rPr lang="es-EC" sz="1600" dirty="0" smtClean="0"/>
              <a:t>2.3 al 2.7-</a:t>
            </a:r>
            <a:r>
              <a:rPr lang="es-EC" sz="1600" dirty="0"/>
              <a:t>	Objetivos Estratégicos del PMDOT 2021 - </a:t>
            </a:r>
            <a:r>
              <a:rPr lang="es-EC" sz="1600" dirty="0" smtClean="0"/>
              <a:t>2033</a:t>
            </a:r>
          </a:p>
          <a:p>
            <a:r>
              <a:rPr lang="es-ES" sz="1400" i="1" dirty="0" smtClean="0">
                <a:solidFill>
                  <a:srgbClr val="FF0000"/>
                </a:solidFill>
              </a:rPr>
              <a:t>*</a:t>
            </a:r>
            <a:r>
              <a:rPr lang="es-ES" sz="1400" i="1" dirty="0">
                <a:solidFill>
                  <a:srgbClr val="FF0000"/>
                </a:solidFill>
              </a:rPr>
              <a:t>En </a:t>
            </a:r>
            <a:r>
              <a:rPr lang="es-ES" sz="1400" i="1" dirty="0" smtClean="0">
                <a:solidFill>
                  <a:srgbClr val="FF0000"/>
                </a:solidFill>
              </a:rPr>
              <a:t>todos los capítulos se incluyó políticas que menciones el enfoque.</a:t>
            </a:r>
            <a:endParaRPr lang="en-US" sz="1400" b="1" i="1" dirty="0">
              <a:solidFill>
                <a:srgbClr val="FF0000"/>
              </a:solidFill>
            </a:endParaRPr>
          </a:p>
          <a:p>
            <a:endParaRPr lang="es-ES" sz="1600" dirty="0"/>
          </a:p>
          <a:p>
            <a:r>
              <a:rPr lang="es-EC" sz="1600" dirty="0" smtClean="0"/>
              <a:t>2.8. Objetivo </a:t>
            </a:r>
            <a:r>
              <a:rPr lang="es-EC" sz="1600" dirty="0"/>
              <a:t>Estratégico 6: </a:t>
            </a:r>
            <a:r>
              <a:rPr lang="es-EC" sz="1600" i="1" dirty="0"/>
              <a:t>Por un Quito de bienestar </a:t>
            </a:r>
            <a:r>
              <a:rPr lang="es-EC" sz="1600" b="1" i="1" dirty="0"/>
              <a:t>y </a:t>
            </a:r>
            <a:r>
              <a:rPr lang="es-EC" sz="1600" b="1" i="1" dirty="0" smtClean="0"/>
              <a:t>derechos</a:t>
            </a:r>
          </a:p>
          <a:p>
            <a:r>
              <a:rPr lang="es-EC" sz="1600" dirty="0" smtClean="0"/>
              <a:t>Asegurar </a:t>
            </a:r>
            <a:r>
              <a:rPr lang="es-EC" sz="1600" dirty="0"/>
              <a:t>una vida plena </a:t>
            </a:r>
            <a:r>
              <a:rPr lang="es-EC" sz="1600" b="1" dirty="0"/>
              <a:t>y justa</a:t>
            </a:r>
            <a:r>
              <a:rPr lang="es-EC" sz="1600" dirty="0"/>
              <a:t>, con igualdad de oportunidades; con acceso a salud, educación, cultura y seguridad</a:t>
            </a:r>
            <a:r>
              <a:rPr lang="es-EC" sz="1600" dirty="0" smtClean="0"/>
              <a:t>.</a:t>
            </a:r>
            <a:endParaRPr lang="es-EC" sz="1600" dirty="0"/>
          </a:p>
          <a:p>
            <a:r>
              <a:rPr lang="es-EC" sz="1600" dirty="0" smtClean="0"/>
              <a:t>2.8.1. Políticas </a:t>
            </a:r>
            <a:r>
              <a:rPr lang="es-EC" sz="1600" dirty="0"/>
              <a:t>específicas del </a:t>
            </a:r>
            <a:r>
              <a:rPr lang="es-EC" sz="1600" dirty="0" smtClean="0"/>
              <a:t>OE6</a:t>
            </a:r>
            <a:endParaRPr lang="es-EC" sz="1600" dirty="0"/>
          </a:p>
          <a:p>
            <a:r>
              <a:rPr lang="es-EC" sz="1600" dirty="0" smtClean="0"/>
              <a:t>2.8.2. Estrategias </a:t>
            </a:r>
            <a:r>
              <a:rPr lang="es-EC" sz="1600" dirty="0"/>
              <a:t>operativas del </a:t>
            </a:r>
            <a:r>
              <a:rPr lang="es-EC" sz="1600" dirty="0" smtClean="0"/>
              <a:t>OE6</a:t>
            </a:r>
            <a:endParaRPr lang="es-EC" sz="1600" dirty="0"/>
          </a:p>
          <a:p>
            <a:r>
              <a:rPr lang="es-EC" sz="1600" dirty="0" smtClean="0"/>
              <a:t>2.8.3. Líneas </a:t>
            </a:r>
            <a:r>
              <a:rPr lang="es-EC" sz="1600" dirty="0"/>
              <a:t>de acción del </a:t>
            </a:r>
            <a:r>
              <a:rPr lang="es-EC" sz="1600" dirty="0" smtClean="0"/>
              <a:t>OE6</a:t>
            </a:r>
          </a:p>
          <a:p>
            <a:r>
              <a:rPr lang="es-ES" sz="1400" i="1" dirty="0" smtClean="0">
                <a:solidFill>
                  <a:srgbClr val="FF0000"/>
                </a:solidFill>
              </a:rPr>
              <a:t>*En todas se incluyó la subsección </a:t>
            </a:r>
            <a:r>
              <a:rPr lang="es-EC" sz="1400" b="1" i="1" dirty="0">
                <a:solidFill>
                  <a:srgbClr val="FF0000"/>
                </a:solidFill>
              </a:rPr>
              <a:t>Derechos e </a:t>
            </a:r>
            <a:r>
              <a:rPr lang="es-EC" sz="1400" b="1" i="1" dirty="0" smtClean="0">
                <a:solidFill>
                  <a:srgbClr val="FF0000"/>
                </a:solidFill>
              </a:rPr>
              <a:t>inclusión</a:t>
            </a:r>
            <a:endParaRPr lang="en-US" sz="1400" b="1" i="1" dirty="0">
              <a:solidFill>
                <a:srgbClr val="FF0000"/>
              </a:solidFill>
            </a:endParaRPr>
          </a:p>
        </p:txBody>
      </p:sp>
      <p:sp>
        <p:nvSpPr>
          <p:cNvPr id="23" name="Rectángulo 22"/>
          <p:cNvSpPr/>
          <p:nvPr/>
        </p:nvSpPr>
        <p:spPr>
          <a:xfrm>
            <a:off x="6143682" y="224252"/>
            <a:ext cx="4177957" cy="646331"/>
          </a:xfrm>
          <a:prstGeom prst="rect">
            <a:avLst/>
          </a:prstGeom>
        </p:spPr>
        <p:txBody>
          <a:bodyPr wrap="square">
            <a:spAutoFit/>
          </a:bodyPr>
          <a:lstStyle/>
          <a:p>
            <a:pPr>
              <a:lnSpc>
                <a:spcPct val="100000"/>
              </a:lnSpc>
              <a:spcBef>
                <a:spcPts val="0"/>
              </a:spcBef>
            </a:pPr>
            <a:r>
              <a:rPr lang="es-EC" b="1" dirty="0" smtClean="0">
                <a:solidFill>
                  <a:srgbClr val="2E75B6"/>
                </a:solidFill>
              </a:rPr>
              <a:t>Políticas transversales:</a:t>
            </a:r>
          </a:p>
          <a:p>
            <a:pPr>
              <a:lnSpc>
                <a:spcPct val="100000"/>
              </a:lnSpc>
              <a:spcBef>
                <a:spcPts val="0"/>
              </a:spcBef>
            </a:pPr>
            <a:r>
              <a:rPr lang="es-EC" b="1" dirty="0" smtClean="0">
                <a:solidFill>
                  <a:srgbClr val="2E75B6"/>
                </a:solidFill>
              </a:rPr>
              <a:t>- Sobre el enfoque de derechos -</a:t>
            </a:r>
            <a:endParaRPr lang="es-EC" b="1" dirty="0">
              <a:solidFill>
                <a:srgbClr val="2E75B6"/>
              </a:solidFill>
            </a:endParaRPr>
          </a:p>
        </p:txBody>
      </p:sp>
    </p:spTree>
    <p:extLst>
      <p:ext uri="{BB962C8B-B14F-4D97-AF65-F5344CB8AC3E}">
        <p14:creationId xmlns:p14="http://schemas.microsoft.com/office/powerpoint/2010/main" val="2571054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212218"/>
            <a:ext cx="4177957" cy="646331"/>
          </a:xfrm>
          <a:prstGeom prst="rect">
            <a:avLst/>
          </a:prstGeom>
        </p:spPr>
        <p:txBody>
          <a:bodyPr wrap="square">
            <a:spAutoFit/>
          </a:bodyPr>
          <a:lstStyle/>
          <a:p>
            <a:r>
              <a:rPr lang="es-EC" b="1" dirty="0">
                <a:solidFill>
                  <a:srgbClr val="2E75B6"/>
                </a:solidFill>
              </a:rPr>
              <a:t>Políticas transversales:</a:t>
            </a:r>
          </a:p>
          <a:p>
            <a:pPr>
              <a:lnSpc>
                <a:spcPct val="100000"/>
              </a:lnSpc>
              <a:spcBef>
                <a:spcPts val="0"/>
              </a:spcBef>
            </a:pPr>
            <a:r>
              <a:rPr lang="es-EC" b="1" dirty="0" smtClean="0">
                <a:solidFill>
                  <a:srgbClr val="2E75B6"/>
                </a:solidFill>
              </a:rPr>
              <a:t>- Sobre la participación ciudadana -</a:t>
            </a:r>
            <a:endParaRPr lang="es-EC" b="1" dirty="0">
              <a:solidFill>
                <a:srgbClr val="2E75B6"/>
              </a:solidFill>
            </a:endParaRPr>
          </a:p>
        </p:txBody>
      </p:sp>
      <p:sp>
        <p:nvSpPr>
          <p:cNvPr id="15" name="Rectángulo 14"/>
          <p:cNvSpPr/>
          <p:nvPr/>
        </p:nvSpPr>
        <p:spPr>
          <a:xfrm>
            <a:off x="257131" y="778164"/>
            <a:ext cx="11670875" cy="2539157"/>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S" sz="1400" b="1" dirty="0" smtClean="0"/>
              <a:t>Representantes de las Administraciones Zonales, varios Concejales/las</a:t>
            </a:r>
            <a:endParaRPr lang="es-EC" sz="1400" b="1" dirty="0" smtClean="0"/>
          </a:p>
          <a:p>
            <a:pPr>
              <a:lnSpc>
                <a:spcPts val="2986"/>
              </a:lnSpc>
            </a:pPr>
            <a:r>
              <a:rPr lang="es-EC" sz="1400" b="1" u="sng" dirty="0" smtClean="0"/>
              <a:t>RESUMEN DE OBSERVACIONES:</a:t>
            </a:r>
          </a:p>
          <a:p>
            <a:pPr marL="285750" indent="-285750">
              <a:buFont typeface="Wingdings" panose="05000000000000000000" pitchFamily="2" charset="2"/>
              <a:buChar char="q"/>
            </a:pPr>
            <a:r>
              <a:rPr lang="es-ES" sz="1400" dirty="0"/>
              <a:t>Varios aportes respecto a incorporar estrategias enfocadas a mejorar los procesos de participación mediante la capacitación de los representantes, desarrollo de modelo de gestión para mejorar el flujo de información entre todos los niveles de participación ciudadana; mejora de procesos de elaboración de presupuestos participativos; banco de proyectos; involucramientos en proyectos de empresas públicas municipales; incremento de la eficiencia municipal, </a:t>
            </a:r>
            <a:r>
              <a:rPr lang="es-ES" sz="1400" dirty="0" smtClean="0"/>
              <a:t>agilización </a:t>
            </a:r>
            <a:r>
              <a:rPr lang="es-ES" sz="1400" dirty="0"/>
              <a:t>y modernización de trámites municipales; inclusión de personas con movilidad reducida; modelo educativo municipal homologado, camino climático; entre otros</a:t>
            </a:r>
            <a:r>
              <a:rPr lang="es-ES" sz="1400" dirty="0" smtClean="0"/>
              <a:t>.</a:t>
            </a:r>
          </a:p>
          <a:p>
            <a:pPr marL="285750" indent="-285750">
              <a:buFont typeface="Wingdings" panose="05000000000000000000" pitchFamily="2" charset="2"/>
              <a:buChar char="q"/>
            </a:pPr>
            <a:r>
              <a:rPr lang="es-ES" sz="1400" dirty="0" smtClean="0"/>
              <a:t>Existen quejas de que no se socializo con los representantes zonales de este año </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6"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137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462935"/>
            <a:ext cx="10701770" cy="446582"/>
          </a:xfrm>
          <a:prstGeom prst="rect">
            <a:avLst/>
          </a:prstGeom>
        </p:spPr>
      </p:pic>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317618" y="1782354"/>
            <a:ext cx="5647388" cy="4415632"/>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r>
              <a:rPr lang="es-EC" sz="1600" dirty="0" smtClean="0"/>
              <a:t>2.2</a:t>
            </a:r>
            <a:r>
              <a:rPr lang="es-EC" sz="1600" dirty="0"/>
              <a:t>. Lineamientos Estratégicos</a:t>
            </a:r>
          </a:p>
          <a:p>
            <a:endParaRPr lang="es-EC" sz="1600" dirty="0" smtClean="0"/>
          </a:p>
          <a:p>
            <a:r>
              <a:rPr lang="es-EC" sz="1600" dirty="0" smtClean="0"/>
              <a:t>2.2.2</a:t>
            </a:r>
            <a:r>
              <a:rPr lang="es-EC" sz="1600" dirty="0"/>
              <a:t>. Políticas Transversales en el PMDOT 2021 -2033</a:t>
            </a:r>
          </a:p>
          <a:p>
            <a:pPr>
              <a:lnSpc>
                <a:spcPct val="107000"/>
              </a:lnSpc>
            </a:pPr>
            <a:r>
              <a:rPr lang="es-EC" sz="1400" b="1" i="1" dirty="0" smtClean="0"/>
              <a:t>	Sobre </a:t>
            </a:r>
            <a:r>
              <a:rPr lang="es-EC" sz="1400" b="1" i="1" dirty="0"/>
              <a:t>la gestión institucional:</a:t>
            </a:r>
          </a:p>
          <a:p>
            <a:pPr>
              <a:lnSpc>
                <a:spcPct val="107000"/>
              </a:lnSpc>
              <a:spcAft>
                <a:spcPts val="0"/>
              </a:spcAft>
            </a:pPr>
            <a:r>
              <a:rPr lang="es-ES" sz="1400" dirty="0" smtClean="0">
                <a:solidFill>
                  <a:srgbClr val="2E75B6"/>
                </a:solidFill>
              </a:rPr>
              <a:t>(Existía políticas transversales, en dicha sección, políticas de participación ciudadana</a:t>
            </a:r>
            <a:r>
              <a:rPr lang="es-EC" sz="1400" dirty="0" smtClean="0">
                <a:solidFill>
                  <a:srgbClr val="2E75B6"/>
                </a:solidFill>
              </a:rPr>
              <a:t>)</a:t>
            </a:r>
          </a:p>
          <a:p>
            <a:endParaRPr lang="es-EC" sz="1600" b="1" dirty="0"/>
          </a:p>
          <a:p>
            <a:r>
              <a:rPr lang="es-EC" sz="1400" dirty="0" smtClean="0"/>
              <a:t>2.3. </a:t>
            </a:r>
            <a:r>
              <a:rPr lang="es-EC" sz="1400" dirty="0"/>
              <a:t>Objetivo Estratégico </a:t>
            </a:r>
            <a:r>
              <a:rPr lang="es-EC" sz="1400" dirty="0" smtClean="0"/>
              <a:t>1: </a:t>
            </a:r>
          </a:p>
          <a:p>
            <a:r>
              <a:rPr lang="es-ES" sz="1400" i="1" dirty="0" smtClean="0"/>
              <a:t>Por </a:t>
            </a:r>
            <a:r>
              <a:rPr lang="es-ES" sz="1400" i="1" dirty="0"/>
              <a:t>un Quito con todos.  </a:t>
            </a:r>
            <a:endParaRPr lang="es-ES" sz="1400" i="1" dirty="0" smtClean="0"/>
          </a:p>
          <a:p>
            <a:r>
              <a:rPr lang="es-ES" sz="1400" i="1" dirty="0" smtClean="0"/>
              <a:t>Ejercer </a:t>
            </a:r>
            <a:r>
              <a:rPr lang="es-ES" sz="1400" i="1" dirty="0"/>
              <a:t>una Gobernabilidad y Gobernanza de proximidad, responsable, transparente y </a:t>
            </a:r>
            <a:r>
              <a:rPr lang="es-ES" sz="1400" i="1" dirty="0" smtClean="0"/>
              <a:t>ágil</a:t>
            </a:r>
          </a:p>
          <a:p>
            <a:r>
              <a:rPr lang="es-EC" sz="1400" dirty="0" smtClean="0"/>
              <a:t>2.3.1</a:t>
            </a:r>
            <a:r>
              <a:rPr lang="es-EC" sz="1400" dirty="0"/>
              <a:t>. Políticas específicas del </a:t>
            </a:r>
            <a:r>
              <a:rPr lang="es-EC" sz="1400" dirty="0" smtClean="0"/>
              <a:t>OE1</a:t>
            </a:r>
            <a:endParaRPr lang="es-EC" sz="1400" dirty="0"/>
          </a:p>
          <a:p>
            <a:r>
              <a:rPr lang="es-EC" sz="1400" dirty="0" smtClean="0"/>
              <a:t>2.3.2</a:t>
            </a:r>
            <a:r>
              <a:rPr lang="es-EC" sz="1400" dirty="0"/>
              <a:t>. Estrategias operativas del </a:t>
            </a:r>
            <a:r>
              <a:rPr lang="es-EC" sz="1400" dirty="0" smtClean="0"/>
              <a:t>OE1</a:t>
            </a:r>
            <a:endParaRPr lang="es-EC" sz="1400" dirty="0"/>
          </a:p>
          <a:p>
            <a:r>
              <a:rPr lang="es-EC" sz="1400" dirty="0" smtClean="0"/>
              <a:t>2.3.3</a:t>
            </a:r>
            <a:r>
              <a:rPr lang="es-EC" sz="1400" dirty="0"/>
              <a:t>. Líneas de acción del </a:t>
            </a:r>
            <a:r>
              <a:rPr lang="es-EC" sz="1400" dirty="0" smtClean="0"/>
              <a:t>OE1</a:t>
            </a:r>
          </a:p>
          <a:p>
            <a:endParaRPr lang="es-ES" sz="1400" dirty="0"/>
          </a:p>
          <a:p>
            <a:r>
              <a:rPr lang="es-ES" sz="1400" dirty="0" smtClean="0">
                <a:solidFill>
                  <a:srgbClr val="2E75B6"/>
                </a:solidFill>
              </a:rPr>
              <a:t>(se mencionaba de manera transversal el enfoque de forma general y sin categorización)</a:t>
            </a:r>
            <a:endParaRPr lang="es-EC" sz="1400" dirty="0">
              <a:solidFill>
                <a:srgbClr val="2E75B6"/>
              </a:solidFill>
            </a:endParaRPr>
          </a:p>
        </p:txBody>
      </p:sp>
      <p:sp>
        <p:nvSpPr>
          <p:cNvPr id="22" name="Rectángulo 21"/>
          <p:cNvSpPr/>
          <p:nvPr/>
        </p:nvSpPr>
        <p:spPr>
          <a:xfrm>
            <a:off x="6319676" y="1778702"/>
            <a:ext cx="5647388" cy="4647426"/>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r>
              <a:rPr lang="es-EC" sz="1600" dirty="0" smtClean="0"/>
              <a:t>2.2. Lineamientos Estratégicos</a:t>
            </a:r>
            <a:endParaRPr lang="es-EC" sz="1600" dirty="0"/>
          </a:p>
          <a:p>
            <a:endParaRPr lang="es-EC" sz="1600" b="1" dirty="0" smtClean="0"/>
          </a:p>
          <a:p>
            <a:r>
              <a:rPr lang="es-EC" sz="1600" dirty="0" smtClean="0"/>
              <a:t>2.2.2. Políticas </a:t>
            </a:r>
            <a:r>
              <a:rPr lang="es-EC" sz="1600" dirty="0"/>
              <a:t>Transversales en el PMDOT 2021 -</a:t>
            </a:r>
            <a:r>
              <a:rPr lang="es-EC" sz="1600" dirty="0" smtClean="0"/>
              <a:t>2033</a:t>
            </a:r>
            <a:endParaRPr lang="es-EC" sz="1600" dirty="0"/>
          </a:p>
          <a:p>
            <a:r>
              <a:rPr lang="es-EC" sz="1400" i="1" dirty="0" smtClean="0">
                <a:solidFill>
                  <a:srgbClr val="FF0000"/>
                </a:solidFill>
              </a:rPr>
              <a:t>*Se </a:t>
            </a:r>
            <a:r>
              <a:rPr lang="es-EC" sz="1400" i="1" dirty="0">
                <a:solidFill>
                  <a:srgbClr val="FF0000"/>
                </a:solidFill>
              </a:rPr>
              <a:t>fortaleció </a:t>
            </a:r>
            <a:r>
              <a:rPr lang="es-EC" sz="1400" i="1" dirty="0" smtClean="0">
                <a:solidFill>
                  <a:srgbClr val="FF0000"/>
                </a:solidFill>
              </a:rPr>
              <a:t>la sección de gestión institucional con el enfoque.</a:t>
            </a:r>
            <a:endParaRPr lang="es-EC" sz="1400" i="1" dirty="0">
              <a:solidFill>
                <a:srgbClr val="FF0000"/>
              </a:solidFill>
            </a:endParaRPr>
          </a:p>
          <a:p>
            <a:endParaRPr lang="es-EC" sz="1400" b="1" dirty="0" smtClean="0"/>
          </a:p>
          <a:p>
            <a:r>
              <a:rPr lang="es-EC" sz="1600" dirty="0" smtClean="0"/>
              <a:t>2.3 al 2.7-</a:t>
            </a:r>
            <a:r>
              <a:rPr lang="es-EC" sz="1600" dirty="0"/>
              <a:t>	Objetivos Estratégicos del PMDOT 2021 - </a:t>
            </a:r>
            <a:r>
              <a:rPr lang="es-EC" sz="1600" dirty="0" smtClean="0"/>
              <a:t>2033</a:t>
            </a:r>
          </a:p>
          <a:p>
            <a:r>
              <a:rPr lang="es-ES" sz="1400" i="1" dirty="0" smtClean="0">
                <a:solidFill>
                  <a:srgbClr val="FF0000"/>
                </a:solidFill>
              </a:rPr>
              <a:t>*</a:t>
            </a:r>
            <a:r>
              <a:rPr lang="es-ES" sz="1400" i="1" dirty="0">
                <a:solidFill>
                  <a:srgbClr val="FF0000"/>
                </a:solidFill>
              </a:rPr>
              <a:t>En </a:t>
            </a:r>
            <a:r>
              <a:rPr lang="es-ES" sz="1400" i="1" dirty="0" smtClean="0">
                <a:solidFill>
                  <a:srgbClr val="FF0000"/>
                </a:solidFill>
              </a:rPr>
              <a:t>todos los capítulos se incluyó políticas que menciones el enfoque.</a:t>
            </a:r>
            <a:endParaRPr lang="en-US" sz="1400" b="1" i="1" dirty="0">
              <a:solidFill>
                <a:srgbClr val="FF0000"/>
              </a:solidFill>
            </a:endParaRPr>
          </a:p>
          <a:p>
            <a:endParaRPr lang="es-ES" sz="1600" dirty="0"/>
          </a:p>
          <a:p>
            <a:r>
              <a:rPr lang="es-EC" sz="1600" dirty="0"/>
              <a:t>2.3. Objetivo Estratégico 1: </a:t>
            </a:r>
          </a:p>
          <a:p>
            <a:r>
              <a:rPr lang="es-ES" sz="1600" i="1" dirty="0"/>
              <a:t>Por un Quito con todos y todas</a:t>
            </a:r>
            <a:r>
              <a:rPr lang="es-ES" sz="1600" i="1" dirty="0" smtClean="0"/>
              <a:t>.</a:t>
            </a:r>
          </a:p>
          <a:p>
            <a:r>
              <a:rPr lang="es-ES" sz="1600" i="1" dirty="0"/>
              <a:t>Ejercer una Gobernabilidad y Gobernanza de proximidad, responsable, transparente y ágil</a:t>
            </a:r>
            <a:r>
              <a:rPr lang="es-ES" sz="1600" i="1" dirty="0" smtClean="0"/>
              <a:t>.</a:t>
            </a:r>
          </a:p>
          <a:p>
            <a:r>
              <a:rPr lang="es-EC" sz="1600" dirty="0" smtClean="0"/>
              <a:t>2.3.1</a:t>
            </a:r>
            <a:r>
              <a:rPr lang="es-EC" sz="1600" dirty="0"/>
              <a:t>. Políticas específicas del OE1</a:t>
            </a:r>
          </a:p>
          <a:p>
            <a:r>
              <a:rPr lang="es-EC" sz="1600" dirty="0"/>
              <a:t>2.3.2. Estrategias operativas del OE1</a:t>
            </a:r>
          </a:p>
          <a:p>
            <a:r>
              <a:rPr lang="es-EC" sz="1600" dirty="0"/>
              <a:t>2.3.3. Líneas de acción del OE1</a:t>
            </a:r>
          </a:p>
          <a:p>
            <a:endParaRPr lang="es-EC" sz="1600" dirty="0" smtClean="0"/>
          </a:p>
          <a:p>
            <a:r>
              <a:rPr lang="es-ES" sz="1400" i="1" dirty="0" smtClean="0">
                <a:solidFill>
                  <a:srgbClr val="FF0000"/>
                </a:solidFill>
              </a:rPr>
              <a:t>*En todas se incluyó la subsección </a:t>
            </a:r>
            <a:r>
              <a:rPr lang="es-EC" sz="1400" b="1" i="1" dirty="0">
                <a:solidFill>
                  <a:srgbClr val="FF0000"/>
                </a:solidFill>
              </a:rPr>
              <a:t>Sobre la participación ciudadana</a:t>
            </a:r>
            <a:endParaRPr lang="en-US" sz="1400" b="1" i="1" dirty="0">
              <a:solidFill>
                <a:srgbClr val="FF0000"/>
              </a:solidFill>
            </a:endParaRPr>
          </a:p>
        </p:txBody>
      </p:sp>
      <p:sp>
        <p:nvSpPr>
          <p:cNvPr id="23" name="CuadroTexto 22"/>
          <p:cNvSpPr txBox="1"/>
          <p:nvPr/>
        </p:nvSpPr>
        <p:spPr>
          <a:xfrm>
            <a:off x="527686" y="6545402"/>
            <a:ext cx="4088065" cy="276999"/>
          </a:xfrm>
          <a:prstGeom prst="rect">
            <a:avLst/>
          </a:prstGeom>
          <a:noFill/>
        </p:spPr>
        <p:txBody>
          <a:bodyPr wrap="square" rtlCol="0">
            <a:spAutoFit/>
          </a:bodyPr>
          <a:lstStyle/>
          <a:p>
            <a:r>
              <a:rPr lang="es-ES" sz="1200" dirty="0" smtClean="0"/>
              <a:t>*Reunión de validación con representantes zonales</a:t>
            </a:r>
            <a:endParaRPr lang="es-EC" sz="1200" dirty="0"/>
          </a:p>
        </p:txBody>
      </p:sp>
      <p:sp>
        <p:nvSpPr>
          <p:cNvPr id="24" name="Rectángulo 23"/>
          <p:cNvSpPr/>
          <p:nvPr/>
        </p:nvSpPr>
        <p:spPr>
          <a:xfrm>
            <a:off x="6143682" y="212218"/>
            <a:ext cx="4177957" cy="646331"/>
          </a:xfrm>
          <a:prstGeom prst="rect">
            <a:avLst/>
          </a:prstGeom>
        </p:spPr>
        <p:txBody>
          <a:bodyPr wrap="square">
            <a:spAutoFit/>
          </a:bodyPr>
          <a:lstStyle/>
          <a:p>
            <a:r>
              <a:rPr lang="es-EC" b="1" dirty="0">
                <a:solidFill>
                  <a:srgbClr val="2E75B6"/>
                </a:solidFill>
              </a:rPr>
              <a:t>Políticas transversales:</a:t>
            </a:r>
          </a:p>
          <a:p>
            <a:pPr>
              <a:lnSpc>
                <a:spcPct val="100000"/>
              </a:lnSpc>
              <a:spcBef>
                <a:spcPts val="0"/>
              </a:spcBef>
            </a:pPr>
            <a:r>
              <a:rPr lang="es-EC" b="1" dirty="0" smtClean="0">
                <a:solidFill>
                  <a:srgbClr val="2E75B6"/>
                </a:solidFill>
              </a:rPr>
              <a:t>- Sobre la participación ciudadana -</a:t>
            </a:r>
            <a:endParaRPr lang="es-EC" b="1" dirty="0">
              <a:solidFill>
                <a:srgbClr val="2E75B6"/>
              </a:solidFill>
            </a:endParaRPr>
          </a:p>
        </p:txBody>
      </p:sp>
    </p:spTree>
    <p:extLst>
      <p:ext uri="{BB962C8B-B14F-4D97-AF65-F5344CB8AC3E}">
        <p14:creationId xmlns:p14="http://schemas.microsoft.com/office/powerpoint/2010/main" val="1298081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212218"/>
            <a:ext cx="4177957" cy="646331"/>
          </a:xfrm>
          <a:prstGeom prst="rect">
            <a:avLst/>
          </a:prstGeom>
        </p:spPr>
        <p:txBody>
          <a:bodyPr wrap="square">
            <a:spAutoFit/>
          </a:bodyPr>
          <a:lstStyle/>
          <a:p>
            <a:r>
              <a:rPr lang="es-EC" b="1" dirty="0">
                <a:solidFill>
                  <a:srgbClr val="2E75B6"/>
                </a:solidFill>
              </a:rPr>
              <a:t>Políticas transversales:</a:t>
            </a:r>
          </a:p>
          <a:p>
            <a:pPr>
              <a:lnSpc>
                <a:spcPct val="100000"/>
              </a:lnSpc>
              <a:spcBef>
                <a:spcPts val="0"/>
              </a:spcBef>
            </a:pPr>
            <a:r>
              <a:rPr lang="es-EC" b="1" dirty="0" smtClean="0">
                <a:solidFill>
                  <a:srgbClr val="2E75B6"/>
                </a:solidFill>
              </a:rPr>
              <a:t>- Sobre en enfoque región -</a:t>
            </a:r>
            <a:endParaRPr lang="es-EC" b="1" dirty="0">
              <a:solidFill>
                <a:srgbClr val="2E75B6"/>
              </a:solidFill>
            </a:endParaRPr>
          </a:p>
        </p:txBody>
      </p:sp>
      <p:sp>
        <p:nvSpPr>
          <p:cNvPr id="15" name="Rectángulo 14"/>
          <p:cNvSpPr/>
          <p:nvPr/>
        </p:nvSpPr>
        <p:spPr>
          <a:xfrm>
            <a:off x="257131" y="778164"/>
            <a:ext cx="11670875" cy="1677382"/>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b="1" dirty="0"/>
              <a:t>Cecilia Pérez </a:t>
            </a:r>
            <a:r>
              <a:rPr lang="es-EC" sz="1400" b="1" dirty="0" smtClean="0"/>
              <a:t>Andrade</a:t>
            </a:r>
          </a:p>
          <a:p>
            <a:pPr>
              <a:lnSpc>
                <a:spcPts val="2986"/>
              </a:lnSpc>
            </a:pPr>
            <a:r>
              <a:rPr lang="es-EC" sz="1400" b="1" u="sng" dirty="0" smtClean="0"/>
              <a:t>RESUMEN DE OBSERVACIONES:</a:t>
            </a:r>
          </a:p>
          <a:p>
            <a:pPr marL="285750" indent="-285750">
              <a:buFont typeface="Wingdings" panose="05000000000000000000" pitchFamily="2" charset="2"/>
              <a:buChar char="q"/>
            </a:pPr>
            <a:r>
              <a:rPr lang="es-ES" sz="1400" dirty="0"/>
              <a:t>La planificación y ordenamiento territorial desde una perspectiva que supere los límites administrativos y vean el territorio desde múltiples escalas, incluso planificando desde una visión del recurso hídrico a través de las cuencas hidrográficas</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6"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5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462935"/>
            <a:ext cx="10701770" cy="446582"/>
          </a:xfrm>
          <a:prstGeom prst="rect">
            <a:avLst/>
          </a:prstGeom>
        </p:spPr>
      </p:pic>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317618" y="1782354"/>
            <a:ext cx="5647388" cy="4880182"/>
          </a:xfrm>
          <a:prstGeom prst="rect">
            <a:avLst/>
          </a:prstGeom>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r>
              <a:rPr lang="es-EC" sz="1600" dirty="0" smtClean="0"/>
              <a:t>2.2</a:t>
            </a:r>
            <a:r>
              <a:rPr lang="es-EC" sz="1600" dirty="0"/>
              <a:t>. Lineamientos Estratégicos</a:t>
            </a:r>
          </a:p>
          <a:p>
            <a:endParaRPr lang="es-EC" sz="1600" dirty="0" smtClean="0"/>
          </a:p>
          <a:p>
            <a:r>
              <a:rPr lang="es-EC" sz="1600" dirty="0" smtClean="0"/>
              <a:t>2.2.2</a:t>
            </a:r>
            <a:r>
              <a:rPr lang="es-EC" sz="1600" dirty="0"/>
              <a:t>. Políticas Transversales en el PMDOT 2021 -2033</a:t>
            </a:r>
          </a:p>
          <a:p>
            <a:pPr>
              <a:lnSpc>
                <a:spcPct val="107000"/>
              </a:lnSpc>
            </a:pPr>
            <a:r>
              <a:rPr lang="es-EC" sz="1400" b="1" i="1" dirty="0" smtClean="0"/>
              <a:t>	</a:t>
            </a:r>
            <a:r>
              <a:rPr lang="es-ES" sz="1400" b="1" i="1" dirty="0"/>
              <a:t> </a:t>
            </a:r>
            <a:r>
              <a:rPr lang="es-ES" sz="1400" b="1" i="1" dirty="0" smtClean="0"/>
              <a:t>Sobre </a:t>
            </a:r>
            <a:r>
              <a:rPr lang="es-ES" sz="1400" b="1" i="1" dirty="0"/>
              <a:t>la concepción de territorio y sus pobladores </a:t>
            </a:r>
            <a:endParaRPr lang="es-EC" sz="1400" b="1" i="1" dirty="0"/>
          </a:p>
          <a:p>
            <a:pPr>
              <a:lnSpc>
                <a:spcPct val="107000"/>
              </a:lnSpc>
              <a:spcAft>
                <a:spcPts val="0"/>
              </a:spcAft>
            </a:pPr>
            <a:r>
              <a:rPr lang="es-ES" sz="1400" dirty="0" smtClean="0">
                <a:solidFill>
                  <a:srgbClr val="2E75B6"/>
                </a:solidFill>
              </a:rPr>
              <a:t>(Existe  una política sobre eso</a:t>
            </a:r>
            <a:r>
              <a:rPr lang="es-EC" sz="1400" dirty="0" smtClean="0">
                <a:solidFill>
                  <a:srgbClr val="2E75B6"/>
                </a:solidFill>
              </a:rPr>
              <a:t>)</a:t>
            </a:r>
          </a:p>
          <a:p>
            <a:pPr>
              <a:lnSpc>
                <a:spcPct val="107000"/>
              </a:lnSpc>
              <a:spcAft>
                <a:spcPts val="0"/>
              </a:spcAft>
            </a:pPr>
            <a:endParaRPr lang="es-ES" sz="1400" dirty="0">
              <a:solidFill>
                <a:srgbClr val="2E75B6"/>
              </a:solidFill>
            </a:endParaRPr>
          </a:p>
          <a:p>
            <a:pPr>
              <a:lnSpc>
                <a:spcPct val="107000"/>
              </a:lnSpc>
              <a:spcAft>
                <a:spcPts val="0"/>
              </a:spcAft>
            </a:pPr>
            <a:r>
              <a:rPr lang="es-EC" sz="1600" dirty="0"/>
              <a:t>2.10</a:t>
            </a:r>
            <a:r>
              <a:rPr lang="es-EC" sz="1600" dirty="0" smtClean="0"/>
              <a:t>. PLANES </a:t>
            </a:r>
            <a:r>
              <a:rPr lang="es-EC" sz="1600" dirty="0"/>
              <a:t>MAESTROS, PROGRAMAS Y PRESUPUESTO </a:t>
            </a:r>
            <a:r>
              <a:rPr lang="es-EC" sz="1600" dirty="0" smtClean="0"/>
              <a:t>REFERENCIAL</a:t>
            </a:r>
          </a:p>
          <a:p>
            <a:pPr>
              <a:lnSpc>
                <a:spcPct val="107000"/>
              </a:lnSpc>
            </a:pPr>
            <a:r>
              <a:rPr lang="es-ES" sz="1400" dirty="0" smtClean="0">
                <a:solidFill>
                  <a:srgbClr val="2E75B6"/>
                </a:solidFill>
              </a:rPr>
              <a:t>(Se lo menciona y deriva al Apéndice 6</a:t>
            </a:r>
            <a:r>
              <a:rPr lang="es-EC" sz="1400" dirty="0" smtClean="0">
                <a:solidFill>
                  <a:srgbClr val="2E75B6"/>
                </a:solidFill>
              </a:rPr>
              <a:t>)</a:t>
            </a:r>
            <a:endParaRPr lang="es-EC" sz="1400" dirty="0">
              <a:solidFill>
                <a:srgbClr val="2E75B6"/>
              </a:solidFill>
            </a:endParaRPr>
          </a:p>
          <a:p>
            <a:pPr>
              <a:lnSpc>
                <a:spcPct val="107000"/>
              </a:lnSpc>
              <a:spcAft>
                <a:spcPts val="0"/>
              </a:spcAft>
            </a:pPr>
            <a:endParaRPr lang="es-ES" sz="1600" dirty="0"/>
          </a:p>
          <a:p>
            <a:pPr>
              <a:lnSpc>
                <a:spcPct val="107000"/>
              </a:lnSpc>
            </a:pPr>
            <a:r>
              <a:rPr lang="es-EC" sz="1600" b="1" dirty="0"/>
              <a:t>Apéndice 6: Proyectos Bilaterales propuestos (GADs provincial, circunvecinos, rurales; y otras instituciones) </a:t>
            </a:r>
            <a:endParaRPr lang="es-EC" sz="1600" b="1" dirty="0" smtClean="0"/>
          </a:p>
          <a:p>
            <a:pPr>
              <a:lnSpc>
                <a:spcPct val="107000"/>
              </a:lnSpc>
            </a:pPr>
            <a:r>
              <a:rPr lang="es-ES" sz="1400" dirty="0" smtClean="0">
                <a:solidFill>
                  <a:srgbClr val="2E75B6"/>
                </a:solidFill>
              </a:rPr>
              <a:t>(Constan </a:t>
            </a:r>
            <a:r>
              <a:rPr lang="es-ES" sz="1400" dirty="0">
                <a:solidFill>
                  <a:srgbClr val="2E75B6"/>
                </a:solidFill>
              </a:rPr>
              <a:t>la propuesta conjunta de Proyectos bilaterales con el GAD provincial de Pichincha, los GADs vecinos, los GADs de parroquias rurales; con la Mancomunidad del Chocó Andino, sobre el manejo conjunto de recursos hídricos en la región. Además el tema esta desarrollado en el PUGS</a:t>
            </a:r>
            <a:r>
              <a:rPr lang="es-ES" sz="1400" dirty="0" smtClean="0">
                <a:solidFill>
                  <a:srgbClr val="2E75B6"/>
                </a:solidFill>
              </a:rPr>
              <a:t>.)</a:t>
            </a:r>
            <a:endParaRPr lang="es-EC" sz="1200" dirty="0" smtClean="0"/>
          </a:p>
        </p:txBody>
      </p:sp>
      <p:sp>
        <p:nvSpPr>
          <p:cNvPr id="22" name="Rectángulo 21"/>
          <p:cNvSpPr/>
          <p:nvPr/>
        </p:nvSpPr>
        <p:spPr>
          <a:xfrm>
            <a:off x="6319676" y="1778702"/>
            <a:ext cx="5647388" cy="3724096"/>
          </a:xfrm>
          <a:prstGeom prst="rect">
            <a:avLst/>
          </a:prstGeom>
          <a:solidFill>
            <a:schemeClr val="bg1"/>
          </a:solidFill>
        </p:spPr>
        <p:txBody>
          <a:bodyPr wrap="square">
            <a:spAutoFit/>
          </a:bodyPr>
          <a:lstStyle/>
          <a:p>
            <a:r>
              <a:rPr lang="en-US" sz="1600" b="1" dirty="0" smtClean="0">
                <a:solidFill>
                  <a:schemeClr val="accent1">
                    <a:lumMod val="75000"/>
                  </a:schemeClr>
                </a:solidFill>
              </a:rPr>
              <a:t>II. </a:t>
            </a:r>
            <a:r>
              <a:rPr lang="es-EC" sz="1600" b="1" dirty="0" smtClean="0">
                <a:solidFill>
                  <a:srgbClr val="2E75B6"/>
                </a:solidFill>
              </a:rPr>
              <a:t>PROPUESTA </a:t>
            </a:r>
            <a:r>
              <a:rPr lang="es-EC" sz="1600" b="1" dirty="0">
                <a:solidFill>
                  <a:srgbClr val="2E75B6"/>
                </a:solidFill>
              </a:rPr>
              <a:t>DEL PLAN METROPOLITANO DE DESARROLLO Y ORDENAMIENTO TERRITORIAL DEL DMQ, 2021 – </a:t>
            </a:r>
            <a:r>
              <a:rPr lang="es-EC" sz="1600" b="1" dirty="0" smtClean="0">
                <a:solidFill>
                  <a:srgbClr val="2E75B6"/>
                </a:solidFill>
              </a:rPr>
              <a:t>2033</a:t>
            </a:r>
            <a:endParaRPr lang="es-EC" sz="1600" b="1" dirty="0">
              <a:solidFill>
                <a:srgbClr val="2E75B6"/>
              </a:solidFill>
            </a:endParaRPr>
          </a:p>
          <a:p>
            <a:r>
              <a:rPr lang="es-EC" sz="1600" dirty="0" smtClean="0"/>
              <a:t>2.2. Lineamientos Estratégicos</a:t>
            </a:r>
            <a:endParaRPr lang="es-EC" sz="1600" dirty="0"/>
          </a:p>
          <a:p>
            <a:endParaRPr lang="es-EC" sz="1600" b="1" dirty="0" smtClean="0"/>
          </a:p>
          <a:p>
            <a:r>
              <a:rPr lang="es-EC" sz="1600" dirty="0" smtClean="0"/>
              <a:t>2.2.2. Políticas </a:t>
            </a:r>
            <a:r>
              <a:rPr lang="es-EC" sz="1600" dirty="0"/>
              <a:t>Transversales en el PMDOT 2021 -</a:t>
            </a:r>
            <a:r>
              <a:rPr lang="es-EC" sz="1600" dirty="0" smtClean="0"/>
              <a:t>2033</a:t>
            </a:r>
          </a:p>
          <a:p>
            <a:r>
              <a:rPr lang="es-EC" sz="1600" b="1" i="1" dirty="0" smtClean="0"/>
              <a:t>           b)</a:t>
            </a:r>
            <a:r>
              <a:rPr lang="es-ES" sz="1600" b="1" i="1" dirty="0" smtClean="0"/>
              <a:t>Sobre </a:t>
            </a:r>
            <a:r>
              <a:rPr lang="es-ES" sz="1600" b="1" i="1" dirty="0"/>
              <a:t>la concepción de territorio y sus pobladores </a:t>
            </a:r>
            <a:endParaRPr lang="es-ES" sz="1600" b="1" i="1" dirty="0" smtClean="0"/>
          </a:p>
          <a:p>
            <a:r>
              <a:rPr lang="es-EC" sz="1400" i="1" dirty="0" smtClean="0">
                <a:solidFill>
                  <a:srgbClr val="FF0000"/>
                </a:solidFill>
              </a:rPr>
              <a:t>*Se </a:t>
            </a:r>
            <a:r>
              <a:rPr lang="es-EC" sz="1400" i="1" dirty="0">
                <a:solidFill>
                  <a:srgbClr val="FF0000"/>
                </a:solidFill>
              </a:rPr>
              <a:t>fortaleció </a:t>
            </a:r>
            <a:r>
              <a:rPr lang="es-EC" sz="1400" i="1" dirty="0" smtClean="0">
                <a:solidFill>
                  <a:srgbClr val="FF0000"/>
                </a:solidFill>
              </a:rPr>
              <a:t>la sección la política sobre trabajo bilateral </a:t>
            </a:r>
            <a:endParaRPr lang="es-EC" sz="1400" i="1" dirty="0">
              <a:solidFill>
                <a:srgbClr val="FF0000"/>
              </a:solidFill>
            </a:endParaRPr>
          </a:p>
          <a:p>
            <a:endParaRPr lang="es-EC" sz="1400" b="1" dirty="0" smtClean="0"/>
          </a:p>
          <a:p>
            <a:r>
              <a:rPr lang="es-EC" sz="1600" dirty="0"/>
              <a:t>2.10. PLANES MAESTROS, PROGRAMAS Y PRESUPUESTO REFERENCIAL</a:t>
            </a:r>
            <a:endParaRPr lang="es-ES" sz="1600" dirty="0"/>
          </a:p>
          <a:p>
            <a:endParaRPr lang="es-ES" sz="1600" dirty="0" smtClean="0"/>
          </a:p>
          <a:p>
            <a:r>
              <a:rPr lang="es-EC" sz="1600" b="1" dirty="0"/>
              <a:t>Apéndice 6: Proyectos Bilaterales propuestos (GADs provincial, circunvecinos, rurales; y otras instituciones) </a:t>
            </a:r>
          </a:p>
          <a:p>
            <a:endParaRPr lang="es-ES" sz="1600" dirty="0" smtClean="0"/>
          </a:p>
          <a:p>
            <a:endParaRPr lang="es-ES" sz="1600" dirty="0" smtClean="0"/>
          </a:p>
        </p:txBody>
      </p:sp>
      <p:sp>
        <p:nvSpPr>
          <p:cNvPr id="24" name="Rectángulo 23"/>
          <p:cNvSpPr/>
          <p:nvPr/>
        </p:nvSpPr>
        <p:spPr>
          <a:xfrm>
            <a:off x="6143682" y="212218"/>
            <a:ext cx="4177957" cy="646331"/>
          </a:xfrm>
          <a:prstGeom prst="rect">
            <a:avLst/>
          </a:prstGeom>
        </p:spPr>
        <p:txBody>
          <a:bodyPr wrap="square">
            <a:spAutoFit/>
          </a:bodyPr>
          <a:lstStyle/>
          <a:p>
            <a:r>
              <a:rPr lang="es-EC" b="1" dirty="0">
                <a:solidFill>
                  <a:srgbClr val="2E75B6"/>
                </a:solidFill>
              </a:rPr>
              <a:t>Políticas transversales:</a:t>
            </a:r>
          </a:p>
          <a:p>
            <a:pPr>
              <a:lnSpc>
                <a:spcPct val="100000"/>
              </a:lnSpc>
              <a:spcBef>
                <a:spcPts val="0"/>
              </a:spcBef>
            </a:pPr>
            <a:r>
              <a:rPr lang="es-EC" b="1" dirty="0" smtClean="0">
                <a:solidFill>
                  <a:srgbClr val="2E75B6"/>
                </a:solidFill>
              </a:rPr>
              <a:t>- Sobre la participación ciudadana -</a:t>
            </a:r>
            <a:endParaRPr lang="es-EC" b="1" dirty="0">
              <a:solidFill>
                <a:srgbClr val="2E75B6"/>
              </a:solidFill>
            </a:endParaRPr>
          </a:p>
        </p:txBody>
      </p:sp>
    </p:spTree>
    <p:extLst>
      <p:ext uri="{BB962C8B-B14F-4D97-AF65-F5344CB8AC3E}">
        <p14:creationId xmlns:p14="http://schemas.microsoft.com/office/powerpoint/2010/main" val="3885227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320506"/>
            <a:ext cx="4177957" cy="369332"/>
          </a:xfrm>
          <a:prstGeom prst="rect">
            <a:avLst/>
          </a:prstGeom>
        </p:spPr>
        <p:txBody>
          <a:bodyPr wrap="square">
            <a:spAutoFit/>
          </a:bodyPr>
          <a:lstStyle/>
          <a:p>
            <a:pPr>
              <a:lnSpc>
                <a:spcPct val="100000"/>
              </a:lnSpc>
              <a:spcBef>
                <a:spcPts val="0"/>
              </a:spcBef>
            </a:pPr>
            <a:r>
              <a:rPr lang="es-ES" b="1" dirty="0" smtClean="0">
                <a:solidFill>
                  <a:srgbClr val="2E75B6"/>
                </a:solidFill>
              </a:rPr>
              <a:t>Objetivos estratégicos /alineación</a:t>
            </a:r>
            <a:endParaRPr lang="es-EC" b="1" dirty="0">
              <a:solidFill>
                <a:srgbClr val="2E75B6"/>
              </a:solidFill>
            </a:endParaRPr>
          </a:p>
        </p:txBody>
      </p:sp>
      <p:sp>
        <p:nvSpPr>
          <p:cNvPr id="15" name="Rectángulo 14"/>
          <p:cNvSpPr/>
          <p:nvPr/>
        </p:nvSpPr>
        <p:spPr>
          <a:xfrm>
            <a:off x="257131" y="778164"/>
            <a:ext cx="11670875" cy="1631216"/>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b="1" dirty="0" smtClean="0"/>
              <a:t>Varios</a:t>
            </a:r>
          </a:p>
          <a:p>
            <a:pPr>
              <a:lnSpc>
                <a:spcPts val="2986"/>
              </a:lnSpc>
            </a:pPr>
            <a:r>
              <a:rPr lang="es-EC" sz="1400" b="1" u="sng" dirty="0" smtClean="0"/>
              <a:t>RESUMEN DE OBSERVACIONES:</a:t>
            </a:r>
          </a:p>
          <a:p>
            <a:pPr marL="285750" indent="-285750">
              <a:lnSpc>
                <a:spcPts val="2986"/>
              </a:lnSpc>
              <a:buFont typeface="Wingdings" panose="05000000000000000000" pitchFamily="2" charset="2"/>
              <a:buChar char="q"/>
            </a:pPr>
            <a:r>
              <a:rPr lang="es-ES" sz="1400" dirty="0" smtClean="0"/>
              <a:t>Varias</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6"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60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14" name="Rectángulo 13"/>
          <p:cNvSpPr/>
          <p:nvPr/>
        </p:nvSpPr>
        <p:spPr>
          <a:xfrm>
            <a:off x="6143682" y="320506"/>
            <a:ext cx="4908964" cy="477054"/>
          </a:xfrm>
          <a:prstGeom prst="rect">
            <a:avLst/>
          </a:prstGeom>
        </p:spPr>
        <p:txBody>
          <a:bodyPr wrap="square">
            <a:spAutoFit/>
          </a:bodyPr>
          <a:lstStyle/>
          <a:p>
            <a:pPr>
              <a:lnSpc>
                <a:spcPts val="2986"/>
              </a:lnSpc>
            </a:pPr>
            <a:r>
              <a:rPr lang="en-US" sz="2400" b="1" dirty="0" smtClean="0">
                <a:solidFill>
                  <a:schemeClr val="accent1">
                    <a:lumMod val="75000"/>
                  </a:schemeClr>
                </a:solidFill>
              </a:rPr>
              <a:t>AL DIAGNÓSTICO</a:t>
            </a:r>
            <a:endParaRPr lang="en-US" sz="2400" b="1" dirty="0">
              <a:solidFill>
                <a:schemeClr val="accent1">
                  <a:lumMod val="75000"/>
                </a:schemeClr>
              </a:solidFill>
            </a:endParaRPr>
          </a:p>
        </p:txBody>
      </p:sp>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4274649081"/>
              </p:ext>
            </p:extLst>
          </p:nvPr>
        </p:nvGraphicFramePr>
        <p:xfrm>
          <a:off x="6506583" y="1895862"/>
          <a:ext cx="5421424" cy="4539332"/>
        </p:xfrm>
        <a:graphic>
          <a:graphicData uri="http://schemas.openxmlformats.org/drawingml/2006/table">
            <a:tbl>
              <a:tblPr firstRow="1" firstCol="1" bandRow="1">
                <a:tableStyleId>{5C22544A-7EE6-4342-B048-85BDC9FD1C3A}</a:tableStyleId>
              </a:tblPr>
              <a:tblGrid>
                <a:gridCol w="5421424"/>
              </a:tblGrid>
              <a:tr h="106130">
                <a:tc>
                  <a:txBody>
                    <a:bodyPr/>
                    <a:lstStyle/>
                    <a:p>
                      <a:pPr algn="l">
                        <a:lnSpc>
                          <a:spcPct val="107000"/>
                        </a:lnSpc>
                        <a:spcAft>
                          <a:spcPts val="0"/>
                        </a:spcAft>
                      </a:pPr>
                      <a:r>
                        <a:rPr lang="es-EC" sz="1400" dirty="0">
                          <a:solidFill>
                            <a:schemeClr val="tx1"/>
                          </a:solidFill>
                          <a:effectLst/>
                        </a:rPr>
                        <a:t>Objetivos Estratégicos</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algn="l">
                        <a:lnSpc>
                          <a:spcPct val="107000"/>
                        </a:lnSpc>
                        <a:spcAft>
                          <a:spcPts val="0"/>
                        </a:spcAft>
                      </a:pPr>
                      <a:r>
                        <a:rPr lang="es-EC" sz="1400" b="0" dirty="0">
                          <a:solidFill>
                            <a:schemeClr val="tx1"/>
                          </a:solidFill>
                          <a:effectLst/>
                        </a:rPr>
                        <a:t>Objetivo Estratégico 1: </a:t>
                      </a:r>
                      <a:r>
                        <a:rPr lang="es-EC" sz="1400" b="1" i="1" dirty="0" smtClean="0">
                          <a:solidFill>
                            <a:schemeClr val="tx1"/>
                          </a:solidFill>
                          <a:effectLst/>
                        </a:rPr>
                        <a:t>Por un Quito con</a:t>
                      </a:r>
                      <a:r>
                        <a:rPr lang="es-EC" sz="1400" b="1" i="1" baseline="0" dirty="0" smtClean="0">
                          <a:solidFill>
                            <a:schemeClr val="tx1"/>
                          </a:solidFill>
                          <a:effectLst/>
                        </a:rPr>
                        <a:t> todos y todas</a:t>
                      </a:r>
                      <a:endParaRPr lang="es-EC" sz="1400" b="1" i="1" dirty="0">
                        <a:solidFill>
                          <a:schemeClr val="tx1"/>
                        </a:solidFill>
                        <a:effectLst/>
                      </a:endParaRPr>
                    </a:p>
                    <a:p>
                      <a:pPr algn="l">
                        <a:lnSpc>
                          <a:spcPct val="107000"/>
                        </a:lnSpc>
                        <a:spcAft>
                          <a:spcPts val="0"/>
                        </a:spcAft>
                      </a:pPr>
                      <a:r>
                        <a:rPr lang="es-EC" sz="1400" b="0" dirty="0">
                          <a:solidFill>
                            <a:schemeClr val="tx1"/>
                          </a:solidFill>
                          <a:effectLst/>
                        </a:rPr>
                        <a:t>Ejercer una Gobernabilidad y Gobernanza de proximidad, responsable, transparente y ágil.</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6781">
                <a:tc>
                  <a:txBody>
                    <a:bodyPr/>
                    <a:lstStyle/>
                    <a:p>
                      <a:pPr algn="l">
                        <a:lnSpc>
                          <a:spcPct val="107000"/>
                        </a:lnSpc>
                        <a:spcAft>
                          <a:spcPts val="0"/>
                        </a:spcAft>
                      </a:pPr>
                      <a:r>
                        <a:rPr lang="es-EC" sz="1400" b="0" dirty="0">
                          <a:solidFill>
                            <a:schemeClr val="tx1"/>
                          </a:solidFill>
                          <a:effectLst/>
                        </a:rPr>
                        <a:t>Objetivo Estratégico 2: </a:t>
                      </a:r>
                      <a:r>
                        <a:rPr lang="es-EC" sz="1400" b="1" i="1" dirty="0" smtClean="0">
                          <a:solidFill>
                            <a:schemeClr val="tx1"/>
                          </a:solidFill>
                          <a:effectLst/>
                        </a:rPr>
                        <a:t>Por un Quito sustentable y seguro</a:t>
                      </a:r>
                    </a:p>
                    <a:p>
                      <a:pPr algn="l">
                        <a:lnSpc>
                          <a:spcPct val="107000"/>
                        </a:lnSpc>
                        <a:spcAft>
                          <a:spcPts val="0"/>
                        </a:spcAft>
                      </a:pPr>
                      <a:r>
                        <a:rPr lang="es-EC" sz="1400" b="0" dirty="0" smtClean="0">
                          <a:solidFill>
                            <a:schemeClr val="tx1"/>
                          </a:solidFill>
                          <a:effectLst/>
                        </a:rPr>
                        <a:t>Promover </a:t>
                      </a:r>
                      <a:r>
                        <a:rPr lang="es-EC" sz="1400" b="0" dirty="0">
                          <a:solidFill>
                            <a:schemeClr val="tx1"/>
                          </a:solidFill>
                          <a:effectLst/>
                        </a:rPr>
                        <a:t>una gestión integral ambiental, de residuos y de riesgos, responsables y sustentables</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algn="l">
                        <a:lnSpc>
                          <a:spcPct val="107000"/>
                        </a:lnSpc>
                        <a:spcAft>
                          <a:spcPts val="0"/>
                        </a:spcAft>
                      </a:pPr>
                      <a:r>
                        <a:rPr lang="es-EC" sz="1400" b="0" dirty="0">
                          <a:solidFill>
                            <a:schemeClr val="tx1"/>
                          </a:solidFill>
                          <a:effectLst/>
                        </a:rPr>
                        <a:t>Objetivo Estratégico 3: </a:t>
                      </a:r>
                      <a:r>
                        <a:rPr lang="es-EC" sz="1400" b="1" i="1" dirty="0" smtClean="0">
                          <a:solidFill>
                            <a:schemeClr val="tx1"/>
                          </a:solidFill>
                          <a:effectLst/>
                        </a:rPr>
                        <a:t>Por un Quito para todos y todas</a:t>
                      </a:r>
                    </a:p>
                    <a:p>
                      <a:pPr algn="l">
                        <a:lnSpc>
                          <a:spcPct val="107000"/>
                        </a:lnSpc>
                        <a:spcAft>
                          <a:spcPts val="0"/>
                        </a:spcAft>
                      </a:pPr>
                      <a:r>
                        <a:rPr lang="es-EC" sz="1400" b="0" dirty="0" smtClean="0">
                          <a:solidFill>
                            <a:schemeClr val="tx1"/>
                          </a:solidFill>
                          <a:effectLst/>
                        </a:rPr>
                        <a:t>Consolidar </a:t>
                      </a:r>
                      <a:r>
                        <a:rPr lang="es-EC" sz="1400" b="0" dirty="0">
                          <a:solidFill>
                            <a:schemeClr val="tx1"/>
                          </a:solidFill>
                          <a:effectLst/>
                        </a:rPr>
                        <a:t>comunidades y barrios sostenibles, inclusivos y resilientes, que cuenten con servicios y un hábitat de calidad</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6781">
                <a:tc>
                  <a:txBody>
                    <a:bodyPr/>
                    <a:lstStyle/>
                    <a:p>
                      <a:pPr algn="l">
                        <a:lnSpc>
                          <a:spcPct val="107000"/>
                        </a:lnSpc>
                        <a:spcAft>
                          <a:spcPts val="0"/>
                        </a:spcAft>
                      </a:pPr>
                      <a:r>
                        <a:rPr lang="es-EC" sz="1400" b="0" dirty="0">
                          <a:solidFill>
                            <a:schemeClr val="tx1"/>
                          </a:solidFill>
                          <a:effectLst/>
                        </a:rPr>
                        <a:t>Objetivo Estratégico 4</a:t>
                      </a:r>
                      <a:r>
                        <a:rPr lang="es-EC" sz="1400" b="0" dirty="0" smtClean="0">
                          <a:solidFill>
                            <a:schemeClr val="tx1"/>
                          </a:solidFill>
                          <a:effectLst/>
                        </a:rPr>
                        <a:t>: </a:t>
                      </a:r>
                      <a:r>
                        <a:rPr lang="es-EC" sz="1400" b="1" i="1" dirty="0" smtClean="0">
                          <a:solidFill>
                            <a:schemeClr val="tx1"/>
                          </a:solidFill>
                          <a:effectLst/>
                        </a:rPr>
                        <a:t>Por un Quito conectado</a:t>
                      </a:r>
                    </a:p>
                    <a:p>
                      <a:pPr algn="l">
                        <a:lnSpc>
                          <a:spcPct val="107000"/>
                        </a:lnSpc>
                        <a:spcAft>
                          <a:spcPts val="0"/>
                        </a:spcAft>
                      </a:pPr>
                      <a:r>
                        <a:rPr lang="es-EC" sz="1400" b="0" dirty="0" smtClean="0">
                          <a:solidFill>
                            <a:schemeClr val="tx1"/>
                          </a:solidFill>
                          <a:effectLst/>
                        </a:rPr>
                        <a:t>Brindar </a:t>
                      </a:r>
                      <a:r>
                        <a:rPr lang="es-EC" sz="1400" b="0" dirty="0">
                          <a:solidFill>
                            <a:schemeClr val="tx1"/>
                          </a:solidFill>
                          <a:effectLst/>
                        </a:rPr>
                        <a:t>Opciones de Movilidad y Conectividad confiables, de calidad, eficientes y seguras.</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C" sz="1400" b="0" dirty="0">
                          <a:solidFill>
                            <a:schemeClr val="tx1"/>
                          </a:solidFill>
                          <a:effectLst/>
                        </a:rPr>
                        <a:t>Objetivo Estratégico </a:t>
                      </a:r>
                      <a:r>
                        <a:rPr lang="es-EC" sz="1400" b="0" dirty="0" smtClean="0">
                          <a:solidFill>
                            <a:schemeClr val="tx1"/>
                          </a:solidFill>
                          <a:effectLst/>
                        </a:rPr>
                        <a:t>5: </a:t>
                      </a:r>
                      <a:r>
                        <a:rPr lang="es-EC" sz="1400" b="1" i="1" dirty="0" smtClean="0">
                          <a:solidFill>
                            <a:schemeClr val="tx1"/>
                          </a:solidFill>
                          <a:effectLst/>
                        </a:rPr>
                        <a:t>Por un Quito próspero</a:t>
                      </a:r>
                      <a:endParaRPr lang="es-EC" sz="1400" b="1" i="1" dirty="0">
                        <a:solidFill>
                          <a:schemeClr val="tx1"/>
                        </a:solidFill>
                        <a:effectLst/>
                      </a:endParaRPr>
                    </a:p>
                    <a:p>
                      <a:pPr algn="l">
                        <a:lnSpc>
                          <a:spcPct val="107000"/>
                        </a:lnSpc>
                        <a:spcAft>
                          <a:spcPts val="0"/>
                        </a:spcAft>
                      </a:pPr>
                      <a:r>
                        <a:rPr lang="es-EC" sz="1400" b="0" dirty="0">
                          <a:solidFill>
                            <a:schemeClr val="tx1"/>
                          </a:solidFill>
                          <a:effectLst/>
                        </a:rPr>
                        <a:t>Impulsar la Productividad y Competitividad para un crecimiento económico, inclusivo y con responsabilidad social.</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algn="l">
                        <a:lnSpc>
                          <a:spcPct val="107000"/>
                        </a:lnSpc>
                        <a:spcAft>
                          <a:spcPts val="0"/>
                        </a:spcAft>
                      </a:pPr>
                      <a:r>
                        <a:rPr lang="es-EC" sz="1400" b="0" dirty="0">
                          <a:solidFill>
                            <a:schemeClr val="tx1"/>
                          </a:solidFill>
                          <a:effectLst/>
                        </a:rPr>
                        <a:t>Objetivo Estratégico 6</a:t>
                      </a:r>
                      <a:r>
                        <a:rPr lang="es-EC" sz="1400" b="0" dirty="0" smtClean="0">
                          <a:solidFill>
                            <a:schemeClr val="tx1"/>
                          </a:solidFill>
                          <a:effectLst/>
                        </a:rPr>
                        <a:t>: </a:t>
                      </a:r>
                      <a:r>
                        <a:rPr lang="es-EC" sz="1400" b="1" i="1" dirty="0" smtClean="0">
                          <a:solidFill>
                            <a:schemeClr val="tx1"/>
                          </a:solidFill>
                          <a:effectLst/>
                        </a:rPr>
                        <a:t>Por un Quito</a:t>
                      </a:r>
                      <a:r>
                        <a:rPr lang="es-EC" sz="1400" b="1" i="1" baseline="0" dirty="0" smtClean="0">
                          <a:solidFill>
                            <a:schemeClr val="tx1"/>
                          </a:solidFill>
                          <a:effectLst/>
                        </a:rPr>
                        <a:t> de bienestar y derechos</a:t>
                      </a:r>
                      <a:endParaRPr lang="es-EC" sz="1400" b="1" i="1" dirty="0">
                        <a:solidFill>
                          <a:schemeClr val="tx1"/>
                        </a:solidFill>
                        <a:effectLst/>
                      </a:endParaRPr>
                    </a:p>
                    <a:p>
                      <a:pPr algn="l">
                        <a:lnSpc>
                          <a:spcPct val="107000"/>
                        </a:lnSpc>
                        <a:spcAft>
                          <a:spcPts val="0"/>
                        </a:spcAft>
                      </a:pPr>
                      <a:r>
                        <a:rPr lang="es-EC" sz="1400" b="0" dirty="0">
                          <a:solidFill>
                            <a:schemeClr val="tx1"/>
                          </a:solidFill>
                          <a:effectLst/>
                        </a:rPr>
                        <a:t>Asegurar una vida plena y justa, con igualdad de oportunidades; y con acceso a salud, educación, cultura y seguridad.</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2876529441"/>
              </p:ext>
            </p:extLst>
          </p:nvPr>
        </p:nvGraphicFramePr>
        <p:xfrm>
          <a:off x="350876" y="1858571"/>
          <a:ext cx="5421424" cy="4480087"/>
        </p:xfrm>
        <a:graphic>
          <a:graphicData uri="http://schemas.openxmlformats.org/drawingml/2006/table">
            <a:tbl>
              <a:tblPr firstRow="1" firstCol="1" bandRow="1">
                <a:tableStyleId>{5C22544A-7EE6-4342-B048-85BDC9FD1C3A}</a:tableStyleId>
              </a:tblPr>
              <a:tblGrid>
                <a:gridCol w="5421424"/>
              </a:tblGrid>
              <a:tr h="106130">
                <a:tc>
                  <a:txBody>
                    <a:bodyPr/>
                    <a:lstStyle/>
                    <a:p>
                      <a:pPr algn="l">
                        <a:lnSpc>
                          <a:spcPct val="107000"/>
                        </a:lnSpc>
                        <a:spcAft>
                          <a:spcPts val="0"/>
                        </a:spcAft>
                      </a:pPr>
                      <a:r>
                        <a:rPr lang="es-EC" sz="1400" dirty="0">
                          <a:solidFill>
                            <a:schemeClr val="tx1"/>
                          </a:solidFill>
                          <a:effectLst/>
                        </a:rPr>
                        <a:t>Objetivos Estratégicos</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algn="l">
                        <a:lnSpc>
                          <a:spcPct val="100000"/>
                        </a:lnSpc>
                        <a:spcBef>
                          <a:spcPts val="0"/>
                        </a:spcBef>
                        <a:spcAft>
                          <a:spcPts val="0"/>
                        </a:spcAft>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Objetivo Estratégico 1: </a:t>
                      </a:r>
                      <a:r>
                        <a:rPr lang="es-EC" sz="1400" b="1" i="1" dirty="0" smtClean="0">
                          <a:solidFill>
                            <a:schemeClr val="tx1"/>
                          </a:solidFill>
                          <a:effectLst/>
                        </a:rPr>
                        <a:t>Por un Quito con</a:t>
                      </a:r>
                      <a:r>
                        <a:rPr lang="es-EC" sz="1400" b="1" i="1" baseline="0" dirty="0" smtClean="0">
                          <a:solidFill>
                            <a:schemeClr val="tx1"/>
                          </a:solidFill>
                          <a:effectLst/>
                        </a:rPr>
                        <a:t> todos </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Bef>
                          <a:spcPts val="0"/>
                        </a:spcBef>
                        <a:spcAft>
                          <a:spcPts val="0"/>
                        </a:spcAft>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Ejercer una Gobernabilidad y Gobernanza de proximidad, responsable, transparente y ágil.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6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Objetivo Estratégico 2: </a:t>
                      </a:r>
                      <a:r>
                        <a:rPr lang="es-EC" sz="1400" b="1" i="1" dirty="0" smtClean="0">
                          <a:solidFill>
                            <a:schemeClr val="tx1"/>
                          </a:solidFill>
                          <a:effectLst/>
                        </a:rPr>
                        <a:t>Por un Quito sustentable</a:t>
                      </a:r>
                      <a:endParaRPr lang="es-EC" sz="1400" b="1" i="1" baseline="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Promover </a:t>
                      </a: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una Gestión integral Ambiental y de Residuos responsable y sustentable.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Objetivo Estratégico 3: </a:t>
                      </a:r>
                      <a:r>
                        <a:rPr lang="es-EC" sz="1400" b="1" i="1" dirty="0" smtClean="0">
                          <a:solidFill>
                            <a:schemeClr val="tx1"/>
                          </a:solidFill>
                          <a:effectLst/>
                        </a:rPr>
                        <a:t>Por un Quito para todos</a:t>
                      </a:r>
                    </a:p>
                    <a:p>
                      <a:pPr algn="l">
                        <a:lnSpc>
                          <a:spcPct val="100000"/>
                        </a:lnSpc>
                        <a:spcBef>
                          <a:spcPts val="0"/>
                        </a:spcBef>
                        <a:spcAft>
                          <a:spcPts val="0"/>
                        </a:spcAft>
                      </a:pP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Consolidar </a:t>
                      </a: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Comunidades y barrios sostenibles, inclusivos y resilientes, que cuenten con un hábitat de calidad.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6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Objetivo Estratégico 4</a:t>
                      </a: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C" sz="1400" b="1" i="1" dirty="0" smtClean="0">
                          <a:solidFill>
                            <a:schemeClr val="tx1"/>
                          </a:solidFill>
                          <a:effectLst/>
                        </a:rPr>
                        <a:t>Por un Quito conectado</a:t>
                      </a:r>
                    </a:p>
                    <a:p>
                      <a:pPr algn="l">
                        <a:lnSpc>
                          <a:spcPct val="100000"/>
                        </a:lnSpc>
                        <a:spcBef>
                          <a:spcPts val="0"/>
                        </a:spcBef>
                        <a:spcAft>
                          <a:spcPts val="0"/>
                        </a:spcAft>
                      </a:pP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Brindar </a:t>
                      </a: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Opciones de Movilidad y Conectividad confiables, de calidad, eficientes y seguras.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Objetivo Estratégico 5</a:t>
                      </a: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C" sz="1400" b="1" i="1" dirty="0" smtClean="0">
                          <a:solidFill>
                            <a:schemeClr val="tx1"/>
                          </a:solidFill>
                          <a:effectLst/>
                        </a:rPr>
                        <a:t>Por un Quito próspero</a:t>
                      </a:r>
                    </a:p>
                    <a:p>
                      <a:pPr algn="l">
                        <a:lnSpc>
                          <a:spcPct val="100000"/>
                        </a:lnSpc>
                        <a:spcBef>
                          <a:spcPts val="0"/>
                        </a:spcBef>
                        <a:spcAft>
                          <a:spcPts val="0"/>
                        </a:spcAft>
                      </a:pP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Impulsar </a:t>
                      </a: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Productividad y Competitividad para un crecimiento económico, inclusivo y con responsabilidad social.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2911">
                <a:tc>
                  <a:txBody>
                    <a:bodyPr/>
                    <a:lstStyle/>
                    <a:p>
                      <a:pPr algn="l">
                        <a:lnSpc>
                          <a:spcPct val="100000"/>
                        </a:lnSpc>
                        <a:spcBef>
                          <a:spcPts val="0"/>
                        </a:spcBef>
                        <a:spcAft>
                          <a:spcPts val="0"/>
                        </a:spcAft>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Objetivo Estratégico 6</a:t>
                      </a:r>
                      <a:r>
                        <a:rPr lang="es-EC"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C" sz="1400" b="1" i="1" dirty="0" smtClean="0">
                          <a:solidFill>
                            <a:schemeClr val="tx1"/>
                          </a:solidFill>
                          <a:effectLst/>
                        </a:rPr>
                        <a:t>Por un Quito</a:t>
                      </a:r>
                      <a:r>
                        <a:rPr lang="es-EC" sz="1400" b="1" i="1" baseline="0" dirty="0" smtClean="0">
                          <a:solidFill>
                            <a:schemeClr val="tx1"/>
                          </a:solidFill>
                          <a:effectLst/>
                        </a:rPr>
                        <a:t> de bienestar </a:t>
                      </a:r>
                      <a:endPar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Bef>
                          <a:spcPts val="0"/>
                        </a:spcBef>
                        <a:spcAft>
                          <a:spcPts val="0"/>
                        </a:spcAft>
                      </a:pPr>
                      <a:r>
                        <a:rPr lang="es-EC"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Asegurar una Vida Digna con igualdad de oportunidades; con acceso a salud, educación, cultura y seguridad.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011790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Por temas</a:t>
            </a:r>
            <a:endParaRPr lang="es-EC" dirty="0"/>
          </a:p>
        </p:txBody>
      </p:sp>
      <p:sp>
        <p:nvSpPr>
          <p:cNvPr id="3" name="Subtítulo 2"/>
          <p:cNvSpPr>
            <a:spLocks noGrp="1"/>
          </p:cNvSpPr>
          <p:nvPr>
            <p:ph type="subTitle" idx="1"/>
          </p:nvPr>
        </p:nvSpPr>
        <p:spPr/>
        <p:txBody>
          <a:bodyPr/>
          <a:lstStyle/>
          <a:p>
            <a:endParaRPr lang="es-EC"/>
          </a:p>
        </p:txBody>
      </p:sp>
    </p:spTree>
    <p:extLst>
      <p:ext uri="{BB962C8B-B14F-4D97-AF65-F5344CB8AC3E}">
        <p14:creationId xmlns:p14="http://schemas.microsoft.com/office/powerpoint/2010/main" val="490534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oogle Shape;165;p4">
            <a:extLst>
              <a:ext uri="{FF2B5EF4-FFF2-40B4-BE49-F238E27FC236}">
                <a16:creationId xmlns="" xmlns:a16="http://schemas.microsoft.com/office/drawing/2014/main" id="{B4D8AF40-0888-4E0E-BFAD-5D4D777941CA}"/>
              </a:ext>
            </a:extLst>
          </p:cNvPr>
          <p:cNvPicPr/>
          <p:nvPr/>
        </p:nvPicPr>
        <p:blipFill rotWithShape="1">
          <a:blip r:embed="rId2">
            <a:alphaModFix/>
          </a:blip>
          <a:srcRect/>
          <a:stretch/>
        </p:blipFill>
        <p:spPr>
          <a:xfrm>
            <a:off x="2182911" y="233906"/>
            <a:ext cx="7387590" cy="2306955"/>
          </a:xfrm>
          <a:prstGeom prst="rect">
            <a:avLst/>
          </a:prstGeom>
          <a:noFill/>
          <a:ln>
            <a:noFill/>
          </a:ln>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6" name="Imagen 5"/>
          <p:cNvPicPr>
            <a:picLocks noChangeAspect="1"/>
          </p:cNvPicPr>
          <p:nvPr/>
        </p:nvPicPr>
        <p:blipFill rotWithShape="1">
          <a:blip r:embed="rId4"/>
          <a:srcRect t="2" r="16755" b="-179058"/>
          <a:stretch/>
        </p:blipFill>
        <p:spPr>
          <a:xfrm>
            <a:off x="350876" y="6419439"/>
            <a:ext cx="10092536" cy="446582"/>
          </a:xfrm>
          <a:prstGeom prst="rect">
            <a:avLst/>
          </a:prstGeom>
        </p:spPr>
      </p:pic>
      <p:sp>
        <p:nvSpPr>
          <p:cNvPr id="9" name="Rectángulo 8">
            <a:extLst>
              <a:ext uri="{FF2B5EF4-FFF2-40B4-BE49-F238E27FC236}">
                <a16:creationId xmlns="" xmlns:a16="http://schemas.microsoft.com/office/drawing/2014/main" id="{7A2E3260-AEE0-4B48-B62D-6E0B363C7371}"/>
              </a:ext>
            </a:extLst>
          </p:cNvPr>
          <p:cNvSpPr/>
          <p:nvPr/>
        </p:nvSpPr>
        <p:spPr>
          <a:xfrm>
            <a:off x="4770958" y="2258829"/>
            <a:ext cx="2650084" cy="916982"/>
          </a:xfrm>
          <a:prstGeom prst="rect">
            <a:avLst/>
          </a:prstGeom>
        </p:spPr>
        <p:txBody>
          <a:bodyPr wrap="none">
            <a:spAutoFit/>
          </a:bodyPr>
          <a:lstStyle/>
          <a:p>
            <a:pPr algn="ctr">
              <a:lnSpc>
                <a:spcPct val="150000"/>
              </a:lnSpc>
              <a:spcBef>
                <a:spcPts val="600"/>
              </a:spcBef>
              <a:spcAft>
                <a:spcPts val="0"/>
              </a:spcAft>
            </a:pPr>
            <a:r>
              <a:rPr lang="es-EC" sz="4000" b="1" dirty="0">
                <a:solidFill>
                  <a:srgbClr val="00629C"/>
                </a:solidFill>
                <a:latin typeface="Calibri" panose="020F0502020204030204" pitchFamily="34" charset="0"/>
                <a:ea typeface="Cambria" panose="02040503050406030204" pitchFamily="18" charset="0"/>
              </a:rPr>
              <a:t>2021 - </a:t>
            </a:r>
            <a:r>
              <a:rPr lang="es-EC" sz="4000" b="1" dirty="0" smtClean="0">
                <a:solidFill>
                  <a:srgbClr val="00629C"/>
                </a:solidFill>
                <a:latin typeface="Calibri" panose="020F0502020204030204" pitchFamily="34" charset="0"/>
                <a:ea typeface="Cambria" panose="02040503050406030204" pitchFamily="18" charset="0"/>
              </a:rPr>
              <a:t>2033</a:t>
            </a:r>
            <a:endParaRPr lang="es-EC" sz="2000" dirty="0">
              <a:solidFill>
                <a:srgbClr val="00629C"/>
              </a:solidFill>
              <a:latin typeface="Times New Roman" panose="02020603050405020304" pitchFamily="18" charset="0"/>
              <a:ea typeface="Times New Roman" panose="02020603050405020304" pitchFamily="18" charset="0"/>
            </a:endParaRPr>
          </a:p>
        </p:txBody>
      </p:sp>
      <p:sp>
        <p:nvSpPr>
          <p:cNvPr id="7" name="Rectángulo 6">
            <a:extLst>
              <a:ext uri="{FF2B5EF4-FFF2-40B4-BE49-F238E27FC236}">
                <a16:creationId xmlns="" xmlns:a16="http://schemas.microsoft.com/office/drawing/2014/main" id="{7A2E3260-AEE0-4B48-B62D-6E0B363C7371}"/>
              </a:ext>
            </a:extLst>
          </p:cNvPr>
          <p:cNvSpPr/>
          <p:nvPr/>
        </p:nvSpPr>
        <p:spPr>
          <a:xfrm>
            <a:off x="1593718" y="4144757"/>
            <a:ext cx="9004581" cy="1446550"/>
          </a:xfrm>
          <a:prstGeom prst="rect">
            <a:avLst/>
          </a:prstGeom>
        </p:spPr>
        <p:txBody>
          <a:bodyPr wrap="none">
            <a:spAutoFit/>
          </a:bodyPr>
          <a:lstStyle/>
          <a:p>
            <a:pPr algn="ctr">
              <a:spcAft>
                <a:spcPts val="0"/>
              </a:spcAft>
            </a:pPr>
            <a:r>
              <a:rPr lang="es-EC" sz="4400" b="1" dirty="0" smtClean="0">
                <a:solidFill>
                  <a:srgbClr val="E21B23"/>
                </a:solidFill>
                <a:latin typeface="Calibri" panose="020F0502020204030204" pitchFamily="34" charset="0"/>
                <a:ea typeface="Cambria" panose="02040503050406030204" pitchFamily="18" charset="0"/>
              </a:rPr>
              <a:t>Observaciones, pertinencia y cambios</a:t>
            </a:r>
            <a:endParaRPr lang="es-EC" sz="4400" b="1" dirty="0">
              <a:solidFill>
                <a:srgbClr val="E21B23"/>
              </a:solidFill>
              <a:latin typeface="Calibri" panose="020F0502020204030204" pitchFamily="34" charset="0"/>
              <a:ea typeface="Cambria" panose="02040503050406030204" pitchFamily="18" charset="0"/>
            </a:endParaRPr>
          </a:p>
          <a:p>
            <a:pPr algn="ctr">
              <a:spcAft>
                <a:spcPts val="0"/>
              </a:spcAft>
            </a:pPr>
            <a:r>
              <a:rPr lang="es-ES" sz="4400" b="1" dirty="0">
                <a:solidFill>
                  <a:srgbClr val="E21B23"/>
                </a:solidFill>
                <a:latin typeface="Calibri" panose="020F0502020204030204" pitchFamily="34" charset="0"/>
                <a:ea typeface="Cambria" panose="02040503050406030204" pitchFamily="18" charset="0"/>
              </a:rPr>
              <a:t>- Primer Debate -</a:t>
            </a:r>
            <a:endParaRPr lang="es-EC" sz="4400" b="1" dirty="0">
              <a:solidFill>
                <a:srgbClr val="E21B23"/>
              </a:solidFill>
              <a:latin typeface="Calibri" panose="020F0502020204030204" pitchFamily="34" charset="0"/>
              <a:ea typeface="Cambria" panose="02040503050406030204" pitchFamily="18" charset="0"/>
            </a:endParaRPr>
          </a:p>
        </p:txBody>
      </p:sp>
    </p:spTree>
    <p:extLst>
      <p:ext uri="{BB962C8B-B14F-4D97-AF65-F5344CB8AC3E}">
        <p14:creationId xmlns:p14="http://schemas.microsoft.com/office/powerpoint/2010/main" val="110151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16" name="Rectángulo 15"/>
          <p:cNvSpPr/>
          <p:nvPr/>
        </p:nvSpPr>
        <p:spPr>
          <a:xfrm>
            <a:off x="14" y="1317358"/>
            <a:ext cx="6085053" cy="861774"/>
          </a:xfrm>
          <a:prstGeom prst="rect">
            <a:avLst/>
          </a:prstGeom>
        </p:spPr>
        <p:txBody>
          <a:bodyPr wrap="square">
            <a:spAutoFit/>
          </a:bodyPr>
          <a:lstStyle/>
          <a:p>
            <a:pPr algn="ctr">
              <a:lnSpc>
                <a:spcPts val="2986"/>
              </a:lnSpc>
            </a:pPr>
            <a:r>
              <a:rPr lang="en-US" sz="2000" b="1" dirty="0" smtClean="0">
                <a:solidFill>
                  <a:srgbClr val="C00000"/>
                </a:solidFill>
              </a:rPr>
              <a:t>OBSERVACIONES</a:t>
            </a:r>
          </a:p>
          <a:p>
            <a:pPr algn="ctr">
              <a:lnSpc>
                <a:spcPts val="2986"/>
              </a:lnSpc>
            </a:pPr>
            <a:r>
              <a:rPr lang="en-US" sz="2000" b="1" dirty="0" err="1">
                <a:solidFill>
                  <a:srgbClr val="C00000"/>
                </a:solidFill>
              </a:rPr>
              <a:t>Concejal</a:t>
            </a:r>
            <a:r>
              <a:rPr lang="en-US" sz="2000" b="1" dirty="0">
                <a:solidFill>
                  <a:srgbClr val="C00000"/>
                </a:solidFill>
              </a:rPr>
              <a:t> Juan Manuel </a:t>
            </a:r>
            <a:r>
              <a:rPr lang="en-US" sz="2000" b="1" dirty="0" err="1">
                <a:solidFill>
                  <a:srgbClr val="C00000"/>
                </a:solidFill>
              </a:rPr>
              <a:t>Carrión</a:t>
            </a:r>
            <a:r>
              <a:rPr lang="en-US" sz="2000" b="1" dirty="0">
                <a:solidFill>
                  <a:srgbClr val="C00000"/>
                </a:solidFill>
              </a:rPr>
              <a:t> </a:t>
            </a: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sp>
        <p:nvSpPr>
          <p:cNvPr id="19" name="Rectángulo 18"/>
          <p:cNvSpPr/>
          <p:nvPr/>
        </p:nvSpPr>
        <p:spPr>
          <a:xfrm>
            <a:off x="6349643" y="1826287"/>
            <a:ext cx="5647388" cy="1077218"/>
          </a:xfrm>
          <a:prstGeom prst="rect">
            <a:avLst/>
          </a:prstGeom>
        </p:spPr>
        <p:txBody>
          <a:bodyPr wrap="square">
            <a:spAutoFit/>
          </a:bodyPr>
          <a:lstStyle/>
          <a:p>
            <a:r>
              <a:rPr lang="es-ES" sz="1600" dirty="0">
                <a:solidFill>
                  <a:schemeClr val="accent1">
                    <a:lumMod val="75000"/>
                  </a:schemeClr>
                </a:solidFill>
              </a:rPr>
              <a:t>Son observaciones al proyecto de ordenanza y al PUGS. </a:t>
            </a:r>
          </a:p>
          <a:p>
            <a:r>
              <a:rPr lang="es-ES" sz="1600" dirty="0">
                <a:solidFill>
                  <a:schemeClr val="accent1">
                    <a:lumMod val="75000"/>
                  </a:schemeClr>
                </a:solidFill>
              </a:rPr>
              <a:t>Sin embargo, se revisó y como producto de la observaciones se incorporó en la sección 2.4.1 y 2.4.2, política y estrategia relacionadas con lo que se solicita puntualizar.</a:t>
            </a:r>
            <a:endParaRPr lang="en-US" sz="1600" dirty="0">
              <a:solidFill>
                <a:schemeClr val="accent1">
                  <a:lumMod val="75000"/>
                </a:schemeClr>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6143682" y="226722"/>
            <a:ext cx="4177957" cy="646331"/>
          </a:xfrm>
          <a:prstGeom prst="rect">
            <a:avLst/>
          </a:prstGeom>
        </p:spPr>
        <p:txBody>
          <a:bodyPr wrap="square">
            <a:spAutoFit/>
          </a:bodyPr>
          <a:lstStyle/>
          <a:p>
            <a:r>
              <a:rPr lang="es-EC" sz="2000" b="1" dirty="0">
                <a:solidFill>
                  <a:schemeClr val="accent1">
                    <a:lumMod val="75000"/>
                  </a:schemeClr>
                </a:solidFill>
              </a:rPr>
              <a:t>Modelo Territorial Deseado</a:t>
            </a:r>
          </a:p>
          <a:p>
            <a:r>
              <a:rPr lang="es-ES" sz="1600" dirty="0">
                <a:solidFill>
                  <a:schemeClr val="accent1">
                    <a:lumMod val="75000"/>
                  </a:schemeClr>
                </a:solidFill>
              </a:rPr>
              <a:t>- </a:t>
            </a:r>
            <a:r>
              <a:rPr lang="es-ES" sz="1600" dirty="0" smtClean="0">
                <a:solidFill>
                  <a:schemeClr val="accent1">
                    <a:lumMod val="75000"/>
                  </a:schemeClr>
                </a:solidFill>
              </a:rPr>
              <a:t>Sistema Natural -</a:t>
            </a:r>
            <a:endParaRPr lang="es-EC" sz="1600" dirty="0">
              <a:solidFill>
                <a:schemeClr val="accent1">
                  <a:lumMod val="75000"/>
                </a:schemeClr>
              </a:solidFill>
            </a:endParaRPr>
          </a:p>
        </p:txBody>
      </p:sp>
      <p:sp>
        <p:nvSpPr>
          <p:cNvPr id="2" name="Rectángulo 1"/>
          <p:cNvSpPr/>
          <p:nvPr/>
        </p:nvSpPr>
        <p:spPr>
          <a:xfrm>
            <a:off x="380581" y="2305890"/>
            <a:ext cx="5328029" cy="3939540"/>
          </a:xfrm>
          <a:prstGeom prst="rect">
            <a:avLst/>
          </a:prstGeom>
        </p:spPr>
        <p:txBody>
          <a:bodyPr wrap="square">
            <a:spAutoFit/>
          </a:bodyPr>
          <a:lstStyle/>
          <a:p>
            <a:pPr marL="285750" indent="-285750">
              <a:lnSpc>
                <a:spcPts val="2986"/>
              </a:lnSpc>
              <a:buFont typeface="Wingdings" panose="05000000000000000000" pitchFamily="2" charset="2"/>
              <a:buChar char="q"/>
            </a:pPr>
            <a:r>
              <a:rPr lang="es-ES" sz="1200" dirty="0"/>
              <a:t>Es necesario realizar énfasis en el tema ambiental y establecer que esa expansión de la mancha urbana, tiene que evitar explícitamente las áreas de protección ecológica y áreas naturales protegidas</a:t>
            </a:r>
          </a:p>
          <a:p>
            <a:pPr marL="285750" indent="-285750">
              <a:lnSpc>
                <a:spcPts val="2986"/>
              </a:lnSpc>
              <a:buFont typeface="Wingdings" panose="05000000000000000000" pitchFamily="2" charset="2"/>
              <a:buChar char="q"/>
            </a:pPr>
            <a:r>
              <a:rPr lang="es-ES" sz="1200" dirty="0"/>
              <a:t>Realizar una clara mención que en el Chocó Andino está prohibida la minería, indicando que: “las entidades municipales de control, evitarán y controlarán la explotación minera metálica en todas sus fases y escalas, en las áreas protegidas que son parte del Subsistema Metropolitano de Áreas Protegidas, así como, en fuentes agua, y anillos de crecimiento urbano, rural y centros poblados en el territorio de la Mancomunidad y Biosfera del Chocó Andino; 5) Corregir la ortografía en la palabra microregiones</a:t>
            </a:r>
            <a:endParaRPr lang="es-EC" sz="1200" dirty="0"/>
          </a:p>
        </p:txBody>
      </p:sp>
    </p:spTree>
    <p:extLst>
      <p:ext uri="{BB962C8B-B14F-4D97-AF65-F5344CB8AC3E}">
        <p14:creationId xmlns:p14="http://schemas.microsoft.com/office/powerpoint/2010/main" val="2313892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462935"/>
            <a:ext cx="10701770" cy="446582"/>
          </a:xfrm>
          <a:prstGeom prst="rect">
            <a:avLst/>
          </a:prstGeom>
        </p:spPr>
      </p:pic>
      <p:sp>
        <p:nvSpPr>
          <p:cNvPr id="16" name="Rectángulo 15"/>
          <p:cNvSpPr/>
          <p:nvPr/>
        </p:nvSpPr>
        <p:spPr>
          <a:xfrm>
            <a:off x="14" y="1317358"/>
            <a:ext cx="6085053" cy="448584"/>
          </a:xfrm>
          <a:prstGeom prst="rect">
            <a:avLst/>
          </a:prstGeom>
        </p:spPr>
        <p:txBody>
          <a:bodyPr wrap="square">
            <a:spAutoFit/>
          </a:bodyPr>
          <a:lstStyle/>
          <a:p>
            <a:pPr algn="ctr">
              <a:lnSpc>
                <a:spcPts val="2986"/>
              </a:lnSpc>
            </a:pPr>
            <a:r>
              <a:rPr lang="es-EC" sz="2000" b="1" dirty="0" smtClean="0">
                <a:solidFill>
                  <a:srgbClr val="C00000"/>
                </a:solidFill>
              </a:rPr>
              <a:t>Observaciones de Concejala </a:t>
            </a:r>
            <a:r>
              <a:rPr lang="en-US" sz="2000" b="1" dirty="0" smtClean="0">
                <a:solidFill>
                  <a:srgbClr val="C00000"/>
                </a:solidFill>
              </a:rPr>
              <a:t>Luz Elena Coloma</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317618" y="1782354"/>
            <a:ext cx="5647388" cy="584775"/>
          </a:xfrm>
          <a:prstGeom prst="rect">
            <a:avLst/>
          </a:prstGeom>
        </p:spPr>
        <p:txBody>
          <a:bodyPr wrap="square">
            <a:spAutoFit/>
          </a:bodyPr>
          <a:lstStyle/>
          <a:p>
            <a:r>
              <a:rPr lang="es-ES" sz="1600" b="1" dirty="0" smtClean="0">
                <a:solidFill>
                  <a:schemeClr val="accent1">
                    <a:lumMod val="75000"/>
                  </a:schemeClr>
                </a:solidFill>
              </a:rPr>
              <a:t>Varias observaciones, de que el tema de patrimonio es débil, sin políticas, estrategias y metas</a:t>
            </a:r>
            <a:endParaRPr lang="es-EC" sz="1200" dirty="0" smtClean="0"/>
          </a:p>
        </p:txBody>
      </p:sp>
      <p:sp>
        <p:nvSpPr>
          <p:cNvPr id="22" name="Rectángulo 21"/>
          <p:cNvSpPr/>
          <p:nvPr/>
        </p:nvSpPr>
        <p:spPr>
          <a:xfrm>
            <a:off x="6319676" y="1778702"/>
            <a:ext cx="5647388" cy="1323439"/>
          </a:xfrm>
          <a:prstGeom prst="rect">
            <a:avLst/>
          </a:prstGeom>
          <a:solidFill>
            <a:schemeClr val="bg1"/>
          </a:solidFill>
        </p:spPr>
        <p:txBody>
          <a:bodyPr wrap="square">
            <a:spAutoFit/>
          </a:bodyPr>
          <a:lstStyle/>
          <a:p>
            <a:r>
              <a:rPr lang="es-ES" sz="1600" dirty="0"/>
              <a:t>*En todo el documento se fortaleció lo relacionado con patrimonio, se incrementaron varias políticas, estrategias y metas sobre patrimonio en los Objetivos Estratégicos 2, 3 y 6. Se trabajo con el equipo de la Concejal y con el IMP.</a:t>
            </a:r>
            <a:endParaRPr lang="es-ES" sz="1600" dirty="0" smtClean="0"/>
          </a:p>
          <a:p>
            <a:endParaRPr lang="es-ES" sz="1600" dirty="0" smtClean="0"/>
          </a:p>
        </p:txBody>
      </p:sp>
      <p:sp>
        <p:nvSpPr>
          <p:cNvPr id="24" name="Rectángulo 23"/>
          <p:cNvSpPr/>
          <p:nvPr/>
        </p:nvSpPr>
        <p:spPr>
          <a:xfrm>
            <a:off x="6143682" y="212218"/>
            <a:ext cx="4177957" cy="369332"/>
          </a:xfrm>
          <a:prstGeom prst="rect">
            <a:avLst/>
          </a:prstGeom>
        </p:spPr>
        <p:txBody>
          <a:bodyPr wrap="square">
            <a:spAutoFit/>
          </a:bodyPr>
          <a:lstStyle/>
          <a:p>
            <a:r>
              <a:rPr lang="es-ES" b="1" dirty="0" smtClean="0">
                <a:solidFill>
                  <a:srgbClr val="2E75B6"/>
                </a:solidFill>
              </a:rPr>
              <a:t>Patrimonio</a:t>
            </a:r>
            <a:endParaRPr lang="es-EC" b="1" dirty="0">
              <a:solidFill>
                <a:srgbClr val="2E75B6"/>
              </a:solidFill>
            </a:endParaRPr>
          </a:p>
        </p:txBody>
      </p:sp>
    </p:spTree>
    <p:extLst>
      <p:ext uri="{BB962C8B-B14F-4D97-AF65-F5344CB8AC3E}">
        <p14:creationId xmlns:p14="http://schemas.microsoft.com/office/powerpoint/2010/main" val="4026942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462935"/>
            <a:ext cx="10701770" cy="446582"/>
          </a:xfrm>
          <a:prstGeom prst="rect">
            <a:avLst/>
          </a:prstGeom>
        </p:spPr>
      </p:pic>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s-EC" sz="2000" b="1" dirty="0" smtClean="0">
                <a:solidFill>
                  <a:srgbClr val="C00000"/>
                </a:solidFill>
              </a:rPr>
              <a:t>Observaciones </a:t>
            </a:r>
            <a:r>
              <a:rPr lang="es-ES" sz="2000" b="1" dirty="0" smtClean="0">
                <a:solidFill>
                  <a:srgbClr val="C00000"/>
                </a:solidFill>
              </a:rPr>
              <a:t>varias</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317618" y="1782354"/>
            <a:ext cx="5647388" cy="584775"/>
          </a:xfrm>
          <a:prstGeom prst="rect">
            <a:avLst/>
          </a:prstGeom>
        </p:spPr>
        <p:txBody>
          <a:bodyPr wrap="square">
            <a:spAutoFit/>
          </a:bodyPr>
          <a:lstStyle/>
          <a:p>
            <a:r>
              <a:rPr lang="es-ES" sz="1600" b="1" dirty="0" smtClean="0">
                <a:solidFill>
                  <a:schemeClr val="accent1">
                    <a:lumMod val="75000"/>
                  </a:schemeClr>
                </a:solidFill>
              </a:rPr>
              <a:t>Insuficientes</a:t>
            </a:r>
          </a:p>
          <a:p>
            <a:r>
              <a:rPr lang="es-ES" sz="1600" b="1" dirty="0" smtClean="0">
                <a:solidFill>
                  <a:schemeClr val="accent1">
                    <a:lumMod val="75000"/>
                  </a:schemeClr>
                </a:solidFill>
              </a:rPr>
              <a:t>Desproporcionado por sectores</a:t>
            </a:r>
            <a:endParaRPr lang="es-EC" sz="1200" dirty="0" smtClean="0"/>
          </a:p>
        </p:txBody>
      </p:sp>
      <p:sp>
        <p:nvSpPr>
          <p:cNvPr id="22" name="Rectángulo 21"/>
          <p:cNvSpPr/>
          <p:nvPr/>
        </p:nvSpPr>
        <p:spPr>
          <a:xfrm>
            <a:off x="6319676" y="1778702"/>
            <a:ext cx="5647388" cy="1077218"/>
          </a:xfrm>
          <a:prstGeom prst="rect">
            <a:avLst/>
          </a:prstGeom>
          <a:solidFill>
            <a:schemeClr val="bg1"/>
          </a:solidFill>
        </p:spPr>
        <p:txBody>
          <a:bodyPr wrap="square">
            <a:spAutoFit/>
          </a:bodyPr>
          <a:lstStyle/>
          <a:p>
            <a:endParaRPr lang="es-ES" sz="1600" dirty="0" smtClean="0"/>
          </a:p>
          <a:p>
            <a:r>
              <a:rPr lang="es-EC" sz="1600" dirty="0"/>
              <a:t>Se ajusto los valores, antes tenia datos de planes plurianuales a 2023, ahora se realizó proyecciones al </a:t>
            </a:r>
            <a:r>
              <a:rPr lang="es-EC" sz="1600" dirty="0" smtClean="0"/>
              <a:t>2033</a:t>
            </a:r>
            <a:endParaRPr lang="es-ES" sz="1600" dirty="0" smtClean="0"/>
          </a:p>
          <a:p>
            <a:endParaRPr lang="es-ES" sz="1600" dirty="0" smtClean="0"/>
          </a:p>
        </p:txBody>
      </p:sp>
      <p:sp>
        <p:nvSpPr>
          <p:cNvPr id="24" name="Rectángulo 23"/>
          <p:cNvSpPr/>
          <p:nvPr/>
        </p:nvSpPr>
        <p:spPr>
          <a:xfrm>
            <a:off x="6143682" y="212218"/>
            <a:ext cx="4177957" cy="369332"/>
          </a:xfrm>
          <a:prstGeom prst="rect">
            <a:avLst/>
          </a:prstGeom>
        </p:spPr>
        <p:txBody>
          <a:bodyPr wrap="square">
            <a:spAutoFit/>
          </a:bodyPr>
          <a:lstStyle/>
          <a:p>
            <a:r>
              <a:rPr lang="es-ES" b="1" dirty="0" err="1" smtClean="0">
                <a:solidFill>
                  <a:srgbClr val="2E75B6"/>
                </a:solidFill>
              </a:rPr>
              <a:t>Presupueso</a:t>
            </a:r>
            <a:endParaRPr lang="es-EC" b="1" dirty="0">
              <a:solidFill>
                <a:srgbClr val="2E75B6"/>
              </a:solidFill>
            </a:endParaRPr>
          </a:p>
        </p:txBody>
      </p:sp>
    </p:spTree>
    <p:extLst>
      <p:ext uri="{BB962C8B-B14F-4D97-AF65-F5344CB8AC3E}">
        <p14:creationId xmlns:p14="http://schemas.microsoft.com/office/powerpoint/2010/main" val="1092514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462935"/>
            <a:ext cx="10701770" cy="446582"/>
          </a:xfrm>
          <a:prstGeom prst="rect">
            <a:avLst/>
          </a:prstGeom>
        </p:spPr>
      </p:pic>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s-EC" sz="2000" b="1" dirty="0" smtClean="0">
                <a:solidFill>
                  <a:srgbClr val="C00000"/>
                </a:solidFill>
              </a:rPr>
              <a:t>Observaciones </a:t>
            </a:r>
            <a:r>
              <a:rPr lang="es-ES" sz="2000" b="1" dirty="0" smtClean="0">
                <a:solidFill>
                  <a:srgbClr val="C00000"/>
                </a:solidFill>
              </a:rPr>
              <a:t>varias</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317618" y="1782354"/>
            <a:ext cx="5647388" cy="584775"/>
          </a:xfrm>
          <a:prstGeom prst="rect">
            <a:avLst/>
          </a:prstGeom>
        </p:spPr>
        <p:txBody>
          <a:bodyPr wrap="square">
            <a:spAutoFit/>
          </a:bodyPr>
          <a:lstStyle/>
          <a:p>
            <a:r>
              <a:rPr lang="es-ES" sz="1600" b="1" dirty="0" smtClean="0">
                <a:solidFill>
                  <a:schemeClr val="accent1">
                    <a:lumMod val="75000"/>
                  </a:schemeClr>
                </a:solidFill>
              </a:rPr>
              <a:t>Sin Estructura </a:t>
            </a:r>
          </a:p>
          <a:p>
            <a:r>
              <a:rPr lang="es-ES" sz="1600" b="1" dirty="0" smtClean="0">
                <a:solidFill>
                  <a:schemeClr val="accent1">
                    <a:lumMod val="75000"/>
                  </a:schemeClr>
                </a:solidFill>
              </a:rPr>
              <a:t>Sin fuerza en puntos sociales y de derechos</a:t>
            </a:r>
            <a:endParaRPr lang="es-EC" sz="1200" dirty="0" smtClean="0"/>
          </a:p>
        </p:txBody>
      </p:sp>
      <p:sp>
        <p:nvSpPr>
          <p:cNvPr id="22" name="Rectángulo 21"/>
          <p:cNvSpPr/>
          <p:nvPr/>
        </p:nvSpPr>
        <p:spPr>
          <a:xfrm>
            <a:off x="6319676" y="1778702"/>
            <a:ext cx="5647388" cy="584775"/>
          </a:xfrm>
          <a:prstGeom prst="rect">
            <a:avLst/>
          </a:prstGeom>
          <a:solidFill>
            <a:schemeClr val="bg1"/>
          </a:solidFill>
        </p:spPr>
        <p:txBody>
          <a:bodyPr wrap="square">
            <a:spAutoFit/>
          </a:bodyPr>
          <a:lstStyle/>
          <a:p>
            <a:r>
              <a:rPr lang="es-ES" sz="1600" dirty="0" smtClean="0"/>
              <a:t>Se amplio y fortaleció</a:t>
            </a:r>
          </a:p>
          <a:p>
            <a:r>
              <a:rPr lang="es-ES" sz="1600" dirty="0" smtClean="0"/>
              <a:t>Se abrió la estructura por temas</a:t>
            </a:r>
          </a:p>
        </p:txBody>
      </p:sp>
      <p:sp>
        <p:nvSpPr>
          <p:cNvPr id="24" name="Rectángulo 23"/>
          <p:cNvSpPr/>
          <p:nvPr/>
        </p:nvSpPr>
        <p:spPr>
          <a:xfrm>
            <a:off x="6143682" y="212218"/>
            <a:ext cx="4177957" cy="369332"/>
          </a:xfrm>
          <a:prstGeom prst="rect">
            <a:avLst/>
          </a:prstGeom>
        </p:spPr>
        <p:txBody>
          <a:bodyPr wrap="square">
            <a:spAutoFit/>
          </a:bodyPr>
          <a:lstStyle/>
          <a:p>
            <a:r>
              <a:rPr lang="es-ES" b="1" dirty="0" smtClean="0">
                <a:solidFill>
                  <a:srgbClr val="2E75B6"/>
                </a:solidFill>
              </a:rPr>
              <a:t>Objetivo 6</a:t>
            </a:r>
            <a:endParaRPr lang="es-EC" b="1" dirty="0">
              <a:solidFill>
                <a:srgbClr val="2E75B6"/>
              </a:solidFill>
            </a:endParaRPr>
          </a:p>
        </p:txBody>
      </p:sp>
      <p:sp>
        <p:nvSpPr>
          <p:cNvPr id="19" name="Rectángulo 18"/>
          <p:cNvSpPr/>
          <p:nvPr/>
        </p:nvSpPr>
        <p:spPr>
          <a:xfrm>
            <a:off x="326494" y="2416798"/>
            <a:ext cx="5647388" cy="523220"/>
          </a:xfrm>
          <a:prstGeom prst="rect">
            <a:avLst/>
          </a:prstGeom>
        </p:spPr>
        <p:txBody>
          <a:bodyPr wrap="square">
            <a:spAutoFit/>
          </a:bodyPr>
          <a:lstStyle/>
          <a:p>
            <a:r>
              <a:rPr lang="es-ES" sz="1600" b="1" dirty="0" smtClean="0">
                <a:solidFill>
                  <a:schemeClr val="accent1">
                    <a:lumMod val="75000"/>
                  </a:schemeClr>
                </a:solidFill>
              </a:rPr>
              <a:t>Incremento de metas</a:t>
            </a:r>
          </a:p>
          <a:p>
            <a:endParaRPr lang="es-EC" sz="1200" dirty="0" smtClean="0"/>
          </a:p>
        </p:txBody>
      </p:sp>
      <p:sp>
        <p:nvSpPr>
          <p:cNvPr id="23" name="Rectángulo 22"/>
          <p:cNvSpPr/>
          <p:nvPr/>
        </p:nvSpPr>
        <p:spPr>
          <a:xfrm>
            <a:off x="6328552" y="2413146"/>
            <a:ext cx="5647388" cy="338554"/>
          </a:xfrm>
          <a:prstGeom prst="rect">
            <a:avLst/>
          </a:prstGeom>
          <a:solidFill>
            <a:schemeClr val="bg1"/>
          </a:solidFill>
        </p:spPr>
        <p:txBody>
          <a:bodyPr wrap="square">
            <a:spAutoFit/>
          </a:bodyPr>
          <a:lstStyle/>
          <a:p>
            <a:r>
              <a:rPr lang="es-ES" sz="1600" dirty="0" smtClean="0"/>
              <a:t>Se incrementaron las metas, con pocas excepciones</a:t>
            </a:r>
          </a:p>
        </p:txBody>
      </p:sp>
      <p:sp>
        <p:nvSpPr>
          <p:cNvPr id="25" name="Rectángulo 24"/>
          <p:cNvSpPr/>
          <p:nvPr/>
        </p:nvSpPr>
        <p:spPr>
          <a:xfrm>
            <a:off x="334512" y="3074528"/>
            <a:ext cx="5647388" cy="2492990"/>
          </a:xfrm>
          <a:prstGeom prst="rect">
            <a:avLst/>
          </a:prstGeom>
        </p:spPr>
        <p:txBody>
          <a:bodyPr wrap="square">
            <a:spAutoFit/>
          </a:bodyPr>
          <a:lstStyle/>
          <a:p>
            <a:r>
              <a:rPr lang="es-ES" sz="1600" b="1" dirty="0" smtClean="0">
                <a:solidFill>
                  <a:schemeClr val="accent1">
                    <a:lumMod val="75000"/>
                  </a:schemeClr>
                </a:solidFill>
              </a:rPr>
              <a:t>Asentamientos humanos de hecho</a:t>
            </a:r>
          </a:p>
          <a:p>
            <a:endParaRPr lang="es-ES" sz="1600" b="1" dirty="0" smtClean="0">
              <a:solidFill>
                <a:schemeClr val="accent1">
                  <a:lumMod val="75000"/>
                </a:schemeClr>
              </a:solidFill>
            </a:endParaRPr>
          </a:p>
          <a:p>
            <a:endParaRPr lang="es-ES" sz="1600" b="1" dirty="0">
              <a:solidFill>
                <a:schemeClr val="accent1">
                  <a:lumMod val="75000"/>
                </a:schemeClr>
              </a:solidFill>
            </a:endParaRPr>
          </a:p>
          <a:p>
            <a:r>
              <a:rPr lang="es-ES" sz="1600" b="1" dirty="0" smtClean="0">
                <a:solidFill>
                  <a:schemeClr val="accent1">
                    <a:lumMod val="75000"/>
                  </a:schemeClr>
                </a:solidFill>
              </a:rPr>
              <a:t>Concesión onerosa de derechos</a:t>
            </a:r>
          </a:p>
          <a:p>
            <a:endParaRPr lang="es-ES" sz="1600" b="1" dirty="0">
              <a:solidFill>
                <a:schemeClr val="accent1">
                  <a:lumMod val="75000"/>
                </a:schemeClr>
              </a:solidFill>
            </a:endParaRPr>
          </a:p>
          <a:p>
            <a:r>
              <a:rPr lang="es-ES" sz="1600" b="1" dirty="0" smtClean="0">
                <a:solidFill>
                  <a:schemeClr val="accent1">
                    <a:lumMod val="75000"/>
                  </a:schemeClr>
                </a:solidFill>
              </a:rPr>
              <a:t>Red Verde Urbana</a:t>
            </a:r>
          </a:p>
          <a:p>
            <a:endParaRPr lang="es-ES" sz="1600" b="1" dirty="0">
              <a:solidFill>
                <a:schemeClr val="accent1">
                  <a:lumMod val="75000"/>
                </a:schemeClr>
              </a:solidFill>
            </a:endParaRPr>
          </a:p>
          <a:p>
            <a:r>
              <a:rPr lang="es-ES" sz="1600" b="1" dirty="0">
                <a:solidFill>
                  <a:schemeClr val="accent1">
                    <a:lumMod val="75000"/>
                  </a:schemeClr>
                </a:solidFill>
              </a:rPr>
              <a:t>no se especifica cómo se pretende permitir la continuidad de las industrias que ya están asentadas </a:t>
            </a:r>
            <a:endParaRPr lang="es-ES" sz="1600" b="1" dirty="0" smtClean="0">
              <a:solidFill>
                <a:schemeClr val="accent1">
                  <a:lumMod val="75000"/>
                </a:schemeClr>
              </a:solidFill>
            </a:endParaRPr>
          </a:p>
          <a:p>
            <a:endParaRPr lang="es-EC" sz="1200" dirty="0" smtClean="0"/>
          </a:p>
        </p:txBody>
      </p:sp>
      <p:sp>
        <p:nvSpPr>
          <p:cNvPr id="26" name="Rectángulo 25"/>
          <p:cNvSpPr/>
          <p:nvPr/>
        </p:nvSpPr>
        <p:spPr>
          <a:xfrm>
            <a:off x="6336570" y="3070876"/>
            <a:ext cx="5647388" cy="3046988"/>
          </a:xfrm>
          <a:prstGeom prst="rect">
            <a:avLst/>
          </a:prstGeom>
          <a:solidFill>
            <a:schemeClr val="bg1"/>
          </a:solidFill>
        </p:spPr>
        <p:txBody>
          <a:bodyPr wrap="square">
            <a:spAutoFit/>
          </a:bodyPr>
          <a:lstStyle/>
          <a:p>
            <a:r>
              <a:rPr lang="es-ES" sz="1600" dirty="0" smtClean="0"/>
              <a:t>Se incremento políticas, estrategias, líneas de acción y metas</a:t>
            </a:r>
          </a:p>
          <a:p>
            <a:endParaRPr lang="es-ES" sz="1600" dirty="0" smtClean="0"/>
          </a:p>
          <a:p>
            <a:endParaRPr lang="es-ES" sz="1600" dirty="0"/>
          </a:p>
          <a:p>
            <a:r>
              <a:rPr lang="es-ES" sz="1600" dirty="0"/>
              <a:t>Se incremento políticas, estrategias, líneas de acción y </a:t>
            </a:r>
            <a:r>
              <a:rPr lang="es-ES" sz="1600" dirty="0" smtClean="0"/>
              <a:t>metas</a:t>
            </a:r>
          </a:p>
          <a:p>
            <a:endParaRPr lang="es-ES" sz="1600" dirty="0"/>
          </a:p>
          <a:p>
            <a:r>
              <a:rPr lang="es-ES" sz="1600" dirty="0" smtClean="0"/>
              <a:t>Infraestructura verde</a:t>
            </a:r>
          </a:p>
          <a:p>
            <a:endParaRPr lang="es-ES" sz="1600" dirty="0"/>
          </a:p>
          <a:p>
            <a:r>
              <a:rPr lang="es-ES" sz="1600" dirty="0"/>
              <a:t>*Se incrementa una estrategia más específica en la sección 2.5.2. Estrategias operativas del OE3.</a:t>
            </a:r>
          </a:p>
          <a:p>
            <a:r>
              <a:rPr lang="es-ES" sz="1600" dirty="0"/>
              <a:t>*Este tema se menciona además en el MTD, y el detalle de como se da la continuidad está explicado en el PUGS (no es retroactivo)</a:t>
            </a:r>
          </a:p>
          <a:p>
            <a:endParaRPr lang="es-ES" sz="1600" dirty="0" smtClean="0"/>
          </a:p>
        </p:txBody>
      </p:sp>
    </p:spTree>
    <p:extLst>
      <p:ext uri="{BB962C8B-B14F-4D97-AF65-F5344CB8AC3E}">
        <p14:creationId xmlns:p14="http://schemas.microsoft.com/office/powerpoint/2010/main" val="637847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9118" b="6014"/>
          <a:stretch/>
        </p:blipFill>
        <p:spPr>
          <a:xfrm>
            <a:off x="-10294" y="-16043"/>
            <a:ext cx="12192000" cy="6898105"/>
          </a:xfrm>
          <a:prstGeom prst="rect">
            <a:avLst/>
          </a:prstGeom>
        </p:spPr>
      </p:pic>
      <p:pic>
        <p:nvPicPr>
          <p:cNvPr id="4" name="Google Shape;165;p4">
            <a:extLst>
              <a:ext uri="{FF2B5EF4-FFF2-40B4-BE49-F238E27FC236}">
                <a16:creationId xmlns="" xmlns:a16="http://schemas.microsoft.com/office/drawing/2014/main" id="{B4D8AF40-0888-4E0E-BFAD-5D4D777941CA}"/>
              </a:ext>
            </a:extLst>
          </p:cNvPr>
          <p:cNvPicPr/>
          <p:nvPr/>
        </p:nvPicPr>
        <p:blipFill rotWithShape="1">
          <a:blip r:embed="rId3">
            <a:alphaModFix/>
          </a:blip>
          <a:srcRect/>
          <a:stretch/>
        </p:blipFill>
        <p:spPr>
          <a:xfrm>
            <a:off x="4270552" y="878284"/>
            <a:ext cx="3695377" cy="1252174"/>
          </a:xfrm>
          <a:prstGeom prst="rect">
            <a:avLst/>
          </a:prstGeom>
          <a:noFill/>
          <a:ln>
            <a:noFill/>
          </a:ln>
        </p:spPr>
      </p:pic>
      <p:sp>
        <p:nvSpPr>
          <p:cNvPr id="9" name="Rectángulo 8">
            <a:extLst>
              <a:ext uri="{FF2B5EF4-FFF2-40B4-BE49-F238E27FC236}">
                <a16:creationId xmlns="" xmlns:a16="http://schemas.microsoft.com/office/drawing/2014/main" id="{7A2E3260-AEE0-4B48-B62D-6E0B363C7371}"/>
              </a:ext>
            </a:extLst>
          </p:cNvPr>
          <p:cNvSpPr/>
          <p:nvPr/>
        </p:nvSpPr>
        <p:spPr>
          <a:xfrm>
            <a:off x="2888238" y="3132342"/>
            <a:ext cx="6415539" cy="1338828"/>
          </a:xfrm>
          <a:prstGeom prst="rect">
            <a:avLst/>
          </a:prstGeom>
        </p:spPr>
        <p:txBody>
          <a:bodyPr wrap="none">
            <a:spAutoFit/>
          </a:bodyPr>
          <a:lstStyle/>
          <a:p>
            <a:pPr algn="ctr">
              <a:lnSpc>
                <a:spcPct val="150000"/>
              </a:lnSpc>
              <a:spcBef>
                <a:spcPts val="600"/>
              </a:spcBef>
              <a:spcAft>
                <a:spcPts val="0"/>
              </a:spcAft>
            </a:pPr>
            <a:r>
              <a:rPr lang="es-ES" sz="5400" b="1" dirty="0" smtClean="0">
                <a:solidFill>
                  <a:schemeClr val="bg1"/>
                </a:solidFill>
                <a:latin typeface="Calibri" panose="020F0502020204030204" pitchFamily="34" charset="0"/>
                <a:ea typeface="Cambria" panose="02040503050406030204" pitchFamily="18" charset="0"/>
              </a:rPr>
              <a:t>MODELO DE GESTIÓN</a:t>
            </a:r>
            <a:endParaRPr lang="es-EC" sz="5400" b="1" dirty="0">
              <a:solidFill>
                <a:schemeClr val="bg1"/>
              </a:solidFill>
              <a:latin typeface="Calibri" panose="020F0502020204030204" pitchFamily="34" charset="0"/>
              <a:ea typeface="Cambria" panose="02040503050406030204" pitchFamily="18" charset="0"/>
            </a:endParaRPr>
          </a:p>
        </p:txBody>
      </p:sp>
      <p:cxnSp>
        <p:nvCxnSpPr>
          <p:cNvPr id="15" name="Conector recto de flecha 14">
            <a:extLst>
              <a:ext uri="{FF2B5EF4-FFF2-40B4-BE49-F238E27FC236}">
                <a16:creationId xmlns="" xmlns:a16="http://schemas.microsoft.com/office/drawing/2014/main" id="{5F1FFB4C-35E9-4BFC-BF33-9C10EDF17F20}"/>
              </a:ext>
            </a:extLst>
          </p:cNvPr>
          <p:cNvCxnSpPr>
            <a:cxnSpLocks/>
          </p:cNvCxnSpPr>
          <p:nvPr/>
        </p:nvCxnSpPr>
        <p:spPr>
          <a:xfrm>
            <a:off x="2123543" y="3448843"/>
            <a:ext cx="7989396" cy="2842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 xmlns:a16="http://schemas.microsoft.com/office/drawing/2014/main" id="{7A2E3260-AEE0-4B48-B62D-6E0B363C7371}"/>
              </a:ext>
            </a:extLst>
          </p:cNvPr>
          <p:cNvSpPr/>
          <p:nvPr/>
        </p:nvSpPr>
        <p:spPr>
          <a:xfrm>
            <a:off x="5094760" y="1890504"/>
            <a:ext cx="2002471" cy="669542"/>
          </a:xfrm>
          <a:prstGeom prst="rect">
            <a:avLst/>
          </a:prstGeom>
        </p:spPr>
        <p:txBody>
          <a:bodyPr wrap="none">
            <a:spAutoFit/>
          </a:bodyPr>
          <a:lstStyle/>
          <a:p>
            <a:pPr algn="ctr">
              <a:lnSpc>
                <a:spcPct val="150000"/>
              </a:lnSpc>
              <a:spcBef>
                <a:spcPts val="600"/>
              </a:spcBef>
              <a:spcAft>
                <a:spcPts val="0"/>
              </a:spcAft>
            </a:pPr>
            <a:r>
              <a:rPr lang="es-EC" sz="2800" b="1" dirty="0" smtClean="0">
                <a:solidFill>
                  <a:srgbClr val="E21B23"/>
                </a:solidFill>
                <a:latin typeface="Calibri" panose="020F0502020204030204" pitchFamily="34" charset="0"/>
                <a:ea typeface="Cambria" panose="02040503050406030204" pitchFamily="18" charset="0"/>
              </a:rPr>
              <a:t>2021 -</a:t>
            </a:r>
            <a:r>
              <a:rPr lang="es-EC" sz="2800" b="1" dirty="0" smtClean="0">
                <a:solidFill>
                  <a:srgbClr val="00629C"/>
                </a:solidFill>
                <a:latin typeface="Calibri" panose="020F0502020204030204" pitchFamily="34" charset="0"/>
                <a:ea typeface="Cambria" panose="02040503050406030204" pitchFamily="18" charset="0"/>
              </a:rPr>
              <a:t>  </a:t>
            </a:r>
            <a:r>
              <a:rPr lang="es-EC" sz="2800" b="1" dirty="0">
                <a:solidFill>
                  <a:srgbClr val="00629C"/>
                </a:solidFill>
                <a:latin typeface="Calibri" panose="020F0502020204030204" pitchFamily="34" charset="0"/>
                <a:ea typeface="Cambria" panose="02040503050406030204" pitchFamily="18" charset="0"/>
              </a:rPr>
              <a:t>2033</a:t>
            </a:r>
            <a:endParaRPr lang="es-EC" sz="1400" dirty="0">
              <a:solidFill>
                <a:srgbClr val="00629C"/>
              </a:solidFill>
              <a:latin typeface="Times New Roman" panose="02020603050405020304" pitchFamily="18" charset="0"/>
              <a:ea typeface="Times New Roman" panose="02020603050405020304" pitchFamily="18" charset="0"/>
            </a:endParaRPr>
          </a:p>
        </p:txBody>
      </p:sp>
      <p:pic>
        <p:nvPicPr>
          <p:cNvPr id="12" name="Picture 4" descr="Portal de Servicios Ciudad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5718" y="6107020"/>
            <a:ext cx="1192764" cy="61462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rotWithShape="1">
          <a:blip r:embed="rId5">
            <a:biLevel thresh="25000"/>
          </a:blip>
          <a:srcRect t="2" r="16755" b="-179058"/>
          <a:stretch/>
        </p:blipFill>
        <p:spPr>
          <a:xfrm>
            <a:off x="350876" y="6419439"/>
            <a:ext cx="10092536" cy="446582"/>
          </a:xfrm>
          <a:prstGeom prst="rect">
            <a:avLst/>
          </a:prstGeom>
        </p:spPr>
      </p:pic>
    </p:spTree>
    <p:extLst>
      <p:ext uri="{BB962C8B-B14F-4D97-AF65-F5344CB8AC3E}">
        <p14:creationId xmlns:p14="http://schemas.microsoft.com/office/powerpoint/2010/main" val="8958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261891"/>
            <a:ext cx="4317420" cy="707886"/>
          </a:xfrm>
          <a:prstGeom prst="rect">
            <a:avLst/>
          </a:prstGeom>
        </p:spPr>
        <p:txBody>
          <a:bodyPr wrap="square">
            <a:spAutoFit/>
          </a:bodyPr>
          <a:lstStyle/>
          <a:p>
            <a:r>
              <a:rPr lang="es-ES" sz="2000" b="1" dirty="0">
                <a:solidFill>
                  <a:schemeClr val="accent1">
                    <a:lumMod val="75000"/>
                  </a:schemeClr>
                </a:solidFill>
              </a:rPr>
              <a:t>Reducción progresiva de los factores de riesgo y su mitigación</a:t>
            </a:r>
          </a:p>
        </p:txBody>
      </p:sp>
      <p:sp>
        <p:nvSpPr>
          <p:cNvPr id="15" name="Rectángulo 14"/>
          <p:cNvSpPr/>
          <p:nvPr/>
        </p:nvSpPr>
        <p:spPr>
          <a:xfrm>
            <a:off x="257131" y="778164"/>
            <a:ext cx="11670875" cy="2015936"/>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b="1" dirty="0" smtClean="0"/>
              <a:t>Concejal </a:t>
            </a:r>
            <a:r>
              <a:rPr lang="es-EC" sz="1400" b="1" dirty="0" err="1" smtClean="0"/>
              <a:t>Guarderas</a:t>
            </a:r>
            <a:r>
              <a:rPr lang="es-EC" sz="1400" b="1" dirty="0" smtClean="0"/>
              <a:t>, </a:t>
            </a:r>
          </a:p>
          <a:p>
            <a:pPr>
              <a:lnSpc>
                <a:spcPts val="2986"/>
              </a:lnSpc>
            </a:pPr>
            <a:r>
              <a:rPr lang="es-EC" sz="1400" b="1" u="sng" dirty="0" smtClean="0"/>
              <a:t>RESUMEN DE OBSERVACIONES:</a:t>
            </a:r>
          </a:p>
          <a:p>
            <a:pPr marL="285750" indent="-285750">
              <a:lnSpc>
                <a:spcPts val="2986"/>
              </a:lnSpc>
              <a:buFont typeface="Wingdings" panose="05000000000000000000" pitchFamily="2" charset="2"/>
              <a:buChar char="q"/>
            </a:pPr>
            <a:r>
              <a:rPr lang="es-ES" sz="1400" dirty="0" smtClean="0"/>
              <a:t>No esta identificado riesgos </a:t>
            </a:r>
          </a:p>
          <a:p>
            <a:pPr marL="285750" indent="-285750">
              <a:lnSpc>
                <a:spcPts val="2986"/>
              </a:lnSpc>
              <a:buFont typeface="Wingdings" panose="05000000000000000000" pitchFamily="2" charset="2"/>
              <a:buChar char="q"/>
            </a:pPr>
            <a:r>
              <a:rPr lang="es-ES" sz="1400" dirty="0" smtClean="0"/>
              <a:t>No existe estrategias de riesgos</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3" name="Picture 4" descr="PROCESO ADMINISTRATIVO 】¿Qué es? Características, Etapas"/>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030" r="8425"/>
          <a:stretch/>
        </p:blipFill>
        <p:spPr bwMode="auto">
          <a:xfrm>
            <a:off x="10461102" y="12246"/>
            <a:ext cx="1713155" cy="147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68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sp>
        <p:nvSpPr>
          <p:cNvPr id="19" name="Rectángulo 18"/>
          <p:cNvSpPr/>
          <p:nvPr/>
        </p:nvSpPr>
        <p:spPr>
          <a:xfrm>
            <a:off x="6349643" y="1826287"/>
            <a:ext cx="5647388" cy="3164008"/>
          </a:xfrm>
          <a:prstGeom prst="rect">
            <a:avLst/>
          </a:prstGeom>
        </p:spPr>
        <p:txBody>
          <a:bodyPr wrap="square">
            <a:spAutoFit/>
          </a:bodyPr>
          <a:lstStyle/>
          <a:p>
            <a:r>
              <a:rPr lang="es-EC" sz="1600" b="1" dirty="0" smtClean="0">
                <a:solidFill>
                  <a:schemeClr val="accent1">
                    <a:lumMod val="75000"/>
                  </a:schemeClr>
                </a:solidFill>
              </a:rPr>
              <a:t>Se amplio el Objetivo 2, </a:t>
            </a:r>
          </a:p>
          <a:p>
            <a:r>
              <a:rPr lang="es-ES" sz="1600" b="1" dirty="0" smtClean="0">
                <a:solidFill>
                  <a:schemeClr val="accent1">
                    <a:lumMod val="75000"/>
                  </a:schemeClr>
                </a:solidFill>
              </a:rPr>
              <a:t>Se mejora y se incorpora estrategias por tipo de riesgos en la sección 3.3</a:t>
            </a:r>
          </a:p>
          <a:p>
            <a:endParaRPr lang="es-ES" sz="1600" b="1" dirty="0">
              <a:solidFill>
                <a:schemeClr val="accent1">
                  <a:lumMod val="75000"/>
                </a:schemeClr>
              </a:solidFill>
            </a:endParaRPr>
          </a:p>
          <a:p>
            <a:pPr marL="171450" lvl="1">
              <a:lnSpc>
                <a:spcPct val="107000"/>
              </a:lnSpc>
              <a:spcBef>
                <a:spcPts val="1200"/>
              </a:spcBef>
              <a:spcAft>
                <a:spcPts val="1200"/>
              </a:spcAft>
            </a:pPr>
            <a:r>
              <a:rPr lang="es-EC" sz="1600" b="1" dirty="0" smtClean="0"/>
              <a:t>3.3 Reducción </a:t>
            </a:r>
            <a:r>
              <a:rPr lang="es-EC" sz="1600" b="1" dirty="0"/>
              <a:t>progresiva de los factores de riesgo y su mitigación	</a:t>
            </a:r>
          </a:p>
          <a:p>
            <a:pPr lvl="1">
              <a:lnSpc>
                <a:spcPct val="107000"/>
              </a:lnSpc>
              <a:spcBef>
                <a:spcPts val="1200"/>
              </a:spcBef>
              <a:spcAft>
                <a:spcPts val="1200"/>
              </a:spcAft>
            </a:pPr>
            <a:r>
              <a:rPr lang="es-EC" sz="1600" b="1" dirty="0" smtClean="0"/>
              <a:t>3.3.1 La </a:t>
            </a:r>
            <a:r>
              <a:rPr lang="es-EC" sz="1600" b="1" dirty="0"/>
              <a:t>gestión de riesgos de desastres</a:t>
            </a:r>
          </a:p>
          <a:p>
            <a:pPr lvl="1">
              <a:lnSpc>
                <a:spcPct val="107000"/>
              </a:lnSpc>
              <a:spcBef>
                <a:spcPts val="1200"/>
              </a:spcBef>
              <a:spcAft>
                <a:spcPts val="1200"/>
              </a:spcAft>
            </a:pPr>
            <a:r>
              <a:rPr lang="es-EC" sz="1600" b="1" dirty="0" smtClean="0"/>
              <a:t>3.3.2 Lineamientos </a:t>
            </a:r>
            <a:r>
              <a:rPr lang="es-EC" sz="1600" b="1" dirty="0"/>
              <a:t>generales de prevención y mitigación de </a:t>
            </a:r>
            <a:r>
              <a:rPr lang="es-EC" sz="1600" b="1" dirty="0" smtClean="0"/>
              <a:t>riesgos</a:t>
            </a:r>
            <a:endParaRPr lang="es-EC" sz="1600" b="1" dirty="0"/>
          </a:p>
        </p:txBody>
      </p:sp>
      <p:pic>
        <p:nvPicPr>
          <p:cNvPr id="21" name="Picture 4" descr="PROCESO ADMINISTRATIVO 】¿Qué es? Características, Etapas"/>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030" r="8425"/>
          <a:stretch/>
        </p:blipFill>
        <p:spPr bwMode="auto">
          <a:xfrm>
            <a:off x="10461102" y="12246"/>
            <a:ext cx="1713155" cy="1471284"/>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6143682" y="129539"/>
            <a:ext cx="4317420" cy="707886"/>
          </a:xfrm>
          <a:prstGeom prst="rect">
            <a:avLst/>
          </a:prstGeom>
        </p:spPr>
        <p:txBody>
          <a:bodyPr wrap="square">
            <a:spAutoFit/>
          </a:bodyPr>
          <a:lstStyle/>
          <a:p>
            <a:r>
              <a:rPr lang="es-ES" sz="2000" b="1" dirty="0">
                <a:solidFill>
                  <a:schemeClr val="accent1">
                    <a:lumMod val="75000"/>
                  </a:schemeClr>
                </a:solidFill>
              </a:rPr>
              <a:t>Reducción progresiva de los factores de riesgo y su mitigación</a:t>
            </a:r>
          </a:p>
        </p:txBody>
      </p:sp>
    </p:spTree>
    <p:extLst>
      <p:ext uri="{BB962C8B-B14F-4D97-AF65-F5344CB8AC3E}">
        <p14:creationId xmlns:p14="http://schemas.microsoft.com/office/powerpoint/2010/main" val="123203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b="14500"/>
          <a:stretch/>
        </p:blipFill>
        <p:spPr>
          <a:xfrm>
            <a:off x="0" y="-1"/>
            <a:ext cx="12143843" cy="6877051"/>
          </a:xfrm>
          <a:prstGeom prst="rect">
            <a:avLst/>
          </a:prstGeom>
        </p:spPr>
      </p:pic>
      <p:pic>
        <p:nvPicPr>
          <p:cNvPr id="4" name="Google Shape;165;p4">
            <a:extLst>
              <a:ext uri="{FF2B5EF4-FFF2-40B4-BE49-F238E27FC236}">
                <a16:creationId xmlns="" xmlns:a16="http://schemas.microsoft.com/office/drawing/2014/main" id="{B4D8AF40-0888-4E0E-BFAD-5D4D777941CA}"/>
              </a:ext>
            </a:extLst>
          </p:cNvPr>
          <p:cNvPicPr/>
          <p:nvPr/>
        </p:nvPicPr>
        <p:blipFill rotWithShape="1">
          <a:blip r:embed="rId3">
            <a:alphaModFix/>
            <a:biLevel thresh="25000"/>
          </a:blip>
          <a:srcRect/>
          <a:stretch/>
        </p:blipFill>
        <p:spPr>
          <a:xfrm>
            <a:off x="4270552" y="677756"/>
            <a:ext cx="3695377" cy="1252174"/>
          </a:xfrm>
          <a:prstGeom prst="rect">
            <a:avLst/>
          </a:prstGeom>
          <a:noFill/>
          <a:ln>
            <a:noFill/>
          </a:ln>
        </p:spPr>
      </p:pic>
      <p:sp>
        <p:nvSpPr>
          <p:cNvPr id="9" name="Rectángulo 8">
            <a:extLst>
              <a:ext uri="{FF2B5EF4-FFF2-40B4-BE49-F238E27FC236}">
                <a16:creationId xmlns="" xmlns:a16="http://schemas.microsoft.com/office/drawing/2014/main" id="{7A2E3260-AEE0-4B48-B62D-6E0B363C7371}"/>
              </a:ext>
            </a:extLst>
          </p:cNvPr>
          <p:cNvSpPr/>
          <p:nvPr/>
        </p:nvSpPr>
        <p:spPr>
          <a:xfrm>
            <a:off x="3191587" y="3229592"/>
            <a:ext cx="5808834" cy="1458413"/>
          </a:xfrm>
          <a:prstGeom prst="rect">
            <a:avLst/>
          </a:prstGeom>
        </p:spPr>
        <p:txBody>
          <a:bodyPr wrap="none">
            <a:spAutoFit/>
          </a:bodyPr>
          <a:lstStyle/>
          <a:p>
            <a:pPr algn="ctr">
              <a:lnSpc>
                <a:spcPct val="150000"/>
              </a:lnSpc>
              <a:spcBef>
                <a:spcPts val="600"/>
              </a:spcBef>
              <a:spcAft>
                <a:spcPts val="0"/>
              </a:spcAft>
            </a:pPr>
            <a:r>
              <a:rPr lang="es-EC" sz="6600" b="1" dirty="0">
                <a:solidFill>
                  <a:schemeClr val="bg1"/>
                </a:solidFill>
                <a:latin typeface="Calibri" panose="020F0502020204030204" pitchFamily="34" charset="0"/>
                <a:ea typeface="Cambria" panose="02040503050406030204" pitchFamily="18" charset="0"/>
              </a:rPr>
              <a:t>I. DIAGNOSTICO</a:t>
            </a:r>
          </a:p>
        </p:txBody>
      </p:sp>
      <p:sp>
        <p:nvSpPr>
          <p:cNvPr id="7" name="Rectángulo 6">
            <a:extLst>
              <a:ext uri="{FF2B5EF4-FFF2-40B4-BE49-F238E27FC236}">
                <a16:creationId xmlns="" xmlns:a16="http://schemas.microsoft.com/office/drawing/2014/main" id="{7A2E3260-AEE0-4B48-B62D-6E0B363C7371}"/>
              </a:ext>
            </a:extLst>
          </p:cNvPr>
          <p:cNvSpPr/>
          <p:nvPr/>
        </p:nvSpPr>
        <p:spPr>
          <a:xfrm>
            <a:off x="5094760" y="1689976"/>
            <a:ext cx="2002471" cy="669542"/>
          </a:xfrm>
          <a:prstGeom prst="rect">
            <a:avLst/>
          </a:prstGeom>
        </p:spPr>
        <p:txBody>
          <a:bodyPr wrap="none">
            <a:spAutoFit/>
          </a:bodyPr>
          <a:lstStyle/>
          <a:p>
            <a:pPr algn="ctr">
              <a:lnSpc>
                <a:spcPct val="150000"/>
              </a:lnSpc>
              <a:spcBef>
                <a:spcPts val="600"/>
              </a:spcBef>
              <a:spcAft>
                <a:spcPts val="0"/>
              </a:spcAft>
            </a:pPr>
            <a:r>
              <a:rPr lang="es-EC" sz="2800" b="1" dirty="0" smtClean="0">
                <a:solidFill>
                  <a:schemeClr val="bg1"/>
                </a:solidFill>
                <a:latin typeface="Calibri" panose="020F0502020204030204" pitchFamily="34" charset="0"/>
                <a:ea typeface="Cambria" panose="02040503050406030204" pitchFamily="18" charset="0"/>
              </a:rPr>
              <a:t>2021 -  </a:t>
            </a:r>
            <a:r>
              <a:rPr lang="es-EC" sz="2800" b="1" dirty="0">
                <a:solidFill>
                  <a:schemeClr val="bg1"/>
                </a:solidFill>
                <a:latin typeface="Calibri" panose="020F0502020204030204" pitchFamily="34" charset="0"/>
                <a:ea typeface="Cambria" panose="02040503050406030204" pitchFamily="18" charset="0"/>
              </a:rPr>
              <a:t>2033</a:t>
            </a:r>
            <a:endParaRPr lang="es-EC" sz="1400" dirty="0">
              <a:solidFill>
                <a:schemeClr val="bg1"/>
              </a:solidFill>
              <a:latin typeface="Times New Roman" panose="02020603050405020304" pitchFamily="18" charset="0"/>
              <a:ea typeface="Times New Roman" panose="02020603050405020304" pitchFamily="18" charset="0"/>
            </a:endParaRPr>
          </a:p>
        </p:txBody>
      </p:sp>
      <p:cxnSp>
        <p:nvCxnSpPr>
          <p:cNvPr id="12" name="Conector recto de flecha 11">
            <a:extLst>
              <a:ext uri="{FF2B5EF4-FFF2-40B4-BE49-F238E27FC236}">
                <a16:creationId xmlns="" xmlns:a16="http://schemas.microsoft.com/office/drawing/2014/main" id="{5F1FFB4C-35E9-4BFC-BF33-9C10EDF17F20}"/>
              </a:ext>
            </a:extLst>
          </p:cNvPr>
          <p:cNvCxnSpPr>
            <a:cxnSpLocks/>
          </p:cNvCxnSpPr>
          <p:nvPr/>
        </p:nvCxnSpPr>
        <p:spPr>
          <a:xfrm>
            <a:off x="2104493" y="3372643"/>
            <a:ext cx="7989396" cy="2842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4" descr="Portal de Servicios Ciudad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5718" y="6107020"/>
            <a:ext cx="1192764" cy="61462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rotWithShape="1">
          <a:blip r:embed="rId5">
            <a:biLevel thresh="25000"/>
          </a:blip>
          <a:srcRect t="2" r="16755" b="-179058"/>
          <a:stretch/>
        </p:blipFill>
        <p:spPr>
          <a:xfrm>
            <a:off x="350876" y="6419439"/>
            <a:ext cx="10092536" cy="446582"/>
          </a:xfrm>
          <a:prstGeom prst="rect">
            <a:avLst/>
          </a:prstGeom>
        </p:spPr>
      </p:pic>
    </p:spTree>
    <p:extLst>
      <p:ext uri="{BB962C8B-B14F-4D97-AF65-F5344CB8AC3E}">
        <p14:creationId xmlns:p14="http://schemas.microsoft.com/office/powerpoint/2010/main" val="253332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026" name="Picture 2" descr="Diagnós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6" y="26225"/>
            <a:ext cx="1568677" cy="14615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6143682" y="320506"/>
            <a:ext cx="4908964" cy="477054"/>
          </a:xfrm>
          <a:prstGeom prst="rect">
            <a:avLst/>
          </a:prstGeom>
        </p:spPr>
        <p:txBody>
          <a:bodyPr wrap="square">
            <a:spAutoFit/>
          </a:bodyPr>
          <a:lstStyle/>
          <a:p>
            <a:pPr>
              <a:lnSpc>
                <a:spcPts val="2986"/>
              </a:lnSpc>
            </a:pPr>
            <a:r>
              <a:rPr lang="en-US" sz="2400" b="1" dirty="0" smtClean="0">
                <a:solidFill>
                  <a:schemeClr val="accent1">
                    <a:lumMod val="75000"/>
                  </a:schemeClr>
                </a:solidFill>
              </a:rPr>
              <a:t>AL DIAGNÓSTICO</a:t>
            </a:r>
            <a:endParaRPr lang="en-US" sz="2400" b="1" dirty="0">
              <a:solidFill>
                <a:schemeClr val="accent1">
                  <a:lumMod val="75000"/>
                </a:schemeClr>
              </a:solidFill>
            </a:endParaRPr>
          </a:p>
        </p:txBody>
      </p:sp>
      <p:sp>
        <p:nvSpPr>
          <p:cNvPr id="15" name="Rectángulo 14"/>
          <p:cNvSpPr/>
          <p:nvPr/>
        </p:nvSpPr>
        <p:spPr>
          <a:xfrm>
            <a:off x="257131" y="778164"/>
            <a:ext cx="11670875" cy="4047262"/>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dirty="0"/>
              <a:t>Concejal Santiago </a:t>
            </a:r>
            <a:r>
              <a:rPr lang="es-EC" sz="1400" dirty="0" err="1" smtClean="0"/>
              <a:t>Guarderas</a:t>
            </a:r>
            <a:r>
              <a:rPr lang="es-EC" sz="1400" dirty="0"/>
              <a:t>, Concejala Luz Elena Coloma, Concejala Gisela </a:t>
            </a:r>
            <a:r>
              <a:rPr lang="es-EC" sz="1400" dirty="0" err="1"/>
              <a:t>Chalá</a:t>
            </a:r>
            <a:endParaRPr lang="es-EC" sz="1400" dirty="0" smtClean="0"/>
          </a:p>
          <a:p>
            <a:pPr>
              <a:lnSpc>
                <a:spcPts val="2986"/>
              </a:lnSpc>
            </a:pPr>
            <a:r>
              <a:rPr lang="es-EC" sz="1400" b="1" u="sng" dirty="0" smtClean="0"/>
              <a:t>RESUMEN DE OBSERVACIONES:</a:t>
            </a:r>
          </a:p>
          <a:p>
            <a:pPr marL="285750" indent="-285750">
              <a:buFont typeface="Wingdings" panose="05000000000000000000" pitchFamily="2" charset="2"/>
              <a:buChar char="q"/>
            </a:pPr>
            <a:r>
              <a:rPr lang="es-ES" sz="1400" dirty="0" smtClean="0"/>
              <a:t>No </a:t>
            </a:r>
            <a:r>
              <a:rPr lang="es-ES" sz="1400" dirty="0"/>
              <a:t>se identifica una </a:t>
            </a:r>
            <a:r>
              <a:rPr lang="es-ES" sz="1400" b="1" dirty="0"/>
              <a:t>evaluación del PMDOT </a:t>
            </a:r>
            <a:r>
              <a:rPr lang="es-ES" sz="1400" dirty="0" smtClean="0"/>
              <a:t>anterior, esta </a:t>
            </a:r>
            <a:r>
              <a:rPr lang="es-ES" sz="1400" dirty="0"/>
              <a:t>evaluación servirá para definir el alcance de la </a:t>
            </a:r>
            <a:r>
              <a:rPr lang="es-ES" sz="1400" dirty="0" smtClean="0"/>
              <a:t>actualización.</a:t>
            </a:r>
          </a:p>
          <a:p>
            <a:pPr marL="285750" indent="-285750">
              <a:buFont typeface="Wingdings" panose="05000000000000000000" pitchFamily="2" charset="2"/>
              <a:buChar char="q"/>
            </a:pPr>
            <a:r>
              <a:rPr lang="es-ES" sz="1400" dirty="0" smtClean="0"/>
              <a:t>Incorporar </a:t>
            </a:r>
            <a:r>
              <a:rPr lang="es-ES" sz="1400" dirty="0"/>
              <a:t>como otra problemática la “</a:t>
            </a:r>
            <a:r>
              <a:rPr lang="es-ES" sz="1400" b="1" dirty="0"/>
              <a:t>desactualización de los límites de las parroquias </a:t>
            </a:r>
            <a:r>
              <a:rPr lang="es-ES" sz="1400" dirty="0"/>
              <a:t>urbanas y </a:t>
            </a:r>
            <a:r>
              <a:rPr lang="es-ES" sz="1400" dirty="0" smtClean="0"/>
              <a:t>rurales.</a:t>
            </a:r>
          </a:p>
          <a:p>
            <a:pPr marL="285750" indent="-285750">
              <a:buFont typeface="Wingdings" panose="05000000000000000000" pitchFamily="2" charset="2"/>
              <a:buChar char="q"/>
            </a:pPr>
            <a:r>
              <a:rPr lang="es-ES" sz="1400" dirty="0" smtClean="0"/>
              <a:t>Incorporar como </a:t>
            </a:r>
            <a:r>
              <a:rPr lang="es-ES" sz="1400" dirty="0"/>
              <a:t>un documento de sustento de </a:t>
            </a:r>
            <a:r>
              <a:rPr lang="es-ES" sz="1400" dirty="0" smtClean="0"/>
              <a:t>la </a:t>
            </a:r>
            <a:r>
              <a:rPr lang="es-ES" sz="1400" dirty="0"/>
              <a:t>ordenanza </a:t>
            </a:r>
            <a:r>
              <a:rPr lang="es-ES" sz="1400" dirty="0" smtClean="0"/>
              <a:t>la </a:t>
            </a:r>
            <a:r>
              <a:rPr lang="es-ES" sz="1400" dirty="0"/>
              <a:t>evaluación del PMDOT </a:t>
            </a:r>
            <a:r>
              <a:rPr lang="es-ES" sz="1400" dirty="0" smtClean="0"/>
              <a:t>anterior.</a:t>
            </a:r>
          </a:p>
          <a:p>
            <a:pPr marL="285750" indent="-285750">
              <a:buFont typeface="Wingdings" panose="05000000000000000000" pitchFamily="2" charset="2"/>
              <a:buChar char="q"/>
            </a:pPr>
            <a:r>
              <a:rPr lang="es-ES" sz="1400" dirty="0"/>
              <a:t>Analizar las </a:t>
            </a:r>
            <a:r>
              <a:rPr lang="es-ES" sz="1400" b="1" dirty="0"/>
              <a:t>diferencias con el último PMDOT</a:t>
            </a:r>
            <a:r>
              <a:rPr lang="es-ES" sz="1400" dirty="0"/>
              <a:t>, considerando si se están resolviendo las problemáticas que actualmente tiene la </a:t>
            </a:r>
            <a:r>
              <a:rPr lang="es-ES" sz="1400" dirty="0" smtClean="0"/>
              <a:t>ciudad, como el crecimiento desorganizado, la gran cantidad de asentamientos no regularizados.</a:t>
            </a:r>
          </a:p>
          <a:p>
            <a:pPr marL="285750" indent="-285750">
              <a:buFont typeface="Wingdings" panose="05000000000000000000" pitchFamily="2" charset="2"/>
              <a:buChar char="q"/>
            </a:pPr>
            <a:r>
              <a:rPr lang="es-ES" sz="1400" b="1" dirty="0" smtClean="0"/>
              <a:t>Limitado </a:t>
            </a:r>
            <a:r>
              <a:rPr lang="es-ES" sz="1400" b="1" dirty="0"/>
              <a:t>y errático </a:t>
            </a:r>
            <a:r>
              <a:rPr lang="es-ES" sz="1400" b="1" dirty="0" smtClean="0"/>
              <a:t>diagnóstico </a:t>
            </a:r>
            <a:r>
              <a:rPr lang="es-ES" sz="1400" dirty="0" smtClean="0"/>
              <a:t>(refiriéndose al Modelo </a:t>
            </a:r>
            <a:r>
              <a:rPr lang="es-ES" sz="1400" dirty="0"/>
              <a:t>territorial </a:t>
            </a:r>
            <a:r>
              <a:rPr lang="es-ES" sz="1400" dirty="0" smtClean="0"/>
              <a:t>actual), se solicita que corrija, que se en especial en </a:t>
            </a:r>
            <a:r>
              <a:rPr lang="es-ES" sz="1400" dirty="0"/>
              <a:t>la inclusión </a:t>
            </a:r>
            <a:r>
              <a:rPr lang="es-ES" sz="1400" dirty="0" smtClean="0"/>
              <a:t>de la </a:t>
            </a:r>
            <a:r>
              <a:rPr lang="es-ES" sz="1400" dirty="0"/>
              <a:t>ausencia de políticas de acceso para </a:t>
            </a:r>
            <a:r>
              <a:rPr lang="es-ES" sz="1400" dirty="0" smtClean="0"/>
              <a:t>pueblos </a:t>
            </a:r>
            <a:r>
              <a:rPr lang="es-ES" sz="1400" dirty="0"/>
              <a:t>y nacionalidades, discapacidad, como de grupos de atención </a:t>
            </a:r>
            <a:r>
              <a:rPr lang="es-ES" sz="1400" dirty="0" smtClean="0"/>
              <a:t>prioritaria, y en varias secciones; utilización </a:t>
            </a:r>
            <a:r>
              <a:rPr lang="es-ES" sz="1400" dirty="0"/>
              <a:t>del </a:t>
            </a:r>
            <a:r>
              <a:rPr lang="es-ES" sz="1400" dirty="0" smtClean="0"/>
              <a:t>suelo, límite urbano, movilidad, gestión </a:t>
            </a:r>
            <a:r>
              <a:rPr lang="es-ES" sz="1400" dirty="0"/>
              <a:t>de </a:t>
            </a:r>
            <a:r>
              <a:rPr lang="es-ES" sz="1400" dirty="0" smtClean="0"/>
              <a:t>residuos, </a:t>
            </a:r>
            <a:r>
              <a:rPr lang="es-ES" sz="1400" dirty="0"/>
              <a:t>abastecimiento de </a:t>
            </a:r>
            <a:r>
              <a:rPr lang="es-ES" sz="1400" dirty="0" smtClean="0"/>
              <a:t>agua, etc.</a:t>
            </a:r>
          </a:p>
          <a:p>
            <a:pPr marL="285750" indent="-285750">
              <a:buFont typeface="Wingdings" panose="05000000000000000000" pitchFamily="2" charset="2"/>
              <a:buChar char="q"/>
            </a:pPr>
            <a:r>
              <a:rPr lang="es-ES" sz="1400" dirty="0" smtClean="0"/>
              <a:t>Que se </a:t>
            </a:r>
            <a:r>
              <a:rPr lang="es-ES" sz="1400" b="1" dirty="0" smtClean="0"/>
              <a:t>incluya más elementos cuantitativos y/o líneas bases</a:t>
            </a:r>
          </a:p>
          <a:p>
            <a:pPr marL="285750" indent="-285750">
              <a:buFont typeface="Wingdings" panose="05000000000000000000" pitchFamily="2" charset="2"/>
              <a:buChar char="q"/>
            </a:pPr>
            <a:r>
              <a:rPr lang="es-ES" sz="1400" dirty="0" smtClean="0"/>
              <a:t>Que se </a:t>
            </a:r>
            <a:r>
              <a:rPr lang="es-ES" sz="1400" b="1" dirty="0" smtClean="0"/>
              <a:t>incluya diagnóstico de </a:t>
            </a:r>
            <a:r>
              <a:rPr lang="es-ES" sz="1400" b="1" dirty="0"/>
              <a:t>condiciones </a:t>
            </a:r>
            <a:r>
              <a:rPr lang="es-ES" sz="1400" b="1" dirty="0" smtClean="0"/>
              <a:t>sociales</a:t>
            </a:r>
            <a:r>
              <a:rPr lang="es-ES" sz="1400" dirty="0" smtClean="0"/>
              <a:t>, y la </a:t>
            </a:r>
            <a:r>
              <a:rPr lang="es-ES" sz="1400" b="1" dirty="0" smtClean="0"/>
              <a:t>afectación por la pandemia por COVID-19,</a:t>
            </a:r>
            <a:r>
              <a:rPr lang="es-ES" sz="1400" dirty="0" smtClean="0"/>
              <a:t> como aumento </a:t>
            </a:r>
            <a:r>
              <a:rPr lang="es-ES" sz="1400" dirty="0"/>
              <a:t>de las brechas de desempleo, impactos del incremento de la violencia, no se plantea acceso derechos educación, salud entre lo más relevante. No se incluye nada naturaleza y </a:t>
            </a:r>
            <a:r>
              <a:rPr lang="es-ES" sz="1400" dirty="0" smtClean="0"/>
              <a:t>animales.</a:t>
            </a:r>
          </a:p>
          <a:p>
            <a:pPr marL="285750" indent="-285750">
              <a:buFont typeface="Wingdings" panose="05000000000000000000" pitchFamily="2" charset="2"/>
              <a:buChar char="q"/>
            </a:pPr>
            <a:r>
              <a:rPr lang="es-ES" sz="1400" b="1" dirty="0" smtClean="0"/>
              <a:t>Incluir relaciones </a:t>
            </a:r>
            <a:r>
              <a:rPr lang="es-ES" sz="1400" b="1" dirty="0"/>
              <a:t>de género </a:t>
            </a:r>
            <a:r>
              <a:rPr lang="es-ES" sz="1400" b="1" dirty="0" smtClean="0"/>
              <a:t>desiguales, rechazo </a:t>
            </a:r>
            <a:r>
              <a:rPr lang="es-ES" sz="1400" b="1" dirty="0"/>
              <a:t>a orientaciones </a:t>
            </a:r>
            <a:r>
              <a:rPr lang="es-ES" sz="1400" b="1" dirty="0" smtClean="0"/>
              <a:t>sexuales</a:t>
            </a:r>
            <a:r>
              <a:rPr lang="es-ES" sz="1400" dirty="0" smtClean="0"/>
              <a:t>, racismo </a:t>
            </a:r>
            <a:r>
              <a:rPr lang="es-ES" sz="1400" dirty="0"/>
              <a:t>estructural a indígenas y población </a:t>
            </a:r>
            <a:r>
              <a:rPr lang="es-ES" sz="1400" dirty="0" smtClean="0"/>
              <a:t>afro-ecuatoriana, xenofobia </a:t>
            </a:r>
            <a:r>
              <a:rPr lang="es-ES" sz="1400" dirty="0"/>
              <a:t>y </a:t>
            </a:r>
            <a:r>
              <a:rPr lang="es-ES" sz="1400" dirty="0" smtClean="0"/>
              <a:t>movilidad humana, situación </a:t>
            </a:r>
            <a:r>
              <a:rPr lang="es-ES" sz="1400" dirty="0"/>
              <a:t>de los adultos </a:t>
            </a:r>
            <a:r>
              <a:rPr lang="es-ES" sz="1400" dirty="0" smtClean="0"/>
              <a:t>mayores , situación </a:t>
            </a:r>
            <a:r>
              <a:rPr lang="es-ES" sz="1400" dirty="0"/>
              <a:t>de </a:t>
            </a:r>
            <a:r>
              <a:rPr lang="es-ES" sz="1400" dirty="0" smtClean="0"/>
              <a:t>niños</a:t>
            </a:r>
            <a:r>
              <a:rPr lang="es-ES" sz="1400" dirty="0"/>
              <a:t>, niñas y </a:t>
            </a:r>
            <a:r>
              <a:rPr lang="es-ES" sz="1400" dirty="0" smtClean="0"/>
              <a:t>adolescentes, trabajo infantil, otras </a:t>
            </a:r>
            <a:r>
              <a:rPr lang="es-ES" sz="1400" dirty="0"/>
              <a:t>situaciones de </a:t>
            </a:r>
            <a:r>
              <a:rPr lang="es-ES" sz="1400" dirty="0" smtClean="0"/>
              <a:t>exclusión.</a:t>
            </a:r>
            <a:endParaRPr lang="es-EC" sz="1400" dirty="0"/>
          </a:p>
        </p:txBody>
      </p:sp>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5"/>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 </a:t>
            </a:r>
            <a:r>
              <a:rPr lang="es-ES" b="1" dirty="0">
                <a:solidFill>
                  <a:schemeClr val="bg1"/>
                </a:solidFill>
              </a:rPr>
              <a:t>(si consta, pero se </a:t>
            </a:r>
            <a:r>
              <a:rPr lang="es-ES" b="1" dirty="0" smtClean="0">
                <a:solidFill>
                  <a:schemeClr val="bg1"/>
                </a:solidFill>
              </a:rPr>
              <a:t>profundizó </a:t>
            </a:r>
            <a:r>
              <a:rPr lang="es-ES" b="1" dirty="0">
                <a:solidFill>
                  <a:schemeClr val="bg1"/>
                </a:solidFill>
              </a:rPr>
              <a:t>en función de la observación)</a:t>
            </a:r>
            <a:endParaRPr lang="es-EC" b="1" dirty="0">
              <a:solidFill>
                <a:schemeClr val="bg1"/>
              </a:solidFill>
            </a:endParaRPr>
          </a:p>
        </p:txBody>
      </p:sp>
    </p:spTree>
    <p:extLst>
      <p:ext uri="{BB962C8B-B14F-4D97-AF65-F5344CB8AC3E}">
        <p14:creationId xmlns:p14="http://schemas.microsoft.com/office/powerpoint/2010/main" val="1162010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5" name="Rectángulo 4"/>
          <p:cNvSpPr/>
          <p:nvPr/>
        </p:nvSpPr>
        <p:spPr>
          <a:xfrm>
            <a:off x="225282" y="1827545"/>
            <a:ext cx="5647388" cy="3108543"/>
          </a:xfrm>
          <a:prstGeom prst="rect">
            <a:avLst/>
          </a:prstGeom>
        </p:spPr>
        <p:txBody>
          <a:bodyPr wrap="square">
            <a:spAutoFit/>
          </a:bodyPr>
          <a:lstStyle/>
          <a:p>
            <a:r>
              <a:rPr lang="en-US" sz="1600" b="1" dirty="0" smtClean="0">
                <a:solidFill>
                  <a:schemeClr val="accent1">
                    <a:lumMod val="75000"/>
                  </a:schemeClr>
                </a:solidFill>
              </a:rPr>
              <a:t>I. DIAGNÓSTICO ESTRATÉGICO</a:t>
            </a:r>
          </a:p>
          <a:p>
            <a:r>
              <a:rPr lang="es-EC" sz="1600" dirty="0" smtClean="0"/>
              <a:t>Texto explicativo donde se indicaba brevemente que contiene el diagnóstico y se remitía a revisar el Apéndice 1, indicando que ahí se encuentra el diagnostico completo y la evaluación de PMDOT 2015 – 2025.</a:t>
            </a:r>
          </a:p>
          <a:p>
            <a:endParaRPr lang="es-EC" sz="1600" b="1" dirty="0" smtClean="0">
              <a:solidFill>
                <a:schemeClr val="accent1">
                  <a:lumMod val="75000"/>
                </a:schemeClr>
              </a:solidFill>
            </a:endParaRPr>
          </a:p>
          <a:p>
            <a:r>
              <a:rPr lang="en-US" sz="1600" dirty="0" smtClean="0">
                <a:solidFill>
                  <a:srgbClr val="000000"/>
                </a:solidFill>
              </a:rPr>
              <a:t>1.1 Modelo Territorial Actual al 2021 (RESUMEN)</a:t>
            </a:r>
          </a:p>
          <a:p>
            <a:endParaRPr lang="en-US" sz="1600" dirty="0">
              <a:solidFill>
                <a:srgbClr val="000000"/>
              </a:solidFill>
            </a:endParaRPr>
          </a:p>
          <a:p>
            <a:r>
              <a:rPr lang="es-EC" sz="1600" b="1" dirty="0"/>
              <a:t>Más los APÉNDICES:</a:t>
            </a:r>
          </a:p>
          <a:p>
            <a:pPr marL="228600" indent="-228600">
              <a:buFont typeface="+mj-lt"/>
              <a:buAutoNum type="arabicPeriod"/>
            </a:pPr>
            <a:r>
              <a:rPr lang="es-EC" sz="1600" dirty="0"/>
              <a:t>Diagnóstico Completo (+ evaluación del anterior PMDOT)</a:t>
            </a:r>
          </a:p>
          <a:p>
            <a:pPr marL="228600" indent="-228600">
              <a:buFont typeface="+mj-lt"/>
              <a:buAutoNum type="arabicPeriod"/>
            </a:pPr>
            <a:r>
              <a:rPr lang="es-EC" sz="1600" dirty="0"/>
              <a:t>Participación ciudadana en la </a:t>
            </a:r>
            <a:r>
              <a:rPr lang="es-EC" sz="1600" dirty="0" smtClean="0"/>
              <a:t>actualización</a:t>
            </a:r>
            <a:endParaRPr lang="en-US" sz="1600" b="1" dirty="0" smtClean="0">
              <a:solidFill>
                <a:schemeClr val="accent1">
                  <a:lumMod val="75000"/>
                </a:schemeClr>
              </a:solidFill>
            </a:endParaRPr>
          </a:p>
          <a:p>
            <a:endParaRPr lang="en-US" sz="2000" b="1" dirty="0">
              <a:solidFill>
                <a:schemeClr val="accent1">
                  <a:lumMod val="75000"/>
                </a:schemeClr>
              </a:solidFill>
            </a:endParaRPr>
          </a:p>
        </p:txBody>
      </p:sp>
      <p:sp>
        <p:nvSpPr>
          <p:cNvPr id="14" name="Rectángulo 13"/>
          <p:cNvSpPr/>
          <p:nvPr/>
        </p:nvSpPr>
        <p:spPr>
          <a:xfrm>
            <a:off x="6143682" y="320506"/>
            <a:ext cx="4908964" cy="477054"/>
          </a:xfrm>
          <a:prstGeom prst="rect">
            <a:avLst/>
          </a:prstGeom>
        </p:spPr>
        <p:txBody>
          <a:bodyPr wrap="square">
            <a:spAutoFit/>
          </a:bodyPr>
          <a:lstStyle/>
          <a:p>
            <a:pPr>
              <a:lnSpc>
                <a:spcPts val="2986"/>
              </a:lnSpc>
            </a:pPr>
            <a:r>
              <a:rPr lang="en-US" sz="2400" b="1" dirty="0" smtClean="0">
                <a:solidFill>
                  <a:schemeClr val="accent1">
                    <a:lumMod val="75000"/>
                  </a:schemeClr>
                </a:solidFill>
              </a:rPr>
              <a:t>AL DIAGNÓSTICO</a:t>
            </a:r>
            <a:endParaRPr lang="en-US" sz="2400" b="1" dirty="0">
              <a:solidFill>
                <a:schemeClr val="accent1">
                  <a:lumMod val="75000"/>
                </a:schemeClr>
              </a:solidFill>
            </a:endParaRPr>
          </a:p>
        </p:txBody>
      </p:sp>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sp>
        <p:nvSpPr>
          <p:cNvPr id="19" name="Rectángulo 18"/>
          <p:cNvSpPr/>
          <p:nvPr/>
        </p:nvSpPr>
        <p:spPr>
          <a:xfrm>
            <a:off x="6349643" y="1826287"/>
            <a:ext cx="5647388" cy="4616648"/>
          </a:xfrm>
          <a:prstGeom prst="rect">
            <a:avLst/>
          </a:prstGeom>
        </p:spPr>
        <p:txBody>
          <a:bodyPr wrap="square">
            <a:spAutoFit/>
          </a:bodyPr>
          <a:lstStyle/>
          <a:p>
            <a:r>
              <a:rPr lang="en-US" sz="1600" b="1" dirty="0" smtClean="0">
                <a:solidFill>
                  <a:schemeClr val="accent1">
                    <a:lumMod val="75000"/>
                  </a:schemeClr>
                </a:solidFill>
              </a:rPr>
              <a:t>I. DIAGNÓSTICO ESTRATÉGICO</a:t>
            </a:r>
          </a:p>
          <a:p>
            <a:r>
              <a:rPr lang="es-ES" sz="1600" dirty="0" smtClean="0">
                <a:solidFill>
                  <a:srgbClr val="000000"/>
                </a:solidFill>
              </a:rPr>
              <a:t>1.1. Resumen </a:t>
            </a:r>
            <a:r>
              <a:rPr lang="es-ES" sz="1600" dirty="0">
                <a:solidFill>
                  <a:srgbClr val="000000"/>
                </a:solidFill>
              </a:rPr>
              <a:t>de </a:t>
            </a:r>
            <a:r>
              <a:rPr lang="es-ES" sz="1600" b="1" dirty="0">
                <a:solidFill>
                  <a:srgbClr val="000000"/>
                </a:solidFill>
              </a:rPr>
              <a:t>Evaluación del Plan Metropolitano de Desarrollo y Ordenamiento Territorial</a:t>
            </a:r>
            <a:r>
              <a:rPr lang="es-ES" sz="1600" dirty="0">
                <a:solidFill>
                  <a:srgbClr val="000000"/>
                </a:solidFill>
              </a:rPr>
              <a:t> </a:t>
            </a:r>
            <a:r>
              <a:rPr lang="es-ES" sz="1600" dirty="0" smtClean="0">
                <a:solidFill>
                  <a:srgbClr val="000000"/>
                </a:solidFill>
              </a:rPr>
              <a:t>2015-2025</a:t>
            </a:r>
            <a:endParaRPr lang="es-ES" sz="1600" dirty="0">
              <a:solidFill>
                <a:srgbClr val="000000"/>
              </a:solidFill>
            </a:endParaRPr>
          </a:p>
          <a:p>
            <a:r>
              <a:rPr lang="es-ES" sz="1600" dirty="0" smtClean="0">
                <a:solidFill>
                  <a:srgbClr val="000000"/>
                </a:solidFill>
              </a:rPr>
              <a:t>1.2. Resumen </a:t>
            </a:r>
            <a:r>
              <a:rPr lang="es-ES" sz="1600" dirty="0">
                <a:solidFill>
                  <a:srgbClr val="000000"/>
                </a:solidFill>
              </a:rPr>
              <a:t>de Diagnóstico Estratégico del Distrito Metropolitano de </a:t>
            </a:r>
            <a:r>
              <a:rPr lang="es-ES" sz="1600" dirty="0" smtClean="0">
                <a:solidFill>
                  <a:srgbClr val="000000"/>
                </a:solidFill>
              </a:rPr>
              <a:t>Quito</a:t>
            </a:r>
            <a:endParaRPr lang="es-ES" sz="1600" dirty="0">
              <a:solidFill>
                <a:srgbClr val="000000"/>
              </a:solidFill>
            </a:endParaRPr>
          </a:p>
          <a:p>
            <a:pPr lvl="1"/>
            <a:r>
              <a:rPr lang="es-ES" sz="1300" dirty="0">
                <a:solidFill>
                  <a:srgbClr val="000000"/>
                </a:solidFill>
              </a:rPr>
              <a:t>1.2.1</a:t>
            </a:r>
            <a:r>
              <a:rPr lang="es-ES" sz="1300" dirty="0" smtClean="0">
                <a:solidFill>
                  <a:srgbClr val="000000"/>
                </a:solidFill>
              </a:rPr>
              <a:t>. </a:t>
            </a:r>
            <a:r>
              <a:rPr lang="es-ES" sz="1300" b="1" dirty="0" smtClean="0">
                <a:solidFill>
                  <a:srgbClr val="000000"/>
                </a:solidFill>
              </a:rPr>
              <a:t>Sobre </a:t>
            </a:r>
            <a:r>
              <a:rPr lang="es-ES" sz="1300" b="1" dirty="0">
                <a:solidFill>
                  <a:srgbClr val="000000"/>
                </a:solidFill>
              </a:rPr>
              <a:t>las inequidades y desequilibrios socio territoriales, potencialidades y fortalezas y oportunidades con las que cuenta la ciudad</a:t>
            </a:r>
            <a:r>
              <a:rPr lang="es-ES" sz="1300" b="1" dirty="0" smtClean="0">
                <a:solidFill>
                  <a:srgbClr val="000000"/>
                </a:solidFill>
              </a:rPr>
              <a:t>.</a:t>
            </a:r>
            <a:endParaRPr lang="es-ES" sz="1300" b="1" dirty="0">
              <a:solidFill>
                <a:srgbClr val="000000"/>
              </a:solidFill>
            </a:endParaRPr>
          </a:p>
          <a:p>
            <a:pPr lvl="1"/>
            <a:r>
              <a:rPr lang="es-ES" sz="1300" dirty="0">
                <a:solidFill>
                  <a:srgbClr val="000000"/>
                </a:solidFill>
              </a:rPr>
              <a:t>1.2.2</a:t>
            </a:r>
            <a:r>
              <a:rPr lang="es-ES" sz="1300" dirty="0" smtClean="0">
                <a:solidFill>
                  <a:srgbClr val="000000"/>
                </a:solidFill>
              </a:rPr>
              <a:t>. Sobre </a:t>
            </a:r>
            <a:r>
              <a:rPr lang="es-ES" sz="1300" dirty="0">
                <a:solidFill>
                  <a:srgbClr val="000000"/>
                </a:solidFill>
              </a:rPr>
              <a:t>la caracterización de los asentamientos humanos existentes y su relación con la red de asentamientos nacional planteada en la Estrategia Territorial </a:t>
            </a:r>
            <a:r>
              <a:rPr lang="es-ES" sz="1300" dirty="0" smtClean="0">
                <a:solidFill>
                  <a:srgbClr val="000000"/>
                </a:solidFill>
              </a:rPr>
              <a:t>Nacional</a:t>
            </a:r>
            <a:endParaRPr lang="es-ES" sz="1300" dirty="0">
              <a:solidFill>
                <a:srgbClr val="000000"/>
              </a:solidFill>
            </a:endParaRPr>
          </a:p>
          <a:p>
            <a:pPr lvl="1"/>
            <a:r>
              <a:rPr lang="es-ES" sz="1300" dirty="0">
                <a:solidFill>
                  <a:srgbClr val="000000"/>
                </a:solidFill>
              </a:rPr>
              <a:t>1.2.3</a:t>
            </a:r>
            <a:r>
              <a:rPr lang="es-ES" sz="1300" dirty="0" smtClean="0">
                <a:solidFill>
                  <a:srgbClr val="000000"/>
                </a:solidFill>
              </a:rPr>
              <a:t>. Sobre </a:t>
            </a:r>
            <a:r>
              <a:rPr lang="es-ES" sz="1300" dirty="0">
                <a:solidFill>
                  <a:srgbClr val="000000"/>
                </a:solidFill>
              </a:rPr>
              <a:t>las actividades económico-productivas, </a:t>
            </a:r>
            <a:r>
              <a:rPr lang="es-ES" sz="1300" b="1" dirty="0">
                <a:solidFill>
                  <a:srgbClr val="000000"/>
                </a:solidFill>
              </a:rPr>
              <a:t>zonas de riesgo</a:t>
            </a:r>
            <a:r>
              <a:rPr lang="es-ES" sz="1300" dirty="0">
                <a:solidFill>
                  <a:srgbClr val="000000"/>
                </a:solidFill>
              </a:rPr>
              <a:t>, patrimonio cultural y natural y grandes infraestructuras que existen en la circunscripción territorial del gobierno autónomo descentralizado</a:t>
            </a:r>
            <a:r>
              <a:rPr lang="es-ES" sz="1300" dirty="0" smtClean="0">
                <a:solidFill>
                  <a:srgbClr val="000000"/>
                </a:solidFill>
              </a:rPr>
              <a:t>.</a:t>
            </a:r>
            <a:endParaRPr lang="es-ES" sz="1300" dirty="0">
              <a:solidFill>
                <a:srgbClr val="000000"/>
              </a:solidFill>
            </a:endParaRPr>
          </a:p>
          <a:p>
            <a:pPr lvl="1"/>
            <a:r>
              <a:rPr lang="es-ES" sz="1300" dirty="0">
                <a:solidFill>
                  <a:srgbClr val="000000"/>
                </a:solidFill>
              </a:rPr>
              <a:t>1.2.4</a:t>
            </a:r>
            <a:r>
              <a:rPr lang="es-ES" sz="1300" dirty="0" smtClean="0">
                <a:solidFill>
                  <a:srgbClr val="000000"/>
                </a:solidFill>
              </a:rPr>
              <a:t>. </a:t>
            </a:r>
            <a:r>
              <a:rPr lang="es-ES" sz="1300" b="1" dirty="0" smtClean="0">
                <a:solidFill>
                  <a:srgbClr val="000000"/>
                </a:solidFill>
              </a:rPr>
              <a:t>Síntesis </a:t>
            </a:r>
            <a:r>
              <a:rPr lang="es-ES" sz="1300" b="1" dirty="0">
                <a:solidFill>
                  <a:srgbClr val="000000"/>
                </a:solidFill>
              </a:rPr>
              <a:t>del Modelo Territorial </a:t>
            </a:r>
            <a:r>
              <a:rPr lang="es-ES" sz="1300" b="1" dirty="0" smtClean="0">
                <a:solidFill>
                  <a:srgbClr val="000000"/>
                </a:solidFill>
              </a:rPr>
              <a:t>Actual</a:t>
            </a:r>
            <a:endParaRPr lang="es-ES" sz="1300" b="1" dirty="0">
              <a:solidFill>
                <a:srgbClr val="000000"/>
              </a:solidFill>
            </a:endParaRPr>
          </a:p>
          <a:p>
            <a:r>
              <a:rPr lang="es-ES" sz="1600" dirty="0" smtClean="0">
                <a:solidFill>
                  <a:srgbClr val="000000"/>
                </a:solidFill>
              </a:rPr>
              <a:t>1.3. </a:t>
            </a:r>
            <a:r>
              <a:rPr lang="es-ES" sz="1600" b="1" dirty="0" smtClean="0">
                <a:solidFill>
                  <a:srgbClr val="000000"/>
                </a:solidFill>
              </a:rPr>
              <a:t>Impactos </a:t>
            </a:r>
            <a:r>
              <a:rPr lang="es-ES" sz="1600" b="1" dirty="0">
                <a:solidFill>
                  <a:srgbClr val="000000"/>
                </a:solidFill>
              </a:rPr>
              <a:t>sociales de la pandemia por COVID-19 </a:t>
            </a:r>
            <a:r>
              <a:rPr lang="es-ES" sz="1600" dirty="0">
                <a:solidFill>
                  <a:srgbClr val="000000"/>
                </a:solidFill>
              </a:rPr>
              <a:t>en el país</a:t>
            </a:r>
            <a:r>
              <a:rPr lang="es-ES" sz="1600" dirty="0" smtClean="0">
                <a:solidFill>
                  <a:srgbClr val="000000"/>
                </a:solidFill>
              </a:rPr>
              <a:t>.</a:t>
            </a:r>
            <a:endParaRPr lang="es-ES" sz="1600" dirty="0">
              <a:solidFill>
                <a:srgbClr val="000000"/>
              </a:solidFill>
            </a:endParaRPr>
          </a:p>
          <a:p>
            <a:endParaRPr lang="en-US" sz="1600" dirty="0">
              <a:solidFill>
                <a:srgbClr val="000000"/>
              </a:solidFill>
            </a:endParaRPr>
          </a:p>
          <a:p>
            <a:r>
              <a:rPr lang="es-EC" sz="1600" b="1" dirty="0"/>
              <a:t>Más los APÉNDICES:</a:t>
            </a:r>
          </a:p>
          <a:p>
            <a:r>
              <a:rPr lang="es-EC" sz="1200" dirty="0" smtClean="0"/>
              <a:t>•Apéndice </a:t>
            </a:r>
            <a:r>
              <a:rPr lang="es-EC" sz="1200" dirty="0"/>
              <a:t>1: Evaluación del PMDOT 2015 – 2025 </a:t>
            </a:r>
            <a:r>
              <a:rPr lang="es-EC" sz="1200" dirty="0" smtClean="0"/>
              <a:t>(VC)</a:t>
            </a:r>
            <a:endParaRPr lang="es-EC" sz="1200" dirty="0"/>
          </a:p>
          <a:p>
            <a:r>
              <a:rPr lang="es-EC" sz="1200" dirty="0" smtClean="0"/>
              <a:t>•Apéndice </a:t>
            </a:r>
            <a:r>
              <a:rPr lang="es-EC" sz="1200" dirty="0"/>
              <a:t>2: Diagnóstico estratégico del Distrito Metropolitano de Quito </a:t>
            </a:r>
            <a:r>
              <a:rPr lang="es-EC" sz="1200" dirty="0" smtClean="0"/>
              <a:t>(VC)</a:t>
            </a:r>
            <a:endParaRPr lang="es-EC" sz="1200" dirty="0"/>
          </a:p>
          <a:p>
            <a:r>
              <a:rPr lang="es-EC" sz="1200" dirty="0" smtClean="0"/>
              <a:t>•Apéndice </a:t>
            </a:r>
            <a:r>
              <a:rPr lang="es-EC" sz="1200" dirty="0"/>
              <a:t>3: Participación ciudadana en la actualización del PMDOT 2021 - 2033</a:t>
            </a:r>
            <a:endParaRPr lang="en-US" sz="1600" b="1" dirty="0">
              <a:solidFill>
                <a:schemeClr val="accent1">
                  <a:lumMod val="75000"/>
                </a:schemeClr>
              </a:solidFill>
            </a:endParaRPr>
          </a:p>
        </p:txBody>
      </p:sp>
      <p:pic>
        <p:nvPicPr>
          <p:cNvPr id="20" name="Picture 2" descr="Diagnóst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9256" y="26225"/>
            <a:ext cx="1568677" cy="146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317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b="15322"/>
          <a:stretch/>
        </p:blipFill>
        <p:spPr>
          <a:xfrm>
            <a:off x="0" y="989"/>
            <a:ext cx="12192000" cy="6837961"/>
          </a:xfrm>
          <a:prstGeom prst="rect">
            <a:avLst/>
          </a:prstGeom>
        </p:spPr>
      </p:pic>
      <p:pic>
        <p:nvPicPr>
          <p:cNvPr id="4" name="Google Shape;165;p4">
            <a:extLst>
              <a:ext uri="{FF2B5EF4-FFF2-40B4-BE49-F238E27FC236}">
                <a16:creationId xmlns="" xmlns:a16="http://schemas.microsoft.com/office/drawing/2014/main" id="{B4D8AF40-0888-4E0E-BFAD-5D4D777941CA}"/>
              </a:ext>
            </a:extLst>
          </p:cNvPr>
          <p:cNvPicPr/>
          <p:nvPr/>
        </p:nvPicPr>
        <p:blipFill rotWithShape="1">
          <a:blip r:embed="rId3">
            <a:alphaModFix/>
            <a:biLevel thresh="25000"/>
          </a:blip>
          <a:srcRect/>
          <a:stretch/>
        </p:blipFill>
        <p:spPr>
          <a:xfrm>
            <a:off x="4270552" y="630634"/>
            <a:ext cx="3695377" cy="1252174"/>
          </a:xfrm>
          <a:prstGeom prst="rect">
            <a:avLst/>
          </a:prstGeom>
          <a:noFill/>
          <a:ln>
            <a:noFill/>
          </a:ln>
        </p:spPr>
      </p:pic>
      <p:sp>
        <p:nvSpPr>
          <p:cNvPr id="9" name="Rectángulo 8">
            <a:extLst>
              <a:ext uri="{FF2B5EF4-FFF2-40B4-BE49-F238E27FC236}">
                <a16:creationId xmlns="" xmlns:a16="http://schemas.microsoft.com/office/drawing/2014/main" id="{7A2E3260-AEE0-4B48-B62D-6E0B363C7371}"/>
              </a:ext>
            </a:extLst>
          </p:cNvPr>
          <p:cNvSpPr/>
          <p:nvPr/>
        </p:nvSpPr>
        <p:spPr>
          <a:xfrm>
            <a:off x="4619474" y="2865642"/>
            <a:ext cx="2953053" cy="999441"/>
          </a:xfrm>
          <a:prstGeom prst="rect">
            <a:avLst/>
          </a:prstGeom>
        </p:spPr>
        <p:txBody>
          <a:bodyPr wrap="none">
            <a:spAutoFit/>
          </a:bodyPr>
          <a:lstStyle/>
          <a:p>
            <a:pPr algn="ctr">
              <a:lnSpc>
                <a:spcPct val="150000"/>
              </a:lnSpc>
              <a:spcBef>
                <a:spcPts val="600"/>
              </a:spcBef>
              <a:spcAft>
                <a:spcPts val="0"/>
              </a:spcAft>
            </a:pPr>
            <a:r>
              <a:rPr lang="es-ES" sz="4400" b="1" dirty="0" smtClean="0">
                <a:solidFill>
                  <a:schemeClr val="bg1"/>
                </a:solidFill>
                <a:latin typeface="Calibri" panose="020F0502020204030204" pitchFamily="34" charset="0"/>
                <a:ea typeface="Cambria" panose="02040503050406030204" pitchFamily="18" charset="0"/>
              </a:rPr>
              <a:t>PROPUESTA</a:t>
            </a:r>
            <a:endParaRPr lang="es-EC" sz="2400" dirty="0">
              <a:solidFill>
                <a:schemeClr val="bg1"/>
              </a:solidFill>
              <a:latin typeface="Times New Roman" panose="02020603050405020304" pitchFamily="18" charset="0"/>
              <a:ea typeface="Times New Roman" panose="02020603050405020304" pitchFamily="18" charset="0"/>
            </a:endParaRPr>
          </a:p>
        </p:txBody>
      </p:sp>
      <p:cxnSp>
        <p:nvCxnSpPr>
          <p:cNvPr id="15" name="Conector recto de flecha 14">
            <a:extLst>
              <a:ext uri="{FF2B5EF4-FFF2-40B4-BE49-F238E27FC236}">
                <a16:creationId xmlns="" xmlns:a16="http://schemas.microsoft.com/office/drawing/2014/main" id="{5F1FFB4C-35E9-4BFC-BF33-9C10EDF17F20}"/>
              </a:ext>
            </a:extLst>
          </p:cNvPr>
          <p:cNvCxnSpPr>
            <a:cxnSpLocks/>
          </p:cNvCxnSpPr>
          <p:nvPr/>
        </p:nvCxnSpPr>
        <p:spPr>
          <a:xfrm>
            <a:off x="2123543" y="3048793"/>
            <a:ext cx="7989396" cy="2842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 xmlns:a16="http://schemas.microsoft.com/office/drawing/2014/main" id="{7A2E3260-AEE0-4B48-B62D-6E0B363C7371}"/>
              </a:ext>
            </a:extLst>
          </p:cNvPr>
          <p:cNvSpPr/>
          <p:nvPr/>
        </p:nvSpPr>
        <p:spPr>
          <a:xfrm>
            <a:off x="5094760" y="1642854"/>
            <a:ext cx="2002471" cy="669542"/>
          </a:xfrm>
          <a:prstGeom prst="rect">
            <a:avLst/>
          </a:prstGeom>
        </p:spPr>
        <p:txBody>
          <a:bodyPr wrap="none">
            <a:spAutoFit/>
          </a:bodyPr>
          <a:lstStyle/>
          <a:p>
            <a:pPr algn="ctr">
              <a:lnSpc>
                <a:spcPct val="150000"/>
              </a:lnSpc>
              <a:spcBef>
                <a:spcPts val="600"/>
              </a:spcBef>
              <a:spcAft>
                <a:spcPts val="0"/>
              </a:spcAft>
            </a:pPr>
            <a:r>
              <a:rPr lang="es-EC" sz="2800" b="1" dirty="0" smtClean="0">
                <a:solidFill>
                  <a:schemeClr val="bg1"/>
                </a:solidFill>
                <a:latin typeface="Calibri" panose="020F0502020204030204" pitchFamily="34" charset="0"/>
                <a:ea typeface="Cambria" panose="02040503050406030204" pitchFamily="18" charset="0"/>
              </a:rPr>
              <a:t>2021 -  </a:t>
            </a:r>
            <a:r>
              <a:rPr lang="es-EC" sz="2800" b="1" dirty="0">
                <a:solidFill>
                  <a:schemeClr val="bg1"/>
                </a:solidFill>
                <a:latin typeface="Calibri" panose="020F0502020204030204" pitchFamily="34" charset="0"/>
                <a:ea typeface="Cambria" panose="02040503050406030204" pitchFamily="18" charset="0"/>
              </a:rPr>
              <a:t>2033</a:t>
            </a:r>
            <a:endParaRPr lang="es-EC" sz="1400" dirty="0">
              <a:solidFill>
                <a:schemeClr val="bg1"/>
              </a:solidFill>
              <a:latin typeface="Times New Roman" panose="02020603050405020304" pitchFamily="18" charset="0"/>
              <a:ea typeface="Times New Roman" panose="02020603050405020304" pitchFamily="18" charset="0"/>
            </a:endParaRPr>
          </a:p>
        </p:txBody>
      </p:sp>
      <p:pic>
        <p:nvPicPr>
          <p:cNvPr id="12" name="Picture 4" descr="Portal de Servicios Ciudad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5718" y="6107020"/>
            <a:ext cx="1192764" cy="61462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rotWithShape="1">
          <a:blip r:embed="rId5">
            <a:biLevel thresh="25000"/>
          </a:blip>
          <a:srcRect t="2" r="16755" b="-179058"/>
          <a:stretch/>
        </p:blipFill>
        <p:spPr>
          <a:xfrm>
            <a:off x="350876" y="6419439"/>
            <a:ext cx="10092536" cy="446582"/>
          </a:xfrm>
          <a:prstGeom prst="rect">
            <a:avLst/>
          </a:prstGeom>
        </p:spPr>
      </p:pic>
    </p:spTree>
    <p:extLst>
      <p:ext uri="{BB962C8B-B14F-4D97-AF65-F5344CB8AC3E}">
        <p14:creationId xmlns:p14="http://schemas.microsoft.com/office/powerpoint/2010/main" val="23780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320506"/>
            <a:ext cx="4177957" cy="369332"/>
          </a:xfrm>
          <a:prstGeom prst="rect">
            <a:avLst/>
          </a:prstGeom>
        </p:spPr>
        <p:txBody>
          <a:bodyPr wrap="square">
            <a:spAutoFit/>
          </a:bodyPr>
          <a:lstStyle/>
          <a:p>
            <a:pPr>
              <a:lnSpc>
                <a:spcPct val="100000"/>
              </a:lnSpc>
              <a:spcBef>
                <a:spcPts val="0"/>
              </a:spcBef>
            </a:pPr>
            <a:r>
              <a:rPr lang="es-EC" b="1" dirty="0">
                <a:solidFill>
                  <a:srgbClr val="2E75B6"/>
                </a:solidFill>
              </a:rPr>
              <a:t>Alineación normativa y programática</a:t>
            </a:r>
          </a:p>
        </p:txBody>
      </p:sp>
      <p:sp>
        <p:nvSpPr>
          <p:cNvPr id="15" name="Rectángulo 14"/>
          <p:cNvSpPr/>
          <p:nvPr/>
        </p:nvSpPr>
        <p:spPr>
          <a:xfrm>
            <a:off x="257131" y="778164"/>
            <a:ext cx="11670875" cy="2539157"/>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dirty="0"/>
              <a:t>Concejala Gisela </a:t>
            </a:r>
            <a:r>
              <a:rPr lang="es-EC" sz="1400" dirty="0" err="1"/>
              <a:t>Chalá</a:t>
            </a:r>
            <a:endParaRPr lang="es-EC" sz="1400" dirty="0"/>
          </a:p>
          <a:p>
            <a:pPr>
              <a:lnSpc>
                <a:spcPts val="2986"/>
              </a:lnSpc>
            </a:pPr>
            <a:r>
              <a:rPr lang="es-EC" sz="1400" b="1" u="sng" dirty="0" smtClean="0"/>
              <a:t>RESUMEN DE OBSERVACIONES:</a:t>
            </a:r>
          </a:p>
          <a:p>
            <a:pPr marL="285750" indent="-285750">
              <a:buFont typeface="Wingdings" panose="05000000000000000000" pitchFamily="2" charset="2"/>
              <a:buChar char="q"/>
            </a:pPr>
            <a:r>
              <a:rPr lang="es-ES" sz="1400" dirty="0"/>
              <a:t>En la ilustración , la alineación normativa es errática, señalan únicamente planes consultados para la formulación, como Agendas es decir acuerdos universales internacionales, es fundamental que se incluya: decreto presidencial 60 (PLAN PLURINACIONAL PARA ELIMINAR LA DISCRIMINACION RACIAL Y LA EXCLUSION ETNICA Y CULTURAL), el decreto presidencial 915 (objetivos y metas del programa de actividades del decenio internacional para los afro descendientes: reconocimiento, justicia y desarrollo), la Declaración y Programa de Acción de </a:t>
            </a:r>
            <a:r>
              <a:rPr lang="es-ES" sz="1400" dirty="0" err="1"/>
              <a:t>Durban</a:t>
            </a:r>
            <a:r>
              <a:rPr lang="es-ES" sz="1400" dirty="0"/>
              <a:t> de las Naciones Unidas  (combatir la incitación al odio racial, abordar la discriminación en el empleo, la salud, las políticas y la educación), Resolución de concejo Metropolitana C236 del año 2012 (decenio para el pueblo afro quiteño y se compromete a la eliminación de toda forma de discriminación con mecanismos directos para su concreción.</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6"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580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13" name="Imagen 1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5" name="Rectángulo 4"/>
          <p:cNvSpPr/>
          <p:nvPr/>
        </p:nvSpPr>
        <p:spPr>
          <a:xfrm>
            <a:off x="225282" y="1827545"/>
            <a:ext cx="5647388" cy="2800767"/>
          </a:xfrm>
          <a:prstGeom prst="rect">
            <a:avLst/>
          </a:prstGeom>
        </p:spPr>
        <p:txBody>
          <a:bodyPr wrap="square">
            <a:spAutoFit/>
          </a:bodyPr>
          <a:lstStyle/>
          <a:p>
            <a:r>
              <a:rPr lang="es-EC" sz="1600" b="1" dirty="0">
                <a:solidFill>
                  <a:srgbClr val="2E75B6"/>
                </a:solidFill>
              </a:rPr>
              <a:t>2.1. Alineación normativa y programática</a:t>
            </a:r>
          </a:p>
          <a:p>
            <a:r>
              <a:rPr lang="es-EC" sz="1600" dirty="0" smtClean="0">
                <a:solidFill>
                  <a:srgbClr val="2E75B6"/>
                </a:solidFill>
              </a:rPr>
              <a:t>	2.1.1. Marco </a:t>
            </a:r>
            <a:r>
              <a:rPr lang="es-EC" sz="1600" dirty="0">
                <a:solidFill>
                  <a:srgbClr val="2E75B6"/>
                </a:solidFill>
              </a:rPr>
              <a:t>normativo general del </a:t>
            </a:r>
            <a:r>
              <a:rPr lang="es-EC" sz="1600" dirty="0" smtClean="0">
                <a:solidFill>
                  <a:srgbClr val="2E75B6"/>
                </a:solidFill>
              </a:rPr>
              <a:t>PMDOT</a:t>
            </a:r>
          </a:p>
          <a:p>
            <a:endParaRPr lang="es-ES" sz="1600" dirty="0" smtClean="0">
              <a:solidFill>
                <a:srgbClr val="2E75B6"/>
              </a:solidFill>
            </a:endParaRPr>
          </a:p>
          <a:p>
            <a:endParaRPr lang="es-ES" sz="1600" dirty="0">
              <a:solidFill>
                <a:srgbClr val="2E75B6"/>
              </a:solidFill>
            </a:endParaRPr>
          </a:p>
          <a:p>
            <a:endParaRPr lang="es-ES" sz="1600" dirty="0" smtClean="0">
              <a:solidFill>
                <a:srgbClr val="2E75B6"/>
              </a:solidFill>
            </a:endParaRPr>
          </a:p>
          <a:p>
            <a:endParaRPr lang="es-ES" sz="1600" dirty="0">
              <a:solidFill>
                <a:srgbClr val="2E75B6"/>
              </a:solidFill>
            </a:endParaRPr>
          </a:p>
          <a:p>
            <a:endParaRPr lang="es-ES" sz="1600" dirty="0" smtClean="0">
              <a:solidFill>
                <a:srgbClr val="2E75B6"/>
              </a:solidFill>
            </a:endParaRPr>
          </a:p>
          <a:p>
            <a:endParaRPr lang="es-ES" sz="1600" dirty="0">
              <a:solidFill>
                <a:srgbClr val="2E75B6"/>
              </a:solidFill>
            </a:endParaRPr>
          </a:p>
          <a:p>
            <a:endParaRPr lang="es-ES" sz="1600" dirty="0" smtClean="0">
              <a:solidFill>
                <a:srgbClr val="2E75B6"/>
              </a:solidFill>
            </a:endParaRPr>
          </a:p>
          <a:p>
            <a:endParaRPr lang="es-EC" sz="1600" dirty="0">
              <a:solidFill>
                <a:srgbClr val="2E75B6"/>
              </a:solidFill>
            </a:endParaRPr>
          </a:p>
          <a:p>
            <a:r>
              <a:rPr lang="es-EC" sz="1600" dirty="0" smtClean="0">
                <a:solidFill>
                  <a:srgbClr val="2E75B6"/>
                </a:solidFill>
              </a:rPr>
              <a:t>	2.1.2. Alineación </a:t>
            </a:r>
            <a:r>
              <a:rPr lang="es-EC" sz="1600" dirty="0">
                <a:solidFill>
                  <a:srgbClr val="2E75B6"/>
                </a:solidFill>
              </a:rPr>
              <a:t>programática del </a:t>
            </a:r>
            <a:r>
              <a:rPr lang="es-EC" sz="1600" dirty="0" smtClean="0">
                <a:solidFill>
                  <a:srgbClr val="2E75B6"/>
                </a:solidFill>
              </a:rPr>
              <a:t>PMDOT</a:t>
            </a:r>
          </a:p>
        </p:txBody>
      </p:sp>
      <p:sp>
        <p:nvSpPr>
          <p:cNvPr id="16" name="Rectángulo 15"/>
          <p:cNvSpPr/>
          <p:nvPr/>
        </p:nvSpPr>
        <p:spPr>
          <a:xfrm>
            <a:off x="14" y="1317358"/>
            <a:ext cx="6085053" cy="477054"/>
          </a:xfrm>
          <a:prstGeom prst="rect">
            <a:avLst/>
          </a:prstGeom>
        </p:spPr>
        <p:txBody>
          <a:bodyPr wrap="square">
            <a:spAutoFit/>
          </a:bodyPr>
          <a:lstStyle/>
          <a:p>
            <a:pPr algn="ctr">
              <a:lnSpc>
                <a:spcPts val="2986"/>
              </a:lnSpc>
            </a:pPr>
            <a:r>
              <a:rPr lang="en-US" sz="2000" b="1" dirty="0" smtClean="0">
                <a:solidFill>
                  <a:srgbClr val="C00000"/>
                </a:solidFill>
              </a:rPr>
              <a:t>TEXTO ORIGINAL</a:t>
            </a:r>
            <a:endParaRPr lang="en-US" sz="2000" b="1" dirty="0">
              <a:solidFill>
                <a:srgbClr val="C00000"/>
              </a:solidFill>
            </a:endParaRPr>
          </a:p>
        </p:txBody>
      </p:sp>
      <p:sp>
        <p:nvSpPr>
          <p:cNvPr id="17" name="Rectángulo 16"/>
          <p:cNvSpPr/>
          <p:nvPr/>
        </p:nvSpPr>
        <p:spPr>
          <a:xfrm>
            <a:off x="6101272" y="1305300"/>
            <a:ext cx="6090728" cy="477054"/>
          </a:xfrm>
          <a:prstGeom prst="rect">
            <a:avLst/>
          </a:prstGeom>
        </p:spPr>
        <p:txBody>
          <a:bodyPr wrap="square">
            <a:spAutoFit/>
          </a:bodyPr>
          <a:lstStyle/>
          <a:p>
            <a:pPr algn="ctr">
              <a:lnSpc>
                <a:spcPts val="2986"/>
              </a:lnSpc>
            </a:pPr>
            <a:r>
              <a:rPr lang="en-US" sz="2000" b="1" dirty="0" smtClean="0">
                <a:solidFill>
                  <a:srgbClr val="C00000"/>
                </a:solidFill>
              </a:rPr>
              <a:t>AJUSTE REALIZADO</a:t>
            </a:r>
            <a:endParaRPr lang="en-US" sz="2000" b="1" dirty="0">
              <a:solidFill>
                <a:srgbClr val="C00000"/>
              </a:solidFill>
            </a:endParaRPr>
          </a:p>
        </p:txBody>
      </p:sp>
      <p:sp>
        <p:nvSpPr>
          <p:cNvPr id="18" name="Rectángulo 17"/>
          <p:cNvSpPr/>
          <p:nvPr/>
        </p:nvSpPr>
        <p:spPr>
          <a:xfrm>
            <a:off x="0" y="824392"/>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21"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6143682" y="320506"/>
            <a:ext cx="4177957" cy="369332"/>
          </a:xfrm>
          <a:prstGeom prst="rect">
            <a:avLst/>
          </a:prstGeom>
        </p:spPr>
        <p:txBody>
          <a:bodyPr wrap="square">
            <a:spAutoFit/>
          </a:bodyPr>
          <a:lstStyle/>
          <a:p>
            <a:pPr>
              <a:lnSpc>
                <a:spcPct val="100000"/>
              </a:lnSpc>
              <a:spcBef>
                <a:spcPts val="0"/>
              </a:spcBef>
            </a:pPr>
            <a:r>
              <a:rPr lang="es-EC" b="1" dirty="0">
                <a:solidFill>
                  <a:srgbClr val="2E75B6"/>
                </a:solidFill>
              </a:rPr>
              <a:t>Alineación normativa y programática</a:t>
            </a:r>
          </a:p>
        </p:txBody>
      </p:sp>
      <p:pic>
        <p:nvPicPr>
          <p:cNvPr id="2" name="Imagen 1"/>
          <p:cNvPicPr>
            <a:picLocks noChangeAspect="1"/>
          </p:cNvPicPr>
          <p:nvPr/>
        </p:nvPicPr>
        <p:blipFill>
          <a:blip r:embed="rId6"/>
          <a:stretch>
            <a:fillRect/>
          </a:stretch>
        </p:blipFill>
        <p:spPr>
          <a:xfrm>
            <a:off x="2281753" y="2472473"/>
            <a:ext cx="2090159" cy="1535133"/>
          </a:xfrm>
          <a:prstGeom prst="rect">
            <a:avLst/>
          </a:prstGeom>
        </p:spPr>
      </p:pic>
      <p:pic>
        <p:nvPicPr>
          <p:cNvPr id="23" name="Imagen 2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1A217813-311F-4B7A-AA0C-D9F209A2507B}"/>
              </a:ext>
            </a:extLst>
          </p:cNvPr>
          <p:cNvPicPr/>
          <p:nvPr/>
        </p:nvPicPr>
        <p:blipFill rotWithShape="1">
          <a:blip r:embed="rId7"/>
          <a:srcRect t="3817"/>
          <a:stretch/>
        </p:blipFill>
        <p:spPr bwMode="auto">
          <a:xfrm>
            <a:off x="1576419" y="4628312"/>
            <a:ext cx="2795493" cy="1966972"/>
          </a:xfrm>
          <a:prstGeom prst="rect">
            <a:avLst/>
          </a:prstGeom>
          <a:ln>
            <a:noFill/>
          </a:ln>
          <a:extLst>
            <a:ext uri="{53640926-AAD7-44D8-BBD7-CCE9431645EC}">
              <a14:shadowObscured xmlns:a14="http://schemas.microsoft.com/office/drawing/2010/main"/>
            </a:ext>
          </a:extLst>
        </p:spPr>
      </p:pic>
      <p:sp>
        <p:nvSpPr>
          <p:cNvPr id="24" name="Rectángulo 23"/>
          <p:cNvSpPr/>
          <p:nvPr/>
        </p:nvSpPr>
        <p:spPr>
          <a:xfrm>
            <a:off x="6333344" y="1835220"/>
            <a:ext cx="5647388" cy="4647426"/>
          </a:xfrm>
          <a:prstGeom prst="rect">
            <a:avLst/>
          </a:prstGeom>
        </p:spPr>
        <p:txBody>
          <a:bodyPr wrap="square">
            <a:spAutoFit/>
          </a:bodyPr>
          <a:lstStyle/>
          <a:p>
            <a:r>
              <a:rPr lang="es-EC" sz="1600" b="1" dirty="0">
                <a:solidFill>
                  <a:schemeClr val="accent1">
                    <a:lumMod val="75000"/>
                  </a:schemeClr>
                </a:solidFill>
              </a:rPr>
              <a:t>2.1. Alineación normativa y programática</a:t>
            </a:r>
          </a:p>
          <a:p>
            <a:r>
              <a:rPr lang="es-EC" sz="1600" dirty="0" smtClean="0"/>
              <a:t>	</a:t>
            </a:r>
            <a:r>
              <a:rPr lang="es-EC" sz="1600" dirty="0" smtClean="0">
                <a:solidFill>
                  <a:srgbClr val="2E75B6"/>
                </a:solidFill>
              </a:rPr>
              <a:t>2.1.1. Marco </a:t>
            </a:r>
            <a:r>
              <a:rPr lang="es-EC" sz="1600" dirty="0">
                <a:solidFill>
                  <a:srgbClr val="2E75B6"/>
                </a:solidFill>
              </a:rPr>
              <a:t>normativo general del </a:t>
            </a:r>
            <a:r>
              <a:rPr lang="es-EC" sz="1600" dirty="0" smtClean="0">
                <a:solidFill>
                  <a:srgbClr val="2E75B6"/>
                </a:solidFill>
              </a:rPr>
              <a:t>PMDOT</a:t>
            </a:r>
          </a:p>
          <a:p>
            <a:endParaRPr lang="es-ES" sz="1400" dirty="0" smtClean="0"/>
          </a:p>
          <a:p>
            <a:r>
              <a:rPr lang="es-ES" sz="1400" b="1" i="1" dirty="0">
                <a:solidFill>
                  <a:srgbClr val="FF0000"/>
                </a:solidFill>
              </a:rPr>
              <a:t>Se agregó:</a:t>
            </a:r>
          </a:p>
          <a:p>
            <a:r>
              <a:rPr lang="es-EC" sz="1400" dirty="0"/>
              <a:t>Nota: Por la naturaleza del PMDOT se presenta en la ilustración la mayoría de normativa relacionada con desarrollo y ordenamiento territorial, pero es importante tomar en cuenta que para el desarrollo del PMDOT se tomaron en cuenta otras normas y leyes de temáticas específicas, como por ejemplo los decretos presidenciales 60 y 915, entre otros</a:t>
            </a:r>
            <a:r>
              <a:rPr lang="es-EC" sz="1400" dirty="0" smtClean="0"/>
              <a:t>.</a:t>
            </a:r>
          </a:p>
          <a:p>
            <a:endParaRPr lang="es-ES" sz="1600" dirty="0"/>
          </a:p>
          <a:p>
            <a:endParaRPr lang="es-EC" sz="1600" dirty="0"/>
          </a:p>
          <a:p>
            <a:r>
              <a:rPr lang="es-EC" sz="1600" dirty="0" smtClean="0"/>
              <a:t>	</a:t>
            </a:r>
            <a:r>
              <a:rPr lang="es-EC" sz="1600" dirty="0" smtClean="0">
                <a:solidFill>
                  <a:srgbClr val="2E75B6"/>
                </a:solidFill>
              </a:rPr>
              <a:t>2.1.2. Alineación </a:t>
            </a:r>
            <a:r>
              <a:rPr lang="es-EC" sz="1600" dirty="0">
                <a:solidFill>
                  <a:srgbClr val="2E75B6"/>
                </a:solidFill>
              </a:rPr>
              <a:t>programática del </a:t>
            </a:r>
            <a:r>
              <a:rPr lang="es-EC" sz="1600" dirty="0" smtClean="0">
                <a:solidFill>
                  <a:srgbClr val="2E75B6"/>
                </a:solidFill>
              </a:rPr>
              <a:t>PMDOT</a:t>
            </a:r>
          </a:p>
          <a:p>
            <a:r>
              <a:rPr lang="es-ES" sz="1400" b="1" i="1" dirty="0">
                <a:solidFill>
                  <a:srgbClr val="FF0000"/>
                </a:solidFill>
              </a:rPr>
              <a:t>Se agregó:</a:t>
            </a:r>
          </a:p>
          <a:p>
            <a:r>
              <a:rPr lang="es-EC" sz="1400" dirty="0" smtClean="0"/>
              <a:t>Nota</a:t>
            </a:r>
            <a:r>
              <a:rPr lang="es-EC" sz="1400" dirty="0"/>
              <a:t>: Por la naturaleza del PMDOT se presenta en la ilustración la mayoría de instrumentos relacionados con desarrollo y ordenamiento territorial, pero es importante tomar en cuenta que para el desarrollo del PMDOT se tomaron en cuenta otros instrumentos de temáticas específicas como la Declaración y el Programa de Acción de </a:t>
            </a:r>
            <a:r>
              <a:rPr lang="es-EC" sz="1400" dirty="0" err="1"/>
              <a:t>Durban</a:t>
            </a:r>
            <a:r>
              <a:rPr lang="es-EC" sz="1400" dirty="0"/>
              <a:t> (que propone medidas concretas para combatir el racismo, la discriminación racial, la xenofobia y las formas conexas de intolerancia), entre otros. </a:t>
            </a:r>
          </a:p>
        </p:txBody>
      </p:sp>
    </p:spTree>
    <p:extLst>
      <p:ext uri="{BB962C8B-B14F-4D97-AF65-F5344CB8AC3E}">
        <p14:creationId xmlns:p14="http://schemas.microsoft.com/office/powerpoint/2010/main" val="3846606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rot="5400000">
            <a:off x="2318119" y="3540084"/>
            <a:ext cx="7555763" cy="98835"/>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32" name="Título 1">
            <a:extLst>
              <a:ext uri="{FF2B5EF4-FFF2-40B4-BE49-F238E27FC236}">
                <a16:creationId xmlns="" xmlns:a16="http://schemas.microsoft.com/office/drawing/2014/main" id="{378283E7-4514-4E18-8862-5FAA64F837F2}"/>
              </a:ext>
            </a:extLst>
          </p:cNvPr>
          <p:cNvSpPr txBox="1">
            <a:spLocks/>
          </p:cNvSpPr>
          <p:nvPr/>
        </p:nvSpPr>
        <p:spPr>
          <a:xfrm>
            <a:off x="230238" y="185881"/>
            <a:ext cx="5051821" cy="4571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i="1" dirty="0" smtClean="0">
                <a:solidFill>
                  <a:srgbClr val="5B9BD5"/>
                </a:solidFill>
              </a:rPr>
              <a:t>Observaciones al PMDOT</a:t>
            </a:r>
            <a:endParaRPr lang="es-EC" sz="2000" b="1" i="1" dirty="0">
              <a:solidFill>
                <a:srgbClr val="5B9BD5"/>
              </a:solidFill>
            </a:endParaRPr>
          </a:p>
        </p:txBody>
      </p:sp>
      <p:cxnSp>
        <p:nvCxnSpPr>
          <p:cNvPr id="33" name="Conector recto de flecha 32">
            <a:extLst>
              <a:ext uri="{FF2B5EF4-FFF2-40B4-BE49-F238E27FC236}">
                <a16:creationId xmlns="" xmlns:a16="http://schemas.microsoft.com/office/drawing/2014/main" id="{B77B14D2-2B80-47CD-9F37-1A0F6E3326F6}"/>
              </a:ext>
            </a:extLst>
          </p:cNvPr>
          <p:cNvCxnSpPr/>
          <p:nvPr/>
        </p:nvCxnSpPr>
        <p:spPr>
          <a:xfrm>
            <a:off x="14" y="518894"/>
            <a:ext cx="6085053" cy="0"/>
          </a:xfrm>
          <a:prstGeom prst="straightConnector1">
            <a:avLst/>
          </a:prstGeom>
          <a:ln w="57150">
            <a:solidFill>
              <a:srgbClr val="E11B22"/>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a:extLst>
              <a:ext uri="{FF2B5EF4-FFF2-40B4-BE49-F238E27FC236}">
                <a16:creationId xmlns="" xmlns:a16="http://schemas.microsoft.com/office/drawing/2014/main" id="{F9B0E551-81EB-4E9C-BD14-0937E82C4ECB}"/>
              </a:ext>
            </a:extLst>
          </p:cNvPr>
          <p:cNvSpPr/>
          <p:nvPr/>
        </p:nvSpPr>
        <p:spPr>
          <a:xfrm>
            <a:off x="2954536" y="43531"/>
            <a:ext cx="1417376" cy="504625"/>
          </a:xfrm>
          <a:prstGeom prst="rect">
            <a:avLst/>
          </a:prstGeom>
        </p:spPr>
        <p:txBody>
          <a:bodyPr wrap="none">
            <a:spAutoFit/>
          </a:bodyPr>
          <a:lstStyle/>
          <a:p>
            <a:pPr algn="ctr">
              <a:lnSpc>
                <a:spcPct val="150000"/>
              </a:lnSpc>
              <a:spcBef>
                <a:spcPts val="600"/>
              </a:spcBef>
              <a:spcAft>
                <a:spcPts val="0"/>
              </a:spcAft>
            </a:pPr>
            <a:r>
              <a:rPr lang="es-EC" sz="2000" b="1" i="1" dirty="0">
                <a:solidFill>
                  <a:srgbClr val="C00000"/>
                </a:solidFill>
                <a:latin typeface="Calibri" panose="020F0502020204030204" pitchFamily="34" charset="0"/>
                <a:ea typeface="Cambria" panose="02040503050406030204" pitchFamily="18" charset="0"/>
              </a:rPr>
              <a:t>2021</a:t>
            </a:r>
            <a:r>
              <a:rPr lang="es-EC" sz="2000" b="1" i="1" dirty="0">
                <a:solidFill>
                  <a:srgbClr val="3764AB"/>
                </a:solidFill>
                <a:latin typeface="Calibri" panose="020F0502020204030204" pitchFamily="34" charset="0"/>
                <a:ea typeface="Cambria" panose="02040503050406030204" pitchFamily="18" charset="0"/>
              </a:rPr>
              <a:t> </a:t>
            </a:r>
            <a:r>
              <a:rPr lang="es-EC" sz="2000" b="1" i="1" dirty="0" smtClean="0">
                <a:solidFill>
                  <a:srgbClr val="5B9BD5"/>
                </a:solidFill>
                <a:latin typeface="Calibri" panose="020F0502020204030204" pitchFamily="34" charset="0"/>
                <a:ea typeface="Cambria" panose="02040503050406030204" pitchFamily="18" charset="0"/>
              </a:rPr>
              <a:t>- </a:t>
            </a:r>
            <a:r>
              <a:rPr lang="es-EC" sz="2000" b="1" i="1" dirty="0">
                <a:solidFill>
                  <a:srgbClr val="5B9BD5"/>
                </a:solidFill>
                <a:latin typeface="Calibri" panose="020F0502020204030204" pitchFamily="34" charset="0"/>
                <a:ea typeface="Cambria" panose="02040503050406030204" pitchFamily="18" charset="0"/>
              </a:rPr>
              <a:t>2033</a:t>
            </a:r>
            <a:endParaRPr lang="es-EC" sz="1100" i="1" dirty="0">
              <a:solidFill>
                <a:srgbClr val="5B9BD5"/>
              </a:solidFill>
              <a:latin typeface="Times New Roman" panose="02020603050405020304" pitchFamily="18" charset="0"/>
              <a:ea typeface="Times New Roman" panose="02020603050405020304" pitchFamily="18" charset="0"/>
            </a:endParaRPr>
          </a:p>
        </p:txBody>
      </p:sp>
      <p:sp>
        <p:nvSpPr>
          <p:cNvPr id="14" name="Rectángulo 13"/>
          <p:cNvSpPr/>
          <p:nvPr/>
        </p:nvSpPr>
        <p:spPr>
          <a:xfrm>
            <a:off x="6143682" y="320506"/>
            <a:ext cx="4177957" cy="369332"/>
          </a:xfrm>
          <a:prstGeom prst="rect">
            <a:avLst/>
          </a:prstGeom>
        </p:spPr>
        <p:txBody>
          <a:bodyPr wrap="square">
            <a:spAutoFit/>
          </a:bodyPr>
          <a:lstStyle/>
          <a:p>
            <a:pPr>
              <a:lnSpc>
                <a:spcPct val="100000"/>
              </a:lnSpc>
              <a:spcBef>
                <a:spcPts val="0"/>
              </a:spcBef>
            </a:pPr>
            <a:r>
              <a:rPr lang="es-ES" b="1" dirty="0">
                <a:solidFill>
                  <a:srgbClr val="2E75B6"/>
                </a:solidFill>
              </a:rPr>
              <a:t>Visión de Desarrollo del DMQ</a:t>
            </a:r>
          </a:p>
        </p:txBody>
      </p:sp>
      <p:sp>
        <p:nvSpPr>
          <p:cNvPr id="15" name="Rectángulo 14"/>
          <p:cNvSpPr/>
          <p:nvPr/>
        </p:nvSpPr>
        <p:spPr>
          <a:xfrm>
            <a:off x="257131" y="778164"/>
            <a:ext cx="11670875" cy="2754600"/>
          </a:xfrm>
          <a:prstGeom prst="rect">
            <a:avLst/>
          </a:prstGeom>
        </p:spPr>
        <p:txBody>
          <a:bodyPr wrap="square">
            <a:spAutoFit/>
          </a:bodyPr>
          <a:lstStyle/>
          <a:p>
            <a:pPr>
              <a:lnSpc>
                <a:spcPts val="2986"/>
              </a:lnSpc>
            </a:pPr>
            <a:r>
              <a:rPr lang="es-EC" sz="1400" b="1" u="sng" dirty="0" smtClean="0">
                <a:latin typeface="+mj-lt"/>
              </a:rPr>
              <a:t>ORIGEN DE LAS OBSERVACIONES:</a:t>
            </a:r>
          </a:p>
          <a:p>
            <a:pPr>
              <a:lnSpc>
                <a:spcPts val="2986"/>
              </a:lnSpc>
            </a:pPr>
            <a:r>
              <a:rPr lang="es-EC" sz="1400" dirty="0"/>
              <a:t>Concejala Gisela </a:t>
            </a:r>
            <a:r>
              <a:rPr lang="es-EC" sz="1400" dirty="0" err="1" smtClean="0"/>
              <a:t>Chalá</a:t>
            </a:r>
            <a:r>
              <a:rPr lang="es-EC" sz="1400" dirty="0"/>
              <a:t>, </a:t>
            </a:r>
            <a:r>
              <a:rPr lang="es-EC" sz="1400" dirty="0" smtClean="0"/>
              <a:t>Concejal Juan </a:t>
            </a:r>
            <a:r>
              <a:rPr lang="es-EC" sz="1400" dirty="0"/>
              <a:t>Carlos </a:t>
            </a:r>
            <a:r>
              <a:rPr lang="es-EC" sz="1400" dirty="0" smtClean="0"/>
              <a:t>Fiallos, Representantes de las Administraciones Zonales</a:t>
            </a:r>
            <a:endParaRPr lang="es-EC" sz="1400" dirty="0"/>
          </a:p>
          <a:p>
            <a:pPr>
              <a:lnSpc>
                <a:spcPts val="2986"/>
              </a:lnSpc>
            </a:pPr>
            <a:r>
              <a:rPr lang="es-EC" sz="1400" b="1" u="sng" dirty="0" smtClean="0"/>
              <a:t>RESUMEN DE OBSERVACIONES:</a:t>
            </a:r>
          </a:p>
          <a:p>
            <a:pPr marL="285750" indent="-285750">
              <a:buFont typeface="Wingdings" panose="05000000000000000000" pitchFamily="2" charset="2"/>
              <a:buChar char="q"/>
            </a:pPr>
            <a:r>
              <a:rPr lang="es-ES" sz="1400" dirty="0"/>
              <a:t>E</a:t>
            </a:r>
            <a:r>
              <a:rPr lang="es-ES" sz="1400" dirty="0" smtClean="0"/>
              <a:t>l </a:t>
            </a:r>
            <a:r>
              <a:rPr lang="es-ES" sz="1400" dirty="0"/>
              <a:t>generar oportunidades equitativas para una vida digna, no es igual </a:t>
            </a:r>
            <a:r>
              <a:rPr lang="es-ES" sz="1400" dirty="0" smtClean="0"/>
              <a:t>a GARANTIZA </a:t>
            </a:r>
            <a:r>
              <a:rPr lang="es-ES" sz="1400" dirty="0"/>
              <a:t>DERECHOS para una vida JUSTA, remarcando que la Constitución promueve </a:t>
            </a:r>
            <a:r>
              <a:rPr lang="es-ES" sz="1400" dirty="0" smtClean="0"/>
              <a:t>un estado </a:t>
            </a:r>
            <a:r>
              <a:rPr lang="es-ES" sz="1400" dirty="0"/>
              <a:t>de derechos, entendiendo que una visión de derechos busca la igualdad y la movilidad social, </a:t>
            </a:r>
            <a:r>
              <a:rPr lang="es-ES" sz="1400" dirty="0" smtClean="0"/>
              <a:t>al igual </a:t>
            </a:r>
            <a:r>
              <a:rPr lang="es-ES" sz="1400" dirty="0"/>
              <a:t>que en la misma visión no se incluye nada sobre la erradicación de las violencias el racismo y </a:t>
            </a:r>
            <a:r>
              <a:rPr lang="es-ES" sz="1400" dirty="0" smtClean="0"/>
              <a:t>xenofobia</a:t>
            </a:r>
            <a:r>
              <a:rPr lang="es-ES" sz="1400" dirty="0"/>
              <a:t>. </a:t>
            </a:r>
            <a:endParaRPr lang="es-ES" sz="1400" dirty="0" smtClean="0"/>
          </a:p>
          <a:p>
            <a:pPr marL="285750" indent="-285750">
              <a:buFont typeface="Wingdings" panose="05000000000000000000" pitchFamily="2" charset="2"/>
              <a:buChar char="q"/>
            </a:pPr>
            <a:r>
              <a:rPr lang="es-ES" sz="1400" dirty="0" smtClean="0"/>
              <a:t>Se debe validar con la ciudadanía</a:t>
            </a:r>
            <a:endParaRPr lang="es-ES" sz="1400" dirty="0"/>
          </a:p>
          <a:p>
            <a:pPr marL="285750" indent="-285750">
              <a:buFont typeface="Wingdings" panose="05000000000000000000" pitchFamily="2" charset="2"/>
              <a:buChar char="q"/>
            </a:pPr>
            <a:r>
              <a:rPr lang="es-ES" sz="1400" dirty="0" smtClean="0"/>
              <a:t>La </a:t>
            </a:r>
            <a:r>
              <a:rPr lang="es-ES" sz="1400" dirty="0"/>
              <a:t>visión debe ser construida con la ciudadanía, con enfoque de ser líderes en procesos de implantar una sociedad llena de derechos, ciudad inteligente con procesos tecnológicos que sirvan para la nueva visión de Quito </a:t>
            </a:r>
            <a:r>
              <a:rPr lang="es-ES" sz="1400" dirty="0" smtClean="0"/>
              <a:t>productivo.</a:t>
            </a:r>
          </a:p>
          <a:p>
            <a:pPr marL="285750" indent="-285750">
              <a:buFont typeface="Wingdings" panose="05000000000000000000" pitchFamily="2" charset="2"/>
              <a:buChar char="q"/>
            </a:pPr>
            <a:r>
              <a:rPr lang="es-ES" sz="1400" dirty="0" smtClean="0"/>
              <a:t>No se debe hablar solo de derechos sin tomar en cuenta que los ciudadanos y el gobierno tienen obligaciones, Quito debe ser también responsable</a:t>
            </a:r>
            <a:endParaRPr lang="es-EC" sz="1400"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646" y="6389265"/>
            <a:ext cx="875361" cy="440688"/>
          </a:xfrm>
          <a:prstGeom prst="rect">
            <a:avLst/>
          </a:prstGeom>
        </p:spPr>
      </p:pic>
      <p:pic>
        <p:nvPicPr>
          <p:cNvPr id="23" name="Imagen 22"/>
          <p:cNvPicPr>
            <a:picLocks noChangeAspect="1"/>
          </p:cNvPicPr>
          <p:nvPr/>
        </p:nvPicPr>
        <p:blipFill rotWithShape="1">
          <a:blip r:embed="rId4"/>
          <a:srcRect t="2" r="16755" b="-179058"/>
          <a:stretch/>
        </p:blipFill>
        <p:spPr>
          <a:xfrm>
            <a:off x="350876" y="6595284"/>
            <a:ext cx="10701770" cy="446582"/>
          </a:xfrm>
          <a:prstGeom prst="rect">
            <a:avLst/>
          </a:prstGeom>
        </p:spPr>
      </p:pic>
      <p:sp>
        <p:nvSpPr>
          <p:cNvPr id="24" name="Rectángulo 23"/>
          <p:cNvSpPr/>
          <p:nvPr/>
        </p:nvSpPr>
        <p:spPr>
          <a:xfrm>
            <a:off x="5272" y="5825220"/>
            <a:ext cx="12192000" cy="477054"/>
          </a:xfrm>
          <a:prstGeom prst="rect">
            <a:avLst/>
          </a:prstGeom>
          <a:solidFill>
            <a:schemeClr val="accent1">
              <a:lumMod val="50000"/>
            </a:schemeClr>
          </a:solidFill>
        </p:spPr>
        <p:txBody>
          <a:bodyPr wrap="square">
            <a:spAutoFit/>
          </a:bodyPr>
          <a:lstStyle/>
          <a:p>
            <a:pPr>
              <a:lnSpc>
                <a:spcPts val="2986"/>
              </a:lnSpc>
            </a:pPr>
            <a:r>
              <a:rPr lang="en-US" b="1" dirty="0" smtClean="0">
                <a:solidFill>
                  <a:schemeClr val="bg1"/>
                </a:solidFill>
              </a:rPr>
              <a:t>   PERTINENCIA:            </a:t>
            </a:r>
            <a:r>
              <a:rPr lang="es-EC" b="1" dirty="0" smtClean="0">
                <a:solidFill>
                  <a:schemeClr val="bg1"/>
                </a:solidFill>
              </a:rPr>
              <a:t>Parcial</a:t>
            </a:r>
            <a:endParaRPr lang="es-EC" b="1" dirty="0">
              <a:solidFill>
                <a:schemeClr val="bg1"/>
              </a:solidFill>
            </a:endParaRPr>
          </a:p>
        </p:txBody>
      </p:sp>
      <p:pic>
        <p:nvPicPr>
          <p:cNvPr id="16" name="Picture 4" descr="important Ant repertoire empresa idea - care4waste.net"/>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321639" y="16764"/>
            <a:ext cx="1866904" cy="12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77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3602</TotalTime>
  <Words>2879</Words>
  <Application>Microsoft Office PowerPoint</Application>
  <PresentationFormat>Panorámica</PresentationFormat>
  <Paragraphs>388</Paragraphs>
  <Slides>26</Slides>
  <Notes>20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Calibri</vt:lpstr>
      <vt:lpstr>Calibri Light</vt:lpstr>
      <vt:lpstr>Cambria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temas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Patricio Fernando Alvarez Chavez</cp:lastModifiedBy>
  <cp:revision>178</cp:revision>
  <cp:lastPrinted>2021-08-30T18:25:09Z</cp:lastPrinted>
  <dcterms:created xsi:type="dcterms:W3CDTF">2019-05-28T19:57:24Z</dcterms:created>
  <dcterms:modified xsi:type="dcterms:W3CDTF">2021-09-13T21:10:02Z</dcterms:modified>
</cp:coreProperties>
</file>