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3" r:id="rId4"/>
    <p:sldId id="266" r:id="rId5"/>
    <p:sldId id="265" r:id="rId6"/>
    <p:sldId id="269" r:id="rId7"/>
    <p:sldId id="271" r:id="rId8"/>
    <p:sldId id="261" r:id="rId9"/>
    <p:sldId id="258" r:id="rId10"/>
    <p:sldId id="264" r:id="rId11"/>
  </p:sldIdLst>
  <p:sldSz cx="12192000" cy="6858000"/>
  <p:notesSz cx="6794500" cy="99314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Elizabeth Salas Soliz" initials="KESS" lastIdx="1" clrIdx="0">
    <p:extLst>
      <p:ext uri="{19B8F6BF-5375-455C-9EA6-DF929625EA0E}">
        <p15:presenceInfo xmlns:p15="http://schemas.microsoft.com/office/powerpoint/2012/main" userId="S::karla.salas@quito.gob.ec::42ce84af-3133-4dac-bb51-3468152f46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6" autoAdjust="0"/>
    <p:restoredTop sz="76840" autoAdjust="0"/>
  </p:normalViewPr>
  <p:slideViewPr>
    <p:cSldViewPr snapToGrid="0">
      <p:cViewPr varScale="1">
        <p:scale>
          <a:sx n="56" d="100"/>
          <a:sy n="56" d="100"/>
        </p:scale>
        <p:origin x="10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3T17:06:24.35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71538-A81A-4C98-8CC3-8104A255103D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D7C8351-2711-457A-99B0-AF2E649091CD}">
      <dgm:prSet phldrT="[Texto]" custT="1"/>
      <dgm:spPr/>
      <dgm:t>
        <a:bodyPr/>
        <a:lstStyle/>
        <a:p>
          <a:r>
            <a:rPr lang="es-ES" sz="3600" dirty="0"/>
            <a:t>La Constitución  de la República del Ecuador (art. 376, 397, 400 y 404)</a:t>
          </a:r>
          <a:endParaRPr lang="es-EC" sz="3600" dirty="0"/>
        </a:p>
      </dgm:t>
    </dgm:pt>
    <dgm:pt modelId="{0C039E29-490A-4D6A-9EC9-B814494DDAF4}" type="parTrans" cxnId="{C605C0FC-4B32-4F70-8CA2-0B794722FB47}">
      <dgm:prSet/>
      <dgm:spPr/>
      <dgm:t>
        <a:bodyPr/>
        <a:lstStyle/>
        <a:p>
          <a:endParaRPr lang="es-EC"/>
        </a:p>
      </dgm:t>
    </dgm:pt>
    <dgm:pt modelId="{C02FBAB6-222F-4EC7-B75E-EABA55DA1841}" type="sibTrans" cxnId="{C605C0FC-4B32-4F70-8CA2-0B794722FB47}">
      <dgm:prSet/>
      <dgm:spPr/>
      <dgm:t>
        <a:bodyPr/>
        <a:lstStyle/>
        <a:p>
          <a:endParaRPr lang="es-EC"/>
        </a:p>
      </dgm:t>
    </dgm:pt>
    <dgm:pt modelId="{8765858A-D9C3-4B32-9687-E687B120372A}">
      <dgm:prSet phldrT="[Texto]"/>
      <dgm:spPr/>
      <dgm:t>
        <a:bodyPr/>
        <a:lstStyle/>
        <a:p>
          <a:r>
            <a:rPr lang="es-ES" dirty="0"/>
            <a:t>Promueve la conservación del patrimonio natural y el uso sustentable de los recursos</a:t>
          </a:r>
          <a:endParaRPr lang="es-EC" dirty="0"/>
        </a:p>
      </dgm:t>
    </dgm:pt>
    <dgm:pt modelId="{FB2F65D8-C8B1-46F2-9C77-A77989F750E5}" type="parTrans" cxnId="{66AB87DC-07B5-4F4A-8247-2A0AFE0A1FF7}">
      <dgm:prSet/>
      <dgm:spPr/>
      <dgm:t>
        <a:bodyPr/>
        <a:lstStyle/>
        <a:p>
          <a:endParaRPr lang="es-EC"/>
        </a:p>
      </dgm:t>
    </dgm:pt>
    <dgm:pt modelId="{6B9B57C7-7155-4EE1-94CF-5100684FB92C}" type="sibTrans" cxnId="{66AB87DC-07B5-4F4A-8247-2A0AFE0A1FF7}">
      <dgm:prSet/>
      <dgm:spPr/>
      <dgm:t>
        <a:bodyPr/>
        <a:lstStyle/>
        <a:p>
          <a:endParaRPr lang="es-EC"/>
        </a:p>
      </dgm:t>
    </dgm:pt>
    <dgm:pt modelId="{54DB4769-DC32-4CC2-8255-7BD15209AA32}">
      <dgm:prSet phldrT="[Texto]"/>
      <dgm:spPr/>
      <dgm:t>
        <a:bodyPr/>
        <a:lstStyle/>
        <a:p>
          <a:r>
            <a:rPr lang="es-ES" dirty="0"/>
            <a:t>Código Orgánico de Ordenamiento Territorial, Autonomías y Descentralización (COOTAD) Art. 54 y 55</a:t>
          </a:r>
          <a:endParaRPr lang="es-EC" dirty="0"/>
        </a:p>
      </dgm:t>
    </dgm:pt>
    <dgm:pt modelId="{2F85E553-7B3A-47F2-8DCD-19D333A96854}" type="parTrans" cxnId="{F30E9C0B-E430-49BB-A1B2-63B17ECC74AC}">
      <dgm:prSet/>
      <dgm:spPr/>
      <dgm:t>
        <a:bodyPr/>
        <a:lstStyle/>
        <a:p>
          <a:endParaRPr lang="es-EC"/>
        </a:p>
      </dgm:t>
    </dgm:pt>
    <dgm:pt modelId="{4AB55161-7917-4AD2-8E76-3F90BA2C7373}" type="sibTrans" cxnId="{F30E9C0B-E430-49BB-A1B2-63B17ECC74AC}">
      <dgm:prSet/>
      <dgm:spPr/>
      <dgm:t>
        <a:bodyPr/>
        <a:lstStyle/>
        <a:p>
          <a:endParaRPr lang="es-EC"/>
        </a:p>
      </dgm:t>
    </dgm:pt>
    <dgm:pt modelId="{CE750A9B-14A6-4720-86D6-194117D95601}">
      <dgm:prSet phldrT="[Texto]"/>
      <dgm:spPr/>
      <dgm:t>
        <a:bodyPr/>
        <a:lstStyle/>
        <a:p>
          <a:r>
            <a:rPr lang="es-ES" dirty="0"/>
            <a:t>Ejercer el control sobre el uso y ocupación del suelo sobre el territorio de las GAD</a:t>
          </a:r>
          <a:endParaRPr lang="es-EC" dirty="0"/>
        </a:p>
      </dgm:t>
    </dgm:pt>
    <dgm:pt modelId="{4405FA91-7064-4534-9B79-73BA36ABE72B}" type="parTrans" cxnId="{75D1DE13-2F1D-4FA4-9F40-5DBE2781C5DC}">
      <dgm:prSet/>
      <dgm:spPr/>
      <dgm:t>
        <a:bodyPr/>
        <a:lstStyle/>
        <a:p>
          <a:endParaRPr lang="es-EC"/>
        </a:p>
      </dgm:t>
    </dgm:pt>
    <dgm:pt modelId="{B2F84477-93C0-4D7A-908B-02BB1C1A6337}" type="sibTrans" cxnId="{75D1DE13-2F1D-4FA4-9F40-5DBE2781C5DC}">
      <dgm:prSet/>
      <dgm:spPr/>
      <dgm:t>
        <a:bodyPr/>
        <a:lstStyle/>
        <a:p>
          <a:endParaRPr lang="es-EC"/>
        </a:p>
      </dgm:t>
    </dgm:pt>
    <dgm:pt modelId="{B7D43DB0-18C1-47D3-A9C8-16319A2B29BF}">
      <dgm:prSet phldrT="[Texto]"/>
      <dgm:spPr/>
      <dgm:t>
        <a:bodyPr/>
        <a:lstStyle/>
        <a:p>
          <a:r>
            <a:rPr lang="es-EC" dirty="0"/>
            <a:t>Legislación y Normativa del DMQ </a:t>
          </a:r>
        </a:p>
      </dgm:t>
    </dgm:pt>
    <dgm:pt modelId="{E9112C98-ECE6-40BD-B98A-567EA1D955A8}" type="parTrans" cxnId="{DAD7F089-5548-4F39-A5D7-D043ABC60798}">
      <dgm:prSet/>
      <dgm:spPr/>
      <dgm:t>
        <a:bodyPr/>
        <a:lstStyle/>
        <a:p>
          <a:endParaRPr lang="es-EC"/>
        </a:p>
      </dgm:t>
    </dgm:pt>
    <dgm:pt modelId="{4C1E8659-C8F4-4DBB-BC85-FDC582141C34}" type="sibTrans" cxnId="{DAD7F089-5548-4F39-A5D7-D043ABC60798}">
      <dgm:prSet/>
      <dgm:spPr/>
      <dgm:t>
        <a:bodyPr/>
        <a:lstStyle/>
        <a:p>
          <a:endParaRPr lang="es-EC"/>
        </a:p>
      </dgm:t>
    </dgm:pt>
    <dgm:pt modelId="{CCEE7C32-3477-40B6-B6F4-E045A1504B2B}">
      <dgm:prSet phldrT="[Texto]"/>
      <dgm:spPr/>
      <dgm:t>
        <a:bodyPr/>
        <a:lstStyle/>
        <a:p>
          <a:r>
            <a:rPr lang="es-EC" dirty="0"/>
            <a:t>PMDOT (OM 041)</a:t>
          </a:r>
        </a:p>
      </dgm:t>
    </dgm:pt>
    <dgm:pt modelId="{70B1C3DC-C555-486D-A000-E86E776EDDA1}" type="parTrans" cxnId="{99F5C7A1-DFF0-41FB-8B51-6CB83ACA42CB}">
      <dgm:prSet/>
      <dgm:spPr/>
      <dgm:t>
        <a:bodyPr/>
        <a:lstStyle/>
        <a:p>
          <a:endParaRPr lang="es-EC"/>
        </a:p>
      </dgm:t>
    </dgm:pt>
    <dgm:pt modelId="{7C22C339-7397-4323-B396-C4F04A0BD8D6}" type="sibTrans" cxnId="{99F5C7A1-DFF0-41FB-8B51-6CB83ACA42CB}">
      <dgm:prSet/>
      <dgm:spPr/>
      <dgm:t>
        <a:bodyPr/>
        <a:lstStyle/>
        <a:p>
          <a:endParaRPr lang="es-EC"/>
        </a:p>
      </dgm:t>
    </dgm:pt>
    <dgm:pt modelId="{73A69D0D-3DE7-4FA3-921C-8E2950A980EF}">
      <dgm:prSet phldrT="[Texto]"/>
      <dgm:spPr/>
      <dgm:t>
        <a:bodyPr/>
        <a:lstStyle/>
        <a:p>
          <a:r>
            <a:rPr lang="es-EC" dirty="0"/>
            <a:t>Código municipal No.-001 en su Titulo IV Patrimonio Natural </a:t>
          </a:r>
        </a:p>
      </dgm:t>
    </dgm:pt>
    <dgm:pt modelId="{41E86BDB-4AD0-4493-9BC3-BC3535559078}" type="parTrans" cxnId="{17AC6F18-EA41-43CD-9A3D-558D4239C5FB}">
      <dgm:prSet/>
      <dgm:spPr/>
      <dgm:t>
        <a:bodyPr/>
        <a:lstStyle/>
        <a:p>
          <a:endParaRPr lang="es-EC"/>
        </a:p>
      </dgm:t>
    </dgm:pt>
    <dgm:pt modelId="{D0752F95-425F-48D1-9554-6B16A5915018}" type="sibTrans" cxnId="{17AC6F18-EA41-43CD-9A3D-558D4239C5FB}">
      <dgm:prSet/>
      <dgm:spPr/>
      <dgm:t>
        <a:bodyPr/>
        <a:lstStyle/>
        <a:p>
          <a:endParaRPr lang="es-EC"/>
        </a:p>
      </dgm:t>
    </dgm:pt>
    <dgm:pt modelId="{00A80BBC-025D-4B51-9138-1CF6C5CD4676}" type="pres">
      <dgm:prSet presAssocID="{98C71538-A81A-4C98-8CC3-8104A255103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1DE4AD75-2F60-441A-B0C0-0A69A913171A}" type="pres">
      <dgm:prSet presAssocID="{98C71538-A81A-4C98-8CC3-8104A255103D}" presName="outerBox" presStyleCnt="0"/>
      <dgm:spPr/>
    </dgm:pt>
    <dgm:pt modelId="{8E99C607-F769-4E07-A1C7-EBAB036B854C}" type="pres">
      <dgm:prSet presAssocID="{98C71538-A81A-4C98-8CC3-8104A255103D}" presName="outerBoxParent" presStyleLbl="node1" presStyleIdx="0" presStyleCnt="3" custLinFactNeighborX="-3783" custLinFactNeighborY="-4930"/>
      <dgm:spPr/>
    </dgm:pt>
    <dgm:pt modelId="{3D34D24E-8BC7-468F-84A3-9C4E9335EC23}" type="pres">
      <dgm:prSet presAssocID="{98C71538-A81A-4C98-8CC3-8104A255103D}" presName="outerBoxChildren" presStyleCnt="0"/>
      <dgm:spPr/>
    </dgm:pt>
    <dgm:pt modelId="{DE1B5100-ABD2-4EA5-BA16-18243C48B810}" type="pres">
      <dgm:prSet presAssocID="{8765858A-D9C3-4B32-9687-E687B120372A}" presName="oChild" presStyleLbl="fgAcc1" presStyleIdx="0" presStyleCnt="4">
        <dgm:presLayoutVars>
          <dgm:bulletEnabled val="1"/>
        </dgm:presLayoutVars>
      </dgm:prSet>
      <dgm:spPr/>
    </dgm:pt>
    <dgm:pt modelId="{327CA84E-1B97-4E32-933A-BEAB2114A90C}" type="pres">
      <dgm:prSet presAssocID="{98C71538-A81A-4C98-8CC3-8104A255103D}" presName="middleBox" presStyleCnt="0"/>
      <dgm:spPr/>
    </dgm:pt>
    <dgm:pt modelId="{F159ABFF-6ED6-4B11-BB6D-52E0DC5300C8}" type="pres">
      <dgm:prSet presAssocID="{98C71538-A81A-4C98-8CC3-8104A255103D}" presName="middleBoxParent" presStyleLbl="node1" presStyleIdx="1" presStyleCnt="3"/>
      <dgm:spPr/>
    </dgm:pt>
    <dgm:pt modelId="{883A991B-B93D-4FDF-A298-2765815482A0}" type="pres">
      <dgm:prSet presAssocID="{98C71538-A81A-4C98-8CC3-8104A255103D}" presName="middleBoxChildren" presStyleCnt="0"/>
      <dgm:spPr/>
    </dgm:pt>
    <dgm:pt modelId="{549DCC40-6B6F-410C-9472-3EF9DE58A8AD}" type="pres">
      <dgm:prSet presAssocID="{CE750A9B-14A6-4720-86D6-194117D95601}" presName="mChild" presStyleLbl="fgAcc1" presStyleIdx="1" presStyleCnt="4">
        <dgm:presLayoutVars>
          <dgm:bulletEnabled val="1"/>
        </dgm:presLayoutVars>
      </dgm:prSet>
      <dgm:spPr/>
    </dgm:pt>
    <dgm:pt modelId="{72D74177-924E-449F-8D07-4D17A60D2988}" type="pres">
      <dgm:prSet presAssocID="{98C71538-A81A-4C98-8CC3-8104A255103D}" presName="centerBox" presStyleCnt="0"/>
      <dgm:spPr/>
    </dgm:pt>
    <dgm:pt modelId="{7605B361-69F2-4A7A-8882-9A05DF112745}" type="pres">
      <dgm:prSet presAssocID="{98C71538-A81A-4C98-8CC3-8104A255103D}" presName="centerBoxParent" presStyleLbl="node1" presStyleIdx="2" presStyleCnt="3"/>
      <dgm:spPr/>
    </dgm:pt>
    <dgm:pt modelId="{A4E9564B-42B0-48FD-B8C0-FCDF910981B5}" type="pres">
      <dgm:prSet presAssocID="{98C71538-A81A-4C98-8CC3-8104A255103D}" presName="centerBoxChildren" presStyleCnt="0"/>
      <dgm:spPr/>
    </dgm:pt>
    <dgm:pt modelId="{10A248CB-04ED-486B-AD6E-01FFECC3967D}" type="pres">
      <dgm:prSet presAssocID="{CCEE7C32-3477-40B6-B6F4-E045A1504B2B}" presName="cChild" presStyleLbl="fgAcc1" presStyleIdx="2" presStyleCnt="4">
        <dgm:presLayoutVars>
          <dgm:bulletEnabled val="1"/>
        </dgm:presLayoutVars>
      </dgm:prSet>
      <dgm:spPr/>
    </dgm:pt>
    <dgm:pt modelId="{1B2D8AFF-DB70-4006-92C9-2E7F27499F68}" type="pres">
      <dgm:prSet presAssocID="{7C22C339-7397-4323-B396-C4F04A0BD8D6}" presName="centerSibTrans" presStyleCnt="0"/>
      <dgm:spPr/>
    </dgm:pt>
    <dgm:pt modelId="{27A250E4-FF8C-472E-B7CD-A58CEBA57D32}" type="pres">
      <dgm:prSet presAssocID="{73A69D0D-3DE7-4FA3-921C-8E2950A980EF}" presName="cChild" presStyleLbl="fgAcc1" presStyleIdx="3" presStyleCnt="4" custLinFactNeighborY="-1927">
        <dgm:presLayoutVars>
          <dgm:bulletEnabled val="1"/>
        </dgm:presLayoutVars>
      </dgm:prSet>
      <dgm:spPr/>
    </dgm:pt>
  </dgm:ptLst>
  <dgm:cxnLst>
    <dgm:cxn modelId="{F30E9C0B-E430-49BB-A1B2-63B17ECC74AC}" srcId="{98C71538-A81A-4C98-8CC3-8104A255103D}" destId="{54DB4769-DC32-4CC2-8255-7BD15209AA32}" srcOrd="1" destOrd="0" parTransId="{2F85E553-7B3A-47F2-8DCD-19D333A96854}" sibTransId="{4AB55161-7917-4AD2-8E76-3F90BA2C7373}"/>
    <dgm:cxn modelId="{6275A70F-E4AE-40A7-A4A4-DD185C7AD5AF}" type="presOf" srcId="{CE750A9B-14A6-4720-86D6-194117D95601}" destId="{549DCC40-6B6F-410C-9472-3EF9DE58A8AD}" srcOrd="0" destOrd="0" presId="urn:microsoft.com/office/officeart/2005/8/layout/target2"/>
    <dgm:cxn modelId="{75D1DE13-2F1D-4FA4-9F40-5DBE2781C5DC}" srcId="{54DB4769-DC32-4CC2-8255-7BD15209AA32}" destId="{CE750A9B-14A6-4720-86D6-194117D95601}" srcOrd="0" destOrd="0" parTransId="{4405FA91-7064-4534-9B79-73BA36ABE72B}" sibTransId="{B2F84477-93C0-4D7A-908B-02BB1C1A6337}"/>
    <dgm:cxn modelId="{17AC6F18-EA41-43CD-9A3D-558D4239C5FB}" srcId="{B7D43DB0-18C1-47D3-A9C8-16319A2B29BF}" destId="{73A69D0D-3DE7-4FA3-921C-8E2950A980EF}" srcOrd="1" destOrd="0" parTransId="{41E86BDB-4AD0-4493-9BC3-BC3535559078}" sibTransId="{D0752F95-425F-48D1-9554-6B16A5915018}"/>
    <dgm:cxn modelId="{377AE735-0584-4B14-8CF5-C3A4DCF481B6}" type="presOf" srcId="{98C71538-A81A-4C98-8CC3-8104A255103D}" destId="{00A80BBC-025D-4B51-9138-1CF6C5CD4676}" srcOrd="0" destOrd="0" presId="urn:microsoft.com/office/officeart/2005/8/layout/target2"/>
    <dgm:cxn modelId="{EBEEFA46-3BC9-467B-902A-1A2FC68AA9BF}" type="presOf" srcId="{B7D43DB0-18C1-47D3-A9C8-16319A2B29BF}" destId="{7605B361-69F2-4A7A-8882-9A05DF112745}" srcOrd="0" destOrd="0" presId="urn:microsoft.com/office/officeart/2005/8/layout/target2"/>
    <dgm:cxn modelId="{7BE83158-902F-45E6-905B-0611224DC80E}" type="presOf" srcId="{73A69D0D-3DE7-4FA3-921C-8E2950A980EF}" destId="{27A250E4-FF8C-472E-B7CD-A58CEBA57D32}" srcOrd="0" destOrd="0" presId="urn:microsoft.com/office/officeart/2005/8/layout/target2"/>
    <dgm:cxn modelId="{DAD7F089-5548-4F39-A5D7-D043ABC60798}" srcId="{98C71538-A81A-4C98-8CC3-8104A255103D}" destId="{B7D43DB0-18C1-47D3-A9C8-16319A2B29BF}" srcOrd="2" destOrd="0" parTransId="{E9112C98-ECE6-40BD-B98A-567EA1D955A8}" sibTransId="{4C1E8659-C8F4-4DBB-BC85-FDC582141C34}"/>
    <dgm:cxn modelId="{262A8E98-70EE-4705-85AB-8975BB989F2B}" type="presOf" srcId="{4D7C8351-2711-457A-99B0-AF2E649091CD}" destId="{8E99C607-F769-4E07-A1C7-EBAB036B854C}" srcOrd="0" destOrd="0" presId="urn:microsoft.com/office/officeart/2005/8/layout/target2"/>
    <dgm:cxn modelId="{DA9C6D9F-5DBF-4F1F-9856-EBEFCF5AED2E}" type="presOf" srcId="{CCEE7C32-3477-40B6-B6F4-E045A1504B2B}" destId="{10A248CB-04ED-486B-AD6E-01FFECC3967D}" srcOrd="0" destOrd="0" presId="urn:microsoft.com/office/officeart/2005/8/layout/target2"/>
    <dgm:cxn modelId="{99F5C7A1-DFF0-41FB-8B51-6CB83ACA42CB}" srcId="{B7D43DB0-18C1-47D3-A9C8-16319A2B29BF}" destId="{CCEE7C32-3477-40B6-B6F4-E045A1504B2B}" srcOrd="0" destOrd="0" parTransId="{70B1C3DC-C555-486D-A000-E86E776EDDA1}" sibTransId="{7C22C339-7397-4323-B396-C4F04A0BD8D6}"/>
    <dgm:cxn modelId="{F1E176B5-40B3-498D-834F-8E79009D237B}" type="presOf" srcId="{8765858A-D9C3-4B32-9687-E687B120372A}" destId="{DE1B5100-ABD2-4EA5-BA16-18243C48B810}" srcOrd="0" destOrd="0" presId="urn:microsoft.com/office/officeart/2005/8/layout/target2"/>
    <dgm:cxn modelId="{66AB87DC-07B5-4F4A-8247-2A0AFE0A1FF7}" srcId="{4D7C8351-2711-457A-99B0-AF2E649091CD}" destId="{8765858A-D9C3-4B32-9687-E687B120372A}" srcOrd="0" destOrd="0" parTransId="{FB2F65D8-C8B1-46F2-9C77-A77989F750E5}" sibTransId="{6B9B57C7-7155-4EE1-94CF-5100684FB92C}"/>
    <dgm:cxn modelId="{330158F9-8DAD-4114-8821-127F919F4C41}" type="presOf" srcId="{54DB4769-DC32-4CC2-8255-7BD15209AA32}" destId="{F159ABFF-6ED6-4B11-BB6D-52E0DC5300C8}" srcOrd="0" destOrd="0" presId="urn:microsoft.com/office/officeart/2005/8/layout/target2"/>
    <dgm:cxn modelId="{C605C0FC-4B32-4F70-8CA2-0B794722FB47}" srcId="{98C71538-A81A-4C98-8CC3-8104A255103D}" destId="{4D7C8351-2711-457A-99B0-AF2E649091CD}" srcOrd="0" destOrd="0" parTransId="{0C039E29-490A-4D6A-9EC9-B814494DDAF4}" sibTransId="{C02FBAB6-222F-4EC7-B75E-EABA55DA1841}"/>
    <dgm:cxn modelId="{C35EC03B-F4C4-40AF-A04B-8AF7D3BE9526}" type="presParOf" srcId="{00A80BBC-025D-4B51-9138-1CF6C5CD4676}" destId="{1DE4AD75-2F60-441A-B0C0-0A69A913171A}" srcOrd="0" destOrd="0" presId="urn:microsoft.com/office/officeart/2005/8/layout/target2"/>
    <dgm:cxn modelId="{99A4A294-5057-483D-87FD-7D9B82A9BC40}" type="presParOf" srcId="{1DE4AD75-2F60-441A-B0C0-0A69A913171A}" destId="{8E99C607-F769-4E07-A1C7-EBAB036B854C}" srcOrd="0" destOrd="0" presId="urn:microsoft.com/office/officeart/2005/8/layout/target2"/>
    <dgm:cxn modelId="{E34C8E09-9062-424E-9AB5-F9DA4BCE92C0}" type="presParOf" srcId="{1DE4AD75-2F60-441A-B0C0-0A69A913171A}" destId="{3D34D24E-8BC7-468F-84A3-9C4E9335EC23}" srcOrd="1" destOrd="0" presId="urn:microsoft.com/office/officeart/2005/8/layout/target2"/>
    <dgm:cxn modelId="{DA238CE0-ED36-4B4D-AC16-0C4AD3964726}" type="presParOf" srcId="{3D34D24E-8BC7-468F-84A3-9C4E9335EC23}" destId="{DE1B5100-ABD2-4EA5-BA16-18243C48B810}" srcOrd="0" destOrd="0" presId="urn:microsoft.com/office/officeart/2005/8/layout/target2"/>
    <dgm:cxn modelId="{92A038A1-A90E-460B-9012-C5DE8C36A5BE}" type="presParOf" srcId="{00A80BBC-025D-4B51-9138-1CF6C5CD4676}" destId="{327CA84E-1B97-4E32-933A-BEAB2114A90C}" srcOrd="1" destOrd="0" presId="urn:microsoft.com/office/officeart/2005/8/layout/target2"/>
    <dgm:cxn modelId="{41D7E6C4-86BC-4F03-9087-7B5A1398E66C}" type="presParOf" srcId="{327CA84E-1B97-4E32-933A-BEAB2114A90C}" destId="{F159ABFF-6ED6-4B11-BB6D-52E0DC5300C8}" srcOrd="0" destOrd="0" presId="urn:microsoft.com/office/officeart/2005/8/layout/target2"/>
    <dgm:cxn modelId="{4D5C62D1-F5AF-4A2B-A25B-4FAED22E5274}" type="presParOf" srcId="{327CA84E-1B97-4E32-933A-BEAB2114A90C}" destId="{883A991B-B93D-4FDF-A298-2765815482A0}" srcOrd="1" destOrd="0" presId="urn:microsoft.com/office/officeart/2005/8/layout/target2"/>
    <dgm:cxn modelId="{AF8AE09C-DD1C-40E4-A600-AAA10BF08706}" type="presParOf" srcId="{883A991B-B93D-4FDF-A298-2765815482A0}" destId="{549DCC40-6B6F-410C-9472-3EF9DE58A8AD}" srcOrd="0" destOrd="0" presId="urn:microsoft.com/office/officeart/2005/8/layout/target2"/>
    <dgm:cxn modelId="{1D36EB76-9145-4429-92A6-008FDACA884F}" type="presParOf" srcId="{00A80BBC-025D-4B51-9138-1CF6C5CD4676}" destId="{72D74177-924E-449F-8D07-4D17A60D2988}" srcOrd="2" destOrd="0" presId="urn:microsoft.com/office/officeart/2005/8/layout/target2"/>
    <dgm:cxn modelId="{152C4B3F-08A4-4C7F-93CB-9A50F4B86611}" type="presParOf" srcId="{72D74177-924E-449F-8D07-4D17A60D2988}" destId="{7605B361-69F2-4A7A-8882-9A05DF112745}" srcOrd="0" destOrd="0" presId="urn:microsoft.com/office/officeart/2005/8/layout/target2"/>
    <dgm:cxn modelId="{0666ACB6-CBAD-482D-B938-E2BA903C8B10}" type="presParOf" srcId="{72D74177-924E-449F-8D07-4D17A60D2988}" destId="{A4E9564B-42B0-48FD-B8C0-FCDF910981B5}" srcOrd="1" destOrd="0" presId="urn:microsoft.com/office/officeart/2005/8/layout/target2"/>
    <dgm:cxn modelId="{33A1E216-CFF4-43A4-9443-28400E1CD1CA}" type="presParOf" srcId="{A4E9564B-42B0-48FD-B8C0-FCDF910981B5}" destId="{10A248CB-04ED-486B-AD6E-01FFECC3967D}" srcOrd="0" destOrd="0" presId="urn:microsoft.com/office/officeart/2005/8/layout/target2"/>
    <dgm:cxn modelId="{73EB45FE-AFBC-479B-BB60-E2EA043B74B3}" type="presParOf" srcId="{A4E9564B-42B0-48FD-B8C0-FCDF910981B5}" destId="{1B2D8AFF-DB70-4006-92C9-2E7F27499F68}" srcOrd="1" destOrd="0" presId="urn:microsoft.com/office/officeart/2005/8/layout/target2"/>
    <dgm:cxn modelId="{B4483D30-DC18-4177-8A75-9CB082AAC111}" type="presParOf" srcId="{A4E9564B-42B0-48FD-B8C0-FCDF910981B5}" destId="{27A250E4-FF8C-472E-B7CD-A58CEBA57D32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C50BC-BE2B-428F-8473-B9E98E290D93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A4D3E779-027E-4FF6-9613-53D99DE50561}">
      <dgm:prSet phldrT="[Texto]" custT="1"/>
      <dgm:spPr/>
      <dgm:t>
        <a:bodyPr/>
        <a:lstStyle/>
        <a:p>
          <a:pPr algn="just"/>
          <a:r>
            <a:rPr lang="es-EC" sz="2000" dirty="0"/>
            <a:t>Obligaciones de los propietarios de la tierras: Producción sustentable</a:t>
          </a:r>
        </a:p>
      </dgm:t>
    </dgm:pt>
    <dgm:pt modelId="{97F251E8-0A64-47BC-92A4-E194226022DC}" type="parTrans" cxnId="{62895CC8-0FD3-4811-8F07-4DC30F3624DF}">
      <dgm:prSet/>
      <dgm:spPr/>
      <dgm:t>
        <a:bodyPr/>
        <a:lstStyle/>
        <a:p>
          <a:endParaRPr lang="es-EC"/>
        </a:p>
      </dgm:t>
    </dgm:pt>
    <dgm:pt modelId="{D0141DB2-AAC6-407D-B9FF-57E68DE6A798}" type="sibTrans" cxnId="{62895CC8-0FD3-4811-8F07-4DC30F3624DF}">
      <dgm:prSet/>
      <dgm:spPr/>
      <dgm:t>
        <a:bodyPr/>
        <a:lstStyle/>
        <a:p>
          <a:endParaRPr lang="es-EC"/>
        </a:p>
      </dgm:t>
    </dgm:pt>
    <dgm:pt modelId="{70BE35E1-6165-4613-AE2D-EC9E9329137E}">
      <dgm:prSet phldrT="[Texto]" custT="1"/>
      <dgm:spPr/>
      <dgm:t>
        <a:bodyPr/>
        <a:lstStyle/>
        <a:p>
          <a:pPr algn="just"/>
          <a:r>
            <a:rPr lang="es-EC" sz="2000" dirty="0"/>
            <a:t>Intangibilidad de la propiedad: Los derechos de la propiedad no se afectarán y, nada tiene que ver con los derechos de propiedad o posesión de tierras, el municipio los respetará.</a:t>
          </a:r>
        </a:p>
      </dgm:t>
    </dgm:pt>
    <dgm:pt modelId="{2FF4DCBF-2B95-440C-A410-59D11F63FAC8}" type="parTrans" cxnId="{DCACE091-A490-480A-90C5-5922FD9972C7}">
      <dgm:prSet/>
      <dgm:spPr/>
      <dgm:t>
        <a:bodyPr/>
        <a:lstStyle/>
        <a:p>
          <a:endParaRPr lang="es-EC"/>
        </a:p>
      </dgm:t>
    </dgm:pt>
    <dgm:pt modelId="{C9C787B5-618C-46FB-83C0-CE8DA890E1EB}" type="sibTrans" cxnId="{DCACE091-A490-480A-90C5-5922FD9972C7}">
      <dgm:prSet/>
      <dgm:spPr/>
      <dgm:t>
        <a:bodyPr/>
        <a:lstStyle/>
        <a:p>
          <a:endParaRPr lang="es-EC"/>
        </a:p>
      </dgm:t>
    </dgm:pt>
    <dgm:pt modelId="{AFBF34EC-8F6A-4B27-9921-9685FD4F98C6}">
      <dgm:prSet phldrT="[Texto]" custT="1"/>
      <dgm:spPr/>
      <dgm:t>
        <a:bodyPr/>
        <a:lstStyle/>
        <a:p>
          <a:r>
            <a:rPr lang="es-EC" sz="1800" dirty="0"/>
            <a:t>Biodiversidad: flora especies endémicas, especies en estado vulnerables.</a:t>
          </a:r>
        </a:p>
        <a:p>
          <a:r>
            <a:rPr lang="es-EC" sz="1800" dirty="0"/>
            <a:t>Fauna: 1/3 de las especies mamíferas están en categoría de conservación Vulnerable, entre las que se pueden mencionar:  Chucuri, Puma, Oso de anteojos, Tigrillo chico, Lobo de paramo, etc. </a:t>
          </a:r>
        </a:p>
      </dgm:t>
    </dgm:pt>
    <dgm:pt modelId="{8C56471C-C56A-42F4-8A75-A9B6B680616C}" type="parTrans" cxnId="{0EAC1A3D-A298-4012-B67C-D33BB05C0E72}">
      <dgm:prSet/>
      <dgm:spPr/>
      <dgm:t>
        <a:bodyPr/>
        <a:lstStyle/>
        <a:p>
          <a:endParaRPr lang="es-EC"/>
        </a:p>
      </dgm:t>
    </dgm:pt>
    <dgm:pt modelId="{AA2B557D-F9B8-4335-B47C-1C615875654D}" type="sibTrans" cxnId="{0EAC1A3D-A298-4012-B67C-D33BB05C0E72}">
      <dgm:prSet/>
      <dgm:spPr/>
      <dgm:t>
        <a:bodyPr/>
        <a:lstStyle/>
        <a:p>
          <a:endParaRPr lang="es-EC"/>
        </a:p>
      </dgm:t>
    </dgm:pt>
    <dgm:pt modelId="{D854DA65-0CDD-442B-9E1E-E8DF04682F7A}" type="pres">
      <dgm:prSet presAssocID="{F4FC50BC-BE2B-428F-8473-B9E98E290D93}" presName="outerComposite" presStyleCnt="0">
        <dgm:presLayoutVars>
          <dgm:chMax val="5"/>
          <dgm:dir/>
          <dgm:resizeHandles val="exact"/>
        </dgm:presLayoutVars>
      </dgm:prSet>
      <dgm:spPr/>
    </dgm:pt>
    <dgm:pt modelId="{43C9692C-BDAC-45C7-A092-F6DF190EF2C4}" type="pres">
      <dgm:prSet presAssocID="{F4FC50BC-BE2B-428F-8473-B9E98E290D93}" presName="dummyMaxCanvas" presStyleCnt="0">
        <dgm:presLayoutVars/>
      </dgm:prSet>
      <dgm:spPr/>
    </dgm:pt>
    <dgm:pt modelId="{921B34D9-30D0-4107-95E5-72B20CCF7D6B}" type="pres">
      <dgm:prSet presAssocID="{F4FC50BC-BE2B-428F-8473-B9E98E290D93}" presName="ThreeNodes_1" presStyleLbl="node1" presStyleIdx="0" presStyleCnt="3" custScaleY="50827" custLinFactNeighborX="4541" custLinFactNeighborY="-4679">
        <dgm:presLayoutVars>
          <dgm:bulletEnabled val="1"/>
        </dgm:presLayoutVars>
      </dgm:prSet>
      <dgm:spPr/>
    </dgm:pt>
    <dgm:pt modelId="{D3C92380-2655-43C2-AA28-EA357FDA4900}" type="pres">
      <dgm:prSet presAssocID="{F4FC50BC-BE2B-428F-8473-B9E98E290D93}" presName="ThreeNodes_2" presStyleLbl="node1" presStyleIdx="1" presStyleCnt="3" custLinFactNeighborX="529" custLinFactNeighborY="-19949">
        <dgm:presLayoutVars>
          <dgm:bulletEnabled val="1"/>
        </dgm:presLayoutVars>
      </dgm:prSet>
      <dgm:spPr/>
    </dgm:pt>
    <dgm:pt modelId="{4149BE5B-130E-480B-95CA-1041E6F5D9A4}" type="pres">
      <dgm:prSet presAssocID="{F4FC50BC-BE2B-428F-8473-B9E98E290D93}" presName="ThreeNodes_3" presStyleLbl="node1" presStyleIdx="2" presStyleCnt="3" custScaleX="103676" custScaleY="104318" custLinFactNeighborX="-3493" custLinFactNeighborY="-9644">
        <dgm:presLayoutVars>
          <dgm:bulletEnabled val="1"/>
        </dgm:presLayoutVars>
      </dgm:prSet>
      <dgm:spPr/>
    </dgm:pt>
    <dgm:pt modelId="{4E49CFC1-A16E-4E41-B1EC-08A031CF9441}" type="pres">
      <dgm:prSet presAssocID="{F4FC50BC-BE2B-428F-8473-B9E98E290D93}" presName="ThreeConn_1-2" presStyleLbl="fgAccFollowNode1" presStyleIdx="0" presStyleCnt="2" custLinFactNeighborY="-23469">
        <dgm:presLayoutVars>
          <dgm:bulletEnabled val="1"/>
        </dgm:presLayoutVars>
      </dgm:prSet>
      <dgm:spPr/>
    </dgm:pt>
    <dgm:pt modelId="{37AAF1D3-FF7A-4E57-8646-87089395987E}" type="pres">
      <dgm:prSet presAssocID="{F4FC50BC-BE2B-428F-8473-B9E98E290D93}" presName="ThreeConn_2-3" presStyleLbl="fgAccFollowNode1" presStyleIdx="1" presStyleCnt="2" custLinFactNeighborX="-5416" custLinFactNeighborY="-37057">
        <dgm:presLayoutVars>
          <dgm:bulletEnabled val="1"/>
        </dgm:presLayoutVars>
      </dgm:prSet>
      <dgm:spPr/>
    </dgm:pt>
    <dgm:pt modelId="{2108A2FB-F142-40C1-8C79-55A322F5C3A1}" type="pres">
      <dgm:prSet presAssocID="{F4FC50BC-BE2B-428F-8473-B9E98E290D93}" presName="ThreeNodes_1_text" presStyleLbl="node1" presStyleIdx="2" presStyleCnt="3">
        <dgm:presLayoutVars>
          <dgm:bulletEnabled val="1"/>
        </dgm:presLayoutVars>
      </dgm:prSet>
      <dgm:spPr/>
    </dgm:pt>
    <dgm:pt modelId="{0DFB05EB-6CC6-4196-929E-BA86C1655E1D}" type="pres">
      <dgm:prSet presAssocID="{F4FC50BC-BE2B-428F-8473-B9E98E290D93}" presName="ThreeNodes_2_text" presStyleLbl="node1" presStyleIdx="2" presStyleCnt="3">
        <dgm:presLayoutVars>
          <dgm:bulletEnabled val="1"/>
        </dgm:presLayoutVars>
      </dgm:prSet>
      <dgm:spPr/>
    </dgm:pt>
    <dgm:pt modelId="{D7657D00-03D8-4212-A5F8-DD8F3F51BEB3}" type="pres">
      <dgm:prSet presAssocID="{F4FC50BC-BE2B-428F-8473-B9E98E290D9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A633405-1B3F-4508-8AFE-0129C4DD6B77}" type="presOf" srcId="{A4D3E779-027E-4FF6-9613-53D99DE50561}" destId="{2108A2FB-F142-40C1-8C79-55A322F5C3A1}" srcOrd="1" destOrd="0" presId="urn:microsoft.com/office/officeart/2005/8/layout/vProcess5"/>
    <dgm:cxn modelId="{A5789C06-B1F9-4C2B-8B7D-B8EA0838D1C3}" type="presOf" srcId="{70BE35E1-6165-4613-AE2D-EC9E9329137E}" destId="{0DFB05EB-6CC6-4196-929E-BA86C1655E1D}" srcOrd="1" destOrd="0" presId="urn:microsoft.com/office/officeart/2005/8/layout/vProcess5"/>
    <dgm:cxn modelId="{5BF3DB0E-4E5C-4023-BA89-0879F7B6AA55}" type="presOf" srcId="{AFBF34EC-8F6A-4B27-9921-9685FD4F98C6}" destId="{4149BE5B-130E-480B-95CA-1041E6F5D9A4}" srcOrd="0" destOrd="0" presId="urn:microsoft.com/office/officeart/2005/8/layout/vProcess5"/>
    <dgm:cxn modelId="{0EAC1A3D-A298-4012-B67C-D33BB05C0E72}" srcId="{F4FC50BC-BE2B-428F-8473-B9E98E290D93}" destId="{AFBF34EC-8F6A-4B27-9921-9685FD4F98C6}" srcOrd="2" destOrd="0" parTransId="{8C56471C-C56A-42F4-8A75-A9B6B680616C}" sibTransId="{AA2B557D-F9B8-4335-B47C-1C615875654D}"/>
    <dgm:cxn modelId="{D74DF849-524C-4031-B850-3B5E346C70AF}" type="presOf" srcId="{70BE35E1-6165-4613-AE2D-EC9E9329137E}" destId="{D3C92380-2655-43C2-AA28-EA357FDA4900}" srcOrd="0" destOrd="0" presId="urn:microsoft.com/office/officeart/2005/8/layout/vProcess5"/>
    <dgm:cxn modelId="{EC5A1771-A869-460E-9FE5-8B73978E14B9}" type="presOf" srcId="{AFBF34EC-8F6A-4B27-9921-9685FD4F98C6}" destId="{D7657D00-03D8-4212-A5F8-DD8F3F51BEB3}" srcOrd="1" destOrd="0" presId="urn:microsoft.com/office/officeart/2005/8/layout/vProcess5"/>
    <dgm:cxn modelId="{5C1DF08D-9389-4D2E-A2E4-DAF6634B85D4}" type="presOf" srcId="{F4FC50BC-BE2B-428F-8473-B9E98E290D93}" destId="{D854DA65-0CDD-442B-9E1E-E8DF04682F7A}" srcOrd="0" destOrd="0" presId="urn:microsoft.com/office/officeart/2005/8/layout/vProcess5"/>
    <dgm:cxn modelId="{DCACE091-A490-480A-90C5-5922FD9972C7}" srcId="{F4FC50BC-BE2B-428F-8473-B9E98E290D93}" destId="{70BE35E1-6165-4613-AE2D-EC9E9329137E}" srcOrd="1" destOrd="0" parTransId="{2FF4DCBF-2B95-440C-A410-59D11F63FAC8}" sibTransId="{C9C787B5-618C-46FB-83C0-CE8DA890E1EB}"/>
    <dgm:cxn modelId="{172DCAA9-54E9-463D-9716-078B1577BD06}" type="presOf" srcId="{D0141DB2-AAC6-407D-B9FF-57E68DE6A798}" destId="{4E49CFC1-A16E-4E41-B1EC-08A031CF9441}" srcOrd="0" destOrd="0" presId="urn:microsoft.com/office/officeart/2005/8/layout/vProcess5"/>
    <dgm:cxn modelId="{FBF187B8-BFAB-48FB-93FF-205E2FA99D03}" type="presOf" srcId="{C9C787B5-618C-46FB-83C0-CE8DA890E1EB}" destId="{37AAF1D3-FF7A-4E57-8646-87089395987E}" srcOrd="0" destOrd="0" presId="urn:microsoft.com/office/officeart/2005/8/layout/vProcess5"/>
    <dgm:cxn modelId="{62895CC8-0FD3-4811-8F07-4DC30F3624DF}" srcId="{F4FC50BC-BE2B-428F-8473-B9E98E290D93}" destId="{A4D3E779-027E-4FF6-9613-53D99DE50561}" srcOrd="0" destOrd="0" parTransId="{97F251E8-0A64-47BC-92A4-E194226022DC}" sibTransId="{D0141DB2-AAC6-407D-B9FF-57E68DE6A798}"/>
    <dgm:cxn modelId="{2DD971E1-657F-4464-AA57-0551A3791695}" type="presOf" srcId="{A4D3E779-027E-4FF6-9613-53D99DE50561}" destId="{921B34D9-30D0-4107-95E5-72B20CCF7D6B}" srcOrd="0" destOrd="0" presId="urn:microsoft.com/office/officeart/2005/8/layout/vProcess5"/>
    <dgm:cxn modelId="{0D84C0B1-4AA0-474A-8FBA-87761477739E}" type="presParOf" srcId="{D854DA65-0CDD-442B-9E1E-E8DF04682F7A}" destId="{43C9692C-BDAC-45C7-A092-F6DF190EF2C4}" srcOrd="0" destOrd="0" presId="urn:microsoft.com/office/officeart/2005/8/layout/vProcess5"/>
    <dgm:cxn modelId="{4C26A05F-A6A2-4907-8B40-73EC6CBDF541}" type="presParOf" srcId="{D854DA65-0CDD-442B-9E1E-E8DF04682F7A}" destId="{921B34D9-30D0-4107-95E5-72B20CCF7D6B}" srcOrd="1" destOrd="0" presId="urn:microsoft.com/office/officeart/2005/8/layout/vProcess5"/>
    <dgm:cxn modelId="{6173C345-E3AA-435D-9344-4B4FE2D3F470}" type="presParOf" srcId="{D854DA65-0CDD-442B-9E1E-E8DF04682F7A}" destId="{D3C92380-2655-43C2-AA28-EA357FDA4900}" srcOrd="2" destOrd="0" presId="urn:microsoft.com/office/officeart/2005/8/layout/vProcess5"/>
    <dgm:cxn modelId="{E7A9C66F-C800-4537-94D3-80374A2481AF}" type="presParOf" srcId="{D854DA65-0CDD-442B-9E1E-E8DF04682F7A}" destId="{4149BE5B-130E-480B-95CA-1041E6F5D9A4}" srcOrd="3" destOrd="0" presId="urn:microsoft.com/office/officeart/2005/8/layout/vProcess5"/>
    <dgm:cxn modelId="{BE01E3B6-9417-4F6C-8248-B8AA54ABD61C}" type="presParOf" srcId="{D854DA65-0CDD-442B-9E1E-E8DF04682F7A}" destId="{4E49CFC1-A16E-4E41-B1EC-08A031CF9441}" srcOrd="4" destOrd="0" presId="urn:microsoft.com/office/officeart/2005/8/layout/vProcess5"/>
    <dgm:cxn modelId="{38F3785B-2829-4AE0-8C7B-9C384B1777C3}" type="presParOf" srcId="{D854DA65-0CDD-442B-9E1E-E8DF04682F7A}" destId="{37AAF1D3-FF7A-4E57-8646-87089395987E}" srcOrd="5" destOrd="0" presId="urn:microsoft.com/office/officeart/2005/8/layout/vProcess5"/>
    <dgm:cxn modelId="{2BE9928F-2CB4-4043-B649-142A39609630}" type="presParOf" srcId="{D854DA65-0CDD-442B-9E1E-E8DF04682F7A}" destId="{2108A2FB-F142-40C1-8C79-55A322F5C3A1}" srcOrd="6" destOrd="0" presId="urn:microsoft.com/office/officeart/2005/8/layout/vProcess5"/>
    <dgm:cxn modelId="{1F498788-B2B9-40F4-89EF-BFBC3A63C515}" type="presParOf" srcId="{D854DA65-0CDD-442B-9E1E-E8DF04682F7A}" destId="{0DFB05EB-6CC6-4196-929E-BA86C1655E1D}" srcOrd="7" destOrd="0" presId="urn:microsoft.com/office/officeart/2005/8/layout/vProcess5"/>
    <dgm:cxn modelId="{25B43DD0-E827-4180-B974-8555CF601E51}" type="presParOf" srcId="{D854DA65-0CDD-442B-9E1E-E8DF04682F7A}" destId="{D7657D00-03D8-4212-A5F8-DD8F3F51BEB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8377F-B937-43F1-822B-21FE862CC4EF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</dgm:pt>
    <dgm:pt modelId="{D5AFFAEB-4E79-443C-B89F-0BD3BD623132}">
      <dgm:prSet phldrT="[Texto]" custT="1"/>
      <dgm:spPr/>
      <dgm:t>
        <a:bodyPr/>
        <a:lstStyle/>
        <a:p>
          <a:pPr algn="just"/>
          <a:r>
            <a:rPr lang="es-EC" sz="2000" dirty="0"/>
            <a:t>Diseño: </a:t>
          </a:r>
        </a:p>
        <a:p>
          <a:pPr algn="just"/>
          <a:r>
            <a:rPr lang="es-EC" sz="2000" dirty="0"/>
            <a:t>Plan de manejo</a:t>
          </a:r>
        </a:p>
        <a:p>
          <a:pPr algn="just"/>
          <a:r>
            <a:rPr lang="es-EC" sz="2000" dirty="0"/>
            <a:t>Plan de financiamiento </a:t>
          </a:r>
        </a:p>
      </dgm:t>
    </dgm:pt>
    <dgm:pt modelId="{9FB63E74-3A5F-48CC-A372-E487E7C31BD2}" type="parTrans" cxnId="{95EE3049-9693-44EA-8D20-5F88AAE1C541}">
      <dgm:prSet/>
      <dgm:spPr/>
      <dgm:t>
        <a:bodyPr/>
        <a:lstStyle/>
        <a:p>
          <a:endParaRPr lang="es-EC"/>
        </a:p>
      </dgm:t>
    </dgm:pt>
    <dgm:pt modelId="{A002AC16-25D8-4C47-BF25-5CF02E78406B}" type="sibTrans" cxnId="{95EE3049-9693-44EA-8D20-5F88AAE1C541}">
      <dgm:prSet/>
      <dgm:spPr/>
      <dgm:t>
        <a:bodyPr/>
        <a:lstStyle/>
        <a:p>
          <a:endParaRPr lang="es-EC"/>
        </a:p>
      </dgm:t>
    </dgm:pt>
    <dgm:pt modelId="{F7842293-E4B6-421D-9F02-F22120774E62}">
      <dgm:prSet phldrT="[Texto]" custT="1"/>
      <dgm:spPr/>
      <dgm:t>
        <a:bodyPr/>
        <a:lstStyle/>
        <a:p>
          <a:pPr algn="just"/>
          <a:r>
            <a:rPr lang="es-EC" sz="2000" dirty="0"/>
            <a:t>Conformación del Comité de Gestión:</a:t>
          </a:r>
        </a:p>
        <a:p>
          <a:pPr algn="just"/>
          <a:r>
            <a:rPr lang="es-EC" sz="2000" dirty="0"/>
            <a:t>GAD Parroquiales, Gremios de producción, Propietarios de predios, Asociaciones de regantes, Beneficiarios de las fuentes, Otros  </a:t>
          </a:r>
        </a:p>
      </dgm:t>
    </dgm:pt>
    <dgm:pt modelId="{6D9F4FBA-CF7A-4859-A338-5877FC3CFFC5}" type="parTrans" cxnId="{1D66B0C7-1D97-44A4-9DFC-7D5CE8615A28}">
      <dgm:prSet/>
      <dgm:spPr/>
      <dgm:t>
        <a:bodyPr/>
        <a:lstStyle/>
        <a:p>
          <a:endParaRPr lang="es-EC"/>
        </a:p>
      </dgm:t>
    </dgm:pt>
    <dgm:pt modelId="{BB1138B2-8A2E-4BE9-AD23-1F61C5EE4921}" type="sibTrans" cxnId="{1D66B0C7-1D97-44A4-9DFC-7D5CE8615A28}">
      <dgm:prSet/>
      <dgm:spPr/>
      <dgm:t>
        <a:bodyPr/>
        <a:lstStyle/>
        <a:p>
          <a:endParaRPr lang="es-EC"/>
        </a:p>
      </dgm:t>
    </dgm:pt>
    <dgm:pt modelId="{D5E9EFBF-2DB6-4F0A-9EE5-61CF1B14C096}">
      <dgm:prSet phldrT="[Texto]" custT="1"/>
      <dgm:spPr/>
      <dgm:t>
        <a:bodyPr/>
        <a:lstStyle/>
        <a:p>
          <a:pPr algn="just"/>
          <a:r>
            <a:rPr lang="es-EC" sz="2000" dirty="0"/>
            <a:t>Concordancia:</a:t>
          </a:r>
        </a:p>
        <a:p>
          <a:pPr algn="just"/>
          <a:r>
            <a:rPr lang="es-EC" sz="2000" dirty="0" err="1"/>
            <a:t>Macrozonificación</a:t>
          </a:r>
          <a:r>
            <a:rPr lang="es-EC" sz="2000" dirty="0"/>
            <a:t> y Uso de Suelo</a:t>
          </a:r>
        </a:p>
      </dgm:t>
    </dgm:pt>
    <dgm:pt modelId="{3E2A7F69-6EA5-43CD-8504-97B70BE58E5E}" type="parTrans" cxnId="{9D5A60F1-5F04-4CBC-B98A-3A2C3A8B7B78}">
      <dgm:prSet/>
      <dgm:spPr/>
      <dgm:t>
        <a:bodyPr/>
        <a:lstStyle/>
        <a:p>
          <a:endParaRPr lang="es-EC"/>
        </a:p>
      </dgm:t>
    </dgm:pt>
    <dgm:pt modelId="{80B6B4C8-E166-4D0F-8E5D-AE1F27466AE1}" type="sibTrans" cxnId="{9D5A60F1-5F04-4CBC-B98A-3A2C3A8B7B78}">
      <dgm:prSet/>
      <dgm:spPr/>
      <dgm:t>
        <a:bodyPr/>
        <a:lstStyle/>
        <a:p>
          <a:endParaRPr lang="es-EC"/>
        </a:p>
      </dgm:t>
    </dgm:pt>
    <dgm:pt modelId="{97BB04FC-2B6F-4900-919F-E57C0BE4F366}" type="pres">
      <dgm:prSet presAssocID="{10D8377F-B937-43F1-822B-21FE862CC4EF}" presName="outerComposite" presStyleCnt="0">
        <dgm:presLayoutVars>
          <dgm:chMax val="5"/>
          <dgm:dir/>
          <dgm:resizeHandles val="exact"/>
        </dgm:presLayoutVars>
      </dgm:prSet>
      <dgm:spPr/>
    </dgm:pt>
    <dgm:pt modelId="{F3203D36-0670-420C-B722-DDE069454315}" type="pres">
      <dgm:prSet presAssocID="{10D8377F-B937-43F1-822B-21FE862CC4EF}" presName="dummyMaxCanvas" presStyleCnt="0">
        <dgm:presLayoutVars/>
      </dgm:prSet>
      <dgm:spPr/>
    </dgm:pt>
    <dgm:pt modelId="{FE8F1E52-B80E-4D3C-BF4A-906002BF1DD4}" type="pres">
      <dgm:prSet presAssocID="{10D8377F-B937-43F1-822B-21FE862CC4EF}" presName="ThreeNodes_1" presStyleLbl="node1" presStyleIdx="0" presStyleCnt="3" custLinFactNeighborX="1833" custLinFactNeighborY="4327">
        <dgm:presLayoutVars>
          <dgm:bulletEnabled val="1"/>
        </dgm:presLayoutVars>
      </dgm:prSet>
      <dgm:spPr/>
    </dgm:pt>
    <dgm:pt modelId="{74B84781-F888-431E-9066-DD652340E8C7}" type="pres">
      <dgm:prSet presAssocID="{10D8377F-B937-43F1-822B-21FE862CC4EF}" presName="ThreeNodes_2" presStyleLbl="node1" presStyleIdx="1" presStyleCnt="3" custScaleY="110263">
        <dgm:presLayoutVars>
          <dgm:bulletEnabled val="1"/>
        </dgm:presLayoutVars>
      </dgm:prSet>
      <dgm:spPr/>
    </dgm:pt>
    <dgm:pt modelId="{5DEAEE0B-385B-4D0D-AEF9-25517F2C5F4D}" type="pres">
      <dgm:prSet presAssocID="{10D8377F-B937-43F1-822B-21FE862CC4EF}" presName="ThreeNodes_3" presStyleLbl="node1" presStyleIdx="2" presStyleCnt="3" custScaleY="71728" custLinFactNeighborX="-2842" custLinFactNeighborY="-10140">
        <dgm:presLayoutVars>
          <dgm:bulletEnabled val="1"/>
        </dgm:presLayoutVars>
      </dgm:prSet>
      <dgm:spPr/>
    </dgm:pt>
    <dgm:pt modelId="{A48B8DE2-FAD0-4AA1-A65C-238202BC08BB}" type="pres">
      <dgm:prSet presAssocID="{10D8377F-B937-43F1-822B-21FE862CC4EF}" presName="ThreeConn_1-2" presStyleLbl="fgAccFollowNode1" presStyleIdx="0" presStyleCnt="2">
        <dgm:presLayoutVars>
          <dgm:bulletEnabled val="1"/>
        </dgm:presLayoutVars>
      </dgm:prSet>
      <dgm:spPr/>
    </dgm:pt>
    <dgm:pt modelId="{5E34C8A2-B357-48B4-BCB7-5582BC98F92E}" type="pres">
      <dgm:prSet presAssocID="{10D8377F-B937-43F1-822B-21FE862CC4EF}" presName="ThreeConn_2-3" presStyleLbl="fgAccFollowNode1" presStyleIdx="1" presStyleCnt="2">
        <dgm:presLayoutVars>
          <dgm:bulletEnabled val="1"/>
        </dgm:presLayoutVars>
      </dgm:prSet>
      <dgm:spPr/>
    </dgm:pt>
    <dgm:pt modelId="{83E28FA1-82D7-4D3B-9FA2-248D023A7F03}" type="pres">
      <dgm:prSet presAssocID="{10D8377F-B937-43F1-822B-21FE862CC4EF}" presName="ThreeNodes_1_text" presStyleLbl="node1" presStyleIdx="2" presStyleCnt="3">
        <dgm:presLayoutVars>
          <dgm:bulletEnabled val="1"/>
        </dgm:presLayoutVars>
      </dgm:prSet>
      <dgm:spPr/>
    </dgm:pt>
    <dgm:pt modelId="{255F4D80-2ED1-4474-B459-AC086670F146}" type="pres">
      <dgm:prSet presAssocID="{10D8377F-B937-43F1-822B-21FE862CC4EF}" presName="ThreeNodes_2_text" presStyleLbl="node1" presStyleIdx="2" presStyleCnt="3">
        <dgm:presLayoutVars>
          <dgm:bulletEnabled val="1"/>
        </dgm:presLayoutVars>
      </dgm:prSet>
      <dgm:spPr/>
    </dgm:pt>
    <dgm:pt modelId="{CB76019C-57F6-47E8-AD8C-E619A8245BC2}" type="pres">
      <dgm:prSet presAssocID="{10D8377F-B937-43F1-822B-21FE862CC4E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C48D914-617A-479C-A8CF-EE8396D9DD64}" type="presOf" srcId="{F7842293-E4B6-421D-9F02-F22120774E62}" destId="{74B84781-F888-431E-9066-DD652340E8C7}" srcOrd="0" destOrd="0" presId="urn:microsoft.com/office/officeart/2005/8/layout/vProcess5"/>
    <dgm:cxn modelId="{715E353F-AA5B-4764-8700-9DB2997C1250}" type="presOf" srcId="{D5E9EFBF-2DB6-4F0A-9EE5-61CF1B14C096}" destId="{5DEAEE0B-385B-4D0D-AEF9-25517F2C5F4D}" srcOrd="0" destOrd="0" presId="urn:microsoft.com/office/officeart/2005/8/layout/vProcess5"/>
    <dgm:cxn modelId="{437F1A5D-3399-4469-B4B9-03495A75F380}" type="presOf" srcId="{D5AFFAEB-4E79-443C-B89F-0BD3BD623132}" destId="{FE8F1E52-B80E-4D3C-BF4A-906002BF1DD4}" srcOrd="0" destOrd="0" presId="urn:microsoft.com/office/officeart/2005/8/layout/vProcess5"/>
    <dgm:cxn modelId="{95EE3049-9693-44EA-8D20-5F88AAE1C541}" srcId="{10D8377F-B937-43F1-822B-21FE862CC4EF}" destId="{D5AFFAEB-4E79-443C-B89F-0BD3BD623132}" srcOrd="0" destOrd="0" parTransId="{9FB63E74-3A5F-48CC-A372-E487E7C31BD2}" sibTransId="{A002AC16-25D8-4C47-BF25-5CF02E78406B}"/>
    <dgm:cxn modelId="{8C787A73-269C-4E3F-8761-C256FD2D0EAD}" type="presOf" srcId="{D5AFFAEB-4E79-443C-B89F-0BD3BD623132}" destId="{83E28FA1-82D7-4D3B-9FA2-248D023A7F03}" srcOrd="1" destOrd="0" presId="urn:microsoft.com/office/officeart/2005/8/layout/vProcess5"/>
    <dgm:cxn modelId="{B44AFABC-D3B0-42A8-9983-449B2969788E}" type="presOf" srcId="{BB1138B2-8A2E-4BE9-AD23-1F61C5EE4921}" destId="{5E34C8A2-B357-48B4-BCB7-5582BC98F92E}" srcOrd="0" destOrd="0" presId="urn:microsoft.com/office/officeart/2005/8/layout/vProcess5"/>
    <dgm:cxn modelId="{1D66B0C7-1D97-44A4-9DFC-7D5CE8615A28}" srcId="{10D8377F-B937-43F1-822B-21FE862CC4EF}" destId="{F7842293-E4B6-421D-9F02-F22120774E62}" srcOrd="1" destOrd="0" parTransId="{6D9F4FBA-CF7A-4859-A338-5877FC3CFFC5}" sibTransId="{BB1138B2-8A2E-4BE9-AD23-1F61C5EE4921}"/>
    <dgm:cxn modelId="{78B7F7CD-AE44-4226-A73A-665EC2936BF9}" type="presOf" srcId="{A002AC16-25D8-4C47-BF25-5CF02E78406B}" destId="{A48B8DE2-FAD0-4AA1-A65C-238202BC08BB}" srcOrd="0" destOrd="0" presId="urn:microsoft.com/office/officeart/2005/8/layout/vProcess5"/>
    <dgm:cxn modelId="{9F34DEDD-CB83-4D53-A62A-2CF613FACE16}" type="presOf" srcId="{D5E9EFBF-2DB6-4F0A-9EE5-61CF1B14C096}" destId="{CB76019C-57F6-47E8-AD8C-E619A8245BC2}" srcOrd="1" destOrd="0" presId="urn:microsoft.com/office/officeart/2005/8/layout/vProcess5"/>
    <dgm:cxn modelId="{192361E3-DB9A-4A49-861F-FB32E7775F64}" type="presOf" srcId="{10D8377F-B937-43F1-822B-21FE862CC4EF}" destId="{97BB04FC-2B6F-4900-919F-E57C0BE4F366}" srcOrd="0" destOrd="0" presId="urn:microsoft.com/office/officeart/2005/8/layout/vProcess5"/>
    <dgm:cxn modelId="{9D5A60F1-5F04-4CBC-B98A-3A2C3A8B7B78}" srcId="{10D8377F-B937-43F1-822B-21FE862CC4EF}" destId="{D5E9EFBF-2DB6-4F0A-9EE5-61CF1B14C096}" srcOrd="2" destOrd="0" parTransId="{3E2A7F69-6EA5-43CD-8504-97B70BE58E5E}" sibTransId="{80B6B4C8-E166-4D0F-8E5D-AE1F27466AE1}"/>
    <dgm:cxn modelId="{FD9E01F8-CB99-4D6F-A4BA-77AE2A4C95BF}" type="presOf" srcId="{F7842293-E4B6-421D-9F02-F22120774E62}" destId="{255F4D80-2ED1-4474-B459-AC086670F146}" srcOrd="1" destOrd="0" presId="urn:microsoft.com/office/officeart/2005/8/layout/vProcess5"/>
    <dgm:cxn modelId="{9DDFF4BA-6AAE-4C3F-85FC-82FB2B999976}" type="presParOf" srcId="{97BB04FC-2B6F-4900-919F-E57C0BE4F366}" destId="{F3203D36-0670-420C-B722-DDE069454315}" srcOrd="0" destOrd="0" presId="urn:microsoft.com/office/officeart/2005/8/layout/vProcess5"/>
    <dgm:cxn modelId="{84BF36D0-81DD-4326-A4C8-0C769841A1E7}" type="presParOf" srcId="{97BB04FC-2B6F-4900-919F-E57C0BE4F366}" destId="{FE8F1E52-B80E-4D3C-BF4A-906002BF1DD4}" srcOrd="1" destOrd="0" presId="urn:microsoft.com/office/officeart/2005/8/layout/vProcess5"/>
    <dgm:cxn modelId="{B0877578-9722-48E2-807E-B07BE23F004F}" type="presParOf" srcId="{97BB04FC-2B6F-4900-919F-E57C0BE4F366}" destId="{74B84781-F888-431E-9066-DD652340E8C7}" srcOrd="2" destOrd="0" presId="urn:microsoft.com/office/officeart/2005/8/layout/vProcess5"/>
    <dgm:cxn modelId="{6BF40FD6-5680-4918-BD50-A797A27FDF0A}" type="presParOf" srcId="{97BB04FC-2B6F-4900-919F-E57C0BE4F366}" destId="{5DEAEE0B-385B-4D0D-AEF9-25517F2C5F4D}" srcOrd="3" destOrd="0" presId="urn:microsoft.com/office/officeart/2005/8/layout/vProcess5"/>
    <dgm:cxn modelId="{A81ABF1A-9566-4BA5-BADE-4B622BB413A6}" type="presParOf" srcId="{97BB04FC-2B6F-4900-919F-E57C0BE4F366}" destId="{A48B8DE2-FAD0-4AA1-A65C-238202BC08BB}" srcOrd="4" destOrd="0" presId="urn:microsoft.com/office/officeart/2005/8/layout/vProcess5"/>
    <dgm:cxn modelId="{70F5E670-FF7F-4FB6-ACF2-D9A59BDB2707}" type="presParOf" srcId="{97BB04FC-2B6F-4900-919F-E57C0BE4F366}" destId="{5E34C8A2-B357-48B4-BCB7-5582BC98F92E}" srcOrd="5" destOrd="0" presId="urn:microsoft.com/office/officeart/2005/8/layout/vProcess5"/>
    <dgm:cxn modelId="{41243ACC-8ACE-4A38-B380-670AEE9DA446}" type="presParOf" srcId="{97BB04FC-2B6F-4900-919F-E57C0BE4F366}" destId="{83E28FA1-82D7-4D3B-9FA2-248D023A7F03}" srcOrd="6" destOrd="0" presId="urn:microsoft.com/office/officeart/2005/8/layout/vProcess5"/>
    <dgm:cxn modelId="{D2253CE5-4877-4566-904C-F4FAB7603C21}" type="presParOf" srcId="{97BB04FC-2B6F-4900-919F-E57C0BE4F366}" destId="{255F4D80-2ED1-4474-B459-AC086670F146}" srcOrd="7" destOrd="0" presId="urn:microsoft.com/office/officeart/2005/8/layout/vProcess5"/>
    <dgm:cxn modelId="{2F92DD6A-5852-4848-9706-026053E97A79}" type="presParOf" srcId="{97BB04FC-2B6F-4900-919F-E57C0BE4F366}" destId="{CB76019C-57F6-47E8-AD8C-E619A8245B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0E9332-C868-45C4-9AED-65AE9ECED37E}" type="doc">
      <dgm:prSet loTypeId="urn:microsoft.com/office/officeart/2005/8/layout/v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EEECC60-2E08-46AB-A3A2-1A0053326291}">
      <dgm:prSet phldrT="[Texto]"/>
      <dgm:spPr/>
      <dgm:t>
        <a:bodyPr/>
        <a:lstStyle/>
        <a:p>
          <a:r>
            <a:rPr lang="es-ES" dirty="0"/>
            <a:t>Zona conservación de la biodiversidad</a:t>
          </a:r>
          <a:endParaRPr lang="es-EC" dirty="0"/>
        </a:p>
      </dgm:t>
    </dgm:pt>
    <dgm:pt modelId="{E8DB3EDC-C151-41E9-95BC-24706A19F19B}" type="parTrans" cxnId="{59E57EC7-D359-4BF9-9B43-2A8544C30D2A}">
      <dgm:prSet/>
      <dgm:spPr/>
      <dgm:t>
        <a:bodyPr/>
        <a:lstStyle/>
        <a:p>
          <a:endParaRPr lang="es-EC"/>
        </a:p>
      </dgm:t>
    </dgm:pt>
    <dgm:pt modelId="{29C139CC-7DA2-487B-A7E9-13A87B56A1E2}" type="sibTrans" cxnId="{59E57EC7-D359-4BF9-9B43-2A8544C30D2A}">
      <dgm:prSet/>
      <dgm:spPr/>
      <dgm:t>
        <a:bodyPr/>
        <a:lstStyle/>
        <a:p>
          <a:endParaRPr lang="es-EC"/>
        </a:p>
      </dgm:t>
    </dgm:pt>
    <dgm:pt modelId="{C36E8D3A-FD30-4818-8063-DBD4F4B71D4B}">
      <dgm:prSet phldrT="[Texto]" custT="1"/>
      <dgm:spPr/>
      <dgm:t>
        <a:bodyPr/>
        <a:lstStyle/>
        <a:p>
          <a:r>
            <a:rPr lang="es-ES" sz="2000" dirty="0"/>
            <a:t>15.996,78</a:t>
          </a:r>
          <a:endParaRPr lang="es-EC" sz="2000" dirty="0"/>
        </a:p>
      </dgm:t>
    </dgm:pt>
    <dgm:pt modelId="{6F4ADE87-1DA1-4B63-AF83-BB178EBF3225}" type="parTrans" cxnId="{E721CA6C-79AC-4F55-9F1D-76A9BE18F9E5}">
      <dgm:prSet/>
      <dgm:spPr/>
      <dgm:t>
        <a:bodyPr/>
        <a:lstStyle/>
        <a:p>
          <a:endParaRPr lang="es-EC"/>
        </a:p>
      </dgm:t>
    </dgm:pt>
    <dgm:pt modelId="{8BEFC8B0-70C4-4331-A8C5-A91D4A7355AE}" type="sibTrans" cxnId="{E721CA6C-79AC-4F55-9F1D-76A9BE18F9E5}">
      <dgm:prSet/>
      <dgm:spPr/>
      <dgm:t>
        <a:bodyPr/>
        <a:lstStyle/>
        <a:p>
          <a:endParaRPr lang="es-EC"/>
        </a:p>
      </dgm:t>
    </dgm:pt>
    <dgm:pt modelId="{E531044A-DA54-49A1-8273-E72CA709C2DB}">
      <dgm:prSet phldrT="[Texto]" custT="1"/>
      <dgm:spPr/>
      <dgm:t>
        <a:bodyPr/>
        <a:lstStyle/>
        <a:p>
          <a:r>
            <a:rPr lang="es-ES" sz="2000" dirty="0"/>
            <a:t>Recursos Naturales Renovables/Producción sostenible </a:t>
          </a:r>
          <a:endParaRPr lang="es-EC" sz="2000" dirty="0"/>
        </a:p>
      </dgm:t>
    </dgm:pt>
    <dgm:pt modelId="{1217654C-CAE0-4071-92C1-74A4764069CC}" type="parTrans" cxnId="{B96D803E-82A0-48A1-9BF6-6AC77D116D73}">
      <dgm:prSet/>
      <dgm:spPr/>
      <dgm:t>
        <a:bodyPr/>
        <a:lstStyle/>
        <a:p>
          <a:endParaRPr lang="es-EC"/>
        </a:p>
      </dgm:t>
    </dgm:pt>
    <dgm:pt modelId="{0FDD83B7-01EB-4926-9946-D073E4E59B5B}" type="sibTrans" cxnId="{B96D803E-82A0-48A1-9BF6-6AC77D116D73}">
      <dgm:prSet/>
      <dgm:spPr/>
      <dgm:t>
        <a:bodyPr/>
        <a:lstStyle/>
        <a:p>
          <a:endParaRPr lang="es-EC"/>
        </a:p>
      </dgm:t>
    </dgm:pt>
    <dgm:pt modelId="{07D57E91-AEC3-47EF-A7AD-D0CE769F5522}">
      <dgm:prSet phldrT="[Texto]"/>
      <dgm:spPr/>
      <dgm:t>
        <a:bodyPr/>
        <a:lstStyle/>
        <a:p>
          <a:r>
            <a:rPr lang="es-ES" dirty="0"/>
            <a:t>Uso sustentable de los recursos </a:t>
          </a:r>
          <a:endParaRPr lang="es-EC" dirty="0"/>
        </a:p>
      </dgm:t>
    </dgm:pt>
    <dgm:pt modelId="{26377BAE-30CA-466D-9441-822BBF228DA4}" type="parTrans" cxnId="{FCB1F518-A87C-42BA-9405-78FA92B146F7}">
      <dgm:prSet/>
      <dgm:spPr/>
      <dgm:t>
        <a:bodyPr/>
        <a:lstStyle/>
        <a:p>
          <a:endParaRPr lang="es-EC"/>
        </a:p>
      </dgm:t>
    </dgm:pt>
    <dgm:pt modelId="{E5714360-472B-4F7B-9D2C-3A2F9647F71F}" type="sibTrans" cxnId="{FCB1F518-A87C-42BA-9405-78FA92B146F7}">
      <dgm:prSet/>
      <dgm:spPr/>
      <dgm:t>
        <a:bodyPr/>
        <a:lstStyle/>
        <a:p>
          <a:endParaRPr lang="es-EC"/>
        </a:p>
      </dgm:t>
    </dgm:pt>
    <dgm:pt modelId="{ABFA5949-CFDC-457A-96FF-0FEB1950E301}">
      <dgm:prSet phldrT="[Texto]" custT="1"/>
      <dgm:spPr/>
      <dgm:t>
        <a:bodyPr/>
        <a:lstStyle/>
        <a:p>
          <a:r>
            <a:rPr lang="es-ES" sz="1800" dirty="0"/>
            <a:t>11.194,42</a:t>
          </a:r>
          <a:endParaRPr lang="es-EC" sz="1800" dirty="0"/>
        </a:p>
      </dgm:t>
    </dgm:pt>
    <dgm:pt modelId="{5078F066-12BF-47A4-ADE6-FD41DB28E9B7}" type="parTrans" cxnId="{C4C9C0A3-B458-489F-8F05-BE7E176E6C79}">
      <dgm:prSet/>
      <dgm:spPr/>
      <dgm:t>
        <a:bodyPr/>
        <a:lstStyle/>
        <a:p>
          <a:endParaRPr lang="es-EC"/>
        </a:p>
      </dgm:t>
    </dgm:pt>
    <dgm:pt modelId="{9EA4E3AD-5611-4974-A936-C667071B184E}" type="sibTrans" cxnId="{C4C9C0A3-B458-489F-8F05-BE7E176E6C79}">
      <dgm:prSet/>
      <dgm:spPr/>
      <dgm:t>
        <a:bodyPr/>
        <a:lstStyle/>
        <a:p>
          <a:endParaRPr lang="es-EC"/>
        </a:p>
      </dgm:t>
    </dgm:pt>
    <dgm:pt modelId="{BB60E8BB-5E32-4613-BFB2-828FC84C0F28}">
      <dgm:prSet phldrT="[Texto]" custT="1"/>
      <dgm:spPr/>
      <dgm:t>
        <a:bodyPr/>
        <a:lstStyle/>
        <a:p>
          <a:r>
            <a:rPr lang="es-ES" sz="1800" dirty="0"/>
            <a:t>Protección Ecológica/Conservación del Patrimonio Natural</a:t>
          </a:r>
          <a:endParaRPr lang="es-EC" sz="1800" dirty="0"/>
        </a:p>
      </dgm:t>
    </dgm:pt>
    <dgm:pt modelId="{ED274690-2468-4EC1-B393-34A6144AF809}" type="parTrans" cxnId="{DE1DECC1-AB21-4610-9CEB-A5E44B1FE171}">
      <dgm:prSet/>
      <dgm:spPr/>
      <dgm:t>
        <a:bodyPr/>
        <a:lstStyle/>
        <a:p>
          <a:endParaRPr lang="es-EC"/>
        </a:p>
      </dgm:t>
    </dgm:pt>
    <dgm:pt modelId="{B4E4D9DA-278C-4574-8C43-D86A057E4A31}" type="sibTrans" cxnId="{DE1DECC1-AB21-4610-9CEB-A5E44B1FE171}">
      <dgm:prSet/>
      <dgm:spPr/>
      <dgm:t>
        <a:bodyPr/>
        <a:lstStyle/>
        <a:p>
          <a:endParaRPr lang="es-EC"/>
        </a:p>
      </dgm:t>
    </dgm:pt>
    <dgm:pt modelId="{0749DA66-212A-4E40-9896-EF919722CB55}" type="pres">
      <dgm:prSet presAssocID="{210E9332-C868-45C4-9AED-65AE9ECED37E}" presName="Name0" presStyleCnt="0">
        <dgm:presLayoutVars>
          <dgm:dir/>
          <dgm:animLvl val="lvl"/>
          <dgm:resizeHandles/>
        </dgm:presLayoutVars>
      </dgm:prSet>
      <dgm:spPr/>
    </dgm:pt>
    <dgm:pt modelId="{7A7D1F26-A44B-4CD4-BBC8-B06DD021ED68}" type="pres">
      <dgm:prSet presAssocID="{7EEECC60-2E08-46AB-A3A2-1A0053326291}" presName="linNode" presStyleCnt="0"/>
      <dgm:spPr/>
    </dgm:pt>
    <dgm:pt modelId="{4D23C900-22CA-4A29-A2EC-DC24F6D81F45}" type="pres">
      <dgm:prSet presAssocID="{7EEECC60-2E08-46AB-A3A2-1A0053326291}" presName="parentShp" presStyleLbl="node1" presStyleIdx="0" presStyleCnt="2">
        <dgm:presLayoutVars>
          <dgm:bulletEnabled val="1"/>
        </dgm:presLayoutVars>
      </dgm:prSet>
      <dgm:spPr/>
    </dgm:pt>
    <dgm:pt modelId="{6CD6C2F4-451A-482C-BED6-EA3F872A530A}" type="pres">
      <dgm:prSet presAssocID="{7EEECC60-2E08-46AB-A3A2-1A0053326291}" presName="childShp" presStyleLbl="bgAccFollowNode1" presStyleIdx="0" presStyleCnt="2">
        <dgm:presLayoutVars>
          <dgm:bulletEnabled val="1"/>
        </dgm:presLayoutVars>
      </dgm:prSet>
      <dgm:spPr/>
    </dgm:pt>
    <dgm:pt modelId="{83D6DF0C-868B-41D8-8050-C555C4A4CB56}" type="pres">
      <dgm:prSet presAssocID="{29C139CC-7DA2-487B-A7E9-13A87B56A1E2}" presName="spacing" presStyleCnt="0"/>
      <dgm:spPr/>
    </dgm:pt>
    <dgm:pt modelId="{1D7A56DC-BCDB-4F8D-AA01-EFDA5C33D42E}" type="pres">
      <dgm:prSet presAssocID="{07D57E91-AEC3-47EF-A7AD-D0CE769F5522}" presName="linNode" presStyleCnt="0"/>
      <dgm:spPr/>
    </dgm:pt>
    <dgm:pt modelId="{F91AFEE3-5568-423A-A296-D4501EBD1CE5}" type="pres">
      <dgm:prSet presAssocID="{07D57E91-AEC3-47EF-A7AD-D0CE769F5522}" presName="parentShp" presStyleLbl="node1" presStyleIdx="1" presStyleCnt="2">
        <dgm:presLayoutVars>
          <dgm:bulletEnabled val="1"/>
        </dgm:presLayoutVars>
      </dgm:prSet>
      <dgm:spPr/>
    </dgm:pt>
    <dgm:pt modelId="{2D8E7B5B-BF06-444A-8F7B-9990CAA54D6A}" type="pres">
      <dgm:prSet presAssocID="{07D57E91-AEC3-47EF-A7AD-D0CE769F552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39EED03-6B10-4C1B-9B00-D4B1C8FB0330}" type="presOf" srcId="{BB60E8BB-5E32-4613-BFB2-828FC84C0F28}" destId="{2D8E7B5B-BF06-444A-8F7B-9990CAA54D6A}" srcOrd="0" destOrd="1" presId="urn:microsoft.com/office/officeart/2005/8/layout/vList6"/>
    <dgm:cxn modelId="{FCB1F518-A87C-42BA-9405-78FA92B146F7}" srcId="{210E9332-C868-45C4-9AED-65AE9ECED37E}" destId="{07D57E91-AEC3-47EF-A7AD-D0CE769F5522}" srcOrd="1" destOrd="0" parTransId="{26377BAE-30CA-466D-9441-822BBF228DA4}" sibTransId="{E5714360-472B-4F7B-9D2C-3A2F9647F71F}"/>
    <dgm:cxn modelId="{9F36FA34-9749-4480-BE2F-D28ABAD957CD}" type="presOf" srcId="{C36E8D3A-FD30-4818-8063-DBD4F4B71D4B}" destId="{6CD6C2F4-451A-482C-BED6-EA3F872A530A}" srcOrd="0" destOrd="0" presId="urn:microsoft.com/office/officeart/2005/8/layout/vList6"/>
    <dgm:cxn modelId="{B96D803E-82A0-48A1-9BF6-6AC77D116D73}" srcId="{7EEECC60-2E08-46AB-A3A2-1A0053326291}" destId="{E531044A-DA54-49A1-8273-E72CA709C2DB}" srcOrd="1" destOrd="0" parTransId="{1217654C-CAE0-4071-92C1-74A4764069CC}" sibTransId="{0FDD83B7-01EB-4926-9946-D073E4E59B5B}"/>
    <dgm:cxn modelId="{A5185641-5931-4B0C-BE57-569642A5DE72}" type="presOf" srcId="{7EEECC60-2E08-46AB-A3A2-1A0053326291}" destId="{4D23C900-22CA-4A29-A2EC-DC24F6D81F45}" srcOrd="0" destOrd="0" presId="urn:microsoft.com/office/officeart/2005/8/layout/vList6"/>
    <dgm:cxn modelId="{E721CA6C-79AC-4F55-9F1D-76A9BE18F9E5}" srcId="{7EEECC60-2E08-46AB-A3A2-1A0053326291}" destId="{C36E8D3A-FD30-4818-8063-DBD4F4B71D4B}" srcOrd="0" destOrd="0" parTransId="{6F4ADE87-1DA1-4B63-AF83-BB178EBF3225}" sibTransId="{8BEFC8B0-70C4-4331-A8C5-A91D4A7355AE}"/>
    <dgm:cxn modelId="{E3A63C9B-0062-4137-9721-D13127F2DC2E}" type="presOf" srcId="{210E9332-C868-45C4-9AED-65AE9ECED37E}" destId="{0749DA66-212A-4E40-9896-EF919722CB55}" srcOrd="0" destOrd="0" presId="urn:microsoft.com/office/officeart/2005/8/layout/vList6"/>
    <dgm:cxn modelId="{C4C9C0A3-B458-489F-8F05-BE7E176E6C79}" srcId="{07D57E91-AEC3-47EF-A7AD-D0CE769F5522}" destId="{ABFA5949-CFDC-457A-96FF-0FEB1950E301}" srcOrd="0" destOrd="0" parTransId="{5078F066-12BF-47A4-ADE6-FD41DB28E9B7}" sibTransId="{9EA4E3AD-5611-4974-A936-C667071B184E}"/>
    <dgm:cxn modelId="{744FC4AA-4E82-42A1-88F5-4A57495765F6}" type="presOf" srcId="{07D57E91-AEC3-47EF-A7AD-D0CE769F5522}" destId="{F91AFEE3-5568-423A-A296-D4501EBD1CE5}" srcOrd="0" destOrd="0" presId="urn:microsoft.com/office/officeart/2005/8/layout/vList6"/>
    <dgm:cxn modelId="{DE1DECC1-AB21-4610-9CEB-A5E44B1FE171}" srcId="{07D57E91-AEC3-47EF-A7AD-D0CE769F5522}" destId="{BB60E8BB-5E32-4613-BFB2-828FC84C0F28}" srcOrd="1" destOrd="0" parTransId="{ED274690-2468-4EC1-B393-34A6144AF809}" sibTransId="{B4E4D9DA-278C-4574-8C43-D86A057E4A31}"/>
    <dgm:cxn modelId="{A57490C3-7423-4A2E-859E-5358771257DB}" type="presOf" srcId="{E531044A-DA54-49A1-8273-E72CA709C2DB}" destId="{6CD6C2F4-451A-482C-BED6-EA3F872A530A}" srcOrd="0" destOrd="1" presId="urn:microsoft.com/office/officeart/2005/8/layout/vList6"/>
    <dgm:cxn modelId="{59E57EC7-D359-4BF9-9B43-2A8544C30D2A}" srcId="{210E9332-C868-45C4-9AED-65AE9ECED37E}" destId="{7EEECC60-2E08-46AB-A3A2-1A0053326291}" srcOrd="0" destOrd="0" parTransId="{E8DB3EDC-C151-41E9-95BC-24706A19F19B}" sibTransId="{29C139CC-7DA2-487B-A7E9-13A87B56A1E2}"/>
    <dgm:cxn modelId="{95E88AD2-D71F-484C-996B-E4B5F6C6B756}" type="presOf" srcId="{ABFA5949-CFDC-457A-96FF-0FEB1950E301}" destId="{2D8E7B5B-BF06-444A-8F7B-9990CAA54D6A}" srcOrd="0" destOrd="0" presId="urn:microsoft.com/office/officeart/2005/8/layout/vList6"/>
    <dgm:cxn modelId="{1B977568-1030-4989-9FFA-D71928CE22BC}" type="presParOf" srcId="{0749DA66-212A-4E40-9896-EF919722CB55}" destId="{7A7D1F26-A44B-4CD4-BBC8-B06DD021ED68}" srcOrd="0" destOrd="0" presId="urn:microsoft.com/office/officeart/2005/8/layout/vList6"/>
    <dgm:cxn modelId="{D85E6817-586A-49ED-B1F7-6664953D8C12}" type="presParOf" srcId="{7A7D1F26-A44B-4CD4-BBC8-B06DD021ED68}" destId="{4D23C900-22CA-4A29-A2EC-DC24F6D81F45}" srcOrd="0" destOrd="0" presId="urn:microsoft.com/office/officeart/2005/8/layout/vList6"/>
    <dgm:cxn modelId="{7286437B-5CAF-4AD5-926C-9F2E2CA401E4}" type="presParOf" srcId="{7A7D1F26-A44B-4CD4-BBC8-B06DD021ED68}" destId="{6CD6C2F4-451A-482C-BED6-EA3F872A530A}" srcOrd="1" destOrd="0" presId="urn:microsoft.com/office/officeart/2005/8/layout/vList6"/>
    <dgm:cxn modelId="{3FF1443F-5538-4C04-AA6C-685021E7A348}" type="presParOf" srcId="{0749DA66-212A-4E40-9896-EF919722CB55}" destId="{83D6DF0C-868B-41D8-8050-C555C4A4CB56}" srcOrd="1" destOrd="0" presId="urn:microsoft.com/office/officeart/2005/8/layout/vList6"/>
    <dgm:cxn modelId="{2C150241-619E-4DB5-96A8-8A43D00554E4}" type="presParOf" srcId="{0749DA66-212A-4E40-9896-EF919722CB55}" destId="{1D7A56DC-BCDB-4F8D-AA01-EFDA5C33D42E}" srcOrd="2" destOrd="0" presId="urn:microsoft.com/office/officeart/2005/8/layout/vList6"/>
    <dgm:cxn modelId="{4B910E42-0376-49B9-A95D-971C1B269235}" type="presParOf" srcId="{1D7A56DC-BCDB-4F8D-AA01-EFDA5C33D42E}" destId="{F91AFEE3-5568-423A-A296-D4501EBD1CE5}" srcOrd="0" destOrd="0" presId="urn:microsoft.com/office/officeart/2005/8/layout/vList6"/>
    <dgm:cxn modelId="{8C10531E-0A68-4BD4-8A19-7A9CFBB41655}" type="presParOf" srcId="{1D7A56DC-BCDB-4F8D-AA01-EFDA5C33D42E}" destId="{2D8E7B5B-BF06-444A-8F7B-9990CAA54D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681C64-8EB3-4A37-A0FE-37A625FDF965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74C0012-F7D6-4F9F-9237-7878E0D95691}">
      <dgm:prSet phldrT="[Texto]"/>
      <dgm:spPr/>
      <dgm:t>
        <a:bodyPr/>
        <a:lstStyle/>
        <a:p>
          <a:r>
            <a:rPr lang="es-ES" b="1" dirty="0"/>
            <a:t>Actividades Permitidas</a:t>
          </a:r>
          <a:endParaRPr lang="es-EC" b="1" dirty="0"/>
        </a:p>
      </dgm:t>
    </dgm:pt>
    <dgm:pt modelId="{3624A734-4211-441D-819B-21FF95446039}" type="parTrans" cxnId="{90DE68E6-9F85-433A-8A1F-5CFE83CF4D24}">
      <dgm:prSet/>
      <dgm:spPr/>
      <dgm:t>
        <a:bodyPr/>
        <a:lstStyle/>
        <a:p>
          <a:endParaRPr lang="es-EC"/>
        </a:p>
      </dgm:t>
    </dgm:pt>
    <dgm:pt modelId="{BBAB234D-F0B6-4998-A372-C5705807BCC5}" type="sibTrans" cxnId="{90DE68E6-9F85-433A-8A1F-5CFE83CF4D24}">
      <dgm:prSet/>
      <dgm:spPr/>
      <dgm:t>
        <a:bodyPr/>
        <a:lstStyle/>
        <a:p>
          <a:endParaRPr lang="es-EC"/>
        </a:p>
      </dgm:t>
    </dgm:pt>
    <dgm:pt modelId="{59A4F778-77C9-488C-A904-F89B16259129}">
      <dgm:prSet phldrT="[Texto]"/>
      <dgm:spPr/>
      <dgm:t>
        <a:bodyPr/>
        <a:lstStyle/>
        <a:p>
          <a:pPr>
            <a:buFont typeface="+mj-lt"/>
            <a:buAutoNum type="alphaLcPeriod"/>
          </a:pPr>
          <a:r>
            <a:rPr lang="es-EC" dirty="0"/>
            <a:t>Conservación de ecosistemas;</a:t>
          </a:r>
        </a:p>
      </dgm:t>
    </dgm:pt>
    <dgm:pt modelId="{5ED599AD-9AA8-4A95-B7B9-1902237D4FD6}" type="parTrans" cxnId="{2C53E6AC-6871-437A-A260-AA4125A0C295}">
      <dgm:prSet/>
      <dgm:spPr/>
      <dgm:t>
        <a:bodyPr/>
        <a:lstStyle/>
        <a:p>
          <a:endParaRPr lang="es-EC"/>
        </a:p>
      </dgm:t>
    </dgm:pt>
    <dgm:pt modelId="{A3FD59F3-DC4C-4743-B33C-88E2CF77FD7C}" type="sibTrans" cxnId="{2C53E6AC-6871-437A-A260-AA4125A0C295}">
      <dgm:prSet/>
      <dgm:spPr/>
      <dgm:t>
        <a:bodyPr/>
        <a:lstStyle/>
        <a:p>
          <a:endParaRPr lang="es-EC"/>
        </a:p>
      </dgm:t>
    </dgm:pt>
    <dgm:pt modelId="{B586E5B8-F429-4D5F-A96D-81732D2EA8CD}">
      <dgm:prSet phldrT="[Texto]"/>
      <dgm:spPr/>
      <dgm:t>
        <a:bodyPr/>
        <a:lstStyle/>
        <a:p>
          <a:r>
            <a:rPr lang="es-ES" b="1" dirty="0"/>
            <a:t>Actividades No Permitidas </a:t>
          </a:r>
        </a:p>
        <a:p>
          <a:r>
            <a:rPr lang="es-EC" dirty="0"/>
            <a:t>no se permitirán quemas de la cobertura vegetal</a:t>
          </a:r>
        </a:p>
        <a:p>
          <a:r>
            <a:rPr lang="es-EC" dirty="0"/>
            <a:t> tala de bosques nativos</a:t>
          </a:r>
        </a:p>
        <a:p>
          <a:r>
            <a:rPr lang="es-EC" dirty="0"/>
            <a:t> elaboración de carbón con especies nativas,</a:t>
          </a:r>
        </a:p>
        <a:p>
          <a:r>
            <a:rPr lang="es-EC" dirty="0"/>
            <a:t> caza</a:t>
          </a:r>
        </a:p>
        <a:p>
          <a:r>
            <a:rPr lang="es-EC" dirty="0"/>
            <a:t> pesca</a:t>
          </a:r>
        </a:p>
        <a:p>
          <a:r>
            <a:rPr lang="es-EC" dirty="0"/>
            <a:t> recolección ilícita de especies de flora y fauna silvestres.</a:t>
          </a:r>
          <a:r>
            <a:rPr lang="es-ES" dirty="0"/>
            <a:t> </a:t>
          </a:r>
          <a:endParaRPr lang="es-EC" b="1" dirty="0"/>
        </a:p>
      </dgm:t>
    </dgm:pt>
    <dgm:pt modelId="{81A9C106-2239-4DD4-B516-17C692E69063}" type="parTrans" cxnId="{06885960-15D2-49A1-8421-9CCAE5AF0386}">
      <dgm:prSet/>
      <dgm:spPr/>
      <dgm:t>
        <a:bodyPr/>
        <a:lstStyle/>
        <a:p>
          <a:endParaRPr lang="es-EC"/>
        </a:p>
      </dgm:t>
    </dgm:pt>
    <dgm:pt modelId="{A9D62751-028C-4212-9F34-4F2072FDCEB3}" type="sibTrans" cxnId="{06885960-15D2-49A1-8421-9CCAE5AF0386}">
      <dgm:prSet/>
      <dgm:spPr/>
      <dgm:t>
        <a:bodyPr/>
        <a:lstStyle/>
        <a:p>
          <a:endParaRPr lang="es-EC"/>
        </a:p>
      </dgm:t>
    </dgm:pt>
    <dgm:pt modelId="{3E825C95-57C0-41F3-8904-7B48AE41C5D2}">
      <dgm:prSet/>
      <dgm:spPr/>
      <dgm:t>
        <a:bodyPr/>
        <a:lstStyle/>
        <a:p>
          <a:pPr>
            <a:buFont typeface="+mj-lt"/>
            <a:buAutoNum type="alphaLcPeriod"/>
          </a:pPr>
          <a:r>
            <a:rPr lang="es-EC" dirty="0"/>
            <a:t>Recuperación de cobertura vegetal, entre ellas forestación, reforestación,  recuperación natural y restauración de ecosistemas y paisajes, en especial en zonas de importancia hidrológica;</a:t>
          </a:r>
        </a:p>
      </dgm:t>
    </dgm:pt>
    <dgm:pt modelId="{7AF50872-DFE0-4133-A7DB-30E5CC322DBB}" type="parTrans" cxnId="{AFCE8B26-70A2-4ACD-88A6-FF76835E28BE}">
      <dgm:prSet/>
      <dgm:spPr/>
      <dgm:t>
        <a:bodyPr/>
        <a:lstStyle/>
        <a:p>
          <a:endParaRPr lang="es-EC"/>
        </a:p>
      </dgm:t>
    </dgm:pt>
    <dgm:pt modelId="{5E0DF4C4-C968-49AA-9A10-2EC41EF90564}" type="sibTrans" cxnId="{AFCE8B26-70A2-4ACD-88A6-FF76835E28BE}">
      <dgm:prSet/>
      <dgm:spPr/>
      <dgm:t>
        <a:bodyPr/>
        <a:lstStyle/>
        <a:p>
          <a:endParaRPr lang="es-EC"/>
        </a:p>
      </dgm:t>
    </dgm:pt>
    <dgm:pt modelId="{3FC3C161-D41F-4CA1-B5D6-E5705B14A812}">
      <dgm:prSet/>
      <dgm:spPr/>
      <dgm:t>
        <a:bodyPr/>
        <a:lstStyle/>
        <a:p>
          <a:pPr>
            <a:buFont typeface="+mj-lt"/>
            <a:buAutoNum type="alphaLcPeriod"/>
          </a:pPr>
          <a:r>
            <a:rPr lang="es-EC" dirty="0"/>
            <a:t>Turismo sustentable de naturaleza y cultural;</a:t>
          </a:r>
        </a:p>
      </dgm:t>
    </dgm:pt>
    <dgm:pt modelId="{55339542-9473-4EEB-9B43-A3B7B8388D90}" type="parTrans" cxnId="{EFC4B2AA-1D02-4DD2-B6B6-601F0D3B26F6}">
      <dgm:prSet/>
      <dgm:spPr/>
      <dgm:t>
        <a:bodyPr/>
        <a:lstStyle/>
        <a:p>
          <a:endParaRPr lang="es-EC"/>
        </a:p>
      </dgm:t>
    </dgm:pt>
    <dgm:pt modelId="{8BAC47F9-77B7-4C96-9747-5165CBA233A6}" type="sibTrans" cxnId="{EFC4B2AA-1D02-4DD2-B6B6-601F0D3B26F6}">
      <dgm:prSet/>
      <dgm:spPr/>
      <dgm:t>
        <a:bodyPr/>
        <a:lstStyle/>
        <a:p>
          <a:endParaRPr lang="es-EC"/>
        </a:p>
      </dgm:t>
    </dgm:pt>
    <dgm:pt modelId="{B54617CD-5D22-4393-BF16-BB3D5DCC3C99}">
      <dgm:prSet/>
      <dgm:spPr/>
      <dgm:t>
        <a:bodyPr/>
        <a:lstStyle/>
        <a:p>
          <a:pPr>
            <a:buFont typeface="+mj-lt"/>
            <a:buAutoNum type="alphaLcPeriod"/>
          </a:pPr>
          <a:r>
            <a:rPr lang="es-EC" dirty="0"/>
            <a:t>Prácticas de conservación de suelo, rotación de cultivos, abonos verdes, actividades agroforestales, actividades </a:t>
          </a:r>
          <a:r>
            <a:rPr lang="es-EC" dirty="0" err="1"/>
            <a:t>silvo</a:t>
          </a:r>
          <a:r>
            <a:rPr lang="es-EC" dirty="0"/>
            <a:t>-pastoriles, manejo de pastura; y,</a:t>
          </a:r>
        </a:p>
      </dgm:t>
    </dgm:pt>
    <dgm:pt modelId="{2BFBE5C2-4A31-48D7-8259-694F8A62F375}" type="parTrans" cxnId="{AEF77945-18EA-41AD-8E1D-AA0FA0436C60}">
      <dgm:prSet/>
      <dgm:spPr/>
      <dgm:t>
        <a:bodyPr/>
        <a:lstStyle/>
        <a:p>
          <a:endParaRPr lang="es-EC"/>
        </a:p>
      </dgm:t>
    </dgm:pt>
    <dgm:pt modelId="{4D0CBDEA-510E-4319-B0E5-590539B9EEC0}" type="sibTrans" cxnId="{AEF77945-18EA-41AD-8E1D-AA0FA0436C60}">
      <dgm:prSet/>
      <dgm:spPr/>
      <dgm:t>
        <a:bodyPr/>
        <a:lstStyle/>
        <a:p>
          <a:endParaRPr lang="es-EC"/>
        </a:p>
      </dgm:t>
    </dgm:pt>
    <dgm:pt modelId="{C060C5F3-8643-4755-9173-A57C1529EA92}">
      <dgm:prSet/>
      <dgm:spPr/>
      <dgm:t>
        <a:bodyPr/>
        <a:lstStyle/>
        <a:p>
          <a:pPr>
            <a:buFont typeface="+mj-lt"/>
            <a:buAutoNum type="alphaLcPeriod"/>
          </a:pPr>
          <a:r>
            <a:rPr lang="es-EC" dirty="0"/>
            <a:t>Cadena productiva forestal, agropecuaria e industrial para el desarrollo sustentable regional;</a:t>
          </a:r>
        </a:p>
      </dgm:t>
    </dgm:pt>
    <dgm:pt modelId="{238E4B6D-6BF9-4F48-90FC-C04E57B6610A}" type="parTrans" cxnId="{DFC5B508-D6DA-4F7A-A5F7-4FDA1CD72BB1}">
      <dgm:prSet/>
      <dgm:spPr/>
      <dgm:t>
        <a:bodyPr/>
        <a:lstStyle/>
        <a:p>
          <a:endParaRPr lang="es-EC"/>
        </a:p>
      </dgm:t>
    </dgm:pt>
    <dgm:pt modelId="{AE4BD0B5-7F21-4F8E-9992-8784C19CE11D}" type="sibTrans" cxnId="{DFC5B508-D6DA-4F7A-A5F7-4FDA1CD72BB1}">
      <dgm:prSet/>
      <dgm:spPr/>
      <dgm:t>
        <a:bodyPr/>
        <a:lstStyle/>
        <a:p>
          <a:endParaRPr lang="es-EC"/>
        </a:p>
      </dgm:t>
    </dgm:pt>
    <dgm:pt modelId="{617517BD-2630-4EC2-B50C-12A33DEBAAB6}" type="pres">
      <dgm:prSet presAssocID="{79681C64-8EB3-4A37-A0FE-37A625FDF96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F1289B17-F21A-4FFC-8C74-3C42EA9D96D0}" type="pres">
      <dgm:prSet presAssocID="{79681C64-8EB3-4A37-A0FE-37A625FDF965}" presName="Background" presStyleLbl="bgImgPlace1" presStyleIdx="0" presStyleCnt="1"/>
      <dgm:spPr/>
    </dgm:pt>
    <dgm:pt modelId="{B9E390A1-A7C2-4877-9FA6-1303E3B91129}" type="pres">
      <dgm:prSet presAssocID="{79681C64-8EB3-4A37-A0FE-37A625FDF96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CE703CB-A91E-44B0-842B-DB0DE7F6BBDE}" type="pres">
      <dgm:prSet presAssocID="{79681C64-8EB3-4A37-A0FE-37A625FDF96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1761AF4-8E50-4AFF-B84E-CC3D2AC571B8}" type="pres">
      <dgm:prSet presAssocID="{79681C64-8EB3-4A37-A0FE-37A625FDF965}" presName="Plus" presStyleLbl="alignNode1" presStyleIdx="0" presStyleCnt="2"/>
      <dgm:spPr/>
    </dgm:pt>
    <dgm:pt modelId="{3656FCE8-7924-45E0-A5E0-F3419721058C}" type="pres">
      <dgm:prSet presAssocID="{79681C64-8EB3-4A37-A0FE-37A625FDF965}" presName="Minus" presStyleLbl="alignNode1" presStyleIdx="1" presStyleCnt="2"/>
      <dgm:spPr/>
    </dgm:pt>
    <dgm:pt modelId="{15027B18-16F0-4A76-A5BA-FDB9A00D00ED}" type="pres">
      <dgm:prSet presAssocID="{79681C64-8EB3-4A37-A0FE-37A625FDF965}" presName="Divider" presStyleLbl="parChTrans1D1" presStyleIdx="0" presStyleCnt="1"/>
      <dgm:spPr/>
    </dgm:pt>
  </dgm:ptLst>
  <dgm:cxnLst>
    <dgm:cxn modelId="{DFC5B508-D6DA-4F7A-A5F7-4FDA1CD72BB1}" srcId="{F74C0012-F7D6-4F9F-9237-7878E0D95691}" destId="{C060C5F3-8643-4755-9173-A57C1529EA92}" srcOrd="4" destOrd="0" parTransId="{238E4B6D-6BF9-4F48-90FC-C04E57B6610A}" sibTransId="{AE4BD0B5-7F21-4F8E-9992-8784C19CE11D}"/>
    <dgm:cxn modelId="{9AC24321-8986-4F7D-A0CE-430B5E5F2F97}" type="presOf" srcId="{3FC3C161-D41F-4CA1-B5D6-E5705B14A812}" destId="{B9E390A1-A7C2-4877-9FA6-1303E3B91129}" srcOrd="0" destOrd="3" presId="urn:microsoft.com/office/officeart/2009/3/layout/PlusandMinus"/>
    <dgm:cxn modelId="{AFCE8B26-70A2-4ACD-88A6-FF76835E28BE}" srcId="{F74C0012-F7D6-4F9F-9237-7878E0D95691}" destId="{3E825C95-57C0-41F3-8904-7B48AE41C5D2}" srcOrd="1" destOrd="0" parTransId="{7AF50872-DFE0-4133-A7DB-30E5CC322DBB}" sibTransId="{5E0DF4C4-C968-49AA-9A10-2EC41EF90564}"/>
    <dgm:cxn modelId="{06885960-15D2-49A1-8421-9CCAE5AF0386}" srcId="{79681C64-8EB3-4A37-A0FE-37A625FDF965}" destId="{B586E5B8-F429-4D5F-A96D-81732D2EA8CD}" srcOrd="1" destOrd="0" parTransId="{81A9C106-2239-4DD4-B516-17C692E69063}" sibTransId="{A9D62751-028C-4212-9F34-4F2072FDCEB3}"/>
    <dgm:cxn modelId="{AEF77945-18EA-41AD-8E1D-AA0FA0436C60}" srcId="{F74C0012-F7D6-4F9F-9237-7878E0D95691}" destId="{B54617CD-5D22-4393-BF16-BB3D5DCC3C99}" srcOrd="3" destOrd="0" parTransId="{2BFBE5C2-4A31-48D7-8259-694F8A62F375}" sibTransId="{4D0CBDEA-510E-4319-B0E5-590539B9EEC0}"/>
    <dgm:cxn modelId="{27A6F749-0D69-4B30-AE7B-11A4E2BDD767}" type="presOf" srcId="{3E825C95-57C0-41F3-8904-7B48AE41C5D2}" destId="{B9E390A1-A7C2-4877-9FA6-1303E3B91129}" srcOrd="0" destOrd="2" presId="urn:microsoft.com/office/officeart/2009/3/layout/PlusandMinus"/>
    <dgm:cxn modelId="{7437086F-A939-481F-B639-C5D8C98565E2}" type="presOf" srcId="{B54617CD-5D22-4393-BF16-BB3D5DCC3C99}" destId="{B9E390A1-A7C2-4877-9FA6-1303E3B91129}" srcOrd="0" destOrd="4" presId="urn:microsoft.com/office/officeart/2009/3/layout/PlusandMinus"/>
    <dgm:cxn modelId="{CB358476-72F9-49FC-B9DE-FF9684C6CBCC}" type="presOf" srcId="{C060C5F3-8643-4755-9173-A57C1529EA92}" destId="{B9E390A1-A7C2-4877-9FA6-1303E3B91129}" srcOrd="0" destOrd="5" presId="urn:microsoft.com/office/officeart/2009/3/layout/PlusandMinus"/>
    <dgm:cxn modelId="{5333BC98-CE42-4888-9BA2-33EED8748DDF}" type="presOf" srcId="{F74C0012-F7D6-4F9F-9237-7878E0D95691}" destId="{B9E390A1-A7C2-4877-9FA6-1303E3B91129}" srcOrd="0" destOrd="0" presId="urn:microsoft.com/office/officeart/2009/3/layout/PlusandMinus"/>
    <dgm:cxn modelId="{EFC4B2AA-1D02-4DD2-B6B6-601F0D3B26F6}" srcId="{F74C0012-F7D6-4F9F-9237-7878E0D95691}" destId="{3FC3C161-D41F-4CA1-B5D6-E5705B14A812}" srcOrd="2" destOrd="0" parTransId="{55339542-9473-4EEB-9B43-A3B7B8388D90}" sibTransId="{8BAC47F9-77B7-4C96-9747-5165CBA233A6}"/>
    <dgm:cxn modelId="{2C53E6AC-6871-437A-A260-AA4125A0C295}" srcId="{F74C0012-F7D6-4F9F-9237-7878E0D95691}" destId="{59A4F778-77C9-488C-A904-F89B16259129}" srcOrd="0" destOrd="0" parTransId="{5ED599AD-9AA8-4A95-B7B9-1902237D4FD6}" sibTransId="{A3FD59F3-DC4C-4743-B33C-88E2CF77FD7C}"/>
    <dgm:cxn modelId="{E6B5A5E0-9C03-4C7D-B777-F739568EB818}" type="presOf" srcId="{59A4F778-77C9-488C-A904-F89B16259129}" destId="{B9E390A1-A7C2-4877-9FA6-1303E3B91129}" srcOrd="0" destOrd="1" presId="urn:microsoft.com/office/officeart/2009/3/layout/PlusandMinus"/>
    <dgm:cxn modelId="{22B966E3-E202-4234-82DC-E0E0FCEFF029}" type="presOf" srcId="{79681C64-8EB3-4A37-A0FE-37A625FDF965}" destId="{617517BD-2630-4EC2-B50C-12A33DEBAAB6}" srcOrd="0" destOrd="0" presId="urn:microsoft.com/office/officeart/2009/3/layout/PlusandMinus"/>
    <dgm:cxn modelId="{90DE68E6-9F85-433A-8A1F-5CFE83CF4D24}" srcId="{79681C64-8EB3-4A37-A0FE-37A625FDF965}" destId="{F74C0012-F7D6-4F9F-9237-7878E0D95691}" srcOrd="0" destOrd="0" parTransId="{3624A734-4211-441D-819B-21FF95446039}" sibTransId="{BBAB234D-F0B6-4998-A372-C5705807BCC5}"/>
    <dgm:cxn modelId="{E3905EF0-C52C-4AAA-A52F-0380DEEDE045}" type="presOf" srcId="{B586E5B8-F429-4D5F-A96D-81732D2EA8CD}" destId="{5CE703CB-A91E-44B0-842B-DB0DE7F6BBDE}" srcOrd="0" destOrd="0" presId="urn:microsoft.com/office/officeart/2009/3/layout/PlusandMinus"/>
    <dgm:cxn modelId="{4A4534FA-784D-4BE8-B7CB-B84AD0E60039}" type="presParOf" srcId="{617517BD-2630-4EC2-B50C-12A33DEBAAB6}" destId="{F1289B17-F21A-4FFC-8C74-3C42EA9D96D0}" srcOrd="0" destOrd="0" presId="urn:microsoft.com/office/officeart/2009/3/layout/PlusandMinus"/>
    <dgm:cxn modelId="{A6776A39-7A2F-4C87-A7A4-7637820A0060}" type="presParOf" srcId="{617517BD-2630-4EC2-B50C-12A33DEBAAB6}" destId="{B9E390A1-A7C2-4877-9FA6-1303E3B91129}" srcOrd="1" destOrd="0" presId="urn:microsoft.com/office/officeart/2009/3/layout/PlusandMinus"/>
    <dgm:cxn modelId="{FCB098C5-3944-4EBA-A7BA-7858314ACA49}" type="presParOf" srcId="{617517BD-2630-4EC2-B50C-12A33DEBAAB6}" destId="{5CE703CB-A91E-44B0-842B-DB0DE7F6BBDE}" srcOrd="2" destOrd="0" presId="urn:microsoft.com/office/officeart/2009/3/layout/PlusandMinus"/>
    <dgm:cxn modelId="{6B3271ED-4EFF-4FBB-931B-FBF2331EC4AA}" type="presParOf" srcId="{617517BD-2630-4EC2-B50C-12A33DEBAAB6}" destId="{31761AF4-8E50-4AFF-B84E-CC3D2AC571B8}" srcOrd="3" destOrd="0" presId="urn:microsoft.com/office/officeart/2009/3/layout/PlusandMinus"/>
    <dgm:cxn modelId="{90AB6227-3EC0-4854-AC81-6D9E9617C139}" type="presParOf" srcId="{617517BD-2630-4EC2-B50C-12A33DEBAAB6}" destId="{3656FCE8-7924-45E0-A5E0-F3419721058C}" srcOrd="4" destOrd="0" presId="urn:microsoft.com/office/officeart/2009/3/layout/PlusandMinus"/>
    <dgm:cxn modelId="{14E22AD8-382D-4B8A-935A-881B901ECAB1}" type="presParOf" srcId="{617517BD-2630-4EC2-B50C-12A33DEBAAB6}" destId="{15027B18-16F0-4A76-A5BA-FDB9A00D00E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51670F-00E6-4FAB-B3AF-104A1DDA7136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9C7EF1F9-2B9E-4A40-9614-44960732A773}">
      <dgm:prSet phldrT="[Texto]"/>
      <dgm:spPr/>
      <dgm:t>
        <a:bodyPr/>
        <a:lstStyle/>
        <a:p>
          <a:r>
            <a:rPr lang="es-EC" dirty="0"/>
            <a:t>Reducción de impuestos municipales a cambio de resultados específicos de protección (certificado de intersección con áreas de conservación naturales del DMQ)</a:t>
          </a:r>
        </a:p>
      </dgm:t>
    </dgm:pt>
    <dgm:pt modelId="{61F016C9-28FC-48ED-9B53-5EB41A7FF472}" type="parTrans" cxnId="{A2E30F26-FDB2-459E-A5F0-42EA053F49FF}">
      <dgm:prSet/>
      <dgm:spPr/>
      <dgm:t>
        <a:bodyPr/>
        <a:lstStyle/>
        <a:p>
          <a:endParaRPr lang="es-EC"/>
        </a:p>
      </dgm:t>
    </dgm:pt>
    <dgm:pt modelId="{3A614710-DA0A-4B52-BFA9-176EA1599DC8}" type="sibTrans" cxnId="{A2E30F26-FDB2-459E-A5F0-42EA053F49FF}">
      <dgm:prSet/>
      <dgm:spPr/>
      <dgm:t>
        <a:bodyPr/>
        <a:lstStyle/>
        <a:p>
          <a:endParaRPr lang="es-EC"/>
        </a:p>
      </dgm:t>
    </dgm:pt>
    <dgm:pt modelId="{A294FE93-1C76-4923-8842-B99C960172AF}">
      <dgm:prSet phldrT="[Texto]"/>
      <dgm:spPr/>
      <dgm:t>
        <a:bodyPr/>
        <a:lstStyle/>
        <a:p>
          <a:r>
            <a:rPr lang="es-EC" dirty="0"/>
            <a:t>Capacitar a miembros de la comunidad en temas técnicos.</a:t>
          </a:r>
        </a:p>
      </dgm:t>
    </dgm:pt>
    <dgm:pt modelId="{63496938-3A7A-4140-A927-75F5333B2AD7}" type="parTrans" cxnId="{6FCA22F4-C463-4612-8FDC-002220629214}">
      <dgm:prSet/>
      <dgm:spPr/>
      <dgm:t>
        <a:bodyPr/>
        <a:lstStyle/>
        <a:p>
          <a:endParaRPr lang="es-EC"/>
        </a:p>
      </dgm:t>
    </dgm:pt>
    <dgm:pt modelId="{D0C79337-9E6B-421D-8B48-C1E19EDEC3C1}" type="sibTrans" cxnId="{6FCA22F4-C463-4612-8FDC-002220629214}">
      <dgm:prSet/>
      <dgm:spPr/>
      <dgm:t>
        <a:bodyPr/>
        <a:lstStyle/>
        <a:p>
          <a:endParaRPr lang="es-EC"/>
        </a:p>
      </dgm:t>
    </dgm:pt>
    <dgm:pt modelId="{E1AE48FD-E1F5-4190-BBA5-FF175612F2C2}">
      <dgm:prSet phldrT="[Texto]"/>
      <dgm:spPr/>
      <dgm:t>
        <a:bodyPr/>
        <a:lstStyle/>
        <a:p>
          <a:r>
            <a:rPr lang="es-EC" dirty="0"/>
            <a:t>Impulsar procesos de alternativas productivas conservacionistas, involucrando a la comunidad.</a:t>
          </a:r>
        </a:p>
      </dgm:t>
    </dgm:pt>
    <dgm:pt modelId="{3138A84F-F870-485A-ABD3-3311FF5ED463}" type="parTrans" cxnId="{1E5D426E-05D0-461B-94D0-1161C04C7066}">
      <dgm:prSet/>
      <dgm:spPr/>
      <dgm:t>
        <a:bodyPr/>
        <a:lstStyle/>
        <a:p>
          <a:endParaRPr lang="es-EC"/>
        </a:p>
      </dgm:t>
    </dgm:pt>
    <dgm:pt modelId="{48C6782E-954B-4BEF-9704-4CEA9FC98A05}" type="sibTrans" cxnId="{1E5D426E-05D0-461B-94D0-1161C04C7066}">
      <dgm:prSet/>
      <dgm:spPr/>
      <dgm:t>
        <a:bodyPr/>
        <a:lstStyle/>
        <a:p>
          <a:endParaRPr lang="es-EC"/>
        </a:p>
      </dgm:t>
    </dgm:pt>
    <dgm:pt modelId="{0F7DF49F-F0E3-43B9-95E1-19248ABD76DA}">
      <dgm:prSet/>
      <dgm:spPr/>
      <dgm:t>
        <a:bodyPr/>
        <a:lstStyle/>
        <a:p>
          <a:r>
            <a:rPr lang="es-EC" dirty="0"/>
            <a:t>Otras que la Secretaria de Ambiente considere pertinentes.</a:t>
          </a:r>
        </a:p>
      </dgm:t>
    </dgm:pt>
    <dgm:pt modelId="{DA13127B-18CB-4FAB-9230-F8BF1C1051F4}" type="parTrans" cxnId="{84483D73-77E4-4550-A3F2-C905DE45A937}">
      <dgm:prSet/>
      <dgm:spPr/>
      <dgm:t>
        <a:bodyPr/>
        <a:lstStyle/>
        <a:p>
          <a:endParaRPr lang="es-EC"/>
        </a:p>
      </dgm:t>
    </dgm:pt>
    <dgm:pt modelId="{CE0F2E30-82C5-492C-BA89-B93412970B9E}" type="sibTrans" cxnId="{84483D73-77E4-4550-A3F2-C905DE45A937}">
      <dgm:prSet/>
      <dgm:spPr/>
      <dgm:t>
        <a:bodyPr/>
        <a:lstStyle/>
        <a:p>
          <a:endParaRPr lang="es-EC"/>
        </a:p>
      </dgm:t>
    </dgm:pt>
    <dgm:pt modelId="{ACA6B8A7-1CAB-4C7D-A914-0E948B83C663}" type="pres">
      <dgm:prSet presAssocID="{7951670F-00E6-4FAB-B3AF-104A1DDA7136}" presName="outerComposite" presStyleCnt="0">
        <dgm:presLayoutVars>
          <dgm:chMax val="5"/>
          <dgm:dir/>
          <dgm:resizeHandles val="exact"/>
        </dgm:presLayoutVars>
      </dgm:prSet>
      <dgm:spPr/>
    </dgm:pt>
    <dgm:pt modelId="{F0155B47-E318-487C-A693-1A1F90A294B3}" type="pres">
      <dgm:prSet presAssocID="{7951670F-00E6-4FAB-B3AF-104A1DDA7136}" presName="dummyMaxCanvas" presStyleCnt="0">
        <dgm:presLayoutVars/>
      </dgm:prSet>
      <dgm:spPr/>
    </dgm:pt>
    <dgm:pt modelId="{A0A30083-EC94-43DB-8906-51C490EEC4AD}" type="pres">
      <dgm:prSet presAssocID="{7951670F-00E6-4FAB-B3AF-104A1DDA7136}" presName="FourNodes_1" presStyleLbl="node1" presStyleIdx="0" presStyleCnt="4">
        <dgm:presLayoutVars>
          <dgm:bulletEnabled val="1"/>
        </dgm:presLayoutVars>
      </dgm:prSet>
      <dgm:spPr/>
    </dgm:pt>
    <dgm:pt modelId="{99DE0EBB-C89A-4D05-AE0D-7EC9679B70E0}" type="pres">
      <dgm:prSet presAssocID="{7951670F-00E6-4FAB-B3AF-104A1DDA7136}" presName="FourNodes_2" presStyleLbl="node1" presStyleIdx="1" presStyleCnt="4">
        <dgm:presLayoutVars>
          <dgm:bulletEnabled val="1"/>
        </dgm:presLayoutVars>
      </dgm:prSet>
      <dgm:spPr/>
    </dgm:pt>
    <dgm:pt modelId="{3E927493-2FB9-4F3B-B814-5038C09644A7}" type="pres">
      <dgm:prSet presAssocID="{7951670F-00E6-4FAB-B3AF-104A1DDA7136}" presName="FourNodes_3" presStyleLbl="node1" presStyleIdx="2" presStyleCnt="4">
        <dgm:presLayoutVars>
          <dgm:bulletEnabled val="1"/>
        </dgm:presLayoutVars>
      </dgm:prSet>
      <dgm:spPr/>
    </dgm:pt>
    <dgm:pt modelId="{40656E24-378A-4618-868E-FE5A970DF1B3}" type="pres">
      <dgm:prSet presAssocID="{7951670F-00E6-4FAB-B3AF-104A1DDA7136}" presName="FourNodes_4" presStyleLbl="node1" presStyleIdx="3" presStyleCnt="4">
        <dgm:presLayoutVars>
          <dgm:bulletEnabled val="1"/>
        </dgm:presLayoutVars>
      </dgm:prSet>
      <dgm:spPr/>
    </dgm:pt>
    <dgm:pt modelId="{A8093824-4EC2-4B17-934A-5A0C893FC423}" type="pres">
      <dgm:prSet presAssocID="{7951670F-00E6-4FAB-B3AF-104A1DDA7136}" presName="FourConn_1-2" presStyleLbl="fgAccFollowNode1" presStyleIdx="0" presStyleCnt="3">
        <dgm:presLayoutVars>
          <dgm:bulletEnabled val="1"/>
        </dgm:presLayoutVars>
      </dgm:prSet>
      <dgm:spPr/>
    </dgm:pt>
    <dgm:pt modelId="{8CDDEB00-D793-4211-A91D-61FBD7F5689A}" type="pres">
      <dgm:prSet presAssocID="{7951670F-00E6-4FAB-B3AF-104A1DDA7136}" presName="FourConn_2-3" presStyleLbl="fgAccFollowNode1" presStyleIdx="1" presStyleCnt="3">
        <dgm:presLayoutVars>
          <dgm:bulletEnabled val="1"/>
        </dgm:presLayoutVars>
      </dgm:prSet>
      <dgm:spPr/>
    </dgm:pt>
    <dgm:pt modelId="{594DE464-74E7-4C3D-B808-517BE3C4D9C1}" type="pres">
      <dgm:prSet presAssocID="{7951670F-00E6-4FAB-B3AF-104A1DDA7136}" presName="FourConn_3-4" presStyleLbl="fgAccFollowNode1" presStyleIdx="2" presStyleCnt="3">
        <dgm:presLayoutVars>
          <dgm:bulletEnabled val="1"/>
        </dgm:presLayoutVars>
      </dgm:prSet>
      <dgm:spPr/>
    </dgm:pt>
    <dgm:pt modelId="{071767CD-E0CE-46D3-B4FC-C78998B61630}" type="pres">
      <dgm:prSet presAssocID="{7951670F-00E6-4FAB-B3AF-104A1DDA7136}" presName="FourNodes_1_text" presStyleLbl="node1" presStyleIdx="3" presStyleCnt="4">
        <dgm:presLayoutVars>
          <dgm:bulletEnabled val="1"/>
        </dgm:presLayoutVars>
      </dgm:prSet>
      <dgm:spPr/>
    </dgm:pt>
    <dgm:pt modelId="{DC89AC2D-4D88-4E32-B704-C9D108680A4C}" type="pres">
      <dgm:prSet presAssocID="{7951670F-00E6-4FAB-B3AF-104A1DDA7136}" presName="FourNodes_2_text" presStyleLbl="node1" presStyleIdx="3" presStyleCnt="4">
        <dgm:presLayoutVars>
          <dgm:bulletEnabled val="1"/>
        </dgm:presLayoutVars>
      </dgm:prSet>
      <dgm:spPr/>
    </dgm:pt>
    <dgm:pt modelId="{7E98D996-C6E0-45B3-A8A9-95641C01BB63}" type="pres">
      <dgm:prSet presAssocID="{7951670F-00E6-4FAB-B3AF-104A1DDA7136}" presName="FourNodes_3_text" presStyleLbl="node1" presStyleIdx="3" presStyleCnt="4">
        <dgm:presLayoutVars>
          <dgm:bulletEnabled val="1"/>
        </dgm:presLayoutVars>
      </dgm:prSet>
      <dgm:spPr/>
    </dgm:pt>
    <dgm:pt modelId="{F63C0697-6F57-48AE-A27A-074D451CDAF9}" type="pres">
      <dgm:prSet presAssocID="{7951670F-00E6-4FAB-B3AF-104A1DDA713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F09E413-BC3F-46B5-8A94-672BA5947252}" type="presOf" srcId="{0F7DF49F-F0E3-43B9-95E1-19248ABD76DA}" destId="{40656E24-378A-4618-868E-FE5A970DF1B3}" srcOrd="0" destOrd="0" presId="urn:microsoft.com/office/officeart/2005/8/layout/vProcess5"/>
    <dgm:cxn modelId="{A2E30F26-FDB2-459E-A5F0-42EA053F49FF}" srcId="{7951670F-00E6-4FAB-B3AF-104A1DDA7136}" destId="{9C7EF1F9-2B9E-4A40-9614-44960732A773}" srcOrd="0" destOrd="0" parTransId="{61F016C9-28FC-48ED-9B53-5EB41A7FF472}" sibTransId="{3A614710-DA0A-4B52-BFA9-176EA1599DC8}"/>
    <dgm:cxn modelId="{93FA044B-40D1-4B15-B1CE-5B6ED7D8F4E7}" type="presOf" srcId="{9C7EF1F9-2B9E-4A40-9614-44960732A773}" destId="{071767CD-E0CE-46D3-B4FC-C78998B61630}" srcOrd="1" destOrd="0" presId="urn:microsoft.com/office/officeart/2005/8/layout/vProcess5"/>
    <dgm:cxn modelId="{1E5D426E-05D0-461B-94D0-1161C04C7066}" srcId="{7951670F-00E6-4FAB-B3AF-104A1DDA7136}" destId="{E1AE48FD-E1F5-4190-BBA5-FF175612F2C2}" srcOrd="2" destOrd="0" parTransId="{3138A84F-F870-485A-ABD3-3311FF5ED463}" sibTransId="{48C6782E-954B-4BEF-9704-4CEA9FC98A05}"/>
    <dgm:cxn modelId="{84483D73-77E4-4550-A3F2-C905DE45A937}" srcId="{7951670F-00E6-4FAB-B3AF-104A1DDA7136}" destId="{0F7DF49F-F0E3-43B9-95E1-19248ABD76DA}" srcOrd="3" destOrd="0" parTransId="{DA13127B-18CB-4FAB-9230-F8BF1C1051F4}" sibTransId="{CE0F2E30-82C5-492C-BA89-B93412970B9E}"/>
    <dgm:cxn modelId="{629A6054-7EC4-4663-8038-AFA47941B800}" type="presOf" srcId="{A294FE93-1C76-4923-8842-B99C960172AF}" destId="{DC89AC2D-4D88-4E32-B704-C9D108680A4C}" srcOrd="1" destOrd="0" presId="urn:microsoft.com/office/officeart/2005/8/layout/vProcess5"/>
    <dgm:cxn modelId="{333C9E59-E1AA-49E8-A812-064CB9035F2E}" type="presOf" srcId="{9C7EF1F9-2B9E-4A40-9614-44960732A773}" destId="{A0A30083-EC94-43DB-8906-51C490EEC4AD}" srcOrd="0" destOrd="0" presId="urn:microsoft.com/office/officeart/2005/8/layout/vProcess5"/>
    <dgm:cxn modelId="{50074A7A-D1EB-4822-ADBE-41B93E57997D}" type="presOf" srcId="{0F7DF49F-F0E3-43B9-95E1-19248ABD76DA}" destId="{F63C0697-6F57-48AE-A27A-074D451CDAF9}" srcOrd="1" destOrd="0" presId="urn:microsoft.com/office/officeart/2005/8/layout/vProcess5"/>
    <dgm:cxn modelId="{5595C17F-B3D5-4756-B335-09B10CBFD606}" type="presOf" srcId="{3A614710-DA0A-4B52-BFA9-176EA1599DC8}" destId="{A8093824-4EC2-4B17-934A-5A0C893FC423}" srcOrd="0" destOrd="0" presId="urn:microsoft.com/office/officeart/2005/8/layout/vProcess5"/>
    <dgm:cxn modelId="{2C0FEC8F-3C77-434C-B6FE-C7ADDCF36C8E}" type="presOf" srcId="{E1AE48FD-E1F5-4190-BBA5-FF175612F2C2}" destId="{3E927493-2FB9-4F3B-B814-5038C09644A7}" srcOrd="0" destOrd="0" presId="urn:microsoft.com/office/officeart/2005/8/layout/vProcess5"/>
    <dgm:cxn modelId="{57F9D59B-252A-4F97-88DC-7B4AF9723711}" type="presOf" srcId="{D0C79337-9E6B-421D-8B48-C1E19EDEC3C1}" destId="{8CDDEB00-D793-4211-A91D-61FBD7F5689A}" srcOrd="0" destOrd="0" presId="urn:microsoft.com/office/officeart/2005/8/layout/vProcess5"/>
    <dgm:cxn modelId="{5C9ACD9E-D9FF-4039-82F0-0FFEEC927EBC}" type="presOf" srcId="{48C6782E-954B-4BEF-9704-4CEA9FC98A05}" destId="{594DE464-74E7-4C3D-B808-517BE3C4D9C1}" srcOrd="0" destOrd="0" presId="urn:microsoft.com/office/officeart/2005/8/layout/vProcess5"/>
    <dgm:cxn modelId="{4E3989B8-6F42-4384-9F69-85175B814228}" type="presOf" srcId="{A294FE93-1C76-4923-8842-B99C960172AF}" destId="{99DE0EBB-C89A-4D05-AE0D-7EC9679B70E0}" srcOrd="0" destOrd="0" presId="urn:microsoft.com/office/officeart/2005/8/layout/vProcess5"/>
    <dgm:cxn modelId="{C152ABD2-2D0B-499E-AF91-F62C26BD342D}" type="presOf" srcId="{7951670F-00E6-4FAB-B3AF-104A1DDA7136}" destId="{ACA6B8A7-1CAB-4C7D-A914-0E948B83C663}" srcOrd="0" destOrd="0" presId="urn:microsoft.com/office/officeart/2005/8/layout/vProcess5"/>
    <dgm:cxn modelId="{A4434AD7-F33B-4937-906B-0BACB5A54335}" type="presOf" srcId="{E1AE48FD-E1F5-4190-BBA5-FF175612F2C2}" destId="{7E98D996-C6E0-45B3-A8A9-95641C01BB63}" srcOrd="1" destOrd="0" presId="urn:microsoft.com/office/officeart/2005/8/layout/vProcess5"/>
    <dgm:cxn modelId="{6FCA22F4-C463-4612-8FDC-002220629214}" srcId="{7951670F-00E6-4FAB-B3AF-104A1DDA7136}" destId="{A294FE93-1C76-4923-8842-B99C960172AF}" srcOrd="1" destOrd="0" parTransId="{63496938-3A7A-4140-A927-75F5333B2AD7}" sibTransId="{D0C79337-9E6B-421D-8B48-C1E19EDEC3C1}"/>
    <dgm:cxn modelId="{23B246FA-7594-436B-920C-5DC33A8A30BE}" type="presParOf" srcId="{ACA6B8A7-1CAB-4C7D-A914-0E948B83C663}" destId="{F0155B47-E318-487C-A693-1A1F90A294B3}" srcOrd="0" destOrd="0" presId="urn:microsoft.com/office/officeart/2005/8/layout/vProcess5"/>
    <dgm:cxn modelId="{1E381B08-115C-4914-B047-31F2AC9A1B6C}" type="presParOf" srcId="{ACA6B8A7-1CAB-4C7D-A914-0E948B83C663}" destId="{A0A30083-EC94-43DB-8906-51C490EEC4AD}" srcOrd="1" destOrd="0" presId="urn:microsoft.com/office/officeart/2005/8/layout/vProcess5"/>
    <dgm:cxn modelId="{A4BD4A1D-F180-435D-B9DA-61A5E6A50935}" type="presParOf" srcId="{ACA6B8A7-1CAB-4C7D-A914-0E948B83C663}" destId="{99DE0EBB-C89A-4D05-AE0D-7EC9679B70E0}" srcOrd="2" destOrd="0" presId="urn:microsoft.com/office/officeart/2005/8/layout/vProcess5"/>
    <dgm:cxn modelId="{6A53EF3F-AB72-4F76-9508-DDC1A10ED767}" type="presParOf" srcId="{ACA6B8A7-1CAB-4C7D-A914-0E948B83C663}" destId="{3E927493-2FB9-4F3B-B814-5038C09644A7}" srcOrd="3" destOrd="0" presId="urn:microsoft.com/office/officeart/2005/8/layout/vProcess5"/>
    <dgm:cxn modelId="{91F7ACEE-A607-408C-A0B1-97CE27DB459D}" type="presParOf" srcId="{ACA6B8A7-1CAB-4C7D-A914-0E948B83C663}" destId="{40656E24-378A-4618-868E-FE5A970DF1B3}" srcOrd="4" destOrd="0" presId="urn:microsoft.com/office/officeart/2005/8/layout/vProcess5"/>
    <dgm:cxn modelId="{F1A66E18-6514-4F23-92C2-61F523979E77}" type="presParOf" srcId="{ACA6B8A7-1CAB-4C7D-A914-0E948B83C663}" destId="{A8093824-4EC2-4B17-934A-5A0C893FC423}" srcOrd="5" destOrd="0" presId="urn:microsoft.com/office/officeart/2005/8/layout/vProcess5"/>
    <dgm:cxn modelId="{3CA8BE21-6F09-4F78-ABED-D238815B12FB}" type="presParOf" srcId="{ACA6B8A7-1CAB-4C7D-A914-0E948B83C663}" destId="{8CDDEB00-D793-4211-A91D-61FBD7F5689A}" srcOrd="6" destOrd="0" presId="urn:microsoft.com/office/officeart/2005/8/layout/vProcess5"/>
    <dgm:cxn modelId="{69169FD0-A72C-40AF-B1B7-986BB6C3B78D}" type="presParOf" srcId="{ACA6B8A7-1CAB-4C7D-A914-0E948B83C663}" destId="{594DE464-74E7-4C3D-B808-517BE3C4D9C1}" srcOrd="7" destOrd="0" presId="urn:microsoft.com/office/officeart/2005/8/layout/vProcess5"/>
    <dgm:cxn modelId="{7BBA20E6-AA86-44EE-B372-40B2FD093DCD}" type="presParOf" srcId="{ACA6B8A7-1CAB-4C7D-A914-0E948B83C663}" destId="{071767CD-E0CE-46D3-B4FC-C78998B61630}" srcOrd="8" destOrd="0" presId="urn:microsoft.com/office/officeart/2005/8/layout/vProcess5"/>
    <dgm:cxn modelId="{2AAF62B7-6627-4B6D-9C5C-F0E659DFE667}" type="presParOf" srcId="{ACA6B8A7-1CAB-4C7D-A914-0E948B83C663}" destId="{DC89AC2D-4D88-4E32-B704-C9D108680A4C}" srcOrd="9" destOrd="0" presId="urn:microsoft.com/office/officeart/2005/8/layout/vProcess5"/>
    <dgm:cxn modelId="{09B4D174-9F11-4382-BAE4-303EC218953D}" type="presParOf" srcId="{ACA6B8A7-1CAB-4C7D-A914-0E948B83C663}" destId="{7E98D996-C6E0-45B3-A8A9-95641C01BB63}" srcOrd="10" destOrd="0" presId="urn:microsoft.com/office/officeart/2005/8/layout/vProcess5"/>
    <dgm:cxn modelId="{F9BB0EF5-3904-4F7D-AF23-87DDA922C7D9}" type="presParOf" srcId="{ACA6B8A7-1CAB-4C7D-A914-0E948B83C663}" destId="{F63C0697-6F57-48AE-A27A-074D451CDAF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9C607-F769-4E07-A1C7-EBAB036B854C}">
      <dsp:nvSpPr>
        <dsp:cNvPr id="0" name=""/>
        <dsp:cNvSpPr/>
      </dsp:nvSpPr>
      <dsp:spPr>
        <a:xfrm>
          <a:off x="0" y="0"/>
          <a:ext cx="8208912" cy="5272360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4091937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La Constitución  de la República del Ecuador (art. 376, 397, 400 y 404)</a:t>
          </a:r>
          <a:endParaRPr lang="es-EC" sz="3600" kern="1200" dirty="0"/>
        </a:p>
      </dsp:txBody>
      <dsp:txXfrm>
        <a:off x="131259" y="131259"/>
        <a:ext cx="7946394" cy="5009842"/>
      </dsp:txXfrm>
    </dsp:sp>
    <dsp:sp modelId="{DE1B5100-ABD2-4EA5-BA16-18243C48B810}">
      <dsp:nvSpPr>
        <dsp:cNvPr id="0" name=""/>
        <dsp:cNvSpPr/>
      </dsp:nvSpPr>
      <dsp:spPr>
        <a:xfrm>
          <a:off x="205222" y="1318090"/>
          <a:ext cx="1231336" cy="369065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Promueve la conservación del patrimonio natural y el uso sustentable de los recursos</a:t>
          </a:r>
          <a:endParaRPr lang="es-EC" sz="1500" kern="1200" dirty="0"/>
        </a:p>
      </dsp:txBody>
      <dsp:txXfrm>
        <a:off x="243090" y="1355958"/>
        <a:ext cx="1155600" cy="3614916"/>
      </dsp:txXfrm>
    </dsp:sp>
    <dsp:sp modelId="{F159ABFF-6ED6-4B11-BB6D-52E0DC5300C8}">
      <dsp:nvSpPr>
        <dsp:cNvPr id="0" name=""/>
        <dsp:cNvSpPr/>
      </dsp:nvSpPr>
      <dsp:spPr>
        <a:xfrm>
          <a:off x="1641782" y="1318090"/>
          <a:ext cx="6361906" cy="3690652"/>
        </a:xfrm>
        <a:prstGeom prst="roundRect">
          <a:avLst>
            <a:gd name="adj" fmla="val 105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343564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Código Orgánico de Ordenamiento Territorial, Autonomías y Descentralización (COOTAD) Art. 54 y 55</a:t>
          </a:r>
          <a:endParaRPr lang="es-EC" sz="2400" kern="1200" dirty="0"/>
        </a:p>
      </dsp:txBody>
      <dsp:txXfrm>
        <a:off x="1755282" y="1431590"/>
        <a:ext cx="6134906" cy="3463652"/>
      </dsp:txXfrm>
    </dsp:sp>
    <dsp:sp modelId="{549DCC40-6B6F-410C-9472-3EF9DE58A8AD}">
      <dsp:nvSpPr>
        <dsp:cNvPr id="0" name=""/>
        <dsp:cNvSpPr/>
      </dsp:nvSpPr>
      <dsp:spPr>
        <a:xfrm>
          <a:off x="1800830" y="2609818"/>
          <a:ext cx="1272381" cy="21221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Ejercer el control sobre el uso y ocupación del suelo sobre el territorio de las GAD</a:t>
          </a:r>
          <a:endParaRPr lang="es-EC" sz="1500" kern="1200" dirty="0"/>
        </a:p>
      </dsp:txBody>
      <dsp:txXfrm>
        <a:off x="1839960" y="2648948"/>
        <a:ext cx="1194121" cy="2043864"/>
      </dsp:txXfrm>
    </dsp:sp>
    <dsp:sp modelId="{7605B361-69F2-4A7A-8882-9A05DF112745}">
      <dsp:nvSpPr>
        <dsp:cNvPr id="0" name=""/>
        <dsp:cNvSpPr/>
      </dsp:nvSpPr>
      <dsp:spPr>
        <a:xfrm>
          <a:off x="3242520" y="2636180"/>
          <a:ext cx="4555946" cy="2108944"/>
        </a:xfrm>
        <a:prstGeom prst="roundRect">
          <a:avLst>
            <a:gd name="adj" fmla="val 105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190382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Legislación y Normativa del DMQ </a:t>
          </a:r>
        </a:p>
      </dsp:txBody>
      <dsp:txXfrm>
        <a:off x="3307377" y="2701037"/>
        <a:ext cx="4426232" cy="1979230"/>
      </dsp:txXfrm>
    </dsp:sp>
    <dsp:sp modelId="{10A248CB-04ED-486B-AD6E-01FFECC3967D}">
      <dsp:nvSpPr>
        <dsp:cNvPr id="0" name=""/>
        <dsp:cNvSpPr/>
      </dsp:nvSpPr>
      <dsp:spPr>
        <a:xfrm>
          <a:off x="3356418" y="3585204"/>
          <a:ext cx="2132374" cy="9490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PMDOT (OM 041)</a:t>
          </a:r>
        </a:p>
      </dsp:txBody>
      <dsp:txXfrm>
        <a:off x="3385604" y="3614390"/>
        <a:ext cx="2074002" cy="890652"/>
      </dsp:txXfrm>
    </dsp:sp>
    <dsp:sp modelId="{27A250E4-FF8C-472E-B7CD-A58CEBA57D32}">
      <dsp:nvSpPr>
        <dsp:cNvPr id="0" name=""/>
        <dsp:cNvSpPr/>
      </dsp:nvSpPr>
      <dsp:spPr>
        <a:xfrm>
          <a:off x="5549457" y="3566917"/>
          <a:ext cx="2132374" cy="9490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Código municipal No.-001 en su Titulo IV Patrimonio Natural </a:t>
          </a:r>
        </a:p>
      </dsp:txBody>
      <dsp:txXfrm>
        <a:off x="5578643" y="3596103"/>
        <a:ext cx="2074002" cy="890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B34D9-30D0-4107-95E5-72B20CCF7D6B}">
      <dsp:nvSpPr>
        <dsp:cNvPr id="0" name=""/>
        <dsp:cNvSpPr/>
      </dsp:nvSpPr>
      <dsp:spPr>
        <a:xfrm>
          <a:off x="250236" y="293424"/>
          <a:ext cx="6908800" cy="792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Obligaciones de los propietarios de la tierras: Producción sustentable</a:t>
          </a:r>
        </a:p>
      </dsp:txBody>
      <dsp:txXfrm>
        <a:off x="273436" y="316624"/>
        <a:ext cx="5272002" cy="745712"/>
      </dsp:txXfrm>
    </dsp:sp>
    <dsp:sp modelId="{D3C92380-2655-43C2-AA28-EA357FDA4900}">
      <dsp:nvSpPr>
        <dsp:cNvPr id="0" name=""/>
        <dsp:cNvSpPr/>
      </dsp:nvSpPr>
      <dsp:spPr>
        <a:xfrm>
          <a:off x="582655" y="1490472"/>
          <a:ext cx="6908800" cy="15584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Intangibilidad de la propiedad: Los derechos de la propiedad no se afectarán y, nada tiene que ver con los derechos de propiedad o posesión de tierras, el municipio los respetará.</a:t>
          </a:r>
        </a:p>
      </dsp:txBody>
      <dsp:txXfrm>
        <a:off x="628300" y="1536117"/>
        <a:ext cx="5194918" cy="1467159"/>
      </dsp:txXfrm>
    </dsp:sp>
    <dsp:sp modelId="{4149BE5B-130E-480B-95CA-1041E6F5D9A4}">
      <dsp:nvSpPr>
        <dsp:cNvPr id="0" name=""/>
        <dsp:cNvSpPr/>
      </dsp:nvSpPr>
      <dsp:spPr>
        <a:xfrm>
          <a:off x="787399" y="3435613"/>
          <a:ext cx="7162767" cy="16257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Biodiversidad: flora especies endémicas, especies en estado vulnerables.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Fauna: 1/3 de las especies mamíferas están en categoría de conservación Vulnerable, entre las que se pueden mencionar:  Chucuri, Puma, Oso de anteojos, Tigrillo chico, Lobo de paramo, etc. </a:t>
          </a:r>
        </a:p>
      </dsp:txBody>
      <dsp:txXfrm>
        <a:off x="835015" y="3483229"/>
        <a:ext cx="5385297" cy="1530510"/>
      </dsp:txXfrm>
    </dsp:sp>
    <dsp:sp modelId="{4E49CFC1-A16E-4E41-B1EC-08A031CF9441}">
      <dsp:nvSpPr>
        <dsp:cNvPr id="0" name=""/>
        <dsp:cNvSpPr/>
      </dsp:nvSpPr>
      <dsp:spPr>
        <a:xfrm>
          <a:off x="5832316" y="927261"/>
          <a:ext cx="1012991" cy="101299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6060239" y="927261"/>
        <a:ext cx="557145" cy="762276"/>
      </dsp:txXfrm>
    </dsp:sp>
    <dsp:sp modelId="{37AAF1D3-FF7A-4E57-8646-87089395987E}">
      <dsp:nvSpPr>
        <dsp:cNvPr id="0" name=""/>
        <dsp:cNvSpPr/>
      </dsp:nvSpPr>
      <dsp:spPr>
        <a:xfrm>
          <a:off x="6387052" y="2597416"/>
          <a:ext cx="1012991" cy="101299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6614975" y="2597416"/>
        <a:ext cx="557145" cy="762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F1E52-B80E-4D3C-BF4A-906002BF1DD4}">
      <dsp:nvSpPr>
        <dsp:cNvPr id="0" name=""/>
        <dsp:cNvSpPr/>
      </dsp:nvSpPr>
      <dsp:spPr>
        <a:xfrm>
          <a:off x="101654" y="60205"/>
          <a:ext cx="5545814" cy="1391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Diseño: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Plan de manejo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Plan de financiamiento </a:t>
          </a:r>
        </a:p>
      </dsp:txBody>
      <dsp:txXfrm>
        <a:off x="142407" y="100958"/>
        <a:ext cx="4044384" cy="1309894"/>
      </dsp:txXfrm>
    </dsp:sp>
    <dsp:sp modelId="{74B84781-F888-431E-9066-DD652340E8C7}">
      <dsp:nvSpPr>
        <dsp:cNvPr id="0" name=""/>
        <dsp:cNvSpPr/>
      </dsp:nvSpPr>
      <dsp:spPr>
        <a:xfrm>
          <a:off x="489336" y="1551900"/>
          <a:ext cx="5545814" cy="1534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Conformación del Comité de Gestión: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GAD Parroquiales, Gremios de producción, Propietarios de predios, Asociaciones de regantes, Beneficiarios de las fuentes, Otros  </a:t>
          </a:r>
        </a:p>
      </dsp:txBody>
      <dsp:txXfrm>
        <a:off x="534271" y="1596835"/>
        <a:ext cx="4062198" cy="1444329"/>
      </dsp:txXfrm>
    </dsp:sp>
    <dsp:sp modelId="{5DEAEE0B-385B-4D0D-AEF9-25517F2C5F4D}">
      <dsp:nvSpPr>
        <dsp:cNvPr id="0" name=""/>
        <dsp:cNvSpPr/>
      </dsp:nvSpPr>
      <dsp:spPr>
        <a:xfrm>
          <a:off x="821061" y="3302201"/>
          <a:ext cx="5545814" cy="9980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Concordancia: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 err="1"/>
            <a:t>Macrozonificación</a:t>
          </a:r>
          <a:r>
            <a:rPr lang="es-EC" sz="2000" kern="1200" dirty="0"/>
            <a:t> y Uso de Suelo</a:t>
          </a:r>
        </a:p>
      </dsp:txBody>
      <dsp:txXfrm>
        <a:off x="850292" y="3331432"/>
        <a:ext cx="4093606" cy="939561"/>
      </dsp:txXfrm>
    </dsp:sp>
    <dsp:sp modelId="{A48B8DE2-FAD0-4AA1-A65C-238202BC08BB}">
      <dsp:nvSpPr>
        <dsp:cNvPr id="0" name=""/>
        <dsp:cNvSpPr/>
      </dsp:nvSpPr>
      <dsp:spPr>
        <a:xfrm>
          <a:off x="4641404" y="1055145"/>
          <a:ext cx="904410" cy="90441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4844896" y="1055145"/>
        <a:ext cx="497426" cy="680569"/>
      </dsp:txXfrm>
    </dsp:sp>
    <dsp:sp modelId="{5E34C8A2-B357-48B4-BCB7-5582BC98F92E}">
      <dsp:nvSpPr>
        <dsp:cNvPr id="0" name=""/>
        <dsp:cNvSpPr/>
      </dsp:nvSpPr>
      <dsp:spPr>
        <a:xfrm>
          <a:off x="5130741" y="2669169"/>
          <a:ext cx="904410" cy="90441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5334233" y="2669169"/>
        <a:ext cx="497426" cy="6805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6C2F4-451A-482C-BED6-EA3F872A530A}">
      <dsp:nvSpPr>
        <dsp:cNvPr id="0" name=""/>
        <dsp:cNvSpPr/>
      </dsp:nvSpPr>
      <dsp:spPr>
        <a:xfrm>
          <a:off x="1996440" y="535"/>
          <a:ext cx="2994660" cy="20889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15.996,78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Recursos Naturales Renovables/Producción sostenible </a:t>
          </a:r>
          <a:endParaRPr lang="es-EC" sz="2000" kern="1200" dirty="0"/>
        </a:p>
      </dsp:txBody>
      <dsp:txXfrm>
        <a:off x="1996440" y="261657"/>
        <a:ext cx="2211294" cy="1566731"/>
      </dsp:txXfrm>
    </dsp:sp>
    <dsp:sp modelId="{4D23C900-22CA-4A29-A2EC-DC24F6D81F45}">
      <dsp:nvSpPr>
        <dsp:cNvPr id="0" name=""/>
        <dsp:cNvSpPr/>
      </dsp:nvSpPr>
      <dsp:spPr>
        <a:xfrm>
          <a:off x="0" y="535"/>
          <a:ext cx="1996440" cy="20889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Zona conservación de la biodiversidad</a:t>
          </a:r>
          <a:endParaRPr lang="es-EC" sz="2300" kern="1200" dirty="0"/>
        </a:p>
      </dsp:txBody>
      <dsp:txXfrm>
        <a:off x="97458" y="97993"/>
        <a:ext cx="1801524" cy="1894059"/>
      </dsp:txXfrm>
    </dsp:sp>
    <dsp:sp modelId="{2D8E7B5B-BF06-444A-8F7B-9990CAA54D6A}">
      <dsp:nvSpPr>
        <dsp:cNvPr id="0" name=""/>
        <dsp:cNvSpPr/>
      </dsp:nvSpPr>
      <dsp:spPr>
        <a:xfrm>
          <a:off x="1996440" y="2298408"/>
          <a:ext cx="2994660" cy="20889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11.194,42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Protección Ecológica/Conservación del Patrimonio Natural</a:t>
          </a:r>
          <a:endParaRPr lang="es-EC" sz="1800" kern="1200" dirty="0"/>
        </a:p>
      </dsp:txBody>
      <dsp:txXfrm>
        <a:off x="1996440" y="2559530"/>
        <a:ext cx="2211294" cy="1566731"/>
      </dsp:txXfrm>
    </dsp:sp>
    <dsp:sp modelId="{F91AFEE3-5568-423A-A296-D4501EBD1CE5}">
      <dsp:nvSpPr>
        <dsp:cNvPr id="0" name=""/>
        <dsp:cNvSpPr/>
      </dsp:nvSpPr>
      <dsp:spPr>
        <a:xfrm>
          <a:off x="0" y="2298408"/>
          <a:ext cx="1996440" cy="208897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Uso sustentable de los recursos </a:t>
          </a:r>
          <a:endParaRPr lang="es-EC" sz="2300" kern="1200" dirty="0"/>
        </a:p>
      </dsp:txBody>
      <dsp:txXfrm>
        <a:off x="97458" y="2395866"/>
        <a:ext cx="1801524" cy="18940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89B17-F21A-4FFC-8C74-3C42EA9D96D0}">
      <dsp:nvSpPr>
        <dsp:cNvPr id="0" name=""/>
        <dsp:cNvSpPr/>
      </dsp:nvSpPr>
      <dsp:spPr>
        <a:xfrm>
          <a:off x="1435958" y="870973"/>
          <a:ext cx="8032429" cy="4151110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390A1-A7C2-4877-9FA6-1303E3B91129}">
      <dsp:nvSpPr>
        <dsp:cNvPr id="0" name=""/>
        <dsp:cNvSpPr/>
      </dsp:nvSpPr>
      <dsp:spPr>
        <a:xfrm>
          <a:off x="1676008" y="1356451"/>
          <a:ext cx="3730001" cy="3551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Actividades Permitidas</a:t>
          </a:r>
          <a:endParaRPr lang="es-EC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eriod"/>
          </a:pPr>
          <a:r>
            <a:rPr lang="es-EC" sz="1500" kern="1200" dirty="0"/>
            <a:t>Conservación de ecosistemas;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eriod"/>
          </a:pPr>
          <a:r>
            <a:rPr lang="es-EC" sz="1500" kern="1200" dirty="0"/>
            <a:t>Recuperación de cobertura vegetal, entre ellas forestación, reforestación,  recuperación natural y restauración de ecosistemas y paisajes, en especial en zonas de importancia hidrológica;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eriod"/>
          </a:pPr>
          <a:r>
            <a:rPr lang="es-EC" sz="1500" kern="1200" dirty="0"/>
            <a:t>Turismo sustentable de naturaleza y cultural;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eriod"/>
          </a:pPr>
          <a:r>
            <a:rPr lang="es-EC" sz="1500" kern="1200" dirty="0"/>
            <a:t>Prácticas de conservación de suelo, rotación de cultivos, abonos verdes, actividades agroforestales, actividades </a:t>
          </a:r>
          <a:r>
            <a:rPr lang="es-EC" sz="1500" kern="1200" dirty="0" err="1"/>
            <a:t>silvo</a:t>
          </a:r>
          <a:r>
            <a:rPr lang="es-EC" sz="1500" kern="1200" dirty="0"/>
            <a:t>-pastoriles, manejo de pastura; y,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eriod"/>
          </a:pPr>
          <a:r>
            <a:rPr lang="es-EC" sz="1500" kern="1200" dirty="0"/>
            <a:t>Cadena productiva forestal, agropecuaria e industrial para el desarrollo sustentable regional;</a:t>
          </a:r>
        </a:p>
      </dsp:txBody>
      <dsp:txXfrm>
        <a:off x="1676008" y="1356451"/>
        <a:ext cx="3730001" cy="3551224"/>
      </dsp:txXfrm>
    </dsp:sp>
    <dsp:sp modelId="{5CE703CB-A91E-44B0-842B-DB0DE7F6BBDE}">
      <dsp:nvSpPr>
        <dsp:cNvPr id="0" name=""/>
        <dsp:cNvSpPr/>
      </dsp:nvSpPr>
      <dsp:spPr>
        <a:xfrm>
          <a:off x="5489104" y="1356451"/>
          <a:ext cx="3730001" cy="3551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Actividades No Permitidas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no se permitirán quemas de la cobertura vegetal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 tala de bosques nativos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 elaboración de carbón con especies nativas,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 caza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 pesca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 recolección ilícita de especies de flora y fauna silvestres.</a:t>
          </a:r>
          <a:r>
            <a:rPr lang="es-ES" sz="1900" kern="1200" dirty="0"/>
            <a:t> </a:t>
          </a:r>
          <a:endParaRPr lang="es-EC" sz="1900" b="1" kern="1200" dirty="0"/>
        </a:p>
      </dsp:txBody>
      <dsp:txXfrm>
        <a:off x="5489104" y="1356451"/>
        <a:ext cx="3730001" cy="3551224"/>
      </dsp:txXfrm>
    </dsp:sp>
    <dsp:sp modelId="{31761AF4-8E50-4AFF-B84E-CC3D2AC571B8}">
      <dsp:nvSpPr>
        <dsp:cNvPr id="0" name=""/>
        <dsp:cNvSpPr/>
      </dsp:nvSpPr>
      <dsp:spPr>
        <a:xfrm>
          <a:off x="605017" y="40245"/>
          <a:ext cx="1569555" cy="1569555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6FCE8-7924-45E0-A5E0-F3419721058C}">
      <dsp:nvSpPr>
        <dsp:cNvPr id="0" name=""/>
        <dsp:cNvSpPr/>
      </dsp:nvSpPr>
      <dsp:spPr>
        <a:xfrm>
          <a:off x="8360466" y="604695"/>
          <a:ext cx="1477228" cy="506233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27B18-16F0-4A76-A5BA-FDB9A00D00ED}">
      <dsp:nvSpPr>
        <dsp:cNvPr id="0" name=""/>
        <dsp:cNvSpPr/>
      </dsp:nvSpPr>
      <dsp:spPr>
        <a:xfrm>
          <a:off x="5452173" y="1364044"/>
          <a:ext cx="923" cy="3391761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30083-EC94-43DB-8906-51C490EEC4AD}">
      <dsp:nvSpPr>
        <dsp:cNvPr id="0" name=""/>
        <dsp:cNvSpPr/>
      </dsp:nvSpPr>
      <dsp:spPr>
        <a:xfrm>
          <a:off x="0" y="0"/>
          <a:ext cx="8439150" cy="8933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Reducción de impuestos municipales a cambio de resultados específicos de protección (certificado de intersección con áreas de conservación naturales del DMQ)</a:t>
          </a:r>
        </a:p>
      </dsp:txBody>
      <dsp:txXfrm>
        <a:off x="26166" y="26166"/>
        <a:ext cx="7399631" cy="841049"/>
      </dsp:txXfrm>
    </dsp:sp>
    <dsp:sp modelId="{99DE0EBB-C89A-4D05-AE0D-7EC9679B70E0}">
      <dsp:nvSpPr>
        <dsp:cNvPr id="0" name=""/>
        <dsp:cNvSpPr/>
      </dsp:nvSpPr>
      <dsp:spPr>
        <a:xfrm>
          <a:off x="706778" y="1055814"/>
          <a:ext cx="8439150" cy="8933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Capacitar a miembros de la comunidad en temas técnicos.</a:t>
          </a:r>
        </a:p>
      </dsp:txBody>
      <dsp:txXfrm>
        <a:off x="732944" y="1081980"/>
        <a:ext cx="7099341" cy="841049"/>
      </dsp:txXfrm>
    </dsp:sp>
    <dsp:sp modelId="{3E927493-2FB9-4F3B-B814-5038C09644A7}">
      <dsp:nvSpPr>
        <dsp:cNvPr id="0" name=""/>
        <dsp:cNvSpPr/>
      </dsp:nvSpPr>
      <dsp:spPr>
        <a:xfrm>
          <a:off x="1403008" y="2111629"/>
          <a:ext cx="8439150" cy="8933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Impulsar procesos de alternativas productivas conservacionistas, involucrando a la comunidad.</a:t>
          </a:r>
        </a:p>
      </dsp:txBody>
      <dsp:txXfrm>
        <a:off x="1429174" y="2137795"/>
        <a:ext cx="7109890" cy="841049"/>
      </dsp:txXfrm>
    </dsp:sp>
    <dsp:sp modelId="{40656E24-378A-4618-868E-FE5A970DF1B3}">
      <dsp:nvSpPr>
        <dsp:cNvPr id="0" name=""/>
        <dsp:cNvSpPr/>
      </dsp:nvSpPr>
      <dsp:spPr>
        <a:xfrm>
          <a:off x="2109787" y="3167443"/>
          <a:ext cx="8439150" cy="8933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Otras que la Secretaria de Ambiente considere pertinentes.</a:t>
          </a:r>
        </a:p>
      </dsp:txBody>
      <dsp:txXfrm>
        <a:off x="2135953" y="3193609"/>
        <a:ext cx="7099341" cy="841049"/>
      </dsp:txXfrm>
    </dsp:sp>
    <dsp:sp modelId="{A8093824-4EC2-4B17-934A-5A0C893FC423}">
      <dsp:nvSpPr>
        <dsp:cNvPr id="0" name=""/>
        <dsp:cNvSpPr/>
      </dsp:nvSpPr>
      <dsp:spPr>
        <a:xfrm>
          <a:off x="7858452" y="684249"/>
          <a:ext cx="580697" cy="5806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600" kern="1200"/>
        </a:p>
      </dsp:txBody>
      <dsp:txXfrm>
        <a:off x="7989109" y="684249"/>
        <a:ext cx="319383" cy="436974"/>
      </dsp:txXfrm>
    </dsp:sp>
    <dsp:sp modelId="{8CDDEB00-D793-4211-A91D-61FBD7F5689A}">
      <dsp:nvSpPr>
        <dsp:cNvPr id="0" name=""/>
        <dsp:cNvSpPr/>
      </dsp:nvSpPr>
      <dsp:spPr>
        <a:xfrm>
          <a:off x="8565231" y="1740063"/>
          <a:ext cx="580697" cy="5806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600" kern="1200"/>
        </a:p>
      </dsp:txBody>
      <dsp:txXfrm>
        <a:off x="8695888" y="1740063"/>
        <a:ext cx="319383" cy="436974"/>
      </dsp:txXfrm>
    </dsp:sp>
    <dsp:sp modelId="{594DE464-74E7-4C3D-B808-517BE3C4D9C1}">
      <dsp:nvSpPr>
        <dsp:cNvPr id="0" name=""/>
        <dsp:cNvSpPr/>
      </dsp:nvSpPr>
      <dsp:spPr>
        <a:xfrm>
          <a:off x="9261461" y="2795878"/>
          <a:ext cx="580697" cy="5806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600" kern="1200"/>
        </a:p>
      </dsp:txBody>
      <dsp:txXfrm>
        <a:off x="9392118" y="2795878"/>
        <a:ext cx="319383" cy="43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6C61-A0F3-4E2B-A9CD-7816F0EF2299}" type="datetimeFigureOut">
              <a:rPr lang="es-EC" smtClean="0"/>
              <a:t>14/9/2021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24349-05A4-4F10-A3BD-FDF6509288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191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Mojanda-</a:t>
            </a:r>
            <a:r>
              <a:rPr lang="es-EC" baseline="0" dirty="0"/>
              <a:t>Cambugan cuenta con su propio Comité de Gestión (Activo)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EBF8-0282-4EA5-B6A3-AB35BE0A8F6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412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4349-05A4-4F10-A3BD-FDF65092887A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655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Flora especie</a:t>
            </a:r>
            <a:r>
              <a:rPr lang="es-EC" baseline="0" dirty="0"/>
              <a:t> </a:t>
            </a:r>
            <a:r>
              <a:rPr lang="es-EC" dirty="0"/>
              <a:t>endémica:</a:t>
            </a:r>
            <a:r>
              <a:rPr lang="es-EC" baseline="0" dirty="0"/>
              <a:t> </a:t>
            </a:r>
            <a:r>
              <a:rPr lang="es-EC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Podocarpus </a:t>
            </a:r>
            <a:r>
              <a:rPr lang="es-EC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oleifolius</a:t>
            </a:r>
            <a:r>
              <a:rPr lang="es-EC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(Romerillo)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Flora Especies vulnerables:: </a:t>
            </a:r>
            <a:r>
              <a:rPr lang="es-EC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Polilepis</a:t>
            </a:r>
            <a:r>
              <a:rPr lang="es-EC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incana</a:t>
            </a:r>
            <a:r>
              <a:rPr lang="es-EC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EC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Arbol</a:t>
            </a:r>
            <a:r>
              <a:rPr lang="es-EC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papel), </a:t>
            </a:r>
            <a:r>
              <a:rPr lang="es-EC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Myrcianthes</a:t>
            </a:r>
            <a:r>
              <a:rPr lang="es-EC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halli</a:t>
            </a:r>
            <a:r>
              <a:rPr lang="es-EC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(Arrayan), </a:t>
            </a:r>
            <a:r>
              <a:rPr lang="es-EC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Cinchona</a:t>
            </a:r>
            <a:r>
              <a:rPr lang="es-EC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pubescens</a:t>
            </a:r>
            <a:r>
              <a:rPr lang="es-EC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(Cascarilla), </a:t>
            </a:r>
            <a:r>
              <a:rPr lang="es-EC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Quercus</a:t>
            </a:r>
            <a:r>
              <a:rPr lang="es-EC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humboltii</a:t>
            </a:r>
            <a:r>
              <a:rPr lang="es-EC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(Roble andino). </a:t>
            </a:r>
            <a:r>
              <a:rPr lang="es-EC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EBF8-0282-4EA5-B6A3-AB35BE0A8F6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647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ourier New" panose="02070309020205020404" pitchFamily="49" charset="0"/>
              <a:buNone/>
            </a:pPr>
            <a:r>
              <a:rPr lang="es-EC" baseline="0" dirty="0"/>
              <a:t>El Plan de Manejo se basa: </a:t>
            </a:r>
          </a:p>
          <a:p>
            <a:pPr lvl="1">
              <a:buFont typeface="Courier New" panose="02070309020205020404" pitchFamily="49" charset="0"/>
              <a:buNone/>
            </a:pPr>
            <a:r>
              <a:rPr lang="es-EC" dirty="0"/>
              <a:t>a) Desarrollo sustentable dentro del área protegida y su área de influencia</a:t>
            </a:r>
          </a:p>
          <a:p>
            <a:pPr lvl="1">
              <a:buFont typeface="Courier New" panose="02070309020205020404" pitchFamily="49" charset="0"/>
              <a:buNone/>
            </a:pPr>
            <a:r>
              <a:rPr lang="es-EC" dirty="0"/>
              <a:t>b) Fomento de buenas practicas ambientales.</a:t>
            </a:r>
          </a:p>
          <a:p>
            <a:pPr lvl="1">
              <a:buFont typeface="Courier New" panose="02070309020205020404" pitchFamily="49" charset="0"/>
              <a:buNone/>
            </a:pPr>
            <a:endParaRPr lang="es-EC" dirty="0"/>
          </a:p>
          <a:p>
            <a:pPr lvl="1">
              <a:buFont typeface="Courier New" panose="02070309020205020404" pitchFamily="49" charset="0"/>
              <a:buNone/>
            </a:pPr>
            <a:r>
              <a:rPr lang="es-EC" dirty="0"/>
              <a:t>Una vez sancionado el plan de manejo se declara de interés publico y su aplicación garantizara</a:t>
            </a:r>
            <a:r>
              <a:rPr lang="es-EC" baseline="0" dirty="0"/>
              <a:t> el cumplimiento de las funciones sociales y ambientales del área.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EBF8-0282-4EA5-B6A3-AB35BE0A8F6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933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El</a:t>
            </a:r>
            <a:r>
              <a:rPr lang="es-EC" baseline="0" dirty="0"/>
              <a:t> ACUS Mojanda Cambugán, tiene 14 microcuencas que recorren su área de conservación.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4349-05A4-4F10-A3BD-FDF65092887A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954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24349-05A4-4F10-A3BD-FDF65092887A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767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F1FF7-58A2-4321-ADFB-146049514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13F567-9089-43CE-96C2-14C95E3FF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CF1BAD-E200-4B48-88D8-F2CFD62B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CF5-D45F-4413-8B26-BF486B3CA474}" type="datetimeFigureOut">
              <a:rPr lang="es-EC" smtClean="0"/>
              <a:t>14/9/2021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DE7FC5-C7A4-4F86-984A-30F715D8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019D8B-F0EA-4803-B375-8D95AD4B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2350-23DE-4B58-B4FC-F69A55DD3D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785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9103F-2D5B-4725-80DF-4C908BD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F7202E-AD85-4C0E-91B0-02DB98740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BB81B2-2F83-4931-95D6-955B3881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CF5-D45F-4413-8B26-BF486B3CA474}" type="datetimeFigureOut">
              <a:rPr lang="es-EC" smtClean="0"/>
              <a:t>14/9/2021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B49B1C-A7E6-4A1D-86E3-33D0BDF7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973A6-7C3C-42D1-94D3-39B8AD48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2350-23DE-4B58-B4FC-F69A55DD3D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273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E69907-435F-40C1-BB99-6509D5180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118896-982A-470C-A6C5-835904639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A1E533-A89A-4D16-8E3F-E969C120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CF5-D45F-4413-8B26-BF486B3CA474}" type="datetimeFigureOut">
              <a:rPr lang="es-EC" smtClean="0"/>
              <a:t>14/9/2021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F0467-3A13-4F51-B021-9AD1ED07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65B91D-809E-42AD-9397-D4C4090D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2350-23DE-4B58-B4FC-F69A55DD3D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138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F5774-CC17-413D-AD0B-1C6AE65F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1FC69-0C9A-4AF7-AA33-81A636694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42639B-0758-4134-BC44-10F2E5E3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CF5-D45F-4413-8B26-BF486B3CA474}" type="datetimeFigureOut">
              <a:rPr lang="es-EC" smtClean="0"/>
              <a:t>14/9/2021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875017-92DD-414C-A67B-FDB8ED65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198FF9-7E93-41D7-9799-8269B779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2350-23DE-4B58-B4FC-F69A55DD3D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864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DC251-6E31-45C9-AD18-9019D87F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E9B6ED-4710-4DC1-B01E-BD1AC235D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05C14D-0451-4309-9687-33AD5DBC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CF5-D45F-4413-8B26-BF486B3CA474}" type="datetimeFigureOut">
              <a:rPr lang="es-EC" smtClean="0"/>
              <a:t>14/9/2021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45241E-6966-4BB4-A941-78C3DC98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244283-5613-4C2F-BD6B-2BF3CF64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2350-23DE-4B58-B4FC-F69A55DD3D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199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EAFD9-B6D7-43A1-8D39-70DB3E38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D07A9D-FB90-40C9-B478-173BD5426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D33C64-E332-44E1-B34F-7DA55AA83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3FAD74-E207-4CE5-B7D8-3EDD7601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CF5-D45F-4413-8B26-BF486B3CA474}" type="datetimeFigureOut">
              <a:rPr lang="es-EC" smtClean="0"/>
              <a:t>14/9/2021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3CB348-EEB5-4F70-A65D-6DDAD50C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744E7C-143B-4317-ACA1-2846C0AD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2350-23DE-4B58-B4FC-F69A55DD3D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859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9C12B-F6F0-48D4-9528-1435CF4F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532C2-16BA-46AC-A8F5-6E335B07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7A348F-D50E-458A-A041-2A5D235F6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99DFDB-F144-4950-BC04-ABB624229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1E2106-9015-410A-9A34-31A280EBF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FA78B6-8DBB-470A-A3B3-F4A091B6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CF5-D45F-4413-8B26-BF486B3CA474}" type="datetimeFigureOut">
              <a:rPr lang="es-EC" smtClean="0"/>
              <a:t>14/9/2021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F0ACA2-2A60-4F0D-935C-9EB27385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33C1A6-F76E-4A7E-A8FD-6C8D0E0C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2350-23DE-4B58-B4FC-F69A55DD3D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271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470EA-2383-4497-B83B-6E9DE8D2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91CC4A-BC55-475B-A0CA-EA44595C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CF5-D45F-4413-8B26-BF486B3CA474}" type="datetimeFigureOut">
              <a:rPr lang="es-EC" smtClean="0"/>
              <a:t>14/9/2021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3F8DD0-1481-424D-8F16-36B31EC9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07F1C9-C636-4D52-B187-486A8F2A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2350-23DE-4B58-B4FC-F69A55DD3D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426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A03E3D-66D1-4C18-BDA5-91AB0034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CF5-D45F-4413-8B26-BF486B3CA474}" type="datetimeFigureOut">
              <a:rPr lang="es-EC" smtClean="0"/>
              <a:t>14/9/2021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CC2259-462A-44B6-8690-65BB1C15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CBFFD9-782A-47DD-A3B3-257C0FFD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2350-23DE-4B58-B4FC-F69A55DD3D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043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1E680-BB78-4DC7-A801-E336687A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E4C2B-3E3A-4E71-B99B-3211EAFC4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96850-5F4D-406A-9203-F4659A8A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64C9D8-D9FC-43CA-B36E-4E701289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CF5-D45F-4413-8B26-BF486B3CA474}" type="datetimeFigureOut">
              <a:rPr lang="es-EC" smtClean="0"/>
              <a:t>14/9/2021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F50606-8681-44FC-A697-BA5C327C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8FF04-E960-4048-949E-42D52661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2350-23DE-4B58-B4FC-F69A55DD3D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6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E29E2-393C-496B-985E-A84D1C40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6DB32E-864B-458A-9EEF-B145901C5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AD4604-1FE3-4317-BDE2-7BA9D6382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D733DF-A8DE-43D1-B910-F2138DE1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CF5-D45F-4413-8B26-BF486B3CA474}" type="datetimeFigureOut">
              <a:rPr lang="es-EC" smtClean="0"/>
              <a:t>14/9/2021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E7E85A-179B-4233-BF89-4BDE3525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F94C02-E201-48F5-902F-68C97426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2350-23DE-4B58-B4FC-F69A55DD3D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18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39C8E8-0D92-415E-A2B9-E55DDCC1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916A0-45E2-45E8-9741-49F6EDF3C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EA6846-20E1-42E6-9EFE-6E3BC0C75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FCF5-D45F-4413-8B26-BF486B3CA474}" type="datetimeFigureOut">
              <a:rPr lang="es-EC" smtClean="0"/>
              <a:t>14/9/2021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F0F82-41AB-474E-A27A-25848CBC1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72A734-E904-4C74-BDF3-9E3A3B649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82350-23DE-4B58-B4FC-F69A55DD3D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166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bioweb.bio/floraweb/librorojo/FichaEspecie/Brachyotum%20gleasoni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10951B-8262-4306-88FA-536C546D8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D2148D-F83A-4EB6-B76B-2DA170C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738" y="914391"/>
            <a:ext cx="10800522" cy="3167271"/>
          </a:xfrm>
        </p:spPr>
        <p:txBody>
          <a:bodyPr>
            <a:normAutofit/>
          </a:bodyPr>
          <a:lstStyle/>
          <a:p>
            <a:r>
              <a:rPr lang="es-ES" sz="3600" b="1" dirty="0"/>
              <a:t>ÁREAS NATURALES PROTEGIDAS EN LAS MICROCUENCAS DE LOS RÍOS MERIDIANO, </a:t>
            </a:r>
            <a:r>
              <a:rPr lang="es-ES" sz="3600" b="1" dirty="0" err="1"/>
              <a:t>CAMBUGÁN</a:t>
            </a:r>
            <a:r>
              <a:rPr lang="es-ES" sz="3600" b="1" dirty="0"/>
              <a:t>, </a:t>
            </a:r>
            <a:r>
              <a:rPr lang="es-ES" sz="3600" b="1" dirty="0" err="1"/>
              <a:t>JONDANGA</a:t>
            </a:r>
            <a:r>
              <a:rPr lang="es-ES" sz="3600" b="1" dirty="0"/>
              <a:t>, </a:t>
            </a:r>
            <a:r>
              <a:rPr lang="es-ES" sz="3600" b="1" dirty="0" err="1"/>
              <a:t>PERLAVÍ</a:t>
            </a:r>
            <a:r>
              <a:rPr lang="es-ES" sz="3600" b="1" dirty="0"/>
              <a:t>, </a:t>
            </a:r>
            <a:r>
              <a:rPr lang="es-ES" sz="3600" b="1" dirty="0" err="1"/>
              <a:t>PATAQUÍ</a:t>
            </a:r>
            <a:r>
              <a:rPr lang="es-ES" sz="3600" b="1" dirty="0"/>
              <a:t>, </a:t>
            </a:r>
            <a:r>
              <a:rPr lang="es-ES" sz="3600" b="1" dirty="0" err="1"/>
              <a:t>CUBI</a:t>
            </a:r>
            <a:r>
              <a:rPr lang="es-ES" sz="3600" b="1" dirty="0"/>
              <a:t>, Y LAS QUEBRADAS BELLAVISTA, PALMERAS, LA MERCED, SANTA MARTHA, EL SALTO DE LA CHORRERA Y DRENAJES </a:t>
            </a:r>
            <a:r>
              <a:rPr lang="es-ES" sz="3600" b="1" dirty="0" err="1"/>
              <a:t>MENOSRES</a:t>
            </a:r>
            <a:r>
              <a:rPr lang="es-ES" sz="3600" b="1" dirty="0"/>
              <a:t> DEL RÍO GUAYLLABAMBA </a:t>
            </a:r>
            <a:endParaRPr lang="es-EC" sz="36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9C3DE9-04B3-483B-B9D7-A150B958A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655827"/>
            <a:ext cx="9144000" cy="680452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ING. IVAN BASTIDAS</a:t>
            </a:r>
          </a:p>
          <a:p>
            <a:r>
              <a:rPr lang="es-ES" dirty="0"/>
              <a:t>SECRETARIO DE AMBIENTE (E)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6503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480CF8-D2B3-4E11-92AD-A24C03D95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86600" cy="11080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3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Incentivos – Obligaciones Municipales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165567"/>
              </p:ext>
            </p:extLst>
          </p:nvPr>
        </p:nvGraphicFramePr>
        <p:xfrm>
          <a:off x="838200" y="1618591"/>
          <a:ext cx="10548938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519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665590" y="362800"/>
            <a:ext cx="3932237" cy="99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Propuesta ACUS Mojanda Cambugan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7541194" y="1505800"/>
            <a:ext cx="4181027" cy="50135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Área: 27191,2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Ubicación: Nororiente del DMQ y al norte de la ciudad de Quito, en la Mancomunidad Norcentral, integrada por las parroquias rurales de Atahualpa, San José de Minas, Puéllaro, Perucho y Chavezpamba.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13 Ecosistemas Naturales</a:t>
            </a:r>
            <a:r>
              <a:rPr lang="es-EC" sz="2000" baseline="0" dirty="0"/>
              <a:t> y </a:t>
            </a:r>
            <a:r>
              <a:rPr lang="es-EC" sz="2000" baseline="0" dirty="0" err="1"/>
              <a:t>Seminaturales</a:t>
            </a:r>
            <a:r>
              <a:rPr lang="es-EC" sz="2000" baseline="0" dirty="0"/>
              <a:t> identificados </a:t>
            </a:r>
            <a:r>
              <a:rPr lang="es-EC" sz="2000" dirty="0"/>
              <a:t>para el</a:t>
            </a:r>
            <a:r>
              <a:rPr lang="es-EC" sz="2000" baseline="0" dirty="0"/>
              <a:t> área de estudio </a:t>
            </a:r>
            <a:endParaRPr lang="es-EC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Objetivo: Cuidar y mantener las fuentes hídricas, biodiversidad y funciones ecosistémicas. Conservación y desarrollo de valores culturales y la identidad de la zona.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l="30163" t="19766" r="28386" b="10897"/>
          <a:stretch/>
        </p:blipFill>
        <p:spPr bwMode="auto">
          <a:xfrm>
            <a:off x="254001" y="362800"/>
            <a:ext cx="7123723" cy="6156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4798209" y="324433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u="none" strike="noStrike" dirty="0" err="1">
                <a:solidFill>
                  <a:srgbClr val="333333"/>
                </a:solidFill>
                <a:effectLst/>
                <a:latin typeface="Source Sans Pro"/>
                <a:hlinkClick r:id="rId4"/>
              </a:rPr>
              <a:t>Brachyotum</a:t>
            </a:r>
            <a:r>
              <a:rPr lang="es-EC" b="1" i="1" u="none" strike="noStrike" dirty="0">
                <a:solidFill>
                  <a:srgbClr val="333333"/>
                </a:solidFill>
                <a:effectLst/>
                <a:latin typeface="Source Sans Pro"/>
                <a:hlinkClick r:id="rId4"/>
              </a:rPr>
              <a:t> </a:t>
            </a:r>
            <a:r>
              <a:rPr lang="es-EC" b="1" i="1" u="none" strike="noStrike" dirty="0" err="1">
                <a:solidFill>
                  <a:srgbClr val="333333"/>
                </a:solidFill>
                <a:effectLst/>
                <a:latin typeface="Source Sans Pro"/>
                <a:hlinkClick r:id="rId4"/>
              </a:rPr>
              <a:t>gleasonii</a:t>
            </a:r>
            <a:endParaRPr lang="es-EC" b="1" i="0" u="none" strike="noStrike" dirty="0">
              <a:solidFill>
                <a:srgbClr val="333333"/>
              </a:solidFill>
              <a:effectLst/>
              <a:latin typeface="Source Sans Pro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15942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2864" y="534424"/>
            <a:ext cx="8229600" cy="432048"/>
          </a:xfrm>
        </p:spPr>
        <p:txBody>
          <a:bodyPr>
            <a:noAutofit/>
          </a:bodyPr>
          <a:lstStyle/>
          <a:p>
            <a:r>
              <a:rPr lang="es-EC" sz="3600" b="1" dirty="0"/>
              <a:t>Sustento legal, político, institucional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90247176"/>
              </p:ext>
            </p:extLst>
          </p:nvPr>
        </p:nvGraphicFramePr>
        <p:xfrm>
          <a:off x="838400" y="966472"/>
          <a:ext cx="820891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283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EF4117-1E51-4E9A-B0C9-9AD10E262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2573867" cy="6170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3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Importancia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231091"/>
            <a:ext cx="2616200" cy="10361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EC" dirty="0"/>
              <a:t>Gestión del ACUS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34474753"/>
              </p:ext>
            </p:extLst>
          </p:nvPr>
        </p:nvGraphicFramePr>
        <p:xfrm>
          <a:off x="3454400" y="728067"/>
          <a:ext cx="8128000" cy="519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696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6EF4117-1E51-4E9A-B0C9-9AD10E262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8868508" cy="7462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3200" b="1" dirty="0"/>
              <a:t>Estrategias para la gestión de Mojanda-Cambugán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11834" y="3238253"/>
            <a:ext cx="3536852" cy="18202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dirty="0"/>
              <a:t>Plan de manejo (protección, restauración y uso sustentable).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55027338"/>
              </p:ext>
            </p:extLst>
          </p:nvPr>
        </p:nvGraphicFramePr>
        <p:xfrm>
          <a:off x="4276862" y="1257300"/>
          <a:ext cx="6524488" cy="463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930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634082"/>
          </a:xfrm>
        </p:spPr>
        <p:txBody>
          <a:bodyPr>
            <a:noAutofit/>
          </a:bodyPr>
          <a:lstStyle/>
          <a:p>
            <a:r>
              <a:rPr lang="es-EC" sz="3600" b="1" dirty="0"/>
              <a:t>SITUACIÓN DE LOS RECURSOS HÍDRICOS </a:t>
            </a:r>
          </a:p>
        </p:txBody>
      </p:sp>
      <p:pic>
        <p:nvPicPr>
          <p:cNvPr id="4" name="3 Imagen" descr="C:\Users\Principal\Documents\Didier MAY 2016\Secretaría del Ambiente\Mapas\Mapas finales\MAPA DE CONCESIONES POR MICROCUENCA_OK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/>
          <a:stretch/>
        </p:blipFill>
        <p:spPr bwMode="auto">
          <a:xfrm>
            <a:off x="1622165" y="665314"/>
            <a:ext cx="8928992" cy="6192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436400" y="29286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PH1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439816" y="23082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PH2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85229" y="30065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PH3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5736644" y="3305309"/>
            <a:ext cx="154813" cy="85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5051884" y="2302873"/>
            <a:ext cx="72008" cy="11265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999879" y="3120643"/>
            <a:ext cx="159794" cy="1846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6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9144E2-0CCF-4BE6-84EC-B0312F7B7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584" y="355990"/>
            <a:ext cx="10229883" cy="718609"/>
          </a:xfrm>
        </p:spPr>
        <p:txBody>
          <a:bodyPr/>
          <a:lstStyle/>
          <a:p>
            <a:r>
              <a:rPr lang="es-EC" dirty="0"/>
              <a:t>Componente Biótico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840053"/>
              </p:ext>
            </p:extLst>
          </p:nvPr>
        </p:nvGraphicFramePr>
        <p:xfrm>
          <a:off x="434315" y="940219"/>
          <a:ext cx="10369152" cy="4808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8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Componente biótico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Descripción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Flora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 estima 132 especies vegetales dentro de 51 familia, las familias más frecuentes: </a:t>
                      </a:r>
                      <a:r>
                        <a:rPr lang="es-EC" sz="1600" dirty="0" err="1">
                          <a:effectLst/>
                        </a:rPr>
                        <a:t>Rubiaceae</a:t>
                      </a:r>
                      <a:r>
                        <a:rPr lang="es-EC" sz="1600" dirty="0">
                          <a:effectLst/>
                        </a:rPr>
                        <a:t>, </a:t>
                      </a:r>
                      <a:r>
                        <a:rPr lang="es-EC" sz="1600" dirty="0" err="1">
                          <a:effectLst/>
                        </a:rPr>
                        <a:t>Melastomataceae</a:t>
                      </a:r>
                      <a:r>
                        <a:rPr lang="es-EC" sz="1600" dirty="0">
                          <a:effectLst/>
                        </a:rPr>
                        <a:t>, </a:t>
                      </a:r>
                      <a:r>
                        <a:rPr lang="es-EC" sz="1600" dirty="0" err="1">
                          <a:effectLst/>
                        </a:rPr>
                        <a:t>Euphorbiaceae</a:t>
                      </a:r>
                      <a:r>
                        <a:rPr lang="es-EC" sz="1600" dirty="0">
                          <a:effectLst/>
                        </a:rPr>
                        <a:t>, </a:t>
                      </a:r>
                      <a:r>
                        <a:rPr lang="es-EC" sz="1600" dirty="0" err="1">
                          <a:effectLst/>
                        </a:rPr>
                        <a:t>Moraceae</a:t>
                      </a:r>
                      <a:r>
                        <a:rPr lang="es-EC" sz="1600" dirty="0">
                          <a:effectLst/>
                        </a:rPr>
                        <a:t>, </a:t>
                      </a:r>
                      <a:r>
                        <a:rPr lang="es-EC" sz="1600" dirty="0" err="1">
                          <a:effectLst/>
                        </a:rPr>
                        <a:t>Lauraceae</a:t>
                      </a:r>
                      <a:r>
                        <a:rPr lang="es-EC" sz="1600" dirty="0">
                          <a:effectLst/>
                        </a:rPr>
                        <a:t>, </a:t>
                      </a:r>
                      <a:r>
                        <a:rPr lang="es-EC" sz="1600" dirty="0" err="1">
                          <a:effectLst/>
                        </a:rPr>
                        <a:t>Clusiaceae</a:t>
                      </a:r>
                      <a:r>
                        <a:rPr lang="es-EC" sz="1600" dirty="0">
                          <a:effectLst/>
                        </a:rPr>
                        <a:t>, </a:t>
                      </a:r>
                      <a:r>
                        <a:rPr lang="es-EC" sz="1600" dirty="0" err="1">
                          <a:effectLst/>
                        </a:rPr>
                        <a:t>Myrtaceae</a:t>
                      </a:r>
                      <a:r>
                        <a:rPr lang="es-EC" sz="1600" dirty="0">
                          <a:effectLst/>
                        </a:rPr>
                        <a:t>, </a:t>
                      </a:r>
                      <a:r>
                        <a:rPr lang="es-EC" sz="1600" dirty="0" err="1">
                          <a:effectLst/>
                        </a:rPr>
                        <a:t>Sabiaceae</a:t>
                      </a:r>
                      <a:r>
                        <a:rPr lang="es-EC" sz="1600" dirty="0">
                          <a:effectLst/>
                        </a:rPr>
                        <a:t>, </a:t>
                      </a:r>
                      <a:r>
                        <a:rPr lang="es-EC" sz="1600" dirty="0" err="1">
                          <a:effectLst/>
                        </a:rPr>
                        <a:t>Cunoniaceae</a:t>
                      </a:r>
                      <a:r>
                        <a:rPr lang="es-EC" sz="1600" dirty="0">
                          <a:effectLst/>
                        </a:rPr>
                        <a:t> y </a:t>
                      </a:r>
                      <a:r>
                        <a:rPr lang="es-EC" sz="1600" dirty="0" err="1">
                          <a:effectLst/>
                        </a:rPr>
                        <a:t>Bignoniaceae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Mamíferos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En el Bosque Protector </a:t>
                      </a:r>
                      <a:r>
                        <a:rPr lang="es-EC" sz="1600" dirty="0" err="1">
                          <a:effectLst/>
                        </a:rPr>
                        <a:t>Cambugán</a:t>
                      </a:r>
                      <a:r>
                        <a:rPr lang="es-EC" sz="1600" dirty="0">
                          <a:effectLst/>
                        </a:rPr>
                        <a:t> se registraron 38 especies de 18 familias y ocho órdenes, se identificaron ocho especies en estado de conservación de vulnerabilidad entre las que se puede mencionar: Puerco Espín Quichua </a:t>
                      </a:r>
                      <a:r>
                        <a:rPr lang="es-EC" sz="1600" i="1" dirty="0">
                          <a:effectLst/>
                        </a:rPr>
                        <a:t>(</a:t>
                      </a:r>
                      <a:r>
                        <a:rPr lang="es-EC" sz="1600" i="1" dirty="0" err="1">
                          <a:effectLst/>
                        </a:rPr>
                        <a:t>Coendou</a:t>
                      </a:r>
                      <a:r>
                        <a:rPr lang="es-EC" sz="1600" i="1" dirty="0">
                          <a:effectLst/>
                        </a:rPr>
                        <a:t> quichua</a:t>
                      </a:r>
                      <a:r>
                        <a:rPr lang="es-EC" sz="1600" dirty="0">
                          <a:effectLst/>
                        </a:rPr>
                        <a:t>), Lobo de páramo (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Lycalopex</a:t>
                      </a:r>
                      <a:r>
                        <a:rPr lang="es-EC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culpaeus</a:t>
                      </a:r>
                      <a:r>
                        <a:rPr lang="es-EC" sz="1600" dirty="0">
                          <a:effectLst/>
                        </a:rPr>
                        <a:t>) </a:t>
                      </a:r>
                      <a:r>
                        <a:rPr lang="es-EC" sz="1600" dirty="0" err="1">
                          <a:effectLst/>
                        </a:rPr>
                        <a:t>Guanfando</a:t>
                      </a:r>
                      <a:r>
                        <a:rPr lang="es-EC" sz="1600" dirty="0">
                          <a:effectLst/>
                        </a:rPr>
                        <a:t> o Perro de monte (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Speothos</a:t>
                      </a:r>
                      <a:r>
                        <a:rPr lang="es-EC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venaticus</a:t>
                      </a:r>
                      <a:r>
                        <a:rPr lang="es-EC" sz="1600" dirty="0">
                          <a:effectLst/>
                        </a:rPr>
                        <a:t>), </a:t>
                      </a:r>
                      <a:r>
                        <a:rPr lang="es-EC" sz="1600" dirty="0" err="1">
                          <a:effectLst/>
                        </a:rPr>
                        <a:t>Coatí</a:t>
                      </a:r>
                      <a:r>
                        <a:rPr lang="es-EC" sz="1600" dirty="0">
                          <a:effectLst/>
                        </a:rPr>
                        <a:t> andino (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Nasuella</a:t>
                      </a:r>
                      <a:r>
                        <a:rPr lang="es-EC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olivácea)</a:t>
                      </a:r>
                      <a:r>
                        <a:rPr lang="es-EC" sz="1600" dirty="0">
                          <a:effectLst/>
                        </a:rPr>
                        <a:t>, etc.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Aves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En el Bosque Protector </a:t>
                      </a:r>
                      <a:r>
                        <a:rPr lang="es-EC" sz="1600" dirty="0" err="1">
                          <a:effectLst/>
                        </a:rPr>
                        <a:t>Cambugán</a:t>
                      </a:r>
                      <a:r>
                        <a:rPr lang="es-EC" sz="1600" dirty="0">
                          <a:effectLst/>
                        </a:rPr>
                        <a:t> se registraron 113 especies, correspondientes a 31 familias y 11 órdenes. Se identificaron tres especies en estado de vulnerabilidad: Águila Negra y Castaña (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Oroaetus</a:t>
                      </a:r>
                      <a:r>
                        <a:rPr lang="es-EC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isidori</a:t>
                      </a:r>
                      <a:r>
                        <a:rPr lang="es-EC" sz="1600" dirty="0">
                          <a:effectLst/>
                        </a:rPr>
                        <a:t>), Corcovado (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Dorsioscuro</a:t>
                      </a:r>
                      <a:r>
                        <a:rPr lang="es-EC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Odontophorus</a:t>
                      </a:r>
                      <a:r>
                        <a:rPr lang="es-EC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melanonotus</a:t>
                      </a:r>
                      <a:r>
                        <a:rPr lang="es-EC" sz="1600" dirty="0">
                          <a:effectLst/>
                        </a:rPr>
                        <a:t>) y Tucán Andino </a:t>
                      </a:r>
                      <a:r>
                        <a:rPr lang="es-EC" sz="1600" dirty="0" err="1">
                          <a:effectLst/>
                        </a:rPr>
                        <a:t>Piquilaminado</a:t>
                      </a:r>
                      <a:r>
                        <a:rPr lang="es-EC" sz="1600" dirty="0">
                          <a:effectLst/>
                        </a:rPr>
                        <a:t> (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Andigena</a:t>
                      </a:r>
                      <a:r>
                        <a:rPr lang="es-EC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laminirostris</a:t>
                      </a:r>
                      <a:r>
                        <a:rPr lang="es-EC" sz="1600" dirty="0">
                          <a:effectLst/>
                        </a:rPr>
                        <a:t>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5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Anfibios y reptiles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En el Bosque Protector </a:t>
                      </a:r>
                      <a:r>
                        <a:rPr lang="es-EC" sz="1600" dirty="0" err="1">
                          <a:effectLst/>
                        </a:rPr>
                        <a:t>Cambugán</a:t>
                      </a:r>
                      <a:r>
                        <a:rPr lang="es-EC" sz="1600" dirty="0">
                          <a:effectLst/>
                        </a:rPr>
                        <a:t> se registraron 12 especies de anfibios del orden Anura, pertenecientes a 3 géneros y tres familias, y 3 especies de reptiles del orden </a:t>
                      </a:r>
                      <a:r>
                        <a:rPr lang="es-EC" sz="1600" dirty="0" err="1">
                          <a:effectLst/>
                        </a:rPr>
                        <a:t>Squamata</a:t>
                      </a:r>
                      <a:r>
                        <a:rPr lang="es-EC" sz="1600" dirty="0">
                          <a:effectLst/>
                        </a:rPr>
                        <a:t>, ubicados dentro de tres géneros y tres familias, en especies </a:t>
                      </a:r>
                      <a:r>
                        <a:rPr lang="es-EC" sz="1600" dirty="0" err="1">
                          <a:effectLst/>
                        </a:rPr>
                        <a:t>vulverables</a:t>
                      </a:r>
                      <a:r>
                        <a:rPr lang="es-EC" sz="1600" dirty="0">
                          <a:effectLst/>
                        </a:rPr>
                        <a:t> se identificaron cinco especies en categoría de vulnerabilidad: Ranas (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Prismantis</a:t>
                      </a:r>
                      <a:r>
                        <a:rPr lang="es-EC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calcarulatus</a:t>
                      </a:r>
                      <a:r>
                        <a:rPr lang="es-EC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Prismantis</a:t>
                      </a:r>
                      <a:r>
                        <a:rPr lang="es-EC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floridus</a:t>
                      </a:r>
                      <a:r>
                        <a:rPr lang="es-EC" sz="1600" dirty="0">
                          <a:effectLst/>
                        </a:rPr>
                        <a:t>), lagartija (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Stenocercus</a:t>
                      </a:r>
                      <a:r>
                        <a:rPr lang="es-EC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varius</a:t>
                      </a:r>
                      <a:r>
                        <a:rPr lang="es-EC" sz="1600" dirty="0">
                          <a:effectLst/>
                        </a:rPr>
                        <a:t>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33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2DC037A-8861-482D-955A-EFBEE6AF5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98D009-B88E-4C60-87D1-76790A23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Macro Zonificación ACUS Mojanda-</a:t>
            </a:r>
            <a:r>
              <a:rPr lang="es-ES" b="1" dirty="0" err="1"/>
              <a:t>Cambugán</a:t>
            </a:r>
            <a:endParaRPr lang="es-EC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E5372CB-D0BC-4A32-B5C4-F4233F298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566556"/>
              </p:ext>
            </p:extLst>
          </p:nvPr>
        </p:nvGraphicFramePr>
        <p:xfrm>
          <a:off x="838201" y="1789043"/>
          <a:ext cx="4991100" cy="438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/>
          <p:nvPr/>
        </p:nvPicPr>
        <p:blipFill rotWithShape="1">
          <a:blip r:embed="rId8"/>
          <a:srcRect l="28751" t="17256" r="26975" b="9015"/>
          <a:stretch/>
        </p:blipFill>
        <p:spPr bwMode="auto">
          <a:xfrm>
            <a:off x="5829301" y="1397387"/>
            <a:ext cx="5524499" cy="4387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166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EF4117-1E51-4E9A-B0C9-9AD10E262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76997CC-88C9-4634-B515-EE2B0F4A0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843105"/>
              </p:ext>
            </p:extLst>
          </p:nvPr>
        </p:nvGraphicFramePr>
        <p:xfrm>
          <a:off x="728870" y="424071"/>
          <a:ext cx="10442713" cy="506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3757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949</Words>
  <Application>Microsoft Office PowerPoint</Application>
  <PresentationFormat>Panorámica</PresentationFormat>
  <Paragraphs>88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Source Sans Pro</vt:lpstr>
      <vt:lpstr>Tema de Office</vt:lpstr>
      <vt:lpstr>ÁREAS NATURALES PROTEGIDAS EN LAS MICROCUENCAS DE LOS RÍOS MERIDIANO, CAMBUGÁN, JONDANGA, PERLAVÍ, PATAQUÍ, CUBI, Y LAS QUEBRADAS BELLAVISTA, PALMERAS, LA MERCED, SANTA MARTHA, EL SALTO DE LA CHORRERA Y DRENAJES MENOSRES DEL RÍO GUAYLLABAMBA </vt:lpstr>
      <vt:lpstr>Propuesta ACUS Mojanda Cambugan </vt:lpstr>
      <vt:lpstr>Sustento legal, político, institucional</vt:lpstr>
      <vt:lpstr>Importancia</vt:lpstr>
      <vt:lpstr>Estrategias para la gestión de Mojanda-Cambugán</vt:lpstr>
      <vt:lpstr>SITUACIÓN DE LOS RECURSOS HÍDRICOS </vt:lpstr>
      <vt:lpstr>Componente Biótico</vt:lpstr>
      <vt:lpstr>Macro Zonificación ACUS Mojanda-Cambugán</vt:lpstr>
      <vt:lpstr>Presentación de PowerPoint</vt:lpstr>
      <vt:lpstr>Incentivos – Obligaciones Municipales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ÁREAS NATURALES PROTEGIDAS EN LAS MICROCUENCAS DE LOS RÍOS MERIDIANO, CAMBUGÁN, JONDANGA, PERLAVÍ, PATAQUÍ, CUBI, Y LAS QUEBRADAS BELLAVISTA, PALMERAS, LA MERCED, SANTA MARTHA, EL SALTO DE LA CHORRERA Y DRENAJES MENOSRES DEL RÍO GUAYLLABAMBA</dc:title>
  <dc:creator>Karla Elizabeth Salas Soliz</dc:creator>
  <cp:lastModifiedBy>Gabriela Elizabeth Bautista Toapanta</cp:lastModifiedBy>
  <cp:revision>13</cp:revision>
  <cp:lastPrinted>2021-09-14T13:46:17Z</cp:lastPrinted>
  <dcterms:created xsi:type="dcterms:W3CDTF">2021-09-13T22:14:59Z</dcterms:created>
  <dcterms:modified xsi:type="dcterms:W3CDTF">2021-09-14T14:19:56Z</dcterms:modified>
</cp:coreProperties>
</file>