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29" r:id="rId2"/>
    <p:sldId id="334" r:id="rId3"/>
    <p:sldId id="330" r:id="rId4"/>
    <p:sldId id="331" r:id="rId5"/>
    <p:sldId id="333" r:id="rId6"/>
    <p:sldId id="332" r:id="rId7"/>
    <p:sldId id="328" r:id="rId8"/>
    <p:sldId id="258" r:id="rId9"/>
    <p:sldId id="259" r:id="rId10"/>
    <p:sldId id="267" r:id="rId11"/>
    <p:sldId id="327" r:id="rId12"/>
    <p:sldId id="265" r:id="rId13"/>
    <p:sldId id="278" r:id="rId14"/>
    <p:sldId id="266" r:id="rId15"/>
    <p:sldId id="275" r:id="rId16"/>
    <p:sldId id="264" r:id="rId17"/>
    <p:sldId id="263" r:id="rId18"/>
    <p:sldId id="282" r:id="rId19"/>
    <p:sldId id="276" r:id="rId20"/>
    <p:sldId id="283" r:id="rId21"/>
    <p:sldId id="284" r:id="rId22"/>
    <p:sldId id="285" r:id="rId23"/>
    <p:sldId id="287" r:id="rId24"/>
    <p:sldId id="272" r:id="rId25"/>
    <p:sldId id="273" r:id="rId26"/>
    <p:sldId id="274" r:id="rId27"/>
    <p:sldId id="260" r:id="rId28"/>
    <p:sldId id="277" r:id="rId29"/>
    <p:sldId id="286" r:id="rId30"/>
    <p:sldId id="291" r:id="rId31"/>
    <p:sldId id="288" r:id="rId32"/>
    <p:sldId id="292" r:id="rId33"/>
    <p:sldId id="280" r:id="rId34"/>
    <p:sldId id="257" r:id="rId35"/>
    <p:sldId id="293" r:id="rId36"/>
    <p:sldId id="321" r:id="rId37"/>
    <p:sldId id="324" r:id="rId38"/>
    <p:sldId id="325" r:id="rId39"/>
    <p:sldId id="326" r:id="rId40"/>
    <p:sldId id="323" r:id="rId41"/>
    <p:sldId id="28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364" autoAdjust="0"/>
  </p:normalViewPr>
  <p:slideViewPr>
    <p:cSldViewPr snapToGrid="0">
      <p:cViewPr varScale="1">
        <p:scale>
          <a:sx n="53" d="100"/>
          <a:sy n="53" d="100"/>
        </p:scale>
        <p:origin x="83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26B19-4D35-48E7-B14E-084E9A22178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126A0-D238-435B-A37E-4AEBE117E0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1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126A0-D238-435B-A37E-4AEBE117E0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76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5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4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9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0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7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4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9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7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3890B-1744-421E-B2D3-E8D40C947B3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4CC1-0643-4182-8026-7713E650F2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0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francisvacan@hotmail.com" TargetMode="External"/><Relationship Id="rId3" Type="http://schemas.openxmlformats.org/officeDocument/2006/relationships/hyperlink" Target="mailto:viverofucae@gmail.com" TargetMode="External"/><Relationship Id="rId7" Type="http://schemas.openxmlformats.org/officeDocument/2006/relationships/hyperlink" Target="mailto:lobita101@hot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esarayalagomez@gmail.com" TargetMode="External"/><Relationship Id="rId5" Type="http://schemas.openxmlformats.org/officeDocument/2006/relationships/hyperlink" Target="mailto:darimp72@hotmail.com" TargetMode="External"/><Relationship Id="rId10" Type="http://schemas.openxmlformats.org/officeDocument/2006/relationships/hyperlink" Target="mailto:gusimily1920@gmail.com" TargetMode="External"/><Relationship Id="rId4" Type="http://schemas.openxmlformats.org/officeDocument/2006/relationships/hyperlink" Target="mailto:raul.ayala9702@yahoo.com" TargetMode="External"/><Relationship Id="rId9" Type="http://schemas.openxmlformats.org/officeDocument/2006/relationships/hyperlink" Target="mailto:francisvacam@hotmail.co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br>
              <a:rPr lang="es-EC" dirty="0"/>
            </a:b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BCAA42-22A2-48C4-874C-43F936F44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30" y="954023"/>
            <a:ext cx="9111940" cy="43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7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    2018              2019              2020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riángulo isósceles 2"/>
          <p:cNvSpPr/>
          <p:nvPr/>
        </p:nvSpPr>
        <p:spPr>
          <a:xfrm>
            <a:off x="83129" y="1967340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ángulo isósceles 3"/>
          <p:cNvSpPr/>
          <p:nvPr/>
        </p:nvSpPr>
        <p:spPr>
          <a:xfrm>
            <a:off x="4114802" y="1967339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ángulo isósceles 4"/>
          <p:cNvSpPr/>
          <p:nvPr/>
        </p:nvSpPr>
        <p:spPr>
          <a:xfrm>
            <a:off x="8506694" y="1967339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332509" y="2244437"/>
            <a:ext cx="26046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3300"/>
                </a:solidFill>
                <a:latin typeface="Palatino Linotype" panose="02040502050505030304" pitchFamily="18" charset="0"/>
              </a:rPr>
              <a:t>EN ASAMBLEA REGIONAL CON</a:t>
            </a:r>
          </a:p>
          <a:p>
            <a:pPr algn="ctr"/>
            <a:r>
              <a:rPr lang="es-MX" sz="1600" dirty="0">
                <a:solidFill>
                  <a:srgbClr val="003300"/>
                </a:solidFill>
                <a:latin typeface="Palatino Linotype" panose="02040502050505030304" pitchFamily="18" charset="0"/>
              </a:rPr>
              <a:t>SUBSECRETARIO DE SENAGUA</a:t>
            </a:r>
          </a:p>
          <a:p>
            <a:pPr algn="ctr"/>
            <a:r>
              <a:rPr lang="es-MX" sz="1600" dirty="0">
                <a:solidFill>
                  <a:srgbClr val="003300"/>
                </a:solidFill>
                <a:latin typeface="Palatino Linotype" panose="02040502050505030304" pitchFamily="18" charset="0"/>
              </a:rPr>
              <a:t>COMUNIDAD DECIDE</a:t>
            </a:r>
          </a:p>
          <a:p>
            <a:pPr algn="ctr"/>
            <a:r>
              <a:rPr lang="es-MX" sz="1600" dirty="0">
                <a:solidFill>
                  <a:srgbClr val="003300"/>
                </a:solidFill>
                <a:latin typeface="Palatino Linotype" panose="02040502050505030304" pitchFamily="18" charset="0"/>
              </a:rPr>
              <a:t>CONSTITUÍR</a:t>
            </a:r>
          </a:p>
          <a:p>
            <a:pPr algn="ctr"/>
            <a:r>
              <a:rPr lang="es-MX" sz="1600" dirty="0">
                <a:solidFill>
                  <a:srgbClr val="003300"/>
                </a:solidFill>
                <a:latin typeface="Palatino Linotype" panose="02040502050505030304" pitchFamily="18" charset="0"/>
              </a:rPr>
              <a:t>COMITÉ DE GESTIÓN Y CONSEJO DE CUENCA</a:t>
            </a:r>
          </a:p>
          <a:p>
            <a:pPr algn="ctr"/>
            <a:r>
              <a:rPr lang="es-MX" sz="1600" dirty="0">
                <a:solidFill>
                  <a:srgbClr val="003300"/>
                </a:solidFill>
                <a:latin typeface="Palatino Linotype" panose="02040502050505030304" pitchFamily="18" charset="0"/>
              </a:rPr>
              <a:t>CON APOYO DE MANCOMUNIDAD </a:t>
            </a:r>
          </a:p>
          <a:p>
            <a:pPr algn="ctr"/>
            <a:r>
              <a:rPr lang="es-MX" sz="1600" dirty="0">
                <a:solidFill>
                  <a:srgbClr val="003300"/>
                </a:solidFill>
                <a:latin typeface="Palatino Linotype" panose="02040502050505030304" pitchFamily="18" charset="0"/>
              </a:rPr>
              <a:t>REGIONAL DE GAD</a:t>
            </a:r>
          </a:p>
          <a:p>
            <a:pPr algn="ctr"/>
            <a:r>
              <a:rPr lang="es-MX" sz="1600" dirty="0">
                <a:solidFill>
                  <a:srgbClr val="003300"/>
                </a:solidFill>
                <a:latin typeface="Palatino Linotype" panose="02040502050505030304" pitchFamily="18" charset="0"/>
              </a:rPr>
              <a:t>12.07.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SE REALIZAN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SENDAS ASAMBLEAS 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PARROQUIALES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DE CONSULTA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75021" y="2632368"/>
            <a:ext cx="2341418" cy="3269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364186" y="2147455"/>
            <a:ext cx="3006431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SE EFECTÚA ASAMBLEA REGIONAL EN LA QUE SE CONSTITUYE</a:t>
            </a:r>
          </a:p>
          <a:p>
            <a:pPr algn="ctr"/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COMITÉ DE GESTION</a:t>
            </a:r>
          </a:p>
          <a:p>
            <a:pPr algn="ctr"/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Y SE NOMBRA DIRECTIVA</a:t>
            </a:r>
          </a:p>
          <a:p>
            <a:pPr algn="ctr"/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01.05</a:t>
            </a:r>
          </a:p>
          <a:p>
            <a:pPr algn="ctr"/>
            <a:endParaRPr lang="es-MX" sz="17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003300"/>
                </a:solidFill>
                <a:latin typeface="Palatino Linotype" panose="02040502050505030304" pitchFamily="18" charset="0"/>
              </a:rPr>
              <a:t>COMITÉ DE GESTIÓN RECIBE VISITA DE SECRETARIA DE AMBIENTE 02.08.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MX" sz="14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SE APRUEBAN ESTATUTOS DE “</a:t>
            </a:r>
            <a:r>
              <a:rPr lang="es-MX" sz="1700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COMITÉ</a:t>
            </a:r>
          </a:p>
          <a:p>
            <a:pPr algn="ctr"/>
            <a:r>
              <a:rPr lang="es-MX" sz="1700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DE GESTIÓN REGIONAL</a:t>
            </a:r>
          </a:p>
          <a:p>
            <a:pPr algn="ctr"/>
            <a:r>
              <a:rPr lang="es-MX" sz="1700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MOJANDA-CAMBUGÁN</a:t>
            </a:r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”</a:t>
            </a:r>
          </a:p>
          <a:p>
            <a:pPr algn="ctr"/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EN PERUCHO Y MINAS</a:t>
            </a:r>
          </a:p>
          <a:p>
            <a:pPr algn="ctr"/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05 y 19.10.</a:t>
            </a:r>
          </a:p>
          <a:p>
            <a:pPr algn="ctr"/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686803" y="2576945"/>
            <a:ext cx="3048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PANDEMIA PARALIZA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PROCESO,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QUE SE REANUDA 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EN AGOSTO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CGR M-C PARTICIPA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EN REUNIONES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VIRTUALES DE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COMISIÓN DE AMBIENTE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DEL C.M. Q.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14.08. y 18.11.</a:t>
            </a:r>
          </a:p>
          <a:p>
            <a:pPr algn="ctr"/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SE INICIAN GESTIONES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PARA OCUPAR SILLA VACÍA DEL CONCEJO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89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-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766" y="1434538"/>
            <a:ext cx="2993395" cy="35542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196" y="156722"/>
            <a:ext cx="2450804" cy="16033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23B005-2E2E-4460-8562-1880E996FA3C}"/>
              </a:ext>
            </a:extLst>
          </p:cNvPr>
          <p:cNvSpPr txBox="1"/>
          <p:nvPr/>
        </p:nvSpPr>
        <p:spPr>
          <a:xfrm>
            <a:off x="3910818" y="1941342"/>
            <a:ext cx="24508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003300"/>
                </a:solidFill>
                <a:latin typeface="Palatino Linotype" panose="02040502050505030304" pitchFamily="18" charset="0"/>
              </a:rPr>
              <a:t>. Reunión de la Comisión de Ambiente 070621/210621/240621</a:t>
            </a:r>
          </a:p>
          <a:p>
            <a:r>
              <a:rPr lang="es-EC" dirty="0">
                <a:solidFill>
                  <a:srgbClr val="003300"/>
                </a:solidFill>
                <a:latin typeface="Palatino Linotype" panose="02040502050505030304" pitchFamily="18" charset="0"/>
              </a:rPr>
              <a:t>210721/280721</a:t>
            </a:r>
          </a:p>
          <a:p>
            <a:r>
              <a:rPr lang="es-EC" dirty="0">
                <a:solidFill>
                  <a:srgbClr val="003300"/>
                </a:solidFill>
                <a:latin typeface="Palatino Linotype" panose="02040502050505030304" pitchFamily="18" charset="0"/>
              </a:rPr>
              <a:t>.Mesa de Trabajo </a:t>
            </a:r>
            <a:r>
              <a:rPr lang="es-EC" dirty="0" err="1">
                <a:solidFill>
                  <a:srgbClr val="003300"/>
                </a:solidFill>
                <a:latin typeface="Palatino Linotype" panose="02040502050505030304" pitchFamily="18" charset="0"/>
              </a:rPr>
              <a:t>Com.Amb</a:t>
            </a:r>
            <a:r>
              <a:rPr lang="es-EC" dirty="0">
                <a:solidFill>
                  <a:srgbClr val="003300"/>
                </a:solidFill>
                <a:latin typeface="Palatino Linotype" panose="02040502050505030304" pitchFamily="18" charset="0"/>
              </a:rPr>
              <a:t> 020821</a:t>
            </a:r>
          </a:p>
          <a:p>
            <a:r>
              <a:rPr lang="es-EC" dirty="0">
                <a:solidFill>
                  <a:srgbClr val="003300"/>
                </a:solidFill>
                <a:latin typeface="Palatino Linotype" panose="02040502050505030304" pitchFamily="18" charset="0"/>
              </a:rPr>
              <a:t>. Reunión de la Comisión de Ambiente,190821, que resuelve elevar al pleno del CMQ el proyecto de ordenanza</a:t>
            </a:r>
          </a:p>
          <a:p>
            <a:endParaRPr lang="es-EC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026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2015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riángulo isósceles 3"/>
          <p:cNvSpPr/>
          <p:nvPr/>
        </p:nvSpPr>
        <p:spPr>
          <a:xfrm>
            <a:off x="83129" y="1967340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317984" y="1587455"/>
            <a:ext cx="26046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INVITADA DE FORMA EXPRESA, SE REALIZA  VISITA DE SECRETARIA DE AMBIENTE: ATAHUALPA SOLICITA  A MUNICIPIO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UNA </a:t>
            </a:r>
            <a:r>
              <a:rPr lang="es-MX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AP</a:t>
            </a: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 PARA SUS BOSQUES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NATIVOS 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11.09</a:t>
            </a:r>
          </a:p>
          <a:p>
            <a:pPr algn="ctr"/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MANCOMUNIDAD DE GAD APOYA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29.12.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7" y="124691"/>
            <a:ext cx="4267200" cy="3200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1" y="124692"/>
            <a:ext cx="4267200" cy="3200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53" y="3517323"/>
            <a:ext cx="4197927" cy="31484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74537" y="3602514"/>
            <a:ext cx="4523509" cy="26663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90" y="363953"/>
            <a:ext cx="2450804" cy="16033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96223" y="4224950"/>
            <a:ext cx="2735817" cy="18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64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     2016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riángulo isósceles 4"/>
          <p:cNvSpPr/>
          <p:nvPr/>
        </p:nvSpPr>
        <p:spPr>
          <a:xfrm>
            <a:off x="214748" y="2518655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526475" y="2576950"/>
            <a:ext cx="23414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LA COMUNIDAD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REGIONAL PARTICIPA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EN ASAMBLEAS, CONSULTAS,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GRUPOS FOCALES,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INSPECCIONES,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EFECTUADAS EN EL MARCO DE LA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REALIZACIÓN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DEL ESTUDIO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TÉCNICO DE BASE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(ITB)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7" y="249382"/>
            <a:ext cx="4239491" cy="31796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5" y="249382"/>
            <a:ext cx="4239491" cy="31796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6" y="3569277"/>
            <a:ext cx="4197927" cy="31484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85" y="3380943"/>
            <a:ext cx="3664072" cy="37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7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  <a:t>                                                   </a:t>
            </a: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  <a:t>        </a:t>
            </a:r>
            <a:r>
              <a:rPr lang="es-MX" sz="5400" dirty="0">
                <a:solidFill>
                  <a:srgbClr val="003300"/>
                </a:solidFill>
                <a:latin typeface="Palatino Linotype" panose="02040502050505030304" pitchFamily="18" charset="0"/>
              </a:rPr>
              <a:t>2017</a:t>
            </a: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  <a:t>			     </a:t>
            </a:r>
            <a:r>
              <a:rPr lang="es-MX" sz="2400" dirty="0" err="1">
                <a:solidFill>
                  <a:srgbClr val="003300"/>
                </a:solidFill>
                <a:latin typeface="Palatino Linotype" panose="02040502050505030304" pitchFamily="18" charset="0"/>
              </a:rPr>
              <a:t>Puéllaro</a:t>
            </a:r>
            <a: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  <a:t>, 260917</a:t>
            </a: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  <a:t>			     </a:t>
            </a: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  <a:t>				        </a:t>
            </a:r>
            <a:r>
              <a:rPr lang="es-MX" sz="2400" dirty="0" err="1">
                <a:solidFill>
                  <a:srgbClr val="003300"/>
                </a:solidFill>
                <a:latin typeface="Palatino Linotype" panose="02040502050505030304" pitchFamily="18" charset="0"/>
              </a:rPr>
              <a:t>Altahualpa</a:t>
            </a:r>
            <a: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  <a:t>, 300917</a:t>
            </a: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n-US" sz="24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riángulo isósceles 3"/>
          <p:cNvSpPr/>
          <p:nvPr/>
        </p:nvSpPr>
        <p:spPr>
          <a:xfrm>
            <a:off x="0" y="2064320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71060" y="2770913"/>
            <a:ext cx="239683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MANCOMUNIDAD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REGIONAL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 DE </a:t>
            </a:r>
            <a:r>
              <a:rPr lang="es-MX" dirty="0" err="1">
                <a:solidFill>
                  <a:srgbClr val="003300"/>
                </a:solidFill>
                <a:latin typeface="Palatino Linotype" panose="02040502050505030304" pitchFamily="18" charset="0"/>
              </a:rPr>
              <a:t>GADs</a:t>
            </a:r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REALIZA SENDAS 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ASAMBLEAS 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PARROQUIALES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PARA ANALIZAR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sz="2000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PROPUESTA DE</a:t>
            </a:r>
            <a:br>
              <a:rPr lang="es-MX" sz="2000" b="1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sz="2000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ORDENANZA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31" y="167640"/>
            <a:ext cx="4348480" cy="32613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39" y="3429000"/>
            <a:ext cx="4348480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24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br>
              <a:rPr lang="es-MX" sz="36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n-US" sz="36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0"/>
            <a:ext cx="484140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16" y="2171700"/>
            <a:ext cx="5642028" cy="42976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51418" y="637309"/>
            <a:ext cx="4841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3300"/>
                </a:solidFill>
                <a:latin typeface="Palatino Linotype" panose="02040502050505030304" pitchFamily="18" charset="0"/>
              </a:rPr>
              <a:t>SE DISEÑARON E IMPRIMIERON AFICHE Y TRÍPTICO PARA DIFUSIÓN</a:t>
            </a:r>
            <a:endParaRPr lang="en-US" sz="24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68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"/>
            <a:ext cx="4348480" cy="32613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167640"/>
            <a:ext cx="4348480" cy="32613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" y="3512820"/>
            <a:ext cx="4348480" cy="32613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10" y="3512820"/>
            <a:ext cx="4348480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9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51862"/>
            <a:ext cx="2987299" cy="35542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20" y="424434"/>
            <a:ext cx="2450804" cy="1603387"/>
          </a:xfrm>
          <a:prstGeom prst="rect">
            <a:avLst/>
          </a:prstGeom>
        </p:spPr>
      </p:pic>
      <p:pic>
        <p:nvPicPr>
          <p:cNvPr id="9" name="Picture 2" descr="C:\Users\User\Desktop\VicenP\ACUS MOJANDA-CAMBUGAN reuniones p Comi`te de Gestiòn\f. Minas\A.P. de SJdMinas 11.11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99" y="180109"/>
            <a:ext cx="4569820" cy="342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VicenP\ACUS MOJANDA-CAMBUGAN reuniones p Comi`te de Gestiòn\f. Minas\A.P. de SJdMinas 11.11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19" y="3429000"/>
            <a:ext cx="3989250" cy="29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35422" y="1651862"/>
            <a:ext cx="2895600" cy="50783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EN ASAMBLEA REGIONAL CON SUBSECRETARIO DE SENAGUA,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COMUNIDAD DECIDE CONSTITUÍR COMITÉ DE GESTIÓN Y CONSEJO DE CUENCA, CON APOYO DE MANCOMUNIDAD DE </a:t>
            </a:r>
            <a:r>
              <a:rPr lang="es-MX" dirty="0" err="1">
                <a:solidFill>
                  <a:srgbClr val="003300"/>
                </a:solidFill>
                <a:latin typeface="Palatino Linotype" panose="02040502050505030304" pitchFamily="18" charset="0"/>
              </a:rPr>
              <a:t>GADs</a:t>
            </a:r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12.07.</a:t>
            </a:r>
          </a:p>
          <a:p>
            <a:pPr algn="ctr"/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PARA LO CUAL SE REALIZAN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SENDAS ASAMBLEAS PARROQUIALES DE CONSULTA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065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15362" name="Picture 2" descr="C:\Users\User\Desktop\VicenP\ACUS MOJANDA-CAMBUGAN reuniones p Comi`te de Gestiòn\chavezpamb r. parroquial 271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39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VicenP\ACUS MOJANDA-CAMBUGAN reuniones p Comi`te de Gestiòn\Chavezpamaba reuniòn 271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0" y="3535564"/>
            <a:ext cx="5906552" cy="332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00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23" y="469894"/>
            <a:ext cx="2450804" cy="1603387"/>
          </a:xfrm>
          <a:prstGeom prst="rect">
            <a:avLst/>
          </a:prstGeom>
        </p:spPr>
      </p:pic>
      <p:sp>
        <p:nvSpPr>
          <p:cNvPr id="5" name="Triángulo isósceles 4"/>
          <p:cNvSpPr/>
          <p:nvPr/>
        </p:nvSpPr>
        <p:spPr>
          <a:xfrm>
            <a:off x="50841" y="1682047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2047"/>
            <a:ext cx="3066554" cy="5175953"/>
          </a:xfrm>
          <a:prstGeom prst="rect">
            <a:avLst/>
          </a:prstGeom>
        </p:spPr>
      </p:pic>
      <p:pic>
        <p:nvPicPr>
          <p:cNvPr id="6" name="Picture 2" descr="C:\Users\User\AppData\Local\Temp\wz089c\IMG_47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91" y="-55242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AppData\Local\Temp\wzeb2c\IMG_47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635" y="-55242"/>
            <a:ext cx="4690365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AppData\Local\Temp\wzc7d0\IMG_47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91" y="3573016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AppData\Local\Temp\wzf9c8\IMG_47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97" y="3214212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09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EC" dirty="0">
                <a:solidFill>
                  <a:srgbClr val="003300"/>
                </a:solidFill>
                <a:latin typeface="Palatino Linotype" panose="02040502050505030304" pitchFamily="18" charset="0"/>
              </a:rPr>
              <a:t>INTRODUCCIÓN</a:t>
            </a:r>
            <a:br>
              <a:rPr lang="es-EC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dirty="0"/>
            </a:br>
            <a:r>
              <a:rPr lang="es-EC" dirty="0"/>
              <a:t>- </a:t>
            </a:r>
            <a:r>
              <a:rPr lang="es-EC" dirty="0">
                <a:solidFill>
                  <a:srgbClr val="003300"/>
                </a:solidFill>
                <a:latin typeface="Palatino Linotype" panose="02040502050505030304" pitchFamily="18" charset="0"/>
              </a:rPr>
              <a:t>La propuesta de ordenanza es el fruto de un largo proceso, de años, y una aspiración de la región Norcentral, y sus cinco parroquias.</a:t>
            </a:r>
            <a:br>
              <a:rPr lang="es-EC" dirty="0"/>
            </a:br>
            <a:br>
              <a:rPr lang="es-EC" dirty="0"/>
            </a:b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72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7029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s-ES" dirty="0">
              <a:effectLst/>
            </a:endParaRPr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0" y="-6215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480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endParaRPr lang="es-ES" sz="4800" dirty="0">
              <a:solidFill>
                <a:srgbClr val="D9D9D9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101" name="Picture 5" descr="C:\Users\User\AppData\Local\Temp\wz9f56\IMG_4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84" y="3371808"/>
            <a:ext cx="534008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AppData\Local\Temp\wze965\IMG_4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44" y="-707805"/>
            <a:ext cx="6773917" cy="60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AppData\Local\Temp\wzd3ef\IMG_4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" y="0"/>
            <a:ext cx="5244119" cy="393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AppData\Local\Temp\wz5b65\IMG_47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34" y="4185257"/>
            <a:ext cx="4994385" cy="374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99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7029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s-ES" dirty="0">
              <a:effectLst/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480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endParaRPr lang="es-ES" sz="4800" dirty="0">
              <a:solidFill>
                <a:srgbClr val="D9D9D9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Imagen 4" descr="C:\Users\VICENTE 1\Documents\VICENTITO\ACUS MOJANDA-CAMBUGÀN\F.VP AsamReg 010519\IMG_47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2877"/>
            <a:ext cx="9144000" cy="5652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655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7029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s-ES" dirty="0">
              <a:effectLst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480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endParaRPr lang="es-ES" sz="4800" dirty="0">
              <a:solidFill>
                <a:srgbClr val="D9D9D9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34" y="4091715"/>
            <a:ext cx="3172359" cy="43651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10" y="-11399"/>
            <a:ext cx="2962838" cy="40768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35" y="3933056"/>
            <a:ext cx="3600399" cy="49540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62" y="26309"/>
            <a:ext cx="2896696" cy="39857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3191910" cy="43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76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622473" y="0"/>
            <a:ext cx="275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>
                <a:solidFill>
                  <a:srgbClr val="003300"/>
                </a:solidFill>
                <a:latin typeface="Palatino Linotype" panose="02040502050505030304" pitchFamily="18" charset="0"/>
              </a:rPr>
              <a:t>DIRECTORIO MUY REPRESENTATIVO</a:t>
            </a:r>
            <a:endParaRPr lang="en-US" sz="22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164393"/>
              </p:ext>
            </p:extLst>
          </p:nvPr>
        </p:nvGraphicFramePr>
        <p:xfrm>
          <a:off x="110836" y="651165"/>
          <a:ext cx="12081164" cy="62068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2634">
                  <a:extLst>
                    <a:ext uri="{9D8B030D-6E8A-4147-A177-3AD203B41FA5}">
                      <a16:colId xmlns:a16="http://schemas.microsoft.com/office/drawing/2014/main" val="3707720462"/>
                    </a:ext>
                  </a:extLst>
                </a:gridCol>
                <a:gridCol w="3308330">
                  <a:extLst>
                    <a:ext uri="{9D8B030D-6E8A-4147-A177-3AD203B41FA5}">
                      <a16:colId xmlns:a16="http://schemas.microsoft.com/office/drawing/2014/main" val="1369234556"/>
                    </a:ext>
                  </a:extLst>
                </a:gridCol>
                <a:gridCol w="2863927">
                  <a:extLst>
                    <a:ext uri="{9D8B030D-6E8A-4147-A177-3AD203B41FA5}">
                      <a16:colId xmlns:a16="http://schemas.microsoft.com/office/drawing/2014/main" val="643412171"/>
                    </a:ext>
                  </a:extLst>
                </a:gridCol>
                <a:gridCol w="1316748">
                  <a:extLst>
                    <a:ext uri="{9D8B030D-6E8A-4147-A177-3AD203B41FA5}">
                      <a16:colId xmlns:a16="http://schemas.microsoft.com/office/drawing/2014/main" val="1475322983"/>
                    </a:ext>
                  </a:extLst>
                </a:gridCol>
                <a:gridCol w="2419525">
                  <a:extLst>
                    <a:ext uri="{9D8B030D-6E8A-4147-A177-3AD203B41FA5}">
                      <a16:colId xmlns:a16="http://schemas.microsoft.com/office/drawing/2014/main" val="1924191374"/>
                    </a:ext>
                  </a:extLst>
                </a:gridCol>
              </a:tblGrid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NOMBRE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REPRESENTACIÒN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DIRECCIÒN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TELÈFONO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CORREO ELECTRÒNICO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295643780"/>
                  </a:ext>
                </a:extLst>
              </a:tr>
              <a:tr h="281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Tarciso López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Delegado de la Mancomunidad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                           Minas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0992523034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>
                          <a:effectLst/>
                        </a:rPr>
                        <a:t>chicholopez05@hotmail.com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1899607956"/>
                  </a:ext>
                </a:extLst>
              </a:tr>
              <a:tr h="281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Tairo De la Torre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Delegado del GAD de Atahualpa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Altahualpa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0995630298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>
                          <a:effectLst/>
                        </a:rPr>
                        <a:t>tairodelatorre@gmail.com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4181348657"/>
                  </a:ext>
                </a:extLst>
              </a:tr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Consuelo Cacuango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Delegada de Junta de Agua de Atahualpa (La Ciénega)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Atahualpa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0967316200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>
                          <a:effectLst/>
                        </a:rPr>
                        <a:t>consuelocacuango@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>
                          <a:effectLst/>
                        </a:rPr>
                        <a:t>hotmail.com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734592174"/>
                  </a:ext>
                </a:extLst>
              </a:tr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Jorge Tipantuña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Delegado de Junta de Agua de Minas (Asoc. Agr. Ninamburo).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28675" algn="l"/>
                          <a:tab pos="1047750" algn="ctr"/>
                        </a:tabLst>
                      </a:pPr>
                      <a:r>
                        <a:rPr lang="es-ES" sz="1000" kern="1200">
                          <a:effectLst/>
                        </a:rPr>
                        <a:t>	Minas	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0986465911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u="sng" kern="1200">
                          <a:effectLst/>
                          <a:hlinkClick r:id="rId3"/>
                        </a:rPr>
                        <a:t>viverofucae@gmail.com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3630014089"/>
                  </a:ext>
                </a:extLst>
              </a:tr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Raúl Ayala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Delegado de Junta de Agua de Perucho (Chiriacu)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Perucho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0993771420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u="sng" kern="1200">
                          <a:effectLst/>
                          <a:hlinkClick r:id="rId4"/>
                        </a:rPr>
                        <a:t>raul.ayala9702@yahoo.com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149939464"/>
                  </a:ext>
                </a:extLst>
              </a:tr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Darío Mosquera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Delegado de Junta de Agua de Puéllaro (                      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Puéllaro (Alchipichí)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0980381196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u="sng" kern="1200">
                          <a:effectLst/>
                          <a:hlinkClick r:id="rId5"/>
                        </a:rPr>
                        <a:t>darimp72@hotmail.com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4157932563"/>
                  </a:ext>
                </a:extLst>
              </a:tr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César Ayala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Delegado de Junta de Agua de Chavezpamba (</a:t>
                      </a:r>
                      <a:r>
                        <a:rPr lang="es-ES" sz="900" kern="1200">
                          <a:effectLst/>
                        </a:rPr>
                        <a:t>Tinajillas-La María</a:t>
                      </a:r>
                      <a:r>
                        <a:rPr lang="es-ES" sz="1000" kern="1200">
                          <a:effectLst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Chavezpamba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0996020453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u="sng" kern="1200">
                          <a:effectLst/>
                          <a:hlinkClick r:id="rId6"/>
                        </a:rPr>
                        <a:t>cesarayalagomez@gmail.com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2906854561"/>
                  </a:ext>
                </a:extLst>
              </a:tr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Gladys Flores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Delgada de propietarios de bosque nativo (Atahualpa)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Atahualpa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0997631546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u="sng" kern="1200">
                          <a:effectLst/>
                          <a:hlinkClick r:id="rId7"/>
                        </a:rPr>
                        <a:t>lobita101@hotmail.com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1784760477"/>
                  </a:ext>
                </a:extLst>
              </a:tr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Eduardo Herrera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Delegado de propietarios de bosque nativo (San Josè de Minas).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Minas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0980250434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>
                          <a:effectLst/>
                        </a:rPr>
                        <a:t>eduardojoaquinherrera@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>
                          <a:effectLst/>
                        </a:rPr>
                        <a:t>gmail.com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4254764189"/>
                  </a:ext>
                </a:extLst>
              </a:tr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William Vaca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Delegado de propiedades rústicas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Puéllaro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0980684160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 kern="1200">
                          <a:effectLst/>
                          <a:hlinkClick r:id="rId8"/>
                        </a:rPr>
                        <a:t>francisvacan@hotmail.com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 kern="1200">
                          <a:effectLst/>
                          <a:hlinkClick r:id="rId9"/>
                        </a:rPr>
                        <a:t>francisvacam@hotmail.com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1370293640"/>
                  </a:ext>
                </a:extLst>
              </a:tr>
              <a:tr h="5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Gustavo Laspina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Delegado de barrios colindantes con bosques nativos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 Atahualpa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>
                          <a:effectLst/>
                        </a:rPr>
                        <a:t>0991793991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u="sng" kern="1200" dirty="0">
                          <a:effectLst/>
                          <a:hlinkClick r:id="rId10"/>
                        </a:rPr>
                        <a:t>gusimily1920@gmail.com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kern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9525" marB="0"/>
                </a:tc>
                <a:extLst>
                  <a:ext uri="{0D108BD9-81ED-4DB2-BD59-A6C34878D82A}">
                    <a16:rowId xmlns:a16="http://schemas.microsoft.com/office/drawing/2014/main" val="1485434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620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7029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s-ES" sz="2000" b="1" i="1" dirty="0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El COMITÉ DE GESTIÓN REGIONAL MOJANDA-CAMBUGÁN es:</a:t>
            </a:r>
          </a:p>
          <a:p>
            <a:pPr algn="l"/>
            <a:endParaRPr lang="es-ES" sz="2000" b="1" i="1" dirty="0">
              <a:solidFill>
                <a:srgbClr val="003300"/>
              </a:solidFill>
              <a:latin typeface="Palatino Linotype"/>
              <a:cs typeface="Times New Roman"/>
            </a:endParaRPr>
          </a:p>
          <a:p>
            <a:pPr algn="l"/>
            <a:r>
              <a:rPr lang="es-ES" sz="2000" b="1" i="1" dirty="0">
                <a:solidFill>
                  <a:srgbClr val="003300"/>
                </a:solidFill>
                <a:latin typeface="Palatino Linotype"/>
                <a:cs typeface="Times New Roman"/>
              </a:rPr>
              <a:t>                                </a:t>
            </a:r>
          </a:p>
          <a:p>
            <a:pPr algn="l"/>
            <a:r>
              <a:rPr lang="es-ES" sz="2000" b="1" i="1" dirty="0">
                <a:solidFill>
                  <a:srgbClr val="003300"/>
                </a:solidFill>
                <a:latin typeface="Palatino Linotype"/>
                <a:cs typeface="Times New Roman"/>
              </a:rPr>
              <a:t>                            </a:t>
            </a:r>
          </a:p>
          <a:p>
            <a:pPr algn="l"/>
            <a:r>
              <a:rPr lang="es-ES" sz="2000" b="1" i="1" dirty="0">
                <a:solidFill>
                  <a:srgbClr val="003300"/>
                </a:solidFill>
                <a:latin typeface="Palatino Linotype"/>
                <a:cs typeface="Times New Roman"/>
              </a:rPr>
              <a:t>                                                             Voluntaria, servicio social</a:t>
            </a:r>
          </a:p>
          <a:p>
            <a:pPr algn="l"/>
            <a:r>
              <a:rPr lang="es-ES" sz="2000" b="1" i="1" dirty="0">
                <a:solidFill>
                  <a:srgbClr val="003300"/>
                </a:solidFill>
                <a:latin typeface="Palatino Linotype"/>
                <a:cs typeface="Times New Roman"/>
              </a:rPr>
              <a:t>                                 </a:t>
            </a:r>
          </a:p>
        </p:txBody>
      </p:sp>
      <p:sp>
        <p:nvSpPr>
          <p:cNvPr id="9" name="8 Elipse"/>
          <p:cNvSpPr/>
          <p:nvPr/>
        </p:nvSpPr>
        <p:spPr>
          <a:xfrm>
            <a:off x="1524000" y="1844824"/>
            <a:ext cx="2016224" cy="208823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 err="1">
                <a:solidFill>
                  <a:srgbClr val="003300"/>
                </a:solidFill>
              </a:rPr>
              <a:t>CGR</a:t>
            </a:r>
            <a:r>
              <a:rPr lang="es-ES" sz="4400" b="1" dirty="0" err="1">
                <a:solidFill>
                  <a:srgbClr val="003300"/>
                </a:solidFill>
              </a:rPr>
              <a:t>Mj-Cn</a:t>
            </a:r>
            <a:endParaRPr lang="es-ES" sz="4400" b="1" dirty="0">
              <a:solidFill>
                <a:srgbClr val="0033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295800" y="823507"/>
            <a:ext cx="5616624" cy="5760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INSTANCIA PARTICIPATIVA DE LA SOCIEDAD CIVIL</a:t>
            </a:r>
          </a:p>
          <a:p>
            <a:pPr algn="ctr"/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(ALIANZA PRIVADO-PÚBLICA)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873708" y="3493457"/>
            <a:ext cx="6768752" cy="7200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LEGITIMADA POR UNA INSTANCIA PUBLICA Y UN PROCESO REGIONAL</a:t>
            </a:r>
          </a:p>
        </p:txBody>
      </p:sp>
      <p:sp>
        <p:nvSpPr>
          <p:cNvPr id="13" name="12 Flecha abajo"/>
          <p:cNvSpPr/>
          <p:nvPr/>
        </p:nvSpPr>
        <p:spPr>
          <a:xfrm>
            <a:off x="2261827" y="5813884"/>
            <a:ext cx="2571429" cy="1044116"/>
          </a:xfrm>
          <a:prstGeom prst="downArrow">
            <a:avLst>
              <a:gd name="adj1" fmla="val 55019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rgbClr val="C00000"/>
                </a:solidFill>
              </a:rPr>
              <a:t>OBJETIVO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951985" y="4213538"/>
            <a:ext cx="18362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Mancomunidad de  GAD de la </a:t>
            </a:r>
            <a:r>
              <a:rPr lang="es-ES" dirty="0" err="1"/>
              <a:t>regiòn</a:t>
            </a:r>
            <a:r>
              <a:rPr lang="es-ES" dirty="0"/>
              <a:t>/</a:t>
            </a:r>
          </a:p>
          <a:p>
            <a:endParaRPr lang="es-ES" dirty="0"/>
          </a:p>
          <a:p>
            <a:r>
              <a:rPr lang="es-ES" dirty="0"/>
              <a:t>Proceso de </a:t>
            </a:r>
            <a:r>
              <a:rPr lang="es-ES" dirty="0" err="1"/>
              <a:t>creaciòn</a:t>
            </a:r>
            <a:r>
              <a:rPr lang="es-ES" dirty="0"/>
              <a:t> de  AP municipal</a:t>
            </a:r>
          </a:p>
        </p:txBody>
      </p:sp>
      <p:cxnSp>
        <p:nvCxnSpPr>
          <p:cNvPr id="16" name="15 Conector recto de flecha"/>
          <p:cNvCxnSpPr>
            <a:stCxn id="9" idx="6"/>
          </p:cNvCxnSpPr>
          <p:nvPr/>
        </p:nvCxnSpPr>
        <p:spPr>
          <a:xfrm flipV="1">
            <a:off x="3540224" y="1399572"/>
            <a:ext cx="755576" cy="1489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3540224" y="2888940"/>
            <a:ext cx="333484" cy="10441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241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1775520" y="1261790"/>
            <a:ext cx="8568952" cy="10150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7029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s-ES" dirty="0">
                <a:solidFill>
                  <a:srgbClr val="C00000"/>
                </a:solidFill>
                <a:latin typeface="Arial Narrow" panose="020B0606020202030204" pitchFamily="34" charset="0"/>
              </a:rPr>
              <a:t>Conocer e investigar los sistemas productivos</a:t>
            </a:r>
          </a:p>
          <a:p>
            <a:pPr>
              <a:spcBef>
                <a:spcPts val="0"/>
              </a:spcBef>
            </a:pPr>
            <a:r>
              <a:rPr lang="es-ES" dirty="0">
                <a:solidFill>
                  <a:srgbClr val="C00000"/>
                </a:solidFill>
                <a:latin typeface="Arial Narrow" panose="020B0606020202030204" pitchFamily="34" charset="0"/>
              </a:rPr>
              <a:t>Organizar a los productores</a:t>
            </a:r>
          </a:p>
          <a:p>
            <a:pPr>
              <a:spcBef>
                <a:spcPts val="0"/>
              </a:spcBef>
            </a:pPr>
            <a:r>
              <a:rPr lang="es-ES" dirty="0">
                <a:solidFill>
                  <a:srgbClr val="C00000"/>
                </a:solidFill>
                <a:latin typeface="Arial Narrow" panose="020B0606020202030204" pitchFamily="34" charset="0"/>
              </a:rPr>
              <a:t>Conseguir apoyos para </a:t>
            </a:r>
            <a:r>
              <a:rPr lang="es-ES" dirty="0" err="1">
                <a:solidFill>
                  <a:srgbClr val="C00000"/>
                </a:solidFill>
                <a:latin typeface="Arial Narrow" panose="020B0606020202030204" pitchFamily="34" charset="0"/>
              </a:rPr>
              <a:t>capacitaciòn</a:t>
            </a:r>
            <a:r>
              <a:rPr lang="es-ES" dirty="0">
                <a:solidFill>
                  <a:srgbClr val="C00000"/>
                </a:solidFill>
                <a:latin typeface="Arial Narrow" panose="020B0606020202030204" pitchFamily="34" charset="0"/>
              </a:rPr>
              <a:t> y mejoras</a:t>
            </a:r>
          </a:p>
          <a:p>
            <a:pPr>
              <a:spcBef>
                <a:spcPts val="0"/>
              </a:spcBef>
            </a:pPr>
            <a:r>
              <a:rPr lang="es-ES" dirty="0">
                <a:solidFill>
                  <a:srgbClr val="C00000"/>
                </a:solidFill>
                <a:latin typeface="Arial Narrow" panose="020B0606020202030204" pitchFamily="34" charset="0"/>
              </a:rPr>
              <a:t>Consensuar acuerdos</a:t>
            </a:r>
          </a:p>
          <a:p>
            <a:pPr>
              <a:spcBef>
                <a:spcPts val="0"/>
              </a:spcBef>
            </a:pPr>
            <a:r>
              <a:rPr lang="es-ES" dirty="0">
                <a:solidFill>
                  <a:srgbClr val="C00000"/>
                </a:solidFill>
                <a:latin typeface="Arial Narrow" panose="020B0606020202030204" pitchFamily="34" charset="0"/>
              </a:rPr>
              <a:t>Realizar planes de manejo por propiedades o sectores</a:t>
            </a: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764446" y="113144"/>
            <a:ext cx="8352928" cy="10081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Representar a la comunidad regional en proceso de </a:t>
            </a:r>
            <a:r>
              <a:rPr lang="es-EC" sz="2800" dirty="0" err="1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creaciòn</a:t>
            </a:r>
            <a:r>
              <a:rPr lang="es-EC" sz="2800" dirty="0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 de la ACUS </a:t>
            </a:r>
            <a:r>
              <a:rPr lang="es-EC" sz="2400" b="1" dirty="0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MOJANDA-CAMBUGÁN</a:t>
            </a:r>
            <a:endParaRPr lang="es-ES" sz="2400" dirty="0"/>
          </a:p>
          <a:p>
            <a:pPr algn="ctr"/>
            <a:endParaRPr lang="es-ES" dirty="0"/>
          </a:p>
        </p:txBody>
      </p:sp>
      <p:sp>
        <p:nvSpPr>
          <p:cNvPr id="5" name="4 Rectángulo redondeado"/>
          <p:cNvSpPr/>
          <p:nvPr/>
        </p:nvSpPr>
        <p:spPr>
          <a:xfrm>
            <a:off x="2531096" y="2638219"/>
            <a:ext cx="8136904" cy="1872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>
                <a:solidFill>
                  <a:srgbClr val="003300"/>
                </a:solidFill>
                <a:latin typeface="Palatino Linotype"/>
              </a:rPr>
              <a:t>Lograr acuerdos entre propietarios para el buen manejo de recursos naturales, especialmente el agua, a fin de consolidar un sistema productivo sustentable en la </a:t>
            </a:r>
            <a:r>
              <a:rPr lang="es-ES" sz="2400" dirty="0" err="1">
                <a:solidFill>
                  <a:srgbClr val="003300"/>
                </a:solidFill>
                <a:latin typeface="Palatino Linotype"/>
              </a:rPr>
              <a:t>regiòn</a:t>
            </a:r>
            <a:endParaRPr lang="es-ES" sz="2400" dirty="0"/>
          </a:p>
        </p:txBody>
      </p:sp>
      <p:sp>
        <p:nvSpPr>
          <p:cNvPr id="7" name="3 Rectángulo redondeado"/>
          <p:cNvSpPr/>
          <p:nvPr/>
        </p:nvSpPr>
        <p:spPr>
          <a:xfrm>
            <a:off x="2666666" y="1326576"/>
            <a:ext cx="8352928" cy="10081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Una vez aprobada</a:t>
            </a:r>
            <a:r>
              <a:rPr lang="es-EC" sz="2800" dirty="0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, Ejecutar Plan de Manejo y </a:t>
            </a:r>
          </a:p>
          <a:p>
            <a:pPr algn="ctr"/>
            <a:r>
              <a:rPr lang="es-EC" sz="2800" dirty="0" err="1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co</a:t>
            </a:r>
            <a:r>
              <a:rPr lang="es-EC" sz="2800" dirty="0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-gestionar la ACUS </a:t>
            </a:r>
            <a:r>
              <a:rPr lang="es-EC" sz="2400" b="1" dirty="0">
                <a:solidFill>
                  <a:srgbClr val="003300"/>
                </a:solidFill>
                <a:latin typeface="Palatino Linotype"/>
                <a:ea typeface="Calibri"/>
                <a:cs typeface="Times New Roman"/>
              </a:rPr>
              <a:t>MOJANDA-CAMBUGÁN</a:t>
            </a:r>
            <a:endParaRPr lang="es-ES" sz="2400" dirty="0"/>
          </a:p>
          <a:p>
            <a:pPr algn="ctr"/>
            <a:endParaRPr lang="es-ES" dirty="0"/>
          </a:p>
        </p:txBody>
      </p:sp>
      <p:sp>
        <p:nvSpPr>
          <p:cNvPr id="8" name="4 Rectángulo redondeado"/>
          <p:cNvSpPr/>
          <p:nvPr/>
        </p:nvSpPr>
        <p:spPr>
          <a:xfrm>
            <a:off x="2441983" y="4510427"/>
            <a:ext cx="8136904" cy="1872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>
                <a:solidFill>
                  <a:srgbClr val="003300"/>
                </a:solidFill>
                <a:latin typeface="Palatino Linotype"/>
              </a:rPr>
              <a:t>Defender los Patrimonios regionales (Natural y Cultural)</a:t>
            </a:r>
          </a:p>
          <a:p>
            <a:r>
              <a:rPr lang="es-ES" sz="2400" dirty="0">
                <a:solidFill>
                  <a:srgbClr val="003300"/>
                </a:solidFill>
                <a:latin typeface="Palatino Linotype"/>
              </a:rPr>
              <a:t> y promover el Desarrollo Sustentable para toda la región, lo que incluye la dimensión cultural y humana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023471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1775520" y="1261790"/>
            <a:ext cx="8568952" cy="10150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7029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sz="1800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   CONSERVAR PATRIMONIO NATURAL, BOSQUES, BIODIVERSIDAD Y EL AGUA</a:t>
            </a:r>
          </a:p>
          <a:p>
            <a:pPr>
              <a:spcBef>
                <a:spcPts val="0"/>
              </a:spcBef>
            </a:pPr>
            <a:endParaRPr lang="es-ES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E IMPULSAR PRODUCCIÒN, PRODUCTIVIDAD </a:t>
            </a:r>
          </a:p>
          <a:p>
            <a:pPr>
              <a:spcBef>
                <a:spcPts val="0"/>
              </a:spcBef>
            </a:pP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Y ECONOMÍA SUSTENTABLES, </a:t>
            </a:r>
          </a:p>
          <a:p>
            <a:pPr>
              <a:spcBef>
                <a:spcPts val="0"/>
              </a:spcBef>
            </a:pPr>
            <a:endParaRPr lang="es-ES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Y ASÍ ELEVAR CALIDAD DE VIDA </a:t>
            </a:r>
          </a:p>
          <a:p>
            <a:pPr>
              <a:spcBef>
                <a:spcPts val="0"/>
              </a:spcBef>
            </a:pP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PARA TODAS/OS EN LA REGIÓN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50" y="94319"/>
            <a:ext cx="2323864" cy="171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Flecha derecha"/>
          <p:cNvSpPr/>
          <p:nvPr/>
        </p:nvSpPr>
        <p:spPr>
          <a:xfrm>
            <a:off x="1576602" y="2513228"/>
            <a:ext cx="432048" cy="659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derecha"/>
          <p:cNvSpPr/>
          <p:nvPr/>
        </p:nvSpPr>
        <p:spPr>
          <a:xfrm>
            <a:off x="1792626" y="4195776"/>
            <a:ext cx="432048" cy="659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29" y="5870197"/>
            <a:ext cx="45114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0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b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s-MX" sz="17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486400" y="1662545"/>
            <a:ext cx="2327564" cy="3214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Imagen 3" descr="F:\211019 bjd en OdA de compCris\escritorio\COMITE DE GESTIÒN REGIONAL\foto amb. mensaje tw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7" y="-34607"/>
            <a:ext cx="3895725" cy="69272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969819" y="1981200"/>
            <a:ext cx="24799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003300"/>
                </a:solidFill>
                <a:latin typeface="Palatino Linotype" panose="02040502050505030304" pitchFamily="18" charset="0"/>
              </a:rPr>
              <a:t>Visita de la Secretaria de</a:t>
            </a:r>
          </a:p>
          <a:p>
            <a:pPr algn="ctr"/>
            <a:r>
              <a:rPr lang="es-MX" sz="2800" dirty="0">
                <a:solidFill>
                  <a:srgbClr val="003300"/>
                </a:solidFill>
                <a:latin typeface="Palatino Linotype" panose="02040502050505030304" pitchFamily="18" charset="0"/>
              </a:rPr>
              <a:t>Ambiente</a:t>
            </a:r>
          </a:p>
          <a:p>
            <a:pPr algn="ctr"/>
            <a:r>
              <a:rPr lang="es-MX" sz="2800" dirty="0">
                <a:solidFill>
                  <a:srgbClr val="003300"/>
                </a:solidFill>
                <a:latin typeface="Palatino Linotype" panose="02040502050505030304" pitchFamily="18" charset="0"/>
              </a:rPr>
              <a:t>02.08.19</a:t>
            </a:r>
            <a:endParaRPr lang="en-US" sz="28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66" y="326050"/>
            <a:ext cx="3928016" cy="29460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85" y="3488301"/>
            <a:ext cx="3881398" cy="29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4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415636"/>
            <a:ext cx="2450804" cy="16033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6" y="1789854"/>
            <a:ext cx="2993395" cy="35542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3" y="49078"/>
            <a:ext cx="7925293" cy="44579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27" y="4015809"/>
            <a:ext cx="5721927" cy="321858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42332" y="2149578"/>
            <a:ext cx="3214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PANDEMIA PARALIZA PROCESO,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QUE SE REANUDA EN AGOSTO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CGR </a:t>
            </a:r>
            <a:r>
              <a:rPr lang="es-MX" dirty="0" err="1">
                <a:solidFill>
                  <a:srgbClr val="003300"/>
                </a:solidFill>
                <a:latin typeface="Palatino Linotype" panose="02040502050505030304" pitchFamily="18" charset="0"/>
              </a:rPr>
              <a:t>Mj</a:t>
            </a: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-Cn PARTICIPA EN REUNIONES VIRTUALES DE COMISIÓN DE AMBIENTE DEL C.M.Q.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14.08. Y 18.11.</a:t>
            </a:r>
          </a:p>
          <a:p>
            <a:pPr algn="ctr"/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SE INICIAN GESTIONES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PARA OCUPAR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SILLA VACÍA DEL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CONCEJO METROPOLITANO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1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-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51" y="1110981"/>
            <a:ext cx="2993395" cy="35542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46" y="72316"/>
            <a:ext cx="2450804" cy="16033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75" y="111581"/>
            <a:ext cx="3857625" cy="55530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00" y="4095316"/>
            <a:ext cx="3505200" cy="265747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17346" y="1246910"/>
            <a:ext cx="2895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NOTIFICACIÓN APROBATORIA PARA QUE COMITÉ DE GESTIÓN REGIONAL MOJANDA-CAMBUGÁN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OCUPE SILLA VACÍA EN REUNIONES DE COMISIÓN DE AMBIENTE Y PLENO DEL CONSEJO METROPOLITANO DE QUITO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PARTICIPACIÓN EN REUNIONES VIRTUALES 11, 13 Y 15.01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0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-No es iniciativa, ni resultado de un accionar citadino en oficinas municipales ni de organizaciones no- gubernamentales. Es resultado de la iniciativa y propuesta de la ciudadanía y organizaciones locales, y responde al grado de consciencia ecológica de importantes segmentos de la población y a una necesidad colectiva.</a:t>
            </a: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n-US" sz="48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10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-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FD6A69-39A6-4E8F-8C23-5550AC6A2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23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-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B387B3-F2E0-4B9C-8405-58FB9804F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84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MX" sz="1700" dirty="0">
                <a:solidFill>
                  <a:srgbClr val="003300"/>
                </a:solidFill>
                <a:latin typeface="Palatino Linotype" panose="02040502050505030304" pitchFamily="18" charset="0"/>
              </a:rPr>
              <a:t>-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766" y="1434538"/>
            <a:ext cx="2993395" cy="35542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196" y="-84424"/>
            <a:ext cx="2450804" cy="16033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23B005-2E2E-4460-8562-1880E996FA3C}"/>
              </a:ext>
            </a:extLst>
          </p:cNvPr>
          <p:cNvSpPr txBox="1"/>
          <p:nvPr/>
        </p:nvSpPr>
        <p:spPr>
          <a:xfrm>
            <a:off x="2286000" y="1110343"/>
            <a:ext cx="896982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rgbClr val="003300"/>
                </a:solidFill>
                <a:latin typeface="Palatino Linotype" panose="02040502050505030304" pitchFamily="18" charset="0"/>
              </a:rPr>
              <a:t>.Reunión con el Presidente de la Comisión de Ambiente 300421</a:t>
            </a:r>
          </a:p>
          <a:p>
            <a:r>
              <a:rPr lang="es-EC" sz="3200" dirty="0">
                <a:solidFill>
                  <a:srgbClr val="003300"/>
                </a:solidFill>
                <a:latin typeface="Palatino Linotype" panose="02040502050505030304" pitchFamily="18" charset="0"/>
              </a:rPr>
              <a:t>. </a:t>
            </a:r>
            <a:r>
              <a:rPr lang="es-EC" sz="3600" dirty="0">
                <a:solidFill>
                  <a:srgbClr val="003300"/>
                </a:solidFill>
                <a:latin typeface="Palatino Linotype" panose="02040502050505030304" pitchFamily="18" charset="0"/>
              </a:rPr>
              <a:t>Reunión de la Comisión de Ambiente 070621/210621/240621</a:t>
            </a:r>
          </a:p>
          <a:p>
            <a:r>
              <a:rPr lang="es-EC" sz="3600" dirty="0">
                <a:solidFill>
                  <a:srgbClr val="003300"/>
                </a:solidFill>
                <a:latin typeface="Palatino Linotype" panose="02040502050505030304" pitchFamily="18" charset="0"/>
              </a:rPr>
              <a:t>210721/280721</a:t>
            </a:r>
          </a:p>
          <a:p>
            <a:r>
              <a:rPr lang="es-EC" sz="3600" dirty="0">
                <a:solidFill>
                  <a:srgbClr val="003300"/>
                </a:solidFill>
                <a:latin typeface="Palatino Linotype" panose="02040502050505030304" pitchFamily="18" charset="0"/>
              </a:rPr>
              <a:t>.Mesa de Trabajo </a:t>
            </a:r>
            <a:r>
              <a:rPr lang="es-EC" sz="3600" dirty="0" err="1">
                <a:solidFill>
                  <a:srgbClr val="003300"/>
                </a:solidFill>
                <a:latin typeface="Palatino Linotype" panose="02040502050505030304" pitchFamily="18" charset="0"/>
              </a:rPr>
              <a:t>Com.Amb</a:t>
            </a:r>
            <a:r>
              <a:rPr lang="es-EC" sz="3600" dirty="0">
                <a:solidFill>
                  <a:srgbClr val="003300"/>
                </a:solidFill>
                <a:latin typeface="Palatino Linotype" panose="02040502050505030304" pitchFamily="18" charset="0"/>
              </a:rPr>
              <a:t> 020821</a:t>
            </a:r>
          </a:p>
          <a:p>
            <a:r>
              <a:rPr lang="es-EC" sz="3600" dirty="0">
                <a:solidFill>
                  <a:srgbClr val="003300"/>
                </a:solidFill>
                <a:latin typeface="Palatino Linotype" panose="02040502050505030304" pitchFamily="18" charset="0"/>
              </a:rPr>
              <a:t>. Reunión de la Comisión de Ambiente,190821, que resuelve elevar al pleno del CMQ el proyecto de ordenanza</a:t>
            </a:r>
          </a:p>
          <a:p>
            <a:endParaRPr lang="es-EC" sz="32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70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t">
            <a:normAutofit/>
          </a:bodyPr>
          <a:lstStyle/>
          <a:p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¿PARA QUÉ LA ORDENANZA QUE CREA LA ACUS </a:t>
            </a:r>
            <a:r>
              <a:rPr lang="es-MX" dirty="0" err="1">
                <a:solidFill>
                  <a:srgbClr val="003300"/>
                </a:solidFill>
                <a:latin typeface="Palatino Linotype" panose="02040502050505030304" pitchFamily="18" charset="0"/>
              </a:rPr>
              <a:t>Mj</a:t>
            </a: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-Cn?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63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3300"/>
          </a:solidFill>
        </p:spPr>
        <p:txBody>
          <a:bodyPr>
            <a:normAutofit/>
          </a:bodyPr>
          <a:lstStyle/>
          <a:p>
            <a:endParaRPr lang="es-EC" sz="53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endParaRPr lang="es-EC" sz="40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endParaRPr lang="es-EC" sz="40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r>
              <a:rPr lang="es-EC" sz="4000" dirty="0">
                <a:solidFill>
                  <a:srgbClr val="FFFF00"/>
                </a:solidFill>
                <a:latin typeface="Palatino Linotype" panose="02040502050505030304" pitchFamily="18" charset="0"/>
              </a:rPr>
              <a:t>AREA DE CONSERVACIÓN </a:t>
            </a:r>
          </a:p>
          <a:p>
            <a:r>
              <a:rPr lang="es-EC" sz="4000" dirty="0">
                <a:solidFill>
                  <a:srgbClr val="FFFF00"/>
                </a:solidFill>
                <a:latin typeface="Palatino Linotype" panose="02040502050505030304" pitchFamily="18" charset="0"/>
              </a:rPr>
              <a:t>Y USO SUSTENTABLE, </a:t>
            </a:r>
            <a:r>
              <a:rPr lang="es-EC" sz="3600" b="1" dirty="0">
                <a:solidFill>
                  <a:srgbClr val="EB70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ACUS</a:t>
            </a:r>
          </a:p>
          <a:p>
            <a:r>
              <a:rPr lang="es-EC" sz="6600" b="1" dirty="0">
                <a:solidFill>
                  <a:srgbClr val="EB70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MOJANDA-CAMBUGÁN</a:t>
            </a:r>
            <a:endParaRPr lang="es-EC" sz="2800" b="1" dirty="0">
              <a:solidFill>
                <a:srgbClr val="EB70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12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0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480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endParaRPr lang="es-ES" sz="4800" dirty="0">
              <a:solidFill>
                <a:srgbClr val="D9D9D9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3300"/>
          </a:solidFill>
        </p:spPr>
        <p:txBody>
          <a:bodyPr>
            <a:normAutofit fontScale="92500" lnSpcReduction="10000"/>
          </a:bodyPr>
          <a:lstStyle/>
          <a:p>
            <a:r>
              <a:rPr lang="es-ES" sz="4800" dirty="0">
                <a:solidFill>
                  <a:srgbClr val="D9D9D9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s-ES" sz="5400" dirty="0">
                <a:solidFill>
                  <a:srgbClr val="FFFF00"/>
                </a:solidFill>
                <a:latin typeface="Palatino Linotype" panose="02040502050505030304" pitchFamily="18" charset="0"/>
              </a:rPr>
              <a:t>PARA CONSERVAR </a:t>
            </a:r>
            <a:endParaRPr lang="es-ES" sz="12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endParaRPr lang="es-ES" sz="48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r>
              <a:rPr lang="es-ES" sz="66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27.000 </a:t>
            </a:r>
            <a:r>
              <a:rPr lang="es-ES" sz="66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hectáreas</a:t>
            </a: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DE BOSQUES NATIVOS: </a:t>
            </a: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-</a:t>
            </a:r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ALTOANDINOS HÚMEDOS,                                     -SUBTROPICALES SECOS y                                         - PÁRAMOS</a:t>
            </a:r>
          </a:p>
          <a:p>
            <a:endParaRPr lang="es-ES" sz="4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Palatino Linotype" panose="02040502050505030304" pitchFamily="18" charset="0"/>
            </a:endParaRP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QUE GARANTIZAN LA PROVISIÓN DE AGUA PARA TODA UNA REGIÓN</a:t>
            </a:r>
            <a:endParaRPr lang="es-ES" sz="4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90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0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480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endParaRPr lang="es-ES" sz="4800" dirty="0">
              <a:solidFill>
                <a:srgbClr val="D9D9D9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3300"/>
          </a:solidFill>
        </p:spPr>
        <p:txBody>
          <a:bodyPr>
            <a:normAutofit/>
          </a:bodyPr>
          <a:lstStyle/>
          <a:p>
            <a:endParaRPr lang="es-ES" sz="4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Palatino Linotype" panose="02040502050505030304" pitchFamily="18" charset="0"/>
            </a:endParaRP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PARA BENEFICIAR A </a:t>
            </a:r>
          </a:p>
          <a:p>
            <a:r>
              <a:rPr lang="es-ES" sz="72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5 PARROQUIAS</a:t>
            </a:r>
          </a:p>
          <a:p>
            <a:r>
              <a:rPr lang="es-ES" sz="72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27.000 PERSONAS </a:t>
            </a: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y ZONAS PRODUCTIVAS</a:t>
            </a: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AGROPECUARIAS, FRUTÍCOLAS, AVÍCOLAS, FLORÍCOLAS y</a:t>
            </a: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 CRECIENTE ECOTURISMO</a:t>
            </a:r>
            <a:endParaRPr lang="es-ES" sz="36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2" name="Estrella de 4 puntas 1"/>
          <p:cNvSpPr/>
          <p:nvPr/>
        </p:nvSpPr>
        <p:spPr>
          <a:xfrm>
            <a:off x="2005560" y="1773936"/>
            <a:ext cx="493776" cy="603504"/>
          </a:xfrm>
          <a:prstGeom prst="star4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545" y="2926050"/>
            <a:ext cx="542591" cy="6767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69" y="3813017"/>
            <a:ext cx="54259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94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0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480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endParaRPr lang="es-ES" sz="4800" dirty="0">
              <a:solidFill>
                <a:srgbClr val="D9D9D9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3300"/>
          </a:solidFill>
        </p:spPr>
        <p:txBody>
          <a:bodyPr>
            <a:normAutofit fontScale="92500"/>
          </a:bodyPr>
          <a:lstStyle/>
          <a:p>
            <a:endParaRPr lang="es-ES" sz="4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Palatino Linotype" panose="02040502050505030304" pitchFamily="18" charset="0"/>
            </a:endParaRP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LOS BOSQUES NATIVOS DE ATAHUALPA PROVEEN DE AGUA A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ATAHUALPA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CHAVEZPAMBA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PERUCHO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PUÉLLARO</a:t>
            </a: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Y LOS DE MINAS A SU PARROQUIA.</a:t>
            </a:r>
          </a:p>
          <a:p>
            <a:r>
              <a:rPr lang="es-E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 CUENCA DEL RÍO CUBÍ SOSTIENE A UNA HIDROELÉCTRICA QUE ALIMENTA AL SISTEMA NACIONAL</a:t>
            </a:r>
            <a:endParaRPr lang="es-ES" sz="35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58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0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480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endParaRPr lang="es-ES" sz="4800" dirty="0">
              <a:solidFill>
                <a:srgbClr val="D9D9D9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3300"/>
          </a:solidFill>
        </p:spPr>
        <p:txBody>
          <a:bodyPr>
            <a:normAutofit fontScale="92500" lnSpcReduction="20000"/>
          </a:bodyPr>
          <a:lstStyle/>
          <a:p>
            <a:endParaRPr lang="es-ES" sz="4800" dirty="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LOS BOSQUES NATIVOS ALIMENTAN LAS VERTIENTES DE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25 JUNTAS DE RIEGO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2.220 FAMILIAS REGANTES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s-ES" sz="4800" dirty="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PARA UNA ZONA QUE ES EL GRANERO DE QUITO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CON HORTALIZAS, FRUTAS ,</a:t>
            </a: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CULTIVOS DE CICLO CORTO,</a:t>
            </a: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Palatino Linotype" panose="02040502050505030304" pitchFamily="18" charset="0"/>
              </a:rPr>
              <a:t>HUEVOS (500.000 d) Y LECHE (30.000 l/d)</a:t>
            </a:r>
          </a:p>
        </p:txBody>
      </p:sp>
    </p:spTree>
    <p:extLst>
      <p:ext uri="{BB962C8B-B14F-4D97-AF65-F5344CB8AC3E}">
        <p14:creationId xmlns:p14="http://schemas.microsoft.com/office/powerpoint/2010/main" val="2149838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0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480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endParaRPr lang="es-ES" sz="4800" dirty="0">
              <a:solidFill>
                <a:srgbClr val="D9D9D9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3300"/>
          </a:solidFill>
        </p:spPr>
        <p:txBody>
          <a:bodyPr>
            <a:normAutofit/>
          </a:bodyPr>
          <a:lstStyle/>
          <a:p>
            <a:endParaRPr lang="es-ES" sz="4800" dirty="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EL ACUS MOJANDA-CAMBUGÁN</a:t>
            </a:r>
          </a:p>
          <a:p>
            <a:r>
              <a:rPr lang="es-E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BENEFICIA A SU REGIÓN,</a:t>
            </a:r>
          </a:p>
          <a:p>
            <a:r>
              <a:rPr lang="es-E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LA ANCESTRAL REGIÓN DE ALANCE O NORCENTRAL</a:t>
            </a:r>
          </a:p>
          <a:p>
            <a:endParaRPr lang="es-ES" sz="4800" dirty="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es-E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AL DISTRITO METROPOLITANO DE QUITO</a:t>
            </a:r>
          </a:p>
          <a:p>
            <a:r>
              <a:rPr lang="es-E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Y A CANTONES Y PROVINCIAS VECINAS</a:t>
            </a:r>
          </a:p>
          <a:p>
            <a:r>
              <a:rPr lang="es-E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CONSUMIDORAS DE NUESTROS PRODUCTOS</a:t>
            </a:r>
          </a:p>
        </p:txBody>
      </p:sp>
    </p:spTree>
    <p:extLst>
      <p:ext uri="{BB962C8B-B14F-4D97-AF65-F5344CB8AC3E}">
        <p14:creationId xmlns:p14="http://schemas.microsoft.com/office/powerpoint/2010/main" val="1085100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-</a:t>
            </a:r>
            <a:r>
              <a:rPr lang="es-EC" sz="5400" dirty="0">
                <a:solidFill>
                  <a:srgbClr val="003300"/>
                </a:solidFill>
                <a:latin typeface="Palatino Linotype" panose="02040502050505030304" pitchFamily="18" charset="0"/>
              </a:rPr>
              <a:t>Pero hemos tenido excelente acogida y apoyo de la Secretaría de Ambiente y otras Secretarías y dependencias municipales, así como de la Comisión de Ambiente del Concejo, a todas las cuales agradecemos profundamente.</a:t>
            </a:r>
            <a:br>
              <a:rPr lang="es-EC" sz="4800" dirty="0"/>
            </a:br>
            <a:endParaRPr lang="en-US" sz="48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25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3300"/>
          </a:solidFill>
        </p:spPr>
        <p:txBody>
          <a:bodyPr/>
          <a:lstStyle/>
          <a:p>
            <a:endParaRPr lang="es-MX" sz="2000" dirty="0">
              <a:solidFill>
                <a:srgbClr val="FFC000"/>
              </a:solidFill>
              <a:latin typeface="Palatino Linotype" panose="02040502050505030304" pitchFamily="18" charset="0"/>
            </a:endParaRPr>
          </a:p>
          <a:p>
            <a:r>
              <a:rPr lang="es-MX" sz="2000" dirty="0">
                <a:solidFill>
                  <a:srgbClr val="FFC000"/>
                </a:solidFill>
                <a:latin typeface="Palatino Linotype" panose="02040502050505030304" pitchFamily="18" charset="0"/>
              </a:rPr>
              <a:t>REGIÓN</a:t>
            </a:r>
          </a:p>
          <a:p>
            <a:r>
              <a:rPr lang="es-MX" dirty="0">
                <a:solidFill>
                  <a:srgbClr val="FFC000"/>
                </a:solidFill>
                <a:latin typeface="Palatino Linotype" panose="02040502050505030304" pitchFamily="18" charset="0"/>
              </a:rPr>
              <a:t>ALANCE,</a:t>
            </a:r>
            <a:endParaRPr lang="en-US" dirty="0">
              <a:solidFill>
                <a:srgbClr val="FFC000"/>
              </a:solidFill>
              <a:latin typeface="Palatino Linotype" panose="02040502050505030304" pitchFamily="18" charset="0"/>
            </a:endParaRPr>
          </a:p>
          <a:p>
            <a:r>
              <a:rPr lang="es-MX" dirty="0">
                <a:solidFill>
                  <a:srgbClr val="FFC000"/>
                </a:solidFill>
                <a:latin typeface="Palatino Linotype" panose="02040502050505030304" pitchFamily="18" charset="0"/>
              </a:rPr>
              <a:t> PERUCHANA,</a:t>
            </a:r>
          </a:p>
          <a:p>
            <a:r>
              <a:rPr lang="es-MX" sz="2000" dirty="0">
                <a:solidFill>
                  <a:srgbClr val="FFC000"/>
                </a:solidFill>
                <a:latin typeface="Palatino Linotype" panose="02040502050505030304" pitchFamily="18" charset="0"/>
              </a:rPr>
              <a:t> DE LA RUTA ESCONDIDA,</a:t>
            </a:r>
          </a:p>
          <a:p>
            <a:r>
              <a:rPr lang="es-MX" sz="2000" dirty="0">
                <a:solidFill>
                  <a:srgbClr val="FFC000"/>
                </a:solidFill>
                <a:latin typeface="Palatino Linotype" panose="02040502050505030304" pitchFamily="18" charset="0"/>
              </a:rPr>
              <a:t>MOJANDA-CAMBUGÁN,</a:t>
            </a:r>
          </a:p>
          <a:p>
            <a:r>
              <a:rPr lang="es-MX" dirty="0">
                <a:solidFill>
                  <a:srgbClr val="FFC000"/>
                </a:solidFill>
                <a:latin typeface="Palatino Linotype" panose="02040502050505030304" pitchFamily="18" charset="0"/>
              </a:rPr>
              <a:t>O  NORCENTRAL</a:t>
            </a:r>
          </a:p>
          <a:p>
            <a:endParaRPr lang="es-MX" dirty="0">
              <a:solidFill>
                <a:srgbClr val="FFC000"/>
              </a:solidFill>
              <a:latin typeface="Palatino Linotype" panose="02040502050505030304" pitchFamily="18" charset="0"/>
            </a:endParaRPr>
          </a:p>
          <a:p>
            <a:endParaRPr lang="es-MX" dirty="0">
              <a:solidFill>
                <a:srgbClr val="FFC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2610"/>
            <a:ext cx="4287187" cy="321539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7239" cy="323792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7239" cy="3237929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139578" y="2942485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FF00"/>
                </a:solidFill>
                <a:latin typeface="Palatino Linotype" panose="02040502050505030304" pitchFamily="18" charset="0"/>
              </a:rPr>
              <a:t>PERUCHO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0" y="6311833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FF00"/>
                </a:solidFill>
                <a:latin typeface="Palatino Linotype" panose="02040502050505030304" pitchFamily="18" charset="0"/>
              </a:rPr>
              <a:t>PUÉLLARO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948072" y="6536655"/>
            <a:ext cx="2481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FF00"/>
                </a:solidFill>
                <a:latin typeface="Palatino Linotype" panose="02040502050505030304" pitchFamily="18" charset="0"/>
              </a:rPr>
              <a:t>SAN JOSÉ DE MINAS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51" y="3600451"/>
            <a:ext cx="4117298" cy="3299708"/>
          </a:xfrm>
          <a:prstGeom prst="rect">
            <a:avLst/>
          </a:prstGeom>
        </p:spPr>
      </p:pic>
      <p:pic>
        <p:nvPicPr>
          <p:cNvPr id="21" name="Picture 2" descr="C:\Users\Vicente Polit\Pictures\f. VP  17-05-26  -  300517\IMG_75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43" y="3518996"/>
            <a:ext cx="4472528" cy="33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4802650" y="6510888"/>
            <a:ext cx="2481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FF00"/>
                </a:solidFill>
                <a:latin typeface="Palatino Linotype" panose="02040502050505030304" pitchFamily="18" charset="0"/>
              </a:rPr>
              <a:t>SAN JOSÉ DE MINAS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35" y="-15662"/>
            <a:ext cx="4329165" cy="3327479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7862835" y="2877814"/>
            <a:ext cx="200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FF00"/>
                </a:solidFill>
                <a:latin typeface="Palatino Linotype" panose="02040502050505030304" pitchFamily="18" charset="0"/>
              </a:rPr>
              <a:t>CHAVEZPAMBA</a:t>
            </a:r>
            <a:endParaRPr lang="en-US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04" y="3634295"/>
            <a:ext cx="4377128" cy="328284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10317108" y="6221571"/>
            <a:ext cx="1649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FF00"/>
                </a:solidFill>
                <a:latin typeface="Palatino Linotype" panose="02040502050505030304" pitchFamily="18" charset="0"/>
              </a:rPr>
              <a:t>ATAHUALPA</a:t>
            </a:r>
          </a:p>
        </p:txBody>
      </p:sp>
    </p:spTree>
    <p:extLst>
      <p:ext uri="{BB962C8B-B14F-4D97-AF65-F5344CB8AC3E}">
        <p14:creationId xmlns:p14="http://schemas.microsoft.com/office/powerpoint/2010/main" val="2364911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t">
            <a:normAutofit/>
          </a:bodyPr>
          <a:lstStyle/>
          <a:p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Gracias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4" y="2601607"/>
            <a:ext cx="8012690" cy="382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55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/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 </a:t>
            </a: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 </a:t>
            </a: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 </a:t>
            </a: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 </a:t>
            </a: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 </a:t>
            </a: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 </a:t>
            </a: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-Quisiéramos destacar a los funcionarios de la Secretaría de Ambiente que trabajaron inicialmente en el proceso                             por su empeño y compromiso,</a:t>
            </a: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  <a:t>y a la actual Comisión de Ambiente del CMQ que lo retomó y avanzó de manera significativa para llegar al punto en el que estamos.</a:t>
            </a: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400" dirty="0"/>
            </a:br>
            <a:endParaRPr lang="en-US" sz="48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62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EC" sz="6600" dirty="0">
                <a:solidFill>
                  <a:srgbClr val="003300"/>
                </a:solidFill>
                <a:latin typeface="Palatino Linotype" panose="02040502050505030304" pitchFamily="18" charset="0"/>
              </a:rPr>
              <a:t>-Como fruto del proceso se constituyó ya el Comité de Gestión. Éste es un hecho inédito en este tipo de procesos.</a:t>
            </a:r>
            <a:br>
              <a:rPr lang="es-EC" sz="66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EC" sz="48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n-US" sz="48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0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COMPONENTE PARTICIPATIVO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EN EL PROCESO DE DECLARATORIA DE LA 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ACUS MOJANDA-CAMBUGÁN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/>
            </a:br>
            <a:r>
              <a:rPr lang="es-MX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CREACIÓN Y DESARROLLO DEL COMITÉ DE GESTIÓN REGIONAL MOJANDA-CAMBUGÁN</a:t>
            </a:r>
            <a:br>
              <a:rPr lang="es-MX" b="1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2015-2021</a:t>
            </a: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MX" sz="7400" dirty="0">
                <a:solidFill>
                  <a:srgbClr val="003300"/>
                </a:solidFill>
                <a:latin typeface="Palatino Linotype" panose="02040502050505030304" pitchFamily="18" charset="0"/>
              </a:rPr>
              <a:t>LINEA DE TIEMPO DEL PROCESO</a:t>
            </a:r>
            <a:br>
              <a:rPr lang="es-MX" sz="7400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sz="3200" dirty="0">
                <a:solidFill>
                  <a:srgbClr val="003300"/>
                </a:solidFill>
                <a:latin typeface="Palatino Linotype" panose="02040502050505030304" pitchFamily="18" charset="0"/>
              </a:rPr>
              <a:t>en breve síntesis</a:t>
            </a:r>
            <a:endParaRPr lang="en-US" sz="7400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83" y="279542"/>
            <a:ext cx="6592034" cy="314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3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    2015              2016              2017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endParaRPr lang="en-US" dirty="0">
              <a:solidFill>
                <a:srgbClr val="00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riángulo isósceles 2"/>
          <p:cNvSpPr/>
          <p:nvPr/>
        </p:nvSpPr>
        <p:spPr>
          <a:xfrm>
            <a:off x="83129" y="1967340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ángulo isósceles 3"/>
          <p:cNvSpPr/>
          <p:nvPr/>
        </p:nvSpPr>
        <p:spPr>
          <a:xfrm>
            <a:off x="4114802" y="1967339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ángulo isósceles 4"/>
          <p:cNvSpPr/>
          <p:nvPr/>
        </p:nvSpPr>
        <p:spPr>
          <a:xfrm>
            <a:off x="8506694" y="1967339"/>
            <a:ext cx="2964871" cy="3532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303368" y="2115405"/>
            <a:ext cx="2995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ATAHUALPA SOLICITA  A MUNICIPIO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 </a:t>
            </a:r>
            <a:r>
              <a:rPr lang="es-MX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AP</a:t>
            </a: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 PARA SUS BOSQUES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NATIVOS 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11.09</a:t>
            </a:r>
          </a:p>
          <a:p>
            <a:pPr algn="ctr"/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VISITA S.A.</a:t>
            </a:r>
          </a:p>
          <a:p>
            <a:pPr algn="ctr"/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MANCOMUNIDAD DE GAD APOYA  29.12.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MX" dirty="0">
              <a:solidFill>
                <a:srgbClr val="0033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S.A. ACOGE PEDIDO DE HACER </a:t>
            </a:r>
            <a:r>
              <a:rPr lang="es-MX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AP</a:t>
            </a: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 REGIONAL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75021" y="2632368"/>
            <a:ext cx="2341418" cy="3269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627421" y="2784768"/>
            <a:ext cx="23414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COMUNIDAD</a:t>
            </a:r>
          </a:p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REGIONAL PARTICIPA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EN ASAMBLEAS, CONSULTAS,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GRUPOS FOCALES,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INSPECCIONES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EFECTUADAS EN EL MARCO DE LA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REALIZACIÓN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DEL ESTUDIO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TÉCNICO DE BASE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(ITB)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908478" y="2784768"/>
            <a:ext cx="23968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MANCOMUNIDAD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 REALIZA SENDAS 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ASAMBLEAS 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PARROQUIALES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PARA ANALIZAR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sz="2000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PROPUESTA DE</a:t>
            </a:r>
            <a:br>
              <a:rPr lang="es-MX" sz="2000" b="1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sz="2000" b="1" dirty="0">
                <a:solidFill>
                  <a:srgbClr val="003300"/>
                </a:solidFill>
                <a:latin typeface="Palatino Linotype" panose="02040502050505030304" pitchFamily="18" charset="0"/>
              </a:rPr>
              <a:t>ORDENANZA</a:t>
            </a:r>
            <a:b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</a:br>
            <a:r>
              <a:rPr lang="es-MX" dirty="0">
                <a:solidFill>
                  <a:srgbClr val="003300"/>
                </a:solidFill>
                <a:latin typeface="Palatino Linotype" panose="02040502050505030304" pitchFamily="18" charset="0"/>
              </a:rPr>
              <a:t>DEL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82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1560</Words>
  <Application>Microsoft Office PowerPoint</Application>
  <PresentationFormat>Panorámica</PresentationFormat>
  <Paragraphs>305</Paragraphs>
  <Slides>41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Palatino Linotype</vt:lpstr>
      <vt:lpstr>Wingdings</vt:lpstr>
      <vt:lpstr>Tema de Office</vt:lpstr>
      <vt:lpstr> </vt:lpstr>
      <vt:lpstr>INTRODUCCIÓN  - La propuesta de ordenanza es el fruto de un largo proceso, de años, y una aspiración de la región Norcentral, y sus cinco parroquias.  </vt:lpstr>
      <vt:lpstr>-No es iniciativa, ni resultado de un accionar citadino en oficinas municipales ni de organizaciones no- gubernamentales. Es resultado de la iniciativa y propuesta de la ciudadanía y organizaciones locales, y responde al grado de consciencia ecológica de importantes segmentos de la población y a una necesidad colectiva. </vt:lpstr>
      <vt:lpstr>-Pero hemos tenido excelente acogida y apoyo de la Secretaría de Ambiente y otras Secretarías y dependencias municipales, así como de la Comisión de Ambiente del Concejo, a todas las cuales agradecemos profundamente. </vt:lpstr>
      <vt:lpstr>                                                                         -Quisiéramos destacar a los funcionarios de la Secretaría de Ambiente que trabajaron inicialmente en el proceso                             por su empeño y compromiso, y a la actual Comisión de Ambiente del CMQ que lo retomó y avanzó de manera significativa para llegar al punto en el que estamos.  </vt:lpstr>
      <vt:lpstr>-Como fruto del proceso se constituyó ya el Comité de Gestión. Éste es un hecho inédito en este tipo de procesos.  </vt:lpstr>
      <vt:lpstr>COMPONENTE PARTICIPATIVO EN EL PROCESO DE DECLARATORIA DE LA  ACUS MOJANDA-CAMBUGÁN  CREACIÓN Y DESARROLLO DEL COMITÉ DE GESTIÓN REGIONAL MOJANDA-CAMBUGÁN 2015-2021</vt:lpstr>
      <vt:lpstr>LINEA DE TIEMPO DEL PROCESO en breve síntesis</vt:lpstr>
      <vt:lpstr>    2015              2016              2017      </vt:lpstr>
      <vt:lpstr>    2018              2019              2020      </vt:lpstr>
      <vt:lpstr>-</vt:lpstr>
      <vt:lpstr>2015</vt:lpstr>
      <vt:lpstr>     2016      </vt:lpstr>
      <vt:lpstr>                                                            2017               Puéllaro, 260917                      Altahualpa, 300917       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-</vt:lpstr>
      <vt:lpstr>-</vt:lpstr>
      <vt:lpstr>-</vt:lpstr>
      <vt:lpstr>-</vt:lpstr>
      <vt:lpstr>   ¿PARA QUÉ LA ORDENANZA QUE CREA LA ACUS Mj-Cn?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COMPONENTE PARTICIPATIVO EN EL PROCESO DE DECLARATORIA DE LA  ACUS MOJANDA-CAMBUGÁN  CREACIÓN Y DESARROLLO DEL COMITÉ DE GESTIÓN REGIONAL MOJANDA-CAMBUGÁN 2015-2021</dc:title>
  <dc:creator>User</dc:creator>
  <cp:lastModifiedBy>Andres De la Torre</cp:lastModifiedBy>
  <cp:revision>79</cp:revision>
  <dcterms:created xsi:type="dcterms:W3CDTF">2021-01-11T16:29:04Z</dcterms:created>
  <dcterms:modified xsi:type="dcterms:W3CDTF">2021-09-14T11:45:13Z</dcterms:modified>
</cp:coreProperties>
</file>