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4586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921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707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151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1971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046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701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10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458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676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760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63B3-0D19-420A-807F-E076E32C4BD3}" type="datetimeFigureOut">
              <a:rPr lang="es-EC" smtClean="0"/>
              <a:t>18/6/2021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A4E0-A337-4E51-8D6A-90CA56BD61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82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to.gob.ec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to.gob.e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A" sz="4400" b="1" dirty="0"/>
              <a:t>POSTULACIONES AL CONCURSO AL PREMIO PARA LA COMUNIDAD GLBTI</a:t>
            </a:r>
            <a:r>
              <a:rPr lang="es-EC" sz="4400" b="1" dirty="0"/>
              <a:t/>
            </a:r>
            <a:br>
              <a:rPr lang="es-EC" sz="4400" b="1" dirty="0"/>
            </a:br>
            <a:r>
              <a:rPr lang="es-PA" sz="4400" b="1" dirty="0"/>
              <a:t>“PATRICIO BRABOMALO</a:t>
            </a:r>
            <a:endParaRPr lang="es-EC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5897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C" i="1" dirty="0" smtClean="0"/>
              <a:t>Mediante Resolución </a:t>
            </a:r>
            <a:r>
              <a:rPr lang="es-EC" i="1" dirty="0"/>
              <a:t>No 015 </a:t>
            </a:r>
            <a:r>
              <a:rPr lang="es-EC" i="1" dirty="0" smtClean="0"/>
              <a:t> de la Comisión de Igualdad, Género e Inclusión Social  de fecha 31 de mayo del 2021 resolvió: </a:t>
            </a:r>
            <a:r>
              <a:rPr lang="es-EC" i="1" dirty="0"/>
              <a:t>(…) </a:t>
            </a:r>
            <a:r>
              <a:rPr lang="es-PA" i="1" dirty="0"/>
              <a:t>Aprobar el reglamento, las bases, los formularios, el plan comunicacional y el cronograma para el proceso referente al premio para la comunidad GLBTI “Patricio Brabomalo.” del año 2021 (…) </a:t>
            </a:r>
            <a:endParaRPr lang="es-EC" dirty="0"/>
          </a:p>
          <a:p>
            <a:r>
              <a:rPr lang="es-PA" b="1" dirty="0"/>
              <a:t> </a:t>
            </a:r>
            <a:r>
              <a:rPr lang="es-PA" dirty="0"/>
              <a:t>L</a:t>
            </a:r>
            <a:r>
              <a:rPr lang="es-PA" dirty="0" smtClean="0"/>
              <a:t>a </a:t>
            </a:r>
            <a:r>
              <a:rPr lang="es-PA" dirty="0"/>
              <a:t>Secretaría de Inclusión Social a fin de dar </a:t>
            </a:r>
            <a:r>
              <a:rPr lang="es-PA" dirty="0" smtClean="0"/>
              <a:t>cumplimiento con la Resolución No 015, realizó la convocatoria al Premio </a:t>
            </a:r>
            <a:r>
              <a:rPr lang="es-PA" i="1" dirty="0" smtClean="0"/>
              <a:t>para la comunidad GLBTI “Patricio Brabomalo”, el 01 de junio del 2021.</a:t>
            </a:r>
            <a:endParaRPr lang="es-PA" dirty="0"/>
          </a:p>
          <a:p>
            <a:r>
              <a:rPr lang="es-PA" dirty="0" smtClean="0"/>
              <a:t>Conforme el</a:t>
            </a:r>
            <a:r>
              <a:rPr lang="es-PA" i="1" dirty="0" smtClean="0"/>
              <a:t> </a:t>
            </a:r>
            <a:r>
              <a:rPr lang="es-PA" dirty="0" smtClean="0"/>
              <a:t>Reglamento al premio para la Comunidad GLBTI “Patricio Brabomalo”, las postulaciones se cerraron el 15 de mayo del 2021 a las 23h59. </a:t>
            </a:r>
            <a:endParaRPr lang="es-EC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8062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Cierre de convocatoria a las Postulaciones al Premio Patricio </a:t>
            </a:r>
            <a:r>
              <a:rPr lang="es-EC" dirty="0" err="1" smtClean="0"/>
              <a:t>Brabomalo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C" dirty="0"/>
          </a:p>
          <a:p>
            <a:r>
              <a:rPr lang="es-PA" sz="1800" dirty="0"/>
              <a:t>La Unidad de Comunicación Social de la Secretaria de Inclusión Social mediante informe remitido a la Dirección de Gestión de la Inclusión, informó que en la página web institucional del Municipio del Distrito Metropolitano de Quito </a:t>
            </a:r>
            <a:r>
              <a:rPr lang="es-PA" sz="1800" u="sng" dirty="0">
                <a:hlinkClick r:id="rId2"/>
              </a:rPr>
              <a:t>http://www.quito.gob.ec</a:t>
            </a:r>
            <a:r>
              <a:rPr lang="es-PA" sz="1800" u="sng" dirty="0"/>
              <a:t>, han  postulado cuatro personas:</a:t>
            </a:r>
            <a:endParaRPr lang="es-EC" sz="1800" dirty="0"/>
          </a:p>
          <a:p>
            <a:endParaRPr lang="es-EC" dirty="0"/>
          </a:p>
          <a:p>
            <a:endParaRPr lang="es-EC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113425"/>
              </p:ext>
            </p:extLst>
          </p:nvPr>
        </p:nvGraphicFramePr>
        <p:xfrm>
          <a:off x="3668394" y="3474720"/>
          <a:ext cx="4937723" cy="2183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461">
                  <a:extLst>
                    <a:ext uri="{9D8B030D-6E8A-4147-A177-3AD203B41FA5}">
                      <a16:colId xmlns:a16="http://schemas.microsoft.com/office/drawing/2014/main" val="4283800923"/>
                    </a:ext>
                  </a:extLst>
                </a:gridCol>
                <a:gridCol w="2105927">
                  <a:extLst>
                    <a:ext uri="{9D8B030D-6E8A-4147-A177-3AD203B41FA5}">
                      <a16:colId xmlns:a16="http://schemas.microsoft.com/office/drawing/2014/main" val="2023319145"/>
                    </a:ext>
                  </a:extLst>
                </a:gridCol>
                <a:gridCol w="1094617">
                  <a:extLst>
                    <a:ext uri="{9D8B030D-6E8A-4147-A177-3AD203B41FA5}">
                      <a16:colId xmlns:a16="http://schemas.microsoft.com/office/drawing/2014/main" val="3965676022"/>
                    </a:ext>
                  </a:extLst>
                </a:gridCol>
                <a:gridCol w="1462718">
                  <a:extLst>
                    <a:ext uri="{9D8B030D-6E8A-4147-A177-3AD203B41FA5}">
                      <a16:colId xmlns:a16="http://schemas.microsoft.com/office/drawing/2014/main" val="2863532085"/>
                    </a:ext>
                  </a:extLst>
                </a:gridCol>
              </a:tblGrid>
              <a:tr h="316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none" strike="noStrike">
                          <a:effectLst/>
                        </a:rPr>
                        <a:t> 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Nombres Completos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Cédula de identidad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Fecha de Postulación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75263392"/>
                  </a:ext>
                </a:extLst>
              </a:tr>
              <a:tr h="440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Ricardo Alexander Buri Villacrés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0917018343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14/06/2021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06972566"/>
                  </a:ext>
                </a:extLst>
              </a:tr>
              <a:tr h="424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Edison Rodolfo Anchundia Ponce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1717603953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15/06/2021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41691649"/>
                  </a:ext>
                </a:extLst>
              </a:tr>
              <a:tr h="367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Karla Yadira Pillajo Rodríguez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1708756992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15/06/2021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49457518"/>
                  </a:ext>
                </a:extLst>
              </a:tr>
              <a:tr h="633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4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Galeas Vizuete Soraya Jacqueline se autodefine como Vizuete Juan Francisco</a:t>
                      </a:r>
                      <a:endParaRPr lang="es-EC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1715416291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 dirty="0">
                          <a:effectLst/>
                        </a:rPr>
                        <a:t>15/06/2021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5124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57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b="1" dirty="0" smtClean="0"/>
              <a:t>Proceso de Precalificación: 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04856"/>
            <a:ext cx="10515600" cy="4843015"/>
          </a:xfrm>
        </p:spPr>
        <p:txBody>
          <a:bodyPr/>
          <a:lstStyle/>
          <a:p>
            <a:r>
              <a:rPr lang="es-PA" sz="2000" dirty="0" smtClean="0"/>
              <a:t>La Dirección de Gestión de la Inclusión procedió a revisar las carpetas de las postulaciones remitidas por la Unidad de Comunicación Social de la Secretaría de Inclusión Social, a fin de realizar la precalificación tomando en cuenta los elementos de evaluación conforme establece el Reglamento al Premio Patricio Brabomalo.</a:t>
            </a:r>
            <a:r>
              <a:rPr lang="es-PA" sz="2000" b="1" dirty="0"/>
              <a:t> </a:t>
            </a:r>
            <a:endParaRPr lang="es-PA" sz="2000" b="1" dirty="0" smtClean="0"/>
          </a:p>
          <a:p>
            <a:pPr marL="0" indent="0">
              <a:buNone/>
            </a:pPr>
            <a:r>
              <a:rPr lang="es-PA" sz="2000" b="1" dirty="0" smtClean="0"/>
              <a:t>Parámetros </a:t>
            </a:r>
            <a:r>
              <a:rPr lang="es-PA" sz="2000" b="1" dirty="0"/>
              <a:t>de Puntuación</a:t>
            </a:r>
            <a:r>
              <a:rPr lang="es-PA" sz="2000" b="1" dirty="0" smtClean="0"/>
              <a:t>:</a:t>
            </a:r>
            <a:endParaRPr lang="es-EC" sz="2000" dirty="0"/>
          </a:p>
          <a:p>
            <a:r>
              <a:rPr lang="es-PA" sz="2000" dirty="0"/>
              <a:t>Se calificó sobre un puntaje total de 40 puntos los siguientes parámetros con un mínimo de 28 puntos para adquirir la característica de elegible:</a:t>
            </a:r>
            <a:endParaRPr lang="es-EC" sz="2000" dirty="0"/>
          </a:p>
          <a:p>
            <a:endParaRPr lang="es-EC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56085"/>
              </p:ext>
            </p:extLst>
          </p:nvPr>
        </p:nvGraphicFramePr>
        <p:xfrm>
          <a:off x="3130476" y="3829722"/>
          <a:ext cx="5142154" cy="2011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2533">
                  <a:extLst>
                    <a:ext uri="{9D8B030D-6E8A-4147-A177-3AD203B41FA5}">
                      <a16:colId xmlns:a16="http://schemas.microsoft.com/office/drawing/2014/main" val="714245833"/>
                    </a:ext>
                  </a:extLst>
                </a:gridCol>
                <a:gridCol w="979621">
                  <a:extLst>
                    <a:ext uri="{9D8B030D-6E8A-4147-A177-3AD203B41FA5}">
                      <a16:colId xmlns:a16="http://schemas.microsoft.com/office/drawing/2014/main" val="2194353101"/>
                    </a:ext>
                  </a:extLst>
                </a:gridCol>
              </a:tblGrid>
              <a:tr h="180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PARÁMETROS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Puntaje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68239809"/>
                  </a:ext>
                </a:extLst>
              </a:tr>
              <a:tr h="360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A" sz="1000" dirty="0">
                          <a:effectLst/>
                        </a:rPr>
                        <a:t>Entrega de documentación completa  (formulario, certificados, anexos, etc.)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3046340"/>
                  </a:ext>
                </a:extLst>
              </a:tr>
              <a:tr h="360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Bloque experiencia de activismo (Certificados que avalen el activismo a favor de la población GLBTI).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15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01536309"/>
                  </a:ext>
                </a:extLst>
              </a:tr>
              <a:tr h="1804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Bloque de carta de postulación (Carta de Postulación)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10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78645413"/>
                  </a:ext>
                </a:extLst>
              </a:tr>
              <a:tr h="7217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Bloque de capacitaciones (Capacitación en temas de derechos humanos, afines a la promoción, así como réplica de capacitaciones hacia la población sexo genérica.)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13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4693448"/>
                  </a:ext>
                </a:extLst>
              </a:tr>
              <a:tr h="20749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PA" sz="1000">
                          <a:effectLst/>
                        </a:rPr>
                        <a:t>Total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000" dirty="0">
                          <a:effectLst/>
                        </a:rPr>
                        <a:t>40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335697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90154" y="42170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485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b="1" dirty="0"/>
              <a:t>Tabla de Precalificación 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Se realizó el análisis pertinente de acuerdo a los ítems planteados para la calificación obteniendo como resultados los siguientes:</a:t>
            </a:r>
            <a:endParaRPr lang="es-EC" dirty="0"/>
          </a:p>
          <a:p>
            <a:endParaRPr lang="es-EC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391390"/>
              </p:ext>
            </p:extLst>
          </p:nvPr>
        </p:nvGraphicFramePr>
        <p:xfrm>
          <a:off x="2721687" y="3022899"/>
          <a:ext cx="5948921" cy="2678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9468">
                  <a:extLst>
                    <a:ext uri="{9D8B030D-6E8A-4147-A177-3AD203B41FA5}">
                      <a16:colId xmlns:a16="http://schemas.microsoft.com/office/drawing/2014/main" val="1907030613"/>
                    </a:ext>
                  </a:extLst>
                </a:gridCol>
                <a:gridCol w="894282">
                  <a:extLst>
                    <a:ext uri="{9D8B030D-6E8A-4147-A177-3AD203B41FA5}">
                      <a16:colId xmlns:a16="http://schemas.microsoft.com/office/drawing/2014/main" val="3309088293"/>
                    </a:ext>
                  </a:extLst>
                </a:gridCol>
                <a:gridCol w="809183">
                  <a:extLst>
                    <a:ext uri="{9D8B030D-6E8A-4147-A177-3AD203B41FA5}">
                      <a16:colId xmlns:a16="http://schemas.microsoft.com/office/drawing/2014/main" val="4243095635"/>
                    </a:ext>
                  </a:extLst>
                </a:gridCol>
                <a:gridCol w="704275">
                  <a:extLst>
                    <a:ext uri="{9D8B030D-6E8A-4147-A177-3AD203B41FA5}">
                      <a16:colId xmlns:a16="http://schemas.microsoft.com/office/drawing/2014/main" val="3465325408"/>
                    </a:ext>
                  </a:extLst>
                </a:gridCol>
                <a:gridCol w="771034">
                  <a:extLst>
                    <a:ext uri="{9D8B030D-6E8A-4147-A177-3AD203B41FA5}">
                      <a16:colId xmlns:a16="http://schemas.microsoft.com/office/drawing/2014/main" val="3654045801"/>
                    </a:ext>
                  </a:extLst>
                </a:gridCol>
                <a:gridCol w="771034">
                  <a:extLst>
                    <a:ext uri="{9D8B030D-6E8A-4147-A177-3AD203B41FA5}">
                      <a16:colId xmlns:a16="http://schemas.microsoft.com/office/drawing/2014/main" val="3257265288"/>
                    </a:ext>
                  </a:extLst>
                </a:gridCol>
                <a:gridCol w="799645">
                  <a:extLst>
                    <a:ext uri="{9D8B030D-6E8A-4147-A177-3AD203B41FA5}">
                      <a16:colId xmlns:a16="http://schemas.microsoft.com/office/drawing/2014/main" val="2227228313"/>
                    </a:ext>
                  </a:extLst>
                </a:gridCol>
              </a:tblGrid>
              <a:tr h="718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Nombres Completos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Cédula de identidad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Entrega de documentación completa  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Bloque de Experiencia activismo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Bloque Carta de Postulación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Bloque de capacitaciones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Total puntaje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15414147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Karla Yadira Pillajo Rodríguez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u="sng" dirty="0">
                          <a:effectLst/>
                        </a:rPr>
                        <a:t>1708756992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10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dirty="0">
                          <a:effectLst/>
                        </a:rPr>
                        <a:t>40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20610802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Ricardo Alexander Buri Villacrés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0917018343</a:t>
                      </a:r>
                      <a:endParaRPr lang="es-EC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7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dirty="0">
                          <a:effectLst/>
                        </a:rPr>
                        <a:t>37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44533227"/>
                  </a:ext>
                </a:extLst>
              </a:tr>
              <a:tr h="9007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Galeas Vizuete Soraya Jacqueline se autodefine como Vizuete Juan Francisco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1715416291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 </a:t>
                      </a:r>
                      <a:endParaRPr lang="es-EC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7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2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dirty="0">
                          <a:effectLst/>
                        </a:rPr>
                        <a:t>25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5443510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Anchundia Ponce Edison Rodolfo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u="sng">
                          <a:effectLst/>
                        </a:rPr>
                        <a:t>1717603953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1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5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>
                          <a:effectLst/>
                        </a:rPr>
                        <a:t>0</a:t>
                      </a:r>
                      <a:endParaRPr lang="es-EC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900" dirty="0">
                          <a:effectLst/>
                        </a:rPr>
                        <a:t>11</a:t>
                      </a:r>
                      <a:endParaRPr lang="es-EC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54897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7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b="1" dirty="0"/>
              <a:t>Observaciones de las precalificaciones: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71071"/>
          </a:xfrm>
        </p:spPr>
        <p:txBody>
          <a:bodyPr/>
          <a:lstStyle/>
          <a:p>
            <a:pPr lvl="0"/>
            <a:r>
              <a:rPr lang="es-EC" dirty="0" err="1"/>
              <a:t>Galeas</a:t>
            </a:r>
            <a:r>
              <a:rPr lang="es-EC" dirty="0"/>
              <a:t> Vizuete Soraya Jacqueline </a:t>
            </a:r>
            <a:r>
              <a:rPr lang="es-EC" dirty="0" smtClean="0"/>
              <a:t>que se </a:t>
            </a:r>
            <a:r>
              <a:rPr lang="es-EC" dirty="0"/>
              <a:t>autodefine como Vizuete Juan Francisco, presenta información incompleta. </a:t>
            </a:r>
          </a:p>
          <a:p>
            <a:pPr lvl="0"/>
            <a:r>
              <a:rPr lang="es-EC" dirty="0" err="1"/>
              <a:t>Anchundia</a:t>
            </a:r>
            <a:r>
              <a:rPr lang="es-EC" dirty="0"/>
              <a:t> Ponce Edison </a:t>
            </a:r>
            <a:r>
              <a:rPr lang="es-EC" dirty="0" smtClean="0"/>
              <a:t>Rodolfo presenta </a:t>
            </a:r>
            <a:r>
              <a:rPr lang="es-EC" dirty="0"/>
              <a:t>Información incompleta. Presenta solo formulario de inscripción faltan respaldos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72631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98033"/>
            <a:ext cx="10515600" cy="1292655"/>
          </a:xfrm>
        </p:spPr>
        <p:txBody>
          <a:bodyPr>
            <a:normAutofit fontScale="90000"/>
          </a:bodyPr>
          <a:lstStyle/>
          <a:p>
            <a:pPr algn="ctr"/>
            <a:r>
              <a:rPr lang="es-PA" b="1" dirty="0" smtClean="0"/>
              <a:t>Recomendación:</a:t>
            </a:r>
            <a:r>
              <a:rPr lang="es-EC" dirty="0" smtClean="0"/>
              <a:t/>
            </a:r>
            <a:br>
              <a:rPr lang="es-EC" dirty="0" smtClean="0"/>
            </a:br>
            <a:r>
              <a:rPr lang="es-PA" dirty="0" smtClean="0"/>
              <a:t> 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Secretaría de Inclusión Social una vez terminado el tiempo establecido en el Reglamento al P</a:t>
            </a:r>
            <a:r>
              <a:rPr lang="es-PA" dirty="0" err="1"/>
              <a:t>remio</a:t>
            </a:r>
            <a:r>
              <a:rPr lang="es-PA" dirty="0"/>
              <a:t> para la Comunidad GLBTI “Patricio Brabomalo” </a:t>
            </a:r>
            <a:r>
              <a:rPr lang="es-ES" dirty="0"/>
              <a:t>y después de revisar las postulaciones realizadas  en la </a:t>
            </a:r>
            <a:r>
              <a:rPr lang="es-PA" dirty="0"/>
              <a:t>página web institucional del Municipio del Distrito Metropolitano de Quito </a:t>
            </a:r>
            <a:r>
              <a:rPr lang="es-PA" u="sng" dirty="0">
                <a:hlinkClick r:id="rId2"/>
              </a:rPr>
              <a:t>http://www.quito.gob.ec</a:t>
            </a:r>
            <a:r>
              <a:rPr lang="es-PA" u="sng" dirty="0"/>
              <a:t> y, verificar que han postulado 4 personas, remite el presente </a:t>
            </a:r>
            <a:r>
              <a:rPr lang="es-PA" dirty="0"/>
              <a:t>informe con las carpetas digitales de postulaciones, lista de precalificación,  a fin de que la Comisión de Igualdad, Género e Inclusión Social analice cada una de ellas y proceda conforme el Código Municipal N° 001, Libro II, del Eje Social, Libro II, 3 De la Cultura, articulo II.3.77.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72613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649</Words>
  <Application>Microsoft Office PowerPoint</Application>
  <PresentationFormat>Panorámica</PresentationFormat>
  <Paragraphs>91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MS Mincho</vt:lpstr>
      <vt:lpstr>Times New Roman</vt:lpstr>
      <vt:lpstr>Tema de Office</vt:lpstr>
      <vt:lpstr>POSTULACIONES AL CONCURSO AL PREMIO PARA LA COMUNIDAD GLBTI “PATRICIO BRABOMALO</vt:lpstr>
      <vt:lpstr>Presentación de PowerPoint</vt:lpstr>
      <vt:lpstr>Cierre de convocatoria a las Postulaciones al Premio Patricio Brabomalo</vt:lpstr>
      <vt:lpstr>Proceso de Precalificación:  </vt:lpstr>
      <vt:lpstr>Tabla de Precalificación </vt:lpstr>
      <vt:lpstr>Observaciones de las precalificaciones:</vt:lpstr>
      <vt:lpstr>Recomendación: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POSTULACIONES AL CONCURSO AL PREMIO PARA LA COMUNIDAD GLBTI “PATRICIO BRABOMALO</dc:title>
  <dc:creator>Miriam Gioconda Jacome Zabala</dc:creator>
  <cp:lastModifiedBy>Miriam Gioconda Jacome Zabala</cp:lastModifiedBy>
  <cp:revision>4</cp:revision>
  <dcterms:created xsi:type="dcterms:W3CDTF">2021-06-18T13:40:03Z</dcterms:created>
  <dcterms:modified xsi:type="dcterms:W3CDTF">2021-06-18T14:01:34Z</dcterms:modified>
</cp:coreProperties>
</file>