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embeddedFontLst>
    <p:embeddedFont>
      <p:font typeface="Montserrat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3" roundtripDataSignature="AMtx7mhjClZsQ/p+e/sFnlZFCJeWsqP86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11" Type="http://schemas.openxmlformats.org/officeDocument/2006/relationships/slide" Target="slides/slide7.xml"/><Relationship Id="rId22" Type="http://schemas.openxmlformats.org/officeDocument/2006/relationships/font" Target="fonts/Montserrat-boldItalic.fntdata"/><Relationship Id="rId10" Type="http://schemas.openxmlformats.org/officeDocument/2006/relationships/slide" Target="slides/slide6.xml"/><Relationship Id="rId21" Type="http://schemas.openxmlformats.org/officeDocument/2006/relationships/font" Target="fonts/Montserrat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Montserrat-regular.fnt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c7cfcee23e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" name="Google Shape;164;gc7cfcee23e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e0fbba1da4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" name="Google Shape;174;ge0fbba1da4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dbdba1f227_1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" name="Google Shape;184;gdbdba1f227_1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e0fbba1da4_1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e0fbba1da4_1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e0fbba1da4_1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5" name="Google Shape;20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" name="Google Shape;10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" name="Google Shape;11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" name="Google Shape;12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dbdba1f227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dbdba1f227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dbdba1f227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dbdba1f227_2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dbdba1f227_2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dbdba1f227_2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9" name="Google Shape;14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7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7" Type="http://schemas.openxmlformats.org/officeDocument/2006/relationships/image" Target="../media/image5.png"/><Relationship Id="rId8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7" Type="http://schemas.openxmlformats.org/officeDocument/2006/relationships/image" Target="../media/image5.png"/><Relationship Id="rId8" Type="http://schemas.openxmlformats.org/officeDocument/2006/relationships/hyperlink" Target="https://drive.google.com/drive/folders/19yL-Gu4AupXlIlp0kBvMt9eFEHUhFL1j?usp=sharing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0.png"/><Relationship Id="rId6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hyperlink" Target="http://www.quitoinforma.gob.ec/2021/05/31/abierta-la-convocatoria-para-participar-en-el-premio-patricio-brabomalo/" TargetMode="External"/><Relationship Id="rId6" Type="http://schemas.openxmlformats.org/officeDocument/2006/relationships/hyperlink" Target="https://www.facebook.com/606618406100257/videos/1185144985268330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hyperlink" Target="https://www.quito.gob.ec/index.php/rendicion-de-cuentas/367-convocatoria-concurso-premio-brabomalo" TargetMode="External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hyperlink" Target="https://docs.google.com/document/d/1ocPzT8cyzOhMfHC3pbx-TII4k536GYei/edit" TargetMode="External"/><Relationship Id="rId10" Type="http://schemas.openxmlformats.org/officeDocument/2006/relationships/hyperlink" Target="https://docs.google.com/document/d/1nmwzupke7OqTGApuVGdBOqKTH2LH5FSE/edit" TargetMode="External"/><Relationship Id="rId13" Type="http://schemas.openxmlformats.org/officeDocument/2006/relationships/image" Target="../media/image15.png"/><Relationship Id="rId12" Type="http://schemas.openxmlformats.org/officeDocument/2006/relationships/hyperlink" Target="https://drive.google.com/drive/folders/1OCP3I1jZRmcZa1VWBx9x1u8XwJfwnoXU?usp=sharing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9" Type="http://schemas.openxmlformats.org/officeDocument/2006/relationships/hyperlink" Target="https://docs.google.com/document/d/1Dey4Ic1uxcIn-U_mYRgJDHne48puvkbO/edit" TargetMode="External"/><Relationship Id="rId15" Type="http://schemas.openxmlformats.org/officeDocument/2006/relationships/image" Target="../media/image12.png"/><Relationship Id="rId14" Type="http://schemas.openxmlformats.org/officeDocument/2006/relationships/image" Target="../media/image13.png"/><Relationship Id="rId17" Type="http://schemas.openxmlformats.org/officeDocument/2006/relationships/image" Target="../media/image14.png"/><Relationship Id="rId16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7" Type="http://schemas.openxmlformats.org/officeDocument/2006/relationships/image" Target="../media/image5.png"/><Relationship Id="rId8" Type="http://schemas.openxmlformats.org/officeDocument/2006/relationships/hyperlink" Target="https://drive.google.com/drive/folders/1Lcq54w7CIroF9PvQRODVvid21awpf4GC?usp=sha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9642" y="1583926"/>
            <a:ext cx="7391400" cy="37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c7cfcee23e_0_6"/>
          <p:cNvSpPr txBox="1"/>
          <p:nvPr/>
        </p:nvSpPr>
        <p:spPr>
          <a:xfrm>
            <a:off x="1404225" y="53450"/>
            <a:ext cx="9969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DIRECCIÓN DE PUBLICIDAD, IMAGEN Y</a:t>
            </a:r>
            <a:endParaRPr b="1" i="0" sz="32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REDES SOCIALES</a:t>
            </a:r>
            <a:endParaRPr b="1" i="0" sz="32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gc7cfcee23e_0_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240" y="6399806"/>
            <a:ext cx="9969497" cy="1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c7cfcee23e_0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36740" y="5995687"/>
            <a:ext cx="1477798" cy="739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c7cfcee23e_0_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1168" y="308016"/>
            <a:ext cx="487930" cy="48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c7cfcee23e_0_6"/>
          <p:cNvPicPr preferRelativeResize="0"/>
          <p:nvPr/>
        </p:nvPicPr>
        <p:blipFill rotWithShape="1">
          <a:blip r:embed="rId7">
            <a:alphaModFix/>
          </a:blip>
          <a:srcRect b="-137472" l="0" r="79632" t="0"/>
          <a:stretch/>
        </p:blipFill>
        <p:spPr>
          <a:xfrm rot="5400000">
            <a:off x="-891245" y="911427"/>
            <a:ext cx="2030566" cy="33171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c7cfcee23e_0_6"/>
          <p:cNvSpPr txBox="1"/>
          <p:nvPr/>
        </p:nvSpPr>
        <p:spPr>
          <a:xfrm>
            <a:off x="1226425" y="1190575"/>
            <a:ext cx="9713400" cy="54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Difusión de contenidos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AutoNum type="arabicPeriod"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Redes sociales 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HT: #QuitoDeDerechos 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Alcance estimado: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1.315.593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327</a:t>
            </a:r>
            <a:r>
              <a:rPr b="1" lang="en-US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publicaciones (FB, TW, IG)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Publicación de contenidos en cuentas de redes sociales de: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Municipio de Quito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Secretaría de Inclusión Social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Zonales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Zonales Quito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Pacha FM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0fbba1da4_1_0"/>
          <p:cNvSpPr txBox="1"/>
          <p:nvPr/>
        </p:nvSpPr>
        <p:spPr>
          <a:xfrm>
            <a:off x="1404225" y="53450"/>
            <a:ext cx="9969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DIRECCIÓN DE PUBLICIDAD, IMAGEN Y</a:t>
            </a:r>
            <a:endParaRPr b="1" i="0" sz="32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REDES SOCIALES</a:t>
            </a:r>
            <a:endParaRPr b="1" i="0" sz="32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ge0fbba1da4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240" y="6399806"/>
            <a:ext cx="9969494" cy="1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e0fbba1da4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36740" y="5995687"/>
            <a:ext cx="1477798" cy="739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e0fbba1da4_1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1168" y="308016"/>
            <a:ext cx="487930" cy="48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e0fbba1da4_1_0"/>
          <p:cNvPicPr preferRelativeResize="0"/>
          <p:nvPr/>
        </p:nvPicPr>
        <p:blipFill rotWithShape="1">
          <a:blip r:embed="rId7">
            <a:alphaModFix/>
          </a:blip>
          <a:srcRect b="-137473" l="0" r="79632" t="0"/>
          <a:stretch/>
        </p:blipFill>
        <p:spPr>
          <a:xfrm rot="5400000">
            <a:off x="-891245" y="911427"/>
            <a:ext cx="2030566" cy="331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e0fbba1da4_1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34070" y="1351875"/>
            <a:ext cx="8282504" cy="4560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dbdba1f227_1_4"/>
          <p:cNvSpPr txBox="1"/>
          <p:nvPr/>
        </p:nvSpPr>
        <p:spPr>
          <a:xfrm>
            <a:off x="1404225" y="53450"/>
            <a:ext cx="9969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DIRECCIÓN DE PUBLICIDAD, IMAGEN Y</a:t>
            </a:r>
            <a:endParaRPr b="1" i="0" sz="32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REDES SOCIALES</a:t>
            </a:r>
            <a:endParaRPr b="1" i="0" sz="32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gdbdba1f227_1_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240" y="6399806"/>
            <a:ext cx="9969494" cy="1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dbdba1f227_1_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36740" y="5995687"/>
            <a:ext cx="1477798" cy="739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dbdba1f227_1_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1168" y="308016"/>
            <a:ext cx="487930" cy="48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dbdba1f227_1_4"/>
          <p:cNvPicPr preferRelativeResize="0"/>
          <p:nvPr/>
        </p:nvPicPr>
        <p:blipFill rotWithShape="1">
          <a:blip r:embed="rId7">
            <a:alphaModFix/>
          </a:blip>
          <a:srcRect b="-137473" l="0" r="79632" t="0"/>
          <a:stretch/>
        </p:blipFill>
        <p:spPr>
          <a:xfrm rot="5400000">
            <a:off x="-891245" y="911427"/>
            <a:ext cx="2030566" cy="331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dbdba1f227_1_4"/>
          <p:cNvSpPr txBox="1"/>
          <p:nvPr/>
        </p:nvSpPr>
        <p:spPr>
          <a:xfrm>
            <a:off x="1226425" y="1495375"/>
            <a:ext cx="9713400" cy="3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Difusión de contenidos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Prensa escrita. </a:t>
            </a: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Publicación en Diario El Comercio 1 de junio.  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Reporte fotográfico: </a:t>
            </a:r>
            <a:r>
              <a:rPr lang="en-U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https://drive.google.com/drive/folders/19yL-Gu4AupXlIlp0kBvMt9eFEHUhFL1j?usp=sharing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Difusión de cuña en la programación de Radio Pacha FM 102.9 y Radio Municipal 720 AM: 5 diarias del 1 al 15 de junio en las dos estaciones metropolitanas. </a:t>
            </a:r>
            <a:endParaRPr sz="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e0fbba1da4_1_22"/>
          <p:cNvSpPr txBox="1"/>
          <p:nvPr/>
        </p:nvSpPr>
        <p:spPr>
          <a:xfrm>
            <a:off x="1768200" y="353300"/>
            <a:ext cx="8493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ACCIONES COMUNICACIONALES REALIZADAS </a:t>
            </a:r>
            <a:endParaRPr b="1"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ge0fbba1da4_1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240" y="6399806"/>
            <a:ext cx="9969500" cy="1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e0fbba1da4_1_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36740" y="5995687"/>
            <a:ext cx="1477798" cy="739786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e0fbba1da4_1_22"/>
          <p:cNvSpPr txBox="1"/>
          <p:nvPr/>
        </p:nvSpPr>
        <p:spPr>
          <a:xfrm>
            <a:off x="567250" y="939750"/>
            <a:ext cx="11138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Comercio - 1 de junio de 2021  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ge0fbba1da4_1_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6750" y="1485600"/>
            <a:ext cx="4890100" cy="478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e0fbba1da4_1_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4175" y="1757125"/>
            <a:ext cx="4048715" cy="4245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7313" y="1656017"/>
            <a:ext cx="7797374" cy="31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1975534" y="2132026"/>
            <a:ext cx="9065846" cy="1754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CONVOCATORIA AL PREMIO PATRICIO BRABOMALO</a:t>
            </a:r>
            <a:endParaRPr b="1" i="0" sz="5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240" y="6399806"/>
            <a:ext cx="9969500" cy="1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36740" y="5995687"/>
            <a:ext cx="1477798" cy="739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/>
          <p:nvPr/>
        </p:nvSpPr>
        <p:spPr>
          <a:xfrm>
            <a:off x="2177522" y="2552303"/>
            <a:ext cx="811409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Campaña de convocatoria y difusión</a:t>
            </a:r>
            <a:endParaRPr b="1" i="0" sz="36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240" y="6399806"/>
            <a:ext cx="9969500" cy="1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36740" y="5995687"/>
            <a:ext cx="1477798" cy="739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"/>
          <p:cNvSpPr txBox="1"/>
          <p:nvPr/>
        </p:nvSpPr>
        <p:spPr>
          <a:xfrm>
            <a:off x="567240" y="403463"/>
            <a:ext cx="811409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Antecedentes</a:t>
            </a:r>
            <a:endParaRPr b="1" i="0" sz="36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240" y="6399806"/>
            <a:ext cx="9969500" cy="1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36740" y="5995687"/>
            <a:ext cx="1477798" cy="73978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6"/>
          <p:cNvSpPr txBox="1"/>
          <p:nvPr/>
        </p:nvSpPr>
        <p:spPr>
          <a:xfrm>
            <a:off x="1446663" y="1958113"/>
            <a:ext cx="90900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 Ordenanza Municipal N° 001, Código Municipal, Libro II, del Eje Social, Libro II, 3 De la Cultura, art</a:t>
            </a: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í</a:t>
            </a: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culo II.3.77, establece que el Concejo Metropolitano entregará cada año un premio por haber cumplido una labor destacada en la defensa de los derechos de la comunidad LGBTIQ+. Además, en Sesión de Consejo de julio de 2020, se aprobó para que el uso de las siglas sea LGBTIQ+.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/>
          <p:nvPr/>
        </p:nvSpPr>
        <p:spPr>
          <a:xfrm>
            <a:off x="567240" y="403463"/>
            <a:ext cx="811409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Público objetivo</a:t>
            </a:r>
            <a:endParaRPr b="1" i="0" sz="36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240" y="6399806"/>
            <a:ext cx="9969500" cy="1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36740" y="5995687"/>
            <a:ext cx="1477798" cy="73978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7"/>
          <p:cNvSpPr txBox="1"/>
          <p:nvPr/>
        </p:nvSpPr>
        <p:spPr>
          <a:xfrm>
            <a:off x="1446663" y="1248132"/>
            <a:ext cx="909007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Grupos LGBTI</a:t>
            </a: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Q</a:t>
            </a: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b="0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p7"/>
          <p:cNvSpPr txBox="1"/>
          <p:nvPr/>
        </p:nvSpPr>
        <p:spPr>
          <a:xfrm>
            <a:off x="567240" y="1955461"/>
            <a:ext cx="811409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b="1" i="0" sz="36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7"/>
          <p:cNvSpPr txBox="1"/>
          <p:nvPr/>
        </p:nvSpPr>
        <p:spPr>
          <a:xfrm>
            <a:off x="653891" y="2912685"/>
            <a:ext cx="111648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Difundir la convocatoria al premio Patricio Brabomalo, destinado a una persona que haya destacado en el activismo y que haya logrado incidencia directa de un derecho adquirido para la comunidad LGBTIQ+.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Publicación de las bases de postulación para el premio en medios de comunicación municipales.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Difundir la entrega del Premio PATRICIO BRABOMALO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Informar los derechos de las personas que pertenecen a la comunidad LGBTIQ+.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/>
          <p:nvPr/>
        </p:nvSpPr>
        <p:spPr>
          <a:xfrm>
            <a:off x="2519067" y="116925"/>
            <a:ext cx="7153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ACCIONES COMUNICACIONALES </a:t>
            </a:r>
            <a:endParaRPr b="1" i="0" sz="32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240" y="6399806"/>
            <a:ext cx="9969500" cy="1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36740" y="5995687"/>
            <a:ext cx="1477798" cy="73978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/>
          <p:nvPr/>
        </p:nvSpPr>
        <p:spPr>
          <a:xfrm>
            <a:off x="1120000" y="701925"/>
            <a:ext cx="10210500" cy="52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just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Boletín de prensa de invitación para participar en la convocatoria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just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Publicación de boletín en la Agencia de Noticias Quito Informa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just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Publicación de convocatoria página web 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just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Invitación permanente en Radio Pacha 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just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Free Press 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just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Publicación de la convocatoria en la prensa 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just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Realizar videos testimoniales con representantes de la comunidad LGBTIQ+ para invitar a participar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bdba1f227_2_0"/>
          <p:cNvSpPr txBox="1"/>
          <p:nvPr/>
        </p:nvSpPr>
        <p:spPr>
          <a:xfrm>
            <a:off x="1768200" y="353300"/>
            <a:ext cx="8493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ACCIONES COMUNICACIONALES REALIZADAS </a:t>
            </a:r>
            <a:endParaRPr b="1"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gdbdba1f227_2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240" y="6399806"/>
            <a:ext cx="9969500" cy="1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dbdba1f227_2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36740" y="5995687"/>
            <a:ext cx="1477798" cy="73978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dbdba1f227_2_0"/>
          <p:cNvSpPr txBox="1"/>
          <p:nvPr/>
        </p:nvSpPr>
        <p:spPr>
          <a:xfrm>
            <a:off x="526950" y="1083050"/>
            <a:ext cx="11138100" cy="52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Redacción de b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oletín de prensa de invitación para participar en la convocatoria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Información publicada en la Agencia de Noticias Quito Informa: </a:t>
            </a:r>
            <a:r>
              <a:rPr lang="en-US" sz="3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http://www.quitoinforma.gob.ec/2021/05/31/abierta-la-convocatoria-para-participar-en-el-premio-patricio-brabomalo/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Envío de boletín de prensa a medios de comunicación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 Press 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Edición de video testimonial con representante de la comunidad 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LGBTIQ+ </a:t>
            </a:r>
            <a:r>
              <a:rPr lang="en-US" sz="3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https://www.facebook.com/606618406100257/videos/1185144985268330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dbdba1f227_2_13"/>
          <p:cNvSpPr txBox="1"/>
          <p:nvPr/>
        </p:nvSpPr>
        <p:spPr>
          <a:xfrm>
            <a:off x="1768200" y="353300"/>
            <a:ext cx="8493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ACCIONES COMUNICACIONALES REALIZADAS </a:t>
            </a:r>
            <a:endParaRPr b="1"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gdbdba1f227_2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240" y="6399806"/>
            <a:ext cx="9969500" cy="1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dbdba1f227_2_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36740" y="5995687"/>
            <a:ext cx="1477798" cy="73978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dbdba1f227_2_13"/>
          <p:cNvSpPr txBox="1"/>
          <p:nvPr/>
        </p:nvSpPr>
        <p:spPr>
          <a:xfrm>
            <a:off x="567250" y="1159650"/>
            <a:ext cx="111381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Publicación de convocatoria página web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https://www.quito.gob.ec/index.php/rendicion-de-cuentas/367-convocatoria-concurso-premio-brabomalo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Vídeos con representantes de la comunidad 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LGBTIQ+ 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/>
          <p:nvPr/>
        </p:nvSpPr>
        <p:spPr>
          <a:xfrm>
            <a:off x="2495291" y="183713"/>
            <a:ext cx="7153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DIRECCIÓN DE PUBLICIDAD, IMAGEN Y</a:t>
            </a:r>
            <a:endParaRPr b="1" i="0" sz="32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REDES SOCIALES</a:t>
            </a:r>
            <a:endParaRPr b="1" i="0" sz="32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240" y="6399806"/>
            <a:ext cx="9969500" cy="1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36740" y="5995687"/>
            <a:ext cx="1477798" cy="739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1168" y="308016"/>
            <a:ext cx="487930" cy="48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7">
            <a:alphaModFix/>
          </a:blip>
          <a:srcRect b="-137472" l="0" r="79632" t="0"/>
          <a:stretch/>
        </p:blipFill>
        <p:spPr>
          <a:xfrm rot="5400000">
            <a:off x="-891245" y="911427"/>
            <a:ext cx="2030566" cy="33171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 txBox="1"/>
          <p:nvPr/>
        </p:nvSpPr>
        <p:spPr>
          <a:xfrm>
            <a:off x="915800" y="1066350"/>
            <a:ext cx="10786800" cy="47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Calibri"/>
                <a:ea typeface="Calibri"/>
                <a:cs typeface="Calibri"/>
                <a:sym typeface="Calibri"/>
              </a:rPr>
              <a:t>Desarrollo de Productos Comunicacionales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AutoNum type="arabicPeriod"/>
            </a:pPr>
            <a:r>
              <a:rPr b="1" lang="en-US" sz="2300">
                <a:latin typeface="Calibri"/>
                <a:ea typeface="Calibri"/>
                <a:cs typeface="Calibri"/>
                <a:sym typeface="Calibri"/>
              </a:rPr>
              <a:t>Videos y gráficas </a:t>
            </a: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con información general del Premio Patricio Brabomalo y las bases.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Artes: </a:t>
            </a:r>
            <a:r>
              <a:rPr lang="en-U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https://drive.google.com/drive/folders/1Lcq54w7CIroF9PvQRODVvid21awpf4GC?usp=sharing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Batería: </a:t>
            </a:r>
            <a:r>
              <a:rPr lang="en-U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https://docs.google.com/document/d/1Dey4Ic1uxcIn-U_mYRgJDHne48puvkbO/edit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Contenidos: </a:t>
            </a:r>
            <a:r>
              <a:rPr lang="en-U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https://docs.google.com/document/d/1nmwzupke7OqTGApuVGdBOqKTH2LH5FSE/edit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AutoNum type="arabicPeriod"/>
            </a:pPr>
            <a:r>
              <a:rPr b="1" lang="en-US" sz="2300">
                <a:latin typeface="Calibri"/>
                <a:ea typeface="Calibri"/>
                <a:cs typeface="Calibri"/>
                <a:sym typeface="Calibri"/>
              </a:rPr>
              <a:t>Cuña radial </a:t>
            </a: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en Pacha FM 102.9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Texto: </a:t>
            </a:r>
            <a:r>
              <a:rPr lang="en-U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https://docs.google.com/document/d/1ocPzT8cyzOhMfHC3pbx-TII4k536GYei/edit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Cuña: </a:t>
            </a:r>
            <a:r>
              <a:rPr lang="en-U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https://drive.google.com/drive/folders/1OCP3I1jZRmcZa1VWBx9x1u8XwJfwnoXU?usp=sharing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5275" y="5357850"/>
            <a:ext cx="1979073" cy="98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932900" y="5357850"/>
            <a:ext cx="1762222" cy="98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823675" y="5357849"/>
            <a:ext cx="1763748" cy="98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34825" y="5356129"/>
            <a:ext cx="1762227" cy="99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606750" y="5360861"/>
            <a:ext cx="1762227" cy="981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2019-05-28T19:57:24Z</dcterms:created>
  <dc:creator>Usuario de Microsoft Office</dc:creator>
</cp:coreProperties>
</file>