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  <p:sldId id="268" r:id="rId4"/>
    <p:sldId id="266" r:id="rId5"/>
    <p:sldId id="267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97D91-2CA7-024C-A750-80AC3DF9F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77EB0-60A6-894E-A313-29CA6E0C4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05DD2-43A2-A44A-BE85-688DBA388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2467-58B8-2D40-90B2-EEC44E27B94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F49E5-7633-594E-A530-F13EA9CCD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5AD03-F3ED-AB46-99FC-EBC79B20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CE9B-F588-2543-89C9-01E8A4CB9C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9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D3B6B-E0A3-6F4A-9F7F-6730075A4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1B6ACA-C2F7-9641-A41E-E386472E0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29EDC-6F29-394A-8218-244F815A9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2467-58B8-2D40-90B2-EEC44E27B94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067EB-FBED-7D4A-9BF5-5C0D6B685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5C1B2-A670-CA4D-B206-435C56DB9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CE9B-F588-2543-89C9-01E8A4CB9C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4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B2B1AB-C8E4-E54D-91D6-4AD41C3172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95DD15-549A-EC4F-8EB5-907BF1CB8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84759-1CE0-B243-A07C-45C72466D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2467-58B8-2D40-90B2-EEC44E27B94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DF213-F172-E14E-B841-C73493C4F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1C671-160C-714F-B644-D9A92311F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CE9B-F588-2543-89C9-01E8A4CB9C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8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BAB05-DEB9-B143-9106-240273480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12949-BE54-094C-9AB5-44BD7A288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8094F-4E7A-A440-A931-A98B25F50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2467-58B8-2D40-90B2-EEC44E27B94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E6D97-36D7-F342-B63D-D9DB4CE6D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043AB-F07A-B14A-A88C-283F79D24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CE9B-F588-2543-89C9-01E8A4CB9C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22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60FD8-88D9-084D-A1CB-B4FFC80DF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46870-DE5F-714B-9F70-BA7D55C99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48F0B-E63B-494C-8709-0AEB38F47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2467-58B8-2D40-90B2-EEC44E27B94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6400D-62B2-4A48-925C-A63E285C0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FE3E3-39FB-4F40-B5D1-5A12FA4D3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CE9B-F588-2543-89C9-01E8A4CB9C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8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A4C6-C4CB-684A-824D-0A96F1445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84C06-5C9A-B440-990C-2855440E5F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043C4B-A4ED-2749-97C9-91C6B234F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01878-5AF3-754F-9A3D-759E64B67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2467-58B8-2D40-90B2-EEC44E27B94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9E446-D9FD-7A4B-8209-E5BDF466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B035A-3C31-AF48-9340-AD296C981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CE9B-F588-2543-89C9-01E8A4CB9C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2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DB43C-5C2D-E043-9A67-F3AA8F541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EBED0-3CA6-614E-89DA-F6EAC5F27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A520E-74D5-8640-9E82-35C50B257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3875FF-6F92-194F-A83F-85FA2E03F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C3269-DAC6-7C4F-8AEE-39C87E462B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A8E641-FBFC-9F4F-8974-B5F349C9B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2467-58B8-2D40-90B2-EEC44E27B94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FB4E34-A6D7-DF41-922A-22B7FFF9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B3AB8E-BDCD-7540-BC6F-D9E57A17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CE9B-F588-2543-89C9-01E8A4CB9C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3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3B21-44A9-1B48-8E6D-CF4CE9348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73F2B0-7FDC-F240-9FDC-5FF90280E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2467-58B8-2D40-90B2-EEC44E27B94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12547B-C36E-8E4A-8C18-F354582E9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985630-6C91-CD4E-99CE-4C465E944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CE9B-F588-2543-89C9-01E8A4CB9C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7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840ED8-6118-7241-9946-B0702BEB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2467-58B8-2D40-90B2-EEC44E27B94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704659-F0D8-EA40-8969-FEDC7E1E5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55B395-3851-7B4B-8B49-390A008C2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CE9B-F588-2543-89C9-01E8A4CB9C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8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2CEDC-9439-064C-A9FA-8261C3AC3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C9605-953E-7E4F-AB16-7EC57F6B7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0DFE87-6537-394E-B0EC-5E1FFA14E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F62A4-FC69-2B4F-885F-4C4ECA420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2467-58B8-2D40-90B2-EEC44E27B94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3175E0-3C88-8145-B262-E3AA7712E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9AECB-93C7-5C4F-AC57-7D96C29D8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CE9B-F588-2543-89C9-01E8A4CB9C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8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4A80-2E6B-A240-A65C-A415CDF6B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ACFE79-6DD5-7348-A920-C2E74E40B1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864733-43DE-7D4B-8F14-1D03BD96D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93746B-BC29-CA43-BBF8-53CF26DAA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2467-58B8-2D40-90B2-EEC44E27B94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B11215-D141-6D4A-A5C5-23B48850D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7B57B-54A6-C347-9DD2-55666E279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CE9B-F588-2543-89C9-01E8A4CB9C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6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72848-9B5F-4F49-825A-F9B0F33EC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7B312-B829-6E4A-B747-F67DAD0C7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4BD9F-880A-4D4F-8CD6-51A03DBAD4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92467-58B8-2D40-90B2-EEC44E27B94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2AF21-09CD-5947-90BD-A4ADDCE7E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9E2CC-84A7-F248-88CF-6EE5D7348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3CE9B-F588-2543-89C9-01E8A4CB9C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8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1">
            <a:extLst>
              <a:ext uri="{FF2B5EF4-FFF2-40B4-BE49-F238E27FC236}">
                <a16:creationId xmlns:a16="http://schemas.microsoft.com/office/drawing/2014/main" id="{B5B0325E-7A04-3044-8094-32DB78B02D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66" y="155875"/>
            <a:ext cx="1606072" cy="1294101"/>
          </a:xfrm>
          <a:prstGeom prst="rect">
            <a:avLst/>
          </a:prstGeom>
        </p:spPr>
      </p:pic>
      <p:pic>
        <p:nvPicPr>
          <p:cNvPr id="5" name="Imagen 4" descr="Administración Zonal Manuela Sáenz | Municipio del Distrito Metropolitano  de Quito">
            <a:extLst>
              <a:ext uri="{FF2B5EF4-FFF2-40B4-BE49-F238E27FC236}">
                <a16:creationId xmlns:a16="http://schemas.microsoft.com/office/drawing/2014/main" id="{9D093AD6-75ED-46DD-B222-5B6B4B71D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545" y="5553453"/>
            <a:ext cx="2861847" cy="111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931192" y="1644691"/>
            <a:ext cx="8556172" cy="3049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s-ES" sz="2400" b="1" dirty="0">
                <a:cs typeface="Times New Roman" panose="02020603050405020304" pitchFamily="18" charset="0"/>
              </a:rPr>
              <a:t>Convenio de Administración y Uso Múltiple de </a:t>
            </a:r>
            <a:r>
              <a:rPr lang="es-ES" sz="2400" b="1" dirty="0" smtClean="0">
                <a:cs typeface="Times New Roman" panose="02020603050405020304" pitchFamily="18" charset="0"/>
              </a:rPr>
              <a:t>Áreas </a:t>
            </a:r>
            <a:r>
              <a:rPr lang="es-ES" sz="2400" b="1" dirty="0">
                <a:cs typeface="Times New Roman" panose="02020603050405020304" pitchFamily="18" charset="0"/>
              </a:rPr>
              <a:t>Recreativas, Casas Barriales y Comunales del Distrito </a:t>
            </a:r>
            <a:r>
              <a:rPr lang="es-ES" sz="2400" b="1" dirty="0" smtClean="0">
                <a:cs typeface="Times New Roman" panose="02020603050405020304" pitchFamily="18" charset="0"/>
              </a:rPr>
              <a:t>Metropolitano</a:t>
            </a:r>
          </a:p>
          <a:p>
            <a:pPr algn="ctr">
              <a:lnSpc>
                <a:spcPct val="200000"/>
              </a:lnSpc>
            </a:pPr>
            <a:endParaRPr lang="es-ES" sz="2400" b="1" dirty="0"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s-ES" sz="2800" b="1" dirty="0">
                <a:cs typeface="Times New Roman" panose="02020603050405020304" pitchFamily="18" charset="0"/>
              </a:rPr>
              <a:t>Comité Pro Mejoras “San Blas – Tola Colonial”</a:t>
            </a:r>
          </a:p>
        </p:txBody>
      </p:sp>
      <p:cxnSp>
        <p:nvCxnSpPr>
          <p:cNvPr id="9" name="Conector recto 8"/>
          <p:cNvCxnSpPr/>
          <p:nvPr/>
        </p:nvCxnSpPr>
        <p:spPr>
          <a:xfrm>
            <a:off x="2612571" y="1005840"/>
            <a:ext cx="8686800" cy="0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818605" y="6109063"/>
            <a:ext cx="8686800" cy="0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799011" y="6166970"/>
            <a:ext cx="436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Ing. María Eugenia Altamirano</a:t>
            </a:r>
          </a:p>
          <a:p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Administradora Zonal Manuela ´Sáenz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50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1">
            <a:extLst>
              <a:ext uri="{FF2B5EF4-FFF2-40B4-BE49-F238E27FC236}">
                <a16:creationId xmlns:a16="http://schemas.microsoft.com/office/drawing/2014/main" id="{B5B0325E-7A04-3044-8094-32DB78B02D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66" y="155875"/>
            <a:ext cx="1606072" cy="1294101"/>
          </a:xfrm>
          <a:prstGeom prst="rect">
            <a:avLst/>
          </a:prstGeom>
        </p:spPr>
      </p:pic>
      <p:pic>
        <p:nvPicPr>
          <p:cNvPr id="5" name="Imagen 4" descr="Administración Zonal Manuela Sáenz | Municipio del Distrito Metropolitano  de Quito">
            <a:extLst>
              <a:ext uri="{FF2B5EF4-FFF2-40B4-BE49-F238E27FC236}">
                <a16:creationId xmlns:a16="http://schemas.microsoft.com/office/drawing/2014/main" id="{9D093AD6-75ED-46DD-B222-5B6B4B71D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545" y="5553453"/>
            <a:ext cx="2861847" cy="111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ector recto 8"/>
          <p:cNvCxnSpPr/>
          <p:nvPr/>
        </p:nvCxnSpPr>
        <p:spPr>
          <a:xfrm>
            <a:off x="2612571" y="1005840"/>
            <a:ext cx="8686800" cy="0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818605" y="6109063"/>
            <a:ext cx="8686800" cy="0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799011" y="6166970"/>
            <a:ext cx="436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Ing. María Eugenia Altamirano</a:t>
            </a:r>
          </a:p>
          <a:p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Administradora Zonal Manuela ´Sáenz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901248" y="297954"/>
            <a:ext cx="29391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</a:p>
        </p:txBody>
      </p:sp>
      <p:sp>
        <p:nvSpPr>
          <p:cNvPr id="21" name="Rectángulo redondeado 20"/>
          <p:cNvSpPr/>
          <p:nvPr/>
        </p:nvSpPr>
        <p:spPr>
          <a:xfrm>
            <a:off x="1850638" y="2094411"/>
            <a:ext cx="4036423" cy="29260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en-US">
                <a:cs typeface="Times New Roman" panose="02020603050405020304" pitchFamily="18" charset="0"/>
              </a:rPr>
              <a:t>Comité Pro- Mejoras “San Blas-La Tola Colonial”; solicita el Convenio de Administración y Uso, de la casa barrial ubicada en la Parroquia Ithcimbía, sector San Blas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6674030" y="2094411"/>
            <a:ext cx="4036423" cy="29260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defRPr/>
            </a:pPr>
            <a:r>
              <a:rPr lang="en-US" dirty="0">
                <a:cs typeface="Times New Roman" panose="02020603050405020304" pitchFamily="18" charset="0"/>
              </a:rPr>
              <a:t>Obtener un espacio fijo en el que se pueda </a:t>
            </a:r>
            <a:r>
              <a:rPr lang="en-US" dirty="0" err="1">
                <a:cs typeface="Times New Roman" panose="02020603050405020304" pitchFamily="18" charset="0"/>
              </a:rPr>
              <a:t>brindar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servicios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culturales</a:t>
            </a:r>
            <a:r>
              <a:rPr lang="en-US" dirty="0">
                <a:cs typeface="Times New Roman" panose="02020603050405020304" pitchFamily="18" charset="0"/>
              </a:rPr>
              <a:t>, </a:t>
            </a:r>
            <a:r>
              <a:rPr lang="en-US" dirty="0" err="1">
                <a:cs typeface="Times New Roman" panose="02020603050405020304" pitchFamily="18" charset="0"/>
              </a:rPr>
              <a:t>educativos</a:t>
            </a:r>
            <a:r>
              <a:rPr lang="en-US" dirty="0">
                <a:cs typeface="Times New Roman" panose="02020603050405020304" pitchFamily="18" charset="0"/>
              </a:rPr>
              <a:t> y </a:t>
            </a:r>
            <a:r>
              <a:rPr lang="en-US" dirty="0" err="1">
                <a:cs typeface="Times New Roman" panose="02020603050405020304" pitchFamily="18" charset="0"/>
              </a:rPr>
              <a:t>artísticos</a:t>
            </a:r>
            <a:r>
              <a:rPr lang="en-US" dirty="0">
                <a:cs typeface="Times New Roman" panose="02020603050405020304" pitchFamily="18" charset="0"/>
              </a:rPr>
              <a:t> a </a:t>
            </a:r>
            <a:r>
              <a:rPr lang="en-US" dirty="0" err="1">
                <a:cs typeface="Times New Roman" panose="02020603050405020304" pitchFamily="18" charset="0"/>
              </a:rPr>
              <a:t>los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moradores</a:t>
            </a:r>
            <a:r>
              <a:rPr lang="en-US" dirty="0">
                <a:cs typeface="Times New Roman" panose="02020603050405020304" pitchFamily="18" charset="0"/>
              </a:rPr>
              <a:t> del sector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3108960" y="5020491"/>
            <a:ext cx="2442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cs typeface="Times New Roman" panose="02020603050405020304" pitchFamily="18" charset="0"/>
              </a:rPr>
              <a:t>Solicitante</a:t>
            </a:r>
            <a:endParaRPr lang="en-US" sz="2400" b="1" dirty="0">
              <a:cs typeface="Times New Roman" panose="02020603050405020304" pitchFamily="18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8149593" y="5024956"/>
            <a:ext cx="2442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cs typeface="Times New Roman" panose="02020603050405020304" pitchFamily="18" charset="0"/>
              </a:rPr>
              <a:t>Finalidad</a:t>
            </a:r>
            <a:endParaRPr lang="en-US" sz="24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2">
            <a:extLst>
              <a:ext uri="{FF2B5EF4-FFF2-40B4-BE49-F238E27FC236}">
                <a16:creationId xmlns:a16="http://schemas.microsoft.com/office/drawing/2014/main" id="{F1AEB05B-0DD1-F249-ADB9-0286CDA43438}"/>
              </a:ext>
            </a:extLst>
          </p:cNvPr>
          <p:cNvSpPr txBox="1"/>
          <p:nvPr/>
        </p:nvSpPr>
        <p:spPr>
          <a:xfrm>
            <a:off x="1981266" y="1119434"/>
            <a:ext cx="9483635" cy="50475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DATOS TÉCNICOS DEL ÁREA DE TERRENO 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	1.1 ÁREA DE TERRENO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	AREA: 		547.13 m2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b="1" dirty="0">
                <a:solidFill>
                  <a:schemeClr val="tx1"/>
                </a:solidFill>
              </a:rPr>
              <a:t>1.2.- IDENTIFICACIÓN CATASTRAL </a:t>
            </a:r>
          </a:p>
          <a:p>
            <a:r>
              <a:rPr lang="en-US" sz="1600" dirty="0">
                <a:solidFill>
                  <a:schemeClr val="tx1"/>
                </a:solidFill>
              </a:rPr>
              <a:t>	PROPIETARIO: 	MUNICIPIO DE QUITO	</a:t>
            </a:r>
          </a:p>
          <a:p>
            <a:r>
              <a:rPr lang="en-US" sz="1600" dirty="0">
                <a:solidFill>
                  <a:schemeClr val="tx1"/>
                </a:solidFill>
              </a:rPr>
              <a:t>	CLAVE CATASTRAL:	Inmueble clave catastral 10000205029 de Predio No. 779560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	RAZÓN: 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	1.3.- UBICACIÓN </a:t>
            </a:r>
          </a:p>
          <a:p>
            <a:r>
              <a:rPr lang="en-US" sz="1600" dirty="0">
                <a:solidFill>
                  <a:schemeClr val="tx1"/>
                </a:solidFill>
              </a:rPr>
              <a:t>	PARROQUIA: 	CENTRO HISTORICO</a:t>
            </a:r>
          </a:p>
          <a:p>
            <a:r>
              <a:rPr lang="en-US" sz="1600" dirty="0">
                <a:solidFill>
                  <a:schemeClr val="tx1"/>
                </a:solidFill>
              </a:rPr>
              <a:t>	BARRIO/SECTOR: 	SAN BLAS</a:t>
            </a:r>
          </a:p>
          <a:p>
            <a:r>
              <a:rPr lang="en-US" sz="1600" dirty="0">
                <a:solidFill>
                  <a:schemeClr val="tx1"/>
                </a:solidFill>
              </a:rPr>
              <a:t>	ZONA: 		MANUELA SAENZ “CENTRO”</a:t>
            </a:r>
          </a:p>
          <a:p>
            <a:r>
              <a:rPr lang="en-US" sz="1600" dirty="0">
                <a:solidFill>
                  <a:schemeClr val="tx1"/>
                </a:solidFill>
              </a:rPr>
              <a:t>	DIRECCIÓN: 	CALLE VALPARAISO	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	1.4.- LINDEROS DEL ÁREA DE TERRENO: </a:t>
            </a:r>
          </a:p>
          <a:p>
            <a:r>
              <a:rPr lang="en-US" sz="1600" dirty="0">
                <a:solidFill>
                  <a:schemeClr val="tx1"/>
                </a:solidFill>
              </a:rPr>
              <a:t>	NORTE: 		PASAJE SIN NOMBRE		17.39m.</a:t>
            </a:r>
          </a:p>
          <a:p>
            <a:r>
              <a:rPr lang="en-US" sz="1600" dirty="0">
                <a:solidFill>
                  <a:schemeClr val="tx1"/>
                </a:solidFill>
              </a:rPr>
              <a:t>	SUR: 		ESCALINATA JOSE DE ANTEPARA	3.32m</a:t>
            </a:r>
          </a:p>
          <a:p>
            <a:r>
              <a:rPr lang="en-US" sz="1600" dirty="0">
                <a:solidFill>
                  <a:schemeClr val="tx1"/>
                </a:solidFill>
              </a:rPr>
              <a:t>	ESTE: 		ESCALINATA JOSE DE ANTEPARA	9.77m</a:t>
            </a:r>
          </a:p>
          <a:p>
            <a:r>
              <a:rPr lang="en-US" sz="1600" dirty="0">
                <a:solidFill>
                  <a:schemeClr val="tx1"/>
                </a:solidFill>
              </a:rPr>
              <a:t>			ESCALINATA JOSE DE ANTEPARA	3.16m</a:t>
            </a:r>
          </a:p>
          <a:p>
            <a:r>
              <a:rPr lang="en-US" sz="1600" dirty="0">
                <a:solidFill>
                  <a:schemeClr val="tx1"/>
                </a:solidFill>
              </a:rPr>
              <a:t>	OESTE: 		PASAJE SN			27.48m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Imagen 11">
            <a:extLst>
              <a:ext uri="{FF2B5EF4-FFF2-40B4-BE49-F238E27FC236}">
                <a16:creationId xmlns:a16="http://schemas.microsoft.com/office/drawing/2014/main" id="{B5B0325E-7A04-3044-8094-32DB78B02D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66" y="155875"/>
            <a:ext cx="1606072" cy="1294101"/>
          </a:xfrm>
          <a:prstGeom prst="rect">
            <a:avLst/>
          </a:prstGeom>
        </p:spPr>
      </p:pic>
      <p:pic>
        <p:nvPicPr>
          <p:cNvPr id="5" name="Imagen 4" descr="Administración Zonal Manuela Sáenz | Municipio del Distrito Metropolitano  de Quito">
            <a:extLst>
              <a:ext uri="{FF2B5EF4-FFF2-40B4-BE49-F238E27FC236}">
                <a16:creationId xmlns:a16="http://schemas.microsoft.com/office/drawing/2014/main" id="{9D093AD6-75ED-46DD-B222-5B6B4B71D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545" y="5553453"/>
            <a:ext cx="2861847" cy="111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ector recto 8"/>
          <p:cNvCxnSpPr/>
          <p:nvPr/>
        </p:nvCxnSpPr>
        <p:spPr>
          <a:xfrm>
            <a:off x="2612571" y="1005840"/>
            <a:ext cx="8686800" cy="0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818605" y="6109063"/>
            <a:ext cx="8686800" cy="0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799011" y="6166970"/>
            <a:ext cx="436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Ing. María Eugenia Altamirano</a:t>
            </a:r>
          </a:p>
          <a:p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Administradora Zonal Manuela ´Sáenz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45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1">
            <a:extLst>
              <a:ext uri="{FF2B5EF4-FFF2-40B4-BE49-F238E27FC236}">
                <a16:creationId xmlns:a16="http://schemas.microsoft.com/office/drawing/2014/main" id="{B5B0325E-7A04-3044-8094-32DB78B02D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66" y="155875"/>
            <a:ext cx="1606072" cy="1294101"/>
          </a:xfrm>
          <a:prstGeom prst="rect">
            <a:avLst/>
          </a:prstGeom>
        </p:spPr>
      </p:pic>
      <p:pic>
        <p:nvPicPr>
          <p:cNvPr id="5" name="Imagen 4" descr="Administración Zonal Manuela Sáenz | Municipio del Distrito Metropolitano  de Quito">
            <a:extLst>
              <a:ext uri="{FF2B5EF4-FFF2-40B4-BE49-F238E27FC236}">
                <a16:creationId xmlns:a16="http://schemas.microsoft.com/office/drawing/2014/main" id="{9D093AD6-75ED-46DD-B222-5B6B4B71D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545" y="5553453"/>
            <a:ext cx="2861847" cy="111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ector recto 8"/>
          <p:cNvCxnSpPr/>
          <p:nvPr/>
        </p:nvCxnSpPr>
        <p:spPr>
          <a:xfrm>
            <a:off x="2612571" y="1005840"/>
            <a:ext cx="8686800" cy="0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818605" y="6109063"/>
            <a:ext cx="8686800" cy="0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799011" y="6166970"/>
            <a:ext cx="436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Ing. María Eugenia Altamirano</a:t>
            </a:r>
          </a:p>
          <a:p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Administradora Zonal Manuela ´Sáenz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901248" y="297954"/>
            <a:ext cx="29391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2071550" y="1050428"/>
            <a:ext cx="8919756" cy="727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s-ES" sz="2400" b="1" dirty="0" smtClean="0">
                <a:cs typeface="Times New Roman" panose="02020603050405020304" pitchFamily="18" charset="0"/>
              </a:rPr>
              <a:t>Resultados de la Gestión Realizada por la Administración Zonal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766578"/>
              </p:ext>
            </p:extLst>
          </p:nvPr>
        </p:nvGraphicFramePr>
        <p:xfrm>
          <a:off x="1593666" y="2106022"/>
          <a:ext cx="9397640" cy="34188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49410">
                  <a:extLst>
                    <a:ext uri="{9D8B030D-6E8A-4147-A177-3AD203B41FA5}">
                      <a16:colId xmlns:a16="http://schemas.microsoft.com/office/drawing/2014/main" val="4170837526"/>
                    </a:ext>
                  </a:extLst>
                </a:gridCol>
                <a:gridCol w="2349410">
                  <a:extLst>
                    <a:ext uri="{9D8B030D-6E8A-4147-A177-3AD203B41FA5}">
                      <a16:colId xmlns:a16="http://schemas.microsoft.com/office/drawing/2014/main" val="1718300976"/>
                    </a:ext>
                  </a:extLst>
                </a:gridCol>
                <a:gridCol w="2349410">
                  <a:extLst>
                    <a:ext uri="{9D8B030D-6E8A-4147-A177-3AD203B41FA5}">
                      <a16:colId xmlns:a16="http://schemas.microsoft.com/office/drawing/2014/main" val="404967041"/>
                    </a:ext>
                  </a:extLst>
                </a:gridCol>
                <a:gridCol w="2349410">
                  <a:extLst>
                    <a:ext uri="{9D8B030D-6E8A-4147-A177-3AD203B41FA5}">
                      <a16:colId xmlns:a16="http://schemas.microsoft.com/office/drawing/2014/main" val="2838957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Fecha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Acción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Responsable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Dictamen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660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 smtClean="0"/>
                        <a:t>Octubre 2020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 smtClean="0"/>
                        <a:t>Informe para la suscripción</a:t>
                      </a:r>
                      <a:r>
                        <a:rPr lang="es-EC" sz="1600" baseline="0" dirty="0" smtClean="0"/>
                        <a:t> del convenio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 smtClean="0"/>
                        <a:t>Dirección</a:t>
                      </a:r>
                      <a:r>
                        <a:rPr lang="es-EC" sz="1600" baseline="0" dirty="0" smtClean="0"/>
                        <a:t> de Gestión Participativa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 smtClean="0"/>
                        <a:t>FAVORABLE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804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 smtClean="0"/>
                        <a:t>Diciembre</a:t>
                      </a:r>
                      <a:r>
                        <a:rPr lang="es-EC" sz="1600" baseline="0" dirty="0" smtClean="0"/>
                        <a:t> 2020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Informe de Inspección del predio No. 779560 clave catastral 100002-05-029. </a:t>
                      </a: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Dirección de Gestión y Control </a:t>
                      </a: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FAVORABLE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921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Enero 2021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Informe</a:t>
                      </a:r>
                      <a:r>
                        <a:rPr lang="es-EC" sz="1600" baseline="0" dirty="0" smtClean="0"/>
                        <a:t> Legal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Dirección</a:t>
                      </a:r>
                      <a:r>
                        <a:rPr lang="es-EC" sz="1600" baseline="0" dirty="0" smtClean="0"/>
                        <a:t> de Asesoría Jurídica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FAVORABLE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437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Enero 2021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Informe Máxima</a:t>
                      </a:r>
                      <a:r>
                        <a:rPr lang="es-EC" sz="1600" baseline="0" dirty="0" smtClean="0"/>
                        <a:t> Autoridad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Administración</a:t>
                      </a:r>
                      <a:r>
                        <a:rPr lang="es-EC" sz="1600" baseline="0" dirty="0" smtClean="0"/>
                        <a:t> Zonal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FAVORABLE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939297"/>
                  </a:ext>
                </a:extLst>
              </a:tr>
            </a:tbl>
          </a:graphicData>
        </a:graphic>
      </p:graphicFrame>
      <p:pic>
        <p:nvPicPr>
          <p:cNvPr id="1028" name="Picture 4" descr="Voto O Marca De Verificación Aprobada Dibujada A Mano. Ilustraciones  Vectoriales, Clip Art Vectorizado Libre De Derechos. Image 83306406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306" y="2434045"/>
            <a:ext cx="752203" cy="752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Voto O Marca De Verificación Aprobada Dibujada A Mano. Ilustraciones  Vectoriales, Clip Art Vectorizado Libre De Derechos. Image 83306406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8582" y="3439340"/>
            <a:ext cx="752203" cy="752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Voto O Marca De Verificación Aprobada Dibujada A Mano. Ilustraciones  Vectoriales, Clip Art Vectorizado Libre De Derechos. Image 83306406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306" y="4238350"/>
            <a:ext cx="752203" cy="752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Voto O Marca De Verificación Aprobada Dibujada A Mano. Ilustraciones  Vectoriales, Clip Art Vectorizado Libre De Derechos. Image 83306406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305" y="4881749"/>
            <a:ext cx="752203" cy="752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55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1">
            <a:extLst>
              <a:ext uri="{FF2B5EF4-FFF2-40B4-BE49-F238E27FC236}">
                <a16:creationId xmlns:a16="http://schemas.microsoft.com/office/drawing/2014/main" id="{B5B0325E-7A04-3044-8094-32DB78B02D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66" y="155875"/>
            <a:ext cx="1606072" cy="1294101"/>
          </a:xfrm>
          <a:prstGeom prst="rect">
            <a:avLst/>
          </a:prstGeom>
        </p:spPr>
      </p:pic>
      <p:pic>
        <p:nvPicPr>
          <p:cNvPr id="5" name="Imagen 4" descr="Administración Zonal Manuela Sáenz | Municipio del Distrito Metropolitano  de Quito">
            <a:extLst>
              <a:ext uri="{FF2B5EF4-FFF2-40B4-BE49-F238E27FC236}">
                <a16:creationId xmlns:a16="http://schemas.microsoft.com/office/drawing/2014/main" id="{9D093AD6-75ED-46DD-B222-5B6B4B71D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545" y="5553453"/>
            <a:ext cx="2861847" cy="111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ector recto 8"/>
          <p:cNvCxnSpPr/>
          <p:nvPr/>
        </p:nvCxnSpPr>
        <p:spPr>
          <a:xfrm>
            <a:off x="2612571" y="1005840"/>
            <a:ext cx="8686800" cy="0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818605" y="6109063"/>
            <a:ext cx="8686800" cy="0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799011" y="6166970"/>
            <a:ext cx="436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Ing. María Eugenia Altamirano</a:t>
            </a:r>
          </a:p>
          <a:p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Administradora Zonal Manuela ´Sáenz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901248" y="297954"/>
            <a:ext cx="29391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2071550" y="1050428"/>
            <a:ext cx="8919756" cy="727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s-ES" sz="2400" b="1" dirty="0" smtClean="0">
                <a:cs typeface="Times New Roman" panose="02020603050405020304" pitchFamily="18" charset="0"/>
              </a:rPr>
              <a:t>Coordinación Interinstitucional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138095"/>
              </p:ext>
            </p:extLst>
          </p:nvPr>
        </p:nvGraphicFramePr>
        <p:xfrm>
          <a:off x="1593666" y="2106022"/>
          <a:ext cx="9397640" cy="36626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49410">
                  <a:extLst>
                    <a:ext uri="{9D8B030D-6E8A-4147-A177-3AD203B41FA5}">
                      <a16:colId xmlns:a16="http://schemas.microsoft.com/office/drawing/2014/main" val="4170837526"/>
                    </a:ext>
                  </a:extLst>
                </a:gridCol>
                <a:gridCol w="2349410">
                  <a:extLst>
                    <a:ext uri="{9D8B030D-6E8A-4147-A177-3AD203B41FA5}">
                      <a16:colId xmlns:a16="http://schemas.microsoft.com/office/drawing/2014/main" val="1718300976"/>
                    </a:ext>
                  </a:extLst>
                </a:gridCol>
                <a:gridCol w="2349410">
                  <a:extLst>
                    <a:ext uri="{9D8B030D-6E8A-4147-A177-3AD203B41FA5}">
                      <a16:colId xmlns:a16="http://schemas.microsoft.com/office/drawing/2014/main" val="404967041"/>
                    </a:ext>
                  </a:extLst>
                </a:gridCol>
                <a:gridCol w="2349410">
                  <a:extLst>
                    <a:ext uri="{9D8B030D-6E8A-4147-A177-3AD203B41FA5}">
                      <a16:colId xmlns:a16="http://schemas.microsoft.com/office/drawing/2014/main" val="2838957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Fecha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Acción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Responsable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Dictamen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660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 smtClean="0"/>
                        <a:t>Febrero 2021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 smtClean="0"/>
                        <a:t>Informe Técnico </a:t>
                      </a:r>
                      <a:r>
                        <a:rPr lang="en-US" sz="1600" dirty="0" smtClean="0"/>
                        <a:t>DMGBI-AT-2021-040</a:t>
                      </a: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 smtClean="0"/>
                        <a:t>Dirección</a:t>
                      </a:r>
                      <a:r>
                        <a:rPr lang="es-EC" sz="1600" baseline="0" dirty="0" smtClean="0"/>
                        <a:t> Metropolitana de Gestión de Bienes Inmuebles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 smtClean="0"/>
                        <a:t>Factibilidad de uso siempre y cuando cumpla</a:t>
                      </a:r>
                      <a:r>
                        <a:rPr lang="es-EC" sz="1600" baseline="0" dirty="0" smtClean="0"/>
                        <a:t> con los requisitos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804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 smtClean="0"/>
                        <a:t>Enero 2021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 smtClean="0"/>
                        <a:t>Informe</a:t>
                      </a:r>
                      <a:r>
                        <a:rPr lang="es-EC" sz="1600" baseline="0" dirty="0" smtClean="0"/>
                        <a:t> Técnico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600" dirty="0" smtClean="0"/>
                        <a:t>Coordinación de Gestión Catastral Especial</a:t>
                      </a:r>
                      <a:endParaRPr lang="es-ES" sz="1600" dirty="0" smtClean="0"/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Remite</a:t>
                      </a:r>
                      <a:r>
                        <a:rPr lang="es-EC" sz="1600" baseline="0" dirty="0" smtClean="0"/>
                        <a:t> Ficha de Datos Técnicos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921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Junio 2021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Informe</a:t>
                      </a:r>
                      <a:r>
                        <a:rPr lang="es-EC" sz="1600" baseline="0" dirty="0" smtClean="0"/>
                        <a:t> Técnico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 smtClean="0"/>
                        <a:t>Dirección</a:t>
                      </a:r>
                      <a:r>
                        <a:rPr lang="es-EC" sz="1600" baseline="0" dirty="0" smtClean="0"/>
                        <a:t> Metropolitana de Gestión de Bienes Inmuebles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FAVORABLE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437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Junio 2021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Criterio para suscripción</a:t>
                      </a:r>
                      <a:r>
                        <a:rPr lang="es-EC" sz="1600" baseline="0" dirty="0" smtClean="0"/>
                        <a:t> de convenio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Subprocuraduría</a:t>
                      </a:r>
                      <a:r>
                        <a:rPr lang="es-EC" sz="1600" baseline="0" dirty="0" smtClean="0"/>
                        <a:t> Metropolitana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FAVORABLE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939297"/>
                  </a:ext>
                </a:extLst>
              </a:tr>
            </a:tbl>
          </a:graphicData>
        </a:graphic>
      </p:graphicFrame>
      <p:pic>
        <p:nvPicPr>
          <p:cNvPr id="1028" name="Picture 4" descr="Voto O Marca De Verificación Aprobada Dibujada A Mano. Ilustraciones  Vectoriales, Clip Art Vectorizado Libre De Derechos. Image 83306406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306" y="2434045"/>
            <a:ext cx="752203" cy="752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Voto O Marca De Verificación Aprobada Dibujada A Mano. Ilustraciones  Vectoriales, Clip Art Vectorizado Libre De Derechos. Image 83306406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8582" y="3439340"/>
            <a:ext cx="752203" cy="752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Voto O Marca De Verificación Aprobada Dibujada A Mano. Ilustraciones  Vectoriales, Clip Art Vectorizado Libre De Derechos. Image 83306406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306" y="4238350"/>
            <a:ext cx="752203" cy="752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Voto O Marca De Verificación Aprobada Dibujada A Mano. Ilustraciones  Vectoriales, Clip Art Vectorizado Libre De Derechos. Image 83306406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305" y="4881749"/>
            <a:ext cx="752203" cy="752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64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1">
            <a:extLst>
              <a:ext uri="{FF2B5EF4-FFF2-40B4-BE49-F238E27FC236}">
                <a16:creationId xmlns:a16="http://schemas.microsoft.com/office/drawing/2014/main" id="{B5B0325E-7A04-3044-8094-32DB78B02D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66" y="155875"/>
            <a:ext cx="1606072" cy="1294101"/>
          </a:xfrm>
          <a:prstGeom prst="rect">
            <a:avLst/>
          </a:prstGeom>
        </p:spPr>
      </p:pic>
      <p:pic>
        <p:nvPicPr>
          <p:cNvPr id="5" name="Imagen 4" descr="Administración Zonal Manuela Sáenz | Municipio del Distrito Metropolitano  de Quito">
            <a:extLst>
              <a:ext uri="{FF2B5EF4-FFF2-40B4-BE49-F238E27FC236}">
                <a16:creationId xmlns:a16="http://schemas.microsoft.com/office/drawing/2014/main" id="{9D093AD6-75ED-46DD-B222-5B6B4B71D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545" y="5553453"/>
            <a:ext cx="2861847" cy="111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ector recto 8"/>
          <p:cNvCxnSpPr/>
          <p:nvPr/>
        </p:nvCxnSpPr>
        <p:spPr>
          <a:xfrm>
            <a:off x="2612571" y="1005840"/>
            <a:ext cx="8686800" cy="0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818605" y="6109063"/>
            <a:ext cx="8686800" cy="0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799011" y="6166970"/>
            <a:ext cx="436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Ing. María Eugenia Altamirano</a:t>
            </a:r>
          </a:p>
          <a:p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Administradora Zonal Manuela ´Sáenz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901248" y="297954"/>
            <a:ext cx="2939144" cy="612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600199" y="1449976"/>
            <a:ext cx="9517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La Administración Zonal Manuela Sáenz remite el borrador con las respectivas correcciones para suscripción del Convenio de Administración y Uso Múltiple, finalmente en el mes de julio de 2021, mediante informe </a:t>
            </a:r>
            <a:r>
              <a:rPr lang="en-US" dirty="0"/>
              <a:t>No</a:t>
            </a:r>
            <a:r>
              <a:rPr lang="en-US" b="1" dirty="0"/>
              <a:t>. </a:t>
            </a:r>
            <a:r>
              <a:rPr lang="en-US" b="1" dirty="0" smtClean="0"/>
              <a:t>IC-CPP-2021-006, </a:t>
            </a:r>
            <a:r>
              <a:rPr lang="en-US" dirty="0" smtClean="0"/>
              <a:t>la </a:t>
            </a:r>
            <a:r>
              <a:rPr lang="en-US" dirty="0"/>
              <a:t>Comisión de Propiedad y Espacio Público emite el siguiente dictamen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1440329" y="2640296"/>
            <a:ext cx="9627158" cy="318195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i="1" kern="1200" dirty="0" smtClean="0">
                <a:solidFill>
                  <a:srgbClr val="0070C0"/>
                </a:solidFill>
              </a:rPr>
              <a:t>La </a:t>
            </a:r>
            <a:r>
              <a:rPr lang="en-US" sz="1600" i="1" kern="1200" dirty="0" err="1">
                <a:solidFill>
                  <a:srgbClr val="0070C0"/>
                </a:solidFill>
              </a:rPr>
              <a:t>Comisión</a:t>
            </a:r>
            <a:r>
              <a:rPr lang="en-US" sz="1600" i="1" kern="1200" dirty="0">
                <a:solidFill>
                  <a:srgbClr val="0070C0"/>
                </a:solidFill>
              </a:rPr>
              <a:t> de Propiedad y Espacio </a:t>
            </a:r>
            <a:r>
              <a:rPr lang="en-US" sz="1600" i="1" kern="1200" dirty="0" err="1">
                <a:solidFill>
                  <a:srgbClr val="0070C0"/>
                </a:solidFill>
              </a:rPr>
              <a:t>Público</a:t>
            </a:r>
            <a:r>
              <a:rPr lang="en-US" sz="1600" i="1" kern="1200" dirty="0">
                <a:solidFill>
                  <a:srgbClr val="0070C0"/>
                </a:solidFill>
              </a:rPr>
              <a:t>, </a:t>
            </a:r>
            <a:r>
              <a:rPr lang="en-US" sz="1600" i="1" kern="1200" dirty="0" err="1">
                <a:solidFill>
                  <a:srgbClr val="0070C0"/>
                </a:solidFill>
              </a:rPr>
              <a:t>luego</a:t>
            </a:r>
            <a:r>
              <a:rPr lang="en-US" sz="1600" i="1" kern="1200" dirty="0">
                <a:solidFill>
                  <a:srgbClr val="0070C0"/>
                </a:solidFill>
              </a:rPr>
              <a:t> de </a:t>
            </a:r>
            <a:r>
              <a:rPr lang="en-US" sz="1600" i="1" kern="1200" dirty="0" err="1">
                <a:solidFill>
                  <a:srgbClr val="0070C0"/>
                </a:solidFill>
              </a:rPr>
              <a:t>analizar</a:t>
            </a:r>
            <a:r>
              <a:rPr lang="en-US" sz="1600" i="1" kern="1200" dirty="0">
                <a:solidFill>
                  <a:srgbClr val="0070C0"/>
                </a:solidFill>
              </a:rPr>
              <a:t> el </a:t>
            </a:r>
            <a:r>
              <a:rPr lang="en-US" sz="1600" i="1" kern="1200" dirty="0" err="1">
                <a:solidFill>
                  <a:srgbClr val="0070C0"/>
                </a:solidFill>
              </a:rPr>
              <a:t>expediente</a:t>
            </a:r>
            <a:r>
              <a:rPr lang="en-US" sz="1600" i="1" kern="1200" dirty="0">
                <a:solidFill>
                  <a:srgbClr val="0070C0"/>
                </a:solidFill>
              </a:rPr>
              <a:t>, en </a:t>
            </a:r>
            <a:r>
              <a:rPr lang="en-US" sz="1600" i="1" kern="1200" dirty="0" err="1">
                <a:solidFill>
                  <a:srgbClr val="0070C0"/>
                </a:solidFill>
              </a:rPr>
              <a:t>sesión</a:t>
            </a:r>
            <a:r>
              <a:rPr lang="en-US" sz="1600" i="1" kern="1200" dirty="0">
                <a:solidFill>
                  <a:srgbClr val="0070C0"/>
                </a:solidFill>
              </a:rPr>
              <a:t> No. 044 </a:t>
            </a:r>
            <a:r>
              <a:rPr lang="en-US" sz="1600" i="1" kern="1200" dirty="0" err="1">
                <a:solidFill>
                  <a:srgbClr val="0070C0"/>
                </a:solidFill>
              </a:rPr>
              <a:t>ordinaria</a:t>
            </a:r>
            <a:r>
              <a:rPr lang="en-US" sz="1600" i="1" kern="1200" dirty="0">
                <a:solidFill>
                  <a:srgbClr val="0070C0"/>
                </a:solidFill>
              </a:rPr>
              <a:t> </a:t>
            </a:r>
            <a:r>
              <a:rPr lang="en-US" sz="1600" i="1" kern="1200" dirty="0" err="1">
                <a:solidFill>
                  <a:srgbClr val="0070C0"/>
                </a:solidFill>
              </a:rPr>
              <a:t>realizada</a:t>
            </a:r>
            <a:r>
              <a:rPr lang="en-US" sz="1600" i="1" kern="1200" dirty="0">
                <a:solidFill>
                  <a:srgbClr val="0070C0"/>
                </a:solidFill>
              </a:rPr>
              <a:t> el 14 de </a:t>
            </a:r>
            <a:r>
              <a:rPr lang="en-US" sz="1600" i="1" kern="1200" dirty="0" err="1">
                <a:solidFill>
                  <a:srgbClr val="0070C0"/>
                </a:solidFill>
              </a:rPr>
              <a:t>julio</a:t>
            </a:r>
            <a:r>
              <a:rPr lang="en-US" sz="1600" i="1" kern="1200" dirty="0">
                <a:solidFill>
                  <a:srgbClr val="0070C0"/>
                </a:solidFill>
              </a:rPr>
              <a:t> de 2021, </a:t>
            </a:r>
            <a:r>
              <a:rPr lang="en-US" sz="1600" i="1" kern="1200" dirty="0" err="1">
                <a:solidFill>
                  <a:srgbClr val="0070C0"/>
                </a:solidFill>
              </a:rPr>
              <a:t>amparada</a:t>
            </a:r>
            <a:r>
              <a:rPr lang="en-US" sz="1600" i="1" kern="1200" dirty="0">
                <a:solidFill>
                  <a:srgbClr val="0070C0"/>
                </a:solidFill>
              </a:rPr>
              <a:t> en los </a:t>
            </a:r>
            <a:r>
              <a:rPr lang="en-US" sz="1600" i="1" kern="1200" dirty="0" err="1">
                <a:solidFill>
                  <a:srgbClr val="0070C0"/>
                </a:solidFill>
              </a:rPr>
              <a:t>artículos</a:t>
            </a:r>
            <a:r>
              <a:rPr lang="en-US" sz="1600" i="1" kern="1200" dirty="0">
                <a:solidFill>
                  <a:srgbClr val="0070C0"/>
                </a:solidFill>
              </a:rPr>
              <a:t> 87 </a:t>
            </a:r>
            <a:r>
              <a:rPr lang="en-US" sz="1600" i="1" kern="1200" dirty="0" err="1">
                <a:solidFill>
                  <a:srgbClr val="0070C0"/>
                </a:solidFill>
              </a:rPr>
              <a:t>literales</a:t>
            </a:r>
            <a:r>
              <a:rPr lang="en-US" sz="1600" i="1" kern="1200" dirty="0">
                <a:solidFill>
                  <a:srgbClr val="0070C0"/>
                </a:solidFill>
              </a:rPr>
              <a:t> a) y x) del </a:t>
            </a:r>
            <a:r>
              <a:rPr lang="en-US" sz="1600" i="1" kern="1200" dirty="0" err="1">
                <a:solidFill>
                  <a:srgbClr val="0070C0"/>
                </a:solidFill>
              </a:rPr>
              <a:t>Código</a:t>
            </a:r>
            <a:r>
              <a:rPr lang="en-US" sz="1600" i="1" kern="1200" dirty="0">
                <a:solidFill>
                  <a:srgbClr val="0070C0"/>
                </a:solidFill>
              </a:rPr>
              <a:t> </a:t>
            </a:r>
            <a:r>
              <a:rPr lang="en-US" sz="1600" i="1" kern="1200" dirty="0" err="1">
                <a:solidFill>
                  <a:srgbClr val="0070C0"/>
                </a:solidFill>
              </a:rPr>
              <a:t>Orgánico</a:t>
            </a:r>
            <a:r>
              <a:rPr lang="en-US" sz="1600" i="1" kern="1200" dirty="0">
                <a:solidFill>
                  <a:srgbClr val="0070C0"/>
                </a:solidFill>
              </a:rPr>
              <a:t> de Organización Territorial, </a:t>
            </a:r>
            <a:r>
              <a:rPr lang="en-US" sz="1600" i="1" kern="1200" dirty="0" err="1">
                <a:solidFill>
                  <a:srgbClr val="0070C0"/>
                </a:solidFill>
              </a:rPr>
              <a:t>Autonomía</a:t>
            </a:r>
            <a:r>
              <a:rPr lang="en-US" sz="1600" i="1" kern="1200" dirty="0">
                <a:solidFill>
                  <a:srgbClr val="0070C0"/>
                </a:solidFill>
              </a:rPr>
              <a:t> y </a:t>
            </a:r>
            <a:r>
              <a:rPr lang="en-US" sz="1600" i="1" kern="1200" dirty="0" err="1">
                <a:solidFill>
                  <a:srgbClr val="0070C0"/>
                </a:solidFill>
              </a:rPr>
              <a:t>Descentralización</a:t>
            </a:r>
            <a:r>
              <a:rPr lang="en-US" sz="1600" i="1" kern="1200" dirty="0">
                <a:solidFill>
                  <a:srgbClr val="0070C0"/>
                </a:solidFill>
              </a:rPr>
              <a:t>; e, I.1.32 del </a:t>
            </a:r>
            <a:r>
              <a:rPr lang="en-US" sz="1600" i="1" kern="1200" dirty="0" err="1">
                <a:solidFill>
                  <a:srgbClr val="0070C0"/>
                </a:solidFill>
              </a:rPr>
              <a:t>Código</a:t>
            </a:r>
            <a:r>
              <a:rPr lang="en-US" sz="1600" i="1" kern="1200" dirty="0">
                <a:solidFill>
                  <a:srgbClr val="0070C0"/>
                </a:solidFill>
              </a:rPr>
              <a:t> Municipal para el Distrito Metropolitano de Quito, </a:t>
            </a:r>
            <a:r>
              <a:rPr lang="en-US" sz="1600" i="1" kern="1200" dirty="0" err="1">
                <a:solidFill>
                  <a:srgbClr val="0070C0"/>
                </a:solidFill>
              </a:rPr>
              <a:t>resuelve</a:t>
            </a:r>
            <a:r>
              <a:rPr lang="en-US" sz="1600" i="1" kern="1200" dirty="0">
                <a:solidFill>
                  <a:srgbClr val="0070C0"/>
                </a:solidFill>
              </a:rPr>
              <a:t> </a:t>
            </a:r>
            <a:r>
              <a:rPr lang="en-US" sz="1600" i="1" kern="1200" dirty="0" err="1">
                <a:solidFill>
                  <a:srgbClr val="0070C0"/>
                </a:solidFill>
              </a:rPr>
              <a:t>emitir</a:t>
            </a:r>
            <a:r>
              <a:rPr lang="en-US" sz="1600" i="1" kern="1200" dirty="0">
                <a:solidFill>
                  <a:srgbClr val="0070C0"/>
                </a:solidFill>
              </a:rPr>
              <a:t> DICTAMEN FAVORABLE para que el </a:t>
            </a:r>
            <a:r>
              <a:rPr lang="en-US" sz="1600" i="1" kern="1200" dirty="0" err="1">
                <a:solidFill>
                  <a:srgbClr val="0070C0"/>
                </a:solidFill>
              </a:rPr>
              <a:t>Concejo</a:t>
            </a:r>
            <a:r>
              <a:rPr lang="en-US" sz="1600" i="1" kern="1200" dirty="0">
                <a:solidFill>
                  <a:srgbClr val="0070C0"/>
                </a:solidFill>
              </a:rPr>
              <a:t> Metropolitano, </a:t>
            </a:r>
            <a:r>
              <a:rPr lang="en-US" sz="1600" i="1" kern="1200" dirty="0" err="1">
                <a:solidFill>
                  <a:srgbClr val="0070C0"/>
                </a:solidFill>
              </a:rPr>
              <a:t>mediante</a:t>
            </a:r>
            <a:r>
              <a:rPr lang="en-US" sz="1600" i="1" kern="1200" dirty="0">
                <a:solidFill>
                  <a:srgbClr val="0070C0"/>
                </a:solidFill>
              </a:rPr>
              <a:t> </a:t>
            </a:r>
            <a:r>
              <a:rPr lang="en-US" sz="1600" i="1" kern="1200" dirty="0" err="1">
                <a:solidFill>
                  <a:srgbClr val="0070C0"/>
                </a:solidFill>
              </a:rPr>
              <a:t>resolución</a:t>
            </a:r>
            <a:r>
              <a:rPr lang="en-US" sz="1600" i="1" kern="1200" dirty="0">
                <a:solidFill>
                  <a:srgbClr val="0070C0"/>
                </a:solidFill>
              </a:rPr>
              <a:t> </a:t>
            </a:r>
            <a:r>
              <a:rPr lang="en-US" sz="1600" i="1" kern="1200" dirty="0" err="1">
                <a:solidFill>
                  <a:srgbClr val="0070C0"/>
                </a:solidFill>
              </a:rPr>
              <a:t>respectiva</a:t>
            </a:r>
            <a:r>
              <a:rPr lang="en-US" sz="1600" i="1" kern="1200" dirty="0">
                <a:solidFill>
                  <a:srgbClr val="0070C0"/>
                </a:solidFill>
              </a:rPr>
              <a:t>, </a:t>
            </a:r>
            <a:r>
              <a:rPr lang="en-US" sz="1600" i="1" kern="1200" dirty="0" err="1">
                <a:solidFill>
                  <a:srgbClr val="0070C0"/>
                </a:solidFill>
              </a:rPr>
              <a:t>autorice</a:t>
            </a:r>
            <a:r>
              <a:rPr lang="en-US" sz="1600" i="1" kern="1200" dirty="0">
                <a:solidFill>
                  <a:srgbClr val="0070C0"/>
                </a:solidFill>
              </a:rPr>
              <a:t> la </a:t>
            </a:r>
            <a:r>
              <a:rPr lang="en-US" sz="1600" i="1" kern="1200" dirty="0" err="1">
                <a:solidFill>
                  <a:srgbClr val="0070C0"/>
                </a:solidFill>
              </a:rPr>
              <a:t>suscripción</a:t>
            </a:r>
            <a:r>
              <a:rPr lang="en-US" sz="1600" i="1" kern="1200" dirty="0">
                <a:solidFill>
                  <a:srgbClr val="0070C0"/>
                </a:solidFill>
              </a:rPr>
              <a:t> del Convenio de Administración y Uso </a:t>
            </a:r>
            <a:r>
              <a:rPr lang="en-US" sz="1600" i="1" kern="1200" dirty="0" err="1">
                <a:solidFill>
                  <a:srgbClr val="0070C0"/>
                </a:solidFill>
              </a:rPr>
              <a:t>Múltiple</a:t>
            </a:r>
            <a:r>
              <a:rPr lang="en-US" sz="1600" i="1" kern="1200" dirty="0">
                <a:solidFill>
                  <a:srgbClr val="0070C0"/>
                </a:solidFill>
              </a:rPr>
              <a:t> entre el Comité Pro Mejoras “San Blas – La Tola Colonial” y la Administración Zonal Manuela Sáenz, </a:t>
            </a:r>
            <a:r>
              <a:rPr lang="en-US" sz="1600" i="1" kern="1200" dirty="0" err="1">
                <a:solidFill>
                  <a:srgbClr val="0070C0"/>
                </a:solidFill>
              </a:rPr>
              <a:t>sobre</a:t>
            </a:r>
            <a:r>
              <a:rPr lang="en-US" sz="1600" i="1" kern="1200" dirty="0">
                <a:solidFill>
                  <a:srgbClr val="0070C0"/>
                </a:solidFill>
              </a:rPr>
              <a:t> el </a:t>
            </a:r>
            <a:r>
              <a:rPr lang="en-US" sz="1600" i="1" kern="1200" dirty="0" err="1">
                <a:solidFill>
                  <a:srgbClr val="0070C0"/>
                </a:solidFill>
              </a:rPr>
              <a:t>área</a:t>
            </a:r>
            <a:r>
              <a:rPr lang="en-US" sz="1600" i="1" kern="1200" dirty="0">
                <a:solidFill>
                  <a:srgbClr val="0070C0"/>
                </a:solidFill>
              </a:rPr>
              <a:t> de 547,13m2, del predio No. 779560 de </a:t>
            </a:r>
            <a:r>
              <a:rPr lang="en-US" sz="1600" i="1" kern="1200" dirty="0" err="1">
                <a:solidFill>
                  <a:srgbClr val="0070C0"/>
                </a:solidFill>
              </a:rPr>
              <a:t>propiedad</a:t>
            </a:r>
            <a:r>
              <a:rPr lang="en-US" sz="1600" i="1" kern="1200" dirty="0">
                <a:solidFill>
                  <a:srgbClr val="0070C0"/>
                </a:solidFill>
              </a:rPr>
              <a:t> municipal, </a:t>
            </a:r>
            <a:r>
              <a:rPr lang="en-US" sz="1600" i="1" kern="1200" dirty="0" err="1">
                <a:solidFill>
                  <a:srgbClr val="0070C0"/>
                </a:solidFill>
              </a:rPr>
              <a:t>ubicado</a:t>
            </a:r>
            <a:r>
              <a:rPr lang="en-US" sz="1600" i="1" kern="1200" dirty="0">
                <a:solidFill>
                  <a:srgbClr val="0070C0"/>
                </a:solidFill>
              </a:rPr>
              <a:t> en la </a:t>
            </a:r>
            <a:r>
              <a:rPr lang="en-US" sz="1600" i="1" kern="1200" dirty="0" err="1">
                <a:solidFill>
                  <a:srgbClr val="0070C0"/>
                </a:solidFill>
              </a:rPr>
              <a:t>parroquia</a:t>
            </a:r>
            <a:r>
              <a:rPr lang="en-US" sz="1600" i="1" kern="1200" dirty="0">
                <a:solidFill>
                  <a:srgbClr val="0070C0"/>
                </a:solidFill>
              </a:rPr>
              <a:t> Centro </a:t>
            </a:r>
            <a:r>
              <a:rPr lang="en-US" sz="1600" i="1" kern="1200" dirty="0" err="1">
                <a:solidFill>
                  <a:srgbClr val="0070C0"/>
                </a:solidFill>
              </a:rPr>
              <a:t>Histórico</a:t>
            </a:r>
            <a:r>
              <a:rPr lang="en-US" sz="1600" i="1" kern="1200" dirty="0">
                <a:solidFill>
                  <a:srgbClr val="0070C0"/>
                </a:solidFill>
              </a:rPr>
              <a:t>, de </a:t>
            </a:r>
            <a:r>
              <a:rPr lang="en-US" sz="1600" i="1" kern="1200" dirty="0" err="1">
                <a:solidFill>
                  <a:srgbClr val="0070C0"/>
                </a:solidFill>
              </a:rPr>
              <a:t>conformidad</a:t>
            </a:r>
            <a:r>
              <a:rPr lang="en-US" sz="1600" i="1" kern="1200" dirty="0">
                <a:solidFill>
                  <a:srgbClr val="0070C0"/>
                </a:solidFill>
              </a:rPr>
              <a:t> con los datos técnicos que </a:t>
            </a:r>
            <a:r>
              <a:rPr lang="en-US" sz="1600" i="1" kern="1200" dirty="0" err="1">
                <a:solidFill>
                  <a:srgbClr val="0070C0"/>
                </a:solidFill>
              </a:rPr>
              <a:t>constan</a:t>
            </a:r>
            <a:r>
              <a:rPr lang="en-US" sz="1600" i="1" kern="1200" dirty="0">
                <a:solidFill>
                  <a:srgbClr val="0070C0"/>
                </a:solidFill>
              </a:rPr>
              <a:t> en la ficha </a:t>
            </a:r>
            <a:r>
              <a:rPr lang="en-US" sz="1600" i="1" kern="1200" dirty="0" err="1">
                <a:solidFill>
                  <a:srgbClr val="0070C0"/>
                </a:solidFill>
              </a:rPr>
              <a:t>técnica</a:t>
            </a:r>
            <a:r>
              <a:rPr lang="en-US" sz="1600" i="1" kern="1200" dirty="0">
                <a:solidFill>
                  <a:srgbClr val="0070C0"/>
                </a:solidFill>
              </a:rPr>
              <a:t> </a:t>
            </a:r>
            <a:r>
              <a:rPr lang="en-US" sz="1600" i="1" kern="1200" dirty="0" err="1">
                <a:solidFill>
                  <a:srgbClr val="0070C0"/>
                </a:solidFill>
              </a:rPr>
              <a:t>remitida</a:t>
            </a:r>
            <a:r>
              <a:rPr lang="en-US" sz="1600" i="1" kern="1200" dirty="0">
                <a:solidFill>
                  <a:srgbClr val="0070C0"/>
                </a:solidFill>
              </a:rPr>
              <a:t> por la Dirección Metropolitana de </a:t>
            </a:r>
            <a:r>
              <a:rPr lang="en-US" sz="1600" i="1" kern="1200" dirty="0" err="1">
                <a:solidFill>
                  <a:srgbClr val="0070C0"/>
                </a:solidFill>
              </a:rPr>
              <a:t>Catastro</a:t>
            </a:r>
            <a:r>
              <a:rPr lang="en-US" sz="1600" i="1" kern="1200" dirty="0">
                <a:solidFill>
                  <a:srgbClr val="0070C0"/>
                </a:solidFill>
              </a:rPr>
              <a:t>, </a:t>
            </a:r>
            <a:r>
              <a:rPr lang="en-US" sz="1600" i="1" kern="1200" dirty="0" err="1">
                <a:solidFill>
                  <a:srgbClr val="0070C0"/>
                </a:solidFill>
              </a:rPr>
              <a:t>mediante</a:t>
            </a:r>
            <a:r>
              <a:rPr lang="en-US" sz="1600" i="1" kern="1200" dirty="0">
                <a:solidFill>
                  <a:srgbClr val="0070C0"/>
                </a:solidFill>
              </a:rPr>
              <a:t> Oficio No. GADDMQ-STHV-DMC-UCE-2021-00019-O de 25 de enero de 2021, </a:t>
            </a:r>
            <a:r>
              <a:rPr lang="en-US" sz="1600" i="1" kern="1200" dirty="0" err="1">
                <a:solidFill>
                  <a:srgbClr val="0070C0"/>
                </a:solidFill>
              </a:rPr>
              <a:t>conforme</a:t>
            </a:r>
            <a:r>
              <a:rPr lang="en-US" sz="1600" i="1" kern="1200" dirty="0">
                <a:solidFill>
                  <a:srgbClr val="0070C0"/>
                </a:solidFill>
              </a:rPr>
              <a:t> el </a:t>
            </a:r>
            <a:r>
              <a:rPr lang="en-US" sz="1600" i="1" kern="1200" dirty="0" err="1">
                <a:solidFill>
                  <a:srgbClr val="0070C0"/>
                </a:solidFill>
              </a:rPr>
              <a:t>texto</a:t>
            </a:r>
            <a:r>
              <a:rPr lang="en-US" sz="1600" i="1" kern="1200" dirty="0">
                <a:solidFill>
                  <a:srgbClr val="0070C0"/>
                </a:solidFill>
              </a:rPr>
              <a:t> y las </a:t>
            </a:r>
            <a:r>
              <a:rPr lang="en-US" sz="1600" i="1" kern="1200" dirty="0" err="1">
                <a:solidFill>
                  <a:srgbClr val="0070C0"/>
                </a:solidFill>
              </a:rPr>
              <a:t>observaciones</a:t>
            </a:r>
            <a:r>
              <a:rPr lang="en-US" sz="1600" i="1" kern="1200" dirty="0">
                <a:solidFill>
                  <a:srgbClr val="0070C0"/>
                </a:solidFill>
              </a:rPr>
              <a:t> que </a:t>
            </a:r>
            <a:r>
              <a:rPr lang="en-US" sz="1600" i="1" kern="1200" dirty="0" err="1">
                <a:solidFill>
                  <a:srgbClr val="0070C0"/>
                </a:solidFill>
              </a:rPr>
              <a:t>fueron</a:t>
            </a:r>
            <a:r>
              <a:rPr lang="en-US" sz="1600" i="1" kern="1200" dirty="0">
                <a:solidFill>
                  <a:srgbClr val="0070C0"/>
                </a:solidFill>
              </a:rPr>
              <a:t> </a:t>
            </a:r>
            <a:r>
              <a:rPr lang="en-US" sz="1600" i="1" kern="1200" dirty="0" err="1">
                <a:solidFill>
                  <a:srgbClr val="0070C0"/>
                </a:solidFill>
              </a:rPr>
              <a:t>acogidas</a:t>
            </a:r>
            <a:r>
              <a:rPr lang="en-US" sz="1600" i="1" kern="1200" dirty="0">
                <a:solidFill>
                  <a:srgbClr val="0070C0"/>
                </a:solidFill>
              </a:rPr>
              <a:t> en la </a:t>
            </a:r>
            <a:r>
              <a:rPr lang="en-US" sz="1600" i="1" kern="1200" dirty="0" err="1">
                <a:solidFill>
                  <a:srgbClr val="0070C0"/>
                </a:solidFill>
              </a:rPr>
              <a:t>sesión</a:t>
            </a:r>
            <a:r>
              <a:rPr lang="en-US" sz="1600" i="1" kern="1200" dirty="0">
                <a:solidFill>
                  <a:srgbClr val="0070C0"/>
                </a:solidFill>
              </a:rPr>
              <a:t> de 14 de </a:t>
            </a:r>
            <a:r>
              <a:rPr lang="en-US" sz="1600" i="1" kern="1200" dirty="0" err="1">
                <a:solidFill>
                  <a:srgbClr val="0070C0"/>
                </a:solidFill>
              </a:rPr>
              <a:t>julio</a:t>
            </a:r>
            <a:r>
              <a:rPr lang="en-US" sz="1600" i="1" kern="1200" dirty="0">
                <a:solidFill>
                  <a:srgbClr val="0070C0"/>
                </a:solidFill>
              </a:rPr>
              <a:t> de 2021 </a:t>
            </a:r>
          </a:p>
        </p:txBody>
      </p:sp>
    </p:spTree>
    <p:extLst>
      <p:ext uri="{BB962C8B-B14F-4D97-AF65-F5344CB8AC3E}">
        <p14:creationId xmlns:p14="http://schemas.microsoft.com/office/powerpoint/2010/main" val="152629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504</Words>
  <Application>Microsoft Office PowerPoint</Application>
  <PresentationFormat>Panorámica</PresentationFormat>
  <Paragraphs>83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Xavier Bermeo</dc:creator>
  <cp:lastModifiedBy>USUARIO</cp:lastModifiedBy>
  <cp:revision>9</cp:revision>
  <dcterms:created xsi:type="dcterms:W3CDTF">2021-08-30T23:40:26Z</dcterms:created>
  <dcterms:modified xsi:type="dcterms:W3CDTF">2021-08-31T04:52:51Z</dcterms:modified>
</cp:coreProperties>
</file>