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exto del título"/>
          <p:cNvSpPr txBox="1"/>
          <p:nvPr>
            <p:ph type="title"/>
          </p:nvPr>
        </p:nvSpPr>
        <p:spPr>
          <a:xfrm>
            <a:off x="1524000" y="1122362"/>
            <a:ext cx="9144000" cy="2387601"/>
          </a:xfrm>
          <a:prstGeom prst="rect">
            <a:avLst/>
          </a:prstGeom>
        </p:spPr>
        <p:txBody>
          <a:bodyPr anchor="b"/>
          <a:lstStyle>
            <a:lvl1pPr algn="ctr">
              <a:defRPr sz="6000"/>
            </a:lvl1pPr>
          </a:lstStyle>
          <a:p>
            <a:pPr/>
            <a:r>
              <a:t>Texto del título</a:t>
            </a:r>
          </a:p>
        </p:txBody>
      </p:sp>
      <p:sp>
        <p:nvSpPr>
          <p:cNvPr id="12" name="Nivel de texto 1…"/>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exto del título"/>
          <p:cNvSpPr txBox="1"/>
          <p:nvPr>
            <p:ph type="title"/>
          </p:nvPr>
        </p:nvSpPr>
        <p:spPr>
          <a:prstGeom prst="rect">
            <a:avLst/>
          </a:prstGeom>
        </p:spPr>
        <p:txBody>
          <a:bodyPr/>
          <a:lstStyle/>
          <a:p>
            <a:pPr/>
            <a:r>
              <a:t>Texto del título</a:t>
            </a:r>
          </a:p>
        </p:txBody>
      </p:sp>
      <p:sp>
        <p:nvSpPr>
          <p:cNvPr id="21" name="Nivel de texto 1…"/>
          <p:cNvSpPr txBox="1"/>
          <p:nvPr>
            <p:ph type="body" idx="1"/>
          </p:nvPr>
        </p:nvSpPr>
        <p:spPr>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22"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exto del título"/>
          <p:cNvSpPr txBox="1"/>
          <p:nvPr>
            <p:ph type="title"/>
          </p:nvPr>
        </p:nvSpPr>
        <p:spPr>
          <a:xfrm>
            <a:off x="831850" y="1709738"/>
            <a:ext cx="10515600" cy="2852737"/>
          </a:xfrm>
          <a:prstGeom prst="rect">
            <a:avLst/>
          </a:prstGeom>
        </p:spPr>
        <p:txBody>
          <a:bodyPr anchor="b"/>
          <a:lstStyle>
            <a:lvl1pPr>
              <a:defRPr sz="6000"/>
            </a:lvl1pPr>
          </a:lstStyle>
          <a:p>
            <a:pPr/>
            <a:r>
              <a:t>Texto del título</a:t>
            </a:r>
          </a:p>
        </p:txBody>
      </p:sp>
      <p:sp>
        <p:nvSpPr>
          <p:cNvPr id="30" name="Nivel de texto 1…"/>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Nivel de texto 1</a:t>
            </a:r>
          </a:p>
          <a:p>
            <a:pPr lvl="1"/>
            <a:r>
              <a:t>Nivel de texto 2</a:t>
            </a:r>
          </a:p>
          <a:p>
            <a:pPr lvl="2"/>
            <a:r>
              <a:t>Nivel de texto 3</a:t>
            </a:r>
          </a:p>
          <a:p>
            <a:pPr lvl="3"/>
            <a:r>
              <a:t>Nivel de texto 4</a:t>
            </a:r>
          </a:p>
          <a:p>
            <a:pPr lvl="4"/>
            <a:r>
              <a:t>Nivel de texto 5</a:t>
            </a:r>
          </a:p>
        </p:txBody>
      </p:sp>
      <p:sp>
        <p:nvSpPr>
          <p:cNvPr id="3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exto del título"/>
          <p:cNvSpPr txBox="1"/>
          <p:nvPr>
            <p:ph type="title"/>
          </p:nvPr>
        </p:nvSpPr>
        <p:spPr>
          <a:prstGeom prst="rect">
            <a:avLst/>
          </a:prstGeom>
        </p:spPr>
        <p:txBody>
          <a:bodyPr/>
          <a:lstStyle/>
          <a:p>
            <a:pPr/>
            <a:r>
              <a:t>Texto del título</a:t>
            </a:r>
          </a:p>
        </p:txBody>
      </p:sp>
      <p:sp>
        <p:nvSpPr>
          <p:cNvPr id="39" name="Nivel de texto 1…"/>
          <p:cNvSpPr txBox="1"/>
          <p:nvPr>
            <p:ph type="body" sz="half" idx="1"/>
          </p:nvPr>
        </p:nvSpPr>
        <p:spPr>
          <a:xfrm>
            <a:off x="838200" y="1825625"/>
            <a:ext cx="5181600" cy="4351338"/>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40"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exto del título"/>
          <p:cNvSpPr txBox="1"/>
          <p:nvPr>
            <p:ph type="title"/>
          </p:nvPr>
        </p:nvSpPr>
        <p:spPr>
          <a:xfrm>
            <a:off x="839787" y="365125"/>
            <a:ext cx="10515601" cy="1325563"/>
          </a:xfrm>
          <a:prstGeom prst="rect">
            <a:avLst/>
          </a:prstGeom>
        </p:spPr>
        <p:txBody>
          <a:bodyPr/>
          <a:lstStyle/>
          <a:p>
            <a:pPr/>
            <a:r>
              <a:t>Texto del título</a:t>
            </a:r>
          </a:p>
        </p:txBody>
      </p:sp>
      <p:sp>
        <p:nvSpPr>
          <p:cNvPr id="48" name="Nivel de texto 1…"/>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Nivel de texto 1</a:t>
            </a:r>
          </a:p>
          <a:p>
            <a:pPr lvl="1"/>
            <a:r>
              <a:t>Nivel de texto 2</a:t>
            </a:r>
          </a:p>
          <a:p>
            <a:pPr lvl="2"/>
            <a:r>
              <a:t>Nivel de texto 3</a:t>
            </a:r>
          </a:p>
          <a:p>
            <a:pPr lvl="3"/>
            <a:r>
              <a:t>Nivel de texto 4</a:t>
            </a:r>
          </a:p>
          <a:p>
            <a:pPr lvl="4"/>
            <a:r>
              <a:t>Nivel de texto 5</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exto del título"/>
          <p:cNvSpPr txBox="1"/>
          <p:nvPr>
            <p:ph type="title"/>
          </p:nvPr>
        </p:nvSpPr>
        <p:spPr>
          <a:prstGeom prst="rect">
            <a:avLst/>
          </a:prstGeom>
        </p:spPr>
        <p:txBody>
          <a:bodyPr/>
          <a:lstStyle/>
          <a:p>
            <a:pPr/>
            <a:r>
              <a:t>Texto del título</a:t>
            </a:r>
          </a:p>
        </p:txBody>
      </p:sp>
      <p:sp>
        <p:nvSpPr>
          <p:cNvPr id="58"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exto del título"/>
          <p:cNvSpPr txBox="1"/>
          <p:nvPr>
            <p:ph type="title"/>
          </p:nvPr>
        </p:nvSpPr>
        <p:spPr>
          <a:xfrm>
            <a:off x="839787" y="457200"/>
            <a:ext cx="3932239" cy="1600200"/>
          </a:xfrm>
          <a:prstGeom prst="rect">
            <a:avLst/>
          </a:prstGeom>
        </p:spPr>
        <p:txBody>
          <a:bodyPr anchor="b"/>
          <a:lstStyle>
            <a:lvl1pPr>
              <a:defRPr sz="3200"/>
            </a:lvl1pPr>
          </a:lstStyle>
          <a:p>
            <a:pPr/>
            <a:r>
              <a:t>Texto del título</a:t>
            </a:r>
          </a:p>
        </p:txBody>
      </p:sp>
      <p:sp>
        <p:nvSpPr>
          <p:cNvPr id="73" name="Nivel de texto 1…"/>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Nivel de texto 1</a:t>
            </a:r>
          </a:p>
          <a:p>
            <a:pPr lvl="1"/>
            <a:r>
              <a:t>Nivel de texto 2</a:t>
            </a:r>
          </a:p>
          <a:p>
            <a:pPr lvl="2"/>
            <a:r>
              <a:t>Nivel de texto 3</a:t>
            </a:r>
          </a:p>
          <a:p>
            <a:pPr lvl="3"/>
            <a:r>
              <a:t>Nivel de texto 4</a:t>
            </a:r>
          </a:p>
          <a:p>
            <a:pPr lvl="4"/>
            <a:r>
              <a:t>Nivel de texto 5</a:t>
            </a:r>
          </a:p>
        </p:txBody>
      </p:sp>
      <p:sp>
        <p:nvSpPr>
          <p:cNvPr id="74" name="Text Placeholder 3"/>
          <p:cNvSpPr/>
          <p:nvPr>
            <p:ph type="body" sz="quarter" idx="21"/>
          </p:nvPr>
        </p:nvSpPr>
        <p:spPr>
          <a:xfrm>
            <a:off x="839787" y="2057400"/>
            <a:ext cx="3932238" cy="3811588"/>
          </a:xfrm>
          <a:prstGeom prst="rect">
            <a:avLst/>
          </a:prstGeom>
        </p:spPr>
        <p:txBody>
          <a:bodyPr/>
          <a:lstStyle/>
          <a:p>
            <a:pPr marL="0" indent="0">
              <a:buSzTx/>
              <a:buFontTx/>
              <a:buNone/>
              <a:defRPr sz="1600"/>
            </a:pPr>
          </a:p>
        </p:txBody>
      </p:sp>
      <p:sp>
        <p:nvSpPr>
          <p:cNvPr id="7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exto del título"/>
          <p:cNvSpPr txBox="1"/>
          <p:nvPr>
            <p:ph type="title"/>
          </p:nvPr>
        </p:nvSpPr>
        <p:spPr>
          <a:xfrm>
            <a:off x="839787" y="457200"/>
            <a:ext cx="3932239" cy="1600200"/>
          </a:xfrm>
          <a:prstGeom prst="rect">
            <a:avLst/>
          </a:prstGeom>
        </p:spPr>
        <p:txBody>
          <a:bodyPr anchor="b"/>
          <a:lstStyle>
            <a:lvl1pPr>
              <a:defRPr sz="3200"/>
            </a:lvl1pPr>
          </a:lstStyle>
          <a:p>
            <a:pPr/>
            <a:r>
              <a:t>Texto del título</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Nivel de texto 1…"/>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Nivel de texto 1</a:t>
            </a:r>
          </a:p>
          <a:p>
            <a:pPr lvl="1"/>
            <a:r>
              <a:t>Nivel de texto 2</a:t>
            </a:r>
          </a:p>
          <a:p>
            <a:pPr lvl="2"/>
            <a:r>
              <a:t>Nivel de texto 3</a:t>
            </a:r>
          </a:p>
          <a:p>
            <a:pPr lvl="3"/>
            <a:r>
              <a:t>Nivel de texto 4</a:t>
            </a:r>
          </a:p>
          <a:p>
            <a:pPr lvl="4"/>
            <a:r>
              <a:t>Nivel de texto 5</a:t>
            </a:r>
          </a:p>
        </p:txBody>
      </p:sp>
      <p:sp>
        <p:nvSpPr>
          <p:cNvPr id="8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o del título"/>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Texto del título</a:t>
            </a:r>
          </a:p>
        </p:txBody>
      </p:sp>
      <p:sp>
        <p:nvSpPr>
          <p:cNvPr id="3" name="Nivel de texto 1…"/>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p:nvPr>
            <p:ph type="sldNum" sz="quarter" idx="2"/>
          </p:nvPr>
        </p:nvSpPr>
        <p:spPr>
          <a:xfrm>
            <a:off x="11095176" y="6404292"/>
            <a:ext cx="258624"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95"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96" name="Subtitle 2"/>
          <p:cNvSpPr txBox="1"/>
          <p:nvPr/>
        </p:nvSpPr>
        <p:spPr>
          <a:xfrm>
            <a:off x="965969" y="1250950"/>
            <a:ext cx="10260062" cy="43561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90000"/>
              </a:lnSpc>
              <a:spcBef>
                <a:spcPts val="1000"/>
              </a:spcBef>
              <a:defRPr b="1" sz="6000">
                <a:solidFill>
                  <a:srgbClr val="E72C32"/>
                </a:solidFill>
              </a:defRPr>
            </a:lvl1pPr>
          </a:lstStyle>
          <a:p>
            <a:pPr/>
            <a:r>
              <a:t>Adjudicación de faja de terreno, producto de relleno de quebrada, colindante al predio No. 107511, propiedad del Sr. Miguel Angel Salazar Raza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Title 1"/>
          <p:cNvSpPr txBox="1"/>
          <p:nvPr>
            <p:ph type="title"/>
          </p:nvPr>
        </p:nvSpPr>
        <p:spPr>
          <a:xfrm>
            <a:off x="588034" y="323176"/>
            <a:ext cx="10515601" cy="829169"/>
          </a:xfrm>
          <a:prstGeom prst="rect">
            <a:avLst/>
          </a:prstGeom>
        </p:spPr>
        <p:txBody>
          <a:bodyPr/>
          <a:lstStyle>
            <a:lvl1pPr>
              <a:defRPr b="1" sz="3200">
                <a:solidFill>
                  <a:srgbClr val="E72C32"/>
                </a:solidFill>
              </a:defRPr>
            </a:lvl1pPr>
          </a:lstStyle>
          <a:p>
            <a:pPr/>
            <a:r>
              <a:t>Informe Dirección Metropolitana de Catastro:</a:t>
            </a:r>
          </a:p>
        </p:txBody>
      </p:sp>
      <p:pic>
        <p:nvPicPr>
          <p:cNvPr id="140"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41"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42" name="Marcador de contenido 2"/>
          <p:cNvSpPr txBox="1"/>
          <p:nvPr>
            <p:ph type="body" sz="half" idx="1"/>
          </p:nvPr>
        </p:nvSpPr>
        <p:spPr>
          <a:xfrm>
            <a:off x="337867" y="2447893"/>
            <a:ext cx="11516266" cy="1962214"/>
          </a:xfrm>
          <a:prstGeom prst="rect">
            <a:avLst/>
          </a:prstGeom>
        </p:spPr>
        <p:txBody>
          <a:bodyPr/>
          <a:lstStyle>
            <a:lvl1pPr algn="just">
              <a:defRPr sz="3000">
                <a:solidFill>
                  <a:srgbClr val="0055A5"/>
                </a:solidFill>
              </a:defRPr>
            </a:lvl1pPr>
          </a:lstStyle>
          <a:p>
            <a:pPr/>
            <a:r>
              <a:t>Mediante documento No. GADDMQ-DMC-2020-03023-O de 17 de julio de 2020, la Dirección Metropolitana de Catastro remitió la ficha técnica que contiente datos técnicos y valorativos de la faja producto de relleno de quebrada a ser enajenada.</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Title 1"/>
          <p:cNvSpPr txBox="1"/>
          <p:nvPr>
            <p:ph type="title"/>
          </p:nvPr>
        </p:nvSpPr>
        <p:spPr>
          <a:xfrm>
            <a:off x="588034" y="323176"/>
            <a:ext cx="10515601" cy="829169"/>
          </a:xfrm>
          <a:prstGeom prst="rect">
            <a:avLst/>
          </a:prstGeom>
        </p:spPr>
        <p:txBody>
          <a:bodyPr/>
          <a:lstStyle>
            <a:lvl1pPr>
              <a:defRPr b="1" sz="3200">
                <a:solidFill>
                  <a:srgbClr val="E72C32"/>
                </a:solidFill>
              </a:defRPr>
            </a:lvl1pPr>
          </a:lstStyle>
          <a:p>
            <a:pPr/>
            <a:r>
              <a:t>Informe Procuraduría Metropolitana:</a:t>
            </a:r>
          </a:p>
        </p:txBody>
      </p:sp>
      <p:pic>
        <p:nvPicPr>
          <p:cNvPr id="145"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46"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47" name="Marcador de contenido 2"/>
          <p:cNvSpPr txBox="1"/>
          <p:nvPr>
            <p:ph type="body" idx="1"/>
          </p:nvPr>
        </p:nvSpPr>
        <p:spPr>
          <a:xfrm>
            <a:off x="337867" y="1385137"/>
            <a:ext cx="11516266" cy="4087726"/>
          </a:xfrm>
          <a:prstGeom prst="rect">
            <a:avLst/>
          </a:prstGeom>
        </p:spPr>
        <p:txBody>
          <a:bodyPr/>
          <a:lstStyle/>
          <a:p>
            <a:pPr algn="just">
              <a:defRPr sz="3000">
                <a:solidFill>
                  <a:srgbClr val="0055A5"/>
                </a:solidFill>
              </a:defRPr>
            </a:pPr>
            <a:r>
              <a:t>Mediante documento No. GADDMQ-PM-SAUOS-2019-01450-O de 04  de diciembre de 2019, Procuraduría Metropolitana señala: </a:t>
            </a:r>
            <a:r>
              <a:rPr i="1"/>
              <a:t>“Con los antecedentes , fundamentos e informes expuestos, en consideración a que autorización para venta de bienes inmuebles municipales es competencia del Concejo Metropolitano de conformidad con el art. 435 del COOTAD, Procuraduría Metropolitana emite </a:t>
            </a:r>
            <a:r>
              <a:rPr i="1" u="sng"/>
              <a:t>informe jurídico favorable</a:t>
            </a:r>
            <a:r>
              <a:rPr i="1"/>
              <a:t> para que, de estimarlo  pertinente, la Comisión de Propiedad y Espacio Público, continúe  con el procedimiento para obtener del Concejo Metropolitano de Quito, la autorización para:</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Title 1"/>
          <p:cNvSpPr txBox="1"/>
          <p:nvPr>
            <p:ph type="title"/>
          </p:nvPr>
        </p:nvSpPr>
        <p:spPr>
          <a:xfrm>
            <a:off x="588034" y="323176"/>
            <a:ext cx="10515601" cy="829169"/>
          </a:xfrm>
          <a:prstGeom prst="rect">
            <a:avLst/>
          </a:prstGeom>
        </p:spPr>
        <p:txBody>
          <a:bodyPr/>
          <a:lstStyle>
            <a:lvl1pPr>
              <a:defRPr b="1" sz="3200">
                <a:solidFill>
                  <a:srgbClr val="E72C32"/>
                </a:solidFill>
              </a:defRPr>
            </a:lvl1pPr>
          </a:lstStyle>
          <a:p>
            <a:pPr/>
            <a:r>
              <a:t>Informe Procuraduría Metropolitana:</a:t>
            </a:r>
          </a:p>
        </p:txBody>
      </p:sp>
      <p:pic>
        <p:nvPicPr>
          <p:cNvPr id="150"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51"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52" name="Marcador de contenido 2"/>
          <p:cNvSpPr txBox="1"/>
          <p:nvPr>
            <p:ph type="body" sz="half" idx="1"/>
          </p:nvPr>
        </p:nvSpPr>
        <p:spPr>
          <a:xfrm>
            <a:off x="337867" y="2376428"/>
            <a:ext cx="11516266" cy="2388333"/>
          </a:xfrm>
          <a:prstGeom prst="rect">
            <a:avLst/>
          </a:prstGeom>
        </p:spPr>
        <p:txBody>
          <a:bodyPr/>
          <a:lstStyle/>
          <a:p>
            <a:pPr algn="just">
              <a:defRPr i="1" sz="3000">
                <a:solidFill>
                  <a:srgbClr val="0055A5"/>
                </a:solidFill>
              </a:defRPr>
            </a:pPr>
            <a:r>
              <a:rPr b="1"/>
              <a:t>(i)</a:t>
            </a:r>
            <a:r>
              <a:t> el cambio de categoría de bien municipal de dominio público a bien municipal de dominio privado de la faja de terreno, producto de relleno de quebrada; y, </a:t>
            </a:r>
            <a:r>
              <a:rPr b="1"/>
              <a:t>(ii)</a:t>
            </a:r>
            <a:r>
              <a:t> la enajenación directa de la referida faja de terreno a favor del único propietario colindante señor SALAZAR RAZA MIGUEL ÁNGEL”</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588034" y="323176"/>
            <a:ext cx="10515601" cy="829169"/>
          </a:xfrm>
          <a:prstGeom prst="rect">
            <a:avLst/>
          </a:prstGeom>
        </p:spPr>
        <p:txBody>
          <a:bodyPr/>
          <a:lstStyle>
            <a:lvl1pPr>
              <a:defRPr b="1" sz="3200">
                <a:solidFill>
                  <a:srgbClr val="E72C32"/>
                </a:solidFill>
              </a:defRPr>
            </a:lvl1pPr>
          </a:lstStyle>
          <a:p>
            <a:pPr/>
            <a:r>
              <a:t>Resolución Comisión de Propiedad y Espacio Público:</a:t>
            </a:r>
          </a:p>
        </p:txBody>
      </p:sp>
      <p:pic>
        <p:nvPicPr>
          <p:cNvPr id="155"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56"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57" name="Marcador de contenido 2"/>
          <p:cNvSpPr txBox="1"/>
          <p:nvPr>
            <p:ph type="body" idx="1"/>
          </p:nvPr>
        </p:nvSpPr>
        <p:spPr>
          <a:xfrm>
            <a:off x="337867" y="1243975"/>
            <a:ext cx="11516266" cy="4822920"/>
          </a:xfrm>
          <a:prstGeom prst="rect">
            <a:avLst/>
          </a:prstGeom>
        </p:spPr>
        <p:txBody>
          <a:bodyPr/>
          <a:lstStyle/>
          <a:p>
            <a:pPr marL="189737" indent="-189737" algn="just" defTabSz="758951">
              <a:spcBef>
                <a:spcPts val="800"/>
              </a:spcBef>
              <a:defRPr sz="2490">
                <a:solidFill>
                  <a:srgbClr val="0055A5"/>
                </a:solidFill>
              </a:defRPr>
            </a:pPr>
            <a:r>
              <a:t>Mediante informe de comisión No. Informe No. IC-CPP-2020-007 dada el 07 de octubre de 2020, la Comisión de Propiedad y Espacio Público determina que: </a:t>
            </a:r>
            <a:r>
              <a:rPr i="1"/>
              <a:t>“(…) luego de analizar el expediente, en sesión No. 026 ordinaria realizada el 7 de octubre de 2020, amparada en los artículos 87 literal a) del Código Orgánico de Organización Territorial, Autonomía y Descentralización y literal e del artículo I.1.32 del Código Municipal para el Distrito Metropolitano de Quito, resuelve emitir DICTAMEN FAVORABLE para que el Concejo Metropolitano, mediante resolución correspondiente, autorice (i) el cambio de categoría de bien municipal de dominio público a bien municipal de dominio privado de la faja de terreno,  producto de relleno de quebrada; y, (ii) la enajenación directa de la referida faja de terreno a favor del único propietario colindante señor Salazar Raza Miguel Ángel, conforme a los datos técnicos de ubicación, linderos, superficie y avalúo determinados en la ficha técnica, adjunta al Oficio GADDMQ-DMC-2020-03023-O de 17 de julio de 2020, de la Dirección Metropolitana de Catastro.”</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Title 1"/>
          <p:cNvSpPr txBox="1"/>
          <p:nvPr>
            <p:ph type="title"/>
          </p:nvPr>
        </p:nvSpPr>
        <p:spPr>
          <a:xfrm>
            <a:off x="588034" y="304544"/>
            <a:ext cx="10515601" cy="688161"/>
          </a:xfrm>
          <a:prstGeom prst="rect">
            <a:avLst/>
          </a:prstGeom>
        </p:spPr>
        <p:txBody>
          <a:bodyPr/>
          <a:lstStyle>
            <a:lvl1pPr defTabSz="886968">
              <a:defRPr b="1" sz="3880">
                <a:solidFill>
                  <a:srgbClr val="E72C32"/>
                </a:solidFill>
              </a:defRPr>
            </a:lvl1pPr>
          </a:lstStyle>
          <a:p>
            <a:pPr/>
            <a:r>
              <a:t>INFORMACIÓN DE LA FAJA</a:t>
            </a:r>
          </a:p>
        </p:txBody>
      </p:sp>
      <p:pic>
        <p:nvPicPr>
          <p:cNvPr id="99"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00"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01" name="Marcador de contenido 2"/>
          <p:cNvSpPr txBox="1"/>
          <p:nvPr>
            <p:ph type="body" sz="half" idx="1"/>
          </p:nvPr>
        </p:nvSpPr>
        <p:spPr>
          <a:xfrm>
            <a:off x="250245" y="1841820"/>
            <a:ext cx="6259383" cy="3174360"/>
          </a:xfrm>
          <a:prstGeom prst="rect">
            <a:avLst/>
          </a:prstGeom>
        </p:spPr>
        <p:txBody>
          <a:bodyPr/>
          <a:lstStyle/>
          <a:p>
            <a:pPr marL="226313" indent="-226313" algn="just" defTabSz="905255">
              <a:spcBef>
                <a:spcPts val="900"/>
              </a:spcBef>
              <a:defRPr b="1" sz="2970">
                <a:solidFill>
                  <a:srgbClr val="0055A5"/>
                </a:solidFill>
              </a:defRPr>
            </a:pPr>
            <a:r>
              <a:t>PREDIO COLINDANTE: </a:t>
            </a:r>
            <a:r>
              <a:rPr b="0"/>
              <a:t>107511</a:t>
            </a:r>
            <a:endParaRPr b="0"/>
          </a:p>
          <a:p>
            <a:pPr marL="226313" indent="-226313" algn="just" defTabSz="905255">
              <a:spcBef>
                <a:spcPts val="900"/>
              </a:spcBef>
              <a:defRPr b="1" sz="2970">
                <a:solidFill>
                  <a:srgbClr val="0055A5"/>
                </a:solidFill>
              </a:defRPr>
            </a:pPr>
            <a:r>
              <a:t>ÁREA: </a:t>
            </a:r>
            <a:r>
              <a:rPr b="0"/>
              <a:t>99,25m2</a:t>
            </a:r>
            <a:endParaRPr b="0"/>
          </a:p>
          <a:p>
            <a:pPr marL="226313" indent="-226313" algn="just" defTabSz="905255">
              <a:spcBef>
                <a:spcPts val="900"/>
              </a:spcBef>
              <a:defRPr b="1" sz="2970">
                <a:solidFill>
                  <a:srgbClr val="0055A5"/>
                </a:solidFill>
              </a:defRPr>
            </a:pPr>
            <a:r>
              <a:t>BARRIO: </a:t>
            </a:r>
            <a:r>
              <a:rPr b="0"/>
              <a:t>LA CATÓLICA</a:t>
            </a:r>
            <a:endParaRPr b="0"/>
          </a:p>
          <a:p>
            <a:pPr marL="226313" indent="-226313" algn="just" defTabSz="905255">
              <a:spcBef>
                <a:spcPts val="900"/>
              </a:spcBef>
              <a:defRPr b="1" sz="2970">
                <a:solidFill>
                  <a:srgbClr val="0055A5"/>
                </a:solidFill>
              </a:defRPr>
            </a:pPr>
            <a:r>
              <a:t>ADMINISTRACIÓN ZONAL: </a:t>
            </a:r>
            <a:r>
              <a:rPr b="0"/>
              <a:t>TUMBACO</a:t>
            </a:r>
            <a:endParaRPr b="0"/>
          </a:p>
          <a:p>
            <a:pPr marL="226313" indent="-226313" algn="just" defTabSz="905255">
              <a:spcBef>
                <a:spcPts val="900"/>
              </a:spcBef>
              <a:defRPr b="1" sz="2970">
                <a:solidFill>
                  <a:srgbClr val="0055A5"/>
                </a:solidFill>
              </a:defRPr>
            </a:pPr>
            <a:r>
              <a:t>DIRECCIÓN: </a:t>
            </a:r>
            <a:r>
              <a:rPr b="0"/>
              <a:t>CALLE Oe3B DE LOS TUCANES</a:t>
            </a:r>
          </a:p>
        </p:txBody>
      </p:sp>
      <p:pic>
        <p:nvPicPr>
          <p:cNvPr id="102" name="Captura de Pantalla 2021-08-30 a la(s) 13.07.31.png" descr="Captura de Pantalla 2021-08-30 a la(s) 13.07.31.png"/>
          <p:cNvPicPr>
            <a:picLocks noChangeAspect="1"/>
          </p:cNvPicPr>
          <p:nvPr/>
        </p:nvPicPr>
        <p:blipFill>
          <a:blip r:embed="rId4">
            <a:extLst/>
          </a:blip>
          <a:stretch>
            <a:fillRect/>
          </a:stretch>
        </p:blipFill>
        <p:spPr>
          <a:xfrm>
            <a:off x="6595595" y="1158083"/>
            <a:ext cx="5534049" cy="4541834"/>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Title 1"/>
          <p:cNvSpPr txBox="1"/>
          <p:nvPr>
            <p:ph type="title"/>
          </p:nvPr>
        </p:nvSpPr>
        <p:spPr>
          <a:xfrm>
            <a:off x="588034" y="139443"/>
            <a:ext cx="10515601" cy="829170"/>
          </a:xfrm>
          <a:prstGeom prst="rect">
            <a:avLst/>
          </a:prstGeom>
        </p:spPr>
        <p:txBody>
          <a:bodyPr/>
          <a:lstStyle>
            <a:lvl1pPr>
              <a:defRPr b="1" sz="3200">
                <a:solidFill>
                  <a:srgbClr val="E72C32"/>
                </a:solidFill>
              </a:defRPr>
            </a:lvl1pPr>
          </a:lstStyle>
          <a:p>
            <a:pPr/>
            <a:r>
              <a:t>Antecedentes:</a:t>
            </a:r>
          </a:p>
        </p:txBody>
      </p:sp>
      <p:pic>
        <p:nvPicPr>
          <p:cNvPr id="105"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06"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07" name="Marcador de contenido 2"/>
          <p:cNvSpPr txBox="1"/>
          <p:nvPr>
            <p:ph type="body" sz="half" idx="1"/>
          </p:nvPr>
        </p:nvSpPr>
        <p:spPr>
          <a:xfrm>
            <a:off x="588034" y="2253759"/>
            <a:ext cx="10515601" cy="2350482"/>
          </a:xfrm>
          <a:prstGeom prst="rect">
            <a:avLst/>
          </a:prstGeom>
        </p:spPr>
        <p:txBody>
          <a:bodyPr/>
          <a:lstStyle>
            <a:lvl1pPr algn="just">
              <a:defRPr sz="3000">
                <a:solidFill>
                  <a:srgbClr val="0055A5"/>
                </a:solidFill>
              </a:defRPr>
            </a:lvl1pPr>
          </a:lstStyle>
          <a:p>
            <a:pPr/>
            <a:r>
              <a:t>Mediante Oficio s/n de 28 de noviembre de 2017, el señor Miguel Salazar R., solicitó al Director Metropolitano de Gestión de Bienes Inmuebles, la adjudicación de un área de terreno, resultante del relleno de quebrada que colindaba con su propiedad, ubicada en la parroquia de Cumbayá.</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itle 1"/>
          <p:cNvSpPr txBox="1"/>
          <p:nvPr>
            <p:ph type="title"/>
          </p:nvPr>
        </p:nvSpPr>
        <p:spPr>
          <a:xfrm>
            <a:off x="588034" y="323176"/>
            <a:ext cx="10515601" cy="829169"/>
          </a:xfrm>
          <a:prstGeom prst="rect">
            <a:avLst/>
          </a:prstGeom>
        </p:spPr>
        <p:txBody>
          <a:bodyPr/>
          <a:lstStyle>
            <a:lvl1pPr>
              <a:defRPr b="1" sz="3200">
                <a:solidFill>
                  <a:srgbClr val="E72C32"/>
                </a:solidFill>
              </a:defRPr>
            </a:lvl1pPr>
          </a:lstStyle>
          <a:p>
            <a:pPr/>
            <a:r>
              <a:t>Informes Administración Zonal:</a:t>
            </a:r>
          </a:p>
        </p:txBody>
      </p:sp>
      <p:pic>
        <p:nvPicPr>
          <p:cNvPr id="110"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11"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12" name="Marcador de contenido 2"/>
          <p:cNvSpPr txBox="1"/>
          <p:nvPr>
            <p:ph type="body" idx="1"/>
          </p:nvPr>
        </p:nvSpPr>
        <p:spPr>
          <a:xfrm>
            <a:off x="337867" y="1844163"/>
            <a:ext cx="11516266" cy="3697689"/>
          </a:xfrm>
          <a:prstGeom prst="rect">
            <a:avLst/>
          </a:prstGeom>
        </p:spPr>
        <p:txBody>
          <a:bodyPr/>
          <a:lstStyle/>
          <a:p>
            <a:pPr algn="just">
              <a:defRPr sz="3000">
                <a:solidFill>
                  <a:srgbClr val="0055A5"/>
                </a:solidFill>
              </a:defRPr>
            </a:pPr>
            <a:r>
              <a:t>Memorando No. AMZT-DGT-2019-0686 de 19 de junio de 2019, hace mención al informe AMZT-DGT-TV/2019/030, que dentro de su parte pertinente señala: </a:t>
            </a:r>
            <a:r>
              <a:rPr i="1"/>
              <a:t>“una vez realizada la inspección al sitio, revisados las Ordenanzas Metropolitanas vigentes y al no tener planificado realizar ningún proyecto dentro del plan operativo anual POA-2019 por parte de la Administración Zonal Tumbaco, emite </a:t>
            </a:r>
            <a:r>
              <a:rPr b="1" i="1"/>
              <a:t>CRITERIO TECNICO FAVORABLE A LA ADJUDICACIÓN </a:t>
            </a:r>
            <a:r>
              <a:rPr i="1"/>
              <a:t>de la faja de terreno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Title 1"/>
          <p:cNvSpPr txBox="1"/>
          <p:nvPr>
            <p:ph type="title"/>
          </p:nvPr>
        </p:nvSpPr>
        <p:spPr>
          <a:xfrm>
            <a:off x="588034" y="323176"/>
            <a:ext cx="10515601" cy="829169"/>
          </a:xfrm>
          <a:prstGeom prst="rect">
            <a:avLst/>
          </a:prstGeom>
        </p:spPr>
        <p:txBody>
          <a:bodyPr/>
          <a:lstStyle>
            <a:lvl1pPr>
              <a:defRPr b="1" sz="3200">
                <a:solidFill>
                  <a:srgbClr val="E72C32"/>
                </a:solidFill>
              </a:defRPr>
            </a:lvl1pPr>
          </a:lstStyle>
          <a:p>
            <a:pPr/>
            <a:r>
              <a:t>Informes Administración Zonal:</a:t>
            </a:r>
          </a:p>
        </p:txBody>
      </p:sp>
      <p:pic>
        <p:nvPicPr>
          <p:cNvPr id="115"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16"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17" name="Marcador de contenido 2"/>
          <p:cNvSpPr txBox="1"/>
          <p:nvPr>
            <p:ph type="body" idx="1"/>
          </p:nvPr>
        </p:nvSpPr>
        <p:spPr>
          <a:xfrm>
            <a:off x="337867" y="1496882"/>
            <a:ext cx="11516266" cy="4398665"/>
          </a:xfrm>
          <a:prstGeom prst="rect">
            <a:avLst/>
          </a:prstGeom>
        </p:spPr>
        <p:txBody>
          <a:bodyPr/>
          <a:lstStyle/>
          <a:p>
            <a:pPr marL="219455" indent="-219455" algn="just" defTabSz="877823">
              <a:spcBef>
                <a:spcPts val="900"/>
              </a:spcBef>
              <a:defRPr sz="2880">
                <a:solidFill>
                  <a:srgbClr val="0055A5"/>
                </a:solidFill>
              </a:defRPr>
            </a:pPr>
            <a:r>
              <a:t>Mediante oficio No. 1594 de 23 de julio de 2019, como alcance al oficio AMZT-2019-2357 de 15 de octubre de 2018 manifestó que: </a:t>
            </a:r>
            <a:r>
              <a:rPr i="1"/>
              <a:t>“(…) acogiendo los criterios técnico y legal de las Direcciones de Gestión del Territorio y de Asesoría Jurídica, y en base al Art. 481 del COOTAD y Art. 42 de Ley Reformatoria al COOTAD y Ord. Metropolitana 172 reformada parcialmente por la Ordenanza 432 y Ordenanza Metropolitana 182, vigente al ingreso de la petición, considera </a:t>
            </a:r>
            <a:r>
              <a:rPr b="1" i="1"/>
              <a:t>factible </a:t>
            </a:r>
            <a:r>
              <a:rPr i="1"/>
              <a:t>continuar el trámite de enajenación directa de la faja de terreno producto de relleno de quebrada, ubicado en la parroquia de Cumbayá, a favor del señor Miguel Angel Salazar Raza, en virtud de que se ha justificado su ocupación por más de cuatro años.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588034" y="323176"/>
            <a:ext cx="10515601" cy="829169"/>
          </a:xfrm>
          <a:prstGeom prst="rect">
            <a:avLst/>
          </a:prstGeom>
        </p:spPr>
        <p:txBody>
          <a:bodyPr/>
          <a:lstStyle>
            <a:lvl1pPr>
              <a:defRPr b="1" sz="3200">
                <a:solidFill>
                  <a:srgbClr val="E72C32"/>
                </a:solidFill>
              </a:defRPr>
            </a:lvl1pPr>
          </a:lstStyle>
          <a:p>
            <a:pPr/>
            <a:r>
              <a:t>Informe EPMAPS:</a:t>
            </a:r>
          </a:p>
        </p:txBody>
      </p:sp>
      <p:pic>
        <p:nvPicPr>
          <p:cNvPr id="120"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21"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22" name="Marcador de contenido 2"/>
          <p:cNvSpPr txBox="1"/>
          <p:nvPr>
            <p:ph type="body" sz="half" idx="1"/>
          </p:nvPr>
        </p:nvSpPr>
        <p:spPr>
          <a:xfrm>
            <a:off x="337867" y="2083080"/>
            <a:ext cx="11516266" cy="2691840"/>
          </a:xfrm>
          <a:prstGeom prst="rect">
            <a:avLst/>
          </a:prstGeom>
        </p:spPr>
        <p:txBody>
          <a:bodyPr/>
          <a:lstStyle/>
          <a:p>
            <a:pPr algn="just">
              <a:defRPr sz="3000">
                <a:solidFill>
                  <a:srgbClr val="0055A5"/>
                </a:solidFill>
              </a:defRPr>
            </a:pPr>
            <a:r>
              <a:t>La Empresa Pública Metropolitana de Agua Potable y Saneamiento, mediante oficio No. EPMAPS-GT-2019-228 de 19 de junio de 2029, el Subgerente de Preinversiones, emite criterio actualizado y señala: </a:t>
            </a:r>
            <a:r>
              <a:rPr i="1"/>
              <a:t>“(…) la EPMAPS se ratifica en el informe emitido por el Ingeniero Xavier Vidal Pacurcu, Sub Gerente de Preinversiones, con oficio No. EPMAPS-GT-2019-017 de 17 de enero de 2019, que es favorable.”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itle 1"/>
          <p:cNvSpPr txBox="1"/>
          <p:nvPr>
            <p:ph type="title"/>
          </p:nvPr>
        </p:nvSpPr>
        <p:spPr>
          <a:xfrm>
            <a:off x="588034" y="323176"/>
            <a:ext cx="10515601" cy="829169"/>
          </a:xfrm>
          <a:prstGeom prst="rect">
            <a:avLst/>
          </a:prstGeom>
        </p:spPr>
        <p:txBody>
          <a:bodyPr/>
          <a:lstStyle>
            <a:lvl1pPr>
              <a:defRPr b="1" sz="3200">
                <a:solidFill>
                  <a:srgbClr val="E72C32"/>
                </a:solidFill>
              </a:defRPr>
            </a:lvl1pPr>
          </a:lstStyle>
          <a:p>
            <a:pPr/>
            <a:r>
              <a:t>Informe Dirección Metropolitana de Gestión de Riesgos:</a:t>
            </a:r>
          </a:p>
        </p:txBody>
      </p:sp>
      <p:pic>
        <p:nvPicPr>
          <p:cNvPr id="125"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26"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27" name="Marcador de contenido 2"/>
          <p:cNvSpPr txBox="1"/>
          <p:nvPr>
            <p:ph type="body" idx="1"/>
          </p:nvPr>
        </p:nvSpPr>
        <p:spPr>
          <a:xfrm>
            <a:off x="337867" y="1601456"/>
            <a:ext cx="11516266" cy="4291279"/>
          </a:xfrm>
          <a:prstGeom prst="rect">
            <a:avLst/>
          </a:prstGeom>
        </p:spPr>
        <p:txBody>
          <a:bodyPr/>
          <a:lstStyle/>
          <a:p>
            <a:pPr algn="just">
              <a:defRPr sz="3000">
                <a:solidFill>
                  <a:srgbClr val="0055A5"/>
                </a:solidFill>
              </a:defRPr>
            </a:pPr>
            <a:r>
              <a:t>Mediante oficio No. SGSG-DMGR-2019-0411 de 24 de julio de 2019, el Director Metropolitano de Gestión de Riesgos de la Secretaría General de Seguridad y Gobernabilidad, se ratifica en el Informe Técnico No. 035-AT-DMGR-2019, el cual dentro de su parte pertinente señala: </a:t>
            </a:r>
            <a:r>
              <a:rPr i="1"/>
              <a:t>“En base al análisis realizado durante la evaluación del predio propiedad del señor Salazar Raza Miguel Ángel, la calificaciones de niveles de amenazas a las cuales encuentra expuesta el área de terreno solicitado en adjudicación, </a:t>
            </a:r>
            <a:r>
              <a:rPr b="1" i="1"/>
              <a:t>se considera que se puede continuar con el trámite de adjudicación.”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Title 1"/>
          <p:cNvSpPr txBox="1"/>
          <p:nvPr>
            <p:ph type="title"/>
          </p:nvPr>
        </p:nvSpPr>
        <p:spPr>
          <a:xfrm>
            <a:off x="588034" y="323176"/>
            <a:ext cx="10515601" cy="829169"/>
          </a:xfrm>
          <a:prstGeom prst="rect">
            <a:avLst/>
          </a:prstGeom>
        </p:spPr>
        <p:txBody>
          <a:bodyPr/>
          <a:lstStyle>
            <a:lvl1pPr defTabSz="850391">
              <a:defRPr b="1" sz="2976">
                <a:solidFill>
                  <a:srgbClr val="E72C32"/>
                </a:solidFill>
              </a:defRPr>
            </a:lvl1pPr>
          </a:lstStyle>
          <a:p>
            <a:pPr/>
            <a:r>
              <a:t>Informe Dirección Metropolitana de Gestión de Bienes Inmuebles:</a:t>
            </a:r>
          </a:p>
        </p:txBody>
      </p:sp>
      <p:pic>
        <p:nvPicPr>
          <p:cNvPr id="130"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31"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32" name="Marcador de contenido 2"/>
          <p:cNvSpPr txBox="1"/>
          <p:nvPr>
            <p:ph type="body" idx="1"/>
          </p:nvPr>
        </p:nvSpPr>
        <p:spPr>
          <a:xfrm>
            <a:off x="337867" y="1601456"/>
            <a:ext cx="11516266" cy="4291279"/>
          </a:xfrm>
          <a:prstGeom prst="rect">
            <a:avLst/>
          </a:prstGeom>
        </p:spPr>
        <p:txBody>
          <a:bodyPr/>
          <a:lstStyle/>
          <a:p>
            <a:pPr algn="just">
              <a:defRPr sz="3000">
                <a:solidFill>
                  <a:srgbClr val="0055A5"/>
                </a:solidFill>
              </a:defRPr>
            </a:pPr>
            <a:r>
              <a:t>Mediante oficio No. DMGBI-2019-02337 de 05 de agosto de 2019, el doctor Mauricio Montalvo Leiva, Director Metropolitano de Gestión de Bienes Inmuebles en ese entonces manifestó que: </a:t>
            </a:r>
            <a:r>
              <a:rPr i="1"/>
              <a:t>“La Dirección Metropolitana de Gestión de Bienes Inmuebles, vistos los antecedentes señalados en los informes de las Dependencias Municipales y de acuerdo al literal a) del artículo 437 del COOTAD, considera que la faja de terreno a ser adjudicada no va a ser de utilidad en el futuro para el Municipio de Quito, por lo que es </a:t>
            </a:r>
            <a:r>
              <a:rPr b="1" i="1"/>
              <a:t>FACTIBLE</a:t>
            </a:r>
            <a:r>
              <a:rPr i="1"/>
              <a:t> que se realice la enajenación directa a favor de SALAZAR RAZA MIGUEL ANGEL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588034" y="323176"/>
            <a:ext cx="10515601" cy="829169"/>
          </a:xfrm>
          <a:prstGeom prst="rect">
            <a:avLst/>
          </a:prstGeom>
        </p:spPr>
        <p:txBody>
          <a:bodyPr/>
          <a:lstStyle>
            <a:lvl1pPr>
              <a:defRPr b="1" sz="3200">
                <a:solidFill>
                  <a:srgbClr val="E72C32"/>
                </a:solidFill>
              </a:defRPr>
            </a:lvl1pPr>
          </a:lstStyle>
          <a:p>
            <a:pPr/>
            <a:r>
              <a:t>Informe Dirección Metropolitana Financiera:</a:t>
            </a:r>
          </a:p>
        </p:txBody>
      </p:sp>
      <p:pic>
        <p:nvPicPr>
          <p:cNvPr id="135" name="Imagen 5" descr="Imagen 5"/>
          <p:cNvPicPr>
            <a:picLocks noChangeAspect="1"/>
          </p:cNvPicPr>
          <p:nvPr/>
        </p:nvPicPr>
        <p:blipFill>
          <a:blip r:embed="rId2">
            <a:extLst/>
          </a:blip>
          <a:srcRect l="0" t="2" r="16754" b="0"/>
          <a:stretch>
            <a:fillRect/>
          </a:stretch>
        </p:blipFill>
        <p:spPr>
          <a:xfrm>
            <a:off x="414318" y="6474917"/>
            <a:ext cx="10515600" cy="170424"/>
          </a:xfrm>
          <a:prstGeom prst="rect">
            <a:avLst/>
          </a:prstGeom>
          <a:ln w="12700">
            <a:miter lim="400000"/>
          </a:ln>
        </p:spPr>
      </p:pic>
      <p:pic>
        <p:nvPicPr>
          <p:cNvPr id="136" name="Picture 2" descr="Picture 2"/>
          <p:cNvPicPr>
            <a:picLocks noChangeAspect="1"/>
          </p:cNvPicPr>
          <p:nvPr/>
        </p:nvPicPr>
        <p:blipFill>
          <a:blip r:embed="rId3">
            <a:extLst/>
          </a:blip>
          <a:stretch>
            <a:fillRect/>
          </a:stretch>
        </p:blipFill>
        <p:spPr>
          <a:xfrm>
            <a:off x="10434986" y="5988844"/>
            <a:ext cx="1757015" cy="592993"/>
          </a:xfrm>
          <a:prstGeom prst="rect">
            <a:avLst/>
          </a:prstGeom>
          <a:ln w="12700">
            <a:miter lim="400000"/>
          </a:ln>
        </p:spPr>
      </p:pic>
      <p:sp>
        <p:nvSpPr>
          <p:cNvPr id="137" name="Marcador de contenido 2"/>
          <p:cNvSpPr txBox="1"/>
          <p:nvPr>
            <p:ph type="body" idx="1"/>
          </p:nvPr>
        </p:nvSpPr>
        <p:spPr>
          <a:xfrm>
            <a:off x="337867" y="1601456"/>
            <a:ext cx="11516266" cy="3242101"/>
          </a:xfrm>
          <a:prstGeom prst="rect">
            <a:avLst/>
          </a:prstGeom>
        </p:spPr>
        <p:txBody>
          <a:bodyPr/>
          <a:lstStyle>
            <a:lvl1pPr algn="just">
              <a:defRPr sz="3000">
                <a:solidFill>
                  <a:srgbClr val="0055A5"/>
                </a:solidFill>
              </a:defRPr>
            </a:lvl1pPr>
          </a:lstStyle>
          <a:p>
            <a:pPr/>
            <a:r>
              <a:t>Con oficio No. GADDMQ-DMF-2019-1154-O de 13 de agosto de 2019, la Sra. Catalina de los Ángeles Sánchez, Directora Metropolitana Financiera, emite informe favorable para que se inicie el trámite administrativo para la compra directa del área de terreno solicitada en adjudicación a favor del señor SALAZAR RAZA MIGUEL ANGEL, en razón de que NO reporta al momento ingresos o renta alguna a favor del Municipio del Distrito Metropolitano de Quito.</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