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08788" cy="9940925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74"/>
  </p:normalViewPr>
  <p:slideViewPr>
    <p:cSldViewPr snapToGrid="0" snapToObjects="1">
      <p:cViewPr varScale="1">
        <p:scale>
          <a:sx n="70" d="100"/>
          <a:sy n="70" d="100"/>
        </p:scale>
        <p:origin x="72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pPr/>
              <a:t>26/08/2021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pPr/>
              <a:t>26/08/2021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pPr/>
              <a:t>26/08/2021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pPr/>
              <a:t>26/08/2021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pPr/>
              <a:t>26/08/2021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pPr/>
              <a:t>26/08/2021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pPr/>
              <a:t>26/08/2021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pPr/>
              <a:t>26/08/2021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pPr/>
              <a:t>26/08/2021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pPr/>
              <a:t>26/08/2021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pPr/>
              <a:t>26/08/2021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pPr/>
              <a:t>26/08/2021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11.xml"/><Relationship Id="rId7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3.jpg"/><Relationship Id="rId10" Type="http://schemas.openxmlformats.org/officeDocument/2006/relationships/slide" Target="slide9.xml"/><Relationship Id="rId4" Type="http://schemas.openxmlformats.org/officeDocument/2006/relationships/image" Target="../media/image2.png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jpg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822" y="1521871"/>
            <a:ext cx="9105656" cy="381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 descr="logo-epmap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988" y="6106179"/>
            <a:ext cx="1257300" cy="5739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49" y="169047"/>
            <a:ext cx="1244600" cy="107284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030000" y="1732217"/>
            <a:ext cx="102430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>
                <a:solidFill>
                  <a:schemeClr val="bg2">
                    <a:lumMod val="25000"/>
                  </a:schemeClr>
                </a:solidFill>
              </a:rPr>
              <a:t>ACCIONES SIGUIENTES:</a:t>
            </a:r>
          </a:p>
          <a:p>
            <a:pPr algn="ctr"/>
            <a:endParaRPr lang="es-ES_tradnl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 algn="ctr">
              <a:buFontTx/>
              <a:buChar char="-"/>
            </a:pPr>
            <a:r>
              <a:rPr lang="es-ES_tradnl" sz="2800" dirty="0" smtClean="0">
                <a:solidFill>
                  <a:schemeClr val="bg2">
                    <a:lumMod val="25000"/>
                  </a:schemeClr>
                </a:solidFill>
              </a:rPr>
              <a:t>ESPERAMOS RESULTADOS DEL LABORATORIO INDEPENDIENTE SOLICITDO POR ENTES DE CONTROL.</a:t>
            </a:r>
          </a:p>
          <a:p>
            <a:pPr algn="ctr"/>
            <a:endParaRPr lang="es-ES_tradnl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 algn="ctr">
              <a:buFontTx/>
              <a:buChar char="-"/>
            </a:pPr>
            <a:r>
              <a:rPr lang="es-ES_tradnl" sz="2800" dirty="0" smtClean="0">
                <a:solidFill>
                  <a:schemeClr val="bg2">
                    <a:lumMod val="25000"/>
                  </a:schemeClr>
                </a:solidFill>
              </a:rPr>
              <a:t>INFORME FINAL DE ARCA Y MINISTERIO DE AMBIENTE.</a:t>
            </a:r>
          </a:p>
          <a:p>
            <a:pPr algn="ctr"/>
            <a:endParaRPr lang="es-ES_tradnl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 algn="ctr">
              <a:buFontTx/>
              <a:buChar char="-"/>
            </a:pPr>
            <a:r>
              <a:rPr lang="es-ES_tradnl" sz="2800" dirty="0" smtClean="0">
                <a:solidFill>
                  <a:schemeClr val="bg2">
                    <a:lumMod val="25000"/>
                  </a:schemeClr>
                </a:solidFill>
              </a:rPr>
              <a:t>ACCIONES COMPLEMENTARIAS PARA PROTEGER NUESTRAS FUENTES DE AGUA.</a:t>
            </a:r>
          </a:p>
          <a:p>
            <a:pPr algn="ctr"/>
            <a:endParaRPr lang="es-ES_tradnl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88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 descr="logo-epmap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988" y="6106179"/>
            <a:ext cx="1257300" cy="5739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49" y="169047"/>
            <a:ext cx="1244600" cy="107284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944" y="1574452"/>
            <a:ext cx="8570795" cy="4818719"/>
          </a:xfrm>
          <a:prstGeom prst="rect">
            <a:avLst/>
          </a:prstGeom>
        </p:spPr>
      </p:pic>
      <p:sp>
        <p:nvSpPr>
          <p:cNvPr id="8" name="CuadroTexto 7">
            <a:hlinkClick r:id="rId5" action="ppaction://hlinksldjump"/>
          </p:cNvPr>
          <p:cNvSpPr txBox="1"/>
          <p:nvPr/>
        </p:nvSpPr>
        <p:spPr>
          <a:xfrm>
            <a:off x="920817" y="1172605"/>
            <a:ext cx="1024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2">
                    <a:lumMod val="25000"/>
                  </a:schemeClr>
                </a:solidFill>
              </a:rPr>
              <a:t>MAPA DEL SITIO DEL ACCIDENTE</a:t>
            </a:r>
            <a:endParaRPr lang="es-ES_tradnl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43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822" y="1521871"/>
            <a:ext cx="9105656" cy="381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7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819049" y="1953304"/>
            <a:ext cx="101266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400" b="1" dirty="0" smtClean="0">
                <a:solidFill>
                  <a:srgbClr val="0070C0"/>
                </a:solidFill>
              </a:rPr>
              <a:t>ACCIONES POR EMERGENCIA TRAS ACCIDENTE DE TANQUERO EN LA VÍA PIFO-PAPALLACTA</a:t>
            </a:r>
            <a:endParaRPr lang="es-ES_tradnl" sz="5400" b="1" dirty="0">
              <a:solidFill>
                <a:srgbClr val="0070C0"/>
              </a:solidFill>
            </a:endParaRPr>
          </a:p>
        </p:txBody>
      </p:sp>
      <p:pic>
        <p:nvPicPr>
          <p:cNvPr id="8" name="Imagen 7" descr="logo-epmap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988" y="6106179"/>
            <a:ext cx="1257300" cy="5739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49" y="169047"/>
            <a:ext cx="1244600" cy="107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1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63171" y="1419519"/>
            <a:ext cx="5391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70C0"/>
                </a:solidFill>
              </a:rPr>
              <a:t>LÍNEA DE TIEMPO</a:t>
            </a:r>
            <a:endParaRPr lang="es-ES_tradnl" sz="4000" b="1" dirty="0">
              <a:solidFill>
                <a:srgbClr val="0070C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53148" y="3679538"/>
            <a:ext cx="2276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bg2">
                    <a:lumMod val="25000"/>
                  </a:schemeClr>
                </a:solidFill>
              </a:rPr>
              <a:t>SE REGISTRA EL </a:t>
            </a:r>
            <a:r>
              <a:rPr lang="es-ES_tradnl" dirty="0" smtClean="0">
                <a:solidFill>
                  <a:schemeClr val="bg2">
                    <a:lumMod val="25000"/>
                  </a:schemeClr>
                </a:solidFill>
                <a:hlinkClick r:id="rId2" action="ppaction://hlinksldjump"/>
              </a:rPr>
              <a:t>ACCIDENTE</a:t>
            </a:r>
            <a:r>
              <a:rPr lang="es-ES_tradnl" dirty="0" smtClean="0">
                <a:solidFill>
                  <a:schemeClr val="bg2">
                    <a:lumMod val="25000"/>
                  </a:schemeClr>
                </a:solidFill>
              </a:rPr>
              <a:t> DE </a:t>
            </a:r>
            <a:r>
              <a:rPr lang="es-ES_tradnl" dirty="0" smtClean="0">
                <a:solidFill>
                  <a:schemeClr val="bg2">
                    <a:lumMod val="25000"/>
                  </a:schemeClr>
                </a:solidFill>
                <a:hlinkClick r:id="rId3" action="ppaction://hlinksldjump"/>
              </a:rPr>
              <a:t>TRÁNSITO</a:t>
            </a:r>
            <a:r>
              <a:rPr lang="es-ES_tradnl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pic>
        <p:nvPicPr>
          <p:cNvPr id="10" name="Imagen 7" descr="logo-epmap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3988" y="6106179"/>
            <a:ext cx="1257300" cy="5739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49" y="169047"/>
            <a:ext cx="1244600" cy="1072845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1247623" y="2744267"/>
            <a:ext cx="9863816" cy="457200"/>
            <a:chOff x="1247623" y="3254991"/>
            <a:chExt cx="9863816" cy="457200"/>
          </a:xfrm>
        </p:grpSpPr>
        <p:cxnSp>
          <p:nvCxnSpPr>
            <p:cNvPr id="6" name="Conector recto 5"/>
            <p:cNvCxnSpPr/>
            <p:nvPr/>
          </p:nvCxnSpPr>
          <p:spPr>
            <a:xfrm>
              <a:off x="1441349" y="3480179"/>
              <a:ext cx="9457898" cy="0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Conector 8"/>
            <p:cNvSpPr/>
            <p:nvPr/>
          </p:nvSpPr>
          <p:spPr>
            <a:xfrm>
              <a:off x="1247623" y="3254991"/>
              <a:ext cx="387451" cy="450376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3" name="Conector 12"/>
            <p:cNvSpPr/>
            <p:nvPr/>
          </p:nvSpPr>
          <p:spPr>
            <a:xfrm>
              <a:off x="3118577" y="3261815"/>
              <a:ext cx="387451" cy="450376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4" name="Conector 13"/>
            <p:cNvSpPr/>
            <p:nvPr/>
          </p:nvSpPr>
          <p:spPr>
            <a:xfrm>
              <a:off x="5343979" y="3254991"/>
              <a:ext cx="387451" cy="450376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5" name="Conector 14"/>
            <p:cNvSpPr/>
            <p:nvPr/>
          </p:nvSpPr>
          <p:spPr>
            <a:xfrm>
              <a:off x="7214933" y="3254991"/>
              <a:ext cx="387451" cy="450376"/>
            </a:xfrm>
            <a:prstGeom prst="flowChartConnector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6" name="Conector 15"/>
            <p:cNvSpPr/>
            <p:nvPr/>
          </p:nvSpPr>
          <p:spPr>
            <a:xfrm>
              <a:off x="9085887" y="3261815"/>
              <a:ext cx="387451" cy="45037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7" name="Conector 16"/>
            <p:cNvSpPr/>
            <p:nvPr/>
          </p:nvSpPr>
          <p:spPr>
            <a:xfrm>
              <a:off x="10723988" y="3254991"/>
              <a:ext cx="387451" cy="45037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18" name="CuadroTexto 17"/>
          <p:cNvSpPr txBox="1"/>
          <p:nvPr/>
        </p:nvSpPr>
        <p:spPr>
          <a:xfrm>
            <a:off x="2234357" y="3671482"/>
            <a:ext cx="2276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bg2">
                    <a:lumMod val="25000"/>
                  </a:schemeClr>
                </a:solidFill>
              </a:rPr>
              <a:t>OBREROS DE TURNO </a:t>
            </a:r>
            <a:r>
              <a:rPr lang="es-ES_tradnl" dirty="0" smtClean="0">
                <a:solidFill>
                  <a:schemeClr val="bg2">
                    <a:lumMod val="25000"/>
                  </a:schemeClr>
                </a:solidFill>
                <a:hlinkClick r:id="rId6" action="ppaction://hlinksldjump"/>
              </a:rPr>
              <a:t>ALERTAN</a:t>
            </a:r>
            <a:r>
              <a:rPr lang="es-ES_tradnl" dirty="0" smtClean="0">
                <a:solidFill>
                  <a:schemeClr val="bg2">
                    <a:lumMod val="25000"/>
                  </a:schemeClr>
                </a:solidFill>
              </a:rPr>
              <a:t> SE </a:t>
            </a:r>
          </a:p>
          <a:p>
            <a:pPr algn="ctr"/>
            <a:r>
              <a:rPr lang="es-ES_tradnl" dirty="0" smtClean="0">
                <a:solidFill>
                  <a:schemeClr val="bg2">
                    <a:lumMod val="25000"/>
                  </a:schemeClr>
                </a:solidFill>
              </a:rPr>
              <a:t>CIERRRA CAPTACIÓN SAN JUAN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4262982" y="3664134"/>
            <a:ext cx="22765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bg2">
                    <a:lumMod val="25000"/>
                  </a:schemeClr>
                </a:solidFill>
              </a:rPr>
              <a:t>SE INICIAN LOS ANÁLISIS.</a:t>
            </a:r>
          </a:p>
          <a:p>
            <a:pPr algn="ctr"/>
            <a:r>
              <a:rPr lang="es-ES_tradnl" dirty="0" smtClean="0">
                <a:solidFill>
                  <a:schemeClr val="bg2">
                    <a:lumMod val="25000"/>
                  </a:schemeClr>
                </a:solidFill>
              </a:rPr>
              <a:t> LIMPIEZA DE CAPTACIONES.</a:t>
            </a:r>
          </a:p>
          <a:p>
            <a:pPr algn="ctr"/>
            <a:r>
              <a:rPr lang="es-ES_tradnl" dirty="0" smtClean="0">
                <a:solidFill>
                  <a:schemeClr val="bg2">
                    <a:lumMod val="25000"/>
                  </a:schemeClr>
                </a:solidFill>
              </a:rPr>
              <a:t>ALERTA DE NO </a:t>
            </a:r>
            <a:r>
              <a:rPr lang="es-ES_tradnl" dirty="0" smtClean="0">
                <a:solidFill>
                  <a:schemeClr val="bg2">
                    <a:lumMod val="25000"/>
                  </a:schemeClr>
                </a:solidFill>
                <a:hlinkClick r:id="rId7" action="ppaction://hlinksldjump"/>
              </a:rPr>
              <a:t>CONSUMO</a:t>
            </a:r>
            <a:endParaRPr lang="es-ES_tradnl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6247347" y="3680894"/>
            <a:ext cx="2276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bg2">
                    <a:lumMod val="25000"/>
                  </a:schemeClr>
                </a:solidFill>
              </a:rPr>
              <a:t>ENTREGA DE 4 RESUTADOS LEVANTAMIENTO </a:t>
            </a:r>
          </a:p>
          <a:p>
            <a:pPr algn="ctr"/>
            <a:r>
              <a:rPr lang="es-ES_tradnl" dirty="0" smtClean="0">
                <a:solidFill>
                  <a:schemeClr val="bg2">
                    <a:lumMod val="25000"/>
                  </a:schemeClr>
                </a:solidFill>
              </a:rPr>
              <a:t>DE LA </a:t>
            </a:r>
            <a:r>
              <a:rPr lang="es-ES_tradnl" dirty="0" smtClean="0">
                <a:solidFill>
                  <a:schemeClr val="bg2">
                    <a:lumMod val="25000"/>
                  </a:schemeClr>
                </a:solidFill>
                <a:hlinkClick r:id="rId8" action="ppaction://hlinksldjump"/>
              </a:rPr>
              <a:t>ALERTA</a:t>
            </a:r>
            <a:endParaRPr lang="es-ES_tradnl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8019933" y="3637914"/>
            <a:ext cx="2276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bg2">
                    <a:lumMod val="25000"/>
                  </a:schemeClr>
                </a:solidFill>
              </a:rPr>
              <a:t>ATENCIÓN CIUDADANA ANTE </a:t>
            </a:r>
            <a:r>
              <a:rPr lang="es-ES_tradnl" dirty="0" smtClean="0">
                <a:solidFill>
                  <a:schemeClr val="bg2">
                    <a:lumMod val="25000"/>
                  </a:schemeClr>
                </a:solidFill>
                <a:hlinkClick r:id="rId9" action="ppaction://hlinksldjump"/>
              </a:rPr>
              <a:t>REPORTES</a:t>
            </a:r>
            <a:endParaRPr lang="es-ES_tradnl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9915479" y="3562675"/>
            <a:ext cx="2276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bg2">
                    <a:lumMod val="25000"/>
                  </a:schemeClr>
                </a:solidFill>
              </a:rPr>
              <a:t>MINISTERIO DE AMBIENTE Y</a:t>
            </a:r>
          </a:p>
          <a:p>
            <a:pPr algn="ctr"/>
            <a:r>
              <a:rPr lang="es-ES_tradnl" dirty="0" smtClean="0">
                <a:solidFill>
                  <a:schemeClr val="bg2">
                    <a:lumMod val="25000"/>
                  </a:schemeClr>
                </a:solidFill>
              </a:rPr>
              <a:t> ARCA REALIZAN </a:t>
            </a:r>
            <a:r>
              <a:rPr lang="es-ES_tradnl" dirty="0" smtClean="0">
                <a:solidFill>
                  <a:schemeClr val="bg2">
                    <a:lumMod val="25000"/>
                  </a:schemeClr>
                </a:solidFill>
                <a:hlinkClick r:id="rId10" action="ppaction://hlinksldjump"/>
              </a:rPr>
              <a:t>ANÁLISIS</a:t>
            </a:r>
            <a:endParaRPr lang="es-ES_tradnl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12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 descr="logo-epmap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988" y="6106179"/>
            <a:ext cx="1257300" cy="5739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49" y="169047"/>
            <a:ext cx="1244600" cy="107284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13051" y="1739565"/>
            <a:ext cx="358294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>
                <a:solidFill>
                  <a:schemeClr val="bg2">
                    <a:lumMod val="25000"/>
                  </a:schemeClr>
                </a:solidFill>
                <a:hlinkClick r:id="rId4" action="ppaction://hlinksldjump"/>
              </a:rPr>
              <a:t>BOMBEROS</a:t>
            </a:r>
            <a:r>
              <a:rPr lang="es-ES_tradnl" sz="2800" dirty="0" smtClean="0">
                <a:solidFill>
                  <a:schemeClr val="bg2">
                    <a:lumMod val="25000"/>
                  </a:schemeClr>
                </a:solidFill>
              </a:rPr>
              <a:t> DE QUITO ATIENDEN EL ACCIDENTE EN LA VÍA PIFO-PAPALLACTA ENTRE LA MEDIA NOCHE DEL 21 Y MADRUGADA DEL 22 DE AGOSTO.</a:t>
            </a:r>
          </a:p>
          <a:p>
            <a:pPr algn="ctr"/>
            <a:endParaRPr lang="es-ES_tradnl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05" y="545910"/>
            <a:ext cx="4545232" cy="269554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780" r="-641" b="13581"/>
          <a:stretch/>
        </p:blipFill>
        <p:spPr>
          <a:xfrm>
            <a:off x="4795994" y="1350696"/>
            <a:ext cx="2463478" cy="378151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558" y="3794082"/>
            <a:ext cx="2129579" cy="215634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05" y="3794081"/>
            <a:ext cx="2358787" cy="215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9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 descr="logo-epmap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988" y="6106179"/>
            <a:ext cx="1257300" cy="5739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49" y="169047"/>
            <a:ext cx="1244600" cy="107284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302956" y="1502513"/>
            <a:ext cx="378765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>
                <a:solidFill>
                  <a:schemeClr val="bg2">
                    <a:lumMod val="25000"/>
                  </a:schemeClr>
                </a:solidFill>
              </a:rPr>
              <a:t>07:30AM</a:t>
            </a:r>
          </a:p>
          <a:p>
            <a:pPr algn="ctr"/>
            <a:r>
              <a:rPr lang="es-ES_tradnl" sz="2800" dirty="0" smtClean="0">
                <a:solidFill>
                  <a:schemeClr val="bg2">
                    <a:lumMod val="25000"/>
                  </a:schemeClr>
                </a:solidFill>
              </a:rPr>
              <a:t>22 DE AGOSTO DE 2021</a:t>
            </a:r>
          </a:p>
          <a:p>
            <a:pPr algn="ctr"/>
            <a:endParaRPr lang="es-ES_tradnl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s-ES_tradnl" sz="2800" dirty="0" smtClean="0">
                <a:solidFill>
                  <a:schemeClr val="bg2">
                    <a:lumMod val="25000"/>
                  </a:schemeClr>
                </a:solidFill>
              </a:rPr>
              <a:t>LOS EQUIPOS DE TURNO ALERTAN DE UNA POSIBLE CONTAMINACIÓN DE LA CAPTACIÓN DE SAN JUAN Y SE CIERRA LA </a:t>
            </a:r>
            <a:r>
              <a:rPr lang="es-ES_tradnl" sz="2800" dirty="0" smtClean="0">
                <a:solidFill>
                  <a:schemeClr val="bg2">
                    <a:lumMod val="25000"/>
                  </a:schemeClr>
                </a:solidFill>
                <a:hlinkClick r:id="rId4" action="ppaction://hlinksldjump"/>
              </a:rPr>
              <a:t>CAPTACIÓN</a:t>
            </a:r>
            <a:endParaRPr lang="es-ES_tradnl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s-ES_tradnl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381" y="1241892"/>
            <a:ext cx="5750257" cy="431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8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 descr="logo-epmap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988" y="6106179"/>
            <a:ext cx="1257300" cy="5739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49" y="169047"/>
            <a:ext cx="1244600" cy="107284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45910" y="1290379"/>
            <a:ext cx="487414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ES_tradnl" sz="2800" dirty="0" smtClean="0">
                <a:solidFill>
                  <a:schemeClr val="bg2">
                    <a:lumMod val="25000"/>
                  </a:schemeClr>
                </a:solidFill>
              </a:rPr>
              <a:t>SE ACTIVA EL PROTOCOLO DE EMERGENCIA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ES_tradnl" sz="2800" dirty="0" smtClean="0">
                <a:solidFill>
                  <a:schemeClr val="bg2">
                    <a:lumMod val="25000"/>
                  </a:schemeClr>
                </a:solidFill>
              </a:rPr>
              <a:t>SUSPENSIÓN DE ENVÍO DE AGUA A PILETAS Y PLANTAS</a:t>
            </a:r>
            <a:endParaRPr lang="es-ES_tradnl" sz="2800" dirty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ES_tradnl" sz="2800" dirty="0" smtClean="0">
                <a:solidFill>
                  <a:schemeClr val="bg2">
                    <a:lumMod val="25000"/>
                  </a:schemeClr>
                </a:solidFill>
              </a:rPr>
              <a:t>GERENCIA DE AMBIENTE ENVÍA EQUIPOS A LA ZONA.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ES_tradnl" sz="2800" dirty="0" smtClean="0">
                <a:solidFill>
                  <a:schemeClr val="bg2">
                    <a:lumMod val="25000"/>
                  </a:schemeClr>
                </a:solidFill>
              </a:rPr>
              <a:t>LABORATORIO INICIA TOMA DE MUESTRAS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ES_tradnl" sz="2800" dirty="0" smtClean="0">
                <a:solidFill>
                  <a:schemeClr val="bg2">
                    <a:lumMod val="25000"/>
                  </a:schemeClr>
                </a:solidFill>
              </a:rPr>
              <a:t>EN RUEDA DE PRENSA SE EMITE ALERTA DE </a:t>
            </a:r>
            <a:r>
              <a:rPr lang="es-ES_tradnl" sz="2800" dirty="0" smtClean="0">
                <a:solidFill>
                  <a:schemeClr val="bg2">
                    <a:lumMod val="25000"/>
                  </a:schemeClr>
                </a:solidFill>
                <a:hlinkClick r:id="rId4" action="ppaction://hlinksldjump"/>
              </a:rPr>
              <a:t>CONSUMO</a:t>
            </a:r>
            <a:endParaRPr lang="es-ES_tradnl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s-ES_tradnl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953" y="705469"/>
            <a:ext cx="3393744" cy="190898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114" y="2770495"/>
            <a:ext cx="2911523" cy="163773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962" y="3431997"/>
            <a:ext cx="2239748" cy="306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8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 descr="logo-epmap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988" y="6106179"/>
            <a:ext cx="1257300" cy="5739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49" y="169047"/>
            <a:ext cx="1244600" cy="107284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302956" y="853193"/>
            <a:ext cx="411709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>
                <a:solidFill>
                  <a:schemeClr val="bg2">
                    <a:lumMod val="25000"/>
                  </a:schemeClr>
                </a:solidFill>
              </a:rPr>
              <a:t>17:30 </a:t>
            </a:r>
          </a:p>
          <a:p>
            <a:pPr algn="ctr"/>
            <a:r>
              <a:rPr lang="es-ES_tradnl" sz="2800" dirty="0" smtClean="0">
                <a:solidFill>
                  <a:schemeClr val="bg2">
                    <a:lumMod val="25000"/>
                  </a:schemeClr>
                </a:solidFill>
              </a:rPr>
              <a:t>22 DE AGOSTO</a:t>
            </a:r>
          </a:p>
          <a:p>
            <a:pPr algn="ctr"/>
            <a:endParaRPr lang="es-ES_tradnl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s-ES_tradnl" sz="2800" dirty="0" smtClean="0">
                <a:solidFill>
                  <a:schemeClr val="bg2">
                    <a:lumMod val="25000"/>
                  </a:schemeClr>
                </a:solidFill>
              </a:rPr>
              <a:t>UNA VEZ QUE SE RECIBIERON LOS RESULTADOS DE LOS ANÁLISIS EN 4 TOMAS DISTINTAS, EN HORARIOS DIFERENTES, Y CON EL AVAL DEL LABORATORIO, SE DECIDIÓ LEVANTAR LA </a:t>
            </a:r>
            <a:r>
              <a:rPr lang="es-ES_tradnl" sz="2800" dirty="0" smtClean="0">
                <a:solidFill>
                  <a:schemeClr val="bg2">
                    <a:lumMod val="25000"/>
                  </a:schemeClr>
                </a:solidFill>
                <a:hlinkClick r:id="rId4" action="ppaction://hlinksldjump"/>
              </a:rPr>
              <a:t>ALERTA</a:t>
            </a:r>
            <a:endParaRPr lang="es-ES_tradnl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s-ES_tradnl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556" y="853193"/>
            <a:ext cx="3970432" cy="469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9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 descr="logo-epmap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988" y="6106179"/>
            <a:ext cx="1257300" cy="5739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49" y="169047"/>
            <a:ext cx="1244600" cy="107284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072836" y="1207248"/>
            <a:ext cx="434721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>
                <a:solidFill>
                  <a:schemeClr val="bg2">
                    <a:lumMod val="25000"/>
                  </a:schemeClr>
                </a:solidFill>
              </a:rPr>
              <a:t>22 Y 23 DE AGOSTO</a:t>
            </a:r>
          </a:p>
          <a:p>
            <a:pPr algn="ctr"/>
            <a:endParaRPr lang="es-ES_tradnl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s-ES_tradnl" sz="2800" dirty="0" smtClean="0">
                <a:solidFill>
                  <a:schemeClr val="bg2">
                    <a:lumMod val="25000"/>
                  </a:schemeClr>
                </a:solidFill>
              </a:rPr>
              <a:t>CIUDADANOS REPORTAN POSIBLE PRESENCIA DE COMBUSTIBLE, OLOR Y SABOR EN DIFERENTES SECTORES. </a:t>
            </a:r>
          </a:p>
          <a:p>
            <a:pPr algn="ctr"/>
            <a:r>
              <a:rPr lang="es-ES_tradnl" sz="2800" dirty="0" smtClean="0">
                <a:solidFill>
                  <a:schemeClr val="bg2">
                    <a:lumMod val="25000"/>
                  </a:schemeClr>
                </a:solidFill>
              </a:rPr>
              <a:t>SE ORDENA RECOLECTAR MUESTRAS PARA LABORATORIO.</a:t>
            </a:r>
          </a:p>
          <a:p>
            <a:pPr algn="ctr"/>
            <a:r>
              <a:rPr lang="es-ES_tradnl" sz="2800" dirty="0" smtClean="0">
                <a:solidFill>
                  <a:schemeClr val="bg2">
                    <a:lumMod val="25000"/>
                  </a:schemeClr>
                </a:solidFill>
              </a:rPr>
              <a:t>LOS RESULTADOS FUERON </a:t>
            </a:r>
            <a:r>
              <a:rPr lang="es-ES_tradnl" sz="2800" dirty="0" smtClean="0">
                <a:solidFill>
                  <a:schemeClr val="bg2">
                    <a:lumMod val="25000"/>
                  </a:schemeClr>
                </a:solidFill>
                <a:hlinkClick r:id="rId4" action="ppaction://hlinksldjump"/>
              </a:rPr>
              <a:t>NEGATIVOS</a:t>
            </a:r>
            <a:endParaRPr lang="es-ES_tradnl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s-ES_tradnl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27" y="409432"/>
            <a:ext cx="2354239" cy="313898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794" y="409432"/>
            <a:ext cx="3038901" cy="227917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539" y="3002507"/>
            <a:ext cx="1995985" cy="354841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527" y="3499059"/>
            <a:ext cx="2388674" cy="318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0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 descr="logo-epmap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988" y="6106179"/>
            <a:ext cx="1257300" cy="5739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49" y="169047"/>
            <a:ext cx="1244600" cy="107284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80126" y="1111768"/>
            <a:ext cx="358294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>
                <a:solidFill>
                  <a:schemeClr val="bg2">
                    <a:lumMod val="25000"/>
                  </a:schemeClr>
                </a:solidFill>
              </a:rPr>
              <a:t>EL MINISTERIO DE AMBIENTE, LA AGENCIA DE REGULACIÓN Y CONTROL DEL AGUA Y UN LABORATORIO PRIVADO RECOLECTARON MUESTRAS PARA UN ANÁLISIS INDEPENDIENTE</a:t>
            </a:r>
          </a:p>
          <a:p>
            <a:pPr algn="ctr"/>
            <a:endParaRPr lang="es-ES_tradnl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13" y="382139"/>
            <a:ext cx="2934269" cy="220070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588" y="2088107"/>
            <a:ext cx="3642506" cy="273188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13" y="4153822"/>
            <a:ext cx="2934269" cy="233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 EPMAPS" id="{0CFF13A9-C6FE-43D3-BED9-7BB4308472CC}" vid="{F502B21C-71E0-4FCE-8047-DE7B5C14A03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9A775034FFD4D4DA1356132DC71ED56" ma:contentTypeVersion="1" ma:contentTypeDescription="Crear nuevo documento." ma:contentTypeScope="" ma:versionID="c5c5cde03d5612b6f7f994476bb8570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1cd325b05356bdcd3395e26d588ff8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9F5CB6-8A0D-4F17-BF37-4E6D1B2AA9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AF5567-2D2E-4569-9F8E-DCCC504A85EF}">
  <ds:schemaRefs>
    <ds:schemaRef ds:uri="http://purl.org/dc/dcmitype/"/>
    <ds:schemaRef ds:uri="http://www.w3.org/XML/1998/namespace"/>
    <ds:schemaRef ds:uri="http://schemas.microsoft.com/sharepoint/v3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BED9ECD-7D4B-48F3-918F-D5813AD301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EPMAPS</Template>
  <TotalTime>783</TotalTime>
  <Words>276</Words>
  <Application>Microsoft Office PowerPoint</Application>
  <PresentationFormat>Panorámica</PresentationFormat>
  <Paragraphs>41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Giovanni Lopez</dc:creator>
  <cp:lastModifiedBy>Javier Gallo</cp:lastModifiedBy>
  <cp:revision>18</cp:revision>
  <cp:lastPrinted>2021-08-26T13:03:54Z</cp:lastPrinted>
  <dcterms:created xsi:type="dcterms:W3CDTF">2019-06-27T19:30:52Z</dcterms:created>
  <dcterms:modified xsi:type="dcterms:W3CDTF">2021-08-26T20:40:35Z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0x01010039A775034FFD4D4DA1356132DC71ED56</vt:lpwstr>
  </property>
</Properties>
</file>