
<file path=[Content_Types].xml><?xml version="1.0" encoding="utf-8"?>
<Types xmlns="http://schemas.openxmlformats.org/package/2006/content-types">
  <Default Extension="emf" ContentType="image/x-emf"/>
  <Default Extension="jfif"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0" r:id="rId1"/>
  </p:sldMasterIdLst>
  <p:notesMasterIdLst>
    <p:notesMasterId r:id="rId33"/>
  </p:notesMasterIdLst>
  <p:sldIdLst>
    <p:sldId id="422" r:id="rId2"/>
    <p:sldId id="615" r:id="rId3"/>
    <p:sldId id="616" r:id="rId4"/>
    <p:sldId id="415" r:id="rId5"/>
    <p:sldId id="416" r:id="rId6"/>
    <p:sldId id="614" r:id="rId7"/>
    <p:sldId id="417" r:id="rId8"/>
    <p:sldId id="427" r:id="rId9"/>
    <p:sldId id="611" r:id="rId10"/>
    <p:sldId id="424" r:id="rId11"/>
    <p:sldId id="419" r:id="rId12"/>
    <p:sldId id="418" r:id="rId13"/>
    <p:sldId id="398" r:id="rId14"/>
    <p:sldId id="420" r:id="rId15"/>
    <p:sldId id="397" r:id="rId16"/>
    <p:sldId id="421" r:id="rId17"/>
    <p:sldId id="425" r:id="rId18"/>
    <p:sldId id="426" r:id="rId19"/>
    <p:sldId id="612" r:id="rId20"/>
    <p:sldId id="750" r:id="rId21"/>
    <p:sldId id="751" r:id="rId22"/>
    <p:sldId id="746" r:id="rId23"/>
    <p:sldId id="609" r:id="rId24"/>
    <p:sldId id="613" r:id="rId25"/>
    <p:sldId id="258" r:id="rId26"/>
    <p:sldId id="259" r:id="rId27"/>
    <p:sldId id="260" r:id="rId28"/>
    <p:sldId id="261" r:id="rId29"/>
    <p:sldId id="262" r:id="rId30"/>
    <p:sldId id="263" r:id="rId31"/>
    <p:sldId id="264"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55D9D27-3DF2-4CAA-BDE7-5EA2C3F8B329}">
          <p14:sldIdLst>
            <p14:sldId id="422"/>
            <p14:sldId id="615"/>
            <p14:sldId id="616"/>
            <p14:sldId id="415"/>
            <p14:sldId id="416"/>
            <p14:sldId id="614"/>
            <p14:sldId id="417"/>
            <p14:sldId id="427"/>
            <p14:sldId id="611"/>
            <p14:sldId id="424"/>
            <p14:sldId id="419"/>
            <p14:sldId id="418"/>
            <p14:sldId id="398"/>
            <p14:sldId id="420"/>
            <p14:sldId id="397"/>
            <p14:sldId id="421"/>
            <p14:sldId id="425"/>
            <p14:sldId id="426"/>
            <p14:sldId id="612"/>
            <p14:sldId id="750"/>
            <p14:sldId id="751"/>
            <p14:sldId id="746"/>
            <p14:sldId id="609"/>
            <p14:sldId id="613"/>
            <p14:sldId id="258"/>
            <p14:sldId id="259"/>
            <p14:sldId id="260"/>
            <p14:sldId id="261"/>
            <p14:sldId id="262"/>
            <p14:sldId id="263"/>
            <p14:sldId id="26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FD01"/>
    <a:srgbClr val="FFD966"/>
    <a:srgbClr val="F20CD1"/>
    <a:srgbClr val="60EEEB"/>
    <a:srgbClr val="FF8A03"/>
    <a:srgbClr val="696A6D"/>
    <a:srgbClr val="3073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0" autoAdjust="0"/>
    <p:restoredTop sz="87083" autoAdjust="0"/>
  </p:normalViewPr>
  <p:slideViewPr>
    <p:cSldViewPr snapToGrid="0">
      <p:cViewPr varScale="1">
        <p:scale>
          <a:sx n="56" d="100"/>
          <a:sy n="56" d="100"/>
        </p:scale>
        <p:origin x="476" y="5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ED1CE5-336F-40B9-8FC1-07EE629EB974}" type="doc">
      <dgm:prSet loTypeId="urn:microsoft.com/office/officeart/2005/8/layout/hProcess11" loCatId="process" qsTypeId="urn:microsoft.com/office/officeart/2005/8/quickstyle/simple1" qsCatId="simple" csTypeId="urn:microsoft.com/office/officeart/2005/8/colors/colorful5" csCatId="colorful" phldr="1"/>
      <dgm:spPr/>
      <dgm:t>
        <a:bodyPr/>
        <a:lstStyle/>
        <a:p>
          <a:endParaRPr lang="es-ES"/>
        </a:p>
      </dgm:t>
    </dgm:pt>
    <dgm:pt modelId="{4D647F95-2569-41A8-9357-434EA3DDB417}">
      <dgm:prSet phldrT="[Texto]" custT="1"/>
      <dgm:spPr/>
      <dgm:t>
        <a:bodyPr/>
        <a:lstStyle/>
        <a:p>
          <a:pPr algn="ctr"/>
          <a:r>
            <a:rPr lang="es-ES" sz="1400" u="none" strike="noStrike" dirty="0">
              <a:effectLst/>
            </a:rPr>
            <a:t>Instalación Fase 1</a:t>
          </a:r>
          <a:endParaRPr lang="es-ES" sz="1400" dirty="0">
            <a:solidFill>
              <a:schemeClr val="tx1"/>
            </a:solidFill>
          </a:endParaRPr>
        </a:p>
      </dgm:t>
    </dgm:pt>
    <dgm:pt modelId="{F580754D-CF14-48E5-8BE4-305E05CA5717}" type="parTrans" cxnId="{7ED06443-8508-49AD-9B1F-FA30FFD2BDCA}">
      <dgm:prSet/>
      <dgm:spPr/>
      <dgm:t>
        <a:bodyPr/>
        <a:lstStyle/>
        <a:p>
          <a:endParaRPr lang="es-EC" sz="1400"/>
        </a:p>
      </dgm:t>
    </dgm:pt>
    <dgm:pt modelId="{924720A5-37DE-4674-BA95-3EB912527726}" type="sibTrans" cxnId="{7ED06443-8508-49AD-9B1F-FA30FFD2BDCA}">
      <dgm:prSet/>
      <dgm:spPr/>
      <dgm:t>
        <a:bodyPr/>
        <a:lstStyle/>
        <a:p>
          <a:endParaRPr lang="es-EC" sz="1400"/>
        </a:p>
      </dgm:t>
    </dgm:pt>
    <dgm:pt modelId="{AFC5E51E-0F0C-44F0-BE98-896B132D649D}">
      <dgm:prSet phldrT="[Texto]" custT="1"/>
      <dgm:spPr/>
      <dgm:t>
        <a:bodyPr/>
        <a:lstStyle/>
        <a:p>
          <a:pPr algn="ctr"/>
          <a:r>
            <a:rPr lang="es-ES" sz="1200" b="0" dirty="0"/>
            <a:t>Elaboración de documentos habilitantes previos</a:t>
          </a:r>
        </a:p>
      </dgm:t>
    </dgm:pt>
    <dgm:pt modelId="{470B2409-4F41-4F21-93F2-9AB3115AFEB3}" type="parTrans" cxnId="{CC76766A-1BE8-4DB0-A8CA-360322972632}">
      <dgm:prSet/>
      <dgm:spPr/>
      <dgm:t>
        <a:bodyPr/>
        <a:lstStyle/>
        <a:p>
          <a:endParaRPr lang="es-EC"/>
        </a:p>
      </dgm:t>
    </dgm:pt>
    <dgm:pt modelId="{67DB59EC-7C45-4403-B268-1D42E7EFE07D}" type="sibTrans" cxnId="{CC76766A-1BE8-4DB0-A8CA-360322972632}">
      <dgm:prSet/>
      <dgm:spPr/>
      <dgm:t>
        <a:bodyPr/>
        <a:lstStyle/>
        <a:p>
          <a:endParaRPr lang="es-EC"/>
        </a:p>
      </dgm:t>
    </dgm:pt>
    <dgm:pt modelId="{A0D8A462-7F46-458B-8A85-6E9A94B6771C}">
      <dgm:prSet phldrT="[Texto]" custT="1"/>
      <dgm:spPr/>
      <dgm:t>
        <a:bodyPr/>
        <a:lstStyle/>
        <a:p>
          <a:pPr algn="ctr"/>
          <a:r>
            <a:rPr lang="es-ES" sz="1400" u="none" strike="noStrike" dirty="0">
              <a:effectLst/>
            </a:rPr>
            <a:t>Publicación proceso</a:t>
          </a:r>
          <a:endParaRPr lang="es-ES" sz="1400" dirty="0">
            <a:solidFill>
              <a:schemeClr val="tx1"/>
            </a:solidFill>
          </a:endParaRPr>
        </a:p>
      </dgm:t>
    </dgm:pt>
    <dgm:pt modelId="{ACF7A256-4471-4582-9A70-0020B074550F}" type="parTrans" cxnId="{959D3655-1497-4A3E-90A8-82280207E96D}">
      <dgm:prSet/>
      <dgm:spPr/>
      <dgm:t>
        <a:bodyPr/>
        <a:lstStyle/>
        <a:p>
          <a:endParaRPr lang="es-EC"/>
        </a:p>
      </dgm:t>
    </dgm:pt>
    <dgm:pt modelId="{7F688D15-B97A-47DB-B733-9C0F91153697}" type="sibTrans" cxnId="{959D3655-1497-4A3E-90A8-82280207E96D}">
      <dgm:prSet/>
      <dgm:spPr/>
      <dgm:t>
        <a:bodyPr/>
        <a:lstStyle/>
        <a:p>
          <a:endParaRPr lang="es-EC"/>
        </a:p>
      </dgm:t>
    </dgm:pt>
    <dgm:pt modelId="{57DBF1CC-3F9D-4E47-A149-396BD8C6CAB6}">
      <dgm:prSet phldrT="[Texto]" custT="1"/>
      <dgm:spPr/>
      <dgm:t>
        <a:bodyPr/>
        <a:lstStyle/>
        <a:p>
          <a:pPr algn="ctr"/>
          <a:r>
            <a:rPr lang="es-ES" sz="1400" dirty="0">
              <a:solidFill>
                <a:schemeClr val="tx1"/>
              </a:solidFill>
            </a:rPr>
            <a:t>Recepción de ofertas</a:t>
          </a:r>
        </a:p>
      </dgm:t>
    </dgm:pt>
    <dgm:pt modelId="{6F252328-B7B4-4A24-924E-A15C94FFF473}" type="parTrans" cxnId="{86D89402-12AA-4245-B848-C73100AB4F87}">
      <dgm:prSet/>
      <dgm:spPr/>
      <dgm:t>
        <a:bodyPr/>
        <a:lstStyle/>
        <a:p>
          <a:endParaRPr lang="es-EC"/>
        </a:p>
      </dgm:t>
    </dgm:pt>
    <dgm:pt modelId="{B5A9A0F7-A33C-4885-94A3-79A90929628A}" type="sibTrans" cxnId="{86D89402-12AA-4245-B848-C73100AB4F87}">
      <dgm:prSet/>
      <dgm:spPr/>
      <dgm:t>
        <a:bodyPr/>
        <a:lstStyle/>
        <a:p>
          <a:endParaRPr lang="es-EC"/>
        </a:p>
      </dgm:t>
    </dgm:pt>
    <dgm:pt modelId="{DBFD0933-4A45-498F-B7E6-C8C7CC943C37}">
      <dgm:prSet phldrT="[Texto]" custT="1"/>
      <dgm:spPr/>
      <dgm:t>
        <a:bodyPr/>
        <a:lstStyle/>
        <a:p>
          <a:pPr algn="ctr"/>
          <a:r>
            <a:rPr lang="es-ES" sz="1400" u="none" strike="noStrike" dirty="0">
              <a:effectLst/>
            </a:rPr>
            <a:t>Suscripción del contrato</a:t>
          </a:r>
          <a:endParaRPr lang="es-ES" sz="1400" dirty="0">
            <a:solidFill>
              <a:schemeClr val="tx1"/>
            </a:solidFill>
          </a:endParaRPr>
        </a:p>
      </dgm:t>
    </dgm:pt>
    <dgm:pt modelId="{22F155B3-1F58-4B42-82B9-78923FB51698}" type="parTrans" cxnId="{48B01C99-C3ED-4041-8EB8-909B6DAC8D33}">
      <dgm:prSet/>
      <dgm:spPr/>
      <dgm:t>
        <a:bodyPr/>
        <a:lstStyle/>
        <a:p>
          <a:endParaRPr lang="es-EC"/>
        </a:p>
      </dgm:t>
    </dgm:pt>
    <dgm:pt modelId="{96BE4FFF-E799-474D-89A7-C1199E7768A6}" type="sibTrans" cxnId="{48B01C99-C3ED-4041-8EB8-909B6DAC8D33}">
      <dgm:prSet/>
      <dgm:spPr/>
      <dgm:t>
        <a:bodyPr/>
        <a:lstStyle/>
        <a:p>
          <a:endParaRPr lang="es-EC"/>
        </a:p>
      </dgm:t>
    </dgm:pt>
    <dgm:pt modelId="{6F1E1B72-5F9C-48B8-9069-BDF8BCD5437A}">
      <dgm:prSet phldrT="[Texto]" custT="1"/>
      <dgm:spPr/>
      <dgm:t>
        <a:bodyPr/>
        <a:lstStyle/>
        <a:p>
          <a:pPr algn="ctr"/>
          <a:r>
            <a:rPr lang="es-ES" sz="1400" u="none" strike="noStrike" dirty="0">
              <a:effectLst/>
            </a:rPr>
            <a:t>Instalación Fase 2</a:t>
          </a:r>
          <a:endParaRPr lang="es-ES" sz="1400" dirty="0">
            <a:solidFill>
              <a:schemeClr val="tx1"/>
            </a:solidFill>
          </a:endParaRPr>
        </a:p>
      </dgm:t>
    </dgm:pt>
    <dgm:pt modelId="{CCBC4E21-2B0A-4964-9950-17EBD19C100F}" type="parTrans" cxnId="{6F41E518-28F7-4089-99DF-2B233C073D53}">
      <dgm:prSet/>
      <dgm:spPr/>
      <dgm:t>
        <a:bodyPr/>
        <a:lstStyle/>
        <a:p>
          <a:endParaRPr lang="es-EC"/>
        </a:p>
      </dgm:t>
    </dgm:pt>
    <dgm:pt modelId="{D0CCBBFC-7C53-4962-9EA7-DEE578481130}" type="sibTrans" cxnId="{6F41E518-28F7-4089-99DF-2B233C073D53}">
      <dgm:prSet/>
      <dgm:spPr/>
      <dgm:t>
        <a:bodyPr/>
        <a:lstStyle/>
        <a:p>
          <a:endParaRPr lang="es-EC"/>
        </a:p>
      </dgm:t>
    </dgm:pt>
    <dgm:pt modelId="{29C0FA96-E12E-44C0-BA31-EF160FD97080}">
      <dgm:prSet phldrT="[Texto]" custT="1"/>
      <dgm:spPr/>
      <dgm:t>
        <a:bodyPr/>
        <a:lstStyle/>
        <a:p>
          <a:pPr algn="ctr"/>
          <a:r>
            <a:rPr lang="es-ES" sz="1400" b="0" dirty="0"/>
            <a:t>Proceso</a:t>
          </a:r>
          <a:r>
            <a:rPr lang="es-ES" sz="1400" b="1" dirty="0"/>
            <a:t> </a:t>
          </a:r>
          <a:r>
            <a:rPr lang="es-ES" sz="1400" b="0" dirty="0"/>
            <a:t>certificación VPN y MINTEL</a:t>
          </a:r>
        </a:p>
        <a:p>
          <a:pPr algn="ctr"/>
          <a:r>
            <a:rPr lang="es-ES" sz="1400" b="0" dirty="0"/>
            <a:t>Convenio Corporativo</a:t>
          </a:r>
        </a:p>
      </dgm:t>
    </dgm:pt>
    <dgm:pt modelId="{E528A7A4-1A7D-435A-86C8-49919DC06D1E}" type="parTrans" cxnId="{E3ABB051-0D68-481D-96AC-27F3FB558933}">
      <dgm:prSet/>
      <dgm:spPr/>
      <dgm:t>
        <a:bodyPr/>
        <a:lstStyle/>
        <a:p>
          <a:endParaRPr lang="es-EC"/>
        </a:p>
      </dgm:t>
    </dgm:pt>
    <dgm:pt modelId="{95BE98F6-F01C-4DF0-AACC-9B0F9462C441}" type="sibTrans" cxnId="{E3ABB051-0D68-481D-96AC-27F3FB558933}">
      <dgm:prSet/>
      <dgm:spPr/>
      <dgm:t>
        <a:bodyPr/>
        <a:lstStyle/>
        <a:p>
          <a:endParaRPr lang="es-EC"/>
        </a:p>
      </dgm:t>
    </dgm:pt>
    <dgm:pt modelId="{8E319C74-376C-478E-9EEE-5EF11448CE3F}">
      <dgm:prSet phldrT="[Texto]" custT="1"/>
      <dgm:spPr/>
      <dgm:t>
        <a:bodyPr/>
        <a:lstStyle/>
        <a:p>
          <a:pPr algn="ctr"/>
          <a:r>
            <a:rPr lang="es-ES" sz="1400" b="0" dirty="0" err="1"/>
            <a:t>Inf</a:t>
          </a:r>
          <a:r>
            <a:rPr lang="es-ES" sz="1400" b="0" dirty="0"/>
            <a:t>. Favorable CGE y QH</a:t>
          </a:r>
        </a:p>
      </dgm:t>
    </dgm:pt>
    <dgm:pt modelId="{76BD6813-118D-4197-9AE8-5F2C8806D1DC}" type="parTrans" cxnId="{DEA09656-B760-47CF-85C3-7E47AFCC5EE6}">
      <dgm:prSet/>
      <dgm:spPr/>
      <dgm:t>
        <a:bodyPr/>
        <a:lstStyle/>
        <a:p>
          <a:endParaRPr lang="es-EC"/>
        </a:p>
      </dgm:t>
    </dgm:pt>
    <dgm:pt modelId="{401C7EB2-C1A7-4714-A881-822C6F22FC76}" type="sibTrans" cxnId="{DEA09656-B760-47CF-85C3-7E47AFCC5EE6}">
      <dgm:prSet/>
      <dgm:spPr/>
      <dgm:t>
        <a:bodyPr/>
        <a:lstStyle/>
        <a:p>
          <a:endParaRPr lang="es-EC"/>
        </a:p>
      </dgm:t>
    </dgm:pt>
    <dgm:pt modelId="{C595CC9D-32B0-4E3A-8FA0-1E3F0314AB6D}" type="pres">
      <dgm:prSet presAssocID="{2BED1CE5-336F-40B9-8FC1-07EE629EB974}" presName="Name0" presStyleCnt="0">
        <dgm:presLayoutVars>
          <dgm:dir/>
          <dgm:resizeHandles val="exact"/>
        </dgm:presLayoutVars>
      </dgm:prSet>
      <dgm:spPr/>
    </dgm:pt>
    <dgm:pt modelId="{0A18067F-B5FB-4215-A572-A3AD59FE84A3}" type="pres">
      <dgm:prSet presAssocID="{2BED1CE5-336F-40B9-8FC1-07EE629EB974}" presName="arrow" presStyleLbl="bgShp" presStyleIdx="0" presStyleCnt="1"/>
      <dgm:spPr/>
    </dgm:pt>
    <dgm:pt modelId="{FD0BA6EF-A45F-4A1B-AEEF-90FC04C1B6A0}" type="pres">
      <dgm:prSet presAssocID="{2BED1CE5-336F-40B9-8FC1-07EE629EB974}" presName="points" presStyleCnt="0"/>
      <dgm:spPr/>
    </dgm:pt>
    <dgm:pt modelId="{51EE84A3-4D5D-4DAA-A104-47AD02CC5A32}" type="pres">
      <dgm:prSet presAssocID="{AFC5E51E-0F0C-44F0-BE98-896B132D649D}" presName="compositeA" presStyleCnt="0"/>
      <dgm:spPr/>
    </dgm:pt>
    <dgm:pt modelId="{4A4AD7E1-430E-40CE-ADF3-C8F4104651EF}" type="pres">
      <dgm:prSet presAssocID="{AFC5E51E-0F0C-44F0-BE98-896B132D649D}" presName="textA" presStyleLbl="revTx" presStyleIdx="0" presStyleCnt="8">
        <dgm:presLayoutVars>
          <dgm:bulletEnabled val="1"/>
        </dgm:presLayoutVars>
      </dgm:prSet>
      <dgm:spPr/>
    </dgm:pt>
    <dgm:pt modelId="{1CCC969B-930A-446E-A7E5-4CD2EC9E17BE}" type="pres">
      <dgm:prSet presAssocID="{AFC5E51E-0F0C-44F0-BE98-896B132D649D}" presName="circleA" presStyleLbl="node1" presStyleIdx="0" presStyleCnt="8"/>
      <dgm:spPr/>
    </dgm:pt>
    <dgm:pt modelId="{74226781-1B7E-4871-B846-AAF630B268A1}" type="pres">
      <dgm:prSet presAssocID="{AFC5E51E-0F0C-44F0-BE98-896B132D649D}" presName="spaceA" presStyleCnt="0"/>
      <dgm:spPr/>
    </dgm:pt>
    <dgm:pt modelId="{3B46BC15-4A64-446D-B7B6-0761DDC8EADD}" type="pres">
      <dgm:prSet presAssocID="{67DB59EC-7C45-4403-B268-1D42E7EFE07D}" presName="space" presStyleCnt="0"/>
      <dgm:spPr/>
    </dgm:pt>
    <dgm:pt modelId="{37979BF8-699F-4A0C-883F-EED65E6CA7AD}" type="pres">
      <dgm:prSet presAssocID="{29C0FA96-E12E-44C0-BA31-EF160FD97080}" presName="compositeB" presStyleCnt="0"/>
      <dgm:spPr/>
    </dgm:pt>
    <dgm:pt modelId="{A52271C9-A56A-4FA4-BFC5-86A01127BE4D}" type="pres">
      <dgm:prSet presAssocID="{29C0FA96-E12E-44C0-BA31-EF160FD97080}" presName="textB" presStyleLbl="revTx" presStyleIdx="1" presStyleCnt="8" custLinFactNeighborX="2903" custLinFactNeighborY="-1744">
        <dgm:presLayoutVars>
          <dgm:bulletEnabled val="1"/>
        </dgm:presLayoutVars>
      </dgm:prSet>
      <dgm:spPr/>
    </dgm:pt>
    <dgm:pt modelId="{256107B3-84F4-4B0D-8179-496E6A0E15E6}" type="pres">
      <dgm:prSet presAssocID="{29C0FA96-E12E-44C0-BA31-EF160FD97080}" presName="circleB" presStyleLbl="node1" presStyleIdx="1" presStyleCnt="8"/>
      <dgm:spPr/>
    </dgm:pt>
    <dgm:pt modelId="{7A184853-451F-499F-9F64-C3C1AEE75065}" type="pres">
      <dgm:prSet presAssocID="{29C0FA96-E12E-44C0-BA31-EF160FD97080}" presName="spaceB" presStyleCnt="0"/>
      <dgm:spPr/>
    </dgm:pt>
    <dgm:pt modelId="{FEE7373E-340B-48DD-BC47-39E7BD475860}" type="pres">
      <dgm:prSet presAssocID="{95BE98F6-F01C-4DF0-AACC-9B0F9462C441}" presName="space" presStyleCnt="0"/>
      <dgm:spPr/>
    </dgm:pt>
    <dgm:pt modelId="{3594039E-D8E8-4F3E-BF20-B1C2E42891E3}" type="pres">
      <dgm:prSet presAssocID="{8E319C74-376C-478E-9EEE-5EF11448CE3F}" presName="compositeA" presStyleCnt="0"/>
      <dgm:spPr/>
    </dgm:pt>
    <dgm:pt modelId="{AF132DAA-20F6-4B0C-B77F-FA794A02FB4F}" type="pres">
      <dgm:prSet presAssocID="{8E319C74-376C-478E-9EEE-5EF11448CE3F}" presName="textA" presStyleLbl="revTx" presStyleIdx="2" presStyleCnt="8">
        <dgm:presLayoutVars>
          <dgm:bulletEnabled val="1"/>
        </dgm:presLayoutVars>
      </dgm:prSet>
      <dgm:spPr/>
    </dgm:pt>
    <dgm:pt modelId="{574C819A-469C-4BA7-9C02-61F01F4A3DB8}" type="pres">
      <dgm:prSet presAssocID="{8E319C74-376C-478E-9EEE-5EF11448CE3F}" presName="circleA" presStyleLbl="node1" presStyleIdx="2" presStyleCnt="8" custLinFactNeighborX="59955" custLinFactNeighborY="-3926"/>
      <dgm:spPr/>
    </dgm:pt>
    <dgm:pt modelId="{169DA3A0-3F94-47EF-A114-F815C9FA525D}" type="pres">
      <dgm:prSet presAssocID="{8E319C74-376C-478E-9EEE-5EF11448CE3F}" presName="spaceA" presStyleCnt="0"/>
      <dgm:spPr/>
    </dgm:pt>
    <dgm:pt modelId="{BAE50D4F-5E6E-4A54-AA6A-2814E0A62F3F}" type="pres">
      <dgm:prSet presAssocID="{401C7EB2-C1A7-4714-A881-822C6F22FC76}" presName="space" presStyleCnt="0"/>
      <dgm:spPr/>
    </dgm:pt>
    <dgm:pt modelId="{67465F3F-A31B-4EDF-BCAC-3552A314085F}" type="pres">
      <dgm:prSet presAssocID="{A0D8A462-7F46-458B-8A85-6E9A94B6771C}" presName="compositeB" presStyleCnt="0"/>
      <dgm:spPr/>
    </dgm:pt>
    <dgm:pt modelId="{5B20CA6F-CC6C-42CF-BE78-CEDE4143CCAA}" type="pres">
      <dgm:prSet presAssocID="{A0D8A462-7F46-458B-8A85-6E9A94B6771C}" presName="textB" presStyleLbl="revTx" presStyleIdx="3" presStyleCnt="8" custLinFactNeighborX="28442" custLinFactNeighborY="1101">
        <dgm:presLayoutVars>
          <dgm:bulletEnabled val="1"/>
        </dgm:presLayoutVars>
      </dgm:prSet>
      <dgm:spPr/>
    </dgm:pt>
    <dgm:pt modelId="{4AFED91E-9555-4EAF-817D-28D3E4D01E45}" type="pres">
      <dgm:prSet presAssocID="{A0D8A462-7F46-458B-8A85-6E9A94B6771C}" presName="circleB" presStyleLbl="node1" presStyleIdx="3" presStyleCnt="8" custLinFactNeighborX="68443" custLinFactNeighborY="-1047"/>
      <dgm:spPr/>
    </dgm:pt>
    <dgm:pt modelId="{F09CBCE1-5CFF-4D62-A203-F8531D622CAF}" type="pres">
      <dgm:prSet presAssocID="{A0D8A462-7F46-458B-8A85-6E9A94B6771C}" presName="spaceB" presStyleCnt="0"/>
      <dgm:spPr/>
    </dgm:pt>
    <dgm:pt modelId="{3648404E-E614-48C0-A634-F3D717E17548}" type="pres">
      <dgm:prSet presAssocID="{7F688D15-B97A-47DB-B733-9C0F91153697}" presName="space" presStyleCnt="0"/>
      <dgm:spPr/>
    </dgm:pt>
    <dgm:pt modelId="{034CF6FE-235F-4E72-8249-DED4FAF884AA}" type="pres">
      <dgm:prSet presAssocID="{57DBF1CC-3F9D-4E47-A149-396BD8C6CAB6}" presName="compositeA" presStyleCnt="0"/>
      <dgm:spPr/>
    </dgm:pt>
    <dgm:pt modelId="{820AE517-3739-46B4-BD19-6DE189F72A00}" type="pres">
      <dgm:prSet presAssocID="{57DBF1CC-3F9D-4E47-A149-396BD8C6CAB6}" presName="textA" presStyleLbl="revTx" presStyleIdx="4" presStyleCnt="8">
        <dgm:presLayoutVars>
          <dgm:bulletEnabled val="1"/>
        </dgm:presLayoutVars>
      </dgm:prSet>
      <dgm:spPr/>
    </dgm:pt>
    <dgm:pt modelId="{07A5F66F-D4CF-487A-BC50-00C959749FEC}" type="pres">
      <dgm:prSet presAssocID="{57DBF1CC-3F9D-4E47-A149-396BD8C6CAB6}" presName="circleA" presStyleLbl="node1" presStyleIdx="4" presStyleCnt="8" custLinFactNeighborX="39858"/>
      <dgm:spPr/>
    </dgm:pt>
    <dgm:pt modelId="{901207A6-3666-446C-A35F-E9C720C3CC9F}" type="pres">
      <dgm:prSet presAssocID="{57DBF1CC-3F9D-4E47-A149-396BD8C6CAB6}" presName="spaceA" presStyleCnt="0"/>
      <dgm:spPr/>
    </dgm:pt>
    <dgm:pt modelId="{7905A7F9-7D73-4338-B985-8C00965D7530}" type="pres">
      <dgm:prSet presAssocID="{B5A9A0F7-A33C-4885-94A3-79A90929628A}" presName="space" presStyleCnt="0"/>
      <dgm:spPr/>
    </dgm:pt>
    <dgm:pt modelId="{2D0666B7-5903-49B5-AFEC-92BB60FB7A72}" type="pres">
      <dgm:prSet presAssocID="{DBFD0933-4A45-498F-B7E6-C8C7CC943C37}" presName="compositeB" presStyleCnt="0"/>
      <dgm:spPr/>
    </dgm:pt>
    <dgm:pt modelId="{45EF9CC6-C857-4172-A096-1170C0A55F70}" type="pres">
      <dgm:prSet presAssocID="{DBFD0933-4A45-498F-B7E6-C8C7CC943C37}" presName="textB" presStyleLbl="revTx" presStyleIdx="5" presStyleCnt="8">
        <dgm:presLayoutVars>
          <dgm:bulletEnabled val="1"/>
        </dgm:presLayoutVars>
      </dgm:prSet>
      <dgm:spPr/>
    </dgm:pt>
    <dgm:pt modelId="{EB391DCF-4B1D-471B-8DD2-3FCB1225BE27}" type="pres">
      <dgm:prSet presAssocID="{DBFD0933-4A45-498F-B7E6-C8C7CC943C37}" presName="circleB" presStyleLbl="node1" presStyleIdx="5" presStyleCnt="8" custLinFactNeighborX="-18396"/>
      <dgm:spPr/>
    </dgm:pt>
    <dgm:pt modelId="{27F76898-2A5F-419B-B0A6-DBC9809C91C4}" type="pres">
      <dgm:prSet presAssocID="{DBFD0933-4A45-498F-B7E6-C8C7CC943C37}" presName="spaceB" presStyleCnt="0"/>
      <dgm:spPr/>
    </dgm:pt>
    <dgm:pt modelId="{7D4BFF7A-CF92-4D4B-9A77-CA4C55AB0205}" type="pres">
      <dgm:prSet presAssocID="{96BE4FFF-E799-474D-89A7-C1199E7768A6}" presName="space" presStyleCnt="0"/>
      <dgm:spPr/>
    </dgm:pt>
    <dgm:pt modelId="{EA5FB29D-33BA-4554-A873-1F8BECC59B52}" type="pres">
      <dgm:prSet presAssocID="{4D647F95-2569-41A8-9357-434EA3DDB417}" presName="compositeA" presStyleCnt="0"/>
      <dgm:spPr/>
    </dgm:pt>
    <dgm:pt modelId="{2ED347D7-4AB2-432C-8AD4-0126E99BD975}" type="pres">
      <dgm:prSet presAssocID="{4D647F95-2569-41A8-9357-434EA3DDB417}" presName="textA" presStyleLbl="revTx" presStyleIdx="6" presStyleCnt="8">
        <dgm:presLayoutVars>
          <dgm:bulletEnabled val="1"/>
        </dgm:presLayoutVars>
      </dgm:prSet>
      <dgm:spPr/>
    </dgm:pt>
    <dgm:pt modelId="{CA9AF856-0C13-4B4D-B23B-EC4E3EFF3904}" type="pres">
      <dgm:prSet presAssocID="{4D647F95-2569-41A8-9357-434EA3DDB417}" presName="circleA" presStyleLbl="node1" presStyleIdx="6" presStyleCnt="8"/>
      <dgm:spPr/>
    </dgm:pt>
    <dgm:pt modelId="{D868BA0E-C2E1-4AA0-BCC1-43836F613846}" type="pres">
      <dgm:prSet presAssocID="{4D647F95-2569-41A8-9357-434EA3DDB417}" presName="spaceA" presStyleCnt="0"/>
      <dgm:spPr/>
    </dgm:pt>
    <dgm:pt modelId="{4FAEB84D-2320-48A0-AA45-19D1041EDFEB}" type="pres">
      <dgm:prSet presAssocID="{924720A5-37DE-4674-BA95-3EB912527726}" presName="space" presStyleCnt="0"/>
      <dgm:spPr/>
    </dgm:pt>
    <dgm:pt modelId="{FE69F809-3C75-4455-990C-5E1588D8790F}" type="pres">
      <dgm:prSet presAssocID="{6F1E1B72-5F9C-48B8-9069-BDF8BCD5437A}" presName="compositeB" presStyleCnt="0"/>
      <dgm:spPr/>
    </dgm:pt>
    <dgm:pt modelId="{26BA7EEF-AA36-4E14-A4AD-43C342E4EFFC}" type="pres">
      <dgm:prSet presAssocID="{6F1E1B72-5F9C-48B8-9069-BDF8BCD5437A}" presName="textB" presStyleLbl="revTx" presStyleIdx="7" presStyleCnt="8" custLinFactNeighborX="24810" custLinFactNeighborY="-2994">
        <dgm:presLayoutVars>
          <dgm:bulletEnabled val="1"/>
        </dgm:presLayoutVars>
      </dgm:prSet>
      <dgm:spPr/>
    </dgm:pt>
    <dgm:pt modelId="{199AAF84-341B-4F6A-B82D-12D0949920BE}" type="pres">
      <dgm:prSet presAssocID="{6F1E1B72-5F9C-48B8-9069-BDF8BCD5437A}" presName="circleB" presStyleLbl="node1" presStyleIdx="7" presStyleCnt="8"/>
      <dgm:spPr/>
    </dgm:pt>
    <dgm:pt modelId="{764C50E7-EA06-4FF8-A3EC-A98EA1871C62}" type="pres">
      <dgm:prSet presAssocID="{6F1E1B72-5F9C-48B8-9069-BDF8BCD5437A}" presName="spaceB" presStyleCnt="0"/>
      <dgm:spPr/>
    </dgm:pt>
  </dgm:ptLst>
  <dgm:cxnLst>
    <dgm:cxn modelId="{86D89402-12AA-4245-B848-C73100AB4F87}" srcId="{2BED1CE5-336F-40B9-8FC1-07EE629EB974}" destId="{57DBF1CC-3F9D-4E47-A149-396BD8C6CAB6}" srcOrd="4" destOrd="0" parTransId="{6F252328-B7B4-4A24-924E-A15C94FFF473}" sibTransId="{B5A9A0F7-A33C-4885-94A3-79A90929628A}"/>
    <dgm:cxn modelId="{6F41E518-28F7-4089-99DF-2B233C073D53}" srcId="{2BED1CE5-336F-40B9-8FC1-07EE629EB974}" destId="{6F1E1B72-5F9C-48B8-9069-BDF8BCD5437A}" srcOrd="7" destOrd="0" parTransId="{CCBC4E21-2B0A-4964-9950-17EBD19C100F}" sibTransId="{D0CCBBFC-7C53-4962-9EA7-DEE578481130}"/>
    <dgm:cxn modelId="{E29A4635-282B-43AE-8A89-931E4C0D96EB}" type="presOf" srcId="{DBFD0933-4A45-498F-B7E6-C8C7CC943C37}" destId="{45EF9CC6-C857-4172-A096-1170C0A55F70}" srcOrd="0" destOrd="0" presId="urn:microsoft.com/office/officeart/2005/8/layout/hProcess11"/>
    <dgm:cxn modelId="{D65A383C-01E2-429B-AE9F-F3FFC5EA8C09}" type="presOf" srcId="{A0D8A462-7F46-458B-8A85-6E9A94B6771C}" destId="{5B20CA6F-CC6C-42CF-BE78-CEDE4143CCAA}" srcOrd="0" destOrd="0" presId="urn:microsoft.com/office/officeart/2005/8/layout/hProcess11"/>
    <dgm:cxn modelId="{C3F4C93D-9175-477C-A292-83A5CB10C12E}" type="presOf" srcId="{6F1E1B72-5F9C-48B8-9069-BDF8BCD5437A}" destId="{26BA7EEF-AA36-4E14-A4AD-43C342E4EFFC}" srcOrd="0" destOrd="0" presId="urn:microsoft.com/office/officeart/2005/8/layout/hProcess11"/>
    <dgm:cxn modelId="{45868442-9A25-4A36-86B4-5CE73EB9B8D2}" type="presOf" srcId="{57DBF1CC-3F9D-4E47-A149-396BD8C6CAB6}" destId="{820AE517-3739-46B4-BD19-6DE189F72A00}" srcOrd="0" destOrd="0" presId="urn:microsoft.com/office/officeart/2005/8/layout/hProcess11"/>
    <dgm:cxn modelId="{7ED06443-8508-49AD-9B1F-FA30FFD2BDCA}" srcId="{2BED1CE5-336F-40B9-8FC1-07EE629EB974}" destId="{4D647F95-2569-41A8-9357-434EA3DDB417}" srcOrd="6" destOrd="0" parTransId="{F580754D-CF14-48E5-8BE4-305E05CA5717}" sibTransId="{924720A5-37DE-4674-BA95-3EB912527726}"/>
    <dgm:cxn modelId="{CC76766A-1BE8-4DB0-A8CA-360322972632}" srcId="{2BED1CE5-336F-40B9-8FC1-07EE629EB974}" destId="{AFC5E51E-0F0C-44F0-BE98-896B132D649D}" srcOrd="0" destOrd="0" parTransId="{470B2409-4F41-4F21-93F2-9AB3115AFEB3}" sibTransId="{67DB59EC-7C45-4403-B268-1D42E7EFE07D}"/>
    <dgm:cxn modelId="{E3ABB051-0D68-481D-96AC-27F3FB558933}" srcId="{2BED1CE5-336F-40B9-8FC1-07EE629EB974}" destId="{29C0FA96-E12E-44C0-BA31-EF160FD97080}" srcOrd="1" destOrd="0" parTransId="{E528A7A4-1A7D-435A-86C8-49919DC06D1E}" sibTransId="{95BE98F6-F01C-4DF0-AACC-9B0F9462C441}"/>
    <dgm:cxn modelId="{959D3655-1497-4A3E-90A8-82280207E96D}" srcId="{2BED1CE5-336F-40B9-8FC1-07EE629EB974}" destId="{A0D8A462-7F46-458B-8A85-6E9A94B6771C}" srcOrd="3" destOrd="0" parTransId="{ACF7A256-4471-4582-9A70-0020B074550F}" sibTransId="{7F688D15-B97A-47DB-B733-9C0F91153697}"/>
    <dgm:cxn modelId="{DEA09656-B760-47CF-85C3-7E47AFCC5EE6}" srcId="{2BED1CE5-336F-40B9-8FC1-07EE629EB974}" destId="{8E319C74-376C-478E-9EEE-5EF11448CE3F}" srcOrd="2" destOrd="0" parTransId="{76BD6813-118D-4197-9AE8-5F2C8806D1DC}" sibTransId="{401C7EB2-C1A7-4714-A881-822C6F22FC76}"/>
    <dgm:cxn modelId="{48B01C99-C3ED-4041-8EB8-909B6DAC8D33}" srcId="{2BED1CE5-336F-40B9-8FC1-07EE629EB974}" destId="{DBFD0933-4A45-498F-B7E6-C8C7CC943C37}" srcOrd="5" destOrd="0" parTransId="{22F155B3-1F58-4B42-82B9-78923FB51698}" sibTransId="{96BE4FFF-E799-474D-89A7-C1199E7768A6}"/>
    <dgm:cxn modelId="{9E44B1A5-490A-48FB-9102-14028655DA12}" type="presOf" srcId="{2BED1CE5-336F-40B9-8FC1-07EE629EB974}" destId="{C595CC9D-32B0-4E3A-8FA0-1E3F0314AB6D}" srcOrd="0" destOrd="0" presId="urn:microsoft.com/office/officeart/2005/8/layout/hProcess11"/>
    <dgm:cxn modelId="{866ECBAD-4A3D-48FA-96C3-6799B3F70AE6}" type="presOf" srcId="{8E319C74-376C-478E-9EEE-5EF11448CE3F}" destId="{AF132DAA-20F6-4B0C-B77F-FA794A02FB4F}" srcOrd="0" destOrd="0" presId="urn:microsoft.com/office/officeart/2005/8/layout/hProcess11"/>
    <dgm:cxn modelId="{614535BE-F2F2-44B8-9616-F7C09C4A71BE}" type="presOf" srcId="{29C0FA96-E12E-44C0-BA31-EF160FD97080}" destId="{A52271C9-A56A-4FA4-BFC5-86A01127BE4D}" srcOrd="0" destOrd="0" presId="urn:microsoft.com/office/officeart/2005/8/layout/hProcess11"/>
    <dgm:cxn modelId="{BD2DD5C5-3A18-4436-9612-B70BCDEE8684}" type="presOf" srcId="{4D647F95-2569-41A8-9357-434EA3DDB417}" destId="{2ED347D7-4AB2-432C-8AD4-0126E99BD975}" srcOrd="0" destOrd="0" presId="urn:microsoft.com/office/officeart/2005/8/layout/hProcess11"/>
    <dgm:cxn modelId="{0EBE5AC9-63DF-4718-9FB2-05A4408AB1F8}" type="presOf" srcId="{AFC5E51E-0F0C-44F0-BE98-896B132D649D}" destId="{4A4AD7E1-430E-40CE-ADF3-C8F4104651EF}" srcOrd="0" destOrd="0" presId="urn:microsoft.com/office/officeart/2005/8/layout/hProcess11"/>
    <dgm:cxn modelId="{21A05C90-BCA9-4453-B39E-D14FA2194A51}" type="presParOf" srcId="{C595CC9D-32B0-4E3A-8FA0-1E3F0314AB6D}" destId="{0A18067F-B5FB-4215-A572-A3AD59FE84A3}" srcOrd="0" destOrd="0" presId="urn:microsoft.com/office/officeart/2005/8/layout/hProcess11"/>
    <dgm:cxn modelId="{4DF2CF75-4346-4EC8-BA0B-1BC43AF23208}" type="presParOf" srcId="{C595CC9D-32B0-4E3A-8FA0-1E3F0314AB6D}" destId="{FD0BA6EF-A45F-4A1B-AEEF-90FC04C1B6A0}" srcOrd="1" destOrd="0" presId="urn:microsoft.com/office/officeart/2005/8/layout/hProcess11"/>
    <dgm:cxn modelId="{BDB2DE3C-FDB7-49C6-AC63-948E15E98974}" type="presParOf" srcId="{FD0BA6EF-A45F-4A1B-AEEF-90FC04C1B6A0}" destId="{51EE84A3-4D5D-4DAA-A104-47AD02CC5A32}" srcOrd="0" destOrd="0" presId="urn:microsoft.com/office/officeart/2005/8/layout/hProcess11"/>
    <dgm:cxn modelId="{DDE21285-CC88-42E5-BDAD-EC422A0ECB62}" type="presParOf" srcId="{51EE84A3-4D5D-4DAA-A104-47AD02CC5A32}" destId="{4A4AD7E1-430E-40CE-ADF3-C8F4104651EF}" srcOrd="0" destOrd="0" presId="urn:microsoft.com/office/officeart/2005/8/layout/hProcess11"/>
    <dgm:cxn modelId="{B19E112B-07C4-4D18-B28C-FDC3C64D9F47}" type="presParOf" srcId="{51EE84A3-4D5D-4DAA-A104-47AD02CC5A32}" destId="{1CCC969B-930A-446E-A7E5-4CD2EC9E17BE}" srcOrd="1" destOrd="0" presId="urn:microsoft.com/office/officeart/2005/8/layout/hProcess11"/>
    <dgm:cxn modelId="{7ABF2D58-E81C-44DD-8DEC-8DB3D84ACBD6}" type="presParOf" srcId="{51EE84A3-4D5D-4DAA-A104-47AD02CC5A32}" destId="{74226781-1B7E-4871-B846-AAF630B268A1}" srcOrd="2" destOrd="0" presId="urn:microsoft.com/office/officeart/2005/8/layout/hProcess11"/>
    <dgm:cxn modelId="{3A0F9A02-C93B-4CF9-9BB1-389EDD31B80F}" type="presParOf" srcId="{FD0BA6EF-A45F-4A1B-AEEF-90FC04C1B6A0}" destId="{3B46BC15-4A64-446D-B7B6-0761DDC8EADD}" srcOrd="1" destOrd="0" presId="urn:microsoft.com/office/officeart/2005/8/layout/hProcess11"/>
    <dgm:cxn modelId="{7DB47F8C-3C90-42A4-B593-CFDEA7E1C627}" type="presParOf" srcId="{FD0BA6EF-A45F-4A1B-AEEF-90FC04C1B6A0}" destId="{37979BF8-699F-4A0C-883F-EED65E6CA7AD}" srcOrd="2" destOrd="0" presId="urn:microsoft.com/office/officeart/2005/8/layout/hProcess11"/>
    <dgm:cxn modelId="{3B741CDB-E740-45B5-AFF6-8E5783AAC0F9}" type="presParOf" srcId="{37979BF8-699F-4A0C-883F-EED65E6CA7AD}" destId="{A52271C9-A56A-4FA4-BFC5-86A01127BE4D}" srcOrd="0" destOrd="0" presId="urn:microsoft.com/office/officeart/2005/8/layout/hProcess11"/>
    <dgm:cxn modelId="{F590A1D9-81FC-48B4-8C9E-193835D56125}" type="presParOf" srcId="{37979BF8-699F-4A0C-883F-EED65E6CA7AD}" destId="{256107B3-84F4-4B0D-8179-496E6A0E15E6}" srcOrd="1" destOrd="0" presId="urn:microsoft.com/office/officeart/2005/8/layout/hProcess11"/>
    <dgm:cxn modelId="{50696BDD-8A09-4EA0-BF32-662A1BBDB2D7}" type="presParOf" srcId="{37979BF8-699F-4A0C-883F-EED65E6CA7AD}" destId="{7A184853-451F-499F-9F64-C3C1AEE75065}" srcOrd="2" destOrd="0" presId="urn:microsoft.com/office/officeart/2005/8/layout/hProcess11"/>
    <dgm:cxn modelId="{A648243E-409F-4AC0-90B9-E2D1B5785717}" type="presParOf" srcId="{FD0BA6EF-A45F-4A1B-AEEF-90FC04C1B6A0}" destId="{FEE7373E-340B-48DD-BC47-39E7BD475860}" srcOrd="3" destOrd="0" presId="urn:microsoft.com/office/officeart/2005/8/layout/hProcess11"/>
    <dgm:cxn modelId="{2D4E0A65-F299-4059-9832-6E0805117CFC}" type="presParOf" srcId="{FD0BA6EF-A45F-4A1B-AEEF-90FC04C1B6A0}" destId="{3594039E-D8E8-4F3E-BF20-B1C2E42891E3}" srcOrd="4" destOrd="0" presId="urn:microsoft.com/office/officeart/2005/8/layout/hProcess11"/>
    <dgm:cxn modelId="{52605AE5-B86F-489B-9410-DEC25FF0EFA3}" type="presParOf" srcId="{3594039E-D8E8-4F3E-BF20-B1C2E42891E3}" destId="{AF132DAA-20F6-4B0C-B77F-FA794A02FB4F}" srcOrd="0" destOrd="0" presId="urn:microsoft.com/office/officeart/2005/8/layout/hProcess11"/>
    <dgm:cxn modelId="{56C93E0E-7A87-4DD3-B0DF-2E978A4B2CA6}" type="presParOf" srcId="{3594039E-D8E8-4F3E-BF20-B1C2E42891E3}" destId="{574C819A-469C-4BA7-9C02-61F01F4A3DB8}" srcOrd="1" destOrd="0" presId="urn:microsoft.com/office/officeart/2005/8/layout/hProcess11"/>
    <dgm:cxn modelId="{9C83942A-E821-4FF1-B516-780657781475}" type="presParOf" srcId="{3594039E-D8E8-4F3E-BF20-B1C2E42891E3}" destId="{169DA3A0-3F94-47EF-A114-F815C9FA525D}" srcOrd="2" destOrd="0" presId="urn:microsoft.com/office/officeart/2005/8/layout/hProcess11"/>
    <dgm:cxn modelId="{921CD5F9-DC2B-461A-83D9-1C25AC36EB80}" type="presParOf" srcId="{FD0BA6EF-A45F-4A1B-AEEF-90FC04C1B6A0}" destId="{BAE50D4F-5E6E-4A54-AA6A-2814E0A62F3F}" srcOrd="5" destOrd="0" presId="urn:microsoft.com/office/officeart/2005/8/layout/hProcess11"/>
    <dgm:cxn modelId="{D7A878E8-082B-4EC5-99EA-937823895BDD}" type="presParOf" srcId="{FD0BA6EF-A45F-4A1B-AEEF-90FC04C1B6A0}" destId="{67465F3F-A31B-4EDF-BCAC-3552A314085F}" srcOrd="6" destOrd="0" presId="urn:microsoft.com/office/officeart/2005/8/layout/hProcess11"/>
    <dgm:cxn modelId="{0E3AF83E-267C-43F9-BEB2-4CB2DB793743}" type="presParOf" srcId="{67465F3F-A31B-4EDF-BCAC-3552A314085F}" destId="{5B20CA6F-CC6C-42CF-BE78-CEDE4143CCAA}" srcOrd="0" destOrd="0" presId="urn:microsoft.com/office/officeart/2005/8/layout/hProcess11"/>
    <dgm:cxn modelId="{B175EEF4-D547-4B7E-AE0B-176AB0DFEEF6}" type="presParOf" srcId="{67465F3F-A31B-4EDF-BCAC-3552A314085F}" destId="{4AFED91E-9555-4EAF-817D-28D3E4D01E45}" srcOrd="1" destOrd="0" presId="urn:microsoft.com/office/officeart/2005/8/layout/hProcess11"/>
    <dgm:cxn modelId="{1C742D8E-ECF4-4EEA-B7A3-A735DD2ED940}" type="presParOf" srcId="{67465F3F-A31B-4EDF-BCAC-3552A314085F}" destId="{F09CBCE1-5CFF-4D62-A203-F8531D622CAF}" srcOrd="2" destOrd="0" presId="urn:microsoft.com/office/officeart/2005/8/layout/hProcess11"/>
    <dgm:cxn modelId="{F2449BF0-19BF-4344-8EFB-1EAE2768BAC5}" type="presParOf" srcId="{FD0BA6EF-A45F-4A1B-AEEF-90FC04C1B6A0}" destId="{3648404E-E614-48C0-A634-F3D717E17548}" srcOrd="7" destOrd="0" presId="urn:microsoft.com/office/officeart/2005/8/layout/hProcess11"/>
    <dgm:cxn modelId="{E2093059-3CCA-44DF-B384-E3F84A1C2EB6}" type="presParOf" srcId="{FD0BA6EF-A45F-4A1B-AEEF-90FC04C1B6A0}" destId="{034CF6FE-235F-4E72-8249-DED4FAF884AA}" srcOrd="8" destOrd="0" presId="urn:microsoft.com/office/officeart/2005/8/layout/hProcess11"/>
    <dgm:cxn modelId="{B3956C25-AD42-44AF-AE79-03C14B7C0201}" type="presParOf" srcId="{034CF6FE-235F-4E72-8249-DED4FAF884AA}" destId="{820AE517-3739-46B4-BD19-6DE189F72A00}" srcOrd="0" destOrd="0" presId="urn:microsoft.com/office/officeart/2005/8/layout/hProcess11"/>
    <dgm:cxn modelId="{C0526400-2B2C-4A28-8CCB-61D46B52CD49}" type="presParOf" srcId="{034CF6FE-235F-4E72-8249-DED4FAF884AA}" destId="{07A5F66F-D4CF-487A-BC50-00C959749FEC}" srcOrd="1" destOrd="0" presId="urn:microsoft.com/office/officeart/2005/8/layout/hProcess11"/>
    <dgm:cxn modelId="{DEAF6B6C-E488-4C0C-B38E-7B8D64BACB37}" type="presParOf" srcId="{034CF6FE-235F-4E72-8249-DED4FAF884AA}" destId="{901207A6-3666-446C-A35F-E9C720C3CC9F}" srcOrd="2" destOrd="0" presId="urn:microsoft.com/office/officeart/2005/8/layout/hProcess11"/>
    <dgm:cxn modelId="{3D163EDE-0FC8-4B9F-87B5-D5AC537BE188}" type="presParOf" srcId="{FD0BA6EF-A45F-4A1B-AEEF-90FC04C1B6A0}" destId="{7905A7F9-7D73-4338-B985-8C00965D7530}" srcOrd="9" destOrd="0" presId="urn:microsoft.com/office/officeart/2005/8/layout/hProcess11"/>
    <dgm:cxn modelId="{65E15C83-EB08-4193-96C9-72646FBE6EA4}" type="presParOf" srcId="{FD0BA6EF-A45F-4A1B-AEEF-90FC04C1B6A0}" destId="{2D0666B7-5903-49B5-AFEC-92BB60FB7A72}" srcOrd="10" destOrd="0" presId="urn:microsoft.com/office/officeart/2005/8/layout/hProcess11"/>
    <dgm:cxn modelId="{CB155C34-5A0D-47EA-A54C-EAE669D44791}" type="presParOf" srcId="{2D0666B7-5903-49B5-AFEC-92BB60FB7A72}" destId="{45EF9CC6-C857-4172-A096-1170C0A55F70}" srcOrd="0" destOrd="0" presId="urn:microsoft.com/office/officeart/2005/8/layout/hProcess11"/>
    <dgm:cxn modelId="{EE15106B-1AD0-4953-8DAE-3E4717962F76}" type="presParOf" srcId="{2D0666B7-5903-49B5-AFEC-92BB60FB7A72}" destId="{EB391DCF-4B1D-471B-8DD2-3FCB1225BE27}" srcOrd="1" destOrd="0" presId="urn:microsoft.com/office/officeart/2005/8/layout/hProcess11"/>
    <dgm:cxn modelId="{A9346CE9-1D99-4636-9231-7ED5D6B134EF}" type="presParOf" srcId="{2D0666B7-5903-49B5-AFEC-92BB60FB7A72}" destId="{27F76898-2A5F-419B-B0A6-DBC9809C91C4}" srcOrd="2" destOrd="0" presId="urn:microsoft.com/office/officeart/2005/8/layout/hProcess11"/>
    <dgm:cxn modelId="{1C878033-20CB-4DF5-B094-9AFFD74F9D0C}" type="presParOf" srcId="{FD0BA6EF-A45F-4A1B-AEEF-90FC04C1B6A0}" destId="{7D4BFF7A-CF92-4D4B-9A77-CA4C55AB0205}" srcOrd="11" destOrd="0" presId="urn:microsoft.com/office/officeart/2005/8/layout/hProcess11"/>
    <dgm:cxn modelId="{90AC67D5-0E04-478D-B341-8F6526C4E760}" type="presParOf" srcId="{FD0BA6EF-A45F-4A1B-AEEF-90FC04C1B6A0}" destId="{EA5FB29D-33BA-4554-A873-1F8BECC59B52}" srcOrd="12" destOrd="0" presId="urn:microsoft.com/office/officeart/2005/8/layout/hProcess11"/>
    <dgm:cxn modelId="{50958E8C-FA02-4C32-BAAA-A1BD6A06DE24}" type="presParOf" srcId="{EA5FB29D-33BA-4554-A873-1F8BECC59B52}" destId="{2ED347D7-4AB2-432C-8AD4-0126E99BD975}" srcOrd="0" destOrd="0" presId="urn:microsoft.com/office/officeart/2005/8/layout/hProcess11"/>
    <dgm:cxn modelId="{04E9BF89-5DE7-4CB5-8C11-AB1E80F29C67}" type="presParOf" srcId="{EA5FB29D-33BA-4554-A873-1F8BECC59B52}" destId="{CA9AF856-0C13-4B4D-B23B-EC4E3EFF3904}" srcOrd="1" destOrd="0" presId="urn:microsoft.com/office/officeart/2005/8/layout/hProcess11"/>
    <dgm:cxn modelId="{C40254E1-B583-4B03-9A69-A7D1306A966B}" type="presParOf" srcId="{EA5FB29D-33BA-4554-A873-1F8BECC59B52}" destId="{D868BA0E-C2E1-4AA0-BCC1-43836F613846}" srcOrd="2" destOrd="0" presId="urn:microsoft.com/office/officeart/2005/8/layout/hProcess11"/>
    <dgm:cxn modelId="{2701DF39-597F-4230-B407-30794E38A529}" type="presParOf" srcId="{FD0BA6EF-A45F-4A1B-AEEF-90FC04C1B6A0}" destId="{4FAEB84D-2320-48A0-AA45-19D1041EDFEB}" srcOrd="13" destOrd="0" presId="urn:microsoft.com/office/officeart/2005/8/layout/hProcess11"/>
    <dgm:cxn modelId="{6D9C07C0-743D-44D6-986D-F2B819C20C94}" type="presParOf" srcId="{FD0BA6EF-A45F-4A1B-AEEF-90FC04C1B6A0}" destId="{FE69F809-3C75-4455-990C-5E1588D8790F}" srcOrd="14" destOrd="0" presId="urn:microsoft.com/office/officeart/2005/8/layout/hProcess11"/>
    <dgm:cxn modelId="{96565A99-61BB-4DEC-A609-3E1C9CF5EB47}" type="presParOf" srcId="{FE69F809-3C75-4455-990C-5E1588D8790F}" destId="{26BA7EEF-AA36-4E14-A4AD-43C342E4EFFC}" srcOrd="0" destOrd="0" presId="urn:microsoft.com/office/officeart/2005/8/layout/hProcess11"/>
    <dgm:cxn modelId="{01873CC1-3C01-4855-888E-F980899AB8B1}" type="presParOf" srcId="{FE69F809-3C75-4455-990C-5E1588D8790F}" destId="{199AAF84-341B-4F6A-B82D-12D0949920BE}" srcOrd="1" destOrd="0" presId="urn:microsoft.com/office/officeart/2005/8/layout/hProcess11"/>
    <dgm:cxn modelId="{E9F15095-69B4-45C9-9F56-38F365AA80CE}" type="presParOf" srcId="{FE69F809-3C75-4455-990C-5E1588D8790F}" destId="{764C50E7-EA06-4FF8-A3EC-A98EA1871C62}" srcOrd="2" destOrd="0" presId="urn:microsoft.com/office/officeart/2005/8/layout/hProcess1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ED1CE5-336F-40B9-8FC1-07EE629EB974}"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s-ES"/>
        </a:p>
      </dgm:t>
    </dgm:pt>
    <dgm:pt modelId="{0F4D3E5C-84F5-4101-9AAE-BA5BC24762B5}">
      <dgm:prSet phldrT="[Texto]" custT="1"/>
      <dgm:spPr/>
      <dgm:t>
        <a:bodyPr/>
        <a:lstStyle/>
        <a:p>
          <a:pPr algn="ctr"/>
          <a:r>
            <a:rPr lang="es-ES" sz="1200" dirty="0"/>
            <a:t>Ajustes conforme recomendación</a:t>
          </a:r>
        </a:p>
      </dgm:t>
    </dgm:pt>
    <dgm:pt modelId="{99EB7480-3A1A-42C5-8FB6-A38A651F7C37}" type="parTrans" cxnId="{40DFEB51-8E8F-42DB-831E-118DAA67028D}">
      <dgm:prSet/>
      <dgm:spPr/>
      <dgm:t>
        <a:bodyPr/>
        <a:lstStyle/>
        <a:p>
          <a:endParaRPr lang="es-EC" sz="1400"/>
        </a:p>
      </dgm:t>
    </dgm:pt>
    <dgm:pt modelId="{1C6D2BAA-7736-40EE-8F12-856AEA42FD38}" type="sibTrans" cxnId="{40DFEB51-8E8F-42DB-831E-118DAA67028D}">
      <dgm:prSet/>
      <dgm:spPr/>
      <dgm:t>
        <a:bodyPr/>
        <a:lstStyle/>
        <a:p>
          <a:endParaRPr lang="es-EC" sz="1400"/>
        </a:p>
      </dgm:t>
    </dgm:pt>
    <dgm:pt modelId="{913CDDA4-06A5-49BC-8750-00CE15A6FC19}">
      <dgm:prSet phldrT="[Texto]" custT="1"/>
      <dgm:spPr/>
      <dgm:t>
        <a:bodyPr/>
        <a:lstStyle/>
        <a:p>
          <a:pPr algn="ctr"/>
          <a:r>
            <a:rPr lang="es-ES" sz="1200" dirty="0"/>
            <a:t>Entrega de Observaciones</a:t>
          </a:r>
          <a:endParaRPr lang="es-ES" sz="1400" dirty="0"/>
        </a:p>
      </dgm:t>
    </dgm:pt>
    <dgm:pt modelId="{6BCF401D-8685-4118-AF72-992BCEEDCA8D}" type="parTrans" cxnId="{24CD8076-CFC2-4DF3-AAD8-4357F1EE05B4}">
      <dgm:prSet/>
      <dgm:spPr/>
      <dgm:t>
        <a:bodyPr/>
        <a:lstStyle/>
        <a:p>
          <a:endParaRPr lang="es-EC" sz="1400"/>
        </a:p>
      </dgm:t>
    </dgm:pt>
    <dgm:pt modelId="{17EF3298-456B-4876-996B-421D126D5D7F}" type="sibTrans" cxnId="{24CD8076-CFC2-4DF3-AAD8-4357F1EE05B4}">
      <dgm:prSet/>
      <dgm:spPr/>
      <dgm:t>
        <a:bodyPr/>
        <a:lstStyle/>
        <a:p>
          <a:endParaRPr lang="es-EC" sz="1400"/>
        </a:p>
      </dgm:t>
    </dgm:pt>
    <dgm:pt modelId="{4D4E7637-727F-4594-816A-7B5FFAA4C8FF}">
      <dgm:prSet phldrT="[Texto]" custT="1"/>
      <dgm:spPr/>
      <dgm:t>
        <a:bodyPr/>
        <a:lstStyle/>
        <a:p>
          <a:pPr algn="ctr"/>
          <a:r>
            <a:rPr lang="es-ES" sz="1200" dirty="0"/>
            <a:t>Revisión documentación</a:t>
          </a:r>
        </a:p>
      </dgm:t>
    </dgm:pt>
    <dgm:pt modelId="{B7BDC6ED-3DDC-4DFC-9978-738E90050471}" type="parTrans" cxnId="{C4EAE7C3-3C3D-4D72-95EB-174A44C2F548}">
      <dgm:prSet/>
      <dgm:spPr/>
      <dgm:t>
        <a:bodyPr/>
        <a:lstStyle/>
        <a:p>
          <a:endParaRPr lang="es-EC"/>
        </a:p>
      </dgm:t>
    </dgm:pt>
    <dgm:pt modelId="{86A984B6-1026-45AB-8391-1D0C215E0B7F}" type="sibTrans" cxnId="{C4EAE7C3-3C3D-4D72-95EB-174A44C2F548}">
      <dgm:prSet/>
      <dgm:spPr/>
      <dgm:t>
        <a:bodyPr/>
        <a:lstStyle/>
        <a:p>
          <a:endParaRPr lang="es-EC"/>
        </a:p>
      </dgm:t>
    </dgm:pt>
    <dgm:pt modelId="{5E7213AC-211B-4AB1-98AA-5B3EC0A4804C}" type="pres">
      <dgm:prSet presAssocID="{2BED1CE5-336F-40B9-8FC1-07EE629EB974}" presName="Name0" presStyleCnt="0">
        <dgm:presLayoutVars>
          <dgm:dir/>
          <dgm:resizeHandles val="exact"/>
        </dgm:presLayoutVars>
      </dgm:prSet>
      <dgm:spPr/>
    </dgm:pt>
    <dgm:pt modelId="{BC670250-56D3-4F8D-9D68-FC3B9C314E02}" type="pres">
      <dgm:prSet presAssocID="{4D4E7637-727F-4594-816A-7B5FFAA4C8FF}" presName="parTxOnly" presStyleLbl="node1" presStyleIdx="0" presStyleCnt="3" custScaleX="78906">
        <dgm:presLayoutVars>
          <dgm:bulletEnabled val="1"/>
        </dgm:presLayoutVars>
      </dgm:prSet>
      <dgm:spPr/>
    </dgm:pt>
    <dgm:pt modelId="{C063513A-41AE-4D65-8CD5-9F3C5D10DF71}" type="pres">
      <dgm:prSet presAssocID="{86A984B6-1026-45AB-8391-1D0C215E0B7F}" presName="parSpace" presStyleCnt="0"/>
      <dgm:spPr/>
    </dgm:pt>
    <dgm:pt modelId="{94C58207-822C-4ACE-B56C-EFAED771B299}" type="pres">
      <dgm:prSet presAssocID="{913CDDA4-06A5-49BC-8750-00CE15A6FC19}" presName="parTxOnly" presStyleLbl="node1" presStyleIdx="1" presStyleCnt="3" custScaleX="92212" custLinFactNeighborX="3717">
        <dgm:presLayoutVars>
          <dgm:bulletEnabled val="1"/>
        </dgm:presLayoutVars>
      </dgm:prSet>
      <dgm:spPr/>
    </dgm:pt>
    <dgm:pt modelId="{369A3D32-BCFF-4D64-96CF-559E82D6216D}" type="pres">
      <dgm:prSet presAssocID="{17EF3298-456B-4876-996B-421D126D5D7F}" presName="parSpace" presStyleCnt="0"/>
      <dgm:spPr/>
    </dgm:pt>
    <dgm:pt modelId="{63142B75-E5C1-4B0D-8609-59551189A50D}" type="pres">
      <dgm:prSet presAssocID="{0F4D3E5C-84F5-4101-9AAE-BA5BC24762B5}" presName="parTxOnly" presStyleLbl="node1" presStyleIdx="2" presStyleCnt="3" custLinFactNeighborX="257">
        <dgm:presLayoutVars>
          <dgm:bulletEnabled val="1"/>
        </dgm:presLayoutVars>
      </dgm:prSet>
      <dgm:spPr/>
    </dgm:pt>
  </dgm:ptLst>
  <dgm:cxnLst>
    <dgm:cxn modelId="{80D35462-C60B-4DF9-896C-CA16C66123DA}" type="presOf" srcId="{913CDDA4-06A5-49BC-8750-00CE15A6FC19}" destId="{94C58207-822C-4ACE-B56C-EFAED771B299}" srcOrd="0" destOrd="0" presId="urn:microsoft.com/office/officeart/2005/8/layout/hChevron3"/>
    <dgm:cxn modelId="{FBB4FB64-0D16-4F82-9D8F-AC9A14B89974}" type="presOf" srcId="{2BED1CE5-336F-40B9-8FC1-07EE629EB974}" destId="{5E7213AC-211B-4AB1-98AA-5B3EC0A4804C}" srcOrd="0" destOrd="0" presId="urn:microsoft.com/office/officeart/2005/8/layout/hChevron3"/>
    <dgm:cxn modelId="{40DFEB51-8E8F-42DB-831E-118DAA67028D}" srcId="{2BED1CE5-336F-40B9-8FC1-07EE629EB974}" destId="{0F4D3E5C-84F5-4101-9AAE-BA5BC24762B5}" srcOrd="2" destOrd="0" parTransId="{99EB7480-3A1A-42C5-8FB6-A38A651F7C37}" sibTransId="{1C6D2BAA-7736-40EE-8F12-856AEA42FD38}"/>
    <dgm:cxn modelId="{24CD8076-CFC2-4DF3-AAD8-4357F1EE05B4}" srcId="{2BED1CE5-336F-40B9-8FC1-07EE629EB974}" destId="{913CDDA4-06A5-49BC-8750-00CE15A6FC19}" srcOrd="1" destOrd="0" parTransId="{6BCF401D-8685-4118-AF72-992BCEEDCA8D}" sibTransId="{17EF3298-456B-4876-996B-421D126D5D7F}"/>
    <dgm:cxn modelId="{C4EAE7C3-3C3D-4D72-95EB-174A44C2F548}" srcId="{2BED1CE5-336F-40B9-8FC1-07EE629EB974}" destId="{4D4E7637-727F-4594-816A-7B5FFAA4C8FF}" srcOrd="0" destOrd="0" parTransId="{B7BDC6ED-3DDC-4DFC-9978-738E90050471}" sibTransId="{86A984B6-1026-45AB-8391-1D0C215E0B7F}"/>
    <dgm:cxn modelId="{70B732DC-0340-45F2-8F79-57314F6415DB}" type="presOf" srcId="{4D4E7637-727F-4594-816A-7B5FFAA4C8FF}" destId="{BC670250-56D3-4F8D-9D68-FC3B9C314E02}" srcOrd="0" destOrd="0" presId="urn:microsoft.com/office/officeart/2005/8/layout/hChevron3"/>
    <dgm:cxn modelId="{F3691EE9-C8BD-4D86-BEE9-F3FFA80AA6B7}" type="presOf" srcId="{0F4D3E5C-84F5-4101-9AAE-BA5BC24762B5}" destId="{63142B75-E5C1-4B0D-8609-59551189A50D}" srcOrd="0" destOrd="0" presId="urn:microsoft.com/office/officeart/2005/8/layout/hChevron3"/>
    <dgm:cxn modelId="{C9AB1F74-BD30-4E57-AC21-2580DF976DF3}" type="presParOf" srcId="{5E7213AC-211B-4AB1-98AA-5B3EC0A4804C}" destId="{BC670250-56D3-4F8D-9D68-FC3B9C314E02}" srcOrd="0" destOrd="0" presId="urn:microsoft.com/office/officeart/2005/8/layout/hChevron3"/>
    <dgm:cxn modelId="{7098D9BF-59E7-4609-9C5D-4753DDAAF61C}" type="presParOf" srcId="{5E7213AC-211B-4AB1-98AA-5B3EC0A4804C}" destId="{C063513A-41AE-4D65-8CD5-9F3C5D10DF71}" srcOrd="1" destOrd="0" presId="urn:microsoft.com/office/officeart/2005/8/layout/hChevron3"/>
    <dgm:cxn modelId="{62A03C56-3E5C-4E1A-B135-BE953A825628}" type="presParOf" srcId="{5E7213AC-211B-4AB1-98AA-5B3EC0A4804C}" destId="{94C58207-822C-4ACE-B56C-EFAED771B299}" srcOrd="2" destOrd="0" presId="urn:microsoft.com/office/officeart/2005/8/layout/hChevron3"/>
    <dgm:cxn modelId="{D50D5215-AB99-4F03-8155-BF9F919B58E8}" type="presParOf" srcId="{5E7213AC-211B-4AB1-98AA-5B3EC0A4804C}" destId="{369A3D32-BCFF-4D64-96CF-559E82D6216D}" srcOrd="3" destOrd="0" presId="urn:microsoft.com/office/officeart/2005/8/layout/hChevron3"/>
    <dgm:cxn modelId="{BD4A17F1-9A40-4974-B2FF-7C12E3E5FAE4}" type="presParOf" srcId="{5E7213AC-211B-4AB1-98AA-5B3EC0A4804C}" destId="{63142B75-E5C1-4B0D-8609-59551189A50D}" srcOrd="4"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585379-43C0-47BA-BDDA-B3D92C25153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C"/>
        </a:p>
      </dgm:t>
    </dgm:pt>
    <dgm:pt modelId="{300103F2-0E5D-4DCD-8CB8-88A344B3D1C3}">
      <dgm:prSet phldrT="[Texto]" custT="1"/>
      <dgm:spPr/>
      <dgm:t>
        <a:bodyPr/>
        <a:lstStyle/>
        <a:p>
          <a:r>
            <a:rPr lang="es-EC" sz="1400" b="0" dirty="0"/>
            <a:t>Revisión y análisis de la documentación y estudios previos existentes SIR</a:t>
          </a:r>
          <a:endParaRPr lang="es-EC" sz="2400" dirty="0"/>
        </a:p>
      </dgm:t>
    </dgm:pt>
    <dgm:pt modelId="{885C9F82-E64D-43D8-9066-FB0EB7561D0B}" type="parTrans" cxnId="{3F99B2C1-A47A-44A8-B8DD-D65B44552A98}">
      <dgm:prSet/>
      <dgm:spPr/>
      <dgm:t>
        <a:bodyPr/>
        <a:lstStyle/>
        <a:p>
          <a:endParaRPr lang="es-EC" sz="2400"/>
        </a:p>
      </dgm:t>
    </dgm:pt>
    <dgm:pt modelId="{7D568FDD-AE47-49FC-BC7D-27A57675363D}" type="sibTrans" cxnId="{3F99B2C1-A47A-44A8-B8DD-D65B44552A98}">
      <dgm:prSet/>
      <dgm:spPr/>
      <dgm:t>
        <a:bodyPr/>
        <a:lstStyle/>
        <a:p>
          <a:endParaRPr lang="es-EC" sz="2400"/>
        </a:p>
      </dgm:t>
    </dgm:pt>
    <dgm:pt modelId="{24B1378E-C645-4875-B090-CD0535096064}">
      <dgm:prSet phldrT="[Texto]" custT="1"/>
      <dgm:spPr/>
      <dgm:t>
        <a:bodyPr/>
        <a:lstStyle/>
        <a:p>
          <a:r>
            <a:rPr lang="es-EC" sz="1400" b="0" dirty="0"/>
            <a:t>Especificaciones técnicas y funcionales, y modelo de provisión y operación SIR</a:t>
          </a:r>
        </a:p>
      </dgm:t>
    </dgm:pt>
    <dgm:pt modelId="{1FA2D1A5-E90D-4B2C-B41F-80109006058B}" type="parTrans" cxnId="{69768DFA-3702-430B-A4C2-E3261421EE00}">
      <dgm:prSet/>
      <dgm:spPr/>
      <dgm:t>
        <a:bodyPr/>
        <a:lstStyle/>
        <a:p>
          <a:endParaRPr lang="es-EC" sz="2400"/>
        </a:p>
      </dgm:t>
    </dgm:pt>
    <dgm:pt modelId="{2588D6A5-3B0A-4FF7-BF87-A1079D3888C7}" type="sibTrans" cxnId="{69768DFA-3702-430B-A4C2-E3261421EE00}">
      <dgm:prSet/>
      <dgm:spPr/>
      <dgm:t>
        <a:bodyPr/>
        <a:lstStyle/>
        <a:p>
          <a:endParaRPr lang="es-EC" sz="2400"/>
        </a:p>
      </dgm:t>
    </dgm:pt>
    <dgm:pt modelId="{A503CC57-B652-4F0C-9B28-10157229A195}">
      <dgm:prSet phldrT="[Texto]" custT="1"/>
      <dgm:spPr/>
      <dgm:t>
        <a:bodyPr/>
        <a:lstStyle/>
        <a:p>
          <a:r>
            <a:rPr lang="es-EC" sz="1400" b="0" dirty="0"/>
            <a:t>Definición del presupuesto referencial y términos de referencia, SIR</a:t>
          </a:r>
        </a:p>
      </dgm:t>
    </dgm:pt>
    <dgm:pt modelId="{3A30B91A-66E3-4B76-B5C6-9CD3A1D2048A}" type="parTrans" cxnId="{358CD452-E74C-4AFC-836F-3949D62FBE96}">
      <dgm:prSet/>
      <dgm:spPr/>
      <dgm:t>
        <a:bodyPr/>
        <a:lstStyle/>
        <a:p>
          <a:endParaRPr lang="es-EC" sz="2400"/>
        </a:p>
      </dgm:t>
    </dgm:pt>
    <dgm:pt modelId="{8833B7B7-639E-420F-ACD3-56F1DDB8FB41}" type="sibTrans" cxnId="{358CD452-E74C-4AFC-836F-3949D62FBE96}">
      <dgm:prSet/>
      <dgm:spPr/>
      <dgm:t>
        <a:bodyPr/>
        <a:lstStyle/>
        <a:p>
          <a:endParaRPr lang="es-EC" sz="2400"/>
        </a:p>
      </dgm:t>
    </dgm:pt>
    <dgm:pt modelId="{0BEECE33-D395-4F02-A3C7-B8ACC30684E9}">
      <dgm:prSet phldrT="[Texto]" custT="1"/>
      <dgm:spPr/>
      <dgm:t>
        <a:bodyPr/>
        <a:lstStyle/>
        <a:p>
          <a:r>
            <a:rPr lang="es-EC" sz="1400" b="0" dirty="0"/>
            <a:t>Modelo de Contrato y documentos habilitantes SIR</a:t>
          </a:r>
        </a:p>
      </dgm:t>
    </dgm:pt>
    <dgm:pt modelId="{D626A60A-5A97-401A-8743-72EA584CE211}" type="parTrans" cxnId="{477E50B9-3C95-4A34-AEB8-EC9CDE9C15E7}">
      <dgm:prSet/>
      <dgm:spPr/>
      <dgm:t>
        <a:bodyPr/>
        <a:lstStyle/>
        <a:p>
          <a:endParaRPr lang="es-EC" sz="2400"/>
        </a:p>
      </dgm:t>
    </dgm:pt>
    <dgm:pt modelId="{B1DDB8F7-2F84-451C-98CC-73080813E4F5}" type="sibTrans" cxnId="{477E50B9-3C95-4A34-AEB8-EC9CDE9C15E7}">
      <dgm:prSet/>
      <dgm:spPr/>
      <dgm:t>
        <a:bodyPr/>
        <a:lstStyle/>
        <a:p>
          <a:endParaRPr lang="es-EC" sz="2400"/>
        </a:p>
      </dgm:t>
    </dgm:pt>
    <dgm:pt modelId="{4196A01C-1D26-4233-A56F-138676AE7F92}">
      <dgm:prSet phldrT="[Texto]" custT="1"/>
      <dgm:spPr/>
      <dgm:t>
        <a:bodyPr/>
        <a:lstStyle/>
        <a:p>
          <a:r>
            <a:rPr lang="es-EC" sz="1400" b="0" dirty="0"/>
            <a:t>Especificaciones técnicas y funcionales, y modelo de provisión SAE y SIU</a:t>
          </a:r>
        </a:p>
      </dgm:t>
    </dgm:pt>
    <dgm:pt modelId="{F90AFFA3-0E67-4F40-9255-870D22981E64}" type="parTrans" cxnId="{1B6A399C-838E-4EDC-9B68-D70600481B6B}">
      <dgm:prSet/>
      <dgm:spPr/>
      <dgm:t>
        <a:bodyPr/>
        <a:lstStyle/>
        <a:p>
          <a:endParaRPr lang="es-EC" sz="2400"/>
        </a:p>
      </dgm:t>
    </dgm:pt>
    <dgm:pt modelId="{FDED7CB6-B522-4F91-BBC3-932710E3120A}" type="sibTrans" cxnId="{1B6A399C-838E-4EDC-9B68-D70600481B6B}">
      <dgm:prSet/>
      <dgm:spPr/>
      <dgm:t>
        <a:bodyPr/>
        <a:lstStyle/>
        <a:p>
          <a:endParaRPr lang="es-EC" sz="2400"/>
        </a:p>
      </dgm:t>
    </dgm:pt>
    <dgm:pt modelId="{B18644F5-694E-45D9-8640-B0BCC051575F}">
      <dgm:prSet phldrT="[Texto]" custT="1"/>
      <dgm:spPr/>
      <dgm:t>
        <a:bodyPr/>
        <a:lstStyle/>
        <a:p>
          <a:r>
            <a:rPr lang="es-EC" sz="1400" b="0" dirty="0"/>
            <a:t>Definición del presupuesto referencial y términos de referencia, SAE y SIU</a:t>
          </a:r>
        </a:p>
      </dgm:t>
    </dgm:pt>
    <dgm:pt modelId="{4DB6F2F7-AB72-4483-BE03-A94656D6CEFF}" type="parTrans" cxnId="{168665B3-4736-4277-9CA7-FA542B50D92D}">
      <dgm:prSet/>
      <dgm:spPr/>
      <dgm:t>
        <a:bodyPr/>
        <a:lstStyle/>
        <a:p>
          <a:endParaRPr lang="es-EC" sz="2400"/>
        </a:p>
      </dgm:t>
    </dgm:pt>
    <dgm:pt modelId="{CB248769-0F18-4D2F-9C34-89F8761F3160}" type="sibTrans" cxnId="{168665B3-4736-4277-9CA7-FA542B50D92D}">
      <dgm:prSet/>
      <dgm:spPr/>
      <dgm:t>
        <a:bodyPr/>
        <a:lstStyle/>
        <a:p>
          <a:endParaRPr lang="es-EC" sz="2400"/>
        </a:p>
      </dgm:t>
    </dgm:pt>
    <dgm:pt modelId="{5B34915D-FEC1-43A5-9052-72888578BA13}" type="pres">
      <dgm:prSet presAssocID="{55585379-43C0-47BA-BDDA-B3D92C25153F}" presName="Name0" presStyleCnt="0">
        <dgm:presLayoutVars>
          <dgm:chMax val="7"/>
          <dgm:chPref val="7"/>
          <dgm:dir/>
        </dgm:presLayoutVars>
      </dgm:prSet>
      <dgm:spPr/>
    </dgm:pt>
    <dgm:pt modelId="{C07C00FE-031C-483A-B032-38E5D89E0985}" type="pres">
      <dgm:prSet presAssocID="{55585379-43C0-47BA-BDDA-B3D92C25153F}" presName="Name1" presStyleCnt="0"/>
      <dgm:spPr/>
    </dgm:pt>
    <dgm:pt modelId="{F9BC6E0C-671B-437E-A255-0B957D4C4856}" type="pres">
      <dgm:prSet presAssocID="{55585379-43C0-47BA-BDDA-B3D92C25153F}" presName="cycle" presStyleCnt="0"/>
      <dgm:spPr/>
    </dgm:pt>
    <dgm:pt modelId="{C14576AD-9FD2-4BAD-9638-7B59C85ECC69}" type="pres">
      <dgm:prSet presAssocID="{55585379-43C0-47BA-BDDA-B3D92C25153F}" presName="srcNode" presStyleLbl="node1" presStyleIdx="0" presStyleCnt="6"/>
      <dgm:spPr/>
    </dgm:pt>
    <dgm:pt modelId="{AC7C0BBA-FC1F-4806-8C38-0CB750D344B1}" type="pres">
      <dgm:prSet presAssocID="{55585379-43C0-47BA-BDDA-B3D92C25153F}" presName="conn" presStyleLbl="parChTrans1D2" presStyleIdx="0" presStyleCnt="1"/>
      <dgm:spPr/>
    </dgm:pt>
    <dgm:pt modelId="{DE53B90F-7EF9-49E4-9026-798B9EBD9193}" type="pres">
      <dgm:prSet presAssocID="{55585379-43C0-47BA-BDDA-B3D92C25153F}" presName="extraNode" presStyleLbl="node1" presStyleIdx="0" presStyleCnt="6"/>
      <dgm:spPr/>
    </dgm:pt>
    <dgm:pt modelId="{2394BFB4-F134-49F9-A326-FFEAE218621A}" type="pres">
      <dgm:prSet presAssocID="{55585379-43C0-47BA-BDDA-B3D92C25153F}" presName="dstNode" presStyleLbl="node1" presStyleIdx="0" presStyleCnt="6"/>
      <dgm:spPr/>
    </dgm:pt>
    <dgm:pt modelId="{68CA49F0-B06E-4096-8BBB-4790B886D306}" type="pres">
      <dgm:prSet presAssocID="{300103F2-0E5D-4DCD-8CB8-88A344B3D1C3}" presName="text_1" presStyleLbl="node1" presStyleIdx="0" presStyleCnt="6">
        <dgm:presLayoutVars>
          <dgm:bulletEnabled val="1"/>
        </dgm:presLayoutVars>
      </dgm:prSet>
      <dgm:spPr/>
    </dgm:pt>
    <dgm:pt modelId="{A5AC7DFE-892F-40A2-B93A-C31EAB7E64DD}" type="pres">
      <dgm:prSet presAssocID="{300103F2-0E5D-4DCD-8CB8-88A344B3D1C3}" presName="accent_1" presStyleCnt="0"/>
      <dgm:spPr/>
    </dgm:pt>
    <dgm:pt modelId="{E48E2C88-5ED6-47C4-BDF6-24310AB82D16}" type="pres">
      <dgm:prSet presAssocID="{300103F2-0E5D-4DCD-8CB8-88A344B3D1C3}" presName="accentRepeatNode" presStyleLbl="solidFgAcc1" presStyleIdx="0" presStyleCnt="6"/>
      <dgm:spPr/>
    </dgm:pt>
    <dgm:pt modelId="{8F1CCC8F-2016-48AC-9FBF-E49C1FF7F4C1}" type="pres">
      <dgm:prSet presAssocID="{24B1378E-C645-4875-B090-CD0535096064}" presName="text_2" presStyleLbl="node1" presStyleIdx="1" presStyleCnt="6">
        <dgm:presLayoutVars>
          <dgm:bulletEnabled val="1"/>
        </dgm:presLayoutVars>
      </dgm:prSet>
      <dgm:spPr/>
    </dgm:pt>
    <dgm:pt modelId="{CD327974-A288-43CD-B811-5D3A6D6FCFF7}" type="pres">
      <dgm:prSet presAssocID="{24B1378E-C645-4875-B090-CD0535096064}" presName="accent_2" presStyleCnt="0"/>
      <dgm:spPr/>
    </dgm:pt>
    <dgm:pt modelId="{9AE1D1BA-1D90-46AA-BB35-87E9D236E00B}" type="pres">
      <dgm:prSet presAssocID="{24B1378E-C645-4875-B090-CD0535096064}" presName="accentRepeatNode" presStyleLbl="solidFgAcc1" presStyleIdx="1" presStyleCnt="6"/>
      <dgm:spPr/>
    </dgm:pt>
    <dgm:pt modelId="{5BF6AC2C-D97E-408B-85FF-EA485AB1FCFC}" type="pres">
      <dgm:prSet presAssocID="{A503CC57-B652-4F0C-9B28-10157229A195}" presName="text_3" presStyleLbl="node1" presStyleIdx="2" presStyleCnt="6">
        <dgm:presLayoutVars>
          <dgm:bulletEnabled val="1"/>
        </dgm:presLayoutVars>
      </dgm:prSet>
      <dgm:spPr/>
    </dgm:pt>
    <dgm:pt modelId="{F179E2E0-EA90-4DB9-BAE8-3654413D780A}" type="pres">
      <dgm:prSet presAssocID="{A503CC57-B652-4F0C-9B28-10157229A195}" presName="accent_3" presStyleCnt="0"/>
      <dgm:spPr/>
    </dgm:pt>
    <dgm:pt modelId="{56F9F3BC-3FA2-478D-A5ED-E7BC98BAE5B3}" type="pres">
      <dgm:prSet presAssocID="{A503CC57-B652-4F0C-9B28-10157229A195}" presName="accentRepeatNode" presStyleLbl="solidFgAcc1" presStyleIdx="2" presStyleCnt="6"/>
      <dgm:spPr/>
    </dgm:pt>
    <dgm:pt modelId="{D5BEEA4C-29D5-4D84-8F51-7BE34FBDA7D3}" type="pres">
      <dgm:prSet presAssocID="{0BEECE33-D395-4F02-A3C7-B8ACC30684E9}" presName="text_4" presStyleLbl="node1" presStyleIdx="3" presStyleCnt="6">
        <dgm:presLayoutVars>
          <dgm:bulletEnabled val="1"/>
        </dgm:presLayoutVars>
      </dgm:prSet>
      <dgm:spPr/>
    </dgm:pt>
    <dgm:pt modelId="{5E541029-9EBB-483F-9EAF-4F3554DA7F7D}" type="pres">
      <dgm:prSet presAssocID="{0BEECE33-D395-4F02-A3C7-B8ACC30684E9}" presName="accent_4" presStyleCnt="0"/>
      <dgm:spPr/>
    </dgm:pt>
    <dgm:pt modelId="{0C1F2C24-26F8-4952-8D43-613DD57EBA65}" type="pres">
      <dgm:prSet presAssocID="{0BEECE33-D395-4F02-A3C7-B8ACC30684E9}" presName="accentRepeatNode" presStyleLbl="solidFgAcc1" presStyleIdx="3" presStyleCnt="6"/>
      <dgm:spPr/>
    </dgm:pt>
    <dgm:pt modelId="{70F5CCE9-254A-43C5-B3AA-B1574E388EA8}" type="pres">
      <dgm:prSet presAssocID="{4196A01C-1D26-4233-A56F-138676AE7F92}" presName="text_5" presStyleLbl="node1" presStyleIdx="4" presStyleCnt="6">
        <dgm:presLayoutVars>
          <dgm:bulletEnabled val="1"/>
        </dgm:presLayoutVars>
      </dgm:prSet>
      <dgm:spPr/>
    </dgm:pt>
    <dgm:pt modelId="{BE6BBF1F-6E92-4C8E-846F-8983F9596845}" type="pres">
      <dgm:prSet presAssocID="{4196A01C-1D26-4233-A56F-138676AE7F92}" presName="accent_5" presStyleCnt="0"/>
      <dgm:spPr/>
    </dgm:pt>
    <dgm:pt modelId="{4EA42E9F-5E76-4F27-8C87-409C37156B92}" type="pres">
      <dgm:prSet presAssocID="{4196A01C-1D26-4233-A56F-138676AE7F92}" presName="accentRepeatNode" presStyleLbl="solidFgAcc1" presStyleIdx="4" presStyleCnt="6"/>
      <dgm:spPr/>
    </dgm:pt>
    <dgm:pt modelId="{D457A988-AEFC-4D0B-909F-AEDFE80CE45F}" type="pres">
      <dgm:prSet presAssocID="{B18644F5-694E-45D9-8640-B0BCC051575F}" presName="text_6" presStyleLbl="node1" presStyleIdx="5" presStyleCnt="6">
        <dgm:presLayoutVars>
          <dgm:bulletEnabled val="1"/>
        </dgm:presLayoutVars>
      </dgm:prSet>
      <dgm:spPr/>
    </dgm:pt>
    <dgm:pt modelId="{F6CB4FF2-677E-4DEB-BBF6-722BBF01D718}" type="pres">
      <dgm:prSet presAssocID="{B18644F5-694E-45D9-8640-B0BCC051575F}" presName="accent_6" presStyleCnt="0"/>
      <dgm:spPr/>
    </dgm:pt>
    <dgm:pt modelId="{18F0265E-0977-4FF1-8176-96EAE1B4A7BB}" type="pres">
      <dgm:prSet presAssocID="{B18644F5-694E-45D9-8640-B0BCC051575F}" presName="accentRepeatNode" presStyleLbl="solidFgAcc1" presStyleIdx="5" presStyleCnt="6"/>
      <dgm:spPr/>
    </dgm:pt>
  </dgm:ptLst>
  <dgm:cxnLst>
    <dgm:cxn modelId="{63891540-FE97-49A4-B098-17AB906FDC4C}" type="presOf" srcId="{55585379-43C0-47BA-BDDA-B3D92C25153F}" destId="{5B34915D-FEC1-43A5-9052-72888578BA13}" srcOrd="0" destOrd="0" presId="urn:microsoft.com/office/officeart/2008/layout/VerticalCurvedList"/>
    <dgm:cxn modelId="{9A6A304C-E436-478B-8C8A-61528247379D}" type="presOf" srcId="{7D568FDD-AE47-49FC-BC7D-27A57675363D}" destId="{AC7C0BBA-FC1F-4806-8C38-0CB750D344B1}" srcOrd="0" destOrd="0" presId="urn:microsoft.com/office/officeart/2008/layout/VerticalCurvedList"/>
    <dgm:cxn modelId="{358CD452-E74C-4AFC-836F-3949D62FBE96}" srcId="{55585379-43C0-47BA-BDDA-B3D92C25153F}" destId="{A503CC57-B652-4F0C-9B28-10157229A195}" srcOrd="2" destOrd="0" parTransId="{3A30B91A-66E3-4B76-B5C6-9CD3A1D2048A}" sibTransId="{8833B7B7-639E-420F-ACD3-56F1DDB8FB41}"/>
    <dgm:cxn modelId="{E2442054-8A4D-4342-ADED-D4DB4D2A7C0A}" type="presOf" srcId="{300103F2-0E5D-4DCD-8CB8-88A344B3D1C3}" destId="{68CA49F0-B06E-4096-8BBB-4790B886D306}" srcOrd="0" destOrd="0" presId="urn:microsoft.com/office/officeart/2008/layout/VerticalCurvedList"/>
    <dgm:cxn modelId="{21252255-F699-4D3B-8F77-56AD18CD4FCE}" type="presOf" srcId="{4196A01C-1D26-4233-A56F-138676AE7F92}" destId="{70F5CCE9-254A-43C5-B3AA-B1574E388EA8}" srcOrd="0" destOrd="0" presId="urn:microsoft.com/office/officeart/2008/layout/VerticalCurvedList"/>
    <dgm:cxn modelId="{05966F7D-AC00-458D-8F02-9CAC0FC7A7EC}" type="presOf" srcId="{0BEECE33-D395-4F02-A3C7-B8ACC30684E9}" destId="{D5BEEA4C-29D5-4D84-8F51-7BE34FBDA7D3}" srcOrd="0" destOrd="0" presId="urn:microsoft.com/office/officeart/2008/layout/VerticalCurvedList"/>
    <dgm:cxn modelId="{D123D392-FF18-4F6B-91A7-5979C32A96D6}" type="presOf" srcId="{24B1378E-C645-4875-B090-CD0535096064}" destId="{8F1CCC8F-2016-48AC-9FBF-E49C1FF7F4C1}" srcOrd="0" destOrd="0" presId="urn:microsoft.com/office/officeart/2008/layout/VerticalCurvedList"/>
    <dgm:cxn modelId="{1B6A399C-838E-4EDC-9B68-D70600481B6B}" srcId="{55585379-43C0-47BA-BDDA-B3D92C25153F}" destId="{4196A01C-1D26-4233-A56F-138676AE7F92}" srcOrd="4" destOrd="0" parTransId="{F90AFFA3-0E67-4F40-9255-870D22981E64}" sibTransId="{FDED7CB6-B522-4F91-BBC3-932710E3120A}"/>
    <dgm:cxn modelId="{62A5AE9F-6FE2-40E1-8F56-6DD99C28176A}" type="presOf" srcId="{A503CC57-B652-4F0C-9B28-10157229A195}" destId="{5BF6AC2C-D97E-408B-85FF-EA485AB1FCFC}" srcOrd="0" destOrd="0" presId="urn:microsoft.com/office/officeart/2008/layout/VerticalCurvedList"/>
    <dgm:cxn modelId="{168665B3-4736-4277-9CA7-FA542B50D92D}" srcId="{55585379-43C0-47BA-BDDA-B3D92C25153F}" destId="{B18644F5-694E-45D9-8640-B0BCC051575F}" srcOrd="5" destOrd="0" parTransId="{4DB6F2F7-AB72-4483-BE03-A94656D6CEFF}" sibTransId="{CB248769-0F18-4D2F-9C34-89F8761F3160}"/>
    <dgm:cxn modelId="{477E50B9-3C95-4A34-AEB8-EC9CDE9C15E7}" srcId="{55585379-43C0-47BA-BDDA-B3D92C25153F}" destId="{0BEECE33-D395-4F02-A3C7-B8ACC30684E9}" srcOrd="3" destOrd="0" parTransId="{D626A60A-5A97-401A-8743-72EA584CE211}" sibTransId="{B1DDB8F7-2F84-451C-98CC-73080813E4F5}"/>
    <dgm:cxn modelId="{08DCF0BA-E6E8-46A0-8640-1DC29BFDAA85}" type="presOf" srcId="{B18644F5-694E-45D9-8640-B0BCC051575F}" destId="{D457A988-AEFC-4D0B-909F-AEDFE80CE45F}" srcOrd="0" destOrd="0" presId="urn:microsoft.com/office/officeart/2008/layout/VerticalCurvedList"/>
    <dgm:cxn modelId="{3F99B2C1-A47A-44A8-B8DD-D65B44552A98}" srcId="{55585379-43C0-47BA-BDDA-B3D92C25153F}" destId="{300103F2-0E5D-4DCD-8CB8-88A344B3D1C3}" srcOrd="0" destOrd="0" parTransId="{885C9F82-E64D-43D8-9066-FB0EB7561D0B}" sibTransId="{7D568FDD-AE47-49FC-BC7D-27A57675363D}"/>
    <dgm:cxn modelId="{69768DFA-3702-430B-A4C2-E3261421EE00}" srcId="{55585379-43C0-47BA-BDDA-B3D92C25153F}" destId="{24B1378E-C645-4875-B090-CD0535096064}" srcOrd="1" destOrd="0" parTransId="{1FA2D1A5-E90D-4B2C-B41F-80109006058B}" sibTransId="{2588D6A5-3B0A-4FF7-BF87-A1079D3888C7}"/>
    <dgm:cxn modelId="{C321A74B-8C24-4AD8-BDBF-B6F91FEAB1B8}" type="presParOf" srcId="{5B34915D-FEC1-43A5-9052-72888578BA13}" destId="{C07C00FE-031C-483A-B032-38E5D89E0985}" srcOrd="0" destOrd="0" presId="urn:microsoft.com/office/officeart/2008/layout/VerticalCurvedList"/>
    <dgm:cxn modelId="{7A00372E-A6F1-40D1-B7D8-8B1551D53D9D}" type="presParOf" srcId="{C07C00FE-031C-483A-B032-38E5D89E0985}" destId="{F9BC6E0C-671B-437E-A255-0B957D4C4856}" srcOrd="0" destOrd="0" presId="urn:microsoft.com/office/officeart/2008/layout/VerticalCurvedList"/>
    <dgm:cxn modelId="{A8C86565-20C8-4519-8B2D-FC463C994506}" type="presParOf" srcId="{F9BC6E0C-671B-437E-A255-0B957D4C4856}" destId="{C14576AD-9FD2-4BAD-9638-7B59C85ECC69}" srcOrd="0" destOrd="0" presId="urn:microsoft.com/office/officeart/2008/layout/VerticalCurvedList"/>
    <dgm:cxn modelId="{736B3B78-9442-4F8D-B8F8-AD42A6520761}" type="presParOf" srcId="{F9BC6E0C-671B-437E-A255-0B957D4C4856}" destId="{AC7C0BBA-FC1F-4806-8C38-0CB750D344B1}" srcOrd="1" destOrd="0" presId="urn:microsoft.com/office/officeart/2008/layout/VerticalCurvedList"/>
    <dgm:cxn modelId="{560DAE5A-1450-4A70-BCE4-26BDB064220F}" type="presParOf" srcId="{F9BC6E0C-671B-437E-A255-0B957D4C4856}" destId="{DE53B90F-7EF9-49E4-9026-798B9EBD9193}" srcOrd="2" destOrd="0" presId="urn:microsoft.com/office/officeart/2008/layout/VerticalCurvedList"/>
    <dgm:cxn modelId="{9BFD1C6B-B758-46E7-84C4-89C7C9845965}" type="presParOf" srcId="{F9BC6E0C-671B-437E-A255-0B957D4C4856}" destId="{2394BFB4-F134-49F9-A326-FFEAE218621A}" srcOrd="3" destOrd="0" presId="urn:microsoft.com/office/officeart/2008/layout/VerticalCurvedList"/>
    <dgm:cxn modelId="{21E7B9EC-E9D8-42F6-B513-26E674E0AE4E}" type="presParOf" srcId="{C07C00FE-031C-483A-B032-38E5D89E0985}" destId="{68CA49F0-B06E-4096-8BBB-4790B886D306}" srcOrd="1" destOrd="0" presId="urn:microsoft.com/office/officeart/2008/layout/VerticalCurvedList"/>
    <dgm:cxn modelId="{39B67147-39FE-45AE-9FF0-32CD9653F426}" type="presParOf" srcId="{C07C00FE-031C-483A-B032-38E5D89E0985}" destId="{A5AC7DFE-892F-40A2-B93A-C31EAB7E64DD}" srcOrd="2" destOrd="0" presId="urn:microsoft.com/office/officeart/2008/layout/VerticalCurvedList"/>
    <dgm:cxn modelId="{C5674B4E-EE0F-481B-9812-1CA1D56F6589}" type="presParOf" srcId="{A5AC7DFE-892F-40A2-B93A-C31EAB7E64DD}" destId="{E48E2C88-5ED6-47C4-BDF6-24310AB82D16}" srcOrd="0" destOrd="0" presId="urn:microsoft.com/office/officeart/2008/layout/VerticalCurvedList"/>
    <dgm:cxn modelId="{B0D2B0C9-4509-4CBE-8EB8-145B61F326E0}" type="presParOf" srcId="{C07C00FE-031C-483A-B032-38E5D89E0985}" destId="{8F1CCC8F-2016-48AC-9FBF-E49C1FF7F4C1}" srcOrd="3" destOrd="0" presId="urn:microsoft.com/office/officeart/2008/layout/VerticalCurvedList"/>
    <dgm:cxn modelId="{0E6A0386-C792-499A-97B9-800415771260}" type="presParOf" srcId="{C07C00FE-031C-483A-B032-38E5D89E0985}" destId="{CD327974-A288-43CD-B811-5D3A6D6FCFF7}" srcOrd="4" destOrd="0" presId="urn:microsoft.com/office/officeart/2008/layout/VerticalCurvedList"/>
    <dgm:cxn modelId="{A0CD80E3-178A-43D9-B82D-6AF4BEDAAD42}" type="presParOf" srcId="{CD327974-A288-43CD-B811-5D3A6D6FCFF7}" destId="{9AE1D1BA-1D90-46AA-BB35-87E9D236E00B}" srcOrd="0" destOrd="0" presId="urn:microsoft.com/office/officeart/2008/layout/VerticalCurvedList"/>
    <dgm:cxn modelId="{4E107DDF-1308-45CA-AA7B-D1C226009DA7}" type="presParOf" srcId="{C07C00FE-031C-483A-B032-38E5D89E0985}" destId="{5BF6AC2C-D97E-408B-85FF-EA485AB1FCFC}" srcOrd="5" destOrd="0" presId="urn:microsoft.com/office/officeart/2008/layout/VerticalCurvedList"/>
    <dgm:cxn modelId="{188E3D4F-C862-4481-840C-0CC215698D8E}" type="presParOf" srcId="{C07C00FE-031C-483A-B032-38E5D89E0985}" destId="{F179E2E0-EA90-4DB9-BAE8-3654413D780A}" srcOrd="6" destOrd="0" presId="urn:microsoft.com/office/officeart/2008/layout/VerticalCurvedList"/>
    <dgm:cxn modelId="{15EAB35C-9EA2-404A-952E-CF41F89916F1}" type="presParOf" srcId="{F179E2E0-EA90-4DB9-BAE8-3654413D780A}" destId="{56F9F3BC-3FA2-478D-A5ED-E7BC98BAE5B3}" srcOrd="0" destOrd="0" presId="urn:microsoft.com/office/officeart/2008/layout/VerticalCurvedList"/>
    <dgm:cxn modelId="{D8056839-7211-4719-96E3-8EDCB087AC7F}" type="presParOf" srcId="{C07C00FE-031C-483A-B032-38E5D89E0985}" destId="{D5BEEA4C-29D5-4D84-8F51-7BE34FBDA7D3}" srcOrd="7" destOrd="0" presId="urn:microsoft.com/office/officeart/2008/layout/VerticalCurvedList"/>
    <dgm:cxn modelId="{0E7D6359-5889-45BF-A4B3-E6E43FFF422D}" type="presParOf" srcId="{C07C00FE-031C-483A-B032-38E5D89E0985}" destId="{5E541029-9EBB-483F-9EAF-4F3554DA7F7D}" srcOrd="8" destOrd="0" presId="urn:microsoft.com/office/officeart/2008/layout/VerticalCurvedList"/>
    <dgm:cxn modelId="{A08D8FAC-B2AD-441B-8438-D00E0A23B372}" type="presParOf" srcId="{5E541029-9EBB-483F-9EAF-4F3554DA7F7D}" destId="{0C1F2C24-26F8-4952-8D43-613DD57EBA65}" srcOrd="0" destOrd="0" presId="urn:microsoft.com/office/officeart/2008/layout/VerticalCurvedList"/>
    <dgm:cxn modelId="{04C0479F-C809-44D1-A63B-6320D176A479}" type="presParOf" srcId="{C07C00FE-031C-483A-B032-38E5D89E0985}" destId="{70F5CCE9-254A-43C5-B3AA-B1574E388EA8}" srcOrd="9" destOrd="0" presId="urn:microsoft.com/office/officeart/2008/layout/VerticalCurvedList"/>
    <dgm:cxn modelId="{8E48FAAC-133A-4693-A75A-7B2D10C05DEE}" type="presParOf" srcId="{C07C00FE-031C-483A-B032-38E5D89E0985}" destId="{BE6BBF1F-6E92-4C8E-846F-8983F9596845}" srcOrd="10" destOrd="0" presId="urn:microsoft.com/office/officeart/2008/layout/VerticalCurvedList"/>
    <dgm:cxn modelId="{86B22C02-3C9B-468C-87BD-B841D3CFDBC4}" type="presParOf" srcId="{BE6BBF1F-6E92-4C8E-846F-8983F9596845}" destId="{4EA42E9F-5E76-4F27-8C87-409C37156B92}" srcOrd="0" destOrd="0" presId="urn:microsoft.com/office/officeart/2008/layout/VerticalCurvedList"/>
    <dgm:cxn modelId="{24BC4E96-A60F-4B68-BB53-DCC3DD4A9717}" type="presParOf" srcId="{C07C00FE-031C-483A-B032-38E5D89E0985}" destId="{D457A988-AEFC-4D0B-909F-AEDFE80CE45F}" srcOrd="11" destOrd="0" presId="urn:microsoft.com/office/officeart/2008/layout/VerticalCurvedList"/>
    <dgm:cxn modelId="{7BC71399-8896-48BC-B607-1605C0A03C58}" type="presParOf" srcId="{C07C00FE-031C-483A-B032-38E5D89E0985}" destId="{F6CB4FF2-677E-4DEB-BBF6-722BBF01D718}" srcOrd="12" destOrd="0" presId="urn:microsoft.com/office/officeart/2008/layout/VerticalCurvedList"/>
    <dgm:cxn modelId="{86B9B675-11C7-41C0-999A-5468E0CB85B4}" type="presParOf" srcId="{F6CB4FF2-677E-4DEB-BBF6-722BBF01D718}" destId="{18F0265E-0977-4FF1-8176-96EAE1B4A7B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585379-43C0-47BA-BDDA-B3D92C25153F}"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s-EC"/>
        </a:p>
      </dgm:t>
    </dgm:pt>
    <dgm:pt modelId="{EE3C102C-FEDA-4B1D-8936-8F2968B046B2}">
      <dgm:prSet phldrT="[Texto]" custT="1"/>
      <dgm:spPr/>
      <dgm:t>
        <a:bodyPr/>
        <a:lstStyle/>
        <a:p>
          <a:r>
            <a:rPr lang="es-ES" sz="1600" dirty="0"/>
            <a:t>Beneficios</a:t>
          </a:r>
          <a:endParaRPr lang="es-EC" sz="1600" dirty="0"/>
        </a:p>
      </dgm:t>
    </dgm:pt>
    <dgm:pt modelId="{2B40BE6C-8D0F-4580-86E7-0FEAEF341479}" type="parTrans" cxnId="{AAD3366C-102F-4E15-92D6-DAE9D5AEE9D6}">
      <dgm:prSet/>
      <dgm:spPr/>
      <dgm:t>
        <a:bodyPr/>
        <a:lstStyle/>
        <a:p>
          <a:endParaRPr lang="es-EC"/>
        </a:p>
      </dgm:t>
    </dgm:pt>
    <dgm:pt modelId="{4FDD1FB7-CFFE-4123-878F-91A13CFC148E}" type="sibTrans" cxnId="{AAD3366C-102F-4E15-92D6-DAE9D5AEE9D6}">
      <dgm:prSet/>
      <dgm:spPr/>
      <dgm:t>
        <a:bodyPr/>
        <a:lstStyle/>
        <a:p>
          <a:endParaRPr lang="es-EC"/>
        </a:p>
      </dgm:t>
    </dgm:pt>
    <dgm:pt modelId="{89E432DA-3926-4A8D-A1CC-A06E87A045AF}">
      <dgm:prSet phldrT="[Texto]" custT="1"/>
      <dgm:spPr/>
      <dgm:t>
        <a:bodyPr/>
        <a:lstStyle/>
        <a:p>
          <a:r>
            <a:rPr lang="es-ES" sz="1600" dirty="0"/>
            <a:t>Garantizar la adecuada implementación del SIR en el menor tiempo posible.</a:t>
          </a:r>
          <a:endParaRPr lang="es-EC" sz="1600" dirty="0"/>
        </a:p>
      </dgm:t>
    </dgm:pt>
    <dgm:pt modelId="{6D7C6577-E9AE-46E0-AF61-E3D212BD7352}" type="parTrans" cxnId="{E0A02079-7391-4BFD-9122-C2162BC5F8F9}">
      <dgm:prSet/>
      <dgm:spPr/>
      <dgm:t>
        <a:bodyPr/>
        <a:lstStyle/>
        <a:p>
          <a:endParaRPr lang="es-EC"/>
        </a:p>
      </dgm:t>
    </dgm:pt>
    <dgm:pt modelId="{4C43FD58-C75A-4BB4-A061-33F0F25C0D5C}" type="sibTrans" cxnId="{E0A02079-7391-4BFD-9122-C2162BC5F8F9}">
      <dgm:prSet/>
      <dgm:spPr/>
      <dgm:t>
        <a:bodyPr/>
        <a:lstStyle/>
        <a:p>
          <a:endParaRPr lang="es-EC"/>
        </a:p>
      </dgm:t>
    </dgm:pt>
    <dgm:pt modelId="{EB892436-8F9A-423C-A67B-AF8C5E327BC0}">
      <dgm:prSet phldrT="[Texto]" custT="1"/>
      <dgm:spPr/>
      <dgm:t>
        <a:bodyPr/>
        <a:lstStyle/>
        <a:p>
          <a:endParaRPr lang="es-EC" sz="1600" dirty="0"/>
        </a:p>
      </dgm:t>
    </dgm:pt>
    <dgm:pt modelId="{0829E268-1851-43AD-BC79-2242A4977120}" type="parTrans" cxnId="{A4FAF138-2E80-4881-8090-C7188DEE2310}">
      <dgm:prSet/>
      <dgm:spPr/>
      <dgm:t>
        <a:bodyPr/>
        <a:lstStyle/>
        <a:p>
          <a:endParaRPr lang="es-EC"/>
        </a:p>
      </dgm:t>
    </dgm:pt>
    <dgm:pt modelId="{593C4B84-4C4F-48AA-B0AC-578E17AFB3D6}" type="sibTrans" cxnId="{A4FAF138-2E80-4881-8090-C7188DEE2310}">
      <dgm:prSet/>
      <dgm:spPr/>
      <dgm:t>
        <a:bodyPr/>
        <a:lstStyle/>
        <a:p>
          <a:endParaRPr lang="es-EC"/>
        </a:p>
      </dgm:t>
    </dgm:pt>
    <dgm:pt modelId="{1AEF12D5-4EA5-4A14-BB33-AB814DA7F02C}" type="pres">
      <dgm:prSet presAssocID="{55585379-43C0-47BA-BDDA-B3D92C25153F}" presName="Name0" presStyleCnt="0">
        <dgm:presLayoutVars>
          <dgm:chMax val="7"/>
          <dgm:chPref val="7"/>
          <dgm:dir/>
          <dgm:animLvl val="lvl"/>
        </dgm:presLayoutVars>
      </dgm:prSet>
      <dgm:spPr/>
    </dgm:pt>
    <dgm:pt modelId="{304C6829-909D-4646-9139-E4A708FCF346}" type="pres">
      <dgm:prSet presAssocID="{EE3C102C-FEDA-4B1D-8936-8F2968B046B2}" presName="Accent1" presStyleCnt="0"/>
      <dgm:spPr/>
    </dgm:pt>
    <dgm:pt modelId="{0C8E792E-6186-4BF0-B578-EF9B5F88F9C8}" type="pres">
      <dgm:prSet presAssocID="{EE3C102C-FEDA-4B1D-8936-8F2968B046B2}" presName="Accent" presStyleLbl="node1" presStyleIdx="0" presStyleCnt="1" custLinFactNeighborX="-30044" custLinFactNeighborY="-950"/>
      <dgm:spPr/>
    </dgm:pt>
    <dgm:pt modelId="{2055B0D7-159F-4D0E-86E8-0718D20A0B3B}" type="pres">
      <dgm:prSet presAssocID="{EE3C102C-FEDA-4B1D-8936-8F2968B046B2}" presName="Child1" presStyleLbl="revTx" presStyleIdx="0" presStyleCnt="2" custScaleX="216538">
        <dgm:presLayoutVars>
          <dgm:chMax val="0"/>
          <dgm:chPref val="0"/>
          <dgm:bulletEnabled val="1"/>
        </dgm:presLayoutVars>
      </dgm:prSet>
      <dgm:spPr/>
    </dgm:pt>
    <dgm:pt modelId="{2A92ADB5-EFAE-43DD-B3DC-9ED60328F62E}" type="pres">
      <dgm:prSet presAssocID="{EE3C102C-FEDA-4B1D-8936-8F2968B046B2}" presName="Parent1" presStyleLbl="revTx" presStyleIdx="1" presStyleCnt="2" custLinFactNeighborX="-53426" custLinFactNeighborY="-1704">
        <dgm:presLayoutVars>
          <dgm:chMax val="1"/>
          <dgm:chPref val="1"/>
          <dgm:bulletEnabled val="1"/>
        </dgm:presLayoutVars>
      </dgm:prSet>
      <dgm:spPr/>
    </dgm:pt>
  </dgm:ptLst>
  <dgm:cxnLst>
    <dgm:cxn modelId="{A4FAF138-2E80-4881-8090-C7188DEE2310}" srcId="{EE3C102C-FEDA-4B1D-8936-8F2968B046B2}" destId="{EB892436-8F9A-423C-A67B-AF8C5E327BC0}" srcOrd="1" destOrd="0" parTransId="{0829E268-1851-43AD-BC79-2242A4977120}" sibTransId="{593C4B84-4C4F-48AA-B0AC-578E17AFB3D6}"/>
    <dgm:cxn modelId="{21685960-8F47-4469-AC22-F660569CAB12}" type="presOf" srcId="{EB892436-8F9A-423C-A67B-AF8C5E327BC0}" destId="{2055B0D7-159F-4D0E-86E8-0718D20A0B3B}" srcOrd="0" destOrd="1" presId="urn:microsoft.com/office/officeart/2009/layout/CircleArrowProcess"/>
    <dgm:cxn modelId="{7CE7974A-C394-4365-9671-3587EF1ACFBA}" type="presOf" srcId="{55585379-43C0-47BA-BDDA-B3D92C25153F}" destId="{1AEF12D5-4EA5-4A14-BB33-AB814DA7F02C}" srcOrd="0" destOrd="0" presId="urn:microsoft.com/office/officeart/2009/layout/CircleArrowProcess"/>
    <dgm:cxn modelId="{AAD3366C-102F-4E15-92D6-DAE9D5AEE9D6}" srcId="{55585379-43C0-47BA-BDDA-B3D92C25153F}" destId="{EE3C102C-FEDA-4B1D-8936-8F2968B046B2}" srcOrd="0" destOrd="0" parTransId="{2B40BE6C-8D0F-4580-86E7-0FEAEF341479}" sibTransId="{4FDD1FB7-CFFE-4123-878F-91A13CFC148E}"/>
    <dgm:cxn modelId="{E0A02079-7391-4BFD-9122-C2162BC5F8F9}" srcId="{EE3C102C-FEDA-4B1D-8936-8F2968B046B2}" destId="{89E432DA-3926-4A8D-A1CC-A06E87A045AF}" srcOrd="0" destOrd="0" parTransId="{6D7C6577-E9AE-46E0-AF61-E3D212BD7352}" sibTransId="{4C43FD58-C75A-4BB4-A061-33F0F25C0D5C}"/>
    <dgm:cxn modelId="{B92C307C-3038-4DE5-875A-D9D3B20CA8A2}" type="presOf" srcId="{EE3C102C-FEDA-4B1D-8936-8F2968B046B2}" destId="{2A92ADB5-EFAE-43DD-B3DC-9ED60328F62E}" srcOrd="0" destOrd="0" presId="urn:microsoft.com/office/officeart/2009/layout/CircleArrowProcess"/>
    <dgm:cxn modelId="{54CC1EA4-1AD1-4679-A930-A65AB7EE21F5}" type="presOf" srcId="{89E432DA-3926-4A8D-A1CC-A06E87A045AF}" destId="{2055B0D7-159F-4D0E-86E8-0718D20A0B3B}" srcOrd="0" destOrd="0" presId="urn:microsoft.com/office/officeart/2009/layout/CircleArrowProcess"/>
    <dgm:cxn modelId="{8833C75E-D7DE-47C5-968D-57616E9D341B}" type="presParOf" srcId="{1AEF12D5-4EA5-4A14-BB33-AB814DA7F02C}" destId="{304C6829-909D-4646-9139-E4A708FCF346}" srcOrd="0" destOrd="0" presId="urn:microsoft.com/office/officeart/2009/layout/CircleArrowProcess"/>
    <dgm:cxn modelId="{6096EB49-77CE-4D38-A175-964110ACCCA4}" type="presParOf" srcId="{304C6829-909D-4646-9139-E4A708FCF346}" destId="{0C8E792E-6186-4BF0-B578-EF9B5F88F9C8}" srcOrd="0" destOrd="0" presId="urn:microsoft.com/office/officeart/2009/layout/CircleArrowProcess"/>
    <dgm:cxn modelId="{0327F758-0E0D-4848-836E-6A6CF1DFCE4F}" type="presParOf" srcId="{1AEF12D5-4EA5-4A14-BB33-AB814DA7F02C}" destId="{2055B0D7-159F-4D0E-86E8-0718D20A0B3B}" srcOrd="1" destOrd="0" presId="urn:microsoft.com/office/officeart/2009/layout/CircleArrowProcess"/>
    <dgm:cxn modelId="{D32908E6-A219-47C6-9403-C6C8A2941757}" type="presParOf" srcId="{1AEF12D5-4EA5-4A14-BB33-AB814DA7F02C}" destId="{2A92ADB5-EFAE-43DD-B3DC-9ED60328F62E}" srcOrd="2" destOrd="0" presId="urn:microsoft.com/office/officeart/2009/layout/CircleArrow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5585379-43C0-47BA-BDDA-B3D92C25153F}"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s-EC"/>
        </a:p>
      </dgm:t>
    </dgm:pt>
    <dgm:pt modelId="{EE3C102C-FEDA-4B1D-8936-8F2968B046B2}">
      <dgm:prSet phldrT="[Texto]" custT="1"/>
      <dgm:spPr/>
      <dgm:t>
        <a:bodyPr/>
        <a:lstStyle/>
        <a:p>
          <a:r>
            <a:rPr lang="es-EC" sz="1600" dirty="0"/>
            <a:t>Financiamiento</a:t>
          </a:r>
        </a:p>
      </dgm:t>
    </dgm:pt>
    <dgm:pt modelId="{2B40BE6C-8D0F-4580-86E7-0FEAEF341479}" type="parTrans" cxnId="{AAD3366C-102F-4E15-92D6-DAE9D5AEE9D6}">
      <dgm:prSet/>
      <dgm:spPr/>
      <dgm:t>
        <a:bodyPr/>
        <a:lstStyle/>
        <a:p>
          <a:endParaRPr lang="es-EC"/>
        </a:p>
      </dgm:t>
    </dgm:pt>
    <dgm:pt modelId="{4FDD1FB7-CFFE-4123-878F-91A13CFC148E}" type="sibTrans" cxnId="{AAD3366C-102F-4E15-92D6-DAE9D5AEE9D6}">
      <dgm:prSet/>
      <dgm:spPr/>
      <dgm:t>
        <a:bodyPr/>
        <a:lstStyle/>
        <a:p>
          <a:endParaRPr lang="es-EC"/>
        </a:p>
      </dgm:t>
    </dgm:pt>
    <dgm:pt modelId="{89E432DA-3926-4A8D-A1CC-A06E87A045AF}">
      <dgm:prSet phldrT="[Texto]" custT="1"/>
      <dgm:spPr/>
      <dgm:t>
        <a:bodyPr/>
        <a:lstStyle/>
        <a:p>
          <a:r>
            <a:rPr lang="es-ES" sz="1600" dirty="0"/>
            <a:t>Apoyo de la banca multilateral</a:t>
          </a:r>
          <a:endParaRPr lang="es-EC" sz="1600" dirty="0"/>
        </a:p>
      </dgm:t>
    </dgm:pt>
    <dgm:pt modelId="{6D7C6577-E9AE-46E0-AF61-E3D212BD7352}" type="parTrans" cxnId="{E0A02079-7391-4BFD-9122-C2162BC5F8F9}">
      <dgm:prSet/>
      <dgm:spPr/>
      <dgm:t>
        <a:bodyPr/>
        <a:lstStyle/>
        <a:p>
          <a:endParaRPr lang="es-EC"/>
        </a:p>
      </dgm:t>
    </dgm:pt>
    <dgm:pt modelId="{4C43FD58-C75A-4BB4-A061-33F0F25C0D5C}" type="sibTrans" cxnId="{E0A02079-7391-4BFD-9122-C2162BC5F8F9}">
      <dgm:prSet/>
      <dgm:spPr/>
      <dgm:t>
        <a:bodyPr/>
        <a:lstStyle/>
        <a:p>
          <a:endParaRPr lang="es-EC"/>
        </a:p>
      </dgm:t>
    </dgm:pt>
    <dgm:pt modelId="{EB892436-8F9A-423C-A67B-AF8C5E327BC0}">
      <dgm:prSet phldrT="[Texto]" custT="1"/>
      <dgm:spPr/>
      <dgm:t>
        <a:bodyPr/>
        <a:lstStyle/>
        <a:p>
          <a:endParaRPr lang="es-EC" sz="1600" dirty="0"/>
        </a:p>
      </dgm:t>
    </dgm:pt>
    <dgm:pt modelId="{0829E268-1851-43AD-BC79-2242A4977120}" type="parTrans" cxnId="{A4FAF138-2E80-4881-8090-C7188DEE2310}">
      <dgm:prSet/>
      <dgm:spPr/>
      <dgm:t>
        <a:bodyPr/>
        <a:lstStyle/>
        <a:p>
          <a:endParaRPr lang="es-EC"/>
        </a:p>
      </dgm:t>
    </dgm:pt>
    <dgm:pt modelId="{593C4B84-4C4F-48AA-B0AC-578E17AFB3D6}" type="sibTrans" cxnId="{A4FAF138-2E80-4881-8090-C7188DEE2310}">
      <dgm:prSet/>
      <dgm:spPr/>
      <dgm:t>
        <a:bodyPr/>
        <a:lstStyle/>
        <a:p>
          <a:endParaRPr lang="es-EC"/>
        </a:p>
      </dgm:t>
    </dgm:pt>
    <dgm:pt modelId="{1AEF12D5-4EA5-4A14-BB33-AB814DA7F02C}" type="pres">
      <dgm:prSet presAssocID="{55585379-43C0-47BA-BDDA-B3D92C25153F}" presName="Name0" presStyleCnt="0">
        <dgm:presLayoutVars>
          <dgm:chMax val="7"/>
          <dgm:chPref val="7"/>
          <dgm:dir/>
          <dgm:animLvl val="lvl"/>
        </dgm:presLayoutVars>
      </dgm:prSet>
      <dgm:spPr/>
    </dgm:pt>
    <dgm:pt modelId="{304C6829-909D-4646-9139-E4A708FCF346}" type="pres">
      <dgm:prSet presAssocID="{EE3C102C-FEDA-4B1D-8936-8F2968B046B2}" presName="Accent1" presStyleCnt="0"/>
      <dgm:spPr/>
    </dgm:pt>
    <dgm:pt modelId="{0C8E792E-6186-4BF0-B578-EF9B5F88F9C8}" type="pres">
      <dgm:prSet presAssocID="{EE3C102C-FEDA-4B1D-8936-8F2968B046B2}" presName="Accent" presStyleLbl="node1" presStyleIdx="0" presStyleCnt="1" custLinFactNeighborX="-30044" custLinFactNeighborY="-950"/>
      <dgm:spPr/>
    </dgm:pt>
    <dgm:pt modelId="{2055B0D7-159F-4D0E-86E8-0718D20A0B3B}" type="pres">
      <dgm:prSet presAssocID="{EE3C102C-FEDA-4B1D-8936-8F2968B046B2}" presName="Child1" presStyleLbl="revTx" presStyleIdx="0" presStyleCnt="2" custScaleX="216538">
        <dgm:presLayoutVars>
          <dgm:chMax val="0"/>
          <dgm:chPref val="0"/>
          <dgm:bulletEnabled val="1"/>
        </dgm:presLayoutVars>
      </dgm:prSet>
      <dgm:spPr/>
    </dgm:pt>
    <dgm:pt modelId="{2A92ADB5-EFAE-43DD-B3DC-9ED60328F62E}" type="pres">
      <dgm:prSet presAssocID="{EE3C102C-FEDA-4B1D-8936-8F2968B046B2}" presName="Parent1" presStyleLbl="revTx" presStyleIdx="1" presStyleCnt="2" custLinFactNeighborX="-53426" custLinFactNeighborY="-1704">
        <dgm:presLayoutVars>
          <dgm:chMax val="1"/>
          <dgm:chPref val="1"/>
          <dgm:bulletEnabled val="1"/>
        </dgm:presLayoutVars>
      </dgm:prSet>
      <dgm:spPr/>
    </dgm:pt>
  </dgm:ptLst>
  <dgm:cxnLst>
    <dgm:cxn modelId="{A4FAF138-2E80-4881-8090-C7188DEE2310}" srcId="{EE3C102C-FEDA-4B1D-8936-8F2968B046B2}" destId="{EB892436-8F9A-423C-A67B-AF8C5E327BC0}" srcOrd="1" destOrd="0" parTransId="{0829E268-1851-43AD-BC79-2242A4977120}" sibTransId="{593C4B84-4C4F-48AA-B0AC-578E17AFB3D6}"/>
    <dgm:cxn modelId="{21685960-8F47-4469-AC22-F660569CAB12}" type="presOf" srcId="{EB892436-8F9A-423C-A67B-AF8C5E327BC0}" destId="{2055B0D7-159F-4D0E-86E8-0718D20A0B3B}" srcOrd="0" destOrd="1" presId="urn:microsoft.com/office/officeart/2009/layout/CircleArrowProcess"/>
    <dgm:cxn modelId="{7CE7974A-C394-4365-9671-3587EF1ACFBA}" type="presOf" srcId="{55585379-43C0-47BA-BDDA-B3D92C25153F}" destId="{1AEF12D5-4EA5-4A14-BB33-AB814DA7F02C}" srcOrd="0" destOrd="0" presId="urn:microsoft.com/office/officeart/2009/layout/CircleArrowProcess"/>
    <dgm:cxn modelId="{AAD3366C-102F-4E15-92D6-DAE9D5AEE9D6}" srcId="{55585379-43C0-47BA-BDDA-B3D92C25153F}" destId="{EE3C102C-FEDA-4B1D-8936-8F2968B046B2}" srcOrd="0" destOrd="0" parTransId="{2B40BE6C-8D0F-4580-86E7-0FEAEF341479}" sibTransId="{4FDD1FB7-CFFE-4123-878F-91A13CFC148E}"/>
    <dgm:cxn modelId="{E0A02079-7391-4BFD-9122-C2162BC5F8F9}" srcId="{EE3C102C-FEDA-4B1D-8936-8F2968B046B2}" destId="{89E432DA-3926-4A8D-A1CC-A06E87A045AF}" srcOrd="0" destOrd="0" parTransId="{6D7C6577-E9AE-46E0-AF61-E3D212BD7352}" sibTransId="{4C43FD58-C75A-4BB4-A061-33F0F25C0D5C}"/>
    <dgm:cxn modelId="{B92C307C-3038-4DE5-875A-D9D3B20CA8A2}" type="presOf" srcId="{EE3C102C-FEDA-4B1D-8936-8F2968B046B2}" destId="{2A92ADB5-EFAE-43DD-B3DC-9ED60328F62E}" srcOrd="0" destOrd="0" presId="urn:microsoft.com/office/officeart/2009/layout/CircleArrowProcess"/>
    <dgm:cxn modelId="{54CC1EA4-1AD1-4679-A930-A65AB7EE21F5}" type="presOf" srcId="{89E432DA-3926-4A8D-A1CC-A06E87A045AF}" destId="{2055B0D7-159F-4D0E-86E8-0718D20A0B3B}" srcOrd="0" destOrd="0" presId="urn:microsoft.com/office/officeart/2009/layout/CircleArrowProcess"/>
    <dgm:cxn modelId="{8833C75E-D7DE-47C5-968D-57616E9D341B}" type="presParOf" srcId="{1AEF12D5-4EA5-4A14-BB33-AB814DA7F02C}" destId="{304C6829-909D-4646-9139-E4A708FCF346}" srcOrd="0" destOrd="0" presId="urn:microsoft.com/office/officeart/2009/layout/CircleArrowProcess"/>
    <dgm:cxn modelId="{6096EB49-77CE-4D38-A175-964110ACCCA4}" type="presParOf" srcId="{304C6829-909D-4646-9139-E4A708FCF346}" destId="{0C8E792E-6186-4BF0-B578-EF9B5F88F9C8}" srcOrd="0" destOrd="0" presId="urn:microsoft.com/office/officeart/2009/layout/CircleArrowProcess"/>
    <dgm:cxn modelId="{0327F758-0E0D-4848-836E-6A6CF1DFCE4F}" type="presParOf" srcId="{1AEF12D5-4EA5-4A14-BB33-AB814DA7F02C}" destId="{2055B0D7-159F-4D0E-86E8-0718D20A0B3B}" srcOrd="1" destOrd="0" presId="urn:microsoft.com/office/officeart/2009/layout/CircleArrowProcess"/>
    <dgm:cxn modelId="{D32908E6-A219-47C6-9403-C6C8A2941757}" type="presParOf" srcId="{1AEF12D5-4EA5-4A14-BB33-AB814DA7F02C}" destId="{2A92ADB5-EFAE-43DD-B3DC-9ED60328F62E}" srcOrd="2" destOrd="0" presId="urn:microsoft.com/office/officeart/2009/layout/CircleArrowProcess"/>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18067F-B5FB-4215-A572-A3AD59FE84A3}">
      <dsp:nvSpPr>
        <dsp:cNvPr id="0" name=""/>
        <dsp:cNvSpPr/>
      </dsp:nvSpPr>
      <dsp:spPr>
        <a:xfrm>
          <a:off x="0" y="1091132"/>
          <a:ext cx="11550869" cy="1454842"/>
        </a:xfrm>
        <a:prstGeom prst="notched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4AD7E1-430E-40CE-ADF3-C8F4104651EF}">
      <dsp:nvSpPr>
        <dsp:cNvPr id="0" name=""/>
        <dsp:cNvSpPr/>
      </dsp:nvSpPr>
      <dsp:spPr>
        <a:xfrm>
          <a:off x="412" y="0"/>
          <a:ext cx="1244905" cy="1454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s-ES" sz="1200" b="0" kern="1200" dirty="0"/>
            <a:t>Elaboración de documentos habilitantes previos</a:t>
          </a:r>
        </a:p>
      </dsp:txBody>
      <dsp:txXfrm>
        <a:off x="412" y="0"/>
        <a:ext cx="1244905" cy="1454842"/>
      </dsp:txXfrm>
    </dsp:sp>
    <dsp:sp modelId="{1CCC969B-930A-446E-A7E5-4CD2EC9E17BE}">
      <dsp:nvSpPr>
        <dsp:cNvPr id="0" name=""/>
        <dsp:cNvSpPr/>
      </dsp:nvSpPr>
      <dsp:spPr>
        <a:xfrm>
          <a:off x="441009" y="1636698"/>
          <a:ext cx="363710" cy="363710"/>
        </a:xfrm>
        <a:prstGeom prst="ellipse">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2271C9-A56A-4FA4-BFC5-86A01127BE4D}">
      <dsp:nvSpPr>
        <dsp:cNvPr id="0" name=""/>
        <dsp:cNvSpPr/>
      </dsp:nvSpPr>
      <dsp:spPr>
        <a:xfrm>
          <a:off x="1343702" y="2156891"/>
          <a:ext cx="1244905" cy="1454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s-ES" sz="1400" b="0" kern="1200" dirty="0"/>
            <a:t>Proceso</a:t>
          </a:r>
          <a:r>
            <a:rPr lang="es-ES" sz="1400" b="1" kern="1200" dirty="0"/>
            <a:t> </a:t>
          </a:r>
          <a:r>
            <a:rPr lang="es-ES" sz="1400" b="0" kern="1200" dirty="0"/>
            <a:t>certificación VPN y MINTEL</a:t>
          </a:r>
        </a:p>
        <a:p>
          <a:pPr marL="0" lvl="0" indent="0" algn="ctr" defTabSz="622300">
            <a:lnSpc>
              <a:spcPct val="90000"/>
            </a:lnSpc>
            <a:spcBef>
              <a:spcPct val="0"/>
            </a:spcBef>
            <a:spcAft>
              <a:spcPct val="35000"/>
            </a:spcAft>
            <a:buNone/>
          </a:pPr>
          <a:r>
            <a:rPr lang="es-ES" sz="1400" b="0" kern="1200" dirty="0"/>
            <a:t>Convenio Corporativo</a:t>
          </a:r>
        </a:p>
      </dsp:txBody>
      <dsp:txXfrm>
        <a:off x="1343702" y="2156891"/>
        <a:ext cx="1244905" cy="1454842"/>
      </dsp:txXfrm>
    </dsp:sp>
    <dsp:sp modelId="{256107B3-84F4-4B0D-8179-496E6A0E15E6}">
      <dsp:nvSpPr>
        <dsp:cNvPr id="0" name=""/>
        <dsp:cNvSpPr/>
      </dsp:nvSpPr>
      <dsp:spPr>
        <a:xfrm>
          <a:off x="1748159" y="1636698"/>
          <a:ext cx="363710" cy="363710"/>
        </a:xfrm>
        <a:prstGeom prst="ellipse">
          <a:avLst/>
        </a:prstGeom>
        <a:solidFill>
          <a:schemeClr val="accent5">
            <a:hueOff val="-262448"/>
            <a:satOff val="39"/>
            <a:lumOff val="-92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132DAA-20F6-4B0C-B77F-FA794A02FB4F}">
      <dsp:nvSpPr>
        <dsp:cNvPr id="0" name=""/>
        <dsp:cNvSpPr/>
      </dsp:nvSpPr>
      <dsp:spPr>
        <a:xfrm>
          <a:off x="2614713" y="0"/>
          <a:ext cx="1244905" cy="1454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s-ES" sz="1400" b="0" kern="1200" dirty="0" err="1"/>
            <a:t>Inf</a:t>
          </a:r>
          <a:r>
            <a:rPr lang="es-ES" sz="1400" b="0" kern="1200" dirty="0"/>
            <a:t>. Favorable CGE y QH</a:t>
          </a:r>
        </a:p>
      </dsp:txBody>
      <dsp:txXfrm>
        <a:off x="2614713" y="0"/>
        <a:ext cx="1244905" cy="1454842"/>
      </dsp:txXfrm>
    </dsp:sp>
    <dsp:sp modelId="{574C819A-469C-4BA7-9C02-61F01F4A3DB8}">
      <dsp:nvSpPr>
        <dsp:cNvPr id="0" name=""/>
        <dsp:cNvSpPr/>
      </dsp:nvSpPr>
      <dsp:spPr>
        <a:xfrm>
          <a:off x="3273372" y="1622418"/>
          <a:ext cx="363710" cy="363710"/>
        </a:xfrm>
        <a:prstGeom prst="ellipse">
          <a:avLst/>
        </a:prstGeom>
        <a:solidFill>
          <a:schemeClr val="accent5">
            <a:hueOff val="-524896"/>
            <a:satOff val="77"/>
            <a:lumOff val="-184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20CA6F-CC6C-42CF-BE78-CEDE4143CCAA}">
      <dsp:nvSpPr>
        <dsp:cNvPr id="0" name=""/>
        <dsp:cNvSpPr/>
      </dsp:nvSpPr>
      <dsp:spPr>
        <a:xfrm>
          <a:off x="4275939" y="2182264"/>
          <a:ext cx="1244905" cy="1454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s-ES" sz="1400" u="none" strike="noStrike" kern="1200" dirty="0">
              <a:effectLst/>
            </a:rPr>
            <a:t>Publicación proceso</a:t>
          </a:r>
          <a:endParaRPr lang="es-ES" sz="1400" kern="1200" dirty="0">
            <a:solidFill>
              <a:schemeClr val="tx1"/>
            </a:solidFill>
          </a:endParaRPr>
        </a:p>
      </dsp:txBody>
      <dsp:txXfrm>
        <a:off x="4275939" y="2182264"/>
        <a:ext cx="1244905" cy="1454842"/>
      </dsp:txXfrm>
    </dsp:sp>
    <dsp:sp modelId="{4AFED91E-9555-4EAF-817D-28D3E4D01E45}">
      <dsp:nvSpPr>
        <dsp:cNvPr id="0" name=""/>
        <dsp:cNvSpPr/>
      </dsp:nvSpPr>
      <dsp:spPr>
        <a:xfrm>
          <a:off x="4611395" y="1632890"/>
          <a:ext cx="363710" cy="363710"/>
        </a:xfrm>
        <a:prstGeom prst="ellipse">
          <a:avLst/>
        </a:prstGeom>
        <a:solidFill>
          <a:schemeClr val="accent5">
            <a:hueOff val="-787344"/>
            <a:satOff val="116"/>
            <a:lumOff val="-277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0AE517-3739-46B4-BD19-6DE189F72A00}">
      <dsp:nvSpPr>
        <dsp:cNvPr id="0" name=""/>
        <dsp:cNvSpPr/>
      </dsp:nvSpPr>
      <dsp:spPr>
        <a:xfrm>
          <a:off x="5229013" y="0"/>
          <a:ext cx="1244905" cy="1454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s-ES" sz="1400" kern="1200" dirty="0">
              <a:solidFill>
                <a:schemeClr val="tx1"/>
              </a:solidFill>
            </a:rPr>
            <a:t>Recepción de ofertas</a:t>
          </a:r>
        </a:p>
      </dsp:txBody>
      <dsp:txXfrm>
        <a:off x="5229013" y="0"/>
        <a:ext cx="1244905" cy="1454842"/>
      </dsp:txXfrm>
    </dsp:sp>
    <dsp:sp modelId="{07A5F66F-D4CF-487A-BC50-00C959749FEC}">
      <dsp:nvSpPr>
        <dsp:cNvPr id="0" name=""/>
        <dsp:cNvSpPr/>
      </dsp:nvSpPr>
      <dsp:spPr>
        <a:xfrm>
          <a:off x="5814578" y="1636698"/>
          <a:ext cx="363710" cy="363710"/>
        </a:xfrm>
        <a:prstGeom prst="ellipse">
          <a:avLst/>
        </a:prstGeom>
        <a:solidFill>
          <a:schemeClr val="accent5">
            <a:hueOff val="-1049793"/>
            <a:satOff val="154"/>
            <a:lumOff val="-369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EF9CC6-C857-4172-A096-1170C0A55F70}">
      <dsp:nvSpPr>
        <dsp:cNvPr id="0" name=""/>
        <dsp:cNvSpPr/>
      </dsp:nvSpPr>
      <dsp:spPr>
        <a:xfrm>
          <a:off x="6536163" y="2182264"/>
          <a:ext cx="1244905" cy="1454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s-ES" sz="1400" u="none" strike="noStrike" kern="1200" dirty="0">
              <a:effectLst/>
            </a:rPr>
            <a:t>Suscripción del contrato</a:t>
          </a:r>
          <a:endParaRPr lang="es-ES" sz="1400" kern="1200" dirty="0">
            <a:solidFill>
              <a:schemeClr val="tx1"/>
            </a:solidFill>
          </a:endParaRPr>
        </a:p>
      </dsp:txBody>
      <dsp:txXfrm>
        <a:off x="6536163" y="2182264"/>
        <a:ext cx="1244905" cy="1454842"/>
      </dsp:txXfrm>
    </dsp:sp>
    <dsp:sp modelId="{EB391DCF-4B1D-471B-8DD2-3FCB1225BE27}">
      <dsp:nvSpPr>
        <dsp:cNvPr id="0" name=""/>
        <dsp:cNvSpPr/>
      </dsp:nvSpPr>
      <dsp:spPr>
        <a:xfrm>
          <a:off x="6909852" y="1636698"/>
          <a:ext cx="363710" cy="363710"/>
        </a:xfrm>
        <a:prstGeom prst="ellipse">
          <a:avLst/>
        </a:prstGeom>
        <a:solidFill>
          <a:schemeClr val="accent5">
            <a:hueOff val="-1312241"/>
            <a:satOff val="193"/>
            <a:lumOff val="-462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D347D7-4AB2-432C-8AD4-0126E99BD975}">
      <dsp:nvSpPr>
        <dsp:cNvPr id="0" name=""/>
        <dsp:cNvSpPr/>
      </dsp:nvSpPr>
      <dsp:spPr>
        <a:xfrm>
          <a:off x="7843314" y="0"/>
          <a:ext cx="1244905" cy="1454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s-ES" sz="1400" u="none" strike="noStrike" kern="1200" dirty="0">
              <a:effectLst/>
            </a:rPr>
            <a:t>Instalación Fase 1</a:t>
          </a:r>
          <a:endParaRPr lang="es-ES" sz="1400" kern="1200" dirty="0">
            <a:solidFill>
              <a:schemeClr val="tx1"/>
            </a:solidFill>
          </a:endParaRPr>
        </a:p>
      </dsp:txBody>
      <dsp:txXfrm>
        <a:off x="7843314" y="0"/>
        <a:ext cx="1244905" cy="1454842"/>
      </dsp:txXfrm>
    </dsp:sp>
    <dsp:sp modelId="{CA9AF856-0C13-4B4D-B23B-EC4E3EFF3904}">
      <dsp:nvSpPr>
        <dsp:cNvPr id="0" name=""/>
        <dsp:cNvSpPr/>
      </dsp:nvSpPr>
      <dsp:spPr>
        <a:xfrm>
          <a:off x="8283911" y="1636698"/>
          <a:ext cx="363710" cy="363710"/>
        </a:xfrm>
        <a:prstGeom prst="ellipse">
          <a:avLst/>
        </a:prstGeom>
        <a:solidFill>
          <a:schemeClr val="accent5">
            <a:hueOff val="-1574689"/>
            <a:satOff val="231"/>
            <a:lumOff val="-554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BA7EEF-AA36-4E14-A4AD-43C342E4EFFC}">
      <dsp:nvSpPr>
        <dsp:cNvPr id="0" name=""/>
        <dsp:cNvSpPr/>
      </dsp:nvSpPr>
      <dsp:spPr>
        <a:xfrm>
          <a:off x="9459325" y="2138706"/>
          <a:ext cx="1244905" cy="1454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s-ES" sz="1400" u="none" strike="noStrike" kern="1200" dirty="0">
              <a:effectLst/>
            </a:rPr>
            <a:t>Instalación Fase 2</a:t>
          </a:r>
          <a:endParaRPr lang="es-ES" sz="1400" kern="1200" dirty="0">
            <a:solidFill>
              <a:schemeClr val="tx1"/>
            </a:solidFill>
          </a:endParaRPr>
        </a:p>
      </dsp:txBody>
      <dsp:txXfrm>
        <a:off x="9459325" y="2138706"/>
        <a:ext cx="1244905" cy="1454842"/>
      </dsp:txXfrm>
    </dsp:sp>
    <dsp:sp modelId="{199AAF84-341B-4F6A-B82D-12D0949920BE}">
      <dsp:nvSpPr>
        <dsp:cNvPr id="0" name=""/>
        <dsp:cNvSpPr/>
      </dsp:nvSpPr>
      <dsp:spPr>
        <a:xfrm>
          <a:off x="9591061" y="1636698"/>
          <a:ext cx="363710" cy="363710"/>
        </a:xfrm>
        <a:prstGeom prst="ellipse">
          <a:avLst/>
        </a:prstGeom>
        <a:solidFill>
          <a:schemeClr val="accent5">
            <a:hueOff val="-1837137"/>
            <a:satOff val="270"/>
            <a:lumOff val="-647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670250-56D3-4F8D-9D68-FC3B9C314E02}">
      <dsp:nvSpPr>
        <dsp:cNvPr id="0" name=""/>
        <dsp:cNvSpPr/>
      </dsp:nvSpPr>
      <dsp:spPr>
        <a:xfrm>
          <a:off x="352" y="0"/>
          <a:ext cx="1675122" cy="691012"/>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marL="0" lvl="0" indent="0" algn="ctr" defTabSz="533400">
            <a:lnSpc>
              <a:spcPct val="90000"/>
            </a:lnSpc>
            <a:spcBef>
              <a:spcPct val="0"/>
            </a:spcBef>
            <a:spcAft>
              <a:spcPct val="35000"/>
            </a:spcAft>
            <a:buNone/>
          </a:pPr>
          <a:r>
            <a:rPr lang="es-ES" sz="1200" kern="1200" dirty="0"/>
            <a:t>Revisión documentación</a:t>
          </a:r>
        </a:p>
      </dsp:txBody>
      <dsp:txXfrm>
        <a:off x="352" y="0"/>
        <a:ext cx="1502369" cy="691012"/>
      </dsp:txXfrm>
    </dsp:sp>
    <dsp:sp modelId="{94C58207-822C-4ACE-B56C-EFAED771B299}">
      <dsp:nvSpPr>
        <dsp:cNvPr id="0" name=""/>
        <dsp:cNvSpPr/>
      </dsp:nvSpPr>
      <dsp:spPr>
        <a:xfrm>
          <a:off x="1266670" y="0"/>
          <a:ext cx="1957599" cy="691012"/>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s-ES" sz="1200" kern="1200" dirty="0"/>
            <a:t>Entrega de Observaciones</a:t>
          </a:r>
          <a:endParaRPr lang="es-ES" sz="1400" kern="1200" dirty="0"/>
        </a:p>
      </dsp:txBody>
      <dsp:txXfrm>
        <a:off x="1612176" y="0"/>
        <a:ext cx="1266587" cy="691012"/>
      </dsp:txXfrm>
    </dsp:sp>
    <dsp:sp modelId="{63142B75-E5C1-4B0D-8609-59551189A50D}">
      <dsp:nvSpPr>
        <dsp:cNvPr id="0" name=""/>
        <dsp:cNvSpPr/>
      </dsp:nvSpPr>
      <dsp:spPr>
        <a:xfrm>
          <a:off x="2784254" y="0"/>
          <a:ext cx="2122933" cy="691012"/>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s-ES" sz="1200" kern="1200" dirty="0"/>
            <a:t>Ajustes conforme recomendación</a:t>
          </a:r>
        </a:p>
      </dsp:txBody>
      <dsp:txXfrm>
        <a:off x="3129760" y="0"/>
        <a:ext cx="1431921" cy="6910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7C0BBA-FC1F-4806-8C38-0CB750D344B1}">
      <dsp:nvSpPr>
        <dsp:cNvPr id="0" name=""/>
        <dsp:cNvSpPr/>
      </dsp:nvSpPr>
      <dsp:spPr>
        <a:xfrm>
          <a:off x="-4964325" y="-760656"/>
          <a:ext cx="5912337" cy="5912337"/>
        </a:xfrm>
        <a:prstGeom prst="blockArc">
          <a:avLst>
            <a:gd name="adj1" fmla="val 18900000"/>
            <a:gd name="adj2" fmla="val 2700000"/>
            <a:gd name="adj3" fmla="val 365"/>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CA49F0-B06E-4096-8BBB-4790B886D306}">
      <dsp:nvSpPr>
        <dsp:cNvPr id="0" name=""/>
        <dsp:cNvSpPr/>
      </dsp:nvSpPr>
      <dsp:spPr>
        <a:xfrm>
          <a:off x="353722" y="231231"/>
          <a:ext cx="6461999" cy="46228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6940" tIns="35560" rIns="35560" bIns="35560" numCol="1" spcCol="1270" anchor="ctr" anchorCtr="0">
          <a:noAutofit/>
        </a:bodyPr>
        <a:lstStyle/>
        <a:p>
          <a:pPr marL="0" lvl="0" indent="0" algn="l" defTabSz="622300">
            <a:lnSpc>
              <a:spcPct val="90000"/>
            </a:lnSpc>
            <a:spcBef>
              <a:spcPct val="0"/>
            </a:spcBef>
            <a:spcAft>
              <a:spcPct val="35000"/>
            </a:spcAft>
            <a:buNone/>
          </a:pPr>
          <a:r>
            <a:rPr lang="es-EC" sz="1400" b="0" kern="1200" dirty="0"/>
            <a:t>Revisión y análisis de la documentación y estudios previos existentes SIR</a:t>
          </a:r>
          <a:endParaRPr lang="es-EC" sz="2400" kern="1200" dirty="0"/>
        </a:p>
      </dsp:txBody>
      <dsp:txXfrm>
        <a:off x="353722" y="231231"/>
        <a:ext cx="6461999" cy="462287"/>
      </dsp:txXfrm>
    </dsp:sp>
    <dsp:sp modelId="{E48E2C88-5ED6-47C4-BDF6-24310AB82D16}">
      <dsp:nvSpPr>
        <dsp:cNvPr id="0" name=""/>
        <dsp:cNvSpPr/>
      </dsp:nvSpPr>
      <dsp:spPr>
        <a:xfrm>
          <a:off x="64792" y="173445"/>
          <a:ext cx="577858" cy="577858"/>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1CCC8F-2016-48AC-9FBF-E49C1FF7F4C1}">
      <dsp:nvSpPr>
        <dsp:cNvPr id="0" name=""/>
        <dsp:cNvSpPr/>
      </dsp:nvSpPr>
      <dsp:spPr>
        <a:xfrm>
          <a:off x="733984" y="924574"/>
          <a:ext cx="6081736" cy="46228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6940" tIns="35560" rIns="35560" bIns="35560" numCol="1" spcCol="1270" anchor="ctr" anchorCtr="0">
          <a:noAutofit/>
        </a:bodyPr>
        <a:lstStyle/>
        <a:p>
          <a:pPr marL="0" lvl="0" indent="0" algn="l" defTabSz="622300">
            <a:lnSpc>
              <a:spcPct val="90000"/>
            </a:lnSpc>
            <a:spcBef>
              <a:spcPct val="0"/>
            </a:spcBef>
            <a:spcAft>
              <a:spcPct val="35000"/>
            </a:spcAft>
            <a:buNone/>
          </a:pPr>
          <a:r>
            <a:rPr lang="es-EC" sz="1400" b="0" kern="1200" dirty="0"/>
            <a:t>Especificaciones técnicas y funcionales, y modelo de provisión y operación SIR</a:t>
          </a:r>
        </a:p>
      </dsp:txBody>
      <dsp:txXfrm>
        <a:off x="733984" y="924574"/>
        <a:ext cx="6081736" cy="462287"/>
      </dsp:txXfrm>
    </dsp:sp>
    <dsp:sp modelId="{9AE1D1BA-1D90-46AA-BB35-87E9D236E00B}">
      <dsp:nvSpPr>
        <dsp:cNvPr id="0" name=""/>
        <dsp:cNvSpPr/>
      </dsp:nvSpPr>
      <dsp:spPr>
        <a:xfrm>
          <a:off x="445055" y="866788"/>
          <a:ext cx="577858" cy="577858"/>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F6AC2C-D97E-408B-85FF-EA485AB1FCFC}">
      <dsp:nvSpPr>
        <dsp:cNvPr id="0" name=""/>
        <dsp:cNvSpPr/>
      </dsp:nvSpPr>
      <dsp:spPr>
        <a:xfrm>
          <a:off x="907869" y="1617917"/>
          <a:ext cx="5907851" cy="46228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6940" tIns="35560" rIns="35560" bIns="35560" numCol="1" spcCol="1270" anchor="ctr" anchorCtr="0">
          <a:noAutofit/>
        </a:bodyPr>
        <a:lstStyle/>
        <a:p>
          <a:pPr marL="0" lvl="0" indent="0" algn="l" defTabSz="622300">
            <a:lnSpc>
              <a:spcPct val="90000"/>
            </a:lnSpc>
            <a:spcBef>
              <a:spcPct val="0"/>
            </a:spcBef>
            <a:spcAft>
              <a:spcPct val="35000"/>
            </a:spcAft>
            <a:buNone/>
          </a:pPr>
          <a:r>
            <a:rPr lang="es-EC" sz="1400" b="0" kern="1200" dirty="0"/>
            <a:t>Definición del presupuesto referencial y términos de referencia, SIR</a:t>
          </a:r>
        </a:p>
      </dsp:txBody>
      <dsp:txXfrm>
        <a:off x="907869" y="1617917"/>
        <a:ext cx="5907851" cy="462287"/>
      </dsp:txXfrm>
    </dsp:sp>
    <dsp:sp modelId="{56F9F3BC-3FA2-478D-A5ED-E7BC98BAE5B3}">
      <dsp:nvSpPr>
        <dsp:cNvPr id="0" name=""/>
        <dsp:cNvSpPr/>
      </dsp:nvSpPr>
      <dsp:spPr>
        <a:xfrm>
          <a:off x="618939" y="1560131"/>
          <a:ext cx="577858" cy="577858"/>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BEEA4C-29D5-4D84-8F51-7BE34FBDA7D3}">
      <dsp:nvSpPr>
        <dsp:cNvPr id="0" name=""/>
        <dsp:cNvSpPr/>
      </dsp:nvSpPr>
      <dsp:spPr>
        <a:xfrm>
          <a:off x="907869" y="2310820"/>
          <a:ext cx="5907851" cy="46228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6940" tIns="35560" rIns="35560" bIns="35560" numCol="1" spcCol="1270" anchor="ctr" anchorCtr="0">
          <a:noAutofit/>
        </a:bodyPr>
        <a:lstStyle/>
        <a:p>
          <a:pPr marL="0" lvl="0" indent="0" algn="l" defTabSz="622300">
            <a:lnSpc>
              <a:spcPct val="90000"/>
            </a:lnSpc>
            <a:spcBef>
              <a:spcPct val="0"/>
            </a:spcBef>
            <a:spcAft>
              <a:spcPct val="35000"/>
            </a:spcAft>
            <a:buNone/>
          </a:pPr>
          <a:r>
            <a:rPr lang="es-EC" sz="1400" b="0" kern="1200" dirty="0"/>
            <a:t>Modelo de Contrato y documentos habilitantes SIR</a:t>
          </a:r>
        </a:p>
      </dsp:txBody>
      <dsp:txXfrm>
        <a:off x="907869" y="2310820"/>
        <a:ext cx="5907851" cy="462287"/>
      </dsp:txXfrm>
    </dsp:sp>
    <dsp:sp modelId="{0C1F2C24-26F8-4952-8D43-613DD57EBA65}">
      <dsp:nvSpPr>
        <dsp:cNvPr id="0" name=""/>
        <dsp:cNvSpPr/>
      </dsp:nvSpPr>
      <dsp:spPr>
        <a:xfrm>
          <a:off x="618939" y="2253034"/>
          <a:ext cx="577858" cy="577858"/>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F5CCE9-254A-43C5-B3AA-B1574E388EA8}">
      <dsp:nvSpPr>
        <dsp:cNvPr id="0" name=""/>
        <dsp:cNvSpPr/>
      </dsp:nvSpPr>
      <dsp:spPr>
        <a:xfrm>
          <a:off x="733984" y="3004163"/>
          <a:ext cx="6081736" cy="46228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6940" tIns="35560" rIns="35560" bIns="35560" numCol="1" spcCol="1270" anchor="ctr" anchorCtr="0">
          <a:noAutofit/>
        </a:bodyPr>
        <a:lstStyle/>
        <a:p>
          <a:pPr marL="0" lvl="0" indent="0" algn="l" defTabSz="622300">
            <a:lnSpc>
              <a:spcPct val="90000"/>
            </a:lnSpc>
            <a:spcBef>
              <a:spcPct val="0"/>
            </a:spcBef>
            <a:spcAft>
              <a:spcPct val="35000"/>
            </a:spcAft>
            <a:buNone/>
          </a:pPr>
          <a:r>
            <a:rPr lang="es-EC" sz="1400" b="0" kern="1200" dirty="0"/>
            <a:t>Especificaciones técnicas y funcionales, y modelo de provisión SAE y SIU</a:t>
          </a:r>
        </a:p>
      </dsp:txBody>
      <dsp:txXfrm>
        <a:off x="733984" y="3004163"/>
        <a:ext cx="6081736" cy="462287"/>
      </dsp:txXfrm>
    </dsp:sp>
    <dsp:sp modelId="{4EA42E9F-5E76-4F27-8C87-409C37156B92}">
      <dsp:nvSpPr>
        <dsp:cNvPr id="0" name=""/>
        <dsp:cNvSpPr/>
      </dsp:nvSpPr>
      <dsp:spPr>
        <a:xfrm>
          <a:off x="445055" y="2946377"/>
          <a:ext cx="577858" cy="577858"/>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457A988-AEFC-4D0B-909F-AEDFE80CE45F}">
      <dsp:nvSpPr>
        <dsp:cNvPr id="0" name=""/>
        <dsp:cNvSpPr/>
      </dsp:nvSpPr>
      <dsp:spPr>
        <a:xfrm>
          <a:off x="353722" y="3697506"/>
          <a:ext cx="6461999" cy="46228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6940" tIns="35560" rIns="35560" bIns="35560" numCol="1" spcCol="1270" anchor="ctr" anchorCtr="0">
          <a:noAutofit/>
        </a:bodyPr>
        <a:lstStyle/>
        <a:p>
          <a:pPr marL="0" lvl="0" indent="0" algn="l" defTabSz="622300">
            <a:lnSpc>
              <a:spcPct val="90000"/>
            </a:lnSpc>
            <a:spcBef>
              <a:spcPct val="0"/>
            </a:spcBef>
            <a:spcAft>
              <a:spcPct val="35000"/>
            </a:spcAft>
            <a:buNone/>
          </a:pPr>
          <a:r>
            <a:rPr lang="es-EC" sz="1400" b="0" kern="1200" dirty="0"/>
            <a:t>Definición del presupuesto referencial y términos de referencia, SAE y SIU</a:t>
          </a:r>
        </a:p>
      </dsp:txBody>
      <dsp:txXfrm>
        <a:off x="353722" y="3697506"/>
        <a:ext cx="6461999" cy="462287"/>
      </dsp:txXfrm>
    </dsp:sp>
    <dsp:sp modelId="{18F0265E-0977-4FF1-8176-96EAE1B4A7BB}">
      <dsp:nvSpPr>
        <dsp:cNvPr id="0" name=""/>
        <dsp:cNvSpPr/>
      </dsp:nvSpPr>
      <dsp:spPr>
        <a:xfrm>
          <a:off x="64792" y="3639720"/>
          <a:ext cx="577858" cy="577858"/>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8E792E-6186-4BF0-B578-EF9B5F88F9C8}">
      <dsp:nvSpPr>
        <dsp:cNvPr id="0" name=""/>
        <dsp:cNvSpPr/>
      </dsp:nvSpPr>
      <dsp:spPr>
        <a:xfrm>
          <a:off x="-199946" y="-16393"/>
          <a:ext cx="1725290" cy="1725674"/>
        </a:xfrm>
        <a:prstGeom prst="circularArrow">
          <a:avLst>
            <a:gd name="adj1" fmla="val 10980"/>
            <a:gd name="adj2" fmla="val 1142322"/>
            <a:gd name="adj3" fmla="val 9000000"/>
            <a:gd name="adj4" fmla="val 10800000"/>
            <a:gd name="adj5" fmla="val 125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55B0D7-159F-4D0E-86E8-0718D20A0B3B}">
      <dsp:nvSpPr>
        <dsp:cNvPr id="0" name=""/>
        <dsp:cNvSpPr/>
      </dsp:nvSpPr>
      <dsp:spPr>
        <a:xfrm>
          <a:off x="1440684" y="514423"/>
          <a:ext cx="2241903" cy="690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S" sz="1600" kern="1200" dirty="0"/>
            <a:t>Garantizar la adecuada implementación del SIR en el menor tiempo posible.</a:t>
          </a:r>
          <a:endParaRPr lang="es-EC" sz="1600" kern="1200" dirty="0"/>
        </a:p>
        <a:p>
          <a:pPr marL="171450" lvl="1" indent="-171450" algn="l" defTabSz="711200">
            <a:lnSpc>
              <a:spcPct val="90000"/>
            </a:lnSpc>
            <a:spcBef>
              <a:spcPct val="0"/>
            </a:spcBef>
            <a:spcAft>
              <a:spcPct val="15000"/>
            </a:spcAft>
            <a:buChar char="•"/>
          </a:pPr>
          <a:endParaRPr lang="es-EC" sz="1600" kern="1200" dirty="0"/>
        </a:p>
      </dsp:txBody>
      <dsp:txXfrm>
        <a:off x="1440684" y="514423"/>
        <a:ext cx="2241903" cy="690442"/>
      </dsp:txXfrm>
    </dsp:sp>
    <dsp:sp modelId="{2A92ADB5-EFAE-43DD-B3DC-9ED60328F62E}">
      <dsp:nvSpPr>
        <dsp:cNvPr id="0" name=""/>
        <dsp:cNvSpPr/>
      </dsp:nvSpPr>
      <dsp:spPr>
        <a:xfrm>
          <a:off x="185058" y="616492"/>
          <a:ext cx="962727" cy="481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dirty="0"/>
            <a:t>Beneficios</a:t>
          </a:r>
          <a:endParaRPr lang="es-EC" sz="1600" kern="1200" dirty="0"/>
        </a:p>
      </dsp:txBody>
      <dsp:txXfrm>
        <a:off x="185058" y="616492"/>
        <a:ext cx="962727" cy="4812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8E792E-6186-4BF0-B578-EF9B5F88F9C8}">
      <dsp:nvSpPr>
        <dsp:cNvPr id="0" name=""/>
        <dsp:cNvSpPr/>
      </dsp:nvSpPr>
      <dsp:spPr>
        <a:xfrm>
          <a:off x="-199946" y="-16393"/>
          <a:ext cx="1725290" cy="1725674"/>
        </a:xfrm>
        <a:prstGeom prst="circularArrow">
          <a:avLst>
            <a:gd name="adj1" fmla="val 10980"/>
            <a:gd name="adj2" fmla="val 1142322"/>
            <a:gd name="adj3" fmla="val 9000000"/>
            <a:gd name="adj4" fmla="val 10800000"/>
            <a:gd name="adj5" fmla="val 125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55B0D7-159F-4D0E-86E8-0718D20A0B3B}">
      <dsp:nvSpPr>
        <dsp:cNvPr id="0" name=""/>
        <dsp:cNvSpPr/>
      </dsp:nvSpPr>
      <dsp:spPr>
        <a:xfrm>
          <a:off x="1440684" y="514423"/>
          <a:ext cx="2241903" cy="690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S" sz="1600" kern="1200" dirty="0"/>
            <a:t>Apoyo de la banca multilateral</a:t>
          </a:r>
          <a:endParaRPr lang="es-EC" sz="1600" kern="1200" dirty="0"/>
        </a:p>
        <a:p>
          <a:pPr marL="171450" lvl="1" indent="-171450" algn="l" defTabSz="711200">
            <a:lnSpc>
              <a:spcPct val="90000"/>
            </a:lnSpc>
            <a:spcBef>
              <a:spcPct val="0"/>
            </a:spcBef>
            <a:spcAft>
              <a:spcPct val="15000"/>
            </a:spcAft>
            <a:buChar char="•"/>
          </a:pPr>
          <a:endParaRPr lang="es-EC" sz="1600" kern="1200" dirty="0"/>
        </a:p>
      </dsp:txBody>
      <dsp:txXfrm>
        <a:off x="1440684" y="514423"/>
        <a:ext cx="2241903" cy="690442"/>
      </dsp:txXfrm>
    </dsp:sp>
    <dsp:sp modelId="{2A92ADB5-EFAE-43DD-B3DC-9ED60328F62E}">
      <dsp:nvSpPr>
        <dsp:cNvPr id="0" name=""/>
        <dsp:cNvSpPr/>
      </dsp:nvSpPr>
      <dsp:spPr>
        <a:xfrm>
          <a:off x="185058" y="616492"/>
          <a:ext cx="962727" cy="481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C" sz="1600" kern="1200" dirty="0"/>
            <a:t>Financiamiento</a:t>
          </a:r>
        </a:p>
      </dsp:txBody>
      <dsp:txXfrm>
        <a:off x="185058" y="616492"/>
        <a:ext cx="962727" cy="48129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F2B62C-F96F-41F3-B00B-51F2A2CF9BB4}" type="datetimeFigureOut">
              <a:rPr lang="es-CO" smtClean="0"/>
              <a:t>23/08/2021</a:t>
            </a:fld>
            <a:endParaRPr lang="es-CO"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74F42C-E743-4ED0-A611-D39222A97CEA}" type="slidenum">
              <a:rPr lang="es-CO" smtClean="0"/>
              <a:t>‹Nº›</a:t>
            </a:fld>
            <a:endParaRPr lang="es-CO" dirty="0"/>
          </a:p>
        </p:txBody>
      </p:sp>
    </p:spTree>
    <p:extLst>
      <p:ext uri="{BB962C8B-B14F-4D97-AF65-F5344CB8AC3E}">
        <p14:creationId xmlns:p14="http://schemas.microsoft.com/office/powerpoint/2010/main" val="2265231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2074F42C-E743-4ED0-A611-D39222A97CEA}" type="slidenum">
              <a:rPr lang="es-CO" smtClean="0"/>
              <a:t>4</a:t>
            </a:fld>
            <a:endParaRPr lang="es-CO" dirty="0"/>
          </a:p>
        </p:txBody>
      </p:sp>
    </p:spTree>
    <p:extLst>
      <p:ext uri="{BB962C8B-B14F-4D97-AF65-F5344CB8AC3E}">
        <p14:creationId xmlns:p14="http://schemas.microsoft.com/office/powerpoint/2010/main" val="1232191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2074F42C-E743-4ED0-A611-D39222A97CEA}" type="slidenum">
              <a:rPr lang="es-CO" smtClean="0"/>
              <a:t>5</a:t>
            </a:fld>
            <a:endParaRPr lang="es-CO" dirty="0"/>
          </a:p>
        </p:txBody>
      </p:sp>
    </p:spTree>
    <p:extLst>
      <p:ext uri="{BB962C8B-B14F-4D97-AF65-F5344CB8AC3E}">
        <p14:creationId xmlns:p14="http://schemas.microsoft.com/office/powerpoint/2010/main" val="1726958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2074F42C-E743-4ED0-A611-D39222A97CEA}" type="slidenum">
              <a:rPr lang="es-CO" smtClean="0"/>
              <a:t>7</a:t>
            </a:fld>
            <a:endParaRPr lang="es-CO" dirty="0"/>
          </a:p>
        </p:txBody>
      </p:sp>
    </p:spTree>
    <p:extLst>
      <p:ext uri="{BB962C8B-B14F-4D97-AF65-F5344CB8AC3E}">
        <p14:creationId xmlns:p14="http://schemas.microsoft.com/office/powerpoint/2010/main" val="1956244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8/23/2021</a:t>
            </a:fld>
            <a:endParaRPr lang="en-US"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B6F15528-21DE-4FAA-801E-634DDDAF4B2B}" type="slidenum">
              <a:rPr lang="es-CO" smtClean="0"/>
              <a:t>‹Nº›</a:t>
            </a:fld>
            <a:endParaRPr lang="es-CO" dirty="0"/>
          </a:p>
        </p:txBody>
      </p:sp>
    </p:spTree>
    <p:extLst>
      <p:ext uri="{BB962C8B-B14F-4D97-AF65-F5344CB8AC3E}">
        <p14:creationId xmlns:p14="http://schemas.microsoft.com/office/powerpoint/2010/main" val="4077542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defTabSz="882306"/>
            <a:fld id="{1D8BD707-D9CF-40AE-B4C6-C98DA3205C09}" type="datetimeFigureOut">
              <a:rPr lang="en-US" smtClean="0">
                <a:solidFill>
                  <a:prstClr val="black">
                    <a:tint val="75000"/>
                  </a:prstClr>
                </a:solidFill>
              </a:rPr>
              <a:pPr defTabSz="882306"/>
              <a:t>8/23/2021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882306"/>
            <a:endParaRPr lang="es-ES_tradnl"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882306"/>
            <a:fld id="{B6F15528-21DE-4FAA-801E-634DDDAF4B2B}" type="slidenum">
              <a:rPr lang="tr-TR" smtClean="0">
                <a:solidFill>
                  <a:prstClr val="black">
                    <a:tint val="75000"/>
                  </a:prstClr>
                </a:solidFill>
              </a:rPr>
              <a:pPr defTabSz="882306"/>
              <a:t>‹Nº›</a:t>
            </a:fld>
            <a:endParaRPr lang="tr-TR">
              <a:solidFill>
                <a:prstClr val="black">
                  <a:tint val="75000"/>
                </a:prstClr>
              </a:solidFill>
            </a:endParaRPr>
          </a:p>
        </p:txBody>
      </p:sp>
    </p:spTree>
    <p:extLst>
      <p:ext uri="{BB962C8B-B14F-4D97-AF65-F5344CB8AC3E}">
        <p14:creationId xmlns:p14="http://schemas.microsoft.com/office/powerpoint/2010/main" val="2931555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defTabSz="882306"/>
            <a:fld id="{1D8BD707-D9CF-40AE-B4C6-C98DA3205C09}" type="datetimeFigureOut">
              <a:rPr lang="en-US" smtClean="0">
                <a:solidFill>
                  <a:prstClr val="black">
                    <a:tint val="75000"/>
                  </a:prstClr>
                </a:solidFill>
              </a:rPr>
              <a:pPr defTabSz="882306"/>
              <a:t>8/23/2021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882306"/>
            <a:endParaRPr lang="es-ES_tradnl"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882306"/>
            <a:fld id="{B6F15528-21DE-4FAA-801E-634DDDAF4B2B}" type="slidenum">
              <a:rPr lang="tr-TR" smtClean="0">
                <a:solidFill>
                  <a:prstClr val="black">
                    <a:tint val="75000"/>
                  </a:prstClr>
                </a:solidFill>
              </a:rPr>
              <a:pPr defTabSz="882306"/>
              <a:t>‹Nº›</a:t>
            </a:fld>
            <a:endParaRPr lang="tr-TR">
              <a:solidFill>
                <a:prstClr val="black">
                  <a:tint val="75000"/>
                </a:prstClr>
              </a:solidFill>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015727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defTabSz="882306"/>
            <a:fld id="{1D8BD707-D9CF-40AE-B4C6-C98DA3205C09}" type="datetimeFigureOut">
              <a:rPr lang="en-US" smtClean="0">
                <a:solidFill>
                  <a:prstClr val="black">
                    <a:tint val="75000"/>
                  </a:prstClr>
                </a:solidFill>
              </a:rPr>
              <a:pPr defTabSz="882306"/>
              <a:t>8/23/2021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882306"/>
            <a:endParaRPr lang="es-ES_tradnl"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882306"/>
            <a:fld id="{B6F15528-21DE-4FAA-801E-634DDDAF4B2B}" type="slidenum">
              <a:rPr lang="tr-TR" smtClean="0">
                <a:solidFill>
                  <a:prstClr val="black">
                    <a:tint val="75000"/>
                  </a:prstClr>
                </a:solidFill>
              </a:rPr>
              <a:pPr defTabSz="882306"/>
              <a:t>‹Nº›</a:t>
            </a:fld>
            <a:endParaRPr lang="tr-TR">
              <a:solidFill>
                <a:prstClr val="black">
                  <a:tint val="75000"/>
                </a:prstClr>
              </a:solidFill>
            </a:endParaRPr>
          </a:p>
        </p:txBody>
      </p:sp>
    </p:spTree>
    <p:extLst>
      <p:ext uri="{BB962C8B-B14F-4D97-AF65-F5344CB8AC3E}">
        <p14:creationId xmlns:p14="http://schemas.microsoft.com/office/powerpoint/2010/main" val="4266585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defTabSz="882306"/>
            <a:fld id="{1D8BD707-D9CF-40AE-B4C6-C98DA3205C09}" type="datetimeFigureOut">
              <a:rPr lang="en-US" smtClean="0">
                <a:solidFill>
                  <a:prstClr val="black">
                    <a:tint val="75000"/>
                  </a:prstClr>
                </a:solidFill>
              </a:rPr>
              <a:pPr defTabSz="882306"/>
              <a:t>8/23/2021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882306"/>
            <a:endParaRPr lang="es-ES_tradnl"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882306"/>
            <a:fld id="{B6F15528-21DE-4FAA-801E-634DDDAF4B2B}" type="slidenum">
              <a:rPr lang="tr-TR" smtClean="0">
                <a:solidFill>
                  <a:prstClr val="black">
                    <a:tint val="75000"/>
                  </a:prstClr>
                </a:solidFill>
              </a:rPr>
              <a:pPr defTabSz="882306"/>
              <a:t>‹Nº›</a:t>
            </a:fld>
            <a:endParaRPr lang="tr-TR">
              <a:solidFill>
                <a:prstClr val="black">
                  <a:tint val="75000"/>
                </a:prstClr>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363129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defTabSz="882306"/>
            <a:fld id="{1D8BD707-D9CF-40AE-B4C6-C98DA3205C09}" type="datetimeFigureOut">
              <a:rPr lang="en-US" smtClean="0">
                <a:solidFill>
                  <a:prstClr val="black">
                    <a:tint val="75000"/>
                  </a:prstClr>
                </a:solidFill>
              </a:rPr>
              <a:pPr defTabSz="882306"/>
              <a:t>8/23/2021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882306"/>
            <a:endParaRPr lang="es-ES_tradnl"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882306"/>
            <a:fld id="{B6F15528-21DE-4FAA-801E-634DDDAF4B2B}" type="slidenum">
              <a:rPr lang="tr-TR" smtClean="0">
                <a:solidFill>
                  <a:prstClr val="black">
                    <a:tint val="75000"/>
                  </a:prstClr>
                </a:solidFill>
              </a:rPr>
              <a:pPr defTabSz="882306"/>
              <a:t>‹Nº›</a:t>
            </a:fld>
            <a:endParaRPr lang="tr-TR">
              <a:solidFill>
                <a:prstClr val="black">
                  <a:tint val="75000"/>
                </a:prstClr>
              </a:solidFill>
            </a:endParaRPr>
          </a:p>
        </p:txBody>
      </p:sp>
    </p:spTree>
    <p:extLst>
      <p:ext uri="{BB962C8B-B14F-4D97-AF65-F5344CB8AC3E}">
        <p14:creationId xmlns:p14="http://schemas.microsoft.com/office/powerpoint/2010/main" val="207466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8/23/2021</a:t>
            </a:fld>
            <a:endParaRPr lang="en-US"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B6F15528-21DE-4FAA-801E-634DDDAF4B2B}" type="slidenum">
              <a:rPr lang="es-CO" smtClean="0"/>
              <a:t>‹Nº›</a:t>
            </a:fld>
            <a:endParaRPr lang="es-CO" dirty="0"/>
          </a:p>
        </p:txBody>
      </p:sp>
    </p:spTree>
    <p:extLst>
      <p:ext uri="{BB962C8B-B14F-4D97-AF65-F5344CB8AC3E}">
        <p14:creationId xmlns:p14="http://schemas.microsoft.com/office/powerpoint/2010/main" val="37711265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8/23/2021</a:t>
            </a:fld>
            <a:endParaRPr lang="en-US"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B6F15528-21DE-4FAA-801E-634DDDAF4B2B}" type="slidenum">
              <a:rPr lang="es-CO" smtClean="0"/>
              <a:t>‹Nº›</a:t>
            </a:fld>
            <a:endParaRPr lang="es-CO" dirty="0"/>
          </a:p>
        </p:txBody>
      </p:sp>
    </p:spTree>
    <p:extLst>
      <p:ext uri="{BB962C8B-B14F-4D97-AF65-F5344CB8AC3E}">
        <p14:creationId xmlns:p14="http://schemas.microsoft.com/office/powerpoint/2010/main" val="42704277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2721084" y="2123267"/>
            <a:ext cx="6749834" cy="328980"/>
          </a:xfrm>
        </p:spPr>
        <p:txBody>
          <a:bodyPr lIns="0" tIns="0" rIns="0" bIns="0"/>
          <a:lstStyle>
            <a:lvl1pPr>
              <a:defRPr sz="2063" b="0"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8/23/2021</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dirty="0"/>
          </a:p>
        </p:txBody>
      </p:sp>
    </p:spTree>
    <p:extLst>
      <p:ext uri="{BB962C8B-B14F-4D97-AF65-F5344CB8AC3E}">
        <p14:creationId xmlns:p14="http://schemas.microsoft.com/office/powerpoint/2010/main" val="28995433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8/23/2021</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dirty="0"/>
          </a:p>
        </p:txBody>
      </p:sp>
    </p:spTree>
    <p:extLst>
      <p:ext uri="{BB962C8B-B14F-4D97-AF65-F5344CB8AC3E}">
        <p14:creationId xmlns:p14="http://schemas.microsoft.com/office/powerpoint/2010/main" val="20453274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13" name="Text Placeholder 11">
            <a:extLst>
              <a:ext uri="{FF2B5EF4-FFF2-40B4-BE49-F238E27FC236}">
                <a16:creationId xmlns:a16="http://schemas.microsoft.com/office/drawing/2014/main" id="{7A7EBC3E-D8A4-42B3-8081-17D2EBE11B0D}"/>
              </a:ext>
            </a:extLst>
          </p:cNvPr>
          <p:cNvSpPr>
            <a:spLocks noGrp="1"/>
          </p:cNvSpPr>
          <p:nvPr>
            <p:ph type="body" sz="quarter" idx="11" hasCustomPrompt="1"/>
          </p:nvPr>
        </p:nvSpPr>
        <p:spPr>
          <a:xfrm>
            <a:off x="1393825" y="885372"/>
            <a:ext cx="4557032" cy="2221820"/>
          </a:xfrm>
        </p:spPr>
        <p:txBody>
          <a:bodyPr anchor="ctr">
            <a:normAutofit/>
          </a:bodyPr>
          <a:lstStyle>
            <a:lvl1pPr marL="0" indent="0">
              <a:lnSpc>
                <a:spcPct val="100000"/>
              </a:lnSpc>
              <a:buNone/>
              <a:defRPr sz="4800" b="1">
                <a:latin typeface="+mj-lt"/>
              </a:defRPr>
            </a:lvl1pPr>
          </a:lstStyle>
          <a:p>
            <a:pPr lvl="0"/>
            <a:r>
              <a:rPr lang="en-US" dirty="0"/>
              <a:t>Write Title Here</a:t>
            </a:r>
          </a:p>
        </p:txBody>
      </p:sp>
    </p:spTree>
    <p:extLst>
      <p:ext uri="{BB962C8B-B14F-4D97-AF65-F5344CB8AC3E}">
        <p14:creationId xmlns:p14="http://schemas.microsoft.com/office/powerpoint/2010/main" val="855612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8/23/2021</a:t>
            </a:fld>
            <a:endParaRPr lang="en-US"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B6F15528-21DE-4FAA-801E-634DDDAF4B2B}" type="slidenum">
              <a:rPr lang="es-CO" smtClean="0"/>
              <a:t>‹Nº›</a:t>
            </a:fld>
            <a:endParaRPr lang="es-CO" dirty="0"/>
          </a:p>
        </p:txBody>
      </p:sp>
    </p:spTree>
    <p:extLst>
      <p:ext uri="{BB962C8B-B14F-4D97-AF65-F5344CB8AC3E}">
        <p14:creationId xmlns:p14="http://schemas.microsoft.com/office/powerpoint/2010/main" val="21770301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7E4DAA65-0F8D-4918-B8FD-C8DA94B30B13}"/>
              </a:ext>
            </a:extLst>
          </p:cNvPr>
          <p:cNvSpPr>
            <a:spLocks noGrp="1"/>
          </p:cNvSpPr>
          <p:nvPr>
            <p:ph type="body" sz="quarter" idx="11" hasCustomPrompt="1"/>
          </p:nvPr>
        </p:nvSpPr>
        <p:spPr>
          <a:xfrm>
            <a:off x="1374402" y="1036545"/>
            <a:ext cx="5080000" cy="1581150"/>
          </a:xfrm>
        </p:spPr>
        <p:txBody>
          <a:bodyPr anchor="ctr">
            <a:normAutofit/>
          </a:bodyPr>
          <a:lstStyle>
            <a:lvl1pPr marL="0" indent="0">
              <a:lnSpc>
                <a:spcPct val="100000"/>
              </a:lnSpc>
              <a:buNone/>
              <a:defRPr sz="4800" b="1">
                <a:latin typeface="+mj-lt"/>
              </a:defRPr>
            </a:lvl1pPr>
          </a:lstStyle>
          <a:p>
            <a:pPr lvl="0"/>
            <a:r>
              <a:rPr lang="en-US" dirty="0"/>
              <a:t>Write Title Here</a:t>
            </a:r>
          </a:p>
        </p:txBody>
      </p:sp>
    </p:spTree>
    <p:extLst>
      <p:ext uri="{BB962C8B-B14F-4D97-AF65-F5344CB8AC3E}">
        <p14:creationId xmlns:p14="http://schemas.microsoft.com/office/powerpoint/2010/main" val="2232573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1D8BD707-D9CF-40AE-B4C6-C98DA3205C09}" type="datetimeFigureOut">
              <a:rPr lang="en-US" smtClean="0"/>
              <a:t>8/23/2021</a:t>
            </a:fld>
            <a:endParaRPr lang="en-US"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B6F15528-21DE-4FAA-801E-634DDDAF4B2B}" type="slidenum">
              <a:rPr lang="es-CO" smtClean="0"/>
              <a:t>‹Nº›</a:t>
            </a:fld>
            <a:endParaRPr lang="es-CO" dirty="0"/>
          </a:p>
        </p:txBody>
      </p:sp>
    </p:spTree>
    <p:extLst>
      <p:ext uri="{BB962C8B-B14F-4D97-AF65-F5344CB8AC3E}">
        <p14:creationId xmlns:p14="http://schemas.microsoft.com/office/powerpoint/2010/main" val="4192599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8/23/2021</a:t>
            </a:fld>
            <a:endParaRPr lang="en-US"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B6F15528-21DE-4FAA-801E-634DDDAF4B2B}" type="slidenum">
              <a:rPr lang="es-CO" smtClean="0"/>
              <a:t>‹Nº›</a:t>
            </a:fld>
            <a:endParaRPr lang="es-CO" dirty="0"/>
          </a:p>
        </p:txBody>
      </p:sp>
    </p:spTree>
    <p:extLst>
      <p:ext uri="{BB962C8B-B14F-4D97-AF65-F5344CB8AC3E}">
        <p14:creationId xmlns:p14="http://schemas.microsoft.com/office/powerpoint/2010/main" val="2469224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8/23/2021</a:t>
            </a:fld>
            <a:endParaRPr lang="en-US" dirty="0"/>
          </a:p>
        </p:txBody>
      </p:sp>
      <p:sp>
        <p:nvSpPr>
          <p:cNvPr id="8" name="Footer Placeholder 7"/>
          <p:cNvSpPr>
            <a:spLocks noGrp="1"/>
          </p:cNvSpPr>
          <p:nvPr>
            <p:ph type="ftr" sz="quarter" idx="11"/>
          </p:nvPr>
        </p:nvSpPr>
        <p:spPr/>
        <p:txBody>
          <a:bodyPr/>
          <a:lstStyle/>
          <a:p>
            <a:endParaRPr lang="es-CO" dirty="0"/>
          </a:p>
        </p:txBody>
      </p:sp>
      <p:sp>
        <p:nvSpPr>
          <p:cNvPr id="9" name="Slide Number Placeholder 8"/>
          <p:cNvSpPr>
            <a:spLocks noGrp="1"/>
          </p:cNvSpPr>
          <p:nvPr>
            <p:ph type="sldNum" sz="quarter" idx="12"/>
          </p:nvPr>
        </p:nvSpPr>
        <p:spPr/>
        <p:txBody>
          <a:bodyPr/>
          <a:lstStyle/>
          <a:p>
            <a:fld id="{B6F15528-21DE-4FAA-801E-634DDDAF4B2B}" type="slidenum">
              <a:rPr lang="es-CO" smtClean="0"/>
              <a:t>‹Nº›</a:t>
            </a:fld>
            <a:endParaRPr lang="es-CO" dirty="0"/>
          </a:p>
        </p:txBody>
      </p:sp>
    </p:spTree>
    <p:extLst>
      <p:ext uri="{BB962C8B-B14F-4D97-AF65-F5344CB8AC3E}">
        <p14:creationId xmlns:p14="http://schemas.microsoft.com/office/powerpoint/2010/main" val="1931734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8/23/2021</a:t>
            </a:fld>
            <a:endParaRPr lang="en-US" dirty="0"/>
          </a:p>
        </p:txBody>
      </p:sp>
      <p:sp>
        <p:nvSpPr>
          <p:cNvPr id="4" name="Footer Placeholder 3"/>
          <p:cNvSpPr>
            <a:spLocks noGrp="1"/>
          </p:cNvSpPr>
          <p:nvPr>
            <p:ph type="ftr" sz="quarter" idx="11"/>
          </p:nvPr>
        </p:nvSpPr>
        <p:spPr/>
        <p:txBody>
          <a:bodyPr/>
          <a:lstStyle/>
          <a:p>
            <a:endParaRPr lang="es-CO" dirty="0"/>
          </a:p>
        </p:txBody>
      </p:sp>
      <p:sp>
        <p:nvSpPr>
          <p:cNvPr id="5" name="Slide Number Placeholder 4"/>
          <p:cNvSpPr>
            <a:spLocks noGrp="1"/>
          </p:cNvSpPr>
          <p:nvPr>
            <p:ph type="sldNum" sz="quarter" idx="12"/>
          </p:nvPr>
        </p:nvSpPr>
        <p:spPr/>
        <p:txBody>
          <a:bodyPr/>
          <a:lstStyle/>
          <a:p>
            <a:fld id="{B6F15528-21DE-4FAA-801E-634DDDAF4B2B}" type="slidenum">
              <a:rPr lang="es-CO" smtClean="0"/>
              <a:t>‹Nº›</a:t>
            </a:fld>
            <a:endParaRPr lang="es-CO" dirty="0"/>
          </a:p>
        </p:txBody>
      </p:sp>
    </p:spTree>
    <p:extLst>
      <p:ext uri="{BB962C8B-B14F-4D97-AF65-F5344CB8AC3E}">
        <p14:creationId xmlns:p14="http://schemas.microsoft.com/office/powerpoint/2010/main" val="2032011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8/23/2021</a:t>
            </a:fld>
            <a:endParaRPr lang="en-US" dirty="0"/>
          </a:p>
        </p:txBody>
      </p:sp>
      <p:sp>
        <p:nvSpPr>
          <p:cNvPr id="3" name="Footer Placeholder 2"/>
          <p:cNvSpPr>
            <a:spLocks noGrp="1"/>
          </p:cNvSpPr>
          <p:nvPr>
            <p:ph type="ftr" sz="quarter" idx="11"/>
          </p:nvPr>
        </p:nvSpPr>
        <p:spPr/>
        <p:txBody>
          <a:bodyPr/>
          <a:lstStyle/>
          <a:p>
            <a:endParaRPr lang="es-CO" dirty="0"/>
          </a:p>
        </p:txBody>
      </p:sp>
      <p:sp>
        <p:nvSpPr>
          <p:cNvPr id="4" name="Slide Number Placeholder 3"/>
          <p:cNvSpPr>
            <a:spLocks noGrp="1"/>
          </p:cNvSpPr>
          <p:nvPr>
            <p:ph type="sldNum" sz="quarter" idx="12"/>
          </p:nvPr>
        </p:nvSpPr>
        <p:spPr/>
        <p:txBody>
          <a:bodyPr/>
          <a:lstStyle/>
          <a:p>
            <a:fld id="{B6F15528-21DE-4FAA-801E-634DDDAF4B2B}" type="slidenum">
              <a:rPr lang="es-CO" smtClean="0"/>
              <a:t>‹Nº›</a:t>
            </a:fld>
            <a:endParaRPr lang="es-CO" dirty="0"/>
          </a:p>
        </p:txBody>
      </p:sp>
    </p:spTree>
    <p:extLst>
      <p:ext uri="{BB962C8B-B14F-4D97-AF65-F5344CB8AC3E}">
        <p14:creationId xmlns:p14="http://schemas.microsoft.com/office/powerpoint/2010/main" val="3199668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D8BD707-D9CF-40AE-B4C6-C98DA3205C09}" type="datetimeFigureOut">
              <a:rPr lang="en-US" smtClean="0"/>
              <a:t>8/23/2021</a:t>
            </a:fld>
            <a:endParaRPr lang="en-US"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B6F15528-21DE-4FAA-801E-634DDDAF4B2B}" type="slidenum">
              <a:rPr lang="es-CO" smtClean="0"/>
              <a:t>‹Nº›</a:t>
            </a:fld>
            <a:endParaRPr lang="es-CO" dirty="0"/>
          </a:p>
        </p:txBody>
      </p:sp>
    </p:spTree>
    <p:extLst>
      <p:ext uri="{BB962C8B-B14F-4D97-AF65-F5344CB8AC3E}">
        <p14:creationId xmlns:p14="http://schemas.microsoft.com/office/powerpoint/2010/main" val="3803178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D8BD707-D9CF-40AE-B4C6-C98DA3205C09}" type="datetimeFigureOut">
              <a:rPr lang="en-US" smtClean="0"/>
              <a:t>8/23/2021</a:t>
            </a:fld>
            <a:endParaRPr lang="en-US"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B6F15528-21DE-4FAA-801E-634DDDAF4B2B}" type="slidenum">
              <a:rPr lang="es-CO" smtClean="0"/>
              <a:t>‹Nº›</a:t>
            </a:fld>
            <a:endParaRPr lang="es-CO" dirty="0"/>
          </a:p>
        </p:txBody>
      </p:sp>
    </p:spTree>
    <p:extLst>
      <p:ext uri="{BB962C8B-B14F-4D97-AF65-F5344CB8AC3E}">
        <p14:creationId xmlns:p14="http://schemas.microsoft.com/office/powerpoint/2010/main" val="2127341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882306"/>
            <a:fld id="{1D8BD707-D9CF-40AE-B4C6-C98DA3205C09}" type="datetimeFigureOut">
              <a:rPr lang="en-US" smtClean="0">
                <a:solidFill>
                  <a:prstClr val="black">
                    <a:tint val="75000"/>
                  </a:prstClr>
                </a:solidFill>
              </a:rPr>
              <a:pPr defTabSz="882306"/>
              <a:t>8/23/2021</a:t>
            </a:fld>
            <a:endParaRPr lang="en-US" dirty="0">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882306"/>
            <a:endParaRPr lang="es-ES_tradnl" dirty="0">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defTabSz="882306"/>
            <a:fld id="{B6F15528-21DE-4FAA-801E-634DDDAF4B2B}" type="slidenum">
              <a:rPr lang="tr-TR" smtClean="0">
                <a:solidFill>
                  <a:prstClr val="black">
                    <a:tint val="75000"/>
                  </a:prstClr>
                </a:solidFill>
              </a:rPr>
              <a:pPr defTabSz="882306"/>
              <a:t>‹Nº›</a:t>
            </a:fld>
            <a:endParaRPr lang="tr-TR">
              <a:solidFill>
                <a:prstClr val="black">
                  <a:tint val="75000"/>
                </a:prstClr>
              </a:solidFill>
            </a:endParaRPr>
          </a:p>
        </p:txBody>
      </p:sp>
    </p:spTree>
    <p:extLst>
      <p:ext uri="{BB962C8B-B14F-4D97-AF65-F5344CB8AC3E}">
        <p14:creationId xmlns:p14="http://schemas.microsoft.com/office/powerpoint/2010/main" val="2967488403"/>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 id="2147483883" r:id="rId13"/>
    <p:sldLayoutId id="2147483884" r:id="rId14"/>
    <p:sldLayoutId id="2147483885" r:id="rId15"/>
    <p:sldLayoutId id="2147483886" r:id="rId16"/>
    <p:sldLayoutId id="2147483887" r:id="rId17"/>
    <p:sldLayoutId id="2147483888" r:id="rId18"/>
    <p:sldLayoutId id="2147483889" r:id="rId19"/>
    <p:sldLayoutId id="2147483890" r:id="rId20"/>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40.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39.jfif"/><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diagramData" Target="../diagrams/data5.xml"/><Relationship Id="rId2" Type="http://schemas.openxmlformats.org/officeDocument/2006/relationships/diagramData" Target="../diagrams/data3.xml"/><Relationship Id="rId16" Type="http://schemas.microsoft.com/office/2007/relationships/diagramDrawing" Target="../diagrams/drawing5.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5" Type="http://schemas.openxmlformats.org/officeDocument/2006/relationships/diagramColors" Target="../diagrams/colors5.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18" Type="http://schemas.openxmlformats.org/officeDocument/2006/relationships/image" Target="../media/image57.png"/><Relationship Id="rId3" Type="http://schemas.openxmlformats.org/officeDocument/2006/relationships/image" Target="../media/image42.png"/><Relationship Id="rId21" Type="http://schemas.openxmlformats.org/officeDocument/2006/relationships/image" Target="../media/image60.png"/><Relationship Id="rId7" Type="http://schemas.openxmlformats.org/officeDocument/2006/relationships/image" Target="../media/image46.png"/><Relationship Id="rId12" Type="http://schemas.openxmlformats.org/officeDocument/2006/relationships/image" Target="../media/image51.png"/><Relationship Id="rId17" Type="http://schemas.openxmlformats.org/officeDocument/2006/relationships/image" Target="../media/image56.png"/><Relationship Id="rId25" Type="http://schemas.openxmlformats.org/officeDocument/2006/relationships/image" Target="../media/image64.png"/><Relationship Id="rId2" Type="http://schemas.openxmlformats.org/officeDocument/2006/relationships/image" Target="../media/image41.png"/><Relationship Id="rId16" Type="http://schemas.openxmlformats.org/officeDocument/2006/relationships/image" Target="../media/image55.png"/><Relationship Id="rId20"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45.png"/><Relationship Id="rId11" Type="http://schemas.openxmlformats.org/officeDocument/2006/relationships/image" Target="../media/image50.png"/><Relationship Id="rId24" Type="http://schemas.openxmlformats.org/officeDocument/2006/relationships/image" Target="../media/image63.png"/><Relationship Id="rId5" Type="http://schemas.openxmlformats.org/officeDocument/2006/relationships/image" Target="../media/image44.png"/><Relationship Id="rId15" Type="http://schemas.openxmlformats.org/officeDocument/2006/relationships/image" Target="../media/image54.png"/><Relationship Id="rId23" Type="http://schemas.openxmlformats.org/officeDocument/2006/relationships/image" Target="../media/image62.png"/><Relationship Id="rId10" Type="http://schemas.openxmlformats.org/officeDocument/2006/relationships/image" Target="../media/image49.png"/><Relationship Id="rId19" Type="http://schemas.openxmlformats.org/officeDocument/2006/relationships/image" Target="../media/image58.png"/><Relationship Id="rId4" Type="http://schemas.openxmlformats.org/officeDocument/2006/relationships/image" Target="../media/image43.png"/><Relationship Id="rId9" Type="http://schemas.openxmlformats.org/officeDocument/2006/relationships/image" Target="../media/image48.png"/><Relationship Id="rId14" Type="http://schemas.openxmlformats.org/officeDocument/2006/relationships/image" Target="../media/image53.png"/><Relationship Id="rId22" Type="http://schemas.openxmlformats.org/officeDocument/2006/relationships/image" Target="../media/image6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5.emf"/><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6.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2" Type="http://schemas.openxmlformats.org/officeDocument/2006/relationships/notesSlide" Target="../notesSlides/notesSlide2.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2.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s>
</file>

<file path=ppt/slides/_rels/slide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29.png"/><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7">
            <a:extLst>
              <a:ext uri="{FF2B5EF4-FFF2-40B4-BE49-F238E27FC236}">
                <a16:creationId xmlns:a16="http://schemas.microsoft.com/office/drawing/2014/main" id="{1A0B9F3F-EB45-4C98-8083-604994F6D272}"/>
              </a:ext>
            </a:extLst>
          </p:cNvPr>
          <p:cNvSpPr>
            <a:spLocks noGrp="1"/>
          </p:cNvSpPr>
          <p:nvPr>
            <p:ph type="title"/>
          </p:nvPr>
        </p:nvSpPr>
        <p:spPr>
          <a:xfrm>
            <a:off x="121186" y="824554"/>
            <a:ext cx="12192000" cy="4587957"/>
          </a:xfrm>
          <a:effectLst>
            <a:outerShdw blurRad="50800" dist="38100" dir="5400000" algn="t" rotWithShape="0">
              <a:prstClr val="black">
                <a:alpha val="40000"/>
              </a:prstClr>
            </a:outerShdw>
            <a:reflection blurRad="6350" stA="50000" endA="300" endPos="55000" dir="5400000" sy="-100000" algn="bl" rotWithShape="0"/>
          </a:effectLst>
        </p:spPr>
        <p:txBody>
          <a:bodyPr anchor="ctr">
            <a:normAutofit/>
          </a:bodyPr>
          <a:lstStyle/>
          <a:p>
            <a:pPr algn="ctr"/>
            <a:br>
              <a:rPr lang="es-ES_tradnl" sz="2000" b="1" spc="195" dirty="0">
                <a:solidFill>
                  <a:schemeClr val="bg1">
                    <a:lumMod val="50000"/>
                  </a:schemeClr>
                </a:solidFill>
              </a:rPr>
            </a:br>
            <a:r>
              <a:rPr lang="es-ES_tradnl" sz="3600" b="1" spc="195" dirty="0">
                <a:solidFill>
                  <a:schemeClr val="accent1"/>
                </a:solidFill>
              </a:rPr>
              <a:t>SISTEMA INTEGRADO DE RECAUDO</a:t>
            </a:r>
            <a:br>
              <a:rPr lang="es-ES_tradnl" sz="3600" b="1" spc="195" dirty="0">
                <a:solidFill>
                  <a:schemeClr val="accent1"/>
                </a:solidFill>
              </a:rPr>
            </a:br>
            <a:r>
              <a:rPr lang="es-ES_tradnl" sz="3600" b="1" spc="195" dirty="0">
                <a:solidFill>
                  <a:schemeClr val="accent1"/>
                </a:solidFill>
              </a:rPr>
              <a:t>INTEROPERABLE</a:t>
            </a:r>
            <a:br>
              <a:rPr lang="es-ES_tradnl" sz="2000" b="1" spc="195" dirty="0">
                <a:solidFill>
                  <a:schemeClr val="bg1">
                    <a:lumMod val="50000"/>
                  </a:schemeClr>
                </a:solidFill>
              </a:rPr>
            </a:br>
            <a:endParaRPr lang="es-ES_tradnl" sz="2000" b="1" spc="195" dirty="0">
              <a:solidFill>
                <a:schemeClr val="accent1"/>
              </a:solidFill>
            </a:endParaRPr>
          </a:p>
        </p:txBody>
      </p:sp>
      <p:pic>
        <p:nvPicPr>
          <p:cNvPr id="4" name="Imagen 3">
            <a:extLst>
              <a:ext uri="{FF2B5EF4-FFF2-40B4-BE49-F238E27FC236}">
                <a16:creationId xmlns:a16="http://schemas.microsoft.com/office/drawing/2014/main" id="{1EB39967-6F35-472E-94C6-6DB7163B96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8948" y="5017223"/>
            <a:ext cx="2276475" cy="790575"/>
          </a:xfrm>
          <a:prstGeom prst="rect">
            <a:avLst/>
          </a:prstGeom>
        </p:spPr>
      </p:pic>
      <p:pic>
        <p:nvPicPr>
          <p:cNvPr id="5" name="Imagen 4">
            <a:extLst>
              <a:ext uri="{FF2B5EF4-FFF2-40B4-BE49-F238E27FC236}">
                <a16:creationId xmlns:a16="http://schemas.microsoft.com/office/drawing/2014/main" id="{E9A86FFC-1946-44BE-9491-0BDCA5C7C4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3667" y="317669"/>
            <a:ext cx="1913083" cy="1013770"/>
          </a:xfrm>
          <a:prstGeom prst="rect">
            <a:avLst/>
          </a:prstGeom>
        </p:spPr>
      </p:pic>
    </p:spTree>
    <p:extLst>
      <p:ext uri="{BB962C8B-B14F-4D97-AF65-F5344CB8AC3E}">
        <p14:creationId xmlns:p14="http://schemas.microsoft.com/office/powerpoint/2010/main" val="402418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7">
            <a:extLst>
              <a:ext uri="{FF2B5EF4-FFF2-40B4-BE49-F238E27FC236}">
                <a16:creationId xmlns:a16="http://schemas.microsoft.com/office/drawing/2014/main" id="{1A0B9F3F-EB45-4C98-8083-604994F6D272}"/>
              </a:ext>
            </a:extLst>
          </p:cNvPr>
          <p:cNvSpPr>
            <a:spLocks noGrp="1"/>
          </p:cNvSpPr>
          <p:nvPr>
            <p:ph type="title"/>
          </p:nvPr>
        </p:nvSpPr>
        <p:spPr>
          <a:xfrm>
            <a:off x="121186" y="824554"/>
            <a:ext cx="12192000" cy="4587957"/>
          </a:xfrm>
          <a:effectLst>
            <a:outerShdw blurRad="50800" dist="38100" dir="5400000" algn="t" rotWithShape="0">
              <a:prstClr val="black">
                <a:alpha val="40000"/>
              </a:prstClr>
            </a:outerShdw>
            <a:reflection blurRad="6350" stA="50000" endA="300" endPos="55000" dir="5400000" sy="-100000" algn="bl" rotWithShape="0"/>
          </a:effectLst>
        </p:spPr>
        <p:txBody>
          <a:bodyPr anchor="ctr">
            <a:normAutofit fontScale="90000"/>
          </a:bodyPr>
          <a:lstStyle/>
          <a:p>
            <a:pPr algn="ctr"/>
            <a:br>
              <a:rPr lang="es-ES_tradnl" sz="3200" b="1" spc="195" dirty="0">
                <a:solidFill>
                  <a:schemeClr val="bg1">
                    <a:lumMod val="50000"/>
                  </a:schemeClr>
                </a:solidFill>
              </a:rPr>
            </a:br>
            <a:r>
              <a:rPr lang="es-ES_tradnl" sz="4800" b="1" spc="195" dirty="0">
                <a:solidFill>
                  <a:schemeClr val="accent1"/>
                </a:solidFill>
              </a:rPr>
              <a:t>SISTEMA DE AYUDA A LA EXPLOTACION DE DATO</a:t>
            </a:r>
            <a:br>
              <a:rPr lang="es-ES_tradnl" sz="4800" b="1" spc="195" dirty="0">
                <a:solidFill>
                  <a:schemeClr val="accent1"/>
                </a:solidFill>
              </a:rPr>
            </a:br>
            <a:br>
              <a:rPr lang="es-ES_tradnl" sz="4800" b="1" spc="195" dirty="0">
                <a:solidFill>
                  <a:schemeClr val="accent1"/>
                </a:solidFill>
              </a:rPr>
            </a:br>
            <a:r>
              <a:rPr lang="es-ES_tradnl" sz="4800" b="1" spc="195" dirty="0">
                <a:solidFill>
                  <a:schemeClr val="accent1"/>
                </a:solidFill>
              </a:rPr>
              <a:t>SISTEMA DE INFORMACION AL USUARIO</a:t>
            </a:r>
            <a:br>
              <a:rPr lang="es-ES_tradnl" sz="3200" b="1" spc="195" dirty="0">
                <a:solidFill>
                  <a:schemeClr val="bg1">
                    <a:lumMod val="50000"/>
                  </a:schemeClr>
                </a:solidFill>
              </a:rPr>
            </a:br>
            <a:endParaRPr lang="es-ES_tradnl" sz="3200" b="1" spc="195" dirty="0">
              <a:solidFill>
                <a:schemeClr val="accent1"/>
              </a:solidFill>
            </a:endParaRPr>
          </a:p>
        </p:txBody>
      </p:sp>
    </p:spTree>
    <p:extLst>
      <p:ext uri="{BB962C8B-B14F-4D97-AF65-F5344CB8AC3E}">
        <p14:creationId xmlns:p14="http://schemas.microsoft.com/office/powerpoint/2010/main" val="583900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esquinas diagonales redondeadas 4">
            <a:extLst>
              <a:ext uri="{FF2B5EF4-FFF2-40B4-BE49-F238E27FC236}">
                <a16:creationId xmlns:a16="http://schemas.microsoft.com/office/drawing/2014/main" id="{01A7DDAD-1D8C-4301-B64E-AF1648CA6375}"/>
              </a:ext>
            </a:extLst>
          </p:cNvPr>
          <p:cNvSpPr/>
          <p:nvPr/>
        </p:nvSpPr>
        <p:spPr>
          <a:xfrm>
            <a:off x="568886" y="139740"/>
            <a:ext cx="11498579" cy="460314"/>
          </a:xfrm>
          <a:prstGeom prst="round2Diag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i="1" dirty="0">
                <a:solidFill>
                  <a:schemeClr val="tx2"/>
                </a:solidFill>
                <a:effectLst>
                  <a:outerShdw blurRad="38100" dist="38100" dir="2700000" algn="tl">
                    <a:srgbClr val="000000">
                      <a:alpha val="43137"/>
                    </a:srgbClr>
                  </a:outerShdw>
                </a:effectLst>
              </a:rPr>
              <a:t>ESTRUCTURA  SAE (SISTEMA DE AYUDA A LA EXPLOTACIÒN DE DATOS)</a:t>
            </a:r>
          </a:p>
        </p:txBody>
      </p:sp>
      <p:grpSp>
        <p:nvGrpSpPr>
          <p:cNvPr id="7" name="Grupo 6">
            <a:extLst>
              <a:ext uri="{FF2B5EF4-FFF2-40B4-BE49-F238E27FC236}">
                <a16:creationId xmlns:a16="http://schemas.microsoft.com/office/drawing/2014/main" id="{A861667E-35A8-48EB-A1CF-98036B8F5E3D}"/>
              </a:ext>
            </a:extLst>
          </p:cNvPr>
          <p:cNvGrpSpPr/>
          <p:nvPr/>
        </p:nvGrpSpPr>
        <p:grpSpPr>
          <a:xfrm>
            <a:off x="625117" y="787893"/>
            <a:ext cx="11480825" cy="4864444"/>
            <a:chOff x="472817" y="705081"/>
            <a:chExt cx="11480825" cy="4864444"/>
          </a:xfrm>
        </p:grpSpPr>
        <p:pic>
          <p:nvPicPr>
            <p:cNvPr id="2" name="officeArt object">
              <a:extLst>
                <a:ext uri="{FF2B5EF4-FFF2-40B4-BE49-F238E27FC236}">
                  <a16:creationId xmlns:a16="http://schemas.microsoft.com/office/drawing/2014/main" id="{C6ACEB30-8249-4907-A985-5130EDF1C60A}"/>
                </a:ext>
              </a:extLst>
            </p:cNvPr>
            <p:cNvPicPr/>
            <p:nvPr/>
          </p:nvPicPr>
          <p:blipFill>
            <a:blip r:embed="rId2"/>
            <a:stretch>
              <a:fillRect/>
            </a:stretch>
          </p:blipFill>
          <p:spPr>
            <a:xfrm>
              <a:off x="1311007" y="705081"/>
              <a:ext cx="10642635" cy="4864444"/>
            </a:xfrm>
            <a:prstGeom prst="rect">
              <a:avLst/>
            </a:prstGeom>
            <a:ln w="12700" cap="flat">
              <a:noFill/>
              <a:miter lim="400000"/>
            </a:ln>
            <a:effectLst/>
          </p:spPr>
        </p:pic>
        <p:sp>
          <p:nvSpPr>
            <p:cNvPr id="3" name="Rectangle 52">
              <a:extLst>
                <a:ext uri="{FF2B5EF4-FFF2-40B4-BE49-F238E27FC236}">
                  <a16:creationId xmlns:a16="http://schemas.microsoft.com/office/drawing/2014/main" id="{32F7B34E-B5EC-4A43-BB7E-EFA1B97F5E29}"/>
                </a:ext>
              </a:extLst>
            </p:cNvPr>
            <p:cNvSpPr/>
            <p:nvPr/>
          </p:nvSpPr>
          <p:spPr>
            <a:xfrm>
              <a:off x="1311006" y="1942216"/>
              <a:ext cx="10642635" cy="3627309"/>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 name="Rectángulo: esquinas diagonales redondeadas 2">
              <a:extLst>
                <a:ext uri="{FF2B5EF4-FFF2-40B4-BE49-F238E27FC236}">
                  <a16:creationId xmlns:a16="http://schemas.microsoft.com/office/drawing/2014/main" id="{ACDBB90A-F002-4FBA-965F-33D03A9CAB37}"/>
                </a:ext>
              </a:extLst>
            </p:cNvPr>
            <p:cNvSpPr/>
            <p:nvPr/>
          </p:nvSpPr>
          <p:spPr>
            <a:xfrm>
              <a:off x="472817" y="1942216"/>
              <a:ext cx="518701" cy="3627309"/>
            </a:xfrm>
            <a:prstGeom prst="round2DiagRect">
              <a:avLst/>
            </a:prstGeom>
            <a:gradFill flip="none" rotWithShape="1">
              <a:gsLst>
                <a:gs pos="68000">
                  <a:schemeClr val="accent6"/>
                </a:gs>
                <a:gs pos="44000">
                  <a:srgbClr val="0070C0"/>
                </a:gs>
                <a:gs pos="28000">
                  <a:schemeClr val="accent4"/>
                </a:gs>
                <a:gs pos="87715">
                  <a:srgbClr val="5894CA"/>
                </a:gs>
                <a:gs pos="80000">
                  <a:srgbClr val="00B0F0"/>
                </a:gs>
                <a:gs pos="85000">
                  <a:schemeClr val="accent5">
                    <a:lumMod val="95000"/>
                    <a:lumOff val="5000"/>
                  </a:schemeClr>
                </a:gs>
                <a:gs pos="100000">
                  <a:schemeClr val="accent5">
                    <a:lumMod val="60000"/>
                  </a:schemeClr>
                </a:gs>
              </a:gsLst>
              <a:path path="circle">
                <a:fillToRect l="50000" t="130000" r="50000" b="-30000"/>
              </a:path>
              <a:tileRect/>
            </a:gradFill>
            <a:ln>
              <a:solidFill>
                <a:srgbClr val="01FD01"/>
              </a:solidFill>
            </a:ln>
            <a:effectLst>
              <a:outerShdw blurRad="50800" dist="50800" dir="5400000" sx="8000" sy="8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AR" sz="1600" dirty="0"/>
                <a:t>Operador</a:t>
              </a:r>
            </a:p>
          </p:txBody>
        </p:sp>
        <p:sp>
          <p:nvSpPr>
            <p:cNvPr id="6" name="Rectángulo: esquinas diagonales redondeadas 2">
              <a:extLst>
                <a:ext uri="{FF2B5EF4-FFF2-40B4-BE49-F238E27FC236}">
                  <a16:creationId xmlns:a16="http://schemas.microsoft.com/office/drawing/2014/main" id="{1A81D594-FD85-4806-81F0-8F33EBF67439}"/>
                </a:ext>
              </a:extLst>
            </p:cNvPr>
            <p:cNvSpPr/>
            <p:nvPr/>
          </p:nvSpPr>
          <p:spPr>
            <a:xfrm>
              <a:off x="472817" y="705081"/>
              <a:ext cx="518701" cy="1237135"/>
            </a:xfrm>
            <a:prstGeom prst="round2DiagRect">
              <a:avLst/>
            </a:prstGeom>
            <a:gradFill>
              <a:gsLst>
                <a:gs pos="0">
                  <a:srgbClr val="D1B73F"/>
                </a:gs>
                <a:gs pos="54000">
                  <a:srgbClr val="FF0000"/>
                </a:gs>
                <a:gs pos="67000">
                  <a:schemeClr val="accent5">
                    <a:lumMod val="95000"/>
                    <a:lumOff val="5000"/>
                  </a:schemeClr>
                </a:gs>
                <a:gs pos="100000">
                  <a:schemeClr val="accent5">
                    <a:lumMod val="60000"/>
                  </a:schemeClr>
                </a:gs>
              </a:gsLst>
              <a:path path="circle">
                <a:fillToRect l="50000" t="130000" r="50000" b="-30000"/>
              </a:path>
            </a:gradFill>
            <a:ln>
              <a:solidFill>
                <a:srgbClr val="FF0000"/>
              </a:solidFill>
            </a:ln>
            <a:effectLst>
              <a:outerShdw blurRad="50800" dist="50800" dir="5400000" sx="24000" sy="24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AR" dirty="0"/>
                <a:t>Ciudad</a:t>
              </a:r>
            </a:p>
          </p:txBody>
        </p:sp>
      </p:grpSp>
      <p:sp>
        <p:nvSpPr>
          <p:cNvPr id="8" name="Rectángulo: esquinas diagonales redondeadas 4">
            <a:extLst>
              <a:ext uri="{FF2B5EF4-FFF2-40B4-BE49-F238E27FC236}">
                <a16:creationId xmlns:a16="http://schemas.microsoft.com/office/drawing/2014/main" id="{8FD6CBC3-9F6F-426C-B1CD-98F99F129D55}"/>
              </a:ext>
            </a:extLst>
          </p:cNvPr>
          <p:cNvSpPr/>
          <p:nvPr/>
        </p:nvSpPr>
        <p:spPr>
          <a:xfrm>
            <a:off x="625117" y="5652337"/>
            <a:ext cx="11498579" cy="1077311"/>
          </a:xfrm>
          <a:prstGeom prst="round2Diag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600" i="1" dirty="0">
                <a:solidFill>
                  <a:schemeClr val="tx2"/>
                </a:solidFill>
                <a:effectLst>
                  <a:outerShdw blurRad="38100" dist="38100" dir="2700000" algn="tl">
                    <a:srgbClr val="000000">
                      <a:alpha val="43137"/>
                    </a:srgbClr>
                  </a:outerShdw>
                </a:effectLst>
              </a:rPr>
              <a:t>CCO: Centro de Control de Operaciones</a:t>
            </a:r>
          </a:p>
          <a:p>
            <a:pPr algn="ctr"/>
            <a:r>
              <a:rPr lang="es-AR" sz="1600" i="1" dirty="0">
                <a:solidFill>
                  <a:schemeClr val="tx2"/>
                </a:solidFill>
                <a:effectLst>
                  <a:outerShdw blurRad="38100" dist="38100" dir="2700000" algn="tl">
                    <a:srgbClr val="000000">
                      <a:alpha val="43137"/>
                    </a:srgbClr>
                  </a:outerShdw>
                </a:effectLst>
              </a:rPr>
              <a:t>KPI: Índices de cumplimiento y control</a:t>
            </a:r>
          </a:p>
          <a:p>
            <a:pPr algn="ctr"/>
            <a:r>
              <a:rPr lang="es-AR" sz="1600" i="1" dirty="0">
                <a:solidFill>
                  <a:schemeClr val="tx2"/>
                </a:solidFill>
                <a:effectLst>
                  <a:outerShdw blurRad="38100" dist="38100" dir="2700000" algn="tl">
                    <a:srgbClr val="000000">
                      <a:alpha val="43137"/>
                    </a:srgbClr>
                  </a:outerShdw>
                </a:effectLst>
              </a:rPr>
              <a:t>SIU RT: Sistema de Información al Usuario en Tiempo Real</a:t>
            </a:r>
          </a:p>
          <a:p>
            <a:pPr algn="ctr"/>
            <a:r>
              <a:rPr lang="es-AR" sz="1600" i="1" dirty="0">
                <a:solidFill>
                  <a:schemeClr val="tx2"/>
                </a:solidFill>
                <a:effectLst>
                  <a:outerShdw blurRad="38100" dist="38100" dir="2700000" algn="tl">
                    <a:srgbClr val="000000">
                      <a:alpha val="43137"/>
                    </a:srgbClr>
                  </a:outerShdw>
                </a:effectLst>
              </a:rPr>
              <a:t>APP: Aplicación de información al usuario Ej.: </a:t>
            </a:r>
            <a:r>
              <a:rPr lang="es-AR" sz="1600" i="1" dirty="0" err="1">
                <a:solidFill>
                  <a:schemeClr val="tx2"/>
                </a:solidFill>
                <a:effectLst>
                  <a:outerShdw blurRad="38100" dist="38100" dir="2700000" algn="tl">
                    <a:srgbClr val="000000">
                      <a:alpha val="43137"/>
                    </a:srgbClr>
                  </a:outerShdw>
                </a:effectLst>
              </a:rPr>
              <a:t>MovilizateUIO</a:t>
            </a:r>
            <a:endParaRPr lang="es-AR" sz="1600" i="1"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02995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fficeArt object">
            <a:extLst>
              <a:ext uri="{FF2B5EF4-FFF2-40B4-BE49-F238E27FC236}">
                <a16:creationId xmlns:a16="http://schemas.microsoft.com/office/drawing/2014/main" id="{FE63600A-C045-40E7-AF72-F409D6102EA5}"/>
              </a:ext>
            </a:extLst>
          </p:cNvPr>
          <p:cNvPicPr/>
          <p:nvPr/>
        </p:nvPicPr>
        <p:blipFill>
          <a:blip r:embed="rId2"/>
          <a:stretch>
            <a:fillRect/>
          </a:stretch>
        </p:blipFill>
        <p:spPr>
          <a:xfrm>
            <a:off x="6351813" y="2524121"/>
            <a:ext cx="5190298" cy="3119686"/>
          </a:xfrm>
          <a:prstGeom prst="rect">
            <a:avLst/>
          </a:prstGeom>
          <a:ln w="12700" cap="flat">
            <a:noFill/>
            <a:miter lim="400000"/>
          </a:ln>
          <a:effectLst/>
        </p:spPr>
      </p:pic>
      <p:sp>
        <p:nvSpPr>
          <p:cNvPr id="3" name="Rectángulo 2">
            <a:extLst>
              <a:ext uri="{FF2B5EF4-FFF2-40B4-BE49-F238E27FC236}">
                <a16:creationId xmlns:a16="http://schemas.microsoft.com/office/drawing/2014/main" id="{BC5C88E2-CA9E-421B-B2F7-A7440BDB1CFE}"/>
              </a:ext>
            </a:extLst>
          </p:cNvPr>
          <p:cNvSpPr/>
          <p:nvPr/>
        </p:nvSpPr>
        <p:spPr>
          <a:xfrm>
            <a:off x="6374720" y="4182055"/>
            <a:ext cx="5190296" cy="1461751"/>
          </a:xfrm>
          <a:prstGeom prst="rect">
            <a:avLst/>
          </a:prstGeom>
          <a:solidFill>
            <a:schemeClr val="accent1">
              <a:lumMod val="40000"/>
              <a:lumOff val="6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 name="Text Placeholder 16">
            <a:extLst>
              <a:ext uri="{FF2B5EF4-FFF2-40B4-BE49-F238E27FC236}">
                <a16:creationId xmlns:a16="http://schemas.microsoft.com/office/drawing/2014/main" id="{1C662BDF-D93C-442B-AF2B-607B4D548D07}"/>
              </a:ext>
            </a:extLst>
          </p:cNvPr>
          <p:cNvSpPr txBox="1">
            <a:spLocks/>
          </p:cNvSpPr>
          <p:nvPr/>
        </p:nvSpPr>
        <p:spPr>
          <a:xfrm>
            <a:off x="1137418" y="248416"/>
            <a:ext cx="6472476" cy="1261745"/>
          </a:xfrm>
          <a:prstGeom prst="rect">
            <a:avLst/>
          </a:prstGeom>
        </p:spPr>
        <p:txBody>
          <a:bodyPr vert="horz" lIns="91440" tIns="45720" rIns="91440" bIns="45720" rtlCol="0" anchor="ctr">
            <a:normAutofit/>
          </a:bodyPr>
          <a:lstStyle>
            <a:lvl1pPr marL="220576" indent="-220576" algn="l" defTabSz="882306" rtl="0" eaLnBrk="1" latinLnBrk="0" hangingPunct="1">
              <a:lnSpc>
                <a:spcPct val="90000"/>
              </a:lnSpc>
              <a:spcBef>
                <a:spcPts val="965"/>
              </a:spcBef>
              <a:buFont typeface="Arial" panose="020B0604020202020204" pitchFamily="34" charset="0"/>
              <a:buChar char="•"/>
              <a:defRPr sz="2702" kern="1200">
                <a:solidFill>
                  <a:schemeClr val="tx1"/>
                </a:solidFill>
                <a:latin typeface="+mn-lt"/>
                <a:ea typeface="+mn-ea"/>
                <a:cs typeface="+mn-cs"/>
              </a:defRPr>
            </a:lvl1pPr>
            <a:lvl2pPr marL="661729" indent="-220576" algn="l" defTabSz="882306" rtl="0" eaLnBrk="1" latinLnBrk="0" hangingPunct="1">
              <a:lnSpc>
                <a:spcPct val="90000"/>
              </a:lnSpc>
              <a:spcBef>
                <a:spcPts val="483"/>
              </a:spcBef>
              <a:buFont typeface="Arial" panose="020B0604020202020204" pitchFamily="34" charset="0"/>
              <a:buChar char="•"/>
              <a:defRPr sz="2316" kern="1200">
                <a:solidFill>
                  <a:schemeClr val="tx1"/>
                </a:solidFill>
                <a:latin typeface="+mn-lt"/>
                <a:ea typeface="+mn-ea"/>
                <a:cs typeface="+mn-cs"/>
              </a:defRPr>
            </a:lvl2pPr>
            <a:lvl3pPr marL="1102882" indent="-220576" algn="l" defTabSz="882306" rtl="0" eaLnBrk="1" latinLnBrk="0" hangingPunct="1">
              <a:lnSpc>
                <a:spcPct val="90000"/>
              </a:lnSpc>
              <a:spcBef>
                <a:spcPts val="483"/>
              </a:spcBef>
              <a:buFont typeface="Arial" panose="020B0604020202020204" pitchFamily="34" charset="0"/>
              <a:buChar char="•"/>
              <a:defRPr sz="1930" kern="1200">
                <a:solidFill>
                  <a:schemeClr val="tx1"/>
                </a:solidFill>
                <a:latin typeface="+mn-lt"/>
                <a:ea typeface="+mn-ea"/>
                <a:cs typeface="+mn-cs"/>
              </a:defRPr>
            </a:lvl3pPr>
            <a:lvl4pPr marL="1544034" indent="-220576" algn="l" defTabSz="882306" rtl="0" eaLnBrk="1" latinLnBrk="0" hangingPunct="1">
              <a:lnSpc>
                <a:spcPct val="90000"/>
              </a:lnSpc>
              <a:spcBef>
                <a:spcPts val="483"/>
              </a:spcBef>
              <a:buFont typeface="Arial" panose="020B0604020202020204" pitchFamily="34" charset="0"/>
              <a:buChar char="•"/>
              <a:defRPr sz="1737" kern="1200">
                <a:solidFill>
                  <a:schemeClr val="tx1"/>
                </a:solidFill>
                <a:latin typeface="+mn-lt"/>
                <a:ea typeface="+mn-ea"/>
                <a:cs typeface="+mn-cs"/>
              </a:defRPr>
            </a:lvl4pPr>
            <a:lvl5pPr marL="1985187" indent="-220576" algn="l" defTabSz="882306" rtl="0" eaLnBrk="1" latinLnBrk="0" hangingPunct="1">
              <a:lnSpc>
                <a:spcPct val="90000"/>
              </a:lnSpc>
              <a:spcBef>
                <a:spcPts val="483"/>
              </a:spcBef>
              <a:buFont typeface="Arial" panose="020B0604020202020204" pitchFamily="34" charset="0"/>
              <a:buChar char="•"/>
              <a:defRPr sz="1737" kern="1200">
                <a:solidFill>
                  <a:schemeClr val="tx1"/>
                </a:solidFill>
                <a:latin typeface="+mn-lt"/>
                <a:ea typeface="+mn-ea"/>
                <a:cs typeface="+mn-cs"/>
              </a:defRPr>
            </a:lvl5pPr>
            <a:lvl6pPr marL="2426340" indent="-220576" algn="l" defTabSz="882306" rtl="0" eaLnBrk="1" latinLnBrk="0" hangingPunct="1">
              <a:lnSpc>
                <a:spcPct val="90000"/>
              </a:lnSpc>
              <a:spcBef>
                <a:spcPts val="483"/>
              </a:spcBef>
              <a:buFont typeface="Arial" panose="020B0604020202020204" pitchFamily="34" charset="0"/>
              <a:buChar char="•"/>
              <a:defRPr sz="1737" kern="1200">
                <a:solidFill>
                  <a:schemeClr val="tx1"/>
                </a:solidFill>
                <a:latin typeface="+mn-lt"/>
                <a:ea typeface="+mn-ea"/>
                <a:cs typeface="+mn-cs"/>
              </a:defRPr>
            </a:lvl6pPr>
            <a:lvl7pPr marL="2867493" indent="-220576" algn="l" defTabSz="882306" rtl="0" eaLnBrk="1" latinLnBrk="0" hangingPunct="1">
              <a:lnSpc>
                <a:spcPct val="90000"/>
              </a:lnSpc>
              <a:spcBef>
                <a:spcPts val="483"/>
              </a:spcBef>
              <a:buFont typeface="Arial" panose="020B0604020202020204" pitchFamily="34" charset="0"/>
              <a:buChar char="•"/>
              <a:defRPr sz="1737" kern="1200">
                <a:solidFill>
                  <a:schemeClr val="tx1"/>
                </a:solidFill>
                <a:latin typeface="+mn-lt"/>
                <a:ea typeface="+mn-ea"/>
                <a:cs typeface="+mn-cs"/>
              </a:defRPr>
            </a:lvl7pPr>
            <a:lvl8pPr marL="3308646" indent="-220576" algn="l" defTabSz="882306" rtl="0" eaLnBrk="1" latinLnBrk="0" hangingPunct="1">
              <a:lnSpc>
                <a:spcPct val="90000"/>
              </a:lnSpc>
              <a:spcBef>
                <a:spcPts val="483"/>
              </a:spcBef>
              <a:buFont typeface="Arial" panose="020B0604020202020204" pitchFamily="34" charset="0"/>
              <a:buChar char="•"/>
              <a:defRPr sz="1737" kern="1200">
                <a:solidFill>
                  <a:schemeClr val="tx1"/>
                </a:solidFill>
                <a:latin typeface="+mn-lt"/>
                <a:ea typeface="+mn-ea"/>
                <a:cs typeface="+mn-cs"/>
              </a:defRPr>
            </a:lvl8pPr>
            <a:lvl9pPr marL="3749798" indent="-220576" algn="l" defTabSz="882306" rtl="0" eaLnBrk="1" latinLnBrk="0" hangingPunct="1">
              <a:lnSpc>
                <a:spcPct val="90000"/>
              </a:lnSpc>
              <a:spcBef>
                <a:spcPts val="483"/>
              </a:spcBef>
              <a:buFont typeface="Arial" panose="020B0604020202020204" pitchFamily="34" charset="0"/>
              <a:buChar char="•"/>
              <a:defRPr sz="1737" kern="1200">
                <a:solidFill>
                  <a:schemeClr val="tx1"/>
                </a:solidFill>
                <a:latin typeface="+mn-lt"/>
                <a:ea typeface="+mn-ea"/>
                <a:cs typeface="+mn-cs"/>
              </a:defRPr>
            </a:lvl9pPr>
          </a:lstStyle>
          <a:p>
            <a:pPr marL="0" indent="0">
              <a:buNone/>
            </a:pPr>
            <a:r>
              <a:rPr lang="es-ES_tradnl" sz="3300" dirty="0">
                <a:solidFill>
                  <a:srgbClr val="0A0A0A"/>
                </a:solidFill>
              </a:rPr>
              <a:t>Centro de control secundario</a:t>
            </a:r>
          </a:p>
        </p:txBody>
      </p:sp>
      <p:grpSp>
        <p:nvGrpSpPr>
          <p:cNvPr id="6" name="Group 5">
            <a:extLst>
              <a:ext uri="{FF2B5EF4-FFF2-40B4-BE49-F238E27FC236}">
                <a16:creationId xmlns:a16="http://schemas.microsoft.com/office/drawing/2014/main" id="{95B3AD93-BAF4-4529-BB2A-5E21C8FF2BA6}"/>
              </a:ext>
            </a:extLst>
          </p:cNvPr>
          <p:cNvGrpSpPr/>
          <p:nvPr/>
        </p:nvGrpSpPr>
        <p:grpSpPr>
          <a:xfrm>
            <a:off x="856909" y="2662613"/>
            <a:ext cx="330200" cy="330200"/>
            <a:chOff x="1416274" y="3474571"/>
            <a:chExt cx="330200" cy="330200"/>
          </a:xfrm>
        </p:grpSpPr>
        <p:sp>
          <p:nvSpPr>
            <p:cNvPr id="7" name="Oval 17">
              <a:extLst>
                <a:ext uri="{FF2B5EF4-FFF2-40B4-BE49-F238E27FC236}">
                  <a16:creationId xmlns:a16="http://schemas.microsoft.com/office/drawing/2014/main" id="{3B7D0A9C-ACEA-4B9D-88F3-779551E45A08}"/>
                </a:ext>
              </a:extLst>
            </p:cNvPr>
            <p:cNvSpPr/>
            <p:nvPr/>
          </p:nvSpPr>
          <p:spPr>
            <a:xfrm>
              <a:off x="1416274" y="3474571"/>
              <a:ext cx="330200" cy="330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 name="Freeform 9">
              <a:extLst>
                <a:ext uri="{FF2B5EF4-FFF2-40B4-BE49-F238E27FC236}">
                  <a16:creationId xmlns:a16="http://schemas.microsoft.com/office/drawing/2014/main" id="{6A59E7B0-6A48-4533-9745-61D1FA03790F}"/>
                </a:ext>
              </a:extLst>
            </p:cNvPr>
            <p:cNvSpPr>
              <a:spLocks/>
            </p:cNvSpPr>
            <p:nvPr/>
          </p:nvSpPr>
          <p:spPr bwMode="auto">
            <a:xfrm>
              <a:off x="1499359" y="3578467"/>
              <a:ext cx="164744" cy="122407"/>
            </a:xfrm>
            <a:custGeom>
              <a:avLst/>
              <a:gdLst>
                <a:gd name="T0" fmla="*/ 235 w 643"/>
                <a:gd name="T1" fmla="*/ 478 h 478"/>
                <a:gd name="T2" fmla="*/ 187 w 643"/>
                <a:gd name="T3" fmla="*/ 458 h 478"/>
                <a:gd name="T4" fmla="*/ 26 w 643"/>
                <a:gd name="T5" fmla="*/ 297 h 478"/>
                <a:gd name="T6" fmla="*/ 26 w 643"/>
                <a:gd name="T7" fmla="*/ 201 h 478"/>
                <a:gd name="T8" fmla="*/ 122 w 643"/>
                <a:gd name="T9" fmla="*/ 201 h 478"/>
                <a:gd name="T10" fmla="*/ 235 w 643"/>
                <a:gd name="T11" fmla="*/ 314 h 478"/>
                <a:gd name="T12" fmla="*/ 520 w 643"/>
                <a:gd name="T13" fmla="*/ 27 h 478"/>
                <a:gd name="T14" fmla="*/ 616 w 643"/>
                <a:gd name="T15" fmla="*/ 27 h 478"/>
                <a:gd name="T16" fmla="*/ 616 w 643"/>
                <a:gd name="T17" fmla="*/ 123 h 478"/>
                <a:gd name="T18" fmla="*/ 283 w 643"/>
                <a:gd name="T19" fmla="*/ 458 h 478"/>
                <a:gd name="T20" fmla="*/ 235 w 643"/>
                <a:gd name="T21" fmla="*/ 478 h 478"/>
                <a:gd name="T22" fmla="*/ 235 w 643"/>
                <a:gd name="T23" fmla="*/ 478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3" h="478">
                  <a:moveTo>
                    <a:pt x="235" y="478"/>
                  </a:moveTo>
                  <a:cubicBezTo>
                    <a:pt x="217" y="478"/>
                    <a:pt x="199" y="471"/>
                    <a:pt x="187" y="458"/>
                  </a:cubicBezTo>
                  <a:cubicBezTo>
                    <a:pt x="26" y="297"/>
                    <a:pt x="26" y="297"/>
                    <a:pt x="26" y="297"/>
                  </a:cubicBezTo>
                  <a:cubicBezTo>
                    <a:pt x="0" y="271"/>
                    <a:pt x="0" y="228"/>
                    <a:pt x="26" y="201"/>
                  </a:cubicBezTo>
                  <a:cubicBezTo>
                    <a:pt x="53" y="175"/>
                    <a:pt x="96" y="175"/>
                    <a:pt x="122" y="201"/>
                  </a:cubicBezTo>
                  <a:cubicBezTo>
                    <a:pt x="235" y="314"/>
                    <a:pt x="235" y="314"/>
                    <a:pt x="235" y="314"/>
                  </a:cubicBezTo>
                  <a:cubicBezTo>
                    <a:pt x="520" y="27"/>
                    <a:pt x="520" y="27"/>
                    <a:pt x="520" y="27"/>
                  </a:cubicBezTo>
                  <a:cubicBezTo>
                    <a:pt x="546" y="1"/>
                    <a:pt x="589" y="0"/>
                    <a:pt x="616" y="27"/>
                  </a:cubicBezTo>
                  <a:cubicBezTo>
                    <a:pt x="642" y="53"/>
                    <a:pt x="643" y="97"/>
                    <a:pt x="616" y="123"/>
                  </a:cubicBezTo>
                  <a:cubicBezTo>
                    <a:pt x="283" y="458"/>
                    <a:pt x="283" y="458"/>
                    <a:pt x="283" y="458"/>
                  </a:cubicBezTo>
                  <a:cubicBezTo>
                    <a:pt x="270" y="471"/>
                    <a:pt x="253" y="478"/>
                    <a:pt x="235" y="478"/>
                  </a:cubicBezTo>
                  <a:cubicBezTo>
                    <a:pt x="235" y="478"/>
                    <a:pt x="235" y="478"/>
                    <a:pt x="235" y="478"/>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s-ES_tradnl"/>
            </a:p>
          </p:txBody>
        </p:sp>
      </p:grpSp>
      <p:sp>
        <p:nvSpPr>
          <p:cNvPr id="9" name="TextBox 35">
            <a:extLst>
              <a:ext uri="{FF2B5EF4-FFF2-40B4-BE49-F238E27FC236}">
                <a16:creationId xmlns:a16="http://schemas.microsoft.com/office/drawing/2014/main" id="{4FE2F53F-FC42-4F9B-9C1E-C2DAF480A5CE}"/>
              </a:ext>
            </a:extLst>
          </p:cNvPr>
          <p:cNvSpPr txBox="1"/>
          <p:nvPr/>
        </p:nvSpPr>
        <p:spPr>
          <a:xfrm>
            <a:off x="1235190" y="2662613"/>
            <a:ext cx="5233600" cy="830997"/>
          </a:xfrm>
          <a:prstGeom prst="rect">
            <a:avLst/>
          </a:prstGeom>
          <a:noFill/>
        </p:spPr>
        <p:txBody>
          <a:bodyPr wrap="square" rtlCol="0" anchor="t">
            <a:spAutoFit/>
          </a:bodyPr>
          <a:lstStyle/>
          <a:p>
            <a:r>
              <a:rPr lang="es-ES" sz="1600" dirty="0"/>
              <a:t>Determinación de horario actual de todos los vehículos en viajes planificados, basado en ubicación real y ajustes automáticos</a:t>
            </a:r>
            <a:endParaRPr lang="es-ES_tradnl" sz="1600" dirty="0"/>
          </a:p>
        </p:txBody>
      </p:sp>
      <p:sp>
        <p:nvSpPr>
          <p:cNvPr id="10" name="Freeform 9">
            <a:extLst>
              <a:ext uri="{FF2B5EF4-FFF2-40B4-BE49-F238E27FC236}">
                <a16:creationId xmlns:a16="http://schemas.microsoft.com/office/drawing/2014/main" id="{25BB8820-B41E-4E3B-A725-ADA3FD6E9F7D}"/>
              </a:ext>
            </a:extLst>
          </p:cNvPr>
          <p:cNvSpPr>
            <a:spLocks/>
          </p:cNvSpPr>
          <p:nvPr/>
        </p:nvSpPr>
        <p:spPr bwMode="auto">
          <a:xfrm>
            <a:off x="1499359" y="4427251"/>
            <a:ext cx="164744" cy="122407"/>
          </a:xfrm>
          <a:custGeom>
            <a:avLst/>
            <a:gdLst>
              <a:gd name="T0" fmla="*/ 235 w 643"/>
              <a:gd name="T1" fmla="*/ 478 h 478"/>
              <a:gd name="T2" fmla="*/ 187 w 643"/>
              <a:gd name="T3" fmla="*/ 458 h 478"/>
              <a:gd name="T4" fmla="*/ 26 w 643"/>
              <a:gd name="T5" fmla="*/ 297 h 478"/>
              <a:gd name="T6" fmla="*/ 26 w 643"/>
              <a:gd name="T7" fmla="*/ 201 h 478"/>
              <a:gd name="T8" fmla="*/ 122 w 643"/>
              <a:gd name="T9" fmla="*/ 201 h 478"/>
              <a:gd name="T10" fmla="*/ 235 w 643"/>
              <a:gd name="T11" fmla="*/ 314 h 478"/>
              <a:gd name="T12" fmla="*/ 520 w 643"/>
              <a:gd name="T13" fmla="*/ 27 h 478"/>
              <a:gd name="T14" fmla="*/ 616 w 643"/>
              <a:gd name="T15" fmla="*/ 27 h 478"/>
              <a:gd name="T16" fmla="*/ 616 w 643"/>
              <a:gd name="T17" fmla="*/ 123 h 478"/>
              <a:gd name="T18" fmla="*/ 283 w 643"/>
              <a:gd name="T19" fmla="*/ 458 h 478"/>
              <a:gd name="T20" fmla="*/ 235 w 643"/>
              <a:gd name="T21" fmla="*/ 478 h 478"/>
              <a:gd name="T22" fmla="*/ 235 w 643"/>
              <a:gd name="T23" fmla="*/ 478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3" h="478">
                <a:moveTo>
                  <a:pt x="235" y="478"/>
                </a:moveTo>
                <a:cubicBezTo>
                  <a:pt x="217" y="478"/>
                  <a:pt x="199" y="471"/>
                  <a:pt x="187" y="458"/>
                </a:cubicBezTo>
                <a:cubicBezTo>
                  <a:pt x="26" y="297"/>
                  <a:pt x="26" y="297"/>
                  <a:pt x="26" y="297"/>
                </a:cubicBezTo>
                <a:cubicBezTo>
                  <a:pt x="0" y="271"/>
                  <a:pt x="0" y="228"/>
                  <a:pt x="26" y="201"/>
                </a:cubicBezTo>
                <a:cubicBezTo>
                  <a:pt x="53" y="175"/>
                  <a:pt x="96" y="175"/>
                  <a:pt x="122" y="201"/>
                </a:cubicBezTo>
                <a:cubicBezTo>
                  <a:pt x="235" y="314"/>
                  <a:pt x="235" y="314"/>
                  <a:pt x="235" y="314"/>
                </a:cubicBezTo>
                <a:cubicBezTo>
                  <a:pt x="520" y="27"/>
                  <a:pt x="520" y="27"/>
                  <a:pt x="520" y="27"/>
                </a:cubicBezTo>
                <a:cubicBezTo>
                  <a:pt x="546" y="1"/>
                  <a:pt x="589" y="0"/>
                  <a:pt x="616" y="27"/>
                </a:cubicBezTo>
                <a:cubicBezTo>
                  <a:pt x="642" y="53"/>
                  <a:pt x="643" y="97"/>
                  <a:pt x="616" y="123"/>
                </a:cubicBezTo>
                <a:cubicBezTo>
                  <a:pt x="283" y="458"/>
                  <a:pt x="283" y="458"/>
                  <a:pt x="283" y="458"/>
                </a:cubicBezTo>
                <a:cubicBezTo>
                  <a:pt x="270" y="471"/>
                  <a:pt x="253" y="478"/>
                  <a:pt x="235" y="478"/>
                </a:cubicBezTo>
                <a:cubicBezTo>
                  <a:pt x="235" y="478"/>
                  <a:pt x="235" y="478"/>
                  <a:pt x="235" y="478"/>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s-ES_tradnl"/>
          </a:p>
        </p:txBody>
      </p:sp>
      <p:grpSp>
        <p:nvGrpSpPr>
          <p:cNvPr id="11" name="Group 24">
            <a:extLst>
              <a:ext uri="{FF2B5EF4-FFF2-40B4-BE49-F238E27FC236}">
                <a16:creationId xmlns:a16="http://schemas.microsoft.com/office/drawing/2014/main" id="{CC4132C8-42EA-4122-93C6-4AB505A69988}"/>
              </a:ext>
            </a:extLst>
          </p:cNvPr>
          <p:cNvGrpSpPr/>
          <p:nvPr/>
        </p:nvGrpSpPr>
        <p:grpSpPr>
          <a:xfrm>
            <a:off x="856909" y="3560024"/>
            <a:ext cx="330200" cy="330200"/>
            <a:chOff x="1416274" y="3474571"/>
            <a:chExt cx="330200" cy="330200"/>
          </a:xfrm>
        </p:grpSpPr>
        <p:sp>
          <p:nvSpPr>
            <p:cNvPr id="12" name="Oval 25">
              <a:extLst>
                <a:ext uri="{FF2B5EF4-FFF2-40B4-BE49-F238E27FC236}">
                  <a16:creationId xmlns:a16="http://schemas.microsoft.com/office/drawing/2014/main" id="{A8776E14-39F8-4FFB-B691-B706686BF3DD}"/>
                </a:ext>
              </a:extLst>
            </p:cNvPr>
            <p:cNvSpPr/>
            <p:nvPr/>
          </p:nvSpPr>
          <p:spPr>
            <a:xfrm>
              <a:off x="1416274" y="3474571"/>
              <a:ext cx="330200" cy="330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3" name="Freeform 9">
              <a:extLst>
                <a:ext uri="{FF2B5EF4-FFF2-40B4-BE49-F238E27FC236}">
                  <a16:creationId xmlns:a16="http://schemas.microsoft.com/office/drawing/2014/main" id="{C7CE2D46-0CA0-4766-A74B-3490227ED5AE}"/>
                </a:ext>
              </a:extLst>
            </p:cNvPr>
            <p:cNvSpPr>
              <a:spLocks/>
            </p:cNvSpPr>
            <p:nvPr/>
          </p:nvSpPr>
          <p:spPr bwMode="auto">
            <a:xfrm>
              <a:off x="1499359" y="3578467"/>
              <a:ext cx="164744" cy="122407"/>
            </a:xfrm>
            <a:custGeom>
              <a:avLst/>
              <a:gdLst>
                <a:gd name="T0" fmla="*/ 235 w 643"/>
                <a:gd name="T1" fmla="*/ 478 h 478"/>
                <a:gd name="T2" fmla="*/ 187 w 643"/>
                <a:gd name="T3" fmla="*/ 458 h 478"/>
                <a:gd name="T4" fmla="*/ 26 w 643"/>
                <a:gd name="T5" fmla="*/ 297 h 478"/>
                <a:gd name="T6" fmla="*/ 26 w 643"/>
                <a:gd name="T7" fmla="*/ 201 h 478"/>
                <a:gd name="T8" fmla="*/ 122 w 643"/>
                <a:gd name="T9" fmla="*/ 201 h 478"/>
                <a:gd name="T10" fmla="*/ 235 w 643"/>
                <a:gd name="T11" fmla="*/ 314 h 478"/>
                <a:gd name="T12" fmla="*/ 520 w 643"/>
                <a:gd name="T13" fmla="*/ 27 h 478"/>
                <a:gd name="T14" fmla="*/ 616 w 643"/>
                <a:gd name="T15" fmla="*/ 27 h 478"/>
                <a:gd name="T16" fmla="*/ 616 w 643"/>
                <a:gd name="T17" fmla="*/ 123 h 478"/>
                <a:gd name="T18" fmla="*/ 283 w 643"/>
                <a:gd name="T19" fmla="*/ 458 h 478"/>
                <a:gd name="T20" fmla="*/ 235 w 643"/>
                <a:gd name="T21" fmla="*/ 478 h 478"/>
                <a:gd name="T22" fmla="*/ 235 w 643"/>
                <a:gd name="T23" fmla="*/ 478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3" h="478">
                  <a:moveTo>
                    <a:pt x="235" y="478"/>
                  </a:moveTo>
                  <a:cubicBezTo>
                    <a:pt x="217" y="478"/>
                    <a:pt x="199" y="471"/>
                    <a:pt x="187" y="458"/>
                  </a:cubicBezTo>
                  <a:cubicBezTo>
                    <a:pt x="26" y="297"/>
                    <a:pt x="26" y="297"/>
                    <a:pt x="26" y="297"/>
                  </a:cubicBezTo>
                  <a:cubicBezTo>
                    <a:pt x="0" y="271"/>
                    <a:pt x="0" y="228"/>
                    <a:pt x="26" y="201"/>
                  </a:cubicBezTo>
                  <a:cubicBezTo>
                    <a:pt x="53" y="175"/>
                    <a:pt x="96" y="175"/>
                    <a:pt x="122" y="201"/>
                  </a:cubicBezTo>
                  <a:cubicBezTo>
                    <a:pt x="235" y="314"/>
                    <a:pt x="235" y="314"/>
                    <a:pt x="235" y="314"/>
                  </a:cubicBezTo>
                  <a:cubicBezTo>
                    <a:pt x="520" y="27"/>
                    <a:pt x="520" y="27"/>
                    <a:pt x="520" y="27"/>
                  </a:cubicBezTo>
                  <a:cubicBezTo>
                    <a:pt x="546" y="1"/>
                    <a:pt x="589" y="0"/>
                    <a:pt x="616" y="27"/>
                  </a:cubicBezTo>
                  <a:cubicBezTo>
                    <a:pt x="642" y="53"/>
                    <a:pt x="643" y="97"/>
                    <a:pt x="616" y="123"/>
                  </a:cubicBezTo>
                  <a:cubicBezTo>
                    <a:pt x="283" y="458"/>
                    <a:pt x="283" y="458"/>
                    <a:pt x="283" y="458"/>
                  </a:cubicBezTo>
                  <a:cubicBezTo>
                    <a:pt x="270" y="471"/>
                    <a:pt x="253" y="478"/>
                    <a:pt x="235" y="478"/>
                  </a:cubicBezTo>
                  <a:cubicBezTo>
                    <a:pt x="235" y="478"/>
                    <a:pt x="235" y="478"/>
                    <a:pt x="235" y="478"/>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s-ES_tradnl"/>
            </a:p>
          </p:txBody>
        </p:sp>
      </p:grpSp>
      <p:grpSp>
        <p:nvGrpSpPr>
          <p:cNvPr id="14" name="Group 27">
            <a:extLst>
              <a:ext uri="{FF2B5EF4-FFF2-40B4-BE49-F238E27FC236}">
                <a16:creationId xmlns:a16="http://schemas.microsoft.com/office/drawing/2014/main" id="{3B09C8C9-FD1F-4E29-96E1-27EA90FC3373}"/>
              </a:ext>
            </a:extLst>
          </p:cNvPr>
          <p:cNvGrpSpPr/>
          <p:nvPr/>
        </p:nvGrpSpPr>
        <p:grpSpPr>
          <a:xfrm>
            <a:off x="852708" y="4219458"/>
            <a:ext cx="330200" cy="330200"/>
            <a:chOff x="1416274" y="3474571"/>
            <a:chExt cx="330200" cy="330200"/>
          </a:xfrm>
        </p:grpSpPr>
        <p:sp>
          <p:nvSpPr>
            <p:cNvPr id="15" name="Oval 29">
              <a:extLst>
                <a:ext uri="{FF2B5EF4-FFF2-40B4-BE49-F238E27FC236}">
                  <a16:creationId xmlns:a16="http://schemas.microsoft.com/office/drawing/2014/main" id="{CD1043C1-448F-498C-AB87-D07AB32A5854}"/>
                </a:ext>
              </a:extLst>
            </p:cNvPr>
            <p:cNvSpPr/>
            <p:nvPr/>
          </p:nvSpPr>
          <p:spPr>
            <a:xfrm>
              <a:off x="1416274" y="3474571"/>
              <a:ext cx="330200" cy="330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6" name="Freeform 9">
              <a:extLst>
                <a:ext uri="{FF2B5EF4-FFF2-40B4-BE49-F238E27FC236}">
                  <a16:creationId xmlns:a16="http://schemas.microsoft.com/office/drawing/2014/main" id="{8947CCC8-CE55-44F7-8372-CE07110B1BFB}"/>
                </a:ext>
              </a:extLst>
            </p:cNvPr>
            <p:cNvSpPr>
              <a:spLocks/>
            </p:cNvSpPr>
            <p:nvPr/>
          </p:nvSpPr>
          <p:spPr bwMode="auto">
            <a:xfrm>
              <a:off x="1499359" y="3578467"/>
              <a:ext cx="164744" cy="122407"/>
            </a:xfrm>
            <a:custGeom>
              <a:avLst/>
              <a:gdLst>
                <a:gd name="T0" fmla="*/ 235 w 643"/>
                <a:gd name="T1" fmla="*/ 478 h 478"/>
                <a:gd name="T2" fmla="*/ 187 w 643"/>
                <a:gd name="T3" fmla="*/ 458 h 478"/>
                <a:gd name="T4" fmla="*/ 26 w 643"/>
                <a:gd name="T5" fmla="*/ 297 h 478"/>
                <a:gd name="T6" fmla="*/ 26 w 643"/>
                <a:gd name="T7" fmla="*/ 201 h 478"/>
                <a:gd name="T8" fmla="*/ 122 w 643"/>
                <a:gd name="T9" fmla="*/ 201 h 478"/>
                <a:gd name="T10" fmla="*/ 235 w 643"/>
                <a:gd name="T11" fmla="*/ 314 h 478"/>
                <a:gd name="T12" fmla="*/ 520 w 643"/>
                <a:gd name="T13" fmla="*/ 27 h 478"/>
                <a:gd name="T14" fmla="*/ 616 w 643"/>
                <a:gd name="T15" fmla="*/ 27 h 478"/>
                <a:gd name="T16" fmla="*/ 616 w 643"/>
                <a:gd name="T17" fmla="*/ 123 h 478"/>
                <a:gd name="T18" fmla="*/ 283 w 643"/>
                <a:gd name="T19" fmla="*/ 458 h 478"/>
                <a:gd name="T20" fmla="*/ 235 w 643"/>
                <a:gd name="T21" fmla="*/ 478 h 478"/>
                <a:gd name="T22" fmla="*/ 235 w 643"/>
                <a:gd name="T23" fmla="*/ 478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3" h="478">
                  <a:moveTo>
                    <a:pt x="235" y="478"/>
                  </a:moveTo>
                  <a:cubicBezTo>
                    <a:pt x="217" y="478"/>
                    <a:pt x="199" y="471"/>
                    <a:pt x="187" y="458"/>
                  </a:cubicBezTo>
                  <a:cubicBezTo>
                    <a:pt x="26" y="297"/>
                    <a:pt x="26" y="297"/>
                    <a:pt x="26" y="297"/>
                  </a:cubicBezTo>
                  <a:cubicBezTo>
                    <a:pt x="0" y="271"/>
                    <a:pt x="0" y="228"/>
                    <a:pt x="26" y="201"/>
                  </a:cubicBezTo>
                  <a:cubicBezTo>
                    <a:pt x="53" y="175"/>
                    <a:pt x="96" y="175"/>
                    <a:pt x="122" y="201"/>
                  </a:cubicBezTo>
                  <a:cubicBezTo>
                    <a:pt x="235" y="314"/>
                    <a:pt x="235" y="314"/>
                    <a:pt x="235" y="314"/>
                  </a:cubicBezTo>
                  <a:cubicBezTo>
                    <a:pt x="520" y="27"/>
                    <a:pt x="520" y="27"/>
                    <a:pt x="520" y="27"/>
                  </a:cubicBezTo>
                  <a:cubicBezTo>
                    <a:pt x="546" y="1"/>
                    <a:pt x="589" y="0"/>
                    <a:pt x="616" y="27"/>
                  </a:cubicBezTo>
                  <a:cubicBezTo>
                    <a:pt x="642" y="53"/>
                    <a:pt x="643" y="97"/>
                    <a:pt x="616" y="123"/>
                  </a:cubicBezTo>
                  <a:cubicBezTo>
                    <a:pt x="283" y="458"/>
                    <a:pt x="283" y="458"/>
                    <a:pt x="283" y="458"/>
                  </a:cubicBezTo>
                  <a:cubicBezTo>
                    <a:pt x="270" y="471"/>
                    <a:pt x="253" y="478"/>
                    <a:pt x="235" y="478"/>
                  </a:cubicBezTo>
                  <a:cubicBezTo>
                    <a:pt x="235" y="478"/>
                    <a:pt x="235" y="478"/>
                    <a:pt x="235" y="478"/>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s-ES_tradnl"/>
            </a:p>
          </p:txBody>
        </p:sp>
      </p:grpSp>
      <p:sp>
        <p:nvSpPr>
          <p:cNvPr id="17" name="TextBox 35">
            <a:extLst>
              <a:ext uri="{FF2B5EF4-FFF2-40B4-BE49-F238E27FC236}">
                <a16:creationId xmlns:a16="http://schemas.microsoft.com/office/drawing/2014/main" id="{70F0B6F6-A8F9-498D-AA60-B3A00251F31F}"/>
              </a:ext>
            </a:extLst>
          </p:cNvPr>
          <p:cNvSpPr txBox="1"/>
          <p:nvPr/>
        </p:nvSpPr>
        <p:spPr>
          <a:xfrm>
            <a:off x="1299856" y="3598391"/>
            <a:ext cx="5051957" cy="584775"/>
          </a:xfrm>
          <a:prstGeom prst="rect">
            <a:avLst/>
          </a:prstGeom>
          <a:noFill/>
        </p:spPr>
        <p:txBody>
          <a:bodyPr wrap="square" rtlCol="0" anchor="t">
            <a:spAutoFit/>
          </a:bodyPr>
          <a:lstStyle/>
          <a:p>
            <a:r>
              <a:rPr lang="es-ES" sz="1600" dirty="0"/>
              <a:t>Recepción, revisión y ejecución de medidas correctivas</a:t>
            </a:r>
            <a:endParaRPr lang="es-ES_tradnl" sz="1600" dirty="0"/>
          </a:p>
        </p:txBody>
      </p:sp>
      <p:sp>
        <p:nvSpPr>
          <p:cNvPr id="18" name="TextBox 35">
            <a:extLst>
              <a:ext uri="{FF2B5EF4-FFF2-40B4-BE49-F238E27FC236}">
                <a16:creationId xmlns:a16="http://schemas.microsoft.com/office/drawing/2014/main" id="{14BF9DD4-99F0-40E4-8ECA-04895B624540}"/>
              </a:ext>
            </a:extLst>
          </p:cNvPr>
          <p:cNvSpPr txBox="1"/>
          <p:nvPr/>
        </p:nvSpPr>
        <p:spPr>
          <a:xfrm>
            <a:off x="1302162" y="4153373"/>
            <a:ext cx="4963079" cy="584775"/>
          </a:xfrm>
          <a:prstGeom prst="rect">
            <a:avLst/>
          </a:prstGeom>
          <a:noFill/>
        </p:spPr>
        <p:txBody>
          <a:bodyPr wrap="square" rtlCol="0" anchor="t">
            <a:spAutoFit/>
          </a:bodyPr>
          <a:lstStyle/>
          <a:p>
            <a:pPr lvl="0" fontAlgn="base"/>
            <a:r>
              <a:rPr lang="es-ES" sz="1600" dirty="0"/>
              <a:t>Registro diario de la información recopilada y datos estadísticos para posterior análisis</a:t>
            </a:r>
            <a:endParaRPr lang="es-AR" sz="1600" dirty="0"/>
          </a:p>
        </p:txBody>
      </p:sp>
      <p:sp>
        <p:nvSpPr>
          <p:cNvPr id="19" name="CuadroTexto 18">
            <a:extLst>
              <a:ext uri="{FF2B5EF4-FFF2-40B4-BE49-F238E27FC236}">
                <a16:creationId xmlns:a16="http://schemas.microsoft.com/office/drawing/2014/main" id="{05BE0E39-56CE-4861-9BB9-925952354886}"/>
              </a:ext>
            </a:extLst>
          </p:cNvPr>
          <p:cNvSpPr txBox="1"/>
          <p:nvPr/>
        </p:nvSpPr>
        <p:spPr>
          <a:xfrm>
            <a:off x="1044823" y="1470340"/>
            <a:ext cx="10520192" cy="1077218"/>
          </a:xfrm>
          <a:prstGeom prst="rect">
            <a:avLst/>
          </a:prstGeom>
          <a:noFill/>
        </p:spPr>
        <p:txBody>
          <a:bodyPr wrap="square" rtlCol="0">
            <a:spAutoFit/>
          </a:bodyPr>
          <a:lstStyle/>
          <a:p>
            <a:pPr algn="just"/>
            <a:r>
              <a:rPr lang="es-ES" sz="1600" b="1" dirty="0"/>
              <a:t>Funciones base y comunicación de datos</a:t>
            </a:r>
            <a:r>
              <a:rPr lang="es-AR" sz="1600" b="1" dirty="0"/>
              <a:t>: </a:t>
            </a:r>
            <a:r>
              <a:rPr lang="es-ES" sz="1600" dirty="0"/>
              <a:t>Contiene las funciones básicas de comunicación de datos entre el sistema central y los equipos embarcados, tales como la situación de horario actual, en forma directa o mediante las interfaces mencionadas en el capítulo anteriores. Recibe y ejecuta las medidas correctivas de horario. Genera registros diarios de la información recopilada.</a:t>
            </a:r>
            <a:endParaRPr lang="es-AR" sz="1600" dirty="0"/>
          </a:p>
        </p:txBody>
      </p:sp>
      <p:grpSp>
        <p:nvGrpSpPr>
          <p:cNvPr id="20" name="Group 27">
            <a:extLst>
              <a:ext uri="{FF2B5EF4-FFF2-40B4-BE49-F238E27FC236}">
                <a16:creationId xmlns:a16="http://schemas.microsoft.com/office/drawing/2014/main" id="{939475F3-376B-47CE-B3B3-27DB5B4368C3}"/>
              </a:ext>
            </a:extLst>
          </p:cNvPr>
          <p:cNvGrpSpPr/>
          <p:nvPr/>
        </p:nvGrpSpPr>
        <p:grpSpPr>
          <a:xfrm>
            <a:off x="859798" y="4889991"/>
            <a:ext cx="330200" cy="330200"/>
            <a:chOff x="1416274" y="3474571"/>
            <a:chExt cx="330200" cy="330200"/>
          </a:xfrm>
        </p:grpSpPr>
        <p:sp>
          <p:nvSpPr>
            <p:cNvPr id="21" name="Oval 29">
              <a:extLst>
                <a:ext uri="{FF2B5EF4-FFF2-40B4-BE49-F238E27FC236}">
                  <a16:creationId xmlns:a16="http://schemas.microsoft.com/office/drawing/2014/main" id="{609C42FD-DC1F-4D10-98FB-8C33BDC9452F}"/>
                </a:ext>
              </a:extLst>
            </p:cNvPr>
            <p:cNvSpPr/>
            <p:nvPr/>
          </p:nvSpPr>
          <p:spPr>
            <a:xfrm>
              <a:off x="1416274" y="3474571"/>
              <a:ext cx="330200" cy="330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2" name="Freeform 9">
              <a:extLst>
                <a:ext uri="{FF2B5EF4-FFF2-40B4-BE49-F238E27FC236}">
                  <a16:creationId xmlns:a16="http://schemas.microsoft.com/office/drawing/2014/main" id="{424342F3-A6FB-4C9A-BF05-F0F54511C0E4}"/>
                </a:ext>
              </a:extLst>
            </p:cNvPr>
            <p:cNvSpPr>
              <a:spLocks/>
            </p:cNvSpPr>
            <p:nvPr/>
          </p:nvSpPr>
          <p:spPr bwMode="auto">
            <a:xfrm>
              <a:off x="1499359" y="3578467"/>
              <a:ext cx="164744" cy="122407"/>
            </a:xfrm>
            <a:custGeom>
              <a:avLst/>
              <a:gdLst>
                <a:gd name="T0" fmla="*/ 235 w 643"/>
                <a:gd name="T1" fmla="*/ 478 h 478"/>
                <a:gd name="T2" fmla="*/ 187 w 643"/>
                <a:gd name="T3" fmla="*/ 458 h 478"/>
                <a:gd name="T4" fmla="*/ 26 w 643"/>
                <a:gd name="T5" fmla="*/ 297 h 478"/>
                <a:gd name="T6" fmla="*/ 26 w 643"/>
                <a:gd name="T7" fmla="*/ 201 h 478"/>
                <a:gd name="T8" fmla="*/ 122 w 643"/>
                <a:gd name="T9" fmla="*/ 201 h 478"/>
                <a:gd name="T10" fmla="*/ 235 w 643"/>
                <a:gd name="T11" fmla="*/ 314 h 478"/>
                <a:gd name="T12" fmla="*/ 520 w 643"/>
                <a:gd name="T13" fmla="*/ 27 h 478"/>
                <a:gd name="T14" fmla="*/ 616 w 643"/>
                <a:gd name="T15" fmla="*/ 27 h 478"/>
                <a:gd name="T16" fmla="*/ 616 w 643"/>
                <a:gd name="T17" fmla="*/ 123 h 478"/>
                <a:gd name="T18" fmla="*/ 283 w 643"/>
                <a:gd name="T19" fmla="*/ 458 h 478"/>
                <a:gd name="T20" fmla="*/ 235 w 643"/>
                <a:gd name="T21" fmla="*/ 478 h 478"/>
                <a:gd name="T22" fmla="*/ 235 w 643"/>
                <a:gd name="T23" fmla="*/ 478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3" h="478">
                  <a:moveTo>
                    <a:pt x="235" y="478"/>
                  </a:moveTo>
                  <a:cubicBezTo>
                    <a:pt x="217" y="478"/>
                    <a:pt x="199" y="471"/>
                    <a:pt x="187" y="458"/>
                  </a:cubicBezTo>
                  <a:cubicBezTo>
                    <a:pt x="26" y="297"/>
                    <a:pt x="26" y="297"/>
                    <a:pt x="26" y="297"/>
                  </a:cubicBezTo>
                  <a:cubicBezTo>
                    <a:pt x="0" y="271"/>
                    <a:pt x="0" y="228"/>
                    <a:pt x="26" y="201"/>
                  </a:cubicBezTo>
                  <a:cubicBezTo>
                    <a:pt x="53" y="175"/>
                    <a:pt x="96" y="175"/>
                    <a:pt x="122" y="201"/>
                  </a:cubicBezTo>
                  <a:cubicBezTo>
                    <a:pt x="235" y="314"/>
                    <a:pt x="235" y="314"/>
                    <a:pt x="235" y="314"/>
                  </a:cubicBezTo>
                  <a:cubicBezTo>
                    <a:pt x="520" y="27"/>
                    <a:pt x="520" y="27"/>
                    <a:pt x="520" y="27"/>
                  </a:cubicBezTo>
                  <a:cubicBezTo>
                    <a:pt x="546" y="1"/>
                    <a:pt x="589" y="0"/>
                    <a:pt x="616" y="27"/>
                  </a:cubicBezTo>
                  <a:cubicBezTo>
                    <a:pt x="642" y="53"/>
                    <a:pt x="643" y="97"/>
                    <a:pt x="616" y="123"/>
                  </a:cubicBezTo>
                  <a:cubicBezTo>
                    <a:pt x="283" y="458"/>
                    <a:pt x="283" y="458"/>
                    <a:pt x="283" y="458"/>
                  </a:cubicBezTo>
                  <a:cubicBezTo>
                    <a:pt x="270" y="471"/>
                    <a:pt x="253" y="478"/>
                    <a:pt x="235" y="478"/>
                  </a:cubicBezTo>
                  <a:cubicBezTo>
                    <a:pt x="235" y="478"/>
                    <a:pt x="235" y="478"/>
                    <a:pt x="235" y="478"/>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s-ES_tradnl"/>
            </a:p>
          </p:txBody>
        </p:sp>
      </p:grpSp>
      <p:sp>
        <p:nvSpPr>
          <p:cNvPr id="23" name="TextBox 35">
            <a:extLst>
              <a:ext uri="{FF2B5EF4-FFF2-40B4-BE49-F238E27FC236}">
                <a16:creationId xmlns:a16="http://schemas.microsoft.com/office/drawing/2014/main" id="{5C680CA9-F46D-471F-A203-FBCBDB2E3B84}"/>
              </a:ext>
            </a:extLst>
          </p:cNvPr>
          <p:cNvSpPr txBox="1"/>
          <p:nvPr/>
        </p:nvSpPr>
        <p:spPr>
          <a:xfrm>
            <a:off x="1285141" y="4843417"/>
            <a:ext cx="4987190" cy="830997"/>
          </a:xfrm>
          <a:prstGeom prst="rect">
            <a:avLst/>
          </a:prstGeom>
          <a:noFill/>
        </p:spPr>
        <p:txBody>
          <a:bodyPr wrap="square" rtlCol="0" anchor="t">
            <a:spAutoFit/>
          </a:bodyPr>
          <a:lstStyle/>
          <a:p>
            <a:pPr lvl="0" fontAlgn="base"/>
            <a:r>
              <a:rPr lang="es-ES" sz="1600" dirty="0"/>
              <a:t>Monitoreo constante de conexión a sistemas, tiempo de validez y activación de datos, y cantidad de viajes en el sistema.</a:t>
            </a:r>
            <a:endParaRPr lang="es-AR" sz="1600" dirty="0"/>
          </a:p>
        </p:txBody>
      </p:sp>
      <p:sp>
        <p:nvSpPr>
          <p:cNvPr id="24" name="Rectángulo 23">
            <a:extLst>
              <a:ext uri="{FF2B5EF4-FFF2-40B4-BE49-F238E27FC236}">
                <a16:creationId xmlns:a16="http://schemas.microsoft.com/office/drawing/2014/main" id="{F3934170-2C1D-4DB8-A807-C80EF4F45E33}"/>
              </a:ext>
            </a:extLst>
          </p:cNvPr>
          <p:cNvSpPr/>
          <p:nvPr/>
        </p:nvSpPr>
        <p:spPr>
          <a:xfrm>
            <a:off x="6374718" y="2495646"/>
            <a:ext cx="5190297" cy="688940"/>
          </a:xfrm>
          <a:prstGeom prst="rect">
            <a:avLst/>
          </a:prstGeom>
          <a:solidFill>
            <a:schemeClr val="accent1">
              <a:lumMod val="40000"/>
              <a:lumOff val="6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3244246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5">
            <a:extLst>
              <a:ext uri="{FF2B5EF4-FFF2-40B4-BE49-F238E27FC236}">
                <a16:creationId xmlns:a16="http://schemas.microsoft.com/office/drawing/2014/main" id="{C773C1E4-518E-4104-9F1E-ACD373AC5E45}"/>
              </a:ext>
            </a:extLst>
          </p:cNvPr>
          <p:cNvGrpSpPr/>
          <p:nvPr/>
        </p:nvGrpSpPr>
        <p:grpSpPr>
          <a:xfrm>
            <a:off x="1295446" y="2977965"/>
            <a:ext cx="330200" cy="330200"/>
            <a:chOff x="1416274" y="3474571"/>
            <a:chExt cx="330200" cy="330200"/>
          </a:xfrm>
        </p:grpSpPr>
        <p:sp>
          <p:nvSpPr>
            <p:cNvPr id="33" name="Oval 17">
              <a:extLst>
                <a:ext uri="{FF2B5EF4-FFF2-40B4-BE49-F238E27FC236}">
                  <a16:creationId xmlns:a16="http://schemas.microsoft.com/office/drawing/2014/main" id="{16AE0521-5AB1-425C-B578-F0F0813A7BCA}"/>
                </a:ext>
              </a:extLst>
            </p:cNvPr>
            <p:cNvSpPr/>
            <p:nvPr/>
          </p:nvSpPr>
          <p:spPr>
            <a:xfrm>
              <a:off x="1416274" y="3474571"/>
              <a:ext cx="330200" cy="330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4" name="Freeform 9">
              <a:extLst>
                <a:ext uri="{FF2B5EF4-FFF2-40B4-BE49-F238E27FC236}">
                  <a16:creationId xmlns:a16="http://schemas.microsoft.com/office/drawing/2014/main" id="{2704BA6E-ED39-4D5A-87AA-FF76757F43A5}"/>
                </a:ext>
              </a:extLst>
            </p:cNvPr>
            <p:cNvSpPr>
              <a:spLocks/>
            </p:cNvSpPr>
            <p:nvPr/>
          </p:nvSpPr>
          <p:spPr bwMode="auto">
            <a:xfrm>
              <a:off x="1499359" y="3578467"/>
              <a:ext cx="164744" cy="122407"/>
            </a:xfrm>
            <a:custGeom>
              <a:avLst/>
              <a:gdLst>
                <a:gd name="T0" fmla="*/ 235 w 643"/>
                <a:gd name="T1" fmla="*/ 478 h 478"/>
                <a:gd name="T2" fmla="*/ 187 w 643"/>
                <a:gd name="T3" fmla="*/ 458 h 478"/>
                <a:gd name="T4" fmla="*/ 26 w 643"/>
                <a:gd name="T5" fmla="*/ 297 h 478"/>
                <a:gd name="T6" fmla="*/ 26 w 643"/>
                <a:gd name="T7" fmla="*/ 201 h 478"/>
                <a:gd name="T8" fmla="*/ 122 w 643"/>
                <a:gd name="T9" fmla="*/ 201 h 478"/>
                <a:gd name="T10" fmla="*/ 235 w 643"/>
                <a:gd name="T11" fmla="*/ 314 h 478"/>
                <a:gd name="T12" fmla="*/ 520 w 643"/>
                <a:gd name="T13" fmla="*/ 27 h 478"/>
                <a:gd name="T14" fmla="*/ 616 w 643"/>
                <a:gd name="T15" fmla="*/ 27 h 478"/>
                <a:gd name="T16" fmla="*/ 616 w 643"/>
                <a:gd name="T17" fmla="*/ 123 h 478"/>
                <a:gd name="T18" fmla="*/ 283 w 643"/>
                <a:gd name="T19" fmla="*/ 458 h 478"/>
                <a:gd name="T20" fmla="*/ 235 w 643"/>
                <a:gd name="T21" fmla="*/ 478 h 478"/>
                <a:gd name="T22" fmla="*/ 235 w 643"/>
                <a:gd name="T23" fmla="*/ 478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3" h="478">
                  <a:moveTo>
                    <a:pt x="235" y="478"/>
                  </a:moveTo>
                  <a:cubicBezTo>
                    <a:pt x="217" y="478"/>
                    <a:pt x="199" y="471"/>
                    <a:pt x="187" y="458"/>
                  </a:cubicBezTo>
                  <a:cubicBezTo>
                    <a:pt x="26" y="297"/>
                    <a:pt x="26" y="297"/>
                    <a:pt x="26" y="297"/>
                  </a:cubicBezTo>
                  <a:cubicBezTo>
                    <a:pt x="0" y="271"/>
                    <a:pt x="0" y="228"/>
                    <a:pt x="26" y="201"/>
                  </a:cubicBezTo>
                  <a:cubicBezTo>
                    <a:pt x="53" y="175"/>
                    <a:pt x="96" y="175"/>
                    <a:pt x="122" y="201"/>
                  </a:cubicBezTo>
                  <a:cubicBezTo>
                    <a:pt x="235" y="314"/>
                    <a:pt x="235" y="314"/>
                    <a:pt x="235" y="314"/>
                  </a:cubicBezTo>
                  <a:cubicBezTo>
                    <a:pt x="520" y="27"/>
                    <a:pt x="520" y="27"/>
                    <a:pt x="520" y="27"/>
                  </a:cubicBezTo>
                  <a:cubicBezTo>
                    <a:pt x="546" y="1"/>
                    <a:pt x="589" y="0"/>
                    <a:pt x="616" y="27"/>
                  </a:cubicBezTo>
                  <a:cubicBezTo>
                    <a:pt x="642" y="53"/>
                    <a:pt x="643" y="97"/>
                    <a:pt x="616" y="123"/>
                  </a:cubicBezTo>
                  <a:cubicBezTo>
                    <a:pt x="283" y="458"/>
                    <a:pt x="283" y="458"/>
                    <a:pt x="283" y="458"/>
                  </a:cubicBezTo>
                  <a:cubicBezTo>
                    <a:pt x="270" y="471"/>
                    <a:pt x="253" y="478"/>
                    <a:pt x="235" y="478"/>
                  </a:cubicBezTo>
                  <a:cubicBezTo>
                    <a:pt x="235" y="478"/>
                    <a:pt x="235" y="478"/>
                    <a:pt x="235" y="478"/>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s-ES_tradnl"/>
            </a:p>
          </p:txBody>
        </p:sp>
      </p:grpSp>
      <p:sp>
        <p:nvSpPr>
          <p:cNvPr id="35" name="TextBox 35">
            <a:extLst>
              <a:ext uri="{FF2B5EF4-FFF2-40B4-BE49-F238E27FC236}">
                <a16:creationId xmlns:a16="http://schemas.microsoft.com/office/drawing/2014/main" id="{D859D9F2-4502-46A5-A7DD-681EE83B1366}"/>
              </a:ext>
            </a:extLst>
          </p:cNvPr>
          <p:cNvSpPr txBox="1"/>
          <p:nvPr/>
        </p:nvSpPr>
        <p:spPr>
          <a:xfrm>
            <a:off x="1589194" y="3027634"/>
            <a:ext cx="8600209" cy="338554"/>
          </a:xfrm>
          <a:prstGeom prst="rect">
            <a:avLst/>
          </a:prstGeom>
          <a:noFill/>
        </p:spPr>
        <p:txBody>
          <a:bodyPr wrap="square" rtlCol="0" anchor="t">
            <a:spAutoFit/>
          </a:bodyPr>
          <a:lstStyle/>
          <a:p>
            <a:pPr algn="just"/>
            <a:r>
              <a:rPr lang="es-ES" sz="1600" dirty="0"/>
              <a:t>Comunicación con el conductor mediante mensajes de texto predefinidos o texto libre</a:t>
            </a:r>
            <a:endParaRPr lang="es-ES_tradnl" sz="1600" dirty="0"/>
          </a:p>
        </p:txBody>
      </p:sp>
      <p:sp>
        <p:nvSpPr>
          <p:cNvPr id="37" name="Freeform 9">
            <a:extLst>
              <a:ext uri="{FF2B5EF4-FFF2-40B4-BE49-F238E27FC236}">
                <a16:creationId xmlns:a16="http://schemas.microsoft.com/office/drawing/2014/main" id="{C0189698-7DAF-4CED-8C70-2E4E3FB108F0}"/>
              </a:ext>
            </a:extLst>
          </p:cNvPr>
          <p:cNvSpPr>
            <a:spLocks/>
          </p:cNvSpPr>
          <p:nvPr/>
        </p:nvSpPr>
        <p:spPr bwMode="auto">
          <a:xfrm>
            <a:off x="1378174" y="5099280"/>
            <a:ext cx="164744" cy="122407"/>
          </a:xfrm>
          <a:custGeom>
            <a:avLst/>
            <a:gdLst>
              <a:gd name="T0" fmla="*/ 235 w 643"/>
              <a:gd name="T1" fmla="*/ 478 h 478"/>
              <a:gd name="T2" fmla="*/ 187 w 643"/>
              <a:gd name="T3" fmla="*/ 458 h 478"/>
              <a:gd name="T4" fmla="*/ 26 w 643"/>
              <a:gd name="T5" fmla="*/ 297 h 478"/>
              <a:gd name="T6" fmla="*/ 26 w 643"/>
              <a:gd name="T7" fmla="*/ 201 h 478"/>
              <a:gd name="T8" fmla="*/ 122 w 643"/>
              <a:gd name="T9" fmla="*/ 201 h 478"/>
              <a:gd name="T10" fmla="*/ 235 w 643"/>
              <a:gd name="T11" fmla="*/ 314 h 478"/>
              <a:gd name="T12" fmla="*/ 520 w 643"/>
              <a:gd name="T13" fmla="*/ 27 h 478"/>
              <a:gd name="T14" fmla="*/ 616 w 643"/>
              <a:gd name="T15" fmla="*/ 27 h 478"/>
              <a:gd name="T16" fmla="*/ 616 w 643"/>
              <a:gd name="T17" fmla="*/ 123 h 478"/>
              <a:gd name="T18" fmla="*/ 283 w 643"/>
              <a:gd name="T19" fmla="*/ 458 h 478"/>
              <a:gd name="T20" fmla="*/ 235 w 643"/>
              <a:gd name="T21" fmla="*/ 478 h 478"/>
              <a:gd name="T22" fmla="*/ 235 w 643"/>
              <a:gd name="T23" fmla="*/ 478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3" h="478">
                <a:moveTo>
                  <a:pt x="235" y="478"/>
                </a:moveTo>
                <a:cubicBezTo>
                  <a:pt x="217" y="478"/>
                  <a:pt x="199" y="471"/>
                  <a:pt x="187" y="458"/>
                </a:cubicBezTo>
                <a:cubicBezTo>
                  <a:pt x="26" y="297"/>
                  <a:pt x="26" y="297"/>
                  <a:pt x="26" y="297"/>
                </a:cubicBezTo>
                <a:cubicBezTo>
                  <a:pt x="0" y="271"/>
                  <a:pt x="0" y="228"/>
                  <a:pt x="26" y="201"/>
                </a:cubicBezTo>
                <a:cubicBezTo>
                  <a:pt x="53" y="175"/>
                  <a:pt x="96" y="175"/>
                  <a:pt x="122" y="201"/>
                </a:cubicBezTo>
                <a:cubicBezTo>
                  <a:pt x="235" y="314"/>
                  <a:pt x="235" y="314"/>
                  <a:pt x="235" y="314"/>
                </a:cubicBezTo>
                <a:cubicBezTo>
                  <a:pt x="520" y="27"/>
                  <a:pt x="520" y="27"/>
                  <a:pt x="520" y="27"/>
                </a:cubicBezTo>
                <a:cubicBezTo>
                  <a:pt x="546" y="1"/>
                  <a:pt x="589" y="0"/>
                  <a:pt x="616" y="27"/>
                </a:cubicBezTo>
                <a:cubicBezTo>
                  <a:pt x="642" y="53"/>
                  <a:pt x="643" y="97"/>
                  <a:pt x="616" y="123"/>
                </a:cubicBezTo>
                <a:cubicBezTo>
                  <a:pt x="283" y="458"/>
                  <a:pt x="283" y="458"/>
                  <a:pt x="283" y="458"/>
                </a:cubicBezTo>
                <a:cubicBezTo>
                  <a:pt x="270" y="471"/>
                  <a:pt x="253" y="478"/>
                  <a:pt x="235" y="478"/>
                </a:cubicBezTo>
                <a:cubicBezTo>
                  <a:pt x="235" y="478"/>
                  <a:pt x="235" y="478"/>
                  <a:pt x="235" y="478"/>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s-ES_tradnl"/>
          </a:p>
        </p:txBody>
      </p:sp>
      <p:grpSp>
        <p:nvGrpSpPr>
          <p:cNvPr id="38" name="Group 24">
            <a:extLst>
              <a:ext uri="{FF2B5EF4-FFF2-40B4-BE49-F238E27FC236}">
                <a16:creationId xmlns:a16="http://schemas.microsoft.com/office/drawing/2014/main" id="{DDF2B881-2ADF-4BAA-A7C8-2BA9EE4BA5F1}"/>
              </a:ext>
            </a:extLst>
          </p:cNvPr>
          <p:cNvGrpSpPr/>
          <p:nvPr/>
        </p:nvGrpSpPr>
        <p:grpSpPr>
          <a:xfrm>
            <a:off x="1295446" y="3543803"/>
            <a:ext cx="330200" cy="330200"/>
            <a:chOff x="1416274" y="3474571"/>
            <a:chExt cx="330200" cy="330200"/>
          </a:xfrm>
        </p:grpSpPr>
        <p:sp>
          <p:nvSpPr>
            <p:cNvPr id="40" name="Oval 25">
              <a:extLst>
                <a:ext uri="{FF2B5EF4-FFF2-40B4-BE49-F238E27FC236}">
                  <a16:creationId xmlns:a16="http://schemas.microsoft.com/office/drawing/2014/main" id="{21A71098-2D0F-411D-BDB8-134E49A9E592}"/>
                </a:ext>
              </a:extLst>
            </p:cNvPr>
            <p:cNvSpPr/>
            <p:nvPr/>
          </p:nvSpPr>
          <p:spPr>
            <a:xfrm>
              <a:off x="1416274" y="3474571"/>
              <a:ext cx="330200" cy="330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1" name="Freeform 9">
              <a:extLst>
                <a:ext uri="{FF2B5EF4-FFF2-40B4-BE49-F238E27FC236}">
                  <a16:creationId xmlns:a16="http://schemas.microsoft.com/office/drawing/2014/main" id="{3CB9D339-A0E2-4C66-B423-7C5AADD4C981}"/>
                </a:ext>
              </a:extLst>
            </p:cNvPr>
            <p:cNvSpPr>
              <a:spLocks/>
            </p:cNvSpPr>
            <p:nvPr/>
          </p:nvSpPr>
          <p:spPr bwMode="auto">
            <a:xfrm>
              <a:off x="1499359" y="3578467"/>
              <a:ext cx="164744" cy="122407"/>
            </a:xfrm>
            <a:custGeom>
              <a:avLst/>
              <a:gdLst>
                <a:gd name="T0" fmla="*/ 235 w 643"/>
                <a:gd name="T1" fmla="*/ 478 h 478"/>
                <a:gd name="T2" fmla="*/ 187 w 643"/>
                <a:gd name="T3" fmla="*/ 458 h 478"/>
                <a:gd name="T4" fmla="*/ 26 w 643"/>
                <a:gd name="T5" fmla="*/ 297 h 478"/>
                <a:gd name="T6" fmla="*/ 26 w 643"/>
                <a:gd name="T7" fmla="*/ 201 h 478"/>
                <a:gd name="T8" fmla="*/ 122 w 643"/>
                <a:gd name="T9" fmla="*/ 201 h 478"/>
                <a:gd name="T10" fmla="*/ 235 w 643"/>
                <a:gd name="T11" fmla="*/ 314 h 478"/>
                <a:gd name="T12" fmla="*/ 520 w 643"/>
                <a:gd name="T13" fmla="*/ 27 h 478"/>
                <a:gd name="T14" fmla="*/ 616 w 643"/>
                <a:gd name="T15" fmla="*/ 27 h 478"/>
                <a:gd name="T16" fmla="*/ 616 w 643"/>
                <a:gd name="T17" fmla="*/ 123 h 478"/>
                <a:gd name="T18" fmla="*/ 283 w 643"/>
                <a:gd name="T19" fmla="*/ 458 h 478"/>
                <a:gd name="T20" fmla="*/ 235 w 643"/>
                <a:gd name="T21" fmla="*/ 478 h 478"/>
                <a:gd name="T22" fmla="*/ 235 w 643"/>
                <a:gd name="T23" fmla="*/ 478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3" h="478">
                  <a:moveTo>
                    <a:pt x="235" y="478"/>
                  </a:moveTo>
                  <a:cubicBezTo>
                    <a:pt x="217" y="478"/>
                    <a:pt x="199" y="471"/>
                    <a:pt x="187" y="458"/>
                  </a:cubicBezTo>
                  <a:cubicBezTo>
                    <a:pt x="26" y="297"/>
                    <a:pt x="26" y="297"/>
                    <a:pt x="26" y="297"/>
                  </a:cubicBezTo>
                  <a:cubicBezTo>
                    <a:pt x="0" y="271"/>
                    <a:pt x="0" y="228"/>
                    <a:pt x="26" y="201"/>
                  </a:cubicBezTo>
                  <a:cubicBezTo>
                    <a:pt x="53" y="175"/>
                    <a:pt x="96" y="175"/>
                    <a:pt x="122" y="201"/>
                  </a:cubicBezTo>
                  <a:cubicBezTo>
                    <a:pt x="235" y="314"/>
                    <a:pt x="235" y="314"/>
                    <a:pt x="235" y="314"/>
                  </a:cubicBezTo>
                  <a:cubicBezTo>
                    <a:pt x="520" y="27"/>
                    <a:pt x="520" y="27"/>
                    <a:pt x="520" y="27"/>
                  </a:cubicBezTo>
                  <a:cubicBezTo>
                    <a:pt x="546" y="1"/>
                    <a:pt x="589" y="0"/>
                    <a:pt x="616" y="27"/>
                  </a:cubicBezTo>
                  <a:cubicBezTo>
                    <a:pt x="642" y="53"/>
                    <a:pt x="643" y="97"/>
                    <a:pt x="616" y="123"/>
                  </a:cubicBezTo>
                  <a:cubicBezTo>
                    <a:pt x="283" y="458"/>
                    <a:pt x="283" y="458"/>
                    <a:pt x="283" y="458"/>
                  </a:cubicBezTo>
                  <a:cubicBezTo>
                    <a:pt x="270" y="471"/>
                    <a:pt x="253" y="478"/>
                    <a:pt x="235" y="478"/>
                  </a:cubicBezTo>
                  <a:cubicBezTo>
                    <a:pt x="235" y="478"/>
                    <a:pt x="235" y="478"/>
                    <a:pt x="235" y="478"/>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s-ES_tradnl"/>
            </a:p>
          </p:txBody>
        </p:sp>
      </p:grpSp>
      <p:grpSp>
        <p:nvGrpSpPr>
          <p:cNvPr id="42" name="Group 27">
            <a:extLst>
              <a:ext uri="{FF2B5EF4-FFF2-40B4-BE49-F238E27FC236}">
                <a16:creationId xmlns:a16="http://schemas.microsoft.com/office/drawing/2014/main" id="{4286E81A-8A67-4827-B850-957326E89D19}"/>
              </a:ext>
            </a:extLst>
          </p:cNvPr>
          <p:cNvGrpSpPr/>
          <p:nvPr/>
        </p:nvGrpSpPr>
        <p:grpSpPr>
          <a:xfrm>
            <a:off x="1329427" y="4066598"/>
            <a:ext cx="330200" cy="330200"/>
            <a:chOff x="1416274" y="3474571"/>
            <a:chExt cx="330200" cy="330200"/>
          </a:xfrm>
        </p:grpSpPr>
        <p:sp>
          <p:nvSpPr>
            <p:cNvPr id="43" name="Oval 29">
              <a:extLst>
                <a:ext uri="{FF2B5EF4-FFF2-40B4-BE49-F238E27FC236}">
                  <a16:creationId xmlns:a16="http://schemas.microsoft.com/office/drawing/2014/main" id="{11FB98BD-98D5-4201-AB27-C54CAA712DA7}"/>
                </a:ext>
              </a:extLst>
            </p:cNvPr>
            <p:cNvSpPr/>
            <p:nvPr/>
          </p:nvSpPr>
          <p:spPr>
            <a:xfrm>
              <a:off x="1416274" y="3474571"/>
              <a:ext cx="330200" cy="330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4" name="Freeform 9">
              <a:extLst>
                <a:ext uri="{FF2B5EF4-FFF2-40B4-BE49-F238E27FC236}">
                  <a16:creationId xmlns:a16="http://schemas.microsoft.com/office/drawing/2014/main" id="{BBE974B5-4874-433B-B573-47F9F4493BA7}"/>
                </a:ext>
              </a:extLst>
            </p:cNvPr>
            <p:cNvSpPr>
              <a:spLocks/>
            </p:cNvSpPr>
            <p:nvPr/>
          </p:nvSpPr>
          <p:spPr bwMode="auto">
            <a:xfrm>
              <a:off x="1499359" y="3578467"/>
              <a:ext cx="164744" cy="122407"/>
            </a:xfrm>
            <a:custGeom>
              <a:avLst/>
              <a:gdLst>
                <a:gd name="T0" fmla="*/ 235 w 643"/>
                <a:gd name="T1" fmla="*/ 478 h 478"/>
                <a:gd name="T2" fmla="*/ 187 w 643"/>
                <a:gd name="T3" fmla="*/ 458 h 478"/>
                <a:gd name="T4" fmla="*/ 26 w 643"/>
                <a:gd name="T5" fmla="*/ 297 h 478"/>
                <a:gd name="T6" fmla="*/ 26 w 643"/>
                <a:gd name="T7" fmla="*/ 201 h 478"/>
                <a:gd name="T8" fmla="*/ 122 w 643"/>
                <a:gd name="T9" fmla="*/ 201 h 478"/>
                <a:gd name="T10" fmla="*/ 235 w 643"/>
                <a:gd name="T11" fmla="*/ 314 h 478"/>
                <a:gd name="T12" fmla="*/ 520 w 643"/>
                <a:gd name="T13" fmla="*/ 27 h 478"/>
                <a:gd name="T14" fmla="*/ 616 w 643"/>
                <a:gd name="T15" fmla="*/ 27 h 478"/>
                <a:gd name="T16" fmla="*/ 616 w 643"/>
                <a:gd name="T17" fmla="*/ 123 h 478"/>
                <a:gd name="T18" fmla="*/ 283 w 643"/>
                <a:gd name="T19" fmla="*/ 458 h 478"/>
                <a:gd name="T20" fmla="*/ 235 w 643"/>
                <a:gd name="T21" fmla="*/ 478 h 478"/>
                <a:gd name="T22" fmla="*/ 235 w 643"/>
                <a:gd name="T23" fmla="*/ 478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3" h="478">
                  <a:moveTo>
                    <a:pt x="235" y="478"/>
                  </a:moveTo>
                  <a:cubicBezTo>
                    <a:pt x="217" y="478"/>
                    <a:pt x="199" y="471"/>
                    <a:pt x="187" y="458"/>
                  </a:cubicBezTo>
                  <a:cubicBezTo>
                    <a:pt x="26" y="297"/>
                    <a:pt x="26" y="297"/>
                    <a:pt x="26" y="297"/>
                  </a:cubicBezTo>
                  <a:cubicBezTo>
                    <a:pt x="0" y="271"/>
                    <a:pt x="0" y="228"/>
                    <a:pt x="26" y="201"/>
                  </a:cubicBezTo>
                  <a:cubicBezTo>
                    <a:pt x="53" y="175"/>
                    <a:pt x="96" y="175"/>
                    <a:pt x="122" y="201"/>
                  </a:cubicBezTo>
                  <a:cubicBezTo>
                    <a:pt x="235" y="314"/>
                    <a:pt x="235" y="314"/>
                    <a:pt x="235" y="314"/>
                  </a:cubicBezTo>
                  <a:cubicBezTo>
                    <a:pt x="520" y="27"/>
                    <a:pt x="520" y="27"/>
                    <a:pt x="520" y="27"/>
                  </a:cubicBezTo>
                  <a:cubicBezTo>
                    <a:pt x="546" y="1"/>
                    <a:pt x="589" y="0"/>
                    <a:pt x="616" y="27"/>
                  </a:cubicBezTo>
                  <a:cubicBezTo>
                    <a:pt x="642" y="53"/>
                    <a:pt x="643" y="97"/>
                    <a:pt x="616" y="123"/>
                  </a:cubicBezTo>
                  <a:cubicBezTo>
                    <a:pt x="283" y="458"/>
                    <a:pt x="283" y="458"/>
                    <a:pt x="283" y="458"/>
                  </a:cubicBezTo>
                  <a:cubicBezTo>
                    <a:pt x="270" y="471"/>
                    <a:pt x="253" y="478"/>
                    <a:pt x="235" y="478"/>
                  </a:cubicBezTo>
                  <a:cubicBezTo>
                    <a:pt x="235" y="478"/>
                    <a:pt x="235" y="478"/>
                    <a:pt x="235" y="478"/>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s-ES_tradnl"/>
            </a:p>
          </p:txBody>
        </p:sp>
      </p:grpSp>
      <p:sp>
        <p:nvSpPr>
          <p:cNvPr id="45" name="TextBox 35">
            <a:extLst>
              <a:ext uri="{FF2B5EF4-FFF2-40B4-BE49-F238E27FC236}">
                <a16:creationId xmlns:a16="http://schemas.microsoft.com/office/drawing/2014/main" id="{BC2386E1-AAEA-46DF-80C5-FBF7A5F18DAD}"/>
              </a:ext>
            </a:extLst>
          </p:cNvPr>
          <p:cNvSpPr txBox="1"/>
          <p:nvPr/>
        </p:nvSpPr>
        <p:spPr>
          <a:xfrm>
            <a:off x="1589194" y="3552249"/>
            <a:ext cx="7517504" cy="338554"/>
          </a:xfrm>
          <a:prstGeom prst="rect">
            <a:avLst/>
          </a:prstGeom>
          <a:noFill/>
        </p:spPr>
        <p:txBody>
          <a:bodyPr wrap="square" rtlCol="0" anchor="t">
            <a:spAutoFit/>
          </a:bodyPr>
          <a:lstStyle/>
          <a:p>
            <a:pPr algn="just"/>
            <a:r>
              <a:rPr lang="es-ES" sz="1600" dirty="0"/>
              <a:t>Comunicación de voz análogo o digital, entre centro de control y conductor</a:t>
            </a:r>
            <a:endParaRPr lang="es-ES_tradnl" sz="1600" dirty="0"/>
          </a:p>
        </p:txBody>
      </p:sp>
      <p:sp>
        <p:nvSpPr>
          <p:cNvPr id="46" name="TextBox 35">
            <a:extLst>
              <a:ext uri="{FF2B5EF4-FFF2-40B4-BE49-F238E27FC236}">
                <a16:creationId xmlns:a16="http://schemas.microsoft.com/office/drawing/2014/main" id="{0FEA03C9-FA3F-48C6-953C-01D9DD63EFE2}"/>
              </a:ext>
            </a:extLst>
          </p:cNvPr>
          <p:cNvSpPr txBox="1"/>
          <p:nvPr/>
        </p:nvSpPr>
        <p:spPr>
          <a:xfrm>
            <a:off x="1625646" y="4066598"/>
            <a:ext cx="7969198" cy="584775"/>
          </a:xfrm>
          <a:prstGeom prst="rect">
            <a:avLst/>
          </a:prstGeom>
          <a:noFill/>
        </p:spPr>
        <p:txBody>
          <a:bodyPr wrap="square" rtlCol="0" anchor="t">
            <a:spAutoFit/>
          </a:bodyPr>
          <a:lstStyle/>
          <a:p>
            <a:pPr lvl="0" algn="just" fontAlgn="base"/>
            <a:r>
              <a:rPr lang="es-ES" sz="1600" dirty="0"/>
              <a:t>Si el vehículo cuenta con el sistema de audio apropiado, el operador del centro del control puede hacer anuncios en vivo, o pregrabados, a los usuarios</a:t>
            </a:r>
            <a:endParaRPr lang="es-AR" sz="1600" dirty="0"/>
          </a:p>
        </p:txBody>
      </p:sp>
      <p:sp>
        <p:nvSpPr>
          <p:cNvPr id="47" name="CuadroTexto 46">
            <a:extLst>
              <a:ext uri="{FF2B5EF4-FFF2-40B4-BE49-F238E27FC236}">
                <a16:creationId xmlns:a16="http://schemas.microsoft.com/office/drawing/2014/main" id="{98197D11-F341-47C4-BD86-6AA34C7BDCB9}"/>
              </a:ext>
            </a:extLst>
          </p:cNvPr>
          <p:cNvSpPr txBox="1"/>
          <p:nvPr/>
        </p:nvSpPr>
        <p:spPr>
          <a:xfrm>
            <a:off x="1114005" y="2015223"/>
            <a:ext cx="10181747" cy="830997"/>
          </a:xfrm>
          <a:prstGeom prst="rect">
            <a:avLst/>
          </a:prstGeom>
          <a:noFill/>
        </p:spPr>
        <p:txBody>
          <a:bodyPr wrap="square" rtlCol="0">
            <a:spAutoFit/>
          </a:bodyPr>
          <a:lstStyle/>
          <a:p>
            <a:pPr algn="just"/>
            <a:r>
              <a:rPr lang="es-ES" sz="1600" b="1" dirty="0"/>
              <a:t>Comunicación con conductor y pasajeros</a:t>
            </a:r>
            <a:r>
              <a:rPr lang="es-AR" sz="1600" b="1" dirty="0"/>
              <a:t>: </a:t>
            </a:r>
            <a:r>
              <a:rPr lang="es-ES" sz="1600" dirty="0"/>
              <a:t>Manejo de comunicación con el conductor, orientado en solucionar problemas conjuntamente. Debe permitir, con equipamiento adicional, establecer comunicación directa con los pasajeros de los vehículos y las paradas.</a:t>
            </a:r>
            <a:endParaRPr lang="es-AR" sz="1600" dirty="0"/>
          </a:p>
        </p:txBody>
      </p:sp>
      <p:grpSp>
        <p:nvGrpSpPr>
          <p:cNvPr id="49" name="Group 27">
            <a:extLst>
              <a:ext uri="{FF2B5EF4-FFF2-40B4-BE49-F238E27FC236}">
                <a16:creationId xmlns:a16="http://schemas.microsoft.com/office/drawing/2014/main" id="{0C1F28F7-2047-48DD-ADD0-BDC115E980B7}"/>
              </a:ext>
            </a:extLst>
          </p:cNvPr>
          <p:cNvGrpSpPr/>
          <p:nvPr/>
        </p:nvGrpSpPr>
        <p:grpSpPr>
          <a:xfrm>
            <a:off x="1346418" y="4651373"/>
            <a:ext cx="330200" cy="330200"/>
            <a:chOff x="1416274" y="3474571"/>
            <a:chExt cx="330200" cy="330200"/>
          </a:xfrm>
        </p:grpSpPr>
        <p:sp>
          <p:nvSpPr>
            <p:cNvPr id="50" name="Oval 29">
              <a:extLst>
                <a:ext uri="{FF2B5EF4-FFF2-40B4-BE49-F238E27FC236}">
                  <a16:creationId xmlns:a16="http://schemas.microsoft.com/office/drawing/2014/main" id="{A6003156-6E3D-4743-A071-2BB56FA2F550}"/>
                </a:ext>
              </a:extLst>
            </p:cNvPr>
            <p:cNvSpPr/>
            <p:nvPr/>
          </p:nvSpPr>
          <p:spPr>
            <a:xfrm>
              <a:off x="1416274" y="3474571"/>
              <a:ext cx="330200" cy="330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1" name="Freeform 9">
              <a:extLst>
                <a:ext uri="{FF2B5EF4-FFF2-40B4-BE49-F238E27FC236}">
                  <a16:creationId xmlns:a16="http://schemas.microsoft.com/office/drawing/2014/main" id="{34F8B661-116B-4E73-B1C8-0C05AF5A8494}"/>
                </a:ext>
              </a:extLst>
            </p:cNvPr>
            <p:cNvSpPr>
              <a:spLocks/>
            </p:cNvSpPr>
            <p:nvPr/>
          </p:nvSpPr>
          <p:spPr bwMode="auto">
            <a:xfrm>
              <a:off x="1499359" y="3578467"/>
              <a:ext cx="164744" cy="122407"/>
            </a:xfrm>
            <a:custGeom>
              <a:avLst/>
              <a:gdLst>
                <a:gd name="T0" fmla="*/ 235 w 643"/>
                <a:gd name="T1" fmla="*/ 478 h 478"/>
                <a:gd name="T2" fmla="*/ 187 w 643"/>
                <a:gd name="T3" fmla="*/ 458 h 478"/>
                <a:gd name="T4" fmla="*/ 26 w 643"/>
                <a:gd name="T5" fmla="*/ 297 h 478"/>
                <a:gd name="T6" fmla="*/ 26 w 643"/>
                <a:gd name="T7" fmla="*/ 201 h 478"/>
                <a:gd name="T8" fmla="*/ 122 w 643"/>
                <a:gd name="T9" fmla="*/ 201 h 478"/>
                <a:gd name="T10" fmla="*/ 235 w 643"/>
                <a:gd name="T11" fmla="*/ 314 h 478"/>
                <a:gd name="T12" fmla="*/ 520 w 643"/>
                <a:gd name="T13" fmla="*/ 27 h 478"/>
                <a:gd name="T14" fmla="*/ 616 w 643"/>
                <a:gd name="T15" fmla="*/ 27 h 478"/>
                <a:gd name="T16" fmla="*/ 616 w 643"/>
                <a:gd name="T17" fmla="*/ 123 h 478"/>
                <a:gd name="T18" fmla="*/ 283 w 643"/>
                <a:gd name="T19" fmla="*/ 458 h 478"/>
                <a:gd name="T20" fmla="*/ 235 w 643"/>
                <a:gd name="T21" fmla="*/ 478 h 478"/>
                <a:gd name="T22" fmla="*/ 235 w 643"/>
                <a:gd name="T23" fmla="*/ 478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3" h="478">
                  <a:moveTo>
                    <a:pt x="235" y="478"/>
                  </a:moveTo>
                  <a:cubicBezTo>
                    <a:pt x="217" y="478"/>
                    <a:pt x="199" y="471"/>
                    <a:pt x="187" y="458"/>
                  </a:cubicBezTo>
                  <a:cubicBezTo>
                    <a:pt x="26" y="297"/>
                    <a:pt x="26" y="297"/>
                    <a:pt x="26" y="297"/>
                  </a:cubicBezTo>
                  <a:cubicBezTo>
                    <a:pt x="0" y="271"/>
                    <a:pt x="0" y="228"/>
                    <a:pt x="26" y="201"/>
                  </a:cubicBezTo>
                  <a:cubicBezTo>
                    <a:pt x="53" y="175"/>
                    <a:pt x="96" y="175"/>
                    <a:pt x="122" y="201"/>
                  </a:cubicBezTo>
                  <a:cubicBezTo>
                    <a:pt x="235" y="314"/>
                    <a:pt x="235" y="314"/>
                    <a:pt x="235" y="314"/>
                  </a:cubicBezTo>
                  <a:cubicBezTo>
                    <a:pt x="520" y="27"/>
                    <a:pt x="520" y="27"/>
                    <a:pt x="520" y="27"/>
                  </a:cubicBezTo>
                  <a:cubicBezTo>
                    <a:pt x="546" y="1"/>
                    <a:pt x="589" y="0"/>
                    <a:pt x="616" y="27"/>
                  </a:cubicBezTo>
                  <a:cubicBezTo>
                    <a:pt x="642" y="53"/>
                    <a:pt x="643" y="97"/>
                    <a:pt x="616" y="123"/>
                  </a:cubicBezTo>
                  <a:cubicBezTo>
                    <a:pt x="283" y="458"/>
                    <a:pt x="283" y="458"/>
                    <a:pt x="283" y="458"/>
                  </a:cubicBezTo>
                  <a:cubicBezTo>
                    <a:pt x="270" y="471"/>
                    <a:pt x="253" y="478"/>
                    <a:pt x="235" y="478"/>
                  </a:cubicBezTo>
                  <a:cubicBezTo>
                    <a:pt x="235" y="478"/>
                    <a:pt x="235" y="478"/>
                    <a:pt x="235" y="478"/>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s-ES_tradnl"/>
            </a:p>
          </p:txBody>
        </p:sp>
      </p:grpSp>
      <p:sp>
        <p:nvSpPr>
          <p:cNvPr id="52" name="TextBox 35">
            <a:extLst>
              <a:ext uri="{FF2B5EF4-FFF2-40B4-BE49-F238E27FC236}">
                <a16:creationId xmlns:a16="http://schemas.microsoft.com/office/drawing/2014/main" id="{CF769451-0AA6-4091-AA6C-90B703264FFA}"/>
              </a:ext>
            </a:extLst>
          </p:cNvPr>
          <p:cNvSpPr txBox="1"/>
          <p:nvPr/>
        </p:nvSpPr>
        <p:spPr>
          <a:xfrm>
            <a:off x="1659627" y="4674691"/>
            <a:ext cx="7577229" cy="338554"/>
          </a:xfrm>
          <a:prstGeom prst="rect">
            <a:avLst/>
          </a:prstGeom>
          <a:noFill/>
        </p:spPr>
        <p:txBody>
          <a:bodyPr wrap="square" rtlCol="0" anchor="t">
            <a:spAutoFit/>
          </a:bodyPr>
          <a:lstStyle/>
          <a:p>
            <a:pPr lvl="0" algn="just" fontAlgn="base"/>
            <a:r>
              <a:rPr lang="es-ES" sz="1600" dirty="0"/>
              <a:t>Capacidad de implementar nuevos modelos de comunicación</a:t>
            </a:r>
            <a:endParaRPr lang="es-AR" sz="1600" dirty="0"/>
          </a:p>
        </p:txBody>
      </p:sp>
      <p:sp>
        <p:nvSpPr>
          <p:cNvPr id="53" name="Text Placeholder 16">
            <a:extLst>
              <a:ext uri="{FF2B5EF4-FFF2-40B4-BE49-F238E27FC236}">
                <a16:creationId xmlns:a16="http://schemas.microsoft.com/office/drawing/2014/main" id="{2C03B859-7576-4903-B0D1-D42576647E66}"/>
              </a:ext>
            </a:extLst>
          </p:cNvPr>
          <p:cNvSpPr txBox="1">
            <a:spLocks/>
          </p:cNvSpPr>
          <p:nvPr/>
        </p:nvSpPr>
        <p:spPr>
          <a:xfrm>
            <a:off x="1114005" y="948154"/>
            <a:ext cx="8031766" cy="1261745"/>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Font typeface="Arial" panose="020B0604020202020204" pitchFamily="34" charset="0"/>
              <a:buNone/>
              <a:defRPr sz="4800" b="1"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_tradnl" sz="3300" dirty="0">
                <a:solidFill>
                  <a:srgbClr val="0A0A0A"/>
                </a:solidFill>
              </a:rPr>
              <a:t>Centro de Control Secundario (cont.)</a:t>
            </a:r>
          </a:p>
        </p:txBody>
      </p:sp>
    </p:spTree>
    <p:extLst>
      <p:ext uri="{BB962C8B-B14F-4D97-AF65-F5344CB8AC3E}">
        <p14:creationId xmlns:p14="http://schemas.microsoft.com/office/powerpoint/2010/main" val="2662324531"/>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16">
            <a:extLst>
              <a:ext uri="{FF2B5EF4-FFF2-40B4-BE49-F238E27FC236}">
                <a16:creationId xmlns:a16="http://schemas.microsoft.com/office/drawing/2014/main" id="{F63B301A-F948-4A0B-9734-36644E8FC8CA}"/>
              </a:ext>
            </a:extLst>
          </p:cNvPr>
          <p:cNvSpPr>
            <a:spLocks noGrp="1"/>
          </p:cNvSpPr>
          <p:nvPr>
            <p:ph type="body" sz="quarter" idx="11"/>
          </p:nvPr>
        </p:nvSpPr>
        <p:spPr>
          <a:xfrm>
            <a:off x="1061087" y="282475"/>
            <a:ext cx="9545028" cy="1261745"/>
          </a:xfrm>
        </p:spPr>
        <p:txBody>
          <a:bodyPr vert="horz" lIns="91440" tIns="45720" rIns="91440" bIns="45720" rtlCol="0" anchor="ctr">
            <a:normAutofit/>
          </a:bodyPr>
          <a:lstStyle/>
          <a:p>
            <a:r>
              <a:rPr lang="es-ES_tradnl" sz="3300" dirty="0">
                <a:solidFill>
                  <a:srgbClr val="0A0A0A"/>
                </a:solidFill>
              </a:rPr>
              <a:t>Requerimientos mínimos de HW en la Unidad</a:t>
            </a:r>
          </a:p>
        </p:txBody>
      </p:sp>
      <p:grpSp>
        <p:nvGrpSpPr>
          <p:cNvPr id="27" name="Group 5">
            <a:extLst>
              <a:ext uri="{FF2B5EF4-FFF2-40B4-BE49-F238E27FC236}">
                <a16:creationId xmlns:a16="http://schemas.microsoft.com/office/drawing/2014/main" id="{7BD5E624-2ED3-4437-8523-DBDF7AB494B9}"/>
              </a:ext>
            </a:extLst>
          </p:cNvPr>
          <p:cNvGrpSpPr/>
          <p:nvPr/>
        </p:nvGrpSpPr>
        <p:grpSpPr>
          <a:xfrm>
            <a:off x="986823" y="1511851"/>
            <a:ext cx="330200" cy="330200"/>
            <a:chOff x="1416274" y="3474571"/>
            <a:chExt cx="330200" cy="330200"/>
          </a:xfrm>
        </p:grpSpPr>
        <p:sp>
          <p:nvSpPr>
            <p:cNvPr id="28" name="Oval 17">
              <a:extLst>
                <a:ext uri="{FF2B5EF4-FFF2-40B4-BE49-F238E27FC236}">
                  <a16:creationId xmlns:a16="http://schemas.microsoft.com/office/drawing/2014/main" id="{C1249549-0206-424C-B373-671D3103E0AF}"/>
                </a:ext>
              </a:extLst>
            </p:cNvPr>
            <p:cNvSpPr/>
            <p:nvPr/>
          </p:nvSpPr>
          <p:spPr>
            <a:xfrm>
              <a:off x="1416274" y="3474571"/>
              <a:ext cx="330200" cy="330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9" name="Freeform 9">
              <a:extLst>
                <a:ext uri="{FF2B5EF4-FFF2-40B4-BE49-F238E27FC236}">
                  <a16:creationId xmlns:a16="http://schemas.microsoft.com/office/drawing/2014/main" id="{1BAFACFD-9A1C-4CDC-B91D-4356195ADD37}"/>
                </a:ext>
              </a:extLst>
            </p:cNvPr>
            <p:cNvSpPr>
              <a:spLocks/>
            </p:cNvSpPr>
            <p:nvPr/>
          </p:nvSpPr>
          <p:spPr bwMode="auto">
            <a:xfrm>
              <a:off x="1499359" y="3578467"/>
              <a:ext cx="164744" cy="122407"/>
            </a:xfrm>
            <a:custGeom>
              <a:avLst/>
              <a:gdLst>
                <a:gd name="T0" fmla="*/ 235 w 643"/>
                <a:gd name="T1" fmla="*/ 478 h 478"/>
                <a:gd name="T2" fmla="*/ 187 w 643"/>
                <a:gd name="T3" fmla="*/ 458 h 478"/>
                <a:gd name="T4" fmla="*/ 26 w 643"/>
                <a:gd name="T5" fmla="*/ 297 h 478"/>
                <a:gd name="T6" fmla="*/ 26 w 643"/>
                <a:gd name="T7" fmla="*/ 201 h 478"/>
                <a:gd name="T8" fmla="*/ 122 w 643"/>
                <a:gd name="T9" fmla="*/ 201 h 478"/>
                <a:gd name="T10" fmla="*/ 235 w 643"/>
                <a:gd name="T11" fmla="*/ 314 h 478"/>
                <a:gd name="T12" fmla="*/ 520 w 643"/>
                <a:gd name="T13" fmla="*/ 27 h 478"/>
                <a:gd name="T14" fmla="*/ 616 w 643"/>
                <a:gd name="T15" fmla="*/ 27 h 478"/>
                <a:gd name="T16" fmla="*/ 616 w 643"/>
                <a:gd name="T17" fmla="*/ 123 h 478"/>
                <a:gd name="T18" fmla="*/ 283 w 643"/>
                <a:gd name="T19" fmla="*/ 458 h 478"/>
                <a:gd name="T20" fmla="*/ 235 w 643"/>
                <a:gd name="T21" fmla="*/ 478 h 478"/>
                <a:gd name="T22" fmla="*/ 235 w 643"/>
                <a:gd name="T23" fmla="*/ 478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3" h="478">
                  <a:moveTo>
                    <a:pt x="235" y="478"/>
                  </a:moveTo>
                  <a:cubicBezTo>
                    <a:pt x="217" y="478"/>
                    <a:pt x="199" y="471"/>
                    <a:pt x="187" y="458"/>
                  </a:cubicBezTo>
                  <a:cubicBezTo>
                    <a:pt x="26" y="297"/>
                    <a:pt x="26" y="297"/>
                    <a:pt x="26" y="297"/>
                  </a:cubicBezTo>
                  <a:cubicBezTo>
                    <a:pt x="0" y="271"/>
                    <a:pt x="0" y="228"/>
                    <a:pt x="26" y="201"/>
                  </a:cubicBezTo>
                  <a:cubicBezTo>
                    <a:pt x="53" y="175"/>
                    <a:pt x="96" y="175"/>
                    <a:pt x="122" y="201"/>
                  </a:cubicBezTo>
                  <a:cubicBezTo>
                    <a:pt x="235" y="314"/>
                    <a:pt x="235" y="314"/>
                    <a:pt x="235" y="314"/>
                  </a:cubicBezTo>
                  <a:cubicBezTo>
                    <a:pt x="520" y="27"/>
                    <a:pt x="520" y="27"/>
                    <a:pt x="520" y="27"/>
                  </a:cubicBezTo>
                  <a:cubicBezTo>
                    <a:pt x="546" y="1"/>
                    <a:pt x="589" y="0"/>
                    <a:pt x="616" y="27"/>
                  </a:cubicBezTo>
                  <a:cubicBezTo>
                    <a:pt x="642" y="53"/>
                    <a:pt x="643" y="97"/>
                    <a:pt x="616" y="123"/>
                  </a:cubicBezTo>
                  <a:cubicBezTo>
                    <a:pt x="283" y="458"/>
                    <a:pt x="283" y="458"/>
                    <a:pt x="283" y="458"/>
                  </a:cubicBezTo>
                  <a:cubicBezTo>
                    <a:pt x="270" y="471"/>
                    <a:pt x="253" y="478"/>
                    <a:pt x="235" y="478"/>
                  </a:cubicBezTo>
                  <a:cubicBezTo>
                    <a:pt x="235" y="478"/>
                    <a:pt x="235" y="478"/>
                    <a:pt x="235" y="478"/>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s-ES_tradnl"/>
            </a:p>
          </p:txBody>
        </p:sp>
      </p:grpSp>
      <p:sp>
        <p:nvSpPr>
          <p:cNvPr id="30" name="TextBox 35">
            <a:extLst>
              <a:ext uri="{FF2B5EF4-FFF2-40B4-BE49-F238E27FC236}">
                <a16:creationId xmlns:a16="http://schemas.microsoft.com/office/drawing/2014/main" id="{1B1467CA-4C28-417B-9E17-6DBDDD76C7BA}"/>
              </a:ext>
            </a:extLst>
          </p:cNvPr>
          <p:cNvSpPr txBox="1"/>
          <p:nvPr/>
        </p:nvSpPr>
        <p:spPr>
          <a:xfrm>
            <a:off x="1362420" y="1488530"/>
            <a:ext cx="9768493" cy="830997"/>
          </a:xfrm>
          <a:prstGeom prst="rect">
            <a:avLst/>
          </a:prstGeom>
          <a:noFill/>
        </p:spPr>
        <p:txBody>
          <a:bodyPr wrap="square" rtlCol="0" anchor="t">
            <a:spAutoFit/>
          </a:bodyPr>
          <a:lstStyle/>
          <a:p>
            <a:pPr algn="just"/>
            <a:r>
              <a:rPr lang="es-ES_tradnl" sz="1600" b="1" dirty="0"/>
              <a:t>Consola de Conductor / </a:t>
            </a:r>
            <a:r>
              <a:rPr lang="es-ES_tradnl" sz="1600" b="1" dirty="0" err="1"/>
              <a:t>On</a:t>
            </a:r>
            <a:r>
              <a:rPr lang="es-ES_tradnl" sz="1600" b="1" dirty="0"/>
              <a:t> </a:t>
            </a:r>
            <a:r>
              <a:rPr lang="es-ES_tradnl" sz="1600" b="1" dirty="0" err="1"/>
              <a:t>board</a:t>
            </a:r>
            <a:r>
              <a:rPr lang="es-ES_tradnl" sz="1600" b="1" dirty="0"/>
              <a:t> </a:t>
            </a:r>
            <a:r>
              <a:rPr lang="es-ES_tradnl" sz="1600" b="1" dirty="0" err="1"/>
              <a:t>Computer</a:t>
            </a:r>
            <a:r>
              <a:rPr lang="es-ES_tradnl" sz="1600" b="1" dirty="0"/>
              <a:t> (NIVEL 1):</a:t>
            </a:r>
            <a:r>
              <a:rPr lang="es-ES_tradnl" sz="1600" dirty="0"/>
              <a:t> </a:t>
            </a:r>
            <a:r>
              <a:rPr lang="es-ES" sz="1600" dirty="0"/>
              <a:t>Identificar al Conductor y al recorrido que realizará; Monitorear el recorrido y horarios programados; Enviar información al Centro de Operaciones; Intercambiar información operativa con el Centro de Control</a:t>
            </a:r>
            <a:r>
              <a:rPr lang="es-AR" sz="1600" dirty="0"/>
              <a:t> ; </a:t>
            </a:r>
            <a:r>
              <a:rPr lang="es-ES" sz="1600" dirty="0"/>
              <a:t>Generar alertas; etc.</a:t>
            </a:r>
            <a:endParaRPr lang="es-ES_tradnl" sz="1600" dirty="0"/>
          </a:p>
        </p:txBody>
      </p:sp>
      <p:grpSp>
        <p:nvGrpSpPr>
          <p:cNvPr id="31" name="Group 24">
            <a:extLst>
              <a:ext uri="{FF2B5EF4-FFF2-40B4-BE49-F238E27FC236}">
                <a16:creationId xmlns:a16="http://schemas.microsoft.com/office/drawing/2014/main" id="{5CA4A224-B6C4-4F18-AC31-564F111191BF}"/>
              </a:ext>
            </a:extLst>
          </p:cNvPr>
          <p:cNvGrpSpPr/>
          <p:nvPr/>
        </p:nvGrpSpPr>
        <p:grpSpPr>
          <a:xfrm>
            <a:off x="1032220" y="2534955"/>
            <a:ext cx="330200" cy="330200"/>
            <a:chOff x="1416274" y="3474571"/>
            <a:chExt cx="330200" cy="330200"/>
          </a:xfrm>
        </p:grpSpPr>
        <p:sp>
          <p:nvSpPr>
            <p:cNvPr id="32" name="Oval 25">
              <a:extLst>
                <a:ext uri="{FF2B5EF4-FFF2-40B4-BE49-F238E27FC236}">
                  <a16:creationId xmlns:a16="http://schemas.microsoft.com/office/drawing/2014/main" id="{F927EF3D-1FCD-4C7E-ACC3-561C7AAC971F}"/>
                </a:ext>
              </a:extLst>
            </p:cNvPr>
            <p:cNvSpPr/>
            <p:nvPr/>
          </p:nvSpPr>
          <p:spPr>
            <a:xfrm>
              <a:off x="1416274" y="3474571"/>
              <a:ext cx="330200" cy="330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3" name="Freeform 9">
              <a:extLst>
                <a:ext uri="{FF2B5EF4-FFF2-40B4-BE49-F238E27FC236}">
                  <a16:creationId xmlns:a16="http://schemas.microsoft.com/office/drawing/2014/main" id="{39F92128-8557-4A05-AC30-E4BCEB272116}"/>
                </a:ext>
              </a:extLst>
            </p:cNvPr>
            <p:cNvSpPr>
              <a:spLocks/>
            </p:cNvSpPr>
            <p:nvPr/>
          </p:nvSpPr>
          <p:spPr bwMode="auto">
            <a:xfrm>
              <a:off x="1499359" y="3578467"/>
              <a:ext cx="164744" cy="122407"/>
            </a:xfrm>
            <a:custGeom>
              <a:avLst/>
              <a:gdLst>
                <a:gd name="T0" fmla="*/ 235 w 643"/>
                <a:gd name="T1" fmla="*/ 478 h 478"/>
                <a:gd name="T2" fmla="*/ 187 w 643"/>
                <a:gd name="T3" fmla="*/ 458 h 478"/>
                <a:gd name="T4" fmla="*/ 26 w 643"/>
                <a:gd name="T5" fmla="*/ 297 h 478"/>
                <a:gd name="T6" fmla="*/ 26 w 643"/>
                <a:gd name="T7" fmla="*/ 201 h 478"/>
                <a:gd name="T8" fmla="*/ 122 w 643"/>
                <a:gd name="T9" fmla="*/ 201 h 478"/>
                <a:gd name="T10" fmla="*/ 235 w 643"/>
                <a:gd name="T11" fmla="*/ 314 h 478"/>
                <a:gd name="T12" fmla="*/ 520 w 643"/>
                <a:gd name="T13" fmla="*/ 27 h 478"/>
                <a:gd name="T14" fmla="*/ 616 w 643"/>
                <a:gd name="T15" fmla="*/ 27 h 478"/>
                <a:gd name="T16" fmla="*/ 616 w 643"/>
                <a:gd name="T17" fmla="*/ 123 h 478"/>
                <a:gd name="T18" fmla="*/ 283 w 643"/>
                <a:gd name="T19" fmla="*/ 458 h 478"/>
                <a:gd name="T20" fmla="*/ 235 w 643"/>
                <a:gd name="T21" fmla="*/ 478 h 478"/>
                <a:gd name="T22" fmla="*/ 235 w 643"/>
                <a:gd name="T23" fmla="*/ 478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3" h="478">
                  <a:moveTo>
                    <a:pt x="235" y="478"/>
                  </a:moveTo>
                  <a:cubicBezTo>
                    <a:pt x="217" y="478"/>
                    <a:pt x="199" y="471"/>
                    <a:pt x="187" y="458"/>
                  </a:cubicBezTo>
                  <a:cubicBezTo>
                    <a:pt x="26" y="297"/>
                    <a:pt x="26" y="297"/>
                    <a:pt x="26" y="297"/>
                  </a:cubicBezTo>
                  <a:cubicBezTo>
                    <a:pt x="0" y="271"/>
                    <a:pt x="0" y="228"/>
                    <a:pt x="26" y="201"/>
                  </a:cubicBezTo>
                  <a:cubicBezTo>
                    <a:pt x="53" y="175"/>
                    <a:pt x="96" y="175"/>
                    <a:pt x="122" y="201"/>
                  </a:cubicBezTo>
                  <a:cubicBezTo>
                    <a:pt x="235" y="314"/>
                    <a:pt x="235" y="314"/>
                    <a:pt x="235" y="314"/>
                  </a:cubicBezTo>
                  <a:cubicBezTo>
                    <a:pt x="520" y="27"/>
                    <a:pt x="520" y="27"/>
                    <a:pt x="520" y="27"/>
                  </a:cubicBezTo>
                  <a:cubicBezTo>
                    <a:pt x="546" y="1"/>
                    <a:pt x="589" y="0"/>
                    <a:pt x="616" y="27"/>
                  </a:cubicBezTo>
                  <a:cubicBezTo>
                    <a:pt x="642" y="53"/>
                    <a:pt x="643" y="97"/>
                    <a:pt x="616" y="123"/>
                  </a:cubicBezTo>
                  <a:cubicBezTo>
                    <a:pt x="283" y="458"/>
                    <a:pt x="283" y="458"/>
                    <a:pt x="283" y="458"/>
                  </a:cubicBezTo>
                  <a:cubicBezTo>
                    <a:pt x="270" y="471"/>
                    <a:pt x="253" y="478"/>
                    <a:pt x="235" y="478"/>
                  </a:cubicBezTo>
                  <a:cubicBezTo>
                    <a:pt x="235" y="478"/>
                    <a:pt x="235" y="478"/>
                    <a:pt x="235" y="478"/>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s-ES_tradnl"/>
            </a:p>
          </p:txBody>
        </p:sp>
      </p:grpSp>
      <p:grpSp>
        <p:nvGrpSpPr>
          <p:cNvPr id="34" name="Group 27">
            <a:extLst>
              <a:ext uri="{FF2B5EF4-FFF2-40B4-BE49-F238E27FC236}">
                <a16:creationId xmlns:a16="http://schemas.microsoft.com/office/drawing/2014/main" id="{A4FEE5E5-F9AC-4752-A291-2C440B413291}"/>
              </a:ext>
            </a:extLst>
          </p:cNvPr>
          <p:cNvGrpSpPr/>
          <p:nvPr/>
        </p:nvGrpSpPr>
        <p:grpSpPr>
          <a:xfrm>
            <a:off x="1021731" y="3571464"/>
            <a:ext cx="330200" cy="330200"/>
            <a:chOff x="1416274" y="3474571"/>
            <a:chExt cx="330200" cy="330200"/>
          </a:xfrm>
        </p:grpSpPr>
        <p:sp>
          <p:nvSpPr>
            <p:cNvPr id="35" name="Oval 29">
              <a:extLst>
                <a:ext uri="{FF2B5EF4-FFF2-40B4-BE49-F238E27FC236}">
                  <a16:creationId xmlns:a16="http://schemas.microsoft.com/office/drawing/2014/main" id="{9AF4FBF3-EFF4-49DE-8D16-30759E1B11C5}"/>
                </a:ext>
              </a:extLst>
            </p:cNvPr>
            <p:cNvSpPr/>
            <p:nvPr/>
          </p:nvSpPr>
          <p:spPr>
            <a:xfrm>
              <a:off x="1416274" y="3474571"/>
              <a:ext cx="330200" cy="330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6" name="Freeform 9">
              <a:extLst>
                <a:ext uri="{FF2B5EF4-FFF2-40B4-BE49-F238E27FC236}">
                  <a16:creationId xmlns:a16="http://schemas.microsoft.com/office/drawing/2014/main" id="{E73566F7-0902-4193-93C6-E2A5B0DF3A5F}"/>
                </a:ext>
              </a:extLst>
            </p:cNvPr>
            <p:cNvSpPr>
              <a:spLocks/>
            </p:cNvSpPr>
            <p:nvPr/>
          </p:nvSpPr>
          <p:spPr bwMode="auto">
            <a:xfrm>
              <a:off x="1499359" y="3578467"/>
              <a:ext cx="164744" cy="122407"/>
            </a:xfrm>
            <a:custGeom>
              <a:avLst/>
              <a:gdLst>
                <a:gd name="T0" fmla="*/ 235 w 643"/>
                <a:gd name="T1" fmla="*/ 478 h 478"/>
                <a:gd name="T2" fmla="*/ 187 w 643"/>
                <a:gd name="T3" fmla="*/ 458 h 478"/>
                <a:gd name="T4" fmla="*/ 26 w 643"/>
                <a:gd name="T5" fmla="*/ 297 h 478"/>
                <a:gd name="T6" fmla="*/ 26 w 643"/>
                <a:gd name="T7" fmla="*/ 201 h 478"/>
                <a:gd name="T8" fmla="*/ 122 w 643"/>
                <a:gd name="T9" fmla="*/ 201 h 478"/>
                <a:gd name="T10" fmla="*/ 235 w 643"/>
                <a:gd name="T11" fmla="*/ 314 h 478"/>
                <a:gd name="T12" fmla="*/ 520 w 643"/>
                <a:gd name="T13" fmla="*/ 27 h 478"/>
                <a:gd name="T14" fmla="*/ 616 w 643"/>
                <a:gd name="T15" fmla="*/ 27 h 478"/>
                <a:gd name="T16" fmla="*/ 616 w 643"/>
                <a:gd name="T17" fmla="*/ 123 h 478"/>
                <a:gd name="T18" fmla="*/ 283 w 643"/>
                <a:gd name="T19" fmla="*/ 458 h 478"/>
                <a:gd name="T20" fmla="*/ 235 w 643"/>
                <a:gd name="T21" fmla="*/ 478 h 478"/>
                <a:gd name="T22" fmla="*/ 235 w 643"/>
                <a:gd name="T23" fmla="*/ 478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3" h="478">
                  <a:moveTo>
                    <a:pt x="235" y="478"/>
                  </a:moveTo>
                  <a:cubicBezTo>
                    <a:pt x="217" y="478"/>
                    <a:pt x="199" y="471"/>
                    <a:pt x="187" y="458"/>
                  </a:cubicBezTo>
                  <a:cubicBezTo>
                    <a:pt x="26" y="297"/>
                    <a:pt x="26" y="297"/>
                    <a:pt x="26" y="297"/>
                  </a:cubicBezTo>
                  <a:cubicBezTo>
                    <a:pt x="0" y="271"/>
                    <a:pt x="0" y="228"/>
                    <a:pt x="26" y="201"/>
                  </a:cubicBezTo>
                  <a:cubicBezTo>
                    <a:pt x="53" y="175"/>
                    <a:pt x="96" y="175"/>
                    <a:pt x="122" y="201"/>
                  </a:cubicBezTo>
                  <a:cubicBezTo>
                    <a:pt x="235" y="314"/>
                    <a:pt x="235" y="314"/>
                    <a:pt x="235" y="314"/>
                  </a:cubicBezTo>
                  <a:cubicBezTo>
                    <a:pt x="520" y="27"/>
                    <a:pt x="520" y="27"/>
                    <a:pt x="520" y="27"/>
                  </a:cubicBezTo>
                  <a:cubicBezTo>
                    <a:pt x="546" y="1"/>
                    <a:pt x="589" y="0"/>
                    <a:pt x="616" y="27"/>
                  </a:cubicBezTo>
                  <a:cubicBezTo>
                    <a:pt x="642" y="53"/>
                    <a:pt x="643" y="97"/>
                    <a:pt x="616" y="123"/>
                  </a:cubicBezTo>
                  <a:cubicBezTo>
                    <a:pt x="283" y="458"/>
                    <a:pt x="283" y="458"/>
                    <a:pt x="283" y="458"/>
                  </a:cubicBezTo>
                  <a:cubicBezTo>
                    <a:pt x="270" y="471"/>
                    <a:pt x="253" y="478"/>
                    <a:pt x="235" y="478"/>
                  </a:cubicBezTo>
                  <a:cubicBezTo>
                    <a:pt x="235" y="478"/>
                    <a:pt x="235" y="478"/>
                    <a:pt x="235" y="478"/>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s-ES_tradnl"/>
            </a:p>
          </p:txBody>
        </p:sp>
      </p:grpSp>
      <p:sp>
        <p:nvSpPr>
          <p:cNvPr id="37" name="TextBox 35">
            <a:extLst>
              <a:ext uri="{FF2B5EF4-FFF2-40B4-BE49-F238E27FC236}">
                <a16:creationId xmlns:a16="http://schemas.microsoft.com/office/drawing/2014/main" id="{EB741C0B-7443-4358-B69C-72CA7AFBD661}"/>
              </a:ext>
            </a:extLst>
          </p:cNvPr>
          <p:cNvSpPr txBox="1"/>
          <p:nvPr/>
        </p:nvSpPr>
        <p:spPr>
          <a:xfrm>
            <a:off x="1362419" y="2540193"/>
            <a:ext cx="9768493" cy="830997"/>
          </a:xfrm>
          <a:prstGeom prst="rect">
            <a:avLst/>
          </a:prstGeom>
          <a:noFill/>
        </p:spPr>
        <p:txBody>
          <a:bodyPr wrap="square" rtlCol="0" anchor="t">
            <a:spAutoFit/>
          </a:bodyPr>
          <a:lstStyle/>
          <a:p>
            <a:pPr algn="just"/>
            <a:r>
              <a:rPr lang="es-ES_tradnl" sz="1600" b="1" dirty="0"/>
              <a:t>Características Técnicas:</a:t>
            </a:r>
            <a:r>
              <a:rPr lang="es-ES_tradnl" sz="1600" dirty="0"/>
              <a:t> </a:t>
            </a:r>
            <a:r>
              <a:rPr lang="es-ES" sz="1600" dirty="0"/>
              <a:t>Sistema operativo Linux o Android; Mínimo dual procesador de 32bit; 512MB RAM DDR3 y 512MB de Memoria tipo flash; Soporte Memoria microSD 1Gb; Fuente de alimentación con de rango extendido; entre otros.</a:t>
            </a:r>
            <a:endParaRPr lang="es-ES_tradnl" sz="1600" dirty="0"/>
          </a:p>
        </p:txBody>
      </p:sp>
      <p:sp>
        <p:nvSpPr>
          <p:cNvPr id="38" name="TextBox 35">
            <a:extLst>
              <a:ext uri="{FF2B5EF4-FFF2-40B4-BE49-F238E27FC236}">
                <a16:creationId xmlns:a16="http://schemas.microsoft.com/office/drawing/2014/main" id="{06FADCA2-564E-42D1-BEA5-4E842A47312E}"/>
              </a:ext>
            </a:extLst>
          </p:cNvPr>
          <p:cNvSpPr txBox="1"/>
          <p:nvPr/>
        </p:nvSpPr>
        <p:spPr>
          <a:xfrm>
            <a:off x="1345931" y="3527196"/>
            <a:ext cx="9768492" cy="830997"/>
          </a:xfrm>
          <a:prstGeom prst="rect">
            <a:avLst/>
          </a:prstGeom>
          <a:noFill/>
        </p:spPr>
        <p:txBody>
          <a:bodyPr wrap="square" rtlCol="0" anchor="t">
            <a:spAutoFit/>
          </a:bodyPr>
          <a:lstStyle/>
          <a:p>
            <a:pPr algn="just"/>
            <a:r>
              <a:rPr lang="es-ES_tradnl" sz="1600" b="1" dirty="0"/>
              <a:t>Durabilidad y estándares:</a:t>
            </a:r>
            <a:r>
              <a:rPr lang="es-ES_tradnl" sz="1600" dirty="0"/>
              <a:t> </a:t>
            </a:r>
            <a:r>
              <a:rPr lang="es-ES" sz="1600" dirty="0"/>
              <a:t>Compatibilidad Electromagnética </a:t>
            </a:r>
            <a:r>
              <a:rPr lang="es-ES" sz="1600" b="1" dirty="0"/>
              <a:t>ISO/IEC 61000-4-2, ed. 2.0, para la clase 3; </a:t>
            </a:r>
            <a:r>
              <a:rPr lang="es-ES" sz="1600" dirty="0"/>
              <a:t>funcionar con temperaturas entre -5°C y 60°C y con Humedad Relativa de hasta el 95%; MTBF  mínimo de 35.000h; MTTR menor a 10 minutos para sustitución en campo</a:t>
            </a:r>
            <a:r>
              <a:rPr lang="es-AR" sz="1600" dirty="0"/>
              <a:t>; entre otros</a:t>
            </a:r>
          </a:p>
        </p:txBody>
      </p:sp>
      <p:sp>
        <p:nvSpPr>
          <p:cNvPr id="39" name="CuadroTexto 38">
            <a:extLst>
              <a:ext uri="{FF2B5EF4-FFF2-40B4-BE49-F238E27FC236}">
                <a16:creationId xmlns:a16="http://schemas.microsoft.com/office/drawing/2014/main" id="{6D157516-DD86-4FC8-899C-E47E8F485175}"/>
              </a:ext>
            </a:extLst>
          </p:cNvPr>
          <p:cNvSpPr txBox="1"/>
          <p:nvPr/>
        </p:nvSpPr>
        <p:spPr>
          <a:xfrm>
            <a:off x="1345930" y="4713997"/>
            <a:ext cx="9663798" cy="830997"/>
          </a:xfrm>
          <a:prstGeom prst="rect">
            <a:avLst/>
          </a:prstGeom>
          <a:noFill/>
        </p:spPr>
        <p:txBody>
          <a:bodyPr wrap="square" rtlCol="0">
            <a:spAutoFit/>
          </a:bodyPr>
          <a:lstStyle/>
          <a:p>
            <a:pPr algn="just"/>
            <a:r>
              <a:rPr lang="es-ES_tradnl" sz="1600" dirty="0"/>
              <a:t>Características generales y particulares que deben cumplir los equipos de gestión de flota embarcados en los buses, basados en estándares de mercado, el estado del arte y sobre todo capacidades acorde a la arquitectura de una solución en la que pueden existir más de un proveedor tecnológico de esta solución.</a:t>
            </a:r>
          </a:p>
        </p:txBody>
      </p:sp>
      <p:cxnSp>
        <p:nvCxnSpPr>
          <p:cNvPr id="40" name="Straight Connector 47">
            <a:extLst>
              <a:ext uri="{FF2B5EF4-FFF2-40B4-BE49-F238E27FC236}">
                <a16:creationId xmlns:a16="http://schemas.microsoft.com/office/drawing/2014/main" id="{6726CAAD-6F0A-4D42-9CA6-DCDAB7CA9BB6}"/>
              </a:ext>
            </a:extLst>
          </p:cNvPr>
          <p:cNvCxnSpPr/>
          <p:nvPr/>
        </p:nvCxnSpPr>
        <p:spPr>
          <a:xfrm>
            <a:off x="507422" y="5758088"/>
            <a:ext cx="53127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6">
            <a:extLst>
              <a:ext uri="{FF2B5EF4-FFF2-40B4-BE49-F238E27FC236}">
                <a16:creationId xmlns:a16="http://schemas.microsoft.com/office/drawing/2014/main" id="{3D9D7BFE-E3FC-4404-80E8-C5CAE47FE6AD}"/>
              </a:ext>
            </a:extLst>
          </p:cNvPr>
          <p:cNvCxnSpPr/>
          <p:nvPr/>
        </p:nvCxnSpPr>
        <p:spPr>
          <a:xfrm>
            <a:off x="507422" y="1219425"/>
            <a:ext cx="53127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8">
            <a:extLst>
              <a:ext uri="{FF2B5EF4-FFF2-40B4-BE49-F238E27FC236}">
                <a16:creationId xmlns:a16="http://schemas.microsoft.com/office/drawing/2014/main" id="{733F597E-27B2-42CD-87FE-A21E5EB454E0}"/>
              </a:ext>
            </a:extLst>
          </p:cNvPr>
          <p:cNvCxnSpPr>
            <a:cxnSpLocks/>
          </p:cNvCxnSpPr>
          <p:nvPr/>
        </p:nvCxnSpPr>
        <p:spPr>
          <a:xfrm flipH="1">
            <a:off x="752346" y="957517"/>
            <a:ext cx="665" cy="509074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0820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 Placeholder 16">
            <a:extLst>
              <a:ext uri="{FF2B5EF4-FFF2-40B4-BE49-F238E27FC236}">
                <a16:creationId xmlns:a16="http://schemas.microsoft.com/office/drawing/2014/main" id="{886C1D0F-97E3-704F-832B-E2897A0AAA3C}"/>
              </a:ext>
            </a:extLst>
          </p:cNvPr>
          <p:cNvSpPr txBox="1">
            <a:spLocks/>
          </p:cNvSpPr>
          <p:nvPr/>
        </p:nvSpPr>
        <p:spPr>
          <a:xfrm>
            <a:off x="247453" y="865492"/>
            <a:ext cx="4557032" cy="126174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1000"/>
              </a:spcBef>
              <a:buFont typeface="Arial" panose="020B0604020202020204" pitchFamily="34" charset="0"/>
              <a:buNone/>
              <a:defRPr sz="4800" b="1"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s-ES_tradnl" sz="4000">
              <a:solidFill>
                <a:schemeClr val="bg2">
                  <a:lumMod val="10000"/>
                </a:schemeClr>
              </a:solidFill>
              <a:latin typeface="Source Sans Pro" panose="020B0503030403020204" pitchFamily="34" charset="0"/>
              <a:ea typeface="Lato" panose="020F0502020204030203" pitchFamily="34" charset="0"/>
              <a:cs typeface="Lato" panose="020F0502020204030203" pitchFamily="34" charset="0"/>
            </a:endParaRPr>
          </a:p>
        </p:txBody>
      </p:sp>
      <p:sp>
        <p:nvSpPr>
          <p:cNvPr id="12" name="Rectangle 52">
            <a:extLst>
              <a:ext uri="{FF2B5EF4-FFF2-40B4-BE49-F238E27FC236}">
                <a16:creationId xmlns:a16="http://schemas.microsoft.com/office/drawing/2014/main" id="{B55BDCC7-2F48-42C3-BF08-1479D2F22461}"/>
              </a:ext>
            </a:extLst>
          </p:cNvPr>
          <p:cNvSpPr/>
          <p:nvPr/>
        </p:nvSpPr>
        <p:spPr>
          <a:xfrm>
            <a:off x="7483580" y="1515901"/>
            <a:ext cx="4509953" cy="3792365"/>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4" name="Text Placeholder 16">
            <a:extLst>
              <a:ext uri="{FF2B5EF4-FFF2-40B4-BE49-F238E27FC236}">
                <a16:creationId xmlns:a16="http://schemas.microsoft.com/office/drawing/2014/main" id="{764C97C7-4324-454D-B03C-21FBDAA59F61}"/>
              </a:ext>
            </a:extLst>
          </p:cNvPr>
          <p:cNvSpPr txBox="1">
            <a:spLocks/>
          </p:cNvSpPr>
          <p:nvPr/>
        </p:nvSpPr>
        <p:spPr>
          <a:xfrm>
            <a:off x="247453" y="865492"/>
            <a:ext cx="4557032" cy="126174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1000"/>
              </a:spcBef>
              <a:buFont typeface="Arial" panose="020B0604020202020204" pitchFamily="34" charset="0"/>
              <a:buNone/>
              <a:defRPr sz="4800" b="1"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s-ES_tradnl" sz="4000">
              <a:solidFill>
                <a:schemeClr val="bg2">
                  <a:lumMod val="10000"/>
                </a:schemeClr>
              </a:solidFill>
              <a:latin typeface="Source Sans Pro" panose="020B0503030403020204" pitchFamily="34" charset="0"/>
              <a:ea typeface="Lato" panose="020F0502020204030203" pitchFamily="34" charset="0"/>
              <a:cs typeface="Lato" panose="020F0502020204030203" pitchFamily="34" charset="0"/>
            </a:endParaRPr>
          </a:p>
        </p:txBody>
      </p:sp>
      <p:cxnSp>
        <p:nvCxnSpPr>
          <p:cNvPr id="15" name="Straight Connector 47">
            <a:extLst>
              <a:ext uri="{FF2B5EF4-FFF2-40B4-BE49-F238E27FC236}">
                <a16:creationId xmlns:a16="http://schemas.microsoft.com/office/drawing/2014/main" id="{BF4A38B2-500B-4D44-81BC-B378FBAD59C6}"/>
              </a:ext>
            </a:extLst>
          </p:cNvPr>
          <p:cNvCxnSpPr/>
          <p:nvPr/>
        </p:nvCxnSpPr>
        <p:spPr>
          <a:xfrm>
            <a:off x="376753" y="6270379"/>
            <a:ext cx="53127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46">
            <a:extLst>
              <a:ext uri="{FF2B5EF4-FFF2-40B4-BE49-F238E27FC236}">
                <a16:creationId xmlns:a16="http://schemas.microsoft.com/office/drawing/2014/main" id="{9F320A5F-7B49-4019-86AE-72445C8E8F58}"/>
              </a:ext>
            </a:extLst>
          </p:cNvPr>
          <p:cNvCxnSpPr/>
          <p:nvPr/>
        </p:nvCxnSpPr>
        <p:spPr>
          <a:xfrm>
            <a:off x="376753" y="1346125"/>
            <a:ext cx="53127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48">
            <a:extLst>
              <a:ext uri="{FF2B5EF4-FFF2-40B4-BE49-F238E27FC236}">
                <a16:creationId xmlns:a16="http://schemas.microsoft.com/office/drawing/2014/main" id="{56237068-F947-4B1B-9E14-B6B4B00498FD}"/>
              </a:ext>
            </a:extLst>
          </p:cNvPr>
          <p:cNvCxnSpPr>
            <a:cxnSpLocks/>
          </p:cNvCxnSpPr>
          <p:nvPr/>
        </p:nvCxnSpPr>
        <p:spPr>
          <a:xfrm flipH="1">
            <a:off x="558524" y="1084217"/>
            <a:ext cx="63818" cy="5316027"/>
          </a:xfrm>
          <a:prstGeom prst="line">
            <a:avLst/>
          </a:prstGeom>
        </p:spPr>
        <p:style>
          <a:lnRef idx="1">
            <a:schemeClr val="accent1"/>
          </a:lnRef>
          <a:fillRef idx="0">
            <a:schemeClr val="accent1"/>
          </a:fillRef>
          <a:effectRef idx="0">
            <a:schemeClr val="accent1"/>
          </a:effectRef>
          <a:fontRef idx="minor">
            <a:schemeClr val="tx1"/>
          </a:fontRef>
        </p:style>
      </p:cxnSp>
      <p:sp>
        <p:nvSpPr>
          <p:cNvPr id="18" name="CuadroTexto 17">
            <a:extLst>
              <a:ext uri="{FF2B5EF4-FFF2-40B4-BE49-F238E27FC236}">
                <a16:creationId xmlns:a16="http://schemas.microsoft.com/office/drawing/2014/main" id="{51D1199A-0FFB-4B54-A063-A0C648F1C1AD}"/>
              </a:ext>
            </a:extLst>
          </p:cNvPr>
          <p:cNvSpPr txBox="1"/>
          <p:nvPr/>
        </p:nvSpPr>
        <p:spPr>
          <a:xfrm>
            <a:off x="622342" y="1427507"/>
            <a:ext cx="6705921" cy="584775"/>
          </a:xfrm>
          <a:prstGeom prst="rect">
            <a:avLst/>
          </a:prstGeom>
          <a:noFill/>
        </p:spPr>
        <p:txBody>
          <a:bodyPr wrap="square" rtlCol="0">
            <a:spAutoFit/>
          </a:bodyPr>
          <a:lstStyle/>
          <a:p>
            <a:pPr algn="just"/>
            <a:r>
              <a:rPr lang="es-ES_tradnl" sz="1600" dirty="0"/>
              <a:t>Hace referencia a la aplicación de SW y sus funcionalidades a ser implementadas en los computadores de abordo.</a:t>
            </a:r>
          </a:p>
        </p:txBody>
      </p:sp>
      <p:sp>
        <p:nvSpPr>
          <p:cNvPr id="19" name="CuadroTexto 18">
            <a:extLst>
              <a:ext uri="{FF2B5EF4-FFF2-40B4-BE49-F238E27FC236}">
                <a16:creationId xmlns:a16="http://schemas.microsoft.com/office/drawing/2014/main" id="{491D278A-ED93-4969-99E0-9A942F24E650}"/>
              </a:ext>
            </a:extLst>
          </p:cNvPr>
          <p:cNvSpPr txBox="1"/>
          <p:nvPr/>
        </p:nvSpPr>
        <p:spPr>
          <a:xfrm>
            <a:off x="607510" y="2031969"/>
            <a:ext cx="6720753" cy="1323439"/>
          </a:xfrm>
          <a:prstGeom prst="rect">
            <a:avLst/>
          </a:prstGeom>
          <a:noFill/>
        </p:spPr>
        <p:txBody>
          <a:bodyPr wrap="square" rtlCol="0">
            <a:spAutoFit/>
          </a:bodyPr>
          <a:lstStyle/>
          <a:p>
            <a:pPr algn="just"/>
            <a:r>
              <a:rPr lang="es-ES_tradnl" sz="1600" b="1" dirty="0"/>
              <a:t>Software de computador: </a:t>
            </a:r>
            <a:r>
              <a:rPr lang="es-ES" sz="1600" dirty="0"/>
              <a:t>Principalmente permitir se la interface de conexión de los periféricos con el sistema central, y proveer información de un viaje seleccionado. Localizar al vehículo de forma automática, permitiendo una comparación entre el pronóstico de viaje y la ubicación actual</a:t>
            </a:r>
            <a:r>
              <a:rPr lang="es-AR" sz="1600" dirty="0"/>
              <a:t> </a:t>
            </a:r>
            <a:endParaRPr lang="es-ES_tradnl" sz="1600" dirty="0"/>
          </a:p>
        </p:txBody>
      </p:sp>
      <p:sp>
        <p:nvSpPr>
          <p:cNvPr id="20" name="CuadroTexto 19">
            <a:extLst>
              <a:ext uri="{FF2B5EF4-FFF2-40B4-BE49-F238E27FC236}">
                <a16:creationId xmlns:a16="http://schemas.microsoft.com/office/drawing/2014/main" id="{7F548F53-CF5C-4DC8-857D-C8D3D7DC1749}"/>
              </a:ext>
            </a:extLst>
          </p:cNvPr>
          <p:cNvSpPr txBox="1"/>
          <p:nvPr/>
        </p:nvSpPr>
        <p:spPr>
          <a:xfrm>
            <a:off x="598849" y="3292826"/>
            <a:ext cx="6729414" cy="1815882"/>
          </a:xfrm>
          <a:prstGeom prst="rect">
            <a:avLst/>
          </a:prstGeom>
          <a:noFill/>
        </p:spPr>
        <p:txBody>
          <a:bodyPr wrap="square" rtlCol="0">
            <a:spAutoFit/>
          </a:bodyPr>
          <a:lstStyle/>
          <a:p>
            <a:pPr algn="just"/>
            <a:r>
              <a:rPr lang="es-ES_tradnl" sz="1600" b="1" dirty="0"/>
              <a:t>Comunicación con conductor: </a:t>
            </a:r>
            <a:r>
              <a:rPr lang="es-ES" sz="1600" dirty="0"/>
              <a:t>Funcionalidades básicas de comunicación entre el vehículo y el centro de control de operaciones. La posición del vehículo, en conjunto con otros datos del viaje deben ser enviados de forma periódica, en intervalos de tiempo configurables desde el Sistema de Gestión. Mensajes predefinidos, de falla de dispositivos, y consultas de horario al centro de control deben ser enviadas por eventos. </a:t>
            </a:r>
            <a:endParaRPr lang="es-ES_tradnl" sz="1600" dirty="0"/>
          </a:p>
        </p:txBody>
      </p:sp>
      <p:sp>
        <p:nvSpPr>
          <p:cNvPr id="21" name="CuadroTexto 20">
            <a:extLst>
              <a:ext uri="{FF2B5EF4-FFF2-40B4-BE49-F238E27FC236}">
                <a16:creationId xmlns:a16="http://schemas.microsoft.com/office/drawing/2014/main" id="{E575335F-B8A1-46E8-84A5-2E9738A457FD}"/>
              </a:ext>
            </a:extLst>
          </p:cNvPr>
          <p:cNvSpPr txBox="1"/>
          <p:nvPr/>
        </p:nvSpPr>
        <p:spPr>
          <a:xfrm>
            <a:off x="651548" y="5063297"/>
            <a:ext cx="6865952" cy="1077218"/>
          </a:xfrm>
          <a:prstGeom prst="rect">
            <a:avLst/>
          </a:prstGeom>
          <a:noFill/>
        </p:spPr>
        <p:txBody>
          <a:bodyPr wrap="square" rtlCol="0">
            <a:spAutoFit/>
          </a:bodyPr>
          <a:lstStyle/>
          <a:p>
            <a:pPr algn="just"/>
            <a:r>
              <a:rPr lang="es-ES_tradnl" sz="1600" b="1" dirty="0"/>
              <a:t>Información al pasajero: </a:t>
            </a:r>
            <a:r>
              <a:rPr lang="es-ES" sz="1600" dirty="0"/>
              <a:t>Permite gestionar los datos, provenientes del Nivel 4, a entregar en los dispositivos orientados a pasajeros, ya sea dentro o fuera del vehículo, a partir de los datos de viaje actuales. Por lo tanto, debe administrar</a:t>
            </a:r>
            <a:endParaRPr lang="es-ES_tradnl" sz="1600" dirty="0"/>
          </a:p>
        </p:txBody>
      </p:sp>
      <p:pic>
        <p:nvPicPr>
          <p:cNvPr id="22" name="officeArt object">
            <a:extLst>
              <a:ext uri="{FF2B5EF4-FFF2-40B4-BE49-F238E27FC236}">
                <a16:creationId xmlns:a16="http://schemas.microsoft.com/office/drawing/2014/main" id="{B31BC935-C819-434C-80BC-BC1722052C18}"/>
              </a:ext>
            </a:extLst>
          </p:cNvPr>
          <p:cNvPicPr/>
          <p:nvPr/>
        </p:nvPicPr>
        <p:blipFill>
          <a:blip r:embed="rId2"/>
          <a:stretch>
            <a:fillRect/>
          </a:stretch>
        </p:blipFill>
        <p:spPr>
          <a:xfrm>
            <a:off x="7574711" y="2000197"/>
            <a:ext cx="4369836" cy="2814449"/>
          </a:xfrm>
          <a:prstGeom prst="rect">
            <a:avLst/>
          </a:prstGeom>
          <a:ln w="12700" cap="flat">
            <a:noFill/>
            <a:miter lim="400000"/>
          </a:ln>
          <a:effectLst/>
        </p:spPr>
      </p:pic>
      <p:sp>
        <p:nvSpPr>
          <p:cNvPr id="23" name="Rectángulo 22">
            <a:extLst>
              <a:ext uri="{FF2B5EF4-FFF2-40B4-BE49-F238E27FC236}">
                <a16:creationId xmlns:a16="http://schemas.microsoft.com/office/drawing/2014/main" id="{69988637-40FB-4A57-B614-4055B769E3BC}"/>
              </a:ext>
            </a:extLst>
          </p:cNvPr>
          <p:cNvSpPr/>
          <p:nvPr/>
        </p:nvSpPr>
        <p:spPr>
          <a:xfrm>
            <a:off x="7525725" y="1849039"/>
            <a:ext cx="4418822" cy="2176695"/>
          </a:xfrm>
          <a:prstGeom prst="rect">
            <a:avLst/>
          </a:prstGeom>
          <a:solidFill>
            <a:schemeClr val="accent1">
              <a:lumMod val="40000"/>
              <a:lumOff val="6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4" name="Marcador de texto 2">
            <a:extLst>
              <a:ext uri="{FF2B5EF4-FFF2-40B4-BE49-F238E27FC236}">
                <a16:creationId xmlns:a16="http://schemas.microsoft.com/office/drawing/2014/main" id="{662D58EE-8533-49DF-8F07-F7F2AE366377}"/>
              </a:ext>
            </a:extLst>
          </p:cNvPr>
          <p:cNvSpPr>
            <a:spLocks noGrp="1"/>
          </p:cNvSpPr>
          <p:nvPr>
            <p:ph type="body" sz="quarter" idx="11"/>
          </p:nvPr>
        </p:nvSpPr>
        <p:spPr>
          <a:xfrm>
            <a:off x="673351" y="0"/>
            <a:ext cx="5080000" cy="1581150"/>
          </a:xfrm>
        </p:spPr>
        <p:txBody>
          <a:bodyPr vert="horz" lIns="91440" tIns="45720" rIns="91440" bIns="45720" rtlCol="0" anchor="ctr">
            <a:normAutofit/>
          </a:bodyPr>
          <a:lstStyle/>
          <a:p>
            <a:r>
              <a:rPr lang="es-ES_tradnl" sz="3300" dirty="0">
                <a:solidFill>
                  <a:srgbClr val="0A0A0A"/>
                </a:solidFill>
              </a:rPr>
              <a:t>Software embarcado</a:t>
            </a:r>
          </a:p>
        </p:txBody>
      </p:sp>
    </p:spTree>
    <p:extLst>
      <p:ext uri="{BB962C8B-B14F-4D97-AF65-F5344CB8AC3E}">
        <p14:creationId xmlns:p14="http://schemas.microsoft.com/office/powerpoint/2010/main" val="22035843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2">
            <a:extLst>
              <a:ext uri="{FF2B5EF4-FFF2-40B4-BE49-F238E27FC236}">
                <a16:creationId xmlns:a16="http://schemas.microsoft.com/office/drawing/2014/main" id="{AEFFB560-57E7-4EC4-A994-F4010F3CDC22}"/>
              </a:ext>
            </a:extLst>
          </p:cNvPr>
          <p:cNvSpPr/>
          <p:nvPr/>
        </p:nvSpPr>
        <p:spPr>
          <a:xfrm>
            <a:off x="7483580" y="1515901"/>
            <a:ext cx="4509953" cy="3792365"/>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 name="Text Placeholder 16">
            <a:extLst>
              <a:ext uri="{FF2B5EF4-FFF2-40B4-BE49-F238E27FC236}">
                <a16:creationId xmlns:a16="http://schemas.microsoft.com/office/drawing/2014/main" id="{C1682C36-0DC2-453D-B17F-B67E209336AE}"/>
              </a:ext>
            </a:extLst>
          </p:cNvPr>
          <p:cNvSpPr txBox="1">
            <a:spLocks/>
          </p:cNvSpPr>
          <p:nvPr/>
        </p:nvSpPr>
        <p:spPr>
          <a:xfrm>
            <a:off x="247453" y="865492"/>
            <a:ext cx="4557032" cy="126174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1000"/>
              </a:spcBef>
              <a:buFont typeface="Arial" panose="020B0604020202020204" pitchFamily="34" charset="0"/>
              <a:buNone/>
              <a:defRPr sz="4800" b="1"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s-ES_tradnl" sz="4000">
              <a:solidFill>
                <a:schemeClr val="bg2">
                  <a:lumMod val="10000"/>
                </a:schemeClr>
              </a:solidFill>
              <a:latin typeface="Source Sans Pro" panose="020B0503030403020204" pitchFamily="34" charset="0"/>
              <a:ea typeface="Lato" panose="020F0502020204030203" pitchFamily="34" charset="0"/>
              <a:cs typeface="Lato" panose="020F0502020204030203" pitchFamily="34" charset="0"/>
            </a:endParaRPr>
          </a:p>
        </p:txBody>
      </p:sp>
      <p:cxnSp>
        <p:nvCxnSpPr>
          <p:cNvPr id="6" name="Straight Connector 47">
            <a:extLst>
              <a:ext uri="{FF2B5EF4-FFF2-40B4-BE49-F238E27FC236}">
                <a16:creationId xmlns:a16="http://schemas.microsoft.com/office/drawing/2014/main" id="{02EE11B7-205B-46B3-8E30-35EE24836555}"/>
              </a:ext>
            </a:extLst>
          </p:cNvPr>
          <p:cNvCxnSpPr/>
          <p:nvPr/>
        </p:nvCxnSpPr>
        <p:spPr>
          <a:xfrm>
            <a:off x="376753" y="6561084"/>
            <a:ext cx="53127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46">
            <a:extLst>
              <a:ext uri="{FF2B5EF4-FFF2-40B4-BE49-F238E27FC236}">
                <a16:creationId xmlns:a16="http://schemas.microsoft.com/office/drawing/2014/main" id="{DB10A471-7814-4A4F-9BC1-12EE966BD21C}"/>
              </a:ext>
            </a:extLst>
          </p:cNvPr>
          <p:cNvCxnSpPr/>
          <p:nvPr/>
        </p:nvCxnSpPr>
        <p:spPr>
          <a:xfrm>
            <a:off x="376753" y="1186299"/>
            <a:ext cx="53127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48">
            <a:extLst>
              <a:ext uri="{FF2B5EF4-FFF2-40B4-BE49-F238E27FC236}">
                <a16:creationId xmlns:a16="http://schemas.microsoft.com/office/drawing/2014/main" id="{BB09FD50-7506-4DA1-9D89-3BD0E0AABE24}"/>
              </a:ext>
            </a:extLst>
          </p:cNvPr>
          <p:cNvCxnSpPr>
            <a:cxnSpLocks/>
          </p:cNvCxnSpPr>
          <p:nvPr/>
        </p:nvCxnSpPr>
        <p:spPr>
          <a:xfrm flipH="1">
            <a:off x="616569" y="997117"/>
            <a:ext cx="14605" cy="5705867"/>
          </a:xfrm>
          <a:prstGeom prst="line">
            <a:avLst/>
          </a:prstGeom>
        </p:spPr>
        <p:style>
          <a:lnRef idx="1">
            <a:schemeClr val="accent1"/>
          </a:lnRef>
          <a:fillRef idx="0">
            <a:schemeClr val="accent1"/>
          </a:fillRef>
          <a:effectRef idx="0">
            <a:schemeClr val="accent1"/>
          </a:effectRef>
          <a:fontRef idx="minor">
            <a:schemeClr val="tx1"/>
          </a:fontRef>
        </p:style>
      </p:cxnSp>
      <p:sp>
        <p:nvSpPr>
          <p:cNvPr id="9" name="Marcador de texto 2">
            <a:extLst>
              <a:ext uri="{FF2B5EF4-FFF2-40B4-BE49-F238E27FC236}">
                <a16:creationId xmlns:a16="http://schemas.microsoft.com/office/drawing/2014/main" id="{CF9C1505-9C31-4D7A-B35E-32C21BD9008A}"/>
              </a:ext>
            </a:extLst>
          </p:cNvPr>
          <p:cNvSpPr>
            <a:spLocks noGrp="1"/>
          </p:cNvSpPr>
          <p:nvPr>
            <p:ph type="body" sz="quarter" idx="11"/>
          </p:nvPr>
        </p:nvSpPr>
        <p:spPr>
          <a:xfrm>
            <a:off x="1064033" y="212624"/>
            <a:ext cx="5080000" cy="1117592"/>
          </a:xfrm>
        </p:spPr>
        <p:txBody>
          <a:bodyPr vert="horz" lIns="91440" tIns="45720" rIns="91440" bIns="45720" rtlCol="0" anchor="ctr">
            <a:normAutofit/>
          </a:bodyPr>
          <a:lstStyle/>
          <a:p>
            <a:r>
              <a:rPr lang="es-ES_tradnl" sz="3300" dirty="0">
                <a:solidFill>
                  <a:srgbClr val="0A0A0A"/>
                </a:solidFill>
              </a:rPr>
              <a:t>Gestor de datos</a:t>
            </a:r>
          </a:p>
        </p:txBody>
      </p:sp>
      <p:sp>
        <p:nvSpPr>
          <p:cNvPr id="10" name="CuadroTexto 9">
            <a:extLst>
              <a:ext uri="{FF2B5EF4-FFF2-40B4-BE49-F238E27FC236}">
                <a16:creationId xmlns:a16="http://schemas.microsoft.com/office/drawing/2014/main" id="{0360AFBE-6CE3-4A4E-9C70-E4795424872D}"/>
              </a:ext>
            </a:extLst>
          </p:cNvPr>
          <p:cNvSpPr txBox="1"/>
          <p:nvPr/>
        </p:nvSpPr>
        <p:spPr>
          <a:xfrm>
            <a:off x="606491" y="1257646"/>
            <a:ext cx="6862606" cy="1077218"/>
          </a:xfrm>
          <a:prstGeom prst="rect">
            <a:avLst/>
          </a:prstGeom>
          <a:noFill/>
        </p:spPr>
        <p:txBody>
          <a:bodyPr wrap="square" rtlCol="0">
            <a:spAutoFit/>
          </a:bodyPr>
          <a:lstStyle/>
          <a:p>
            <a:pPr algn="just"/>
            <a:r>
              <a:rPr lang="es-ES_tradnl" sz="1600" b="1" dirty="0"/>
              <a:t>Interfaces en tiempo real para la operación de transporte: </a:t>
            </a:r>
            <a:r>
              <a:rPr lang="es-ES" sz="1600" dirty="0"/>
              <a:t>Todos los componentes para las comunicaciones inalámbricas de voz y datos entre los sistemas en campo (equipos embarcados) y los componentes del centro de control</a:t>
            </a:r>
            <a:endParaRPr lang="es-ES_tradnl" sz="1600" dirty="0"/>
          </a:p>
        </p:txBody>
      </p:sp>
      <p:sp>
        <p:nvSpPr>
          <p:cNvPr id="11" name="CuadroTexto 10">
            <a:extLst>
              <a:ext uri="{FF2B5EF4-FFF2-40B4-BE49-F238E27FC236}">
                <a16:creationId xmlns:a16="http://schemas.microsoft.com/office/drawing/2014/main" id="{0904AE39-C78D-4272-8BE0-E27866C9D030}"/>
              </a:ext>
            </a:extLst>
          </p:cNvPr>
          <p:cNvSpPr txBox="1"/>
          <p:nvPr/>
        </p:nvSpPr>
        <p:spPr>
          <a:xfrm>
            <a:off x="606491" y="2254871"/>
            <a:ext cx="6862606" cy="1077218"/>
          </a:xfrm>
          <a:prstGeom prst="rect">
            <a:avLst/>
          </a:prstGeom>
          <a:noFill/>
        </p:spPr>
        <p:txBody>
          <a:bodyPr wrap="square" rtlCol="0">
            <a:spAutoFit/>
          </a:bodyPr>
          <a:lstStyle/>
          <a:p>
            <a:pPr algn="just"/>
            <a:r>
              <a:rPr lang="es-ES_tradnl" sz="1600" b="1" dirty="0"/>
              <a:t>Interfaces de importación para datos de planificación de largo plazo para la operación: </a:t>
            </a:r>
            <a:r>
              <a:rPr lang="es-ES" sz="1600" dirty="0"/>
              <a:t>Interfaces estandarizadas con las que pueden importar datos de los sistemas de horarios y de turnos al modelo de datos y gestión de estos. </a:t>
            </a:r>
            <a:endParaRPr lang="es-ES_tradnl" sz="1600" dirty="0"/>
          </a:p>
        </p:txBody>
      </p:sp>
      <p:sp>
        <p:nvSpPr>
          <p:cNvPr id="12" name="CuadroTexto 11">
            <a:extLst>
              <a:ext uri="{FF2B5EF4-FFF2-40B4-BE49-F238E27FC236}">
                <a16:creationId xmlns:a16="http://schemas.microsoft.com/office/drawing/2014/main" id="{B0E3F2B7-CFDD-405D-A353-47D35BEC0F33}"/>
              </a:ext>
            </a:extLst>
          </p:cNvPr>
          <p:cNvSpPr txBox="1"/>
          <p:nvPr/>
        </p:nvSpPr>
        <p:spPr>
          <a:xfrm>
            <a:off x="578240" y="3282622"/>
            <a:ext cx="6865952" cy="1815882"/>
          </a:xfrm>
          <a:prstGeom prst="rect">
            <a:avLst/>
          </a:prstGeom>
          <a:noFill/>
        </p:spPr>
        <p:txBody>
          <a:bodyPr wrap="square" rtlCol="0">
            <a:spAutoFit/>
          </a:bodyPr>
          <a:lstStyle/>
          <a:p>
            <a:pPr algn="just"/>
            <a:r>
              <a:rPr lang="es-ES_tradnl" sz="1600" b="1" dirty="0"/>
              <a:t>Interfaces para la creación del sistema de control operacional e información al pasajero: </a:t>
            </a:r>
            <a:r>
              <a:rPr lang="es-ES" sz="1600" dirty="0"/>
              <a:t>Interfaces para que los operadores puedan ajustar durante la operación, el estado de los datos operacionales de los viajes individuales y de los vehículos de su flota en su centro de control. Entre otros, se consideran los cambios en el despacho de vehículos o de personal, cambios de recorrido debidos a las necesidades de la operación y a los cambios en las asignaciones de rutas. </a:t>
            </a:r>
            <a:endParaRPr lang="es-ES_tradnl" sz="1600" dirty="0"/>
          </a:p>
        </p:txBody>
      </p:sp>
      <p:pic>
        <p:nvPicPr>
          <p:cNvPr id="13" name="officeArt object">
            <a:extLst>
              <a:ext uri="{FF2B5EF4-FFF2-40B4-BE49-F238E27FC236}">
                <a16:creationId xmlns:a16="http://schemas.microsoft.com/office/drawing/2014/main" id="{AC21D044-80D2-4FC0-AAB0-1BEE27018C38}"/>
              </a:ext>
            </a:extLst>
          </p:cNvPr>
          <p:cNvPicPr/>
          <p:nvPr/>
        </p:nvPicPr>
        <p:blipFill>
          <a:blip r:embed="rId2"/>
          <a:stretch>
            <a:fillRect/>
          </a:stretch>
        </p:blipFill>
        <p:spPr>
          <a:xfrm>
            <a:off x="7574711" y="2000197"/>
            <a:ext cx="4369836" cy="2814449"/>
          </a:xfrm>
          <a:prstGeom prst="rect">
            <a:avLst/>
          </a:prstGeom>
          <a:ln w="12700" cap="flat">
            <a:noFill/>
            <a:miter lim="400000"/>
          </a:ln>
          <a:effectLst/>
        </p:spPr>
      </p:pic>
      <p:sp>
        <p:nvSpPr>
          <p:cNvPr id="14" name="Rectángulo 13">
            <a:extLst>
              <a:ext uri="{FF2B5EF4-FFF2-40B4-BE49-F238E27FC236}">
                <a16:creationId xmlns:a16="http://schemas.microsoft.com/office/drawing/2014/main" id="{4EF30AC7-7E19-4CC7-8531-43088B32B295}"/>
              </a:ext>
            </a:extLst>
          </p:cNvPr>
          <p:cNvSpPr/>
          <p:nvPr/>
        </p:nvSpPr>
        <p:spPr>
          <a:xfrm>
            <a:off x="7505705" y="3429000"/>
            <a:ext cx="4418822" cy="1844174"/>
          </a:xfrm>
          <a:prstGeom prst="rect">
            <a:avLst/>
          </a:prstGeom>
          <a:solidFill>
            <a:schemeClr val="accent1">
              <a:lumMod val="40000"/>
              <a:lumOff val="6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5" name="Rectángulo 14">
            <a:extLst>
              <a:ext uri="{FF2B5EF4-FFF2-40B4-BE49-F238E27FC236}">
                <a16:creationId xmlns:a16="http://schemas.microsoft.com/office/drawing/2014/main" id="{AA4B5E82-3528-4A11-8255-3F7C89BCE45D}"/>
              </a:ext>
            </a:extLst>
          </p:cNvPr>
          <p:cNvSpPr/>
          <p:nvPr/>
        </p:nvSpPr>
        <p:spPr>
          <a:xfrm>
            <a:off x="7540208" y="1883112"/>
            <a:ext cx="4418822" cy="776959"/>
          </a:xfrm>
          <a:prstGeom prst="rect">
            <a:avLst/>
          </a:prstGeom>
          <a:solidFill>
            <a:schemeClr val="accent1">
              <a:lumMod val="40000"/>
              <a:lumOff val="6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6" name="CuadroTexto 15">
            <a:extLst>
              <a:ext uri="{FF2B5EF4-FFF2-40B4-BE49-F238E27FC236}">
                <a16:creationId xmlns:a16="http://schemas.microsoft.com/office/drawing/2014/main" id="{A620813A-14AE-4639-ABC5-C6DEE6F9A64A}"/>
              </a:ext>
            </a:extLst>
          </p:cNvPr>
          <p:cNvSpPr txBox="1"/>
          <p:nvPr/>
        </p:nvSpPr>
        <p:spPr>
          <a:xfrm>
            <a:off x="538852" y="4992008"/>
            <a:ext cx="6865952" cy="1077218"/>
          </a:xfrm>
          <a:prstGeom prst="rect">
            <a:avLst/>
          </a:prstGeom>
          <a:noFill/>
        </p:spPr>
        <p:txBody>
          <a:bodyPr wrap="square" rtlCol="0">
            <a:spAutoFit/>
          </a:bodyPr>
          <a:lstStyle/>
          <a:p>
            <a:pPr algn="just"/>
            <a:r>
              <a:rPr lang="es-ES_tradnl" sz="1600" b="1" dirty="0"/>
              <a:t>Servicios de valor agregado para vehículo:</a:t>
            </a:r>
            <a:r>
              <a:rPr lang="es-ES_tradnl" sz="1600" dirty="0"/>
              <a:t> Ofrece los servicios centrales a través de los cuales un vehículo puede solicitar información instantánea y actualizada, permitiendo ofrecer a sus conductores o pasajeros servicios adicionales en el vehículo</a:t>
            </a:r>
          </a:p>
        </p:txBody>
      </p:sp>
      <p:sp>
        <p:nvSpPr>
          <p:cNvPr id="17" name="CuadroTexto 16">
            <a:extLst>
              <a:ext uri="{FF2B5EF4-FFF2-40B4-BE49-F238E27FC236}">
                <a16:creationId xmlns:a16="http://schemas.microsoft.com/office/drawing/2014/main" id="{693C15B3-AD47-4C8F-8ED4-D5A44F7C1CAF}"/>
              </a:ext>
            </a:extLst>
          </p:cNvPr>
          <p:cNvSpPr txBox="1"/>
          <p:nvPr/>
        </p:nvSpPr>
        <p:spPr>
          <a:xfrm>
            <a:off x="590767" y="5962729"/>
            <a:ext cx="6865952" cy="584775"/>
          </a:xfrm>
          <a:prstGeom prst="rect">
            <a:avLst/>
          </a:prstGeom>
          <a:noFill/>
        </p:spPr>
        <p:txBody>
          <a:bodyPr wrap="square" rtlCol="0">
            <a:spAutoFit/>
          </a:bodyPr>
          <a:lstStyle/>
          <a:p>
            <a:pPr algn="just"/>
            <a:r>
              <a:rPr lang="es-ES_tradnl" sz="1600" b="1" dirty="0"/>
              <a:t>Distribución automática de datos:</a:t>
            </a:r>
            <a:r>
              <a:rPr lang="es-ES_tradnl" sz="1600" dirty="0"/>
              <a:t> Proporciona todas las herramientas necesarias para distribuir datos planeados a los distintos módulos. </a:t>
            </a:r>
          </a:p>
        </p:txBody>
      </p:sp>
    </p:spTree>
    <p:extLst>
      <p:ext uri="{BB962C8B-B14F-4D97-AF65-F5344CB8AC3E}">
        <p14:creationId xmlns:p14="http://schemas.microsoft.com/office/powerpoint/2010/main" val="1029450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EFD7791F-8E8B-4C42-9FB6-0666D5B109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0190" y="2030680"/>
            <a:ext cx="3179557" cy="2245569"/>
          </a:xfrm>
          <a:prstGeom prst="rect">
            <a:avLst/>
          </a:prstGeom>
        </p:spPr>
      </p:pic>
      <p:sp>
        <p:nvSpPr>
          <p:cNvPr id="53" name="Rectangle 52">
            <a:extLst>
              <a:ext uri="{FF2B5EF4-FFF2-40B4-BE49-F238E27FC236}">
                <a16:creationId xmlns:a16="http://schemas.microsoft.com/office/drawing/2014/main" id="{22DC3AE2-BEE8-AB44-A2CD-77F51D5700C7}"/>
              </a:ext>
            </a:extLst>
          </p:cNvPr>
          <p:cNvSpPr/>
          <p:nvPr/>
        </p:nvSpPr>
        <p:spPr>
          <a:xfrm>
            <a:off x="8813977" y="2030680"/>
            <a:ext cx="3179556" cy="2245569"/>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4" name="Text Placeholder 16">
            <a:extLst>
              <a:ext uri="{FF2B5EF4-FFF2-40B4-BE49-F238E27FC236}">
                <a16:creationId xmlns:a16="http://schemas.microsoft.com/office/drawing/2014/main" id="{886C1D0F-97E3-704F-832B-E2897A0AAA3C}"/>
              </a:ext>
            </a:extLst>
          </p:cNvPr>
          <p:cNvSpPr txBox="1">
            <a:spLocks/>
          </p:cNvSpPr>
          <p:nvPr/>
        </p:nvSpPr>
        <p:spPr>
          <a:xfrm>
            <a:off x="247453" y="865492"/>
            <a:ext cx="4557032" cy="126174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1000"/>
              </a:spcBef>
              <a:buFont typeface="Arial" panose="020B0604020202020204" pitchFamily="34" charset="0"/>
              <a:buNone/>
              <a:defRPr sz="4800" b="1"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s-ES_tradnl" sz="4000">
              <a:solidFill>
                <a:schemeClr val="bg2">
                  <a:lumMod val="10000"/>
                </a:schemeClr>
              </a:solidFill>
              <a:latin typeface="Source Sans Pro" panose="020B0503030403020204" pitchFamily="34" charset="0"/>
              <a:ea typeface="Lato" panose="020F0502020204030203" pitchFamily="34" charset="0"/>
              <a:cs typeface="Lato" panose="020F0502020204030203" pitchFamily="34" charset="0"/>
            </a:endParaRPr>
          </a:p>
        </p:txBody>
      </p:sp>
      <p:cxnSp>
        <p:nvCxnSpPr>
          <p:cNvPr id="48" name="Straight Connector 47">
            <a:extLst>
              <a:ext uri="{FF2B5EF4-FFF2-40B4-BE49-F238E27FC236}">
                <a16:creationId xmlns:a16="http://schemas.microsoft.com/office/drawing/2014/main" id="{F05B907A-531D-D740-93CC-B2345146FA5E}"/>
              </a:ext>
            </a:extLst>
          </p:cNvPr>
          <p:cNvCxnSpPr/>
          <p:nvPr/>
        </p:nvCxnSpPr>
        <p:spPr>
          <a:xfrm>
            <a:off x="376753" y="6393773"/>
            <a:ext cx="531278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2461DF7-7178-6A40-ADCF-23764CA4F693}"/>
              </a:ext>
            </a:extLst>
          </p:cNvPr>
          <p:cNvCxnSpPr/>
          <p:nvPr/>
        </p:nvCxnSpPr>
        <p:spPr>
          <a:xfrm>
            <a:off x="376753" y="1208603"/>
            <a:ext cx="531278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CCB599C5-496D-9344-B2ED-6B4840ED1AD3}"/>
              </a:ext>
            </a:extLst>
          </p:cNvPr>
          <p:cNvCxnSpPr>
            <a:cxnSpLocks/>
          </p:cNvCxnSpPr>
          <p:nvPr/>
        </p:nvCxnSpPr>
        <p:spPr>
          <a:xfrm>
            <a:off x="596456" y="1005840"/>
            <a:ext cx="65846" cy="551252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Marcador de texto 2"/>
          <p:cNvSpPr>
            <a:spLocks noGrp="1"/>
          </p:cNvSpPr>
          <p:nvPr>
            <p:ph type="body" sz="quarter" idx="11"/>
          </p:nvPr>
        </p:nvSpPr>
        <p:spPr>
          <a:xfrm>
            <a:off x="617640" y="-84786"/>
            <a:ext cx="5080000" cy="1581150"/>
          </a:xfrm>
        </p:spPr>
        <p:txBody>
          <a:bodyPr vert="horz" lIns="91440" tIns="45720" rIns="91440" bIns="45720" rtlCol="0" anchor="ctr">
            <a:noAutofit/>
          </a:bodyPr>
          <a:lstStyle/>
          <a:p>
            <a:r>
              <a:rPr lang="es-ES_tradnl" sz="3300" dirty="0"/>
              <a:t>Módulos del SIU</a:t>
            </a:r>
          </a:p>
        </p:txBody>
      </p:sp>
      <p:sp>
        <p:nvSpPr>
          <p:cNvPr id="14" name="CuadroTexto 13">
            <a:extLst>
              <a:ext uri="{FF2B5EF4-FFF2-40B4-BE49-F238E27FC236}">
                <a16:creationId xmlns:a16="http://schemas.microsoft.com/office/drawing/2014/main" id="{2D615B88-50B7-9349-956E-62B6801F22AC}"/>
              </a:ext>
            </a:extLst>
          </p:cNvPr>
          <p:cNvSpPr txBox="1"/>
          <p:nvPr/>
        </p:nvSpPr>
        <p:spPr>
          <a:xfrm>
            <a:off x="688324" y="1208603"/>
            <a:ext cx="8109439" cy="6494085"/>
          </a:xfrm>
          <a:prstGeom prst="rect">
            <a:avLst/>
          </a:prstGeom>
          <a:noFill/>
        </p:spPr>
        <p:txBody>
          <a:bodyPr wrap="square" rtlCol="0">
            <a:spAutoFit/>
          </a:bodyPr>
          <a:lstStyle/>
          <a:p>
            <a:pPr algn="just"/>
            <a:r>
              <a:rPr lang="es-ES_tradnl" sz="1600" b="1" dirty="0"/>
              <a:t>Interfaz de usuario: </a:t>
            </a:r>
            <a:r>
              <a:rPr lang="es-ES" sz="1600" dirty="0"/>
              <a:t>Permite ejecutar actividades operacionales para información complementaria al pasajero y actividades administrativas, como gestión de paneles, gestión interfaces con SIU y con NIVEL 3.</a:t>
            </a:r>
          </a:p>
          <a:p>
            <a:pPr algn="just"/>
            <a:r>
              <a:rPr lang="es-ES_tradnl" sz="1600" b="1" dirty="0"/>
              <a:t>Textos creados para la información al pasajero: </a:t>
            </a:r>
            <a:r>
              <a:rPr lang="es-ES" sz="1600" dirty="0"/>
              <a:t>Genera información complementaria al pasajero, basada en texto creado automática y manualmente. Dicha información puede ser complementada específicamente para cada canal de distribución (quienes/donde se explotan los servicios de información en los paraderos y/o estaciones). </a:t>
            </a:r>
          </a:p>
          <a:p>
            <a:pPr algn="just"/>
            <a:r>
              <a:rPr lang="es-ES_tradnl" sz="1600" b="1" dirty="0"/>
              <a:t>Información acústica al pasajero: </a:t>
            </a:r>
            <a:r>
              <a:rPr lang="es-ES" sz="1600" dirty="0"/>
              <a:t>Permite configurar la información acústica al pasajero, en formato </a:t>
            </a:r>
            <a:r>
              <a:rPr lang="es-ES" sz="1600" dirty="0" err="1"/>
              <a:t>text</a:t>
            </a:r>
            <a:r>
              <a:rPr lang="es-ES" sz="1600" dirty="0"/>
              <a:t>-to-</a:t>
            </a:r>
            <a:r>
              <a:rPr lang="es-ES" sz="1600" dirty="0" err="1"/>
              <a:t>speech</a:t>
            </a:r>
            <a:r>
              <a:rPr lang="es-ES" sz="1600" dirty="0"/>
              <a:t>, lectura en voz alta, archivos mp3; y parámetros de reproducción, en especial para personas no videntes o de baja visión.</a:t>
            </a:r>
          </a:p>
          <a:p>
            <a:pPr algn="just"/>
            <a:r>
              <a:rPr lang="es-ES_tradnl" sz="1600" b="1" dirty="0"/>
              <a:t>Conexión de canales de información: </a:t>
            </a:r>
            <a:r>
              <a:rPr lang="es-ES" sz="1600" dirty="0"/>
              <a:t>Distribución de información orientada al pasajero mediante diferentes canales de información. Se incluyen funciones para preparar o recopilar datos de información al pasajero y comunicación técnica específica, de ser necesaria.</a:t>
            </a:r>
          </a:p>
          <a:p>
            <a:pPr algn="just"/>
            <a:r>
              <a:rPr lang="es-ES_tradnl" sz="1600" b="1" dirty="0"/>
              <a:t>Aplicación de equipos de paraderos y App Móvil: </a:t>
            </a:r>
            <a:r>
              <a:rPr lang="es-ES" sz="1600" dirty="0"/>
              <a:t>Software especial que permita recibir la información generado por el SAG y ser visualizada correctamente el los equipos instalados a tal fin o las aplicaciones móviles.</a:t>
            </a:r>
          </a:p>
          <a:p>
            <a:pPr algn="just"/>
            <a:r>
              <a:rPr lang="es-ES_tradnl" sz="1600" b="1" dirty="0"/>
              <a:t>Conexión de canales de redes sociales : </a:t>
            </a:r>
            <a:r>
              <a:rPr lang="es-ES" sz="1600" dirty="0"/>
              <a:t>Conexión a distintos canales de redes sociales, como por ejemplo Twitter, Facebook a fin de dar información actualizada del estado de los servicios de transporte</a:t>
            </a:r>
            <a:endParaRPr lang="es-ES_tradnl" sz="1600" dirty="0"/>
          </a:p>
          <a:p>
            <a:pPr algn="just"/>
            <a:r>
              <a:rPr lang="es-ES" sz="1600" dirty="0"/>
              <a:t> </a:t>
            </a:r>
            <a:endParaRPr lang="es-ES_tradnl" sz="1600" dirty="0"/>
          </a:p>
          <a:p>
            <a:pPr algn="just"/>
            <a:endParaRPr lang="es-ES_tradnl" sz="1600" dirty="0"/>
          </a:p>
          <a:p>
            <a:pPr algn="just"/>
            <a:endParaRPr lang="es-ES_tradnl" sz="1600" dirty="0"/>
          </a:p>
          <a:p>
            <a:pPr algn="just"/>
            <a:endParaRPr lang="es-ES_tradnl" sz="1600" dirty="0"/>
          </a:p>
          <a:p>
            <a:pPr algn="just"/>
            <a:endParaRPr lang="es-ES_tradnl" sz="1600" dirty="0"/>
          </a:p>
        </p:txBody>
      </p:sp>
    </p:spTree>
    <p:extLst>
      <p:ext uri="{BB962C8B-B14F-4D97-AF65-F5344CB8AC3E}">
        <p14:creationId xmlns:p14="http://schemas.microsoft.com/office/powerpoint/2010/main" val="320948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diagonales redondeadas 4">
            <a:extLst>
              <a:ext uri="{FF2B5EF4-FFF2-40B4-BE49-F238E27FC236}">
                <a16:creationId xmlns:a16="http://schemas.microsoft.com/office/drawing/2014/main" id="{79B8E619-16B5-C340-B3C3-E96B6C67156D}"/>
              </a:ext>
            </a:extLst>
          </p:cNvPr>
          <p:cNvSpPr/>
          <p:nvPr/>
        </p:nvSpPr>
        <p:spPr>
          <a:xfrm>
            <a:off x="1859711" y="5300473"/>
            <a:ext cx="7942960" cy="677083"/>
          </a:xfrm>
          <a:prstGeom prst="round2Diag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AR" sz="2000" b="1" dirty="0">
                <a:solidFill>
                  <a:schemeClr val="tx2"/>
                </a:solidFill>
              </a:rPr>
              <a:t>Nivel 0</a:t>
            </a:r>
            <a:r>
              <a:rPr lang="es-AR" dirty="0">
                <a:solidFill>
                  <a:schemeClr val="tx2"/>
                </a:solidFill>
              </a:rPr>
              <a:t>: Medios de acceso o pago al sistema de transporte </a:t>
            </a:r>
          </a:p>
          <a:p>
            <a:r>
              <a:rPr lang="es-AR" dirty="0">
                <a:solidFill>
                  <a:schemeClr val="tx2"/>
                </a:solidFill>
              </a:rPr>
              <a:t>(Usuarios)</a:t>
            </a:r>
          </a:p>
        </p:txBody>
      </p:sp>
      <p:sp>
        <p:nvSpPr>
          <p:cNvPr id="3" name="Rectángulo: esquinas diagonales redondeadas 6">
            <a:extLst>
              <a:ext uri="{FF2B5EF4-FFF2-40B4-BE49-F238E27FC236}">
                <a16:creationId xmlns:a16="http://schemas.microsoft.com/office/drawing/2014/main" id="{E1AD9DC2-32FE-F449-9526-C8459B6F7F43}"/>
              </a:ext>
            </a:extLst>
          </p:cNvPr>
          <p:cNvSpPr/>
          <p:nvPr/>
        </p:nvSpPr>
        <p:spPr>
          <a:xfrm>
            <a:off x="853226" y="3597261"/>
            <a:ext cx="8949445" cy="677083"/>
          </a:xfrm>
          <a:prstGeom prst="round2Diag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89013"/>
            <a:r>
              <a:rPr lang="es-AR" sz="2400" b="1" dirty="0">
                <a:solidFill>
                  <a:schemeClr val="tx2"/>
                </a:solidFill>
              </a:rPr>
              <a:t>Nivel 2: </a:t>
            </a:r>
            <a:r>
              <a:rPr lang="es-AR" sz="2000" dirty="0">
                <a:solidFill>
                  <a:schemeClr val="tx2"/>
                </a:solidFill>
              </a:rPr>
              <a:t>Sistema de obtención y recarga de los Medios de Acceso o</a:t>
            </a:r>
          </a:p>
          <a:p>
            <a:pPr marL="989013"/>
            <a:r>
              <a:rPr lang="es-AR" sz="2000" dirty="0">
                <a:solidFill>
                  <a:schemeClr val="tx2"/>
                </a:solidFill>
              </a:rPr>
              <a:t>Pago (Redes de carga/ Entidades Financieras)</a:t>
            </a:r>
            <a:endParaRPr lang="es-AR" dirty="0">
              <a:solidFill>
                <a:schemeClr val="tx2"/>
              </a:solidFill>
            </a:endParaRPr>
          </a:p>
        </p:txBody>
      </p:sp>
      <p:sp>
        <p:nvSpPr>
          <p:cNvPr id="4" name="Rectángulo: esquinas diagonales redondeadas 7">
            <a:extLst>
              <a:ext uri="{FF2B5EF4-FFF2-40B4-BE49-F238E27FC236}">
                <a16:creationId xmlns:a16="http://schemas.microsoft.com/office/drawing/2014/main" id="{278039A5-3ED8-7146-8070-294A60DC406A}"/>
              </a:ext>
            </a:extLst>
          </p:cNvPr>
          <p:cNvSpPr/>
          <p:nvPr/>
        </p:nvSpPr>
        <p:spPr>
          <a:xfrm>
            <a:off x="1866338" y="2745655"/>
            <a:ext cx="7942960" cy="677083"/>
          </a:xfrm>
          <a:prstGeom prst="round2Diag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AR" sz="2000" b="1" dirty="0"/>
              <a:t>Nivel 3: </a:t>
            </a:r>
            <a:r>
              <a:rPr lang="es-AR" dirty="0"/>
              <a:t>Sistemas de Administración y Gestión de los Operadores de Transporte</a:t>
            </a:r>
          </a:p>
          <a:p>
            <a:r>
              <a:rPr lang="es-AR" dirty="0"/>
              <a:t>(Operadores de Transporte)</a:t>
            </a:r>
          </a:p>
        </p:txBody>
      </p:sp>
      <p:sp>
        <p:nvSpPr>
          <p:cNvPr id="5" name="Rectángulo: esquinas diagonales redondeadas 8">
            <a:extLst>
              <a:ext uri="{FF2B5EF4-FFF2-40B4-BE49-F238E27FC236}">
                <a16:creationId xmlns:a16="http://schemas.microsoft.com/office/drawing/2014/main" id="{06A655C1-AFC6-A84C-AE3F-4B0080B3FD80}"/>
              </a:ext>
            </a:extLst>
          </p:cNvPr>
          <p:cNvSpPr/>
          <p:nvPr/>
        </p:nvSpPr>
        <p:spPr>
          <a:xfrm>
            <a:off x="1866338" y="1502651"/>
            <a:ext cx="7942960" cy="1068482"/>
          </a:xfrm>
          <a:prstGeom prst="round2Diag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AR" sz="2000" b="1" dirty="0"/>
              <a:t>Nivel 4: </a:t>
            </a:r>
            <a:r>
              <a:rPr lang="es-AR" dirty="0"/>
              <a:t>Sistema Central de Procesamiento / Clearing / Cámara Compensación Administración</a:t>
            </a:r>
          </a:p>
          <a:p>
            <a:r>
              <a:rPr lang="es-AR" dirty="0"/>
              <a:t>(Operador Tecnológico del Sistema Integral de Recaudo)</a:t>
            </a:r>
          </a:p>
        </p:txBody>
      </p:sp>
      <p:sp>
        <p:nvSpPr>
          <p:cNvPr id="6" name="Rectángulo: esquinas diagonales redondeadas 9">
            <a:extLst>
              <a:ext uri="{FF2B5EF4-FFF2-40B4-BE49-F238E27FC236}">
                <a16:creationId xmlns:a16="http://schemas.microsoft.com/office/drawing/2014/main" id="{D5C7FBA4-40FE-DB41-8EB7-FBF91F97D9C2}"/>
              </a:ext>
            </a:extLst>
          </p:cNvPr>
          <p:cNvSpPr/>
          <p:nvPr/>
        </p:nvSpPr>
        <p:spPr>
          <a:xfrm rot="16200000">
            <a:off x="-1273093" y="3286815"/>
            <a:ext cx="4474905" cy="906575"/>
          </a:xfrm>
          <a:prstGeom prst="round2Diag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a:solidFill>
                  <a:schemeClr val="tx1"/>
                </a:solidFill>
              </a:rPr>
              <a:t>Sistema Financiero / Procesadores</a:t>
            </a:r>
          </a:p>
          <a:p>
            <a:pPr algn="ctr"/>
            <a:r>
              <a:rPr lang="es-AR" dirty="0">
                <a:solidFill>
                  <a:schemeClr val="tx1"/>
                </a:solidFill>
              </a:rPr>
              <a:t>(Bancos / Empresas  tecnología / Cooperativas / Billeteras de Pago)</a:t>
            </a:r>
          </a:p>
        </p:txBody>
      </p:sp>
      <p:sp>
        <p:nvSpPr>
          <p:cNvPr id="7" name="Rectángulo: esquinas diagonales redondeadas 13">
            <a:extLst>
              <a:ext uri="{FF2B5EF4-FFF2-40B4-BE49-F238E27FC236}">
                <a16:creationId xmlns:a16="http://schemas.microsoft.com/office/drawing/2014/main" id="{DEA31817-7658-E242-A5F6-4767F8CFC8E3}"/>
              </a:ext>
            </a:extLst>
          </p:cNvPr>
          <p:cNvSpPr/>
          <p:nvPr/>
        </p:nvSpPr>
        <p:spPr>
          <a:xfrm>
            <a:off x="11211752" y="1502651"/>
            <a:ext cx="652115" cy="4474906"/>
          </a:xfrm>
          <a:prstGeom prst="round2Diag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AR" dirty="0"/>
              <a:t>Sistema Información al Usuario</a:t>
            </a:r>
          </a:p>
        </p:txBody>
      </p:sp>
      <p:sp>
        <p:nvSpPr>
          <p:cNvPr id="8" name="Flecha: a la izquierda y derecha 15">
            <a:extLst>
              <a:ext uri="{FF2B5EF4-FFF2-40B4-BE49-F238E27FC236}">
                <a16:creationId xmlns:a16="http://schemas.microsoft.com/office/drawing/2014/main" id="{DAC22B27-32B3-D34D-ADF7-E21E050458EE}"/>
              </a:ext>
            </a:extLst>
          </p:cNvPr>
          <p:cNvSpPr/>
          <p:nvPr/>
        </p:nvSpPr>
        <p:spPr>
          <a:xfrm>
            <a:off x="9607530" y="1840499"/>
            <a:ext cx="1669077" cy="217622"/>
          </a:xfrm>
          <a:prstGeom prst="leftRigh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Flecha: a la izquierda y derecha 16">
            <a:extLst>
              <a:ext uri="{FF2B5EF4-FFF2-40B4-BE49-F238E27FC236}">
                <a16:creationId xmlns:a16="http://schemas.microsoft.com/office/drawing/2014/main" id="{A97BDEE4-1A0D-A64F-8D5A-1336EE01F3EC}"/>
              </a:ext>
            </a:extLst>
          </p:cNvPr>
          <p:cNvSpPr/>
          <p:nvPr/>
        </p:nvSpPr>
        <p:spPr>
          <a:xfrm>
            <a:off x="9607530" y="3818123"/>
            <a:ext cx="1669077" cy="268183"/>
          </a:xfrm>
          <a:prstGeom prst="leftRightArrow">
            <a:avLst/>
          </a:prstGeom>
          <a:solidFill>
            <a:srgbClr val="01FD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0" name="Rectángulo: esquinas diagonales redondeadas 2">
            <a:extLst>
              <a:ext uri="{FF2B5EF4-FFF2-40B4-BE49-F238E27FC236}">
                <a16:creationId xmlns:a16="http://schemas.microsoft.com/office/drawing/2014/main" id="{9C6CFF8D-F5B9-3B4E-8735-D308CD809C15}"/>
              </a:ext>
            </a:extLst>
          </p:cNvPr>
          <p:cNvSpPr/>
          <p:nvPr/>
        </p:nvSpPr>
        <p:spPr>
          <a:xfrm>
            <a:off x="10263672" y="1502651"/>
            <a:ext cx="686041" cy="4474906"/>
          </a:xfrm>
          <a:prstGeom prst="round2Diag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AR" dirty="0"/>
              <a:t>Sistema de Ayuda a la Explotación </a:t>
            </a:r>
          </a:p>
          <a:p>
            <a:pPr algn="ctr"/>
            <a:r>
              <a:rPr lang="es-AR" dirty="0"/>
              <a:t>de Flota</a:t>
            </a:r>
          </a:p>
        </p:txBody>
      </p:sp>
      <p:sp>
        <p:nvSpPr>
          <p:cNvPr id="11" name="Flecha: a la izquierda y derecha 11">
            <a:extLst>
              <a:ext uri="{FF2B5EF4-FFF2-40B4-BE49-F238E27FC236}">
                <a16:creationId xmlns:a16="http://schemas.microsoft.com/office/drawing/2014/main" id="{8DDBFAD5-79D0-1B44-A0D2-6C525410CEA4}"/>
              </a:ext>
            </a:extLst>
          </p:cNvPr>
          <p:cNvSpPr/>
          <p:nvPr/>
        </p:nvSpPr>
        <p:spPr>
          <a:xfrm>
            <a:off x="9607531" y="2943279"/>
            <a:ext cx="786580" cy="22614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2" name="Flecha: a la izquierda y derecha 14">
            <a:extLst>
              <a:ext uri="{FF2B5EF4-FFF2-40B4-BE49-F238E27FC236}">
                <a16:creationId xmlns:a16="http://schemas.microsoft.com/office/drawing/2014/main" id="{28CB86EA-AF45-914F-8E93-D3A9390868FF}"/>
              </a:ext>
            </a:extLst>
          </p:cNvPr>
          <p:cNvSpPr/>
          <p:nvPr/>
        </p:nvSpPr>
        <p:spPr>
          <a:xfrm>
            <a:off x="10692059" y="2943279"/>
            <a:ext cx="585978" cy="24822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3" name="Flecha: hacia abajo 20">
            <a:extLst>
              <a:ext uri="{FF2B5EF4-FFF2-40B4-BE49-F238E27FC236}">
                <a16:creationId xmlns:a16="http://schemas.microsoft.com/office/drawing/2014/main" id="{7B063CB7-86BA-9849-85A3-8412559B87D2}"/>
              </a:ext>
            </a:extLst>
          </p:cNvPr>
          <p:cNvSpPr/>
          <p:nvPr/>
        </p:nvSpPr>
        <p:spPr>
          <a:xfrm>
            <a:off x="8902612" y="4086306"/>
            <a:ext cx="294371" cy="1435394"/>
          </a:xfrm>
          <a:prstGeom prst="downArrow">
            <a:avLst/>
          </a:prstGeom>
          <a:solidFill>
            <a:srgbClr val="01FD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4" name="Rectángulo: esquinas diagonales redondeadas 5">
            <a:extLst>
              <a:ext uri="{FF2B5EF4-FFF2-40B4-BE49-F238E27FC236}">
                <a16:creationId xmlns:a16="http://schemas.microsoft.com/office/drawing/2014/main" id="{92257DF7-4CDB-284B-8DA2-C66597B18C45}"/>
              </a:ext>
            </a:extLst>
          </p:cNvPr>
          <p:cNvSpPr/>
          <p:nvPr/>
        </p:nvSpPr>
        <p:spPr>
          <a:xfrm>
            <a:off x="1859711" y="4448867"/>
            <a:ext cx="7942960" cy="677083"/>
          </a:xfrm>
          <a:prstGeom prst="round2Diag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AR" sz="2000" b="1" dirty="0"/>
              <a:t>Nivel 1: </a:t>
            </a:r>
            <a:r>
              <a:rPr lang="es-AR" dirty="0"/>
              <a:t>Sistema de Validación de los Medios de Acceso o Pago</a:t>
            </a:r>
          </a:p>
          <a:p>
            <a:r>
              <a:rPr lang="es-AR" dirty="0"/>
              <a:t>(Sistema de Transporte)</a:t>
            </a:r>
          </a:p>
        </p:txBody>
      </p:sp>
      <p:sp>
        <p:nvSpPr>
          <p:cNvPr id="15" name="Flecha: a la izquierda y derecha 10">
            <a:extLst>
              <a:ext uri="{FF2B5EF4-FFF2-40B4-BE49-F238E27FC236}">
                <a16:creationId xmlns:a16="http://schemas.microsoft.com/office/drawing/2014/main" id="{7A0FBDEE-0536-5745-B51D-ED793DF91754}"/>
              </a:ext>
            </a:extLst>
          </p:cNvPr>
          <p:cNvSpPr/>
          <p:nvPr/>
        </p:nvSpPr>
        <p:spPr>
          <a:xfrm>
            <a:off x="9607531" y="4619317"/>
            <a:ext cx="786580" cy="22614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6" name="Flecha: hacia abajo 21">
            <a:extLst>
              <a:ext uri="{FF2B5EF4-FFF2-40B4-BE49-F238E27FC236}">
                <a16:creationId xmlns:a16="http://schemas.microsoft.com/office/drawing/2014/main" id="{5D5ED80B-9938-4749-970D-1C0855EBAE03}"/>
              </a:ext>
            </a:extLst>
          </p:cNvPr>
          <p:cNvSpPr/>
          <p:nvPr/>
        </p:nvSpPr>
        <p:spPr>
          <a:xfrm rot="10800000">
            <a:off x="7803533" y="4845459"/>
            <a:ext cx="294370" cy="6762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7" name="Flecha: a la izquierda y derecha 22">
            <a:extLst>
              <a:ext uri="{FF2B5EF4-FFF2-40B4-BE49-F238E27FC236}">
                <a16:creationId xmlns:a16="http://schemas.microsoft.com/office/drawing/2014/main" id="{D6A7F34D-FD94-4940-A2CD-A3F077768BB2}"/>
              </a:ext>
            </a:extLst>
          </p:cNvPr>
          <p:cNvSpPr/>
          <p:nvPr/>
        </p:nvSpPr>
        <p:spPr>
          <a:xfrm rot="5400000">
            <a:off x="8538808" y="2466973"/>
            <a:ext cx="622530" cy="26818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8" name="Flecha: a la izquierda y derecha 24">
            <a:extLst>
              <a:ext uri="{FF2B5EF4-FFF2-40B4-BE49-F238E27FC236}">
                <a16:creationId xmlns:a16="http://schemas.microsoft.com/office/drawing/2014/main" id="{97CAB01E-8302-604C-A377-9921DADCDD06}"/>
              </a:ext>
            </a:extLst>
          </p:cNvPr>
          <p:cNvSpPr/>
          <p:nvPr/>
        </p:nvSpPr>
        <p:spPr>
          <a:xfrm>
            <a:off x="1165122" y="1836896"/>
            <a:ext cx="857489" cy="14141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9" name="Flecha: a la izquierda y derecha 22">
            <a:extLst>
              <a:ext uri="{FF2B5EF4-FFF2-40B4-BE49-F238E27FC236}">
                <a16:creationId xmlns:a16="http://schemas.microsoft.com/office/drawing/2014/main" id="{EB42B8F1-73DD-754A-865B-33C7C320EBF3}"/>
              </a:ext>
            </a:extLst>
          </p:cNvPr>
          <p:cNvSpPr/>
          <p:nvPr/>
        </p:nvSpPr>
        <p:spPr>
          <a:xfrm rot="5400000">
            <a:off x="7869995" y="4254847"/>
            <a:ext cx="622530" cy="26818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0" name="Flecha: a la izquierda y derecha 22">
            <a:extLst>
              <a:ext uri="{FF2B5EF4-FFF2-40B4-BE49-F238E27FC236}">
                <a16:creationId xmlns:a16="http://schemas.microsoft.com/office/drawing/2014/main" id="{E8DC17E6-3A08-5D47-A746-F777E705C21F}"/>
              </a:ext>
            </a:extLst>
          </p:cNvPr>
          <p:cNvSpPr/>
          <p:nvPr/>
        </p:nvSpPr>
        <p:spPr>
          <a:xfrm rot="5400000">
            <a:off x="8797581" y="3383036"/>
            <a:ext cx="622530" cy="26818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1" name="Título 1"/>
          <p:cNvSpPr txBox="1">
            <a:spLocks/>
          </p:cNvSpPr>
          <p:nvPr/>
        </p:nvSpPr>
        <p:spPr>
          <a:xfrm>
            <a:off x="471036" y="-49871"/>
            <a:ext cx="10514012" cy="986596"/>
          </a:xfrm>
          <a:prstGeom prst="rect">
            <a:avLst/>
          </a:prstGeom>
        </p:spPr>
        <p:txBody>
          <a:bodyPr vert="horz" lIns="91440" tIns="45720" rIns="91440" bIns="45720" rtlCol="0" anchor="b">
            <a:normAutofit/>
          </a:bodyPr>
          <a:lstStyle>
            <a:lvl1pPr algn="r" defTabSz="914400" rtl="0" eaLnBrk="1" latinLnBrk="0" hangingPunct="1">
              <a:lnSpc>
                <a:spcPct val="90000"/>
              </a:lnSpc>
              <a:spcBef>
                <a:spcPct val="0"/>
              </a:spcBef>
              <a:buNone/>
              <a:defRPr sz="3200" kern="1200">
                <a:solidFill>
                  <a:srgbClr val="2B8134"/>
                </a:solidFill>
                <a:latin typeface="Minion Pro SmBd" panose="02040603060306020203" pitchFamily="18" charset="0"/>
                <a:ea typeface="+mj-ea"/>
                <a:cs typeface="+mj-cs"/>
              </a:defRPr>
            </a:lvl1pPr>
          </a:lstStyle>
          <a:p>
            <a:pPr lvl="0" algn="l">
              <a:defRPr/>
            </a:pPr>
            <a:r>
              <a:rPr lang="es-ES_tradnl" sz="4000" b="1" i="1" dirty="0">
                <a:solidFill>
                  <a:schemeClr val="tx1"/>
                </a:solidFill>
              </a:rPr>
              <a:t>Flujo INTEGRACION SIR-SAE-SIU</a:t>
            </a:r>
            <a:endParaRPr kumimoji="0" lang="es-ES_tradnl" sz="4000" b="1" i="1" u="none" strike="noStrike" kern="1200" cap="none" spc="0" normalizeH="0" baseline="0" noProof="0" dirty="0">
              <a:ln>
                <a:noFill/>
              </a:ln>
              <a:solidFill>
                <a:schemeClr val="tx1"/>
              </a:solidFill>
              <a:effectLst/>
              <a:uLnTx/>
              <a:uFillTx/>
            </a:endParaRPr>
          </a:p>
        </p:txBody>
      </p:sp>
    </p:spTree>
    <p:extLst>
      <p:ext uri="{BB962C8B-B14F-4D97-AF65-F5344CB8AC3E}">
        <p14:creationId xmlns:p14="http://schemas.microsoft.com/office/powerpoint/2010/main" val="24973849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CBBACC2B-89DC-4B91-98AA-9C27115B12BC}"/>
              </a:ext>
            </a:extLst>
          </p:cNvPr>
          <p:cNvPicPr>
            <a:picLocks noChangeAspect="1"/>
          </p:cNvPicPr>
          <p:nvPr/>
        </p:nvPicPr>
        <p:blipFill>
          <a:blip r:embed="rId2"/>
          <a:stretch>
            <a:fillRect/>
          </a:stretch>
        </p:blipFill>
        <p:spPr>
          <a:xfrm>
            <a:off x="1608118" y="1309401"/>
            <a:ext cx="9592568" cy="4364286"/>
          </a:xfrm>
          <a:prstGeom prst="rect">
            <a:avLst/>
          </a:prstGeom>
        </p:spPr>
      </p:pic>
      <p:sp>
        <p:nvSpPr>
          <p:cNvPr id="6" name="Marcador de texto 2">
            <a:extLst>
              <a:ext uri="{FF2B5EF4-FFF2-40B4-BE49-F238E27FC236}">
                <a16:creationId xmlns:a16="http://schemas.microsoft.com/office/drawing/2014/main" id="{BD72FE1A-B87D-4EBE-85BE-1C116F56C0E7}"/>
              </a:ext>
            </a:extLst>
          </p:cNvPr>
          <p:cNvSpPr txBox="1">
            <a:spLocks/>
          </p:cNvSpPr>
          <p:nvPr/>
        </p:nvSpPr>
        <p:spPr>
          <a:xfrm>
            <a:off x="617640" y="-84786"/>
            <a:ext cx="9088220" cy="1581150"/>
          </a:xfrm>
          <a:prstGeom prst="rect">
            <a:avLst/>
          </a:prstGeom>
        </p:spPr>
        <p:txBody>
          <a:bodyPr vert="horz" lIns="91440" tIns="45720" rIns="91440" bIns="45720" rtlCol="0" anchor="ct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ES_tradnl" sz="3300" dirty="0"/>
              <a:t>Cronograma Tentativo Plataforma Nivel 4</a:t>
            </a:r>
          </a:p>
        </p:txBody>
      </p:sp>
    </p:spTree>
    <p:extLst>
      <p:ext uri="{BB962C8B-B14F-4D97-AF65-F5344CB8AC3E}">
        <p14:creationId xmlns:p14="http://schemas.microsoft.com/office/powerpoint/2010/main" val="4031727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ED41836-552A-40D0-808B-A049D7497E2A}"/>
              </a:ext>
            </a:extLst>
          </p:cNvPr>
          <p:cNvSpPr txBox="1"/>
          <p:nvPr/>
        </p:nvSpPr>
        <p:spPr>
          <a:xfrm>
            <a:off x="434340" y="837282"/>
            <a:ext cx="11413474" cy="5526256"/>
          </a:xfrm>
          <a:prstGeom prst="rect">
            <a:avLst/>
          </a:prstGeom>
          <a:noFill/>
        </p:spPr>
        <p:txBody>
          <a:bodyPr wrap="square">
            <a:spAutoFit/>
          </a:bodyPr>
          <a:lstStyle/>
          <a:p>
            <a:pPr algn="just">
              <a:lnSpc>
                <a:spcPct val="107000"/>
              </a:lnSpc>
              <a:spcAft>
                <a:spcPts val="800"/>
              </a:spcAft>
            </a:pPr>
            <a: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t>En base a lo dispuesto en la Ordenanza Metropolitana 185, Subscrita por el Alcalde Mauricio Rodas Espinel con fecha 29 de septiembre del 2017; estipula que: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t> “El administrador del sistema o quien haga las veces debe hacer cargo Sistema de Administración Global </a:t>
            </a:r>
            <a:r>
              <a:rPr lang="es-EC" sz="18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(SAG) (Nivel 4)</a:t>
            </a:r>
            <a: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t>” Artículo 4 de la Ordenanza Metropolitana No. 194, en su numeral 3, establece que el Administrador del Sistema expedirá los instrumentos de planificación y técnicos </a:t>
            </a:r>
            <a:r>
              <a:rPr lang="es-EC" sz="1800" dirty="0" err="1">
                <a:effectLst/>
                <a:latin typeface="Times New Roman" panose="02020603050405020304" pitchFamily="18" charset="0"/>
                <a:ea typeface="Times New Roman" panose="02020603050405020304" pitchFamily="18" charset="0"/>
                <a:cs typeface="Times New Roman" panose="02020603050405020304" pitchFamily="18" charset="0"/>
              </a:rPr>
              <a:t>que,entre</a:t>
            </a:r>
            <a: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t> otros aspectos, permitan la incorporación de herramientas tecnológicas de recaudo; esto en concordancia con lo previsto en el literal f) del Artículo 14 </a:t>
            </a:r>
            <a:r>
              <a:rPr lang="es-EC" sz="1800" dirty="0" err="1">
                <a:effectLst/>
                <a:latin typeface="Times New Roman" panose="02020603050405020304" pitchFamily="18" charset="0"/>
                <a:ea typeface="Times New Roman" panose="02020603050405020304" pitchFamily="18" charset="0"/>
                <a:cs typeface="Times New Roman" panose="02020603050405020304" pitchFamily="18" charset="0"/>
              </a:rPr>
              <a:t>ibídem</a:t>
            </a:r>
            <a: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t>, que entre las competencias de la Secretaría de Movilidad, en calidad de Administradora del Sistema, prevé el  "planificar y administrar los aspectos financieros del Sistema Metropolitano del Transporte Público de Pasajeros, en particular, los mecanismos de recaudación, la caja común, el pago y/o distribución de ingresos en el Sistema Metropolitano de Transporte Público de Pasajeros, Subsistemas de Transporte y/o sus  componentes."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t>Literal F, Sistema de Administración Global (SAG) (Nivel 4),</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t> “Es el Sistema maestro que, en relación con los </a:t>
            </a:r>
            <a:r>
              <a:rPr lang="es-EC" sz="18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sistemas centrales de recaudo (SCR-Nivel 3 )</a:t>
            </a:r>
            <a: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t> de los operadores, define los parámetros comunes de los diferentes sistemas, y recupera los datos necesarios para la realización de la compensación financiera de los diferentes operadores, de acuerdo a los parámetros definidos. El Sistema de Administración Global, que incluye el diseño conceptual y operacional de todo el sistema, los equipos tecnológicos y el diseño de su arquitectura, los aplicativos informáticos, los protocolos y canales de comunicación y el módulo de compensación, será de propiedad y operado por el Administrador del Sistema.”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ángulo: esquinas diagonales redondeadas 4">
            <a:extLst>
              <a:ext uri="{FF2B5EF4-FFF2-40B4-BE49-F238E27FC236}">
                <a16:creationId xmlns:a16="http://schemas.microsoft.com/office/drawing/2014/main" id="{70C1C3DC-F17D-4F54-9866-3D0315F25B0F}"/>
              </a:ext>
            </a:extLst>
          </p:cNvPr>
          <p:cNvSpPr/>
          <p:nvPr/>
        </p:nvSpPr>
        <p:spPr>
          <a:xfrm>
            <a:off x="434340" y="134046"/>
            <a:ext cx="11498579" cy="460314"/>
          </a:xfrm>
          <a:prstGeom prst="round2Diag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i="1" dirty="0">
                <a:solidFill>
                  <a:schemeClr val="tx2"/>
                </a:solidFill>
                <a:effectLst>
                  <a:outerShdw blurRad="38100" dist="38100" dir="2700000" algn="tl">
                    <a:srgbClr val="000000">
                      <a:alpha val="43137"/>
                    </a:srgbClr>
                  </a:outerShdw>
                </a:effectLst>
              </a:rPr>
              <a:t>MARCO JURIDICO</a:t>
            </a:r>
          </a:p>
        </p:txBody>
      </p:sp>
    </p:spTree>
    <p:extLst>
      <p:ext uri="{BB962C8B-B14F-4D97-AF65-F5344CB8AC3E}">
        <p14:creationId xmlns:p14="http://schemas.microsoft.com/office/powerpoint/2010/main" val="41332073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9FAFB860-86BC-48C8-967D-5B14DEAC9C93}"/>
              </a:ext>
            </a:extLst>
          </p:cNvPr>
          <p:cNvSpPr txBox="1"/>
          <p:nvPr/>
        </p:nvSpPr>
        <p:spPr>
          <a:xfrm>
            <a:off x="528809" y="131366"/>
            <a:ext cx="10477041" cy="584775"/>
          </a:xfrm>
          <a:prstGeom prst="rect">
            <a:avLst/>
          </a:prstGeom>
          <a:noFill/>
        </p:spPr>
        <p:txBody>
          <a:bodyPr wrap="square" rtlCol="0">
            <a:spAutoFit/>
          </a:bodyPr>
          <a:lstStyle/>
          <a:p>
            <a:r>
              <a:rPr lang="es-419" sz="3200" b="1" dirty="0">
                <a:solidFill>
                  <a:srgbClr val="005698"/>
                </a:solidFill>
                <a:latin typeface="Tahoma" panose="020B0604030504040204" pitchFamily="34" charset="0"/>
                <a:ea typeface="Tahoma" panose="020B0604030504040204" pitchFamily="34" charset="0"/>
                <a:cs typeface="Tahoma" panose="020B0604030504040204" pitchFamily="34" charset="0"/>
              </a:rPr>
              <a:t>SISTEMA INTEGRADO DE RECAUDO EPMTP-EPMQ</a:t>
            </a:r>
            <a:endParaRPr lang="es-419" sz="2800" b="1" dirty="0">
              <a:solidFill>
                <a:schemeClr val="accent5"/>
              </a:solidFill>
              <a:latin typeface="Tahoma" panose="020B0604030504040204" pitchFamily="34" charset="0"/>
              <a:ea typeface="Tahoma" panose="020B0604030504040204" pitchFamily="34" charset="0"/>
              <a:cs typeface="Tahoma" panose="020B0604030504040204" pitchFamily="34" charset="0"/>
            </a:endParaRPr>
          </a:p>
        </p:txBody>
      </p:sp>
      <p:grpSp>
        <p:nvGrpSpPr>
          <p:cNvPr id="12" name="Grupo 11">
            <a:extLst>
              <a:ext uri="{FF2B5EF4-FFF2-40B4-BE49-F238E27FC236}">
                <a16:creationId xmlns:a16="http://schemas.microsoft.com/office/drawing/2014/main" id="{D114E59A-4CB4-4EC9-8DD3-5B616CBAFE1D}"/>
              </a:ext>
            </a:extLst>
          </p:cNvPr>
          <p:cNvGrpSpPr/>
          <p:nvPr/>
        </p:nvGrpSpPr>
        <p:grpSpPr>
          <a:xfrm>
            <a:off x="655542" y="1726071"/>
            <a:ext cx="5344127" cy="3221743"/>
            <a:chOff x="708607" y="1455307"/>
            <a:chExt cx="5344127" cy="3221743"/>
          </a:xfrm>
        </p:grpSpPr>
        <p:pic>
          <p:nvPicPr>
            <p:cNvPr id="7" name="Imagen 6">
              <a:extLst>
                <a:ext uri="{FF2B5EF4-FFF2-40B4-BE49-F238E27FC236}">
                  <a16:creationId xmlns:a16="http://schemas.microsoft.com/office/drawing/2014/main" id="{29D4CAE4-1AA9-4F8A-875F-8E44914036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8239" y="1455307"/>
              <a:ext cx="4804495" cy="2989371"/>
            </a:xfrm>
            <a:prstGeom prst="rect">
              <a:avLst/>
            </a:prstGeom>
          </p:spPr>
        </p:pic>
        <p:sp>
          <p:nvSpPr>
            <p:cNvPr id="8" name="CuadroTexto 7">
              <a:extLst>
                <a:ext uri="{FF2B5EF4-FFF2-40B4-BE49-F238E27FC236}">
                  <a16:creationId xmlns:a16="http://schemas.microsoft.com/office/drawing/2014/main" id="{86F60B0F-6C5B-45AA-BA91-73A510A0A928}"/>
                </a:ext>
              </a:extLst>
            </p:cNvPr>
            <p:cNvSpPr txBox="1"/>
            <p:nvPr/>
          </p:nvSpPr>
          <p:spPr>
            <a:xfrm>
              <a:off x="1199843" y="4400051"/>
              <a:ext cx="1627433" cy="276999"/>
            </a:xfrm>
            <a:prstGeom prst="rect">
              <a:avLst/>
            </a:prstGeom>
            <a:noFill/>
          </p:spPr>
          <p:txBody>
            <a:bodyPr wrap="none" rtlCol="0">
              <a:spAutoFit/>
            </a:bodyPr>
            <a:lstStyle/>
            <a:p>
              <a:r>
                <a:rPr lang="es-EC" sz="1200" b="1" dirty="0">
                  <a:solidFill>
                    <a:srgbClr val="002060"/>
                  </a:solidFill>
                </a:rPr>
                <a:t>SISTEMA DE RECAUDO</a:t>
              </a:r>
            </a:p>
          </p:txBody>
        </p:sp>
        <p:sp>
          <p:nvSpPr>
            <p:cNvPr id="11" name="CuadroTexto 10">
              <a:extLst>
                <a:ext uri="{FF2B5EF4-FFF2-40B4-BE49-F238E27FC236}">
                  <a16:creationId xmlns:a16="http://schemas.microsoft.com/office/drawing/2014/main" id="{BCAFFB08-111D-4B1E-BFBF-7F0E664EAFC2}"/>
                </a:ext>
              </a:extLst>
            </p:cNvPr>
            <p:cNvSpPr txBox="1"/>
            <p:nvPr/>
          </p:nvSpPr>
          <p:spPr>
            <a:xfrm>
              <a:off x="708607" y="1922309"/>
              <a:ext cx="400110" cy="2006640"/>
            </a:xfrm>
            <a:prstGeom prst="rect">
              <a:avLst/>
            </a:prstGeom>
            <a:noFill/>
          </p:spPr>
          <p:txBody>
            <a:bodyPr vert="vert270" wrap="none" rtlCol="0">
              <a:spAutoFit/>
            </a:bodyPr>
            <a:lstStyle/>
            <a:p>
              <a:r>
                <a:rPr lang="es-EC" sz="1400" b="1" dirty="0">
                  <a:solidFill>
                    <a:srgbClr val="002060"/>
                  </a:solidFill>
                </a:rPr>
                <a:t>ESQUEMA DEL PROYECTO</a:t>
              </a:r>
            </a:p>
          </p:txBody>
        </p:sp>
      </p:grpSp>
      <p:sp>
        <p:nvSpPr>
          <p:cNvPr id="13" name="CuadroTexto 12">
            <a:extLst>
              <a:ext uri="{FF2B5EF4-FFF2-40B4-BE49-F238E27FC236}">
                <a16:creationId xmlns:a16="http://schemas.microsoft.com/office/drawing/2014/main" id="{C390CB21-8E59-4EFA-8C5B-6C8631D983D3}"/>
              </a:ext>
            </a:extLst>
          </p:cNvPr>
          <p:cNvSpPr txBox="1"/>
          <p:nvPr/>
        </p:nvSpPr>
        <p:spPr>
          <a:xfrm rot="5400000">
            <a:off x="9093320" y="758139"/>
            <a:ext cx="400110" cy="1511504"/>
          </a:xfrm>
          <a:prstGeom prst="rect">
            <a:avLst/>
          </a:prstGeom>
          <a:noFill/>
        </p:spPr>
        <p:txBody>
          <a:bodyPr vert="vert270" wrap="none" rtlCol="0">
            <a:spAutoFit/>
          </a:bodyPr>
          <a:lstStyle/>
          <a:p>
            <a:r>
              <a:rPr lang="es-EC" sz="1400" b="1" dirty="0">
                <a:solidFill>
                  <a:srgbClr val="002060"/>
                </a:solidFill>
              </a:rPr>
              <a:t>ESTADO PROYECTO</a:t>
            </a:r>
          </a:p>
        </p:txBody>
      </p:sp>
      <p:pic>
        <p:nvPicPr>
          <p:cNvPr id="15" name="Imagen 14">
            <a:extLst>
              <a:ext uri="{FF2B5EF4-FFF2-40B4-BE49-F238E27FC236}">
                <a16:creationId xmlns:a16="http://schemas.microsoft.com/office/drawing/2014/main" id="{A1278A7C-FA18-474D-A7CB-08B0BEF1D4EF}"/>
              </a:ext>
            </a:extLst>
          </p:cNvPr>
          <p:cNvPicPr>
            <a:picLocks noChangeAspect="1"/>
          </p:cNvPicPr>
          <p:nvPr/>
        </p:nvPicPr>
        <p:blipFill rotWithShape="1">
          <a:blip r:embed="rId3"/>
          <a:srcRect l="22223" t="21667" r="22444" b="21333"/>
          <a:stretch/>
        </p:blipFill>
        <p:spPr>
          <a:xfrm>
            <a:off x="11261073" y="2770743"/>
            <a:ext cx="275385" cy="283680"/>
          </a:xfrm>
          <a:prstGeom prst="rect">
            <a:avLst/>
          </a:prstGeom>
        </p:spPr>
      </p:pic>
      <p:pic>
        <p:nvPicPr>
          <p:cNvPr id="17" name="Imagen 16">
            <a:extLst>
              <a:ext uri="{FF2B5EF4-FFF2-40B4-BE49-F238E27FC236}">
                <a16:creationId xmlns:a16="http://schemas.microsoft.com/office/drawing/2014/main" id="{CF3D21FD-9176-4F1A-ADAD-E5627C0C562B}"/>
              </a:ext>
            </a:extLst>
          </p:cNvPr>
          <p:cNvPicPr>
            <a:picLocks noChangeAspect="1"/>
          </p:cNvPicPr>
          <p:nvPr/>
        </p:nvPicPr>
        <p:blipFill>
          <a:blip r:embed="rId4"/>
          <a:stretch>
            <a:fillRect/>
          </a:stretch>
        </p:blipFill>
        <p:spPr>
          <a:xfrm>
            <a:off x="11248486" y="3605204"/>
            <a:ext cx="241512" cy="241512"/>
          </a:xfrm>
          <a:prstGeom prst="rect">
            <a:avLst/>
          </a:prstGeom>
        </p:spPr>
      </p:pic>
      <p:pic>
        <p:nvPicPr>
          <p:cNvPr id="57" name="Picture 11" descr="icono elaboración indicadores">
            <a:extLst>
              <a:ext uri="{FF2B5EF4-FFF2-40B4-BE49-F238E27FC236}">
                <a16:creationId xmlns:a16="http://schemas.microsoft.com/office/drawing/2014/main" id="{5CC868A0-45E4-45F1-9E3B-96289724F1D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33640" y="3113541"/>
            <a:ext cx="397155" cy="39715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8" name="Tabla 57">
            <a:extLst>
              <a:ext uri="{FF2B5EF4-FFF2-40B4-BE49-F238E27FC236}">
                <a16:creationId xmlns:a16="http://schemas.microsoft.com/office/drawing/2014/main" id="{07DB5175-7782-403C-BCA6-0E3CA0987F8C}"/>
              </a:ext>
            </a:extLst>
          </p:cNvPr>
          <p:cNvGraphicFramePr>
            <a:graphicFrameLocks noGrp="1"/>
          </p:cNvGraphicFramePr>
          <p:nvPr/>
        </p:nvGraphicFramePr>
        <p:xfrm>
          <a:off x="6545765" y="1877339"/>
          <a:ext cx="4576601" cy="3266715"/>
        </p:xfrm>
        <a:graphic>
          <a:graphicData uri="http://schemas.openxmlformats.org/drawingml/2006/table">
            <a:tbl>
              <a:tblPr firstRow="1" firstCol="1" bandRow="1">
                <a:tableStyleId>{5C22544A-7EE6-4342-B048-85BDC9FD1C3A}</a:tableStyleId>
              </a:tblPr>
              <a:tblGrid>
                <a:gridCol w="731814">
                  <a:extLst>
                    <a:ext uri="{9D8B030D-6E8A-4147-A177-3AD203B41FA5}">
                      <a16:colId xmlns:a16="http://schemas.microsoft.com/office/drawing/2014/main" val="2331585258"/>
                    </a:ext>
                  </a:extLst>
                </a:gridCol>
                <a:gridCol w="2091861">
                  <a:extLst>
                    <a:ext uri="{9D8B030D-6E8A-4147-A177-3AD203B41FA5}">
                      <a16:colId xmlns:a16="http://schemas.microsoft.com/office/drawing/2014/main" val="241523575"/>
                    </a:ext>
                  </a:extLst>
                </a:gridCol>
                <a:gridCol w="876463">
                  <a:extLst>
                    <a:ext uri="{9D8B030D-6E8A-4147-A177-3AD203B41FA5}">
                      <a16:colId xmlns:a16="http://schemas.microsoft.com/office/drawing/2014/main" val="3354146207"/>
                    </a:ext>
                  </a:extLst>
                </a:gridCol>
                <a:gridCol w="876463">
                  <a:extLst>
                    <a:ext uri="{9D8B030D-6E8A-4147-A177-3AD203B41FA5}">
                      <a16:colId xmlns:a16="http://schemas.microsoft.com/office/drawing/2014/main" val="4167379947"/>
                    </a:ext>
                  </a:extLst>
                </a:gridCol>
              </a:tblGrid>
              <a:tr h="453671">
                <a:tc rowSpan="2">
                  <a:txBody>
                    <a:bodyPr/>
                    <a:lstStyle/>
                    <a:p>
                      <a:pPr algn="ctr">
                        <a:lnSpc>
                          <a:spcPct val="115000"/>
                        </a:lnSpc>
                      </a:pPr>
                      <a:r>
                        <a:rPr lang="es-EC" sz="1200" dirty="0">
                          <a:effectLst/>
                          <a:latin typeface="+mn-lt"/>
                        </a:rPr>
                        <a:t>N. Tarea</a:t>
                      </a:r>
                      <a:endParaRPr lang="es-EC" sz="1200" dirty="0">
                        <a:effectLst/>
                        <a:latin typeface="+mn-lt"/>
                        <a:ea typeface="Calibri" panose="020F0502020204030204" pitchFamily="34" charset="0"/>
                        <a:cs typeface="Century Gothic" panose="020B0502020202020204" pitchFamily="34" charset="0"/>
                      </a:endParaRPr>
                    </a:p>
                  </a:txBody>
                  <a:tcPr marL="44450" marR="44450" marT="0" marB="0" anchor="ctr"/>
                </a:tc>
                <a:tc rowSpan="2">
                  <a:txBody>
                    <a:bodyPr/>
                    <a:lstStyle/>
                    <a:p>
                      <a:pPr algn="ctr">
                        <a:lnSpc>
                          <a:spcPct val="115000"/>
                        </a:lnSpc>
                      </a:pPr>
                      <a:r>
                        <a:rPr lang="es-EC" sz="1200" dirty="0">
                          <a:effectLst/>
                          <a:latin typeface="+mn-lt"/>
                        </a:rPr>
                        <a:t>Nombre de tarea</a:t>
                      </a:r>
                      <a:endParaRPr lang="es-EC" sz="1200" dirty="0">
                        <a:effectLst/>
                        <a:latin typeface="+mn-lt"/>
                        <a:ea typeface="Calibri" panose="020F0502020204030204" pitchFamily="34" charset="0"/>
                        <a:cs typeface="Century Gothic" panose="020B0502020202020204" pitchFamily="34" charset="0"/>
                      </a:endParaRPr>
                    </a:p>
                  </a:txBody>
                  <a:tcPr marL="44450" marR="44450" marT="0" marB="0" anchor="ctr"/>
                </a:tc>
                <a:tc>
                  <a:txBody>
                    <a:bodyPr/>
                    <a:lstStyle/>
                    <a:p>
                      <a:pPr algn="ctr">
                        <a:lnSpc>
                          <a:spcPct val="115000"/>
                        </a:lnSpc>
                      </a:pPr>
                      <a:r>
                        <a:rPr lang="es-EC" sz="1200" dirty="0">
                          <a:effectLst/>
                          <a:latin typeface="+mn-lt"/>
                        </a:rPr>
                        <a:t>Porcentaje</a:t>
                      </a:r>
                      <a:endParaRPr lang="es-EC" sz="1200" dirty="0">
                        <a:effectLst/>
                        <a:latin typeface="+mn-lt"/>
                        <a:ea typeface="Calibri" panose="020F0502020204030204" pitchFamily="34" charset="0"/>
                        <a:cs typeface="Century Gothic" panose="020B0502020202020204" pitchFamily="34" charset="0"/>
                      </a:endParaRPr>
                    </a:p>
                  </a:txBody>
                  <a:tcPr marL="44450" marR="44450" marT="0" marB="0" anchor="ctr"/>
                </a:tc>
                <a:tc>
                  <a:txBody>
                    <a:bodyPr/>
                    <a:lstStyle/>
                    <a:p>
                      <a:pPr algn="ctr">
                        <a:lnSpc>
                          <a:spcPct val="115000"/>
                        </a:lnSpc>
                      </a:pPr>
                      <a:r>
                        <a:rPr lang="es-EC" sz="1200">
                          <a:effectLst/>
                          <a:latin typeface="+mn-lt"/>
                        </a:rPr>
                        <a:t>Avance %, a la fecha</a:t>
                      </a:r>
                      <a:endParaRPr lang="es-EC" sz="1200">
                        <a:effectLst/>
                        <a:latin typeface="+mn-lt"/>
                        <a:ea typeface="Calibri" panose="020F0502020204030204" pitchFamily="34" charset="0"/>
                        <a:cs typeface="Century Gothic" panose="020B0502020202020204" pitchFamily="34" charset="0"/>
                      </a:endParaRPr>
                    </a:p>
                  </a:txBody>
                  <a:tcPr marL="44450" marR="44450" marT="0" marB="0" anchor="ctr"/>
                </a:tc>
                <a:extLst>
                  <a:ext uri="{0D108BD9-81ED-4DB2-BD59-A6C34878D82A}">
                    <a16:rowId xmlns:a16="http://schemas.microsoft.com/office/drawing/2014/main" val="2245197562"/>
                  </a:ext>
                </a:extLst>
              </a:tr>
              <a:tr h="219992">
                <a:tc vMerge="1">
                  <a:txBody>
                    <a:bodyPr/>
                    <a:lstStyle/>
                    <a:p>
                      <a:endParaRPr lang="es-EC"/>
                    </a:p>
                  </a:txBody>
                  <a:tcPr/>
                </a:tc>
                <a:tc vMerge="1">
                  <a:txBody>
                    <a:bodyPr/>
                    <a:lstStyle/>
                    <a:p>
                      <a:endParaRPr lang="es-EC"/>
                    </a:p>
                  </a:txBody>
                  <a:tcPr/>
                </a:tc>
                <a:tc>
                  <a:txBody>
                    <a:bodyPr/>
                    <a:lstStyle/>
                    <a:p>
                      <a:pPr algn="ctr">
                        <a:lnSpc>
                          <a:spcPct val="115000"/>
                        </a:lnSpc>
                      </a:pPr>
                      <a:r>
                        <a:rPr lang="es-EC" sz="1200">
                          <a:effectLst/>
                          <a:latin typeface="+mn-lt"/>
                        </a:rPr>
                        <a:t>100%</a:t>
                      </a:r>
                      <a:endParaRPr lang="es-EC" sz="1200">
                        <a:effectLst/>
                        <a:latin typeface="+mn-lt"/>
                        <a:ea typeface="Calibri" panose="020F0502020204030204" pitchFamily="34" charset="0"/>
                        <a:cs typeface="Century Gothic" panose="020B0502020202020204" pitchFamily="34" charset="0"/>
                      </a:endParaRPr>
                    </a:p>
                  </a:txBody>
                  <a:tcPr marL="44450" marR="44450" marT="0" marB="0" anchor="ctr"/>
                </a:tc>
                <a:tc>
                  <a:txBody>
                    <a:bodyPr/>
                    <a:lstStyle/>
                    <a:p>
                      <a:pPr algn="ctr">
                        <a:lnSpc>
                          <a:spcPct val="115000"/>
                        </a:lnSpc>
                      </a:pPr>
                      <a:r>
                        <a:rPr lang="es-EC" sz="1200">
                          <a:effectLst/>
                          <a:latin typeface="+mn-lt"/>
                        </a:rPr>
                        <a:t>22,0 %</a:t>
                      </a:r>
                      <a:endParaRPr lang="es-EC" sz="1200">
                        <a:effectLst/>
                        <a:latin typeface="+mn-lt"/>
                        <a:ea typeface="Calibri" panose="020F0502020204030204" pitchFamily="34" charset="0"/>
                        <a:cs typeface="Century Gothic" panose="020B0502020202020204" pitchFamily="34" charset="0"/>
                      </a:endParaRPr>
                    </a:p>
                  </a:txBody>
                  <a:tcPr marL="44450" marR="44450" marT="0" marB="0" anchor="ctr"/>
                </a:tc>
                <a:extLst>
                  <a:ext uri="{0D108BD9-81ED-4DB2-BD59-A6C34878D82A}">
                    <a16:rowId xmlns:a16="http://schemas.microsoft.com/office/drawing/2014/main" val="4294850615"/>
                  </a:ext>
                </a:extLst>
              </a:tr>
              <a:tr h="219992">
                <a:tc>
                  <a:txBody>
                    <a:bodyPr/>
                    <a:lstStyle/>
                    <a:p>
                      <a:pPr algn="ctr">
                        <a:lnSpc>
                          <a:spcPct val="115000"/>
                        </a:lnSpc>
                      </a:pPr>
                      <a:r>
                        <a:rPr lang="es-EC" sz="1200">
                          <a:effectLst/>
                          <a:latin typeface="+mn-lt"/>
                        </a:rPr>
                        <a:t>1</a:t>
                      </a:r>
                      <a:endParaRPr lang="es-EC" sz="1200">
                        <a:effectLst/>
                        <a:latin typeface="+mn-lt"/>
                        <a:ea typeface="Calibri" panose="020F0502020204030204" pitchFamily="34" charset="0"/>
                        <a:cs typeface="Century Gothic" panose="020B0502020202020204" pitchFamily="34" charset="0"/>
                      </a:endParaRPr>
                    </a:p>
                  </a:txBody>
                  <a:tcPr marL="44450" marR="44450" marT="0" marB="0" anchor="ctr"/>
                </a:tc>
                <a:tc gridSpan="3">
                  <a:txBody>
                    <a:bodyPr/>
                    <a:lstStyle/>
                    <a:p>
                      <a:pPr algn="ctr">
                        <a:lnSpc>
                          <a:spcPct val="115000"/>
                        </a:lnSpc>
                      </a:pPr>
                      <a:r>
                        <a:rPr lang="es-EC" sz="1200" dirty="0">
                          <a:effectLst/>
                          <a:latin typeface="+mn-lt"/>
                        </a:rPr>
                        <a:t>ETAPA PRELIMINAR</a:t>
                      </a:r>
                      <a:endParaRPr lang="es-EC" sz="1200" dirty="0">
                        <a:effectLst/>
                        <a:latin typeface="+mn-lt"/>
                        <a:ea typeface="Calibri" panose="020F0502020204030204" pitchFamily="34" charset="0"/>
                        <a:cs typeface="Century Gothic" panose="020B0502020202020204" pitchFamily="34" charset="0"/>
                      </a:endParaRPr>
                    </a:p>
                  </a:txBody>
                  <a:tcPr marL="44450" marR="44450" marT="0" marB="0" anchor="ct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719413860"/>
                  </a:ext>
                </a:extLst>
              </a:tr>
              <a:tr h="397318">
                <a:tc>
                  <a:txBody>
                    <a:bodyPr/>
                    <a:lstStyle/>
                    <a:p>
                      <a:pPr algn="ctr">
                        <a:lnSpc>
                          <a:spcPct val="115000"/>
                        </a:lnSpc>
                      </a:pPr>
                      <a:r>
                        <a:rPr lang="es-EC" sz="1200">
                          <a:effectLst/>
                          <a:latin typeface="+mn-lt"/>
                        </a:rPr>
                        <a:t>1.1</a:t>
                      </a:r>
                      <a:endParaRPr lang="es-EC" sz="1200">
                        <a:effectLst/>
                        <a:latin typeface="+mn-lt"/>
                        <a:ea typeface="Calibri" panose="020F0502020204030204" pitchFamily="34" charset="0"/>
                        <a:cs typeface="Century Gothic" panose="020B0502020202020204" pitchFamily="34" charset="0"/>
                      </a:endParaRPr>
                    </a:p>
                  </a:txBody>
                  <a:tcPr marL="44450" marR="44450" marT="0" marB="0" anchor="ctr"/>
                </a:tc>
                <a:tc>
                  <a:txBody>
                    <a:bodyPr/>
                    <a:lstStyle/>
                    <a:p>
                      <a:pPr>
                        <a:lnSpc>
                          <a:spcPct val="115000"/>
                        </a:lnSpc>
                      </a:pPr>
                      <a:r>
                        <a:rPr lang="es-EC" sz="1200" dirty="0">
                          <a:effectLst/>
                          <a:latin typeface="+mn-lt"/>
                        </a:rPr>
                        <a:t>Documentación preliminar</a:t>
                      </a:r>
                      <a:endParaRPr lang="es-EC" sz="1200" dirty="0">
                        <a:effectLst/>
                        <a:latin typeface="+mn-lt"/>
                        <a:ea typeface="Calibri" panose="020F0502020204030204" pitchFamily="34" charset="0"/>
                        <a:cs typeface="Century Gothic" panose="020B0502020202020204" pitchFamily="34" charset="0"/>
                      </a:endParaRPr>
                    </a:p>
                  </a:txBody>
                  <a:tcPr marL="44450" marR="44450" marT="0" marB="0" anchor="ctr"/>
                </a:tc>
                <a:tc>
                  <a:txBody>
                    <a:bodyPr/>
                    <a:lstStyle/>
                    <a:p>
                      <a:pPr algn="ctr">
                        <a:lnSpc>
                          <a:spcPct val="115000"/>
                        </a:lnSpc>
                      </a:pPr>
                      <a:r>
                        <a:rPr lang="es-EC" sz="1200">
                          <a:effectLst/>
                          <a:latin typeface="+mn-lt"/>
                        </a:rPr>
                        <a:t>15%</a:t>
                      </a:r>
                      <a:endParaRPr lang="es-EC" sz="1200">
                        <a:effectLst/>
                        <a:latin typeface="+mn-lt"/>
                        <a:ea typeface="Calibri" panose="020F0502020204030204" pitchFamily="34" charset="0"/>
                        <a:cs typeface="Century Gothic" panose="020B0502020202020204" pitchFamily="34" charset="0"/>
                      </a:endParaRPr>
                    </a:p>
                  </a:txBody>
                  <a:tcPr marL="44450" marR="44450" marT="0" marB="0" anchor="ctr"/>
                </a:tc>
                <a:tc>
                  <a:txBody>
                    <a:bodyPr/>
                    <a:lstStyle/>
                    <a:p>
                      <a:pPr algn="ctr">
                        <a:lnSpc>
                          <a:spcPct val="115000"/>
                        </a:lnSpc>
                      </a:pPr>
                      <a:r>
                        <a:rPr lang="es-EC" sz="1200">
                          <a:effectLst/>
                          <a:latin typeface="+mn-lt"/>
                        </a:rPr>
                        <a:t>15 %</a:t>
                      </a:r>
                      <a:endParaRPr lang="es-EC" sz="1200">
                        <a:effectLst/>
                        <a:latin typeface="+mn-lt"/>
                        <a:ea typeface="Calibri" panose="020F0502020204030204" pitchFamily="34" charset="0"/>
                        <a:cs typeface="Century Gothic" panose="020B0502020202020204" pitchFamily="34" charset="0"/>
                      </a:endParaRPr>
                    </a:p>
                  </a:txBody>
                  <a:tcPr marL="44450" marR="44450" marT="0" marB="0" anchor="ctr"/>
                </a:tc>
                <a:extLst>
                  <a:ext uri="{0D108BD9-81ED-4DB2-BD59-A6C34878D82A}">
                    <a16:rowId xmlns:a16="http://schemas.microsoft.com/office/drawing/2014/main" val="339338777"/>
                  </a:ext>
                </a:extLst>
              </a:tr>
              <a:tr h="355276">
                <a:tc>
                  <a:txBody>
                    <a:bodyPr/>
                    <a:lstStyle/>
                    <a:p>
                      <a:pPr algn="ctr">
                        <a:lnSpc>
                          <a:spcPct val="115000"/>
                        </a:lnSpc>
                      </a:pPr>
                      <a:r>
                        <a:rPr lang="es-EC" sz="1200">
                          <a:effectLst/>
                          <a:latin typeface="+mn-lt"/>
                        </a:rPr>
                        <a:t>1.2</a:t>
                      </a:r>
                      <a:endParaRPr lang="es-EC" sz="1200">
                        <a:effectLst/>
                        <a:latin typeface="+mn-lt"/>
                        <a:ea typeface="Calibri" panose="020F0502020204030204" pitchFamily="34" charset="0"/>
                        <a:cs typeface="Century Gothic" panose="020B0502020202020204" pitchFamily="34" charset="0"/>
                      </a:endParaRPr>
                    </a:p>
                  </a:txBody>
                  <a:tcPr marL="44450" marR="44450" marT="0" marB="0" anchor="ctr"/>
                </a:tc>
                <a:tc>
                  <a:txBody>
                    <a:bodyPr/>
                    <a:lstStyle/>
                    <a:p>
                      <a:pPr>
                        <a:lnSpc>
                          <a:spcPct val="115000"/>
                        </a:lnSpc>
                      </a:pPr>
                      <a:r>
                        <a:rPr lang="es-EC" sz="1200">
                          <a:effectLst/>
                          <a:latin typeface="+mn-lt"/>
                        </a:rPr>
                        <a:t>Asistencia técnica</a:t>
                      </a:r>
                      <a:endParaRPr lang="es-EC" sz="1200">
                        <a:effectLst/>
                        <a:latin typeface="+mn-lt"/>
                        <a:ea typeface="Calibri" panose="020F0502020204030204" pitchFamily="34" charset="0"/>
                        <a:cs typeface="Century Gothic" panose="020B0502020202020204" pitchFamily="34" charset="0"/>
                      </a:endParaRPr>
                    </a:p>
                  </a:txBody>
                  <a:tcPr marL="44450" marR="44450" marT="0" marB="0" anchor="ctr"/>
                </a:tc>
                <a:tc>
                  <a:txBody>
                    <a:bodyPr/>
                    <a:lstStyle/>
                    <a:p>
                      <a:pPr algn="ctr">
                        <a:lnSpc>
                          <a:spcPct val="115000"/>
                        </a:lnSpc>
                      </a:pPr>
                      <a:r>
                        <a:rPr lang="es-EC" sz="1200" dirty="0">
                          <a:effectLst/>
                          <a:latin typeface="+mn-lt"/>
                        </a:rPr>
                        <a:t>40%</a:t>
                      </a:r>
                      <a:endParaRPr lang="es-EC" sz="1200" dirty="0">
                        <a:effectLst/>
                        <a:latin typeface="+mn-lt"/>
                        <a:ea typeface="Calibri" panose="020F0502020204030204" pitchFamily="34" charset="0"/>
                        <a:cs typeface="Century Gothic" panose="020B0502020202020204" pitchFamily="34" charset="0"/>
                      </a:endParaRPr>
                    </a:p>
                  </a:txBody>
                  <a:tcPr marL="44450" marR="44450" marT="0" marB="0" anchor="ctr"/>
                </a:tc>
                <a:tc>
                  <a:txBody>
                    <a:bodyPr/>
                    <a:lstStyle/>
                    <a:p>
                      <a:pPr algn="ctr">
                        <a:lnSpc>
                          <a:spcPct val="115000"/>
                        </a:lnSpc>
                      </a:pPr>
                      <a:r>
                        <a:rPr lang="es-EC" sz="1200" dirty="0">
                          <a:effectLst/>
                          <a:latin typeface="+mn-lt"/>
                        </a:rPr>
                        <a:t>6,5 %</a:t>
                      </a:r>
                      <a:endParaRPr lang="es-EC" sz="1200" dirty="0">
                        <a:effectLst/>
                        <a:latin typeface="+mn-lt"/>
                        <a:ea typeface="Calibri" panose="020F0502020204030204" pitchFamily="34" charset="0"/>
                        <a:cs typeface="Century Gothic" panose="020B0502020202020204" pitchFamily="34" charset="0"/>
                      </a:endParaRPr>
                    </a:p>
                  </a:txBody>
                  <a:tcPr marL="44450" marR="44450" marT="0" marB="0" anchor="ctr"/>
                </a:tc>
                <a:extLst>
                  <a:ext uri="{0D108BD9-81ED-4DB2-BD59-A6C34878D82A}">
                    <a16:rowId xmlns:a16="http://schemas.microsoft.com/office/drawing/2014/main" val="185929265"/>
                  </a:ext>
                </a:extLst>
              </a:tr>
              <a:tr h="378196">
                <a:tc>
                  <a:txBody>
                    <a:bodyPr/>
                    <a:lstStyle/>
                    <a:p>
                      <a:pPr algn="ctr">
                        <a:lnSpc>
                          <a:spcPct val="115000"/>
                        </a:lnSpc>
                      </a:pPr>
                      <a:r>
                        <a:rPr lang="es-EC" sz="1200">
                          <a:effectLst/>
                          <a:latin typeface="+mn-lt"/>
                        </a:rPr>
                        <a:t>1.3</a:t>
                      </a:r>
                      <a:endParaRPr lang="es-EC" sz="1200">
                        <a:effectLst/>
                        <a:latin typeface="+mn-lt"/>
                        <a:ea typeface="Calibri" panose="020F0502020204030204" pitchFamily="34" charset="0"/>
                        <a:cs typeface="Century Gothic" panose="020B0502020202020204" pitchFamily="34" charset="0"/>
                      </a:endParaRPr>
                    </a:p>
                  </a:txBody>
                  <a:tcPr marL="44450" marR="44450" marT="0" marB="0" anchor="ctr"/>
                </a:tc>
                <a:tc>
                  <a:txBody>
                    <a:bodyPr/>
                    <a:lstStyle/>
                    <a:p>
                      <a:pPr>
                        <a:lnSpc>
                          <a:spcPct val="115000"/>
                        </a:lnSpc>
                      </a:pPr>
                      <a:r>
                        <a:rPr lang="es-EC" sz="1200">
                          <a:effectLst/>
                          <a:latin typeface="+mn-lt"/>
                        </a:rPr>
                        <a:t>Convenio corporativo</a:t>
                      </a:r>
                      <a:endParaRPr lang="es-EC" sz="1200">
                        <a:effectLst/>
                        <a:latin typeface="+mn-lt"/>
                        <a:ea typeface="Calibri" panose="020F0502020204030204" pitchFamily="34" charset="0"/>
                        <a:cs typeface="Century Gothic" panose="020B0502020202020204" pitchFamily="34" charset="0"/>
                      </a:endParaRPr>
                    </a:p>
                  </a:txBody>
                  <a:tcPr marL="44450" marR="44450" marT="0" marB="0" anchor="ctr"/>
                </a:tc>
                <a:tc>
                  <a:txBody>
                    <a:bodyPr/>
                    <a:lstStyle/>
                    <a:p>
                      <a:pPr algn="ctr">
                        <a:lnSpc>
                          <a:spcPct val="115000"/>
                        </a:lnSpc>
                      </a:pPr>
                      <a:r>
                        <a:rPr lang="es-EC" sz="1200" dirty="0">
                          <a:effectLst/>
                          <a:latin typeface="+mn-lt"/>
                        </a:rPr>
                        <a:t>5%</a:t>
                      </a:r>
                      <a:endParaRPr lang="es-EC" sz="1200" dirty="0">
                        <a:effectLst/>
                        <a:latin typeface="+mn-lt"/>
                        <a:ea typeface="Calibri" panose="020F0502020204030204" pitchFamily="34" charset="0"/>
                        <a:cs typeface="Century Gothic" panose="020B0502020202020204" pitchFamily="34" charset="0"/>
                      </a:endParaRPr>
                    </a:p>
                  </a:txBody>
                  <a:tcPr marL="44450" marR="44450" marT="0" marB="0" anchor="ctr"/>
                </a:tc>
                <a:tc>
                  <a:txBody>
                    <a:bodyPr/>
                    <a:lstStyle/>
                    <a:p>
                      <a:pPr algn="ctr">
                        <a:lnSpc>
                          <a:spcPct val="115000"/>
                        </a:lnSpc>
                      </a:pPr>
                      <a:r>
                        <a:rPr lang="es-EC" sz="1200" dirty="0">
                          <a:effectLst/>
                          <a:latin typeface="+mn-lt"/>
                        </a:rPr>
                        <a:t>0 %</a:t>
                      </a:r>
                      <a:endParaRPr lang="es-EC" sz="1200" dirty="0">
                        <a:effectLst/>
                        <a:latin typeface="+mn-lt"/>
                        <a:ea typeface="Calibri" panose="020F0502020204030204" pitchFamily="34" charset="0"/>
                        <a:cs typeface="Century Gothic" panose="020B0502020202020204" pitchFamily="34" charset="0"/>
                      </a:endParaRPr>
                    </a:p>
                  </a:txBody>
                  <a:tcPr marL="44450" marR="44450" marT="0" marB="0" anchor="ctr"/>
                </a:tc>
                <a:extLst>
                  <a:ext uri="{0D108BD9-81ED-4DB2-BD59-A6C34878D82A}">
                    <a16:rowId xmlns:a16="http://schemas.microsoft.com/office/drawing/2014/main" val="3751757626"/>
                  </a:ext>
                </a:extLst>
              </a:tr>
              <a:tr h="435499">
                <a:tc>
                  <a:txBody>
                    <a:bodyPr/>
                    <a:lstStyle/>
                    <a:p>
                      <a:pPr algn="ctr">
                        <a:lnSpc>
                          <a:spcPct val="115000"/>
                        </a:lnSpc>
                      </a:pPr>
                      <a:r>
                        <a:rPr lang="es-EC" sz="1200">
                          <a:effectLst/>
                          <a:latin typeface="+mn-lt"/>
                        </a:rPr>
                        <a:t>2</a:t>
                      </a:r>
                      <a:endParaRPr lang="es-EC" sz="1200">
                        <a:effectLst/>
                        <a:latin typeface="+mn-lt"/>
                        <a:ea typeface="Calibri" panose="020F0502020204030204" pitchFamily="34" charset="0"/>
                        <a:cs typeface="Century Gothic" panose="020B0502020202020204" pitchFamily="34" charset="0"/>
                      </a:endParaRPr>
                    </a:p>
                  </a:txBody>
                  <a:tcPr marL="44450" marR="44450" marT="0" marB="0" anchor="ctr"/>
                </a:tc>
                <a:tc gridSpan="3">
                  <a:txBody>
                    <a:bodyPr/>
                    <a:lstStyle/>
                    <a:p>
                      <a:pPr algn="ctr">
                        <a:lnSpc>
                          <a:spcPct val="115000"/>
                        </a:lnSpc>
                      </a:pPr>
                      <a:r>
                        <a:rPr lang="es-EC" sz="1200" dirty="0">
                          <a:effectLst/>
                          <a:latin typeface="+mn-lt"/>
                        </a:rPr>
                        <a:t>ETAPA PROCESO ADQUISICIÓN SIR</a:t>
                      </a:r>
                      <a:endParaRPr lang="es-EC" sz="1200" dirty="0">
                        <a:effectLst/>
                        <a:latin typeface="+mn-lt"/>
                        <a:ea typeface="Calibri" panose="020F0502020204030204" pitchFamily="34" charset="0"/>
                        <a:cs typeface="Century Gothic" panose="020B0502020202020204" pitchFamily="34" charset="0"/>
                      </a:endParaRPr>
                    </a:p>
                  </a:txBody>
                  <a:tcPr marL="44450" marR="44450" marT="0" marB="0" anchor="ct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625162340"/>
                  </a:ext>
                </a:extLst>
              </a:tr>
              <a:tr h="379683">
                <a:tc>
                  <a:txBody>
                    <a:bodyPr/>
                    <a:lstStyle/>
                    <a:p>
                      <a:pPr algn="ctr">
                        <a:lnSpc>
                          <a:spcPct val="115000"/>
                        </a:lnSpc>
                      </a:pPr>
                      <a:r>
                        <a:rPr lang="es-EC" sz="1200">
                          <a:effectLst/>
                          <a:latin typeface="+mn-lt"/>
                        </a:rPr>
                        <a:t>2.1</a:t>
                      </a:r>
                      <a:endParaRPr lang="es-EC" sz="1200">
                        <a:effectLst/>
                        <a:latin typeface="+mn-lt"/>
                        <a:ea typeface="Calibri" panose="020F0502020204030204" pitchFamily="34" charset="0"/>
                        <a:cs typeface="Century Gothic" panose="020B0502020202020204" pitchFamily="34" charset="0"/>
                      </a:endParaRPr>
                    </a:p>
                  </a:txBody>
                  <a:tcPr marL="44450" marR="44450" marT="0" marB="0" anchor="ctr"/>
                </a:tc>
                <a:tc>
                  <a:txBody>
                    <a:bodyPr/>
                    <a:lstStyle/>
                    <a:p>
                      <a:pPr>
                        <a:lnSpc>
                          <a:spcPct val="115000"/>
                        </a:lnSpc>
                      </a:pPr>
                      <a:r>
                        <a:rPr lang="es-EC" sz="1200">
                          <a:effectLst/>
                          <a:latin typeface="+mn-lt"/>
                        </a:rPr>
                        <a:t>   Etapa Preparatoria </a:t>
                      </a:r>
                      <a:endParaRPr lang="es-EC" sz="1200">
                        <a:effectLst/>
                        <a:latin typeface="+mn-lt"/>
                        <a:ea typeface="Calibri" panose="020F0502020204030204" pitchFamily="34" charset="0"/>
                        <a:cs typeface="Century Gothic" panose="020B0502020202020204" pitchFamily="34" charset="0"/>
                      </a:endParaRPr>
                    </a:p>
                  </a:txBody>
                  <a:tcPr marL="44450" marR="44450" marT="0" marB="0" anchor="ctr"/>
                </a:tc>
                <a:tc>
                  <a:txBody>
                    <a:bodyPr/>
                    <a:lstStyle/>
                    <a:p>
                      <a:pPr algn="ctr">
                        <a:lnSpc>
                          <a:spcPct val="115000"/>
                        </a:lnSpc>
                      </a:pPr>
                      <a:r>
                        <a:rPr lang="es-EC" sz="1200">
                          <a:effectLst/>
                          <a:latin typeface="+mn-lt"/>
                        </a:rPr>
                        <a:t>20%</a:t>
                      </a:r>
                      <a:endParaRPr lang="es-EC" sz="1200">
                        <a:effectLst/>
                        <a:latin typeface="+mn-lt"/>
                        <a:ea typeface="Calibri" panose="020F0502020204030204" pitchFamily="34" charset="0"/>
                        <a:cs typeface="Century Gothic" panose="020B0502020202020204" pitchFamily="34" charset="0"/>
                      </a:endParaRPr>
                    </a:p>
                  </a:txBody>
                  <a:tcPr marL="44450" marR="44450" marT="0" marB="0" anchor="ctr"/>
                </a:tc>
                <a:tc>
                  <a:txBody>
                    <a:bodyPr/>
                    <a:lstStyle/>
                    <a:p>
                      <a:pPr algn="ctr">
                        <a:lnSpc>
                          <a:spcPct val="115000"/>
                        </a:lnSpc>
                      </a:pPr>
                      <a:r>
                        <a:rPr lang="es-EC" sz="1200" dirty="0">
                          <a:effectLst/>
                          <a:latin typeface="+mn-lt"/>
                        </a:rPr>
                        <a:t>0,5 %</a:t>
                      </a:r>
                      <a:endParaRPr lang="es-EC" sz="1200" dirty="0">
                        <a:effectLst/>
                        <a:latin typeface="+mn-lt"/>
                        <a:ea typeface="Calibri" panose="020F0502020204030204" pitchFamily="34" charset="0"/>
                        <a:cs typeface="Century Gothic" panose="020B0502020202020204" pitchFamily="34" charset="0"/>
                      </a:endParaRPr>
                    </a:p>
                  </a:txBody>
                  <a:tcPr marL="44450" marR="44450" marT="0" marB="0" anchor="ctr"/>
                </a:tc>
                <a:extLst>
                  <a:ext uri="{0D108BD9-81ED-4DB2-BD59-A6C34878D82A}">
                    <a16:rowId xmlns:a16="http://schemas.microsoft.com/office/drawing/2014/main" val="3610608769"/>
                  </a:ext>
                </a:extLst>
              </a:tr>
              <a:tr h="427088">
                <a:tc>
                  <a:txBody>
                    <a:bodyPr/>
                    <a:lstStyle/>
                    <a:p>
                      <a:pPr algn="ctr">
                        <a:lnSpc>
                          <a:spcPct val="115000"/>
                        </a:lnSpc>
                      </a:pPr>
                      <a:r>
                        <a:rPr lang="es-EC" sz="1200" dirty="0">
                          <a:effectLst/>
                          <a:latin typeface="+mn-lt"/>
                        </a:rPr>
                        <a:t>2.2</a:t>
                      </a:r>
                      <a:endParaRPr lang="es-EC" sz="1200" dirty="0">
                        <a:effectLst/>
                        <a:latin typeface="+mn-lt"/>
                        <a:ea typeface="Calibri" panose="020F0502020204030204" pitchFamily="34" charset="0"/>
                        <a:cs typeface="Century Gothic" panose="020B0502020202020204" pitchFamily="34" charset="0"/>
                      </a:endParaRPr>
                    </a:p>
                  </a:txBody>
                  <a:tcPr marL="44450" marR="44450" marT="0" marB="0" anchor="ctr"/>
                </a:tc>
                <a:tc>
                  <a:txBody>
                    <a:bodyPr/>
                    <a:lstStyle/>
                    <a:p>
                      <a:pPr>
                        <a:lnSpc>
                          <a:spcPct val="115000"/>
                        </a:lnSpc>
                      </a:pPr>
                      <a:r>
                        <a:rPr lang="es-EC" sz="1200">
                          <a:effectLst/>
                          <a:latin typeface="+mn-lt"/>
                        </a:rPr>
                        <a:t>   Etapa Precontractual</a:t>
                      </a:r>
                      <a:endParaRPr lang="es-EC" sz="1200">
                        <a:effectLst/>
                        <a:latin typeface="+mn-lt"/>
                        <a:ea typeface="Calibri" panose="020F0502020204030204" pitchFamily="34" charset="0"/>
                        <a:cs typeface="Century Gothic" panose="020B0502020202020204" pitchFamily="34" charset="0"/>
                      </a:endParaRPr>
                    </a:p>
                  </a:txBody>
                  <a:tcPr marL="44450" marR="44450" marT="0" marB="0" anchor="ctr"/>
                </a:tc>
                <a:tc>
                  <a:txBody>
                    <a:bodyPr/>
                    <a:lstStyle/>
                    <a:p>
                      <a:pPr algn="ctr">
                        <a:lnSpc>
                          <a:spcPct val="115000"/>
                        </a:lnSpc>
                      </a:pPr>
                      <a:r>
                        <a:rPr lang="es-EC" sz="1200" dirty="0">
                          <a:effectLst/>
                          <a:latin typeface="+mn-lt"/>
                        </a:rPr>
                        <a:t>20%</a:t>
                      </a:r>
                      <a:endParaRPr lang="es-EC" sz="1200" dirty="0">
                        <a:effectLst/>
                        <a:latin typeface="+mn-lt"/>
                        <a:ea typeface="Calibri" panose="020F0502020204030204" pitchFamily="34" charset="0"/>
                        <a:cs typeface="Century Gothic" panose="020B0502020202020204" pitchFamily="34" charset="0"/>
                      </a:endParaRPr>
                    </a:p>
                  </a:txBody>
                  <a:tcPr marL="44450" marR="44450" marT="0" marB="0" anchor="ctr"/>
                </a:tc>
                <a:tc>
                  <a:txBody>
                    <a:bodyPr/>
                    <a:lstStyle/>
                    <a:p>
                      <a:pPr algn="ctr">
                        <a:lnSpc>
                          <a:spcPct val="115000"/>
                        </a:lnSpc>
                      </a:pPr>
                      <a:r>
                        <a:rPr lang="es-EC" sz="1200" dirty="0">
                          <a:effectLst/>
                          <a:latin typeface="+mn-lt"/>
                        </a:rPr>
                        <a:t>0 %</a:t>
                      </a:r>
                      <a:endParaRPr lang="es-EC" sz="1200" dirty="0">
                        <a:effectLst/>
                        <a:latin typeface="+mn-lt"/>
                        <a:ea typeface="Calibri" panose="020F0502020204030204" pitchFamily="34" charset="0"/>
                        <a:cs typeface="Century Gothic" panose="020B0502020202020204" pitchFamily="34" charset="0"/>
                      </a:endParaRPr>
                    </a:p>
                  </a:txBody>
                  <a:tcPr marL="44450" marR="44450" marT="0" marB="0" anchor="ctr"/>
                </a:tc>
                <a:extLst>
                  <a:ext uri="{0D108BD9-81ED-4DB2-BD59-A6C34878D82A}">
                    <a16:rowId xmlns:a16="http://schemas.microsoft.com/office/drawing/2014/main" val="1956259262"/>
                  </a:ext>
                </a:extLst>
              </a:tr>
            </a:tbl>
          </a:graphicData>
        </a:graphic>
      </p:graphicFrame>
      <p:pic>
        <p:nvPicPr>
          <p:cNvPr id="59" name="Picture 11" descr="icono elaboración indicadores">
            <a:extLst>
              <a:ext uri="{FF2B5EF4-FFF2-40B4-BE49-F238E27FC236}">
                <a16:creationId xmlns:a16="http://schemas.microsoft.com/office/drawing/2014/main" id="{C4058C25-94C8-476C-86BE-C7298BCDFD3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33447" y="4276651"/>
            <a:ext cx="397155" cy="397155"/>
          </a:xfrm>
          <a:prstGeom prst="rect">
            <a:avLst/>
          </a:prstGeom>
          <a:noFill/>
          <a:extLst>
            <a:ext uri="{909E8E84-426E-40DD-AFC4-6F175D3DCCD1}">
              <a14:hiddenFill xmlns:a14="http://schemas.microsoft.com/office/drawing/2010/main">
                <a:solidFill>
                  <a:srgbClr val="FFFFFF"/>
                </a:solidFill>
              </a14:hiddenFill>
            </a:ext>
          </a:extLst>
        </p:spPr>
      </p:pic>
      <p:pic>
        <p:nvPicPr>
          <p:cNvPr id="60" name="Imagen 59">
            <a:extLst>
              <a:ext uri="{FF2B5EF4-FFF2-40B4-BE49-F238E27FC236}">
                <a16:creationId xmlns:a16="http://schemas.microsoft.com/office/drawing/2014/main" id="{CDD94EFA-1406-4438-A213-586D6F94A9A3}"/>
              </a:ext>
            </a:extLst>
          </p:cNvPr>
          <p:cNvPicPr>
            <a:picLocks noChangeAspect="1"/>
          </p:cNvPicPr>
          <p:nvPr/>
        </p:nvPicPr>
        <p:blipFill>
          <a:blip r:embed="rId4"/>
          <a:stretch>
            <a:fillRect/>
          </a:stretch>
        </p:blipFill>
        <p:spPr>
          <a:xfrm>
            <a:off x="11261073" y="4834978"/>
            <a:ext cx="241512" cy="241512"/>
          </a:xfrm>
          <a:prstGeom prst="rect">
            <a:avLst/>
          </a:prstGeom>
        </p:spPr>
      </p:pic>
    </p:spTree>
    <p:extLst>
      <p:ext uri="{BB962C8B-B14F-4D97-AF65-F5344CB8AC3E}">
        <p14:creationId xmlns:p14="http://schemas.microsoft.com/office/powerpoint/2010/main" val="27766033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Imagen 52" descr="Logotipo&#10;&#10;Descripción generada automáticamente con confianza media">
            <a:extLst>
              <a:ext uri="{FF2B5EF4-FFF2-40B4-BE49-F238E27FC236}">
                <a16:creationId xmlns:a16="http://schemas.microsoft.com/office/drawing/2014/main" id="{B9DB7DC6-A059-4FE4-8238-54D685D55D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58368" y="4658812"/>
            <a:ext cx="579622" cy="579622"/>
          </a:xfrm>
          <a:prstGeom prst="rect">
            <a:avLst/>
          </a:prstGeom>
        </p:spPr>
      </p:pic>
      <p:sp>
        <p:nvSpPr>
          <p:cNvPr id="35" name="CuadroTexto 34">
            <a:extLst>
              <a:ext uri="{FF2B5EF4-FFF2-40B4-BE49-F238E27FC236}">
                <a16:creationId xmlns:a16="http://schemas.microsoft.com/office/drawing/2014/main" id="{26CEC20A-8F3C-4EAF-AA82-2A46DEC70212}"/>
              </a:ext>
            </a:extLst>
          </p:cNvPr>
          <p:cNvSpPr txBox="1"/>
          <p:nvPr/>
        </p:nvSpPr>
        <p:spPr>
          <a:xfrm>
            <a:off x="1425389" y="686807"/>
            <a:ext cx="7662449" cy="369332"/>
          </a:xfrm>
          <a:prstGeom prst="rect">
            <a:avLst/>
          </a:prstGeom>
          <a:noFill/>
        </p:spPr>
        <p:txBody>
          <a:bodyPr wrap="square" rtlCol="0">
            <a:spAutoFit/>
          </a:bodyPr>
          <a:lstStyle/>
          <a:p>
            <a:r>
              <a:rPr lang="es-ES" dirty="0"/>
              <a:t>CRONOGRAMA DE EJECUCIÓN (PRINCIPALES ACTIVIDADES):</a:t>
            </a:r>
            <a:endParaRPr lang="es-EC" dirty="0"/>
          </a:p>
        </p:txBody>
      </p:sp>
      <p:sp>
        <p:nvSpPr>
          <p:cNvPr id="36" name="CuadroTexto 35">
            <a:extLst>
              <a:ext uri="{FF2B5EF4-FFF2-40B4-BE49-F238E27FC236}">
                <a16:creationId xmlns:a16="http://schemas.microsoft.com/office/drawing/2014/main" id="{2DD239CF-CFDF-423A-96E6-CE9B2B12F3D2}"/>
              </a:ext>
            </a:extLst>
          </p:cNvPr>
          <p:cNvSpPr txBox="1"/>
          <p:nvPr/>
        </p:nvSpPr>
        <p:spPr>
          <a:xfrm>
            <a:off x="1049866" y="5281941"/>
            <a:ext cx="1317020" cy="523220"/>
          </a:xfrm>
          <a:prstGeom prst="rect">
            <a:avLst/>
          </a:prstGeom>
          <a:noFill/>
        </p:spPr>
        <p:txBody>
          <a:bodyPr wrap="square" rtlCol="0">
            <a:spAutoFit/>
          </a:bodyPr>
          <a:lstStyle/>
          <a:p>
            <a:pPr algn="ctr"/>
            <a:r>
              <a:rPr lang="es-EC" sz="1400" b="1" dirty="0"/>
              <a:t>Jul – Dic</a:t>
            </a:r>
          </a:p>
          <a:p>
            <a:pPr algn="ctr"/>
            <a:r>
              <a:rPr lang="es-EC" sz="1400" b="1" dirty="0"/>
              <a:t>2021</a:t>
            </a:r>
          </a:p>
        </p:txBody>
      </p:sp>
      <p:sp>
        <p:nvSpPr>
          <p:cNvPr id="37" name="CuadroTexto 36">
            <a:extLst>
              <a:ext uri="{FF2B5EF4-FFF2-40B4-BE49-F238E27FC236}">
                <a16:creationId xmlns:a16="http://schemas.microsoft.com/office/drawing/2014/main" id="{20669D71-7AF1-402D-A531-DA83A33BD06B}"/>
              </a:ext>
            </a:extLst>
          </p:cNvPr>
          <p:cNvSpPr txBox="1"/>
          <p:nvPr/>
        </p:nvSpPr>
        <p:spPr>
          <a:xfrm>
            <a:off x="5695863" y="5033764"/>
            <a:ext cx="1317020" cy="523220"/>
          </a:xfrm>
          <a:prstGeom prst="rect">
            <a:avLst/>
          </a:prstGeom>
          <a:noFill/>
        </p:spPr>
        <p:txBody>
          <a:bodyPr wrap="square" rtlCol="0">
            <a:spAutoFit/>
          </a:bodyPr>
          <a:lstStyle/>
          <a:p>
            <a:pPr algn="ctr"/>
            <a:r>
              <a:rPr lang="es-EC" sz="1400" b="1" dirty="0"/>
              <a:t>Feb - Junio</a:t>
            </a:r>
          </a:p>
          <a:p>
            <a:pPr algn="ctr"/>
            <a:r>
              <a:rPr lang="es-EC" sz="1400" b="1" dirty="0"/>
              <a:t>2022</a:t>
            </a:r>
          </a:p>
        </p:txBody>
      </p:sp>
      <p:graphicFrame>
        <p:nvGraphicFramePr>
          <p:cNvPr id="38" name="Diagrama 37">
            <a:extLst>
              <a:ext uri="{FF2B5EF4-FFF2-40B4-BE49-F238E27FC236}">
                <a16:creationId xmlns:a16="http://schemas.microsoft.com/office/drawing/2014/main" id="{025BDE76-9520-472A-B8B0-21950FE45FD1}"/>
              </a:ext>
            </a:extLst>
          </p:cNvPr>
          <p:cNvGraphicFramePr/>
          <p:nvPr/>
        </p:nvGraphicFramePr>
        <p:xfrm>
          <a:off x="276778" y="1547346"/>
          <a:ext cx="11550869" cy="36371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9" name="Diagrama 38">
            <a:extLst>
              <a:ext uri="{FF2B5EF4-FFF2-40B4-BE49-F238E27FC236}">
                <a16:creationId xmlns:a16="http://schemas.microsoft.com/office/drawing/2014/main" id="{14C6758F-0AED-40DE-9FC6-881FBBA47304}"/>
              </a:ext>
            </a:extLst>
          </p:cNvPr>
          <p:cNvGraphicFramePr/>
          <p:nvPr/>
        </p:nvGraphicFramePr>
        <p:xfrm>
          <a:off x="3002242" y="5734932"/>
          <a:ext cx="4907188" cy="69101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0" name="CuadroTexto 39">
            <a:extLst>
              <a:ext uri="{FF2B5EF4-FFF2-40B4-BE49-F238E27FC236}">
                <a16:creationId xmlns:a16="http://schemas.microsoft.com/office/drawing/2014/main" id="{8AF4AD4B-80EB-4D2D-AD46-21820EE32F36}"/>
              </a:ext>
            </a:extLst>
          </p:cNvPr>
          <p:cNvSpPr txBox="1"/>
          <p:nvPr/>
        </p:nvSpPr>
        <p:spPr>
          <a:xfrm>
            <a:off x="8256018" y="5172482"/>
            <a:ext cx="1317020" cy="307777"/>
          </a:xfrm>
          <a:prstGeom prst="rect">
            <a:avLst/>
          </a:prstGeom>
          <a:noFill/>
        </p:spPr>
        <p:txBody>
          <a:bodyPr wrap="square" rtlCol="0">
            <a:spAutoFit/>
          </a:bodyPr>
          <a:lstStyle/>
          <a:p>
            <a:pPr algn="ctr"/>
            <a:r>
              <a:rPr lang="es-EC" sz="1400" b="1" dirty="0">
                <a:solidFill>
                  <a:srgbClr val="FF0000"/>
                </a:solidFill>
              </a:rPr>
              <a:t>Dic - 2022</a:t>
            </a:r>
          </a:p>
        </p:txBody>
      </p:sp>
      <p:sp>
        <p:nvSpPr>
          <p:cNvPr id="41" name="CuadroTexto 40">
            <a:extLst>
              <a:ext uri="{FF2B5EF4-FFF2-40B4-BE49-F238E27FC236}">
                <a16:creationId xmlns:a16="http://schemas.microsoft.com/office/drawing/2014/main" id="{3D02F7E7-7007-4957-AFCA-05A3E5C9A901}"/>
              </a:ext>
            </a:extLst>
          </p:cNvPr>
          <p:cNvSpPr txBox="1"/>
          <p:nvPr/>
        </p:nvSpPr>
        <p:spPr>
          <a:xfrm>
            <a:off x="9825114" y="5184453"/>
            <a:ext cx="1317020" cy="307777"/>
          </a:xfrm>
          <a:prstGeom prst="rect">
            <a:avLst/>
          </a:prstGeom>
          <a:noFill/>
        </p:spPr>
        <p:txBody>
          <a:bodyPr wrap="square" rtlCol="0">
            <a:spAutoFit/>
          </a:bodyPr>
          <a:lstStyle/>
          <a:p>
            <a:pPr algn="ctr"/>
            <a:r>
              <a:rPr lang="es-EC" sz="1400" b="1" dirty="0">
                <a:solidFill>
                  <a:srgbClr val="FF0000"/>
                </a:solidFill>
              </a:rPr>
              <a:t>Mar - 2023</a:t>
            </a:r>
          </a:p>
        </p:txBody>
      </p:sp>
      <p:sp>
        <p:nvSpPr>
          <p:cNvPr id="42" name="CuadroTexto 41">
            <a:extLst>
              <a:ext uri="{FF2B5EF4-FFF2-40B4-BE49-F238E27FC236}">
                <a16:creationId xmlns:a16="http://schemas.microsoft.com/office/drawing/2014/main" id="{FA4104BA-2D82-4DA6-BBEC-EE5C51F1F560}"/>
              </a:ext>
            </a:extLst>
          </p:cNvPr>
          <p:cNvSpPr txBox="1"/>
          <p:nvPr/>
        </p:nvSpPr>
        <p:spPr>
          <a:xfrm>
            <a:off x="3095585" y="5020331"/>
            <a:ext cx="1317020" cy="523220"/>
          </a:xfrm>
          <a:prstGeom prst="rect">
            <a:avLst/>
          </a:prstGeom>
          <a:noFill/>
        </p:spPr>
        <p:txBody>
          <a:bodyPr wrap="square" rtlCol="0">
            <a:spAutoFit/>
          </a:bodyPr>
          <a:lstStyle/>
          <a:p>
            <a:pPr algn="ctr"/>
            <a:r>
              <a:rPr lang="es-EC" sz="1400" b="1" dirty="0"/>
              <a:t>Ene</a:t>
            </a:r>
          </a:p>
          <a:p>
            <a:pPr algn="ctr"/>
            <a:r>
              <a:rPr lang="es-EC" sz="1400" b="1" dirty="0"/>
              <a:t>2022</a:t>
            </a:r>
          </a:p>
        </p:txBody>
      </p:sp>
      <p:sp>
        <p:nvSpPr>
          <p:cNvPr id="43" name="CuadroTexto 42">
            <a:extLst>
              <a:ext uri="{FF2B5EF4-FFF2-40B4-BE49-F238E27FC236}">
                <a16:creationId xmlns:a16="http://schemas.microsoft.com/office/drawing/2014/main" id="{4AC04E3E-51E9-4575-B7A7-DC4F2B954725}"/>
              </a:ext>
            </a:extLst>
          </p:cNvPr>
          <p:cNvSpPr txBox="1"/>
          <p:nvPr/>
        </p:nvSpPr>
        <p:spPr>
          <a:xfrm>
            <a:off x="2422749" y="1267407"/>
            <a:ext cx="1317020" cy="415498"/>
          </a:xfrm>
          <a:prstGeom prst="rect">
            <a:avLst/>
          </a:prstGeom>
          <a:noFill/>
        </p:spPr>
        <p:txBody>
          <a:bodyPr wrap="square" rtlCol="0">
            <a:spAutoFit/>
          </a:bodyPr>
          <a:lstStyle/>
          <a:p>
            <a:pPr algn="ctr"/>
            <a:r>
              <a:rPr lang="es-EC" sz="1050" b="1" dirty="0">
                <a:solidFill>
                  <a:srgbClr val="002060"/>
                </a:solidFill>
              </a:rPr>
              <a:t>Proceso</a:t>
            </a:r>
          </a:p>
          <a:p>
            <a:pPr algn="ctr"/>
            <a:r>
              <a:rPr lang="es-EC" sz="1050" b="1" dirty="0">
                <a:solidFill>
                  <a:srgbClr val="002060"/>
                </a:solidFill>
              </a:rPr>
              <a:t>Preparatorio</a:t>
            </a:r>
            <a:endParaRPr lang="es-EC" sz="1200" b="1" dirty="0">
              <a:solidFill>
                <a:schemeClr val="accent1">
                  <a:lumMod val="50000"/>
                </a:schemeClr>
              </a:solidFill>
            </a:endParaRPr>
          </a:p>
        </p:txBody>
      </p:sp>
      <p:sp>
        <p:nvSpPr>
          <p:cNvPr id="44" name="CuadroTexto 43">
            <a:extLst>
              <a:ext uri="{FF2B5EF4-FFF2-40B4-BE49-F238E27FC236}">
                <a16:creationId xmlns:a16="http://schemas.microsoft.com/office/drawing/2014/main" id="{AE8DEF65-8D3F-4E94-9F89-C5EAE9F5C7E0}"/>
              </a:ext>
            </a:extLst>
          </p:cNvPr>
          <p:cNvSpPr txBox="1"/>
          <p:nvPr/>
        </p:nvSpPr>
        <p:spPr>
          <a:xfrm>
            <a:off x="5885740" y="1287641"/>
            <a:ext cx="1317020" cy="600164"/>
          </a:xfrm>
          <a:prstGeom prst="rect">
            <a:avLst/>
          </a:prstGeom>
          <a:noFill/>
        </p:spPr>
        <p:txBody>
          <a:bodyPr wrap="square" rtlCol="0">
            <a:spAutoFit/>
          </a:bodyPr>
          <a:lstStyle/>
          <a:p>
            <a:pPr algn="ctr"/>
            <a:r>
              <a:rPr lang="es-EC" sz="1050" b="1" dirty="0">
                <a:solidFill>
                  <a:srgbClr val="002060"/>
                </a:solidFill>
              </a:rPr>
              <a:t>Proceso Precontractual</a:t>
            </a:r>
          </a:p>
          <a:p>
            <a:pPr algn="ctr"/>
            <a:endParaRPr lang="es-EC" sz="1200" b="1" dirty="0">
              <a:solidFill>
                <a:schemeClr val="accent1">
                  <a:lumMod val="50000"/>
                </a:schemeClr>
              </a:solidFill>
            </a:endParaRPr>
          </a:p>
        </p:txBody>
      </p:sp>
      <p:sp>
        <p:nvSpPr>
          <p:cNvPr id="45" name="CuadroTexto 44">
            <a:extLst>
              <a:ext uri="{FF2B5EF4-FFF2-40B4-BE49-F238E27FC236}">
                <a16:creationId xmlns:a16="http://schemas.microsoft.com/office/drawing/2014/main" id="{0ABEBA1B-6953-4130-802E-995FFC938D7E}"/>
              </a:ext>
            </a:extLst>
          </p:cNvPr>
          <p:cNvSpPr txBox="1"/>
          <p:nvPr/>
        </p:nvSpPr>
        <p:spPr>
          <a:xfrm>
            <a:off x="8841348" y="1389508"/>
            <a:ext cx="1317020" cy="600164"/>
          </a:xfrm>
          <a:prstGeom prst="rect">
            <a:avLst/>
          </a:prstGeom>
          <a:noFill/>
        </p:spPr>
        <p:txBody>
          <a:bodyPr wrap="square" rtlCol="0">
            <a:spAutoFit/>
          </a:bodyPr>
          <a:lstStyle/>
          <a:p>
            <a:pPr algn="ctr"/>
            <a:r>
              <a:rPr lang="es-EC" sz="1050" b="1" dirty="0">
                <a:solidFill>
                  <a:srgbClr val="002060"/>
                </a:solidFill>
              </a:rPr>
              <a:t>Proceso </a:t>
            </a:r>
          </a:p>
          <a:p>
            <a:pPr algn="ctr"/>
            <a:r>
              <a:rPr lang="es-EC" sz="1050" b="1" dirty="0">
                <a:solidFill>
                  <a:srgbClr val="002060"/>
                </a:solidFill>
              </a:rPr>
              <a:t>Contractual</a:t>
            </a:r>
          </a:p>
          <a:p>
            <a:pPr algn="ctr"/>
            <a:endParaRPr lang="es-EC" sz="1200" b="1" dirty="0">
              <a:solidFill>
                <a:schemeClr val="accent1">
                  <a:lumMod val="50000"/>
                </a:schemeClr>
              </a:solidFill>
            </a:endParaRPr>
          </a:p>
        </p:txBody>
      </p:sp>
      <p:sp>
        <p:nvSpPr>
          <p:cNvPr id="46" name="CuadroTexto 45">
            <a:extLst>
              <a:ext uri="{FF2B5EF4-FFF2-40B4-BE49-F238E27FC236}">
                <a16:creationId xmlns:a16="http://schemas.microsoft.com/office/drawing/2014/main" id="{A5F5DCD8-3E29-4CFB-BEB7-997F06B7D71A}"/>
              </a:ext>
            </a:extLst>
          </p:cNvPr>
          <p:cNvSpPr txBox="1"/>
          <p:nvPr/>
        </p:nvSpPr>
        <p:spPr>
          <a:xfrm>
            <a:off x="8271929" y="5755301"/>
            <a:ext cx="2991263" cy="646331"/>
          </a:xfrm>
          <a:prstGeom prst="rect">
            <a:avLst/>
          </a:prstGeom>
          <a:noFill/>
        </p:spPr>
        <p:txBody>
          <a:bodyPr wrap="square" rtlCol="0">
            <a:spAutoFit/>
          </a:bodyPr>
          <a:lstStyle/>
          <a:p>
            <a:r>
              <a:rPr lang="es-EC" dirty="0">
                <a:solidFill>
                  <a:schemeClr val="accent1">
                    <a:lumMod val="75000"/>
                  </a:schemeClr>
                </a:solidFill>
              </a:rPr>
              <a:t>Acompañamiento de Quito Honesto y Veeduría</a:t>
            </a:r>
          </a:p>
        </p:txBody>
      </p:sp>
      <p:sp>
        <p:nvSpPr>
          <p:cNvPr id="49" name="CuadroTexto 48">
            <a:extLst>
              <a:ext uri="{FF2B5EF4-FFF2-40B4-BE49-F238E27FC236}">
                <a16:creationId xmlns:a16="http://schemas.microsoft.com/office/drawing/2014/main" id="{4E0F17E6-BA96-41F6-8A4B-F1F11E4FB07D}"/>
              </a:ext>
            </a:extLst>
          </p:cNvPr>
          <p:cNvSpPr txBox="1"/>
          <p:nvPr/>
        </p:nvSpPr>
        <p:spPr>
          <a:xfrm>
            <a:off x="8038911" y="3780356"/>
            <a:ext cx="1640019" cy="60492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3792" tIns="113792" rIns="113792" bIns="113792" numCol="1" spcCol="1270" anchor="t" anchorCtr="1">
            <a:noAutofit/>
          </a:bodyPr>
          <a:lstStyle/>
          <a:p>
            <a:pPr marL="0" lvl="1" algn="ctr" defTabSz="711200">
              <a:lnSpc>
                <a:spcPct val="90000"/>
              </a:lnSpc>
              <a:spcBef>
                <a:spcPct val="0"/>
              </a:spcBef>
              <a:spcAft>
                <a:spcPct val="15000"/>
              </a:spcAft>
            </a:pPr>
            <a:r>
              <a:rPr lang="es-EC" sz="1200" b="1" kern="1200" dirty="0">
                <a:solidFill>
                  <a:srgbClr val="002060"/>
                </a:solidFill>
              </a:rPr>
              <a:t>Incluye implementación en Estaciones Multimodales</a:t>
            </a:r>
            <a:endParaRPr lang="es-ES" sz="1200" kern="1200" dirty="0">
              <a:solidFill>
                <a:schemeClr val="tx1"/>
              </a:solidFill>
            </a:endParaRPr>
          </a:p>
        </p:txBody>
      </p:sp>
      <p:pic>
        <p:nvPicPr>
          <p:cNvPr id="50" name="Imagen 49" descr="Logotipo, nombre de la empresa&#10;&#10;Descripción generada automáticamente">
            <a:extLst>
              <a:ext uri="{FF2B5EF4-FFF2-40B4-BE49-F238E27FC236}">
                <a16:creationId xmlns:a16="http://schemas.microsoft.com/office/drawing/2014/main" id="{AA3969AB-CF52-4313-B29A-4F700CB7D65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496630" y="4557694"/>
            <a:ext cx="748789" cy="498285"/>
          </a:xfrm>
          <a:prstGeom prst="rect">
            <a:avLst/>
          </a:prstGeom>
        </p:spPr>
      </p:pic>
      <p:sp>
        <p:nvSpPr>
          <p:cNvPr id="52" name="CuadroTexto 51">
            <a:extLst>
              <a:ext uri="{FF2B5EF4-FFF2-40B4-BE49-F238E27FC236}">
                <a16:creationId xmlns:a16="http://schemas.microsoft.com/office/drawing/2014/main" id="{78F5E579-01A4-48C9-BFBC-22CAC3613F95}"/>
              </a:ext>
            </a:extLst>
          </p:cNvPr>
          <p:cNvSpPr txBox="1"/>
          <p:nvPr/>
        </p:nvSpPr>
        <p:spPr>
          <a:xfrm>
            <a:off x="9573038" y="4133553"/>
            <a:ext cx="1640019" cy="60492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3792" tIns="113792" rIns="113792" bIns="113792" numCol="1" spcCol="1270" anchor="t" anchorCtr="1">
            <a:noAutofit/>
          </a:bodyPr>
          <a:lstStyle/>
          <a:p>
            <a:pPr marL="0" lvl="1" algn="ctr" defTabSz="711200">
              <a:lnSpc>
                <a:spcPct val="90000"/>
              </a:lnSpc>
              <a:spcBef>
                <a:spcPct val="0"/>
              </a:spcBef>
              <a:spcAft>
                <a:spcPct val="15000"/>
              </a:spcAft>
            </a:pPr>
            <a:r>
              <a:rPr lang="es-EC" sz="1200" b="1" kern="1200" dirty="0">
                <a:solidFill>
                  <a:srgbClr val="002060"/>
                </a:solidFill>
              </a:rPr>
              <a:t>Implementación en paradas Trolebús y Metrobús Q</a:t>
            </a:r>
            <a:endParaRPr lang="es-ES" sz="1200" kern="1200" dirty="0">
              <a:solidFill>
                <a:schemeClr val="tx1"/>
              </a:solidFill>
            </a:endParaRPr>
          </a:p>
        </p:txBody>
      </p:sp>
      <p:cxnSp>
        <p:nvCxnSpPr>
          <p:cNvPr id="54" name="Conector recto 53">
            <a:extLst>
              <a:ext uri="{FF2B5EF4-FFF2-40B4-BE49-F238E27FC236}">
                <a16:creationId xmlns:a16="http://schemas.microsoft.com/office/drawing/2014/main" id="{6E80C02B-C7D0-4F53-88E8-6408969A21D6}"/>
              </a:ext>
            </a:extLst>
          </p:cNvPr>
          <p:cNvCxnSpPr/>
          <p:nvPr/>
        </p:nvCxnSpPr>
        <p:spPr>
          <a:xfrm>
            <a:off x="8063118" y="3010418"/>
            <a:ext cx="0" cy="25908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5" name="Conector recto 54">
            <a:extLst>
              <a:ext uri="{FF2B5EF4-FFF2-40B4-BE49-F238E27FC236}">
                <a16:creationId xmlns:a16="http://schemas.microsoft.com/office/drawing/2014/main" id="{961966A9-C2F2-4ED4-847F-38112E963944}"/>
              </a:ext>
            </a:extLst>
          </p:cNvPr>
          <p:cNvCxnSpPr/>
          <p:nvPr/>
        </p:nvCxnSpPr>
        <p:spPr>
          <a:xfrm>
            <a:off x="9803779" y="3019886"/>
            <a:ext cx="0" cy="25908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6" name="Conector recto 55">
            <a:extLst>
              <a:ext uri="{FF2B5EF4-FFF2-40B4-BE49-F238E27FC236}">
                <a16:creationId xmlns:a16="http://schemas.microsoft.com/office/drawing/2014/main" id="{D3D9A62C-FB01-496D-8238-A43430CBFE1E}"/>
              </a:ext>
            </a:extLst>
          </p:cNvPr>
          <p:cNvCxnSpPr/>
          <p:nvPr/>
        </p:nvCxnSpPr>
        <p:spPr>
          <a:xfrm>
            <a:off x="4452727" y="3084741"/>
            <a:ext cx="0" cy="25908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7" name="Conector recto 56">
            <a:extLst>
              <a:ext uri="{FF2B5EF4-FFF2-40B4-BE49-F238E27FC236}">
                <a16:creationId xmlns:a16="http://schemas.microsoft.com/office/drawing/2014/main" id="{424FB203-8812-4785-8F88-7130802F0604}"/>
              </a:ext>
            </a:extLst>
          </p:cNvPr>
          <p:cNvCxnSpPr/>
          <p:nvPr/>
        </p:nvCxnSpPr>
        <p:spPr>
          <a:xfrm>
            <a:off x="3011285" y="3002314"/>
            <a:ext cx="0" cy="259080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39887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8C56E0-83EE-4821-9EED-2A1A43C76CF7}"/>
              </a:ext>
            </a:extLst>
          </p:cNvPr>
          <p:cNvSpPr>
            <a:spLocks noGrp="1"/>
          </p:cNvSpPr>
          <p:nvPr>
            <p:ph type="title"/>
          </p:nvPr>
        </p:nvSpPr>
        <p:spPr>
          <a:xfrm>
            <a:off x="1380392" y="365125"/>
            <a:ext cx="9973408" cy="1325563"/>
          </a:xfrm>
        </p:spPr>
        <p:txBody>
          <a:bodyPr>
            <a:normAutofit/>
          </a:bodyPr>
          <a:lstStyle/>
          <a:p>
            <a:r>
              <a:rPr lang="es-ES" sz="3200" dirty="0"/>
              <a:t>CONSULTORÍA: Asistencia Técnica en Sistemas Inteligentes de Transporte  </a:t>
            </a:r>
          </a:p>
        </p:txBody>
      </p:sp>
      <p:graphicFrame>
        <p:nvGraphicFramePr>
          <p:cNvPr id="4" name="Diagrama 3">
            <a:extLst>
              <a:ext uri="{FF2B5EF4-FFF2-40B4-BE49-F238E27FC236}">
                <a16:creationId xmlns:a16="http://schemas.microsoft.com/office/drawing/2014/main" id="{469369FC-A384-4EEA-8C8E-592168833B2B}"/>
              </a:ext>
            </a:extLst>
          </p:cNvPr>
          <p:cNvGraphicFramePr/>
          <p:nvPr/>
        </p:nvGraphicFramePr>
        <p:xfrm>
          <a:off x="658934" y="1622914"/>
          <a:ext cx="6876073" cy="4391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a 5">
            <a:extLst>
              <a:ext uri="{FF2B5EF4-FFF2-40B4-BE49-F238E27FC236}">
                <a16:creationId xmlns:a16="http://schemas.microsoft.com/office/drawing/2014/main" id="{9B3679DA-CC16-4620-8E50-B4D4AD8B9A5D}"/>
              </a:ext>
            </a:extLst>
          </p:cNvPr>
          <p:cNvGraphicFramePr/>
          <p:nvPr/>
        </p:nvGraphicFramePr>
        <p:xfrm>
          <a:off x="8191012" y="3879397"/>
          <a:ext cx="4000988" cy="172567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5" name="Diagrama 4">
            <a:extLst>
              <a:ext uri="{FF2B5EF4-FFF2-40B4-BE49-F238E27FC236}">
                <a16:creationId xmlns:a16="http://schemas.microsoft.com/office/drawing/2014/main" id="{98439395-8A0A-4EAC-91E6-34E7C5A0C146}"/>
              </a:ext>
            </a:extLst>
          </p:cNvPr>
          <p:cNvGraphicFramePr/>
          <p:nvPr/>
        </p:nvGraphicFramePr>
        <p:xfrm>
          <a:off x="8191012" y="1922205"/>
          <a:ext cx="4000988" cy="172567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27860483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5157749-C4A5-4647-B3C9-5667CA5BC2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8948" y="5017223"/>
            <a:ext cx="2276475" cy="790575"/>
          </a:xfrm>
          <a:prstGeom prst="rect">
            <a:avLst/>
          </a:prstGeom>
        </p:spPr>
      </p:pic>
      <p:pic>
        <p:nvPicPr>
          <p:cNvPr id="5" name="Imagen 4">
            <a:extLst>
              <a:ext uri="{FF2B5EF4-FFF2-40B4-BE49-F238E27FC236}">
                <a16:creationId xmlns:a16="http://schemas.microsoft.com/office/drawing/2014/main" id="{0400EEFA-9C00-481E-9A9D-5C25823C4E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3667" y="317669"/>
            <a:ext cx="1913083" cy="1013770"/>
          </a:xfrm>
          <a:prstGeom prst="rect">
            <a:avLst/>
          </a:prstGeom>
        </p:spPr>
      </p:pic>
      <p:sp>
        <p:nvSpPr>
          <p:cNvPr id="7" name="object 9">
            <a:extLst>
              <a:ext uri="{FF2B5EF4-FFF2-40B4-BE49-F238E27FC236}">
                <a16:creationId xmlns:a16="http://schemas.microsoft.com/office/drawing/2014/main" id="{6E002E95-6A8A-432C-9971-FCD2AD7C83D6}"/>
              </a:ext>
            </a:extLst>
          </p:cNvPr>
          <p:cNvSpPr txBox="1"/>
          <p:nvPr/>
        </p:nvSpPr>
        <p:spPr>
          <a:xfrm>
            <a:off x="2881953" y="2287757"/>
            <a:ext cx="6119495" cy="1671955"/>
          </a:xfrm>
          <a:prstGeom prst="rect">
            <a:avLst/>
          </a:prstGeom>
        </p:spPr>
        <p:txBody>
          <a:bodyPr vert="horz" wrap="square" lIns="0" tIns="12700" rIns="0" bIns="0" rtlCol="0">
            <a:spAutoFit/>
          </a:bodyPr>
          <a:lstStyle/>
          <a:p>
            <a:pPr algn="ctr">
              <a:spcBef>
                <a:spcPts val="100"/>
              </a:spcBef>
            </a:pPr>
            <a:r>
              <a:rPr sz="3600" b="1" spc="-5" dirty="0">
                <a:solidFill>
                  <a:schemeClr val="accent1"/>
                </a:solidFill>
                <a:latin typeface="Tahoma"/>
                <a:cs typeface="Tahoma"/>
              </a:rPr>
              <a:t>ESTRUCTURA</a:t>
            </a:r>
            <a:r>
              <a:rPr sz="3600" b="1" spc="-100" dirty="0">
                <a:solidFill>
                  <a:schemeClr val="accent1"/>
                </a:solidFill>
                <a:latin typeface="Tahoma"/>
                <a:cs typeface="Tahoma"/>
              </a:rPr>
              <a:t> </a:t>
            </a:r>
            <a:r>
              <a:rPr sz="3600" b="1" spc="-5" dirty="0">
                <a:solidFill>
                  <a:schemeClr val="accent1"/>
                </a:solidFill>
                <a:latin typeface="Tahoma"/>
                <a:cs typeface="Tahoma"/>
              </a:rPr>
              <a:t>FIDUCIARIA</a:t>
            </a:r>
            <a:endParaRPr sz="3600" dirty="0">
              <a:solidFill>
                <a:schemeClr val="accent1"/>
              </a:solidFill>
              <a:latin typeface="Tahoma"/>
              <a:cs typeface="Tahoma"/>
            </a:endParaRPr>
          </a:p>
          <a:p>
            <a:pPr>
              <a:spcBef>
                <a:spcPts val="35"/>
              </a:spcBef>
            </a:pPr>
            <a:endParaRPr sz="3550" dirty="0">
              <a:solidFill>
                <a:schemeClr val="accent1"/>
              </a:solidFill>
              <a:latin typeface="Tahoma"/>
              <a:cs typeface="Tahoma"/>
            </a:endParaRPr>
          </a:p>
          <a:p>
            <a:pPr algn="ctr">
              <a:spcBef>
                <a:spcPts val="5"/>
              </a:spcBef>
            </a:pPr>
            <a:r>
              <a:rPr sz="3600" b="1" spc="-5" dirty="0">
                <a:solidFill>
                  <a:schemeClr val="accent1"/>
                </a:solidFill>
                <a:latin typeface="Tahoma"/>
                <a:cs typeface="Tahoma"/>
              </a:rPr>
              <a:t>SITP</a:t>
            </a:r>
            <a:r>
              <a:rPr sz="3600" b="1" spc="-50" dirty="0">
                <a:solidFill>
                  <a:schemeClr val="accent1"/>
                </a:solidFill>
                <a:latin typeface="Tahoma"/>
                <a:cs typeface="Tahoma"/>
              </a:rPr>
              <a:t> </a:t>
            </a:r>
            <a:r>
              <a:rPr sz="3600" b="1" dirty="0">
                <a:solidFill>
                  <a:schemeClr val="accent1"/>
                </a:solidFill>
                <a:latin typeface="Tahoma"/>
                <a:cs typeface="Tahoma"/>
              </a:rPr>
              <a:t>–</a:t>
            </a:r>
            <a:r>
              <a:rPr sz="3600" b="1" spc="-45" dirty="0">
                <a:solidFill>
                  <a:schemeClr val="accent1"/>
                </a:solidFill>
                <a:latin typeface="Tahoma"/>
                <a:cs typeface="Tahoma"/>
              </a:rPr>
              <a:t> </a:t>
            </a:r>
            <a:r>
              <a:rPr sz="3600" b="1" spc="-5" dirty="0">
                <a:solidFill>
                  <a:schemeClr val="accent1"/>
                </a:solidFill>
                <a:latin typeface="Tahoma"/>
                <a:cs typeface="Tahoma"/>
              </a:rPr>
              <a:t>DMQ</a:t>
            </a:r>
            <a:endParaRPr sz="3600" dirty="0">
              <a:solidFill>
                <a:schemeClr val="accent1"/>
              </a:solidFill>
              <a:latin typeface="Tahoma"/>
              <a:cs typeface="Tahoma"/>
            </a:endParaRPr>
          </a:p>
        </p:txBody>
      </p:sp>
    </p:spTree>
    <p:extLst>
      <p:ext uri="{BB962C8B-B14F-4D97-AF65-F5344CB8AC3E}">
        <p14:creationId xmlns:p14="http://schemas.microsoft.com/office/powerpoint/2010/main" val="36763391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27F81E-05DA-4ECC-8DFB-3CF8A0A751EE}"/>
              </a:ext>
            </a:extLst>
          </p:cNvPr>
          <p:cNvSpPr txBox="1">
            <a:spLocks/>
          </p:cNvSpPr>
          <p:nvPr/>
        </p:nvSpPr>
        <p:spPr>
          <a:xfrm>
            <a:off x="3971148" y="2338734"/>
            <a:ext cx="3882812" cy="574039"/>
          </a:xfrm>
          <a:prstGeom prst="rect">
            <a:avLst/>
          </a:prstGeom>
        </p:spPr>
        <p:txBody>
          <a:bodyPr vert="horz" wrap="square" lIns="0" tIns="12700" rIns="0" bIns="0" rtlCol="0">
            <a:spAutoFit/>
          </a:bodyPr>
          <a:lstStyle>
            <a:defPPr>
              <a:defRPr lang="en-US"/>
            </a:defPPr>
            <a:lvl1pPr marL="12700">
              <a:spcBef>
                <a:spcPts val="100"/>
              </a:spcBef>
              <a:defRPr sz="3600" b="1">
                <a:latin typeface="Tahoma"/>
                <a:cs typeface="Tahoma"/>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dirty="0">
                <a:solidFill>
                  <a:schemeClr val="accent1"/>
                </a:solidFill>
              </a:rPr>
              <a:t>NORMATIVA</a:t>
            </a:r>
          </a:p>
        </p:txBody>
      </p:sp>
      <p:sp>
        <p:nvSpPr>
          <p:cNvPr id="7" name="object 4">
            <a:extLst>
              <a:ext uri="{FF2B5EF4-FFF2-40B4-BE49-F238E27FC236}">
                <a16:creationId xmlns:a16="http://schemas.microsoft.com/office/drawing/2014/main" id="{3360C3FB-3D57-400F-AF72-E8668944EB7E}"/>
              </a:ext>
            </a:extLst>
          </p:cNvPr>
          <p:cNvSpPr txBox="1"/>
          <p:nvPr/>
        </p:nvSpPr>
        <p:spPr>
          <a:xfrm>
            <a:off x="2862030" y="3141980"/>
            <a:ext cx="5193665" cy="574040"/>
          </a:xfrm>
          <a:prstGeom prst="rect">
            <a:avLst/>
          </a:prstGeom>
        </p:spPr>
        <p:txBody>
          <a:bodyPr vert="horz" wrap="square" lIns="0" tIns="12700" rIns="0" bIns="0" rtlCol="0">
            <a:spAutoFit/>
          </a:bodyPr>
          <a:lstStyle/>
          <a:p>
            <a:pPr marL="12700">
              <a:spcBef>
                <a:spcPts val="100"/>
              </a:spcBef>
            </a:pPr>
            <a:r>
              <a:rPr sz="3600" b="1" dirty="0">
                <a:solidFill>
                  <a:schemeClr val="accent1"/>
                </a:solidFill>
                <a:latin typeface="Tahoma"/>
                <a:cs typeface="Tahoma"/>
              </a:rPr>
              <a:t>VIGENTE</a:t>
            </a:r>
            <a:r>
              <a:rPr sz="3600" b="1" spc="-45" dirty="0">
                <a:solidFill>
                  <a:schemeClr val="accent1"/>
                </a:solidFill>
                <a:latin typeface="Tahoma"/>
                <a:cs typeface="Tahoma"/>
              </a:rPr>
              <a:t> </a:t>
            </a:r>
            <a:r>
              <a:rPr sz="3600" b="1" dirty="0">
                <a:solidFill>
                  <a:schemeClr val="accent1"/>
                </a:solidFill>
                <a:latin typeface="Tahoma"/>
                <a:cs typeface="Tahoma"/>
              </a:rPr>
              <a:t>y</a:t>
            </a:r>
            <a:r>
              <a:rPr sz="3600" b="1" spc="-40" dirty="0">
                <a:solidFill>
                  <a:schemeClr val="accent1"/>
                </a:solidFill>
                <a:latin typeface="Tahoma"/>
                <a:cs typeface="Tahoma"/>
              </a:rPr>
              <a:t> </a:t>
            </a:r>
            <a:r>
              <a:rPr sz="3600" b="1" spc="-5" dirty="0">
                <a:solidFill>
                  <a:schemeClr val="accent1"/>
                </a:solidFill>
                <a:latin typeface="Tahoma"/>
                <a:cs typeface="Tahoma"/>
              </a:rPr>
              <a:t>APLICABLE</a:t>
            </a:r>
            <a:endParaRPr sz="3600" b="1" dirty="0">
              <a:solidFill>
                <a:schemeClr val="accent1"/>
              </a:solidFill>
              <a:latin typeface="Tahoma"/>
              <a:cs typeface="Tahoma"/>
            </a:endParaRPr>
          </a:p>
        </p:txBody>
      </p:sp>
    </p:spTree>
    <p:extLst>
      <p:ext uri="{BB962C8B-B14F-4D97-AF65-F5344CB8AC3E}">
        <p14:creationId xmlns:p14="http://schemas.microsoft.com/office/powerpoint/2010/main" val="12458976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body" idx="1"/>
          </p:nvPr>
        </p:nvSpPr>
        <p:spPr>
          <a:xfrm>
            <a:off x="1672525" y="1224156"/>
            <a:ext cx="8596668" cy="3490699"/>
          </a:xfrm>
          <a:prstGeom prst="rect">
            <a:avLst/>
          </a:prstGeom>
        </p:spPr>
        <p:txBody>
          <a:bodyPr vert="horz" wrap="square" lIns="0" tIns="12700" rIns="0" bIns="0" rtlCol="0">
            <a:spAutoFit/>
          </a:bodyPr>
          <a:lstStyle/>
          <a:p>
            <a:pPr marL="372745">
              <a:spcBef>
                <a:spcPts val="100"/>
              </a:spcBef>
              <a:buFont typeface="Wingdings"/>
              <a:buChar char=""/>
              <a:tabLst>
                <a:tab pos="372745" algn="l"/>
              </a:tabLst>
            </a:pPr>
            <a:r>
              <a:rPr spc="-5" dirty="0"/>
              <a:t>Código</a:t>
            </a:r>
            <a:r>
              <a:rPr spc="-40" dirty="0"/>
              <a:t> </a:t>
            </a:r>
            <a:r>
              <a:rPr dirty="0"/>
              <a:t>Municipal</a:t>
            </a:r>
            <a:r>
              <a:rPr spc="-50" dirty="0"/>
              <a:t> </a:t>
            </a:r>
            <a:r>
              <a:rPr dirty="0"/>
              <a:t>del</a:t>
            </a:r>
            <a:r>
              <a:rPr spc="-35" dirty="0"/>
              <a:t> </a:t>
            </a:r>
            <a:r>
              <a:rPr dirty="0"/>
              <a:t>DMQ</a:t>
            </a:r>
          </a:p>
          <a:p>
            <a:pPr marL="17145">
              <a:spcBef>
                <a:spcPts val="45"/>
              </a:spcBef>
            </a:pPr>
            <a:endParaRPr sz="3300" dirty="0"/>
          </a:p>
          <a:p>
            <a:pPr marL="430530"/>
            <a:r>
              <a:rPr b="0" dirty="0">
                <a:latin typeface="Arial"/>
                <a:cs typeface="Arial"/>
              </a:rPr>
              <a:t>El</a:t>
            </a:r>
            <a:r>
              <a:rPr spc="-20" dirty="0">
                <a:latin typeface="Arial"/>
                <a:cs typeface="Arial"/>
              </a:rPr>
              <a:t> </a:t>
            </a:r>
            <a:r>
              <a:rPr b="0" dirty="0">
                <a:latin typeface="Arial"/>
                <a:cs typeface="Arial"/>
              </a:rPr>
              <a:t>artículo</a:t>
            </a:r>
            <a:r>
              <a:rPr spc="-15" dirty="0">
                <a:latin typeface="Arial"/>
                <a:cs typeface="Arial"/>
              </a:rPr>
              <a:t> </a:t>
            </a:r>
            <a:r>
              <a:rPr spc="-5" dirty="0">
                <a:latin typeface="Arial"/>
                <a:cs typeface="Arial"/>
              </a:rPr>
              <a:t>IV.2.235</a:t>
            </a:r>
            <a:r>
              <a:rPr spc="-20" dirty="0">
                <a:latin typeface="Arial"/>
                <a:cs typeface="Arial"/>
              </a:rPr>
              <a:t> </a:t>
            </a:r>
            <a:r>
              <a:rPr spc="-5" dirty="0">
                <a:latin typeface="Arial"/>
                <a:cs typeface="Arial"/>
              </a:rPr>
              <a:t>indica</a:t>
            </a:r>
            <a:r>
              <a:rPr spc="15" dirty="0">
                <a:latin typeface="Arial"/>
                <a:cs typeface="Arial"/>
              </a:rPr>
              <a:t> </a:t>
            </a:r>
            <a:r>
              <a:rPr spc="-5" dirty="0">
                <a:latin typeface="Arial"/>
                <a:cs typeface="Arial"/>
              </a:rPr>
              <a:t>que:</a:t>
            </a:r>
          </a:p>
          <a:p>
            <a:pPr marL="17145">
              <a:spcBef>
                <a:spcPts val="5"/>
              </a:spcBef>
            </a:pPr>
            <a:endParaRPr sz="3000" dirty="0">
              <a:latin typeface="Arial"/>
              <a:cs typeface="Arial"/>
            </a:endParaRPr>
          </a:p>
          <a:p>
            <a:pPr marL="430530" marR="5080">
              <a:lnSpc>
                <a:spcPct val="80000"/>
              </a:lnSpc>
            </a:pPr>
            <a:r>
              <a:rPr spc="-5" dirty="0">
                <a:latin typeface="Arial"/>
                <a:cs typeface="Arial"/>
              </a:rPr>
              <a:t>El</a:t>
            </a:r>
            <a:r>
              <a:rPr b="0" dirty="0">
                <a:latin typeface="Arial"/>
                <a:cs typeface="Arial"/>
              </a:rPr>
              <a:t> </a:t>
            </a:r>
            <a:r>
              <a:rPr dirty="0"/>
              <a:t>SIR </a:t>
            </a:r>
            <a:r>
              <a:rPr spc="-5" dirty="0">
                <a:latin typeface="Arial"/>
                <a:cs typeface="Arial"/>
              </a:rPr>
              <a:t>comprende:</a:t>
            </a:r>
            <a:r>
              <a:rPr b="0" dirty="0">
                <a:latin typeface="Arial"/>
                <a:cs typeface="Arial"/>
              </a:rPr>
              <a:t> </a:t>
            </a:r>
            <a:r>
              <a:rPr spc="-5" dirty="0">
                <a:latin typeface="Arial"/>
                <a:cs typeface="Arial"/>
              </a:rPr>
              <a:t>a</a:t>
            </a:r>
            <a:r>
              <a:rPr spc="10" dirty="0">
                <a:latin typeface="Arial"/>
                <a:cs typeface="Arial"/>
              </a:rPr>
              <a:t> </a:t>
            </a:r>
            <a:r>
              <a:rPr b="0" dirty="0">
                <a:latin typeface="Arial"/>
                <a:cs typeface="Arial"/>
              </a:rPr>
              <a:t>más </a:t>
            </a:r>
            <a:r>
              <a:rPr spc="-5" dirty="0">
                <a:latin typeface="Arial"/>
                <a:cs typeface="Arial"/>
              </a:rPr>
              <a:t>de</a:t>
            </a:r>
            <a:r>
              <a:rPr spc="5" dirty="0">
                <a:latin typeface="Arial"/>
                <a:cs typeface="Arial"/>
              </a:rPr>
              <a:t> </a:t>
            </a:r>
            <a:r>
              <a:rPr spc="-5" dirty="0">
                <a:latin typeface="Arial"/>
                <a:cs typeface="Arial"/>
              </a:rPr>
              <a:t>una </a:t>
            </a:r>
            <a:r>
              <a:rPr b="0" dirty="0">
                <a:latin typeface="Arial"/>
                <a:cs typeface="Arial"/>
              </a:rPr>
              <a:t>plataforma </a:t>
            </a:r>
            <a:r>
              <a:rPr spc="-5" dirty="0">
                <a:latin typeface="Arial"/>
                <a:cs typeface="Arial"/>
              </a:rPr>
              <a:t>tecnológica </a:t>
            </a:r>
            <a:r>
              <a:rPr spc="-650" dirty="0">
                <a:latin typeface="Arial"/>
                <a:cs typeface="Arial"/>
              </a:rPr>
              <a:t> </a:t>
            </a:r>
            <a:r>
              <a:rPr b="0" dirty="0">
                <a:latin typeface="Arial"/>
                <a:cs typeface="Arial"/>
              </a:rPr>
              <a:t>e</a:t>
            </a:r>
            <a:r>
              <a:rPr spc="5" dirty="0">
                <a:latin typeface="Arial"/>
                <a:cs typeface="Arial"/>
              </a:rPr>
              <a:t> </a:t>
            </a:r>
            <a:r>
              <a:rPr spc="-5" dirty="0">
                <a:latin typeface="Arial"/>
                <a:cs typeface="Arial"/>
              </a:rPr>
              <a:t>infraestructura</a:t>
            </a:r>
            <a:r>
              <a:rPr spc="5" dirty="0">
                <a:latin typeface="Arial"/>
                <a:cs typeface="Arial"/>
              </a:rPr>
              <a:t> </a:t>
            </a:r>
            <a:r>
              <a:rPr spc="-5" dirty="0">
                <a:latin typeface="Arial"/>
                <a:cs typeface="Arial"/>
              </a:rPr>
              <a:t>respectiva,</a:t>
            </a:r>
            <a:r>
              <a:rPr spc="10" dirty="0">
                <a:latin typeface="Arial"/>
                <a:cs typeface="Arial"/>
              </a:rPr>
              <a:t> </a:t>
            </a:r>
            <a:r>
              <a:rPr b="0" dirty="0">
                <a:latin typeface="Arial"/>
                <a:cs typeface="Arial"/>
              </a:rPr>
              <a:t>la</a:t>
            </a:r>
            <a:r>
              <a:rPr spc="5" dirty="0">
                <a:latin typeface="Arial"/>
                <a:cs typeface="Arial"/>
              </a:rPr>
              <a:t> </a:t>
            </a:r>
            <a:r>
              <a:rPr spc="-5" dirty="0">
                <a:latin typeface="Arial"/>
                <a:cs typeface="Arial"/>
              </a:rPr>
              <a:t>participación</a:t>
            </a:r>
            <a:r>
              <a:rPr spc="55" dirty="0">
                <a:latin typeface="Arial"/>
                <a:cs typeface="Arial"/>
              </a:rPr>
              <a:t> </a:t>
            </a:r>
            <a:r>
              <a:rPr b="0" dirty="0">
                <a:latin typeface="Arial"/>
                <a:cs typeface="Arial"/>
              </a:rPr>
              <a:t>de</a:t>
            </a:r>
            <a:r>
              <a:rPr spc="20" dirty="0">
                <a:latin typeface="Arial"/>
                <a:cs typeface="Arial"/>
              </a:rPr>
              <a:t> </a:t>
            </a:r>
            <a:r>
              <a:rPr spc="-5" dirty="0"/>
              <a:t>varios </a:t>
            </a:r>
            <a:r>
              <a:rPr dirty="0"/>
              <a:t> </a:t>
            </a:r>
            <a:r>
              <a:rPr spc="-5" dirty="0"/>
              <a:t>actores</a:t>
            </a:r>
            <a:r>
              <a:rPr spc="10" dirty="0"/>
              <a:t> </a:t>
            </a:r>
            <a:r>
              <a:rPr spc="-5" dirty="0">
                <a:latin typeface="Arial"/>
                <a:cs typeface="Arial"/>
              </a:rPr>
              <a:t>entre</a:t>
            </a:r>
            <a:r>
              <a:rPr spc="-15" dirty="0">
                <a:latin typeface="Arial"/>
                <a:cs typeface="Arial"/>
              </a:rPr>
              <a:t> </a:t>
            </a:r>
            <a:r>
              <a:rPr spc="-5" dirty="0">
                <a:latin typeface="Arial"/>
                <a:cs typeface="Arial"/>
              </a:rPr>
              <a:t>los</a:t>
            </a:r>
            <a:r>
              <a:rPr spc="10" dirty="0">
                <a:latin typeface="Arial"/>
                <a:cs typeface="Arial"/>
              </a:rPr>
              <a:t> </a:t>
            </a:r>
            <a:r>
              <a:rPr spc="-5" dirty="0">
                <a:latin typeface="Arial"/>
                <a:cs typeface="Arial"/>
              </a:rPr>
              <a:t>cuales</a:t>
            </a:r>
            <a:r>
              <a:rPr spc="10" dirty="0">
                <a:latin typeface="Arial"/>
                <a:cs typeface="Arial"/>
              </a:rPr>
              <a:t> </a:t>
            </a:r>
            <a:r>
              <a:rPr b="0" dirty="0">
                <a:latin typeface="Arial"/>
                <a:cs typeface="Arial"/>
              </a:rPr>
              <a:t>se </a:t>
            </a:r>
            <a:r>
              <a:rPr spc="-5" dirty="0">
                <a:latin typeface="Arial"/>
                <a:cs typeface="Arial"/>
              </a:rPr>
              <a:t>encuentra,</a:t>
            </a:r>
          </a:p>
          <a:p>
            <a:pPr marL="17145">
              <a:spcBef>
                <a:spcPts val="10"/>
              </a:spcBef>
            </a:pPr>
            <a:endParaRPr sz="3000" dirty="0">
              <a:latin typeface="Arial"/>
              <a:cs typeface="Arial"/>
            </a:endParaRPr>
          </a:p>
          <a:p>
            <a:pPr marL="430530" marR="262890">
              <a:lnSpc>
                <a:spcPct val="80000"/>
              </a:lnSpc>
            </a:pPr>
            <a:r>
              <a:rPr b="0" dirty="0">
                <a:latin typeface="Arial"/>
                <a:cs typeface="Arial"/>
              </a:rPr>
              <a:t>… </a:t>
            </a:r>
            <a:r>
              <a:rPr spc="-5" dirty="0">
                <a:latin typeface="Arial"/>
                <a:cs typeface="Arial"/>
              </a:rPr>
              <a:t>un </a:t>
            </a:r>
            <a:r>
              <a:rPr i="1" spc="-5" dirty="0">
                <a:latin typeface="Arial"/>
                <a:cs typeface="Arial"/>
              </a:rPr>
              <a:t>Administrador de Fondos </a:t>
            </a:r>
            <a:r>
              <a:rPr i="1" dirty="0">
                <a:latin typeface="Arial"/>
                <a:cs typeface="Arial"/>
              </a:rPr>
              <a:t>que </a:t>
            </a:r>
            <a:r>
              <a:rPr i="1" spc="-5" dirty="0">
                <a:latin typeface="Arial"/>
                <a:cs typeface="Arial"/>
              </a:rPr>
              <a:t>será </a:t>
            </a:r>
            <a:r>
              <a:rPr i="1" dirty="0">
                <a:latin typeface="Arial"/>
                <a:cs typeface="Arial"/>
              </a:rPr>
              <a:t>el </a:t>
            </a:r>
            <a:r>
              <a:rPr i="1" spc="5" dirty="0">
                <a:latin typeface="Arial"/>
                <a:cs typeface="Arial"/>
              </a:rPr>
              <a:t> </a:t>
            </a:r>
            <a:r>
              <a:rPr i="1" spc="-5" dirty="0">
                <a:latin typeface="Arial"/>
                <a:cs typeface="Arial"/>
              </a:rPr>
              <a:t>responsable </a:t>
            </a:r>
            <a:r>
              <a:rPr i="1" dirty="0">
                <a:latin typeface="Arial"/>
                <a:cs typeface="Arial"/>
              </a:rPr>
              <a:t>de la distribución de los ingresos de </a:t>
            </a:r>
            <a:r>
              <a:rPr i="1" spc="5" dirty="0">
                <a:latin typeface="Arial"/>
                <a:cs typeface="Arial"/>
              </a:rPr>
              <a:t> </a:t>
            </a:r>
            <a:r>
              <a:rPr i="1" spc="-5" dirty="0">
                <a:latin typeface="Arial"/>
                <a:cs typeface="Arial"/>
              </a:rPr>
              <a:t>acuerdo a </a:t>
            </a:r>
            <a:r>
              <a:rPr i="1" dirty="0">
                <a:latin typeface="Arial"/>
                <a:cs typeface="Arial"/>
              </a:rPr>
              <a:t>las</a:t>
            </a:r>
            <a:r>
              <a:rPr i="1" spc="-5" dirty="0">
                <a:latin typeface="Arial"/>
                <a:cs typeface="Arial"/>
              </a:rPr>
              <a:t> </a:t>
            </a:r>
            <a:r>
              <a:rPr i="1" dirty="0">
                <a:latin typeface="Arial"/>
                <a:cs typeface="Arial"/>
              </a:rPr>
              <a:t>instrucciones</a:t>
            </a:r>
            <a:r>
              <a:rPr i="1" spc="-15" dirty="0">
                <a:latin typeface="Arial"/>
                <a:cs typeface="Arial"/>
              </a:rPr>
              <a:t> </a:t>
            </a:r>
            <a:r>
              <a:rPr i="1" dirty="0">
                <a:latin typeface="Arial"/>
                <a:cs typeface="Arial"/>
              </a:rPr>
              <a:t>que</a:t>
            </a:r>
            <a:r>
              <a:rPr i="1" spc="-15" dirty="0">
                <a:latin typeface="Arial"/>
                <a:cs typeface="Arial"/>
              </a:rPr>
              <a:t> </a:t>
            </a:r>
            <a:r>
              <a:rPr i="1" dirty="0">
                <a:latin typeface="Arial"/>
                <a:cs typeface="Arial"/>
              </a:rPr>
              <a:t>emita</a:t>
            </a:r>
            <a:r>
              <a:rPr i="1" spc="-15" dirty="0">
                <a:latin typeface="Arial"/>
                <a:cs typeface="Arial"/>
              </a:rPr>
              <a:t> </a:t>
            </a:r>
            <a:r>
              <a:rPr i="1" dirty="0">
                <a:latin typeface="Arial"/>
                <a:cs typeface="Arial"/>
              </a:rPr>
              <a:t>la</a:t>
            </a:r>
            <a:r>
              <a:rPr i="1" spc="-5" dirty="0">
                <a:latin typeface="Arial"/>
                <a:cs typeface="Arial"/>
              </a:rPr>
              <a:t> Autoridad </a:t>
            </a:r>
            <a:r>
              <a:rPr i="1" spc="-650" dirty="0">
                <a:latin typeface="Arial"/>
                <a:cs typeface="Arial"/>
              </a:rPr>
              <a:t> </a:t>
            </a:r>
            <a:r>
              <a:rPr i="1" spc="-5" dirty="0">
                <a:latin typeface="Arial"/>
                <a:cs typeface="Arial"/>
              </a:rPr>
              <a:t>delegante</a:t>
            </a:r>
            <a:r>
              <a:rPr i="1" spc="5" dirty="0">
                <a:latin typeface="Arial"/>
                <a:cs typeface="Arial"/>
              </a:rPr>
              <a:t> </a:t>
            </a:r>
            <a:r>
              <a:rPr b="0" dirty="0">
                <a:latin typeface="Arial"/>
                <a:cs typeface="Arial"/>
              </a:rPr>
              <a:t>…</a:t>
            </a:r>
          </a:p>
        </p:txBody>
      </p:sp>
      <p:sp>
        <p:nvSpPr>
          <p:cNvPr id="5" name="object 5"/>
          <p:cNvSpPr txBox="1">
            <a:spLocks noGrp="1"/>
          </p:cNvSpPr>
          <p:nvPr>
            <p:ph type="title"/>
          </p:nvPr>
        </p:nvSpPr>
        <p:spPr>
          <a:xfrm>
            <a:off x="597471" y="205741"/>
            <a:ext cx="4015104" cy="513715"/>
          </a:xfrm>
          <a:prstGeom prst="rect">
            <a:avLst/>
          </a:prstGeom>
        </p:spPr>
        <p:txBody>
          <a:bodyPr vert="horz" wrap="square" lIns="0" tIns="12700" rIns="0" bIns="0" rtlCol="0" anchor="t">
            <a:spAutoFit/>
          </a:bodyPr>
          <a:lstStyle/>
          <a:p>
            <a:pPr marL="12700">
              <a:spcBef>
                <a:spcPts val="100"/>
              </a:spcBef>
            </a:pPr>
            <a:r>
              <a:rPr sz="3200" dirty="0"/>
              <a:t>CODIGO</a:t>
            </a:r>
            <a:r>
              <a:rPr sz="3200" spc="-105" dirty="0"/>
              <a:t> </a:t>
            </a:r>
            <a:r>
              <a:rPr sz="3200" spc="-25" dirty="0"/>
              <a:t>MUNICIPAL</a:t>
            </a:r>
            <a:endParaRPr sz="32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269236" y="1886724"/>
            <a:ext cx="7595234" cy="786130"/>
            <a:chOff x="745236" y="1886724"/>
            <a:chExt cx="7595234" cy="786130"/>
          </a:xfrm>
        </p:grpSpPr>
        <p:pic>
          <p:nvPicPr>
            <p:cNvPr id="3" name="object 3"/>
            <p:cNvPicPr/>
            <p:nvPr/>
          </p:nvPicPr>
          <p:blipFill>
            <a:blip r:embed="rId2" cstate="print"/>
            <a:stretch>
              <a:fillRect/>
            </a:stretch>
          </p:blipFill>
          <p:spPr>
            <a:xfrm>
              <a:off x="745236" y="1886724"/>
              <a:ext cx="1855470" cy="511289"/>
            </a:xfrm>
            <a:prstGeom prst="rect">
              <a:avLst/>
            </a:prstGeom>
          </p:spPr>
        </p:pic>
        <p:pic>
          <p:nvPicPr>
            <p:cNvPr id="4" name="object 4"/>
            <p:cNvPicPr/>
            <p:nvPr/>
          </p:nvPicPr>
          <p:blipFill>
            <a:blip r:embed="rId3" cstate="print"/>
            <a:stretch>
              <a:fillRect/>
            </a:stretch>
          </p:blipFill>
          <p:spPr>
            <a:xfrm>
              <a:off x="2295144" y="1886724"/>
              <a:ext cx="381762" cy="511289"/>
            </a:xfrm>
            <a:prstGeom prst="rect">
              <a:avLst/>
            </a:prstGeom>
          </p:spPr>
        </p:pic>
        <p:pic>
          <p:nvPicPr>
            <p:cNvPr id="5" name="object 5"/>
            <p:cNvPicPr/>
            <p:nvPr/>
          </p:nvPicPr>
          <p:blipFill>
            <a:blip r:embed="rId4" cstate="print"/>
            <a:stretch>
              <a:fillRect/>
            </a:stretch>
          </p:blipFill>
          <p:spPr>
            <a:xfrm>
              <a:off x="2433828" y="1886724"/>
              <a:ext cx="5906262" cy="511289"/>
            </a:xfrm>
            <a:prstGeom prst="rect">
              <a:avLst/>
            </a:prstGeom>
          </p:spPr>
        </p:pic>
        <p:pic>
          <p:nvPicPr>
            <p:cNvPr id="6" name="object 6"/>
            <p:cNvPicPr/>
            <p:nvPr/>
          </p:nvPicPr>
          <p:blipFill>
            <a:blip r:embed="rId5" cstate="print"/>
            <a:stretch>
              <a:fillRect/>
            </a:stretch>
          </p:blipFill>
          <p:spPr>
            <a:xfrm>
              <a:off x="745236" y="2161044"/>
              <a:ext cx="1905762" cy="511289"/>
            </a:xfrm>
            <a:prstGeom prst="rect">
              <a:avLst/>
            </a:prstGeom>
          </p:spPr>
        </p:pic>
        <p:pic>
          <p:nvPicPr>
            <p:cNvPr id="7" name="object 7"/>
            <p:cNvPicPr/>
            <p:nvPr/>
          </p:nvPicPr>
          <p:blipFill>
            <a:blip r:embed="rId6" cstate="print"/>
            <a:stretch>
              <a:fillRect/>
            </a:stretch>
          </p:blipFill>
          <p:spPr>
            <a:xfrm>
              <a:off x="2345436" y="2161044"/>
              <a:ext cx="432054" cy="511289"/>
            </a:xfrm>
            <a:prstGeom prst="rect">
              <a:avLst/>
            </a:prstGeom>
          </p:spPr>
        </p:pic>
      </p:grpSp>
      <p:grpSp>
        <p:nvGrpSpPr>
          <p:cNvPr id="8" name="object 8"/>
          <p:cNvGrpSpPr/>
          <p:nvPr/>
        </p:nvGrpSpPr>
        <p:grpSpPr>
          <a:xfrm>
            <a:off x="2269236" y="2819412"/>
            <a:ext cx="7570470" cy="1060450"/>
            <a:chOff x="745236" y="2819412"/>
            <a:chExt cx="7570470" cy="1060450"/>
          </a:xfrm>
        </p:grpSpPr>
        <p:pic>
          <p:nvPicPr>
            <p:cNvPr id="9" name="object 9"/>
            <p:cNvPicPr/>
            <p:nvPr/>
          </p:nvPicPr>
          <p:blipFill>
            <a:blip r:embed="rId7" cstate="print"/>
            <a:stretch>
              <a:fillRect/>
            </a:stretch>
          </p:blipFill>
          <p:spPr>
            <a:xfrm>
              <a:off x="745236" y="2819412"/>
              <a:ext cx="4725162" cy="511289"/>
            </a:xfrm>
            <a:prstGeom prst="rect">
              <a:avLst/>
            </a:prstGeom>
          </p:spPr>
        </p:pic>
        <p:pic>
          <p:nvPicPr>
            <p:cNvPr id="10" name="object 10"/>
            <p:cNvPicPr/>
            <p:nvPr/>
          </p:nvPicPr>
          <p:blipFill>
            <a:blip r:embed="rId8" cstate="print"/>
            <a:stretch>
              <a:fillRect/>
            </a:stretch>
          </p:blipFill>
          <p:spPr>
            <a:xfrm>
              <a:off x="5164836" y="2819412"/>
              <a:ext cx="2477262" cy="511289"/>
            </a:xfrm>
            <a:prstGeom prst="rect">
              <a:avLst/>
            </a:prstGeom>
          </p:spPr>
        </p:pic>
        <p:pic>
          <p:nvPicPr>
            <p:cNvPr id="11" name="object 11"/>
            <p:cNvPicPr/>
            <p:nvPr/>
          </p:nvPicPr>
          <p:blipFill>
            <a:blip r:embed="rId9" cstate="print"/>
            <a:stretch>
              <a:fillRect/>
            </a:stretch>
          </p:blipFill>
          <p:spPr>
            <a:xfrm>
              <a:off x="5301995" y="3134809"/>
              <a:ext cx="2202942" cy="55684"/>
            </a:xfrm>
            <a:prstGeom prst="rect">
              <a:avLst/>
            </a:prstGeom>
          </p:spPr>
        </p:pic>
        <p:sp>
          <p:nvSpPr>
            <p:cNvPr id="12" name="object 12"/>
            <p:cNvSpPr/>
            <p:nvPr/>
          </p:nvSpPr>
          <p:spPr>
            <a:xfrm>
              <a:off x="5307838" y="3141853"/>
              <a:ext cx="2171700" cy="24765"/>
            </a:xfrm>
            <a:custGeom>
              <a:avLst/>
              <a:gdLst/>
              <a:ahLst/>
              <a:cxnLst/>
              <a:rect l="l" t="t" r="r" b="b"/>
              <a:pathLst>
                <a:path w="2171700" h="24764">
                  <a:moveTo>
                    <a:pt x="2171700" y="0"/>
                  </a:moveTo>
                  <a:lnTo>
                    <a:pt x="0" y="0"/>
                  </a:lnTo>
                  <a:lnTo>
                    <a:pt x="0" y="24384"/>
                  </a:lnTo>
                  <a:lnTo>
                    <a:pt x="2171700" y="24384"/>
                  </a:lnTo>
                  <a:lnTo>
                    <a:pt x="2171700" y="0"/>
                  </a:lnTo>
                  <a:close/>
                </a:path>
              </a:pathLst>
            </a:custGeom>
            <a:solidFill>
              <a:srgbClr val="000000"/>
            </a:solidFill>
          </p:spPr>
          <p:txBody>
            <a:bodyPr wrap="square" lIns="0" tIns="0" rIns="0" bIns="0" rtlCol="0"/>
            <a:lstStyle/>
            <a:p>
              <a:endParaRPr/>
            </a:p>
          </p:txBody>
        </p:sp>
        <p:pic>
          <p:nvPicPr>
            <p:cNvPr id="13" name="object 13"/>
            <p:cNvPicPr/>
            <p:nvPr/>
          </p:nvPicPr>
          <p:blipFill>
            <a:blip r:embed="rId10" cstate="print"/>
            <a:stretch>
              <a:fillRect/>
            </a:stretch>
          </p:blipFill>
          <p:spPr>
            <a:xfrm>
              <a:off x="7336536" y="2819412"/>
              <a:ext cx="979170" cy="511289"/>
            </a:xfrm>
            <a:prstGeom prst="rect">
              <a:avLst/>
            </a:prstGeom>
          </p:spPr>
        </p:pic>
        <p:pic>
          <p:nvPicPr>
            <p:cNvPr id="14" name="object 14"/>
            <p:cNvPicPr/>
            <p:nvPr/>
          </p:nvPicPr>
          <p:blipFill>
            <a:blip r:embed="rId11" cstate="print"/>
            <a:stretch>
              <a:fillRect/>
            </a:stretch>
          </p:blipFill>
          <p:spPr>
            <a:xfrm>
              <a:off x="745236" y="3093732"/>
              <a:ext cx="2070354" cy="511289"/>
            </a:xfrm>
            <a:prstGeom prst="rect">
              <a:avLst/>
            </a:prstGeom>
          </p:spPr>
        </p:pic>
        <p:pic>
          <p:nvPicPr>
            <p:cNvPr id="15" name="object 15"/>
            <p:cNvPicPr/>
            <p:nvPr/>
          </p:nvPicPr>
          <p:blipFill>
            <a:blip r:embed="rId12" cstate="print"/>
            <a:stretch>
              <a:fillRect/>
            </a:stretch>
          </p:blipFill>
          <p:spPr>
            <a:xfrm>
              <a:off x="2647187" y="3409129"/>
              <a:ext cx="5415534" cy="55684"/>
            </a:xfrm>
            <a:prstGeom prst="rect">
              <a:avLst/>
            </a:prstGeom>
          </p:spPr>
        </p:pic>
        <p:sp>
          <p:nvSpPr>
            <p:cNvPr id="16" name="object 16"/>
            <p:cNvSpPr/>
            <p:nvPr/>
          </p:nvSpPr>
          <p:spPr>
            <a:xfrm>
              <a:off x="2653030" y="3416173"/>
              <a:ext cx="5384800" cy="24765"/>
            </a:xfrm>
            <a:custGeom>
              <a:avLst/>
              <a:gdLst/>
              <a:ahLst/>
              <a:cxnLst/>
              <a:rect l="l" t="t" r="r" b="b"/>
              <a:pathLst>
                <a:path w="5384800" h="24764">
                  <a:moveTo>
                    <a:pt x="5384292" y="0"/>
                  </a:moveTo>
                  <a:lnTo>
                    <a:pt x="0" y="0"/>
                  </a:lnTo>
                  <a:lnTo>
                    <a:pt x="0" y="24384"/>
                  </a:lnTo>
                  <a:lnTo>
                    <a:pt x="5384292" y="24384"/>
                  </a:lnTo>
                  <a:lnTo>
                    <a:pt x="5384292" y="0"/>
                  </a:lnTo>
                  <a:close/>
                </a:path>
              </a:pathLst>
            </a:custGeom>
            <a:solidFill>
              <a:srgbClr val="000000"/>
            </a:solidFill>
          </p:spPr>
          <p:txBody>
            <a:bodyPr wrap="square" lIns="0" tIns="0" rIns="0" bIns="0" rtlCol="0"/>
            <a:lstStyle/>
            <a:p>
              <a:endParaRPr/>
            </a:p>
          </p:txBody>
        </p:sp>
        <p:pic>
          <p:nvPicPr>
            <p:cNvPr id="17" name="object 17"/>
            <p:cNvPicPr/>
            <p:nvPr/>
          </p:nvPicPr>
          <p:blipFill>
            <a:blip r:embed="rId13" cstate="print"/>
            <a:stretch>
              <a:fillRect/>
            </a:stretch>
          </p:blipFill>
          <p:spPr>
            <a:xfrm>
              <a:off x="2510028" y="3093732"/>
              <a:ext cx="5753862" cy="511289"/>
            </a:xfrm>
            <a:prstGeom prst="rect">
              <a:avLst/>
            </a:prstGeom>
          </p:spPr>
        </p:pic>
        <p:pic>
          <p:nvPicPr>
            <p:cNvPr id="18" name="object 18"/>
            <p:cNvPicPr/>
            <p:nvPr/>
          </p:nvPicPr>
          <p:blipFill>
            <a:blip r:embed="rId14" cstate="print"/>
            <a:stretch>
              <a:fillRect/>
            </a:stretch>
          </p:blipFill>
          <p:spPr>
            <a:xfrm>
              <a:off x="745236" y="3368052"/>
              <a:ext cx="2769869" cy="511289"/>
            </a:xfrm>
            <a:prstGeom prst="rect">
              <a:avLst/>
            </a:prstGeom>
          </p:spPr>
        </p:pic>
        <p:pic>
          <p:nvPicPr>
            <p:cNvPr id="19" name="object 19"/>
            <p:cNvPicPr/>
            <p:nvPr/>
          </p:nvPicPr>
          <p:blipFill>
            <a:blip r:embed="rId15" cstate="print"/>
            <a:stretch>
              <a:fillRect/>
            </a:stretch>
          </p:blipFill>
          <p:spPr>
            <a:xfrm>
              <a:off x="882396" y="3683449"/>
              <a:ext cx="2495550" cy="55684"/>
            </a:xfrm>
            <a:prstGeom prst="rect">
              <a:avLst/>
            </a:prstGeom>
          </p:spPr>
        </p:pic>
        <p:pic>
          <p:nvPicPr>
            <p:cNvPr id="20" name="object 20"/>
            <p:cNvPicPr/>
            <p:nvPr/>
          </p:nvPicPr>
          <p:blipFill>
            <a:blip r:embed="rId16" cstate="print"/>
            <a:stretch>
              <a:fillRect/>
            </a:stretch>
          </p:blipFill>
          <p:spPr>
            <a:xfrm>
              <a:off x="3209543" y="3368052"/>
              <a:ext cx="3632454" cy="511289"/>
            </a:xfrm>
            <a:prstGeom prst="rect">
              <a:avLst/>
            </a:prstGeom>
          </p:spPr>
        </p:pic>
      </p:grpSp>
      <p:grpSp>
        <p:nvGrpSpPr>
          <p:cNvPr id="21" name="object 21"/>
          <p:cNvGrpSpPr/>
          <p:nvPr/>
        </p:nvGrpSpPr>
        <p:grpSpPr>
          <a:xfrm>
            <a:off x="2269236" y="4026420"/>
            <a:ext cx="8065770" cy="1060450"/>
            <a:chOff x="745236" y="4026420"/>
            <a:chExt cx="8065770" cy="1060450"/>
          </a:xfrm>
        </p:grpSpPr>
        <p:pic>
          <p:nvPicPr>
            <p:cNvPr id="22" name="object 22"/>
            <p:cNvPicPr/>
            <p:nvPr/>
          </p:nvPicPr>
          <p:blipFill>
            <a:blip r:embed="rId17" cstate="print"/>
            <a:stretch>
              <a:fillRect/>
            </a:stretch>
          </p:blipFill>
          <p:spPr>
            <a:xfrm>
              <a:off x="745236" y="4026420"/>
              <a:ext cx="7078218" cy="511289"/>
            </a:xfrm>
            <a:prstGeom prst="rect">
              <a:avLst/>
            </a:prstGeom>
          </p:spPr>
        </p:pic>
        <p:pic>
          <p:nvPicPr>
            <p:cNvPr id="23" name="object 23"/>
            <p:cNvPicPr/>
            <p:nvPr/>
          </p:nvPicPr>
          <p:blipFill>
            <a:blip r:embed="rId18" cstate="print"/>
            <a:stretch>
              <a:fillRect/>
            </a:stretch>
          </p:blipFill>
          <p:spPr>
            <a:xfrm>
              <a:off x="882396" y="4341817"/>
              <a:ext cx="6803898" cy="55684"/>
            </a:xfrm>
            <a:prstGeom prst="rect">
              <a:avLst/>
            </a:prstGeom>
          </p:spPr>
        </p:pic>
        <p:sp>
          <p:nvSpPr>
            <p:cNvPr id="24" name="object 24"/>
            <p:cNvSpPr/>
            <p:nvPr/>
          </p:nvSpPr>
          <p:spPr>
            <a:xfrm>
              <a:off x="888174" y="4348860"/>
              <a:ext cx="6772909" cy="24765"/>
            </a:xfrm>
            <a:custGeom>
              <a:avLst/>
              <a:gdLst/>
              <a:ahLst/>
              <a:cxnLst/>
              <a:rect l="l" t="t" r="r" b="b"/>
              <a:pathLst>
                <a:path w="6772909" h="24764">
                  <a:moveTo>
                    <a:pt x="6772719" y="0"/>
                  </a:moveTo>
                  <a:lnTo>
                    <a:pt x="0" y="0"/>
                  </a:lnTo>
                  <a:lnTo>
                    <a:pt x="0" y="24256"/>
                  </a:lnTo>
                  <a:lnTo>
                    <a:pt x="6772719" y="24256"/>
                  </a:lnTo>
                  <a:lnTo>
                    <a:pt x="6772719" y="0"/>
                  </a:lnTo>
                  <a:close/>
                </a:path>
              </a:pathLst>
            </a:custGeom>
            <a:solidFill>
              <a:srgbClr val="000000"/>
            </a:solidFill>
          </p:spPr>
          <p:txBody>
            <a:bodyPr wrap="square" lIns="0" tIns="0" rIns="0" bIns="0" rtlCol="0"/>
            <a:lstStyle/>
            <a:p>
              <a:endParaRPr/>
            </a:p>
          </p:txBody>
        </p:sp>
        <p:pic>
          <p:nvPicPr>
            <p:cNvPr id="25" name="object 25"/>
            <p:cNvPicPr/>
            <p:nvPr/>
          </p:nvPicPr>
          <p:blipFill>
            <a:blip r:embed="rId19" cstate="print"/>
            <a:stretch>
              <a:fillRect/>
            </a:stretch>
          </p:blipFill>
          <p:spPr>
            <a:xfrm>
              <a:off x="7517892" y="4026420"/>
              <a:ext cx="1152905" cy="511289"/>
            </a:xfrm>
            <a:prstGeom prst="rect">
              <a:avLst/>
            </a:prstGeom>
          </p:spPr>
        </p:pic>
        <p:pic>
          <p:nvPicPr>
            <p:cNvPr id="26" name="object 26"/>
            <p:cNvPicPr/>
            <p:nvPr/>
          </p:nvPicPr>
          <p:blipFill>
            <a:blip r:embed="rId20" cstate="print"/>
            <a:stretch>
              <a:fillRect/>
            </a:stretch>
          </p:blipFill>
          <p:spPr>
            <a:xfrm>
              <a:off x="745236" y="4300740"/>
              <a:ext cx="8065770" cy="511289"/>
            </a:xfrm>
            <a:prstGeom prst="rect">
              <a:avLst/>
            </a:prstGeom>
          </p:spPr>
        </p:pic>
        <p:pic>
          <p:nvPicPr>
            <p:cNvPr id="27" name="object 27"/>
            <p:cNvPicPr/>
            <p:nvPr/>
          </p:nvPicPr>
          <p:blipFill>
            <a:blip r:embed="rId21" cstate="print"/>
            <a:stretch>
              <a:fillRect/>
            </a:stretch>
          </p:blipFill>
          <p:spPr>
            <a:xfrm>
              <a:off x="745236" y="4575060"/>
              <a:ext cx="3099054" cy="511289"/>
            </a:xfrm>
            <a:prstGeom prst="rect">
              <a:avLst/>
            </a:prstGeom>
          </p:spPr>
        </p:pic>
      </p:grpSp>
      <p:grpSp>
        <p:nvGrpSpPr>
          <p:cNvPr id="28" name="object 28"/>
          <p:cNvGrpSpPr/>
          <p:nvPr/>
        </p:nvGrpSpPr>
        <p:grpSpPr>
          <a:xfrm>
            <a:off x="2269236" y="5233415"/>
            <a:ext cx="8065770" cy="1334770"/>
            <a:chOff x="745236" y="5233415"/>
            <a:chExt cx="8065770" cy="1334770"/>
          </a:xfrm>
        </p:grpSpPr>
        <p:pic>
          <p:nvPicPr>
            <p:cNvPr id="29" name="object 29"/>
            <p:cNvPicPr/>
            <p:nvPr/>
          </p:nvPicPr>
          <p:blipFill>
            <a:blip r:embed="rId22" cstate="print"/>
            <a:stretch>
              <a:fillRect/>
            </a:stretch>
          </p:blipFill>
          <p:spPr>
            <a:xfrm>
              <a:off x="745236" y="5233415"/>
              <a:ext cx="7646670" cy="511289"/>
            </a:xfrm>
            <a:prstGeom prst="rect">
              <a:avLst/>
            </a:prstGeom>
          </p:spPr>
        </p:pic>
        <p:pic>
          <p:nvPicPr>
            <p:cNvPr id="30" name="object 30"/>
            <p:cNvPicPr/>
            <p:nvPr/>
          </p:nvPicPr>
          <p:blipFill>
            <a:blip r:embed="rId23" cstate="print"/>
            <a:stretch>
              <a:fillRect/>
            </a:stretch>
          </p:blipFill>
          <p:spPr>
            <a:xfrm>
              <a:off x="745236" y="5507735"/>
              <a:ext cx="7480554" cy="511289"/>
            </a:xfrm>
            <a:prstGeom prst="rect">
              <a:avLst/>
            </a:prstGeom>
          </p:spPr>
        </p:pic>
        <p:pic>
          <p:nvPicPr>
            <p:cNvPr id="31" name="object 31"/>
            <p:cNvPicPr/>
            <p:nvPr/>
          </p:nvPicPr>
          <p:blipFill>
            <a:blip r:embed="rId24" cstate="print"/>
            <a:stretch>
              <a:fillRect/>
            </a:stretch>
          </p:blipFill>
          <p:spPr>
            <a:xfrm>
              <a:off x="745236" y="5782055"/>
              <a:ext cx="8065770" cy="511289"/>
            </a:xfrm>
            <a:prstGeom prst="rect">
              <a:avLst/>
            </a:prstGeom>
          </p:spPr>
        </p:pic>
        <p:pic>
          <p:nvPicPr>
            <p:cNvPr id="32" name="object 32"/>
            <p:cNvPicPr/>
            <p:nvPr/>
          </p:nvPicPr>
          <p:blipFill>
            <a:blip r:embed="rId25" cstate="print"/>
            <a:stretch>
              <a:fillRect/>
            </a:stretch>
          </p:blipFill>
          <p:spPr>
            <a:xfrm>
              <a:off x="745236" y="6056375"/>
              <a:ext cx="2753105" cy="511289"/>
            </a:xfrm>
            <a:prstGeom prst="rect">
              <a:avLst/>
            </a:prstGeom>
          </p:spPr>
        </p:pic>
      </p:grpSp>
      <p:sp>
        <p:nvSpPr>
          <p:cNvPr id="33" name="object 33"/>
          <p:cNvSpPr txBox="1"/>
          <p:nvPr/>
        </p:nvSpPr>
        <p:spPr>
          <a:xfrm>
            <a:off x="1998675" y="1277873"/>
            <a:ext cx="8139430" cy="5214248"/>
          </a:xfrm>
          <a:prstGeom prst="rect">
            <a:avLst/>
          </a:prstGeom>
        </p:spPr>
        <p:txBody>
          <a:bodyPr vert="horz" wrap="square" lIns="0" tIns="12700" rIns="0" bIns="0" rtlCol="0">
            <a:spAutoFit/>
          </a:bodyPr>
          <a:lstStyle/>
          <a:p>
            <a:pPr marL="355600" indent="-342900">
              <a:spcBef>
                <a:spcPts val="100"/>
              </a:spcBef>
              <a:buFont typeface="Wingdings"/>
              <a:buChar char=""/>
              <a:tabLst>
                <a:tab pos="355600" algn="l"/>
              </a:tabLst>
            </a:pPr>
            <a:r>
              <a:rPr sz="2400" dirty="0">
                <a:latin typeface="Arial"/>
                <a:cs typeface="Arial"/>
              </a:rPr>
              <a:t>Ordenanza</a:t>
            </a:r>
            <a:r>
              <a:rPr sz="2400" spc="15" dirty="0">
                <a:latin typeface="Arial"/>
                <a:cs typeface="Arial"/>
              </a:rPr>
              <a:t> </a:t>
            </a:r>
            <a:r>
              <a:rPr sz="2400" spc="-5" dirty="0">
                <a:latin typeface="Arial"/>
                <a:cs typeface="Arial"/>
              </a:rPr>
              <a:t>Metropolitana</a:t>
            </a:r>
            <a:r>
              <a:rPr sz="2400" spc="30" dirty="0">
                <a:latin typeface="Arial"/>
                <a:cs typeface="Arial"/>
              </a:rPr>
              <a:t> </a:t>
            </a:r>
            <a:r>
              <a:rPr sz="2400" spc="-5" dirty="0">
                <a:latin typeface="Arial"/>
                <a:cs typeface="Arial"/>
              </a:rPr>
              <a:t>#</a:t>
            </a:r>
            <a:r>
              <a:rPr sz="2400" spc="5" dirty="0">
                <a:latin typeface="Arial"/>
                <a:cs typeface="Arial"/>
              </a:rPr>
              <a:t> </a:t>
            </a:r>
            <a:r>
              <a:rPr sz="2400" spc="-5" dirty="0">
                <a:latin typeface="Arial"/>
                <a:cs typeface="Arial"/>
              </a:rPr>
              <a:t>017</a:t>
            </a:r>
            <a:r>
              <a:rPr sz="2400" spc="-40" dirty="0">
                <a:latin typeface="Arial"/>
                <a:cs typeface="Arial"/>
              </a:rPr>
              <a:t> </a:t>
            </a:r>
            <a:r>
              <a:rPr sz="2400" dirty="0">
                <a:latin typeface="Arial"/>
                <a:cs typeface="Arial"/>
              </a:rPr>
              <a:t>–</a:t>
            </a:r>
            <a:r>
              <a:rPr sz="2400" spc="5" dirty="0">
                <a:latin typeface="Arial"/>
                <a:cs typeface="Arial"/>
              </a:rPr>
              <a:t> </a:t>
            </a:r>
            <a:r>
              <a:rPr sz="2400" spc="-10" dirty="0">
                <a:latin typeface="Arial"/>
                <a:cs typeface="Arial"/>
              </a:rPr>
              <a:t>2020:</a:t>
            </a:r>
            <a:endParaRPr sz="2400">
              <a:latin typeface="Arial"/>
              <a:cs typeface="Arial"/>
            </a:endParaRPr>
          </a:p>
          <a:p>
            <a:pPr marL="413384" marR="492759" algn="just">
              <a:spcBef>
                <a:spcPts val="2365"/>
              </a:spcBef>
            </a:pPr>
            <a:r>
              <a:rPr b="1" i="1" dirty="0">
                <a:latin typeface="Arial"/>
                <a:cs typeface="Arial"/>
              </a:rPr>
              <a:t>“Artículo (…). - </a:t>
            </a:r>
            <a:r>
              <a:rPr b="1" i="1" spc="-5" dirty="0">
                <a:latin typeface="Arial"/>
                <a:cs typeface="Arial"/>
              </a:rPr>
              <a:t>Administración </a:t>
            </a:r>
            <a:r>
              <a:rPr b="1" i="1" dirty="0">
                <a:latin typeface="Arial"/>
                <a:cs typeface="Arial"/>
              </a:rPr>
              <a:t>de los </a:t>
            </a:r>
            <a:r>
              <a:rPr b="1" i="1" spc="-5" dirty="0">
                <a:latin typeface="Arial"/>
                <a:cs typeface="Arial"/>
              </a:rPr>
              <a:t>ingresos operacionales y </a:t>
            </a:r>
            <a:r>
              <a:rPr b="1" i="1" dirty="0">
                <a:latin typeface="Arial"/>
                <a:cs typeface="Arial"/>
              </a:rPr>
              <a:t>no </a:t>
            </a:r>
            <a:r>
              <a:rPr b="1" i="1" spc="-490" dirty="0">
                <a:latin typeface="Arial"/>
                <a:cs typeface="Arial"/>
              </a:rPr>
              <a:t> </a:t>
            </a:r>
            <a:r>
              <a:rPr b="1" i="1" spc="-5" dirty="0">
                <a:latin typeface="Arial"/>
                <a:cs typeface="Arial"/>
              </a:rPr>
              <a:t>operacionales.–</a:t>
            </a:r>
            <a:endParaRPr>
              <a:latin typeface="Arial"/>
              <a:cs typeface="Arial"/>
            </a:endParaRPr>
          </a:p>
          <a:p>
            <a:pPr>
              <a:spcBef>
                <a:spcPts val="35"/>
              </a:spcBef>
            </a:pPr>
            <a:endParaRPr sz="2600">
              <a:latin typeface="Arial"/>
              <a:cs typeface="Arial"/>
            </a:endParaRPr>
          </a:p>
          <a:p>
            <a:pPr marL="413384" marR="516890" algn="just"/>
            <a:r>
              <a:rPr i="1" spc="-5" dirty="0">
                <a:latin typeface="Arial"/>
                <a:cs typeface="Arial"/>
              </a:rPr>
              <a:t>El Administrador del Sistema constituirá un </a:t>
            </a:r>
            <a:r>
              <a:rPr b="1" i="1" dirty="0">
                <a:latin typeface="Arial"/>
                <a:cs typeface="Arial"/>
              </a:rPr>
              <a:t>Fideicomiso Global </a:t>
            </a:r>
            <a:r>
              <a:rPr i="1" spc="-5" dirty="0">
                <a:latin typeface="Arial"/>
                <a:cs typeface="Arial"/>
              </a:rPr>
              <a:t>con el </a:t>
            </a:r>
            <a:r>
              <a:rPr i="1" spc="-490" dirty="0">
                <a:latin typeface="Arial"/>
                <a:cs typeface="Arial"/>
              </a:rPr>
              <a:t> </a:t>
            </a:r>
            <a:r>
              <a:rPr i="1" spc="-5" dirty="0">
                <a:latin typeface="Arial"/>
                <a:cs typeface="Arial"/>
              </a:rPr>
              <a:t>propósito </a:t>
            </a:r>
            <a:r>
              <a:rPr i="1" dirty="0">
                <a:latin typeface="Arial"/>
                <a:cs typeface="Arial"/>
              </a:rPr>
              <a:t>de </a:t>
            </a:r>
            <a:r>
              <a:rPr i="1" spc="-5" dirty="0">
                <a:latin typeface="Arial"/>
                <a:cs typeface="Arial"/>
              </a:rPr>
              <a:t>que </a:t>
            </a:r>
            <a:r>
              <a:rPr b="1" i="1" dirty="0">
                <a:latin typeface="Arial"/>
                <a:cs typeface="Arial"/>
              </a:rPr>
              <a:t>administre los ingresos provenientes del </a:t>
            </a:r>
            <a:r>
              <a:rPr b="1" i="1" spc="-5" dirty="0">
                <a:latin typeface="Arial"/>
                <a:cs typeface="Arial"/>
              </a:rPr>
              <a:t>Sistema </a:t>
            </a:r>
            <a:r>
              <a:rPr b="1" i="1" spc="-490" dirty="0">
                <a:latin typeface="Arial"/>
                <a:cs typeface="Arial"/>
              </a:rPr>
              <a:t> </a:t>
            </a:r>
            <a:r>
              <a:rPr b="1" i="1" u="sng" dirty="0">
                <a:uFill>
                  <a:solidFill>
                    <a:srgbClr val="000000"/>
                  </a:solidFill>
                </a:uFill>
                <a:latin typeface="Arial"/>
                <a:cs typeface="Arial"/>
              </a:rPr>
              <a:t>Integrado</a:t>
            </a:r>
            <a:r>
              <a:rPr b="1" i="1" u="sng" spc="-5" dirty="0">
                <a:uFill>
                  <a:solidFill>
                    <a:srgbClr val="000000"/>
                  </a:solidFill>
                </a:uFill>
                <a:latin typeface="Arial"/>
                <a:cs typeface="Arial"/>
              </a:rPr>
              <a:t> </a:t>
            </a:r>
            <a:r>
              <a:rPr b="1" i="1" u="sng" dirty="0">
                <a:uFill>
                  <a:solidFill>
                    <a:srgbClr val="000000"/>
                  </a:solidFill>
                </a:uFill>
                <a:latin typeface="Arial"/>
                <a:cs typeface="Arial"/>
              </a:rPr>
              <a:t>de Recaudo</a:t>
            </a:r>
            <a:r>
              <a:rPr b="1" i="1" spc="-25" dirty="0">
                <a:latin typeface="Arial"/>
                <a:cs typeface="Arial"/>
              </a:rPr>
              <a:t> </a:t>
            </a:r>
            <a:r>
              <a:rPr i="1" dirty="0">
                <a:latin typeface="Arial"/>
                <a:cs typeface="Arial"/>
              </a:rPr>
              <a:t>y</a:t>
            </a:r>
            <a:r>
              <a:rPr i="1" spc="-10" dirty="0">
                <a:latin typeface="Arial"/>
                <a:cs typeface="Arial"/>
              </a:rPr>
              <a:t> </a:t>
            </a:r>
            <a:r>
              <a:rPr i="1" spc="-5" dirty="0">
                <a:latin typeface="Arial"/>
                <a:cs typeface="Arial"/>
              </a:rPr>
              <a:t>los</a:t>
            </a:r>
            <a:r>
              <a:rPr i="1" spc="10" dirty="0">
                <a:latin typeface="Arial"/>
                <a:cs typeface="Arial"/>
              </a:rPr>
              <a:t> </a:t>
            </a:r>
            <a:r>
              <a:rPr i="1" spc="-5" dirty="0">
                <a:latin typeface="Arial"/>
                <a:cs typeface="Arial"/>
              </a:rPr>
              <a:t>ingresos</a:t>
            </a:r>
            <a:r>
              <a:rPr i="1" dirty="0">
                <a:latin typeface="Arial"/>
                <a:cs typeface="Arial"/>
              </a:rPr>
              <a:t> </a:t>
            </a:r>
            <a:r>
              <a:rPr i="1" spc="-5" dirty="0">
                <a:latin typeface="Arial"/>
                <a:cs typeface="Arial"/>
              </a:rPr>
              <a:t>no</a:t>
            </a:r>
            <a:r>
              <a:rPr i="1" spc="-10" dirty="0">
                <a:latin typeface="Arial"/>
                <a:cs typeface="Arial"/>
              </a:rPr>
              <a:t> </a:t>
            </a:r>
            <a:r>
              <a:rPr i="1" spc="-5" dirty="0">
                <a:latin typeface="Arial"/>
                <a:cs typeface="Arial"/>
              </a:rPr>
              <a:t>operacionales.</a:t>
            </a:r>
            <a:endParaRPr>
              <a:latin typeface="Arial"/>
              <a:cs typeface="Arial"/>
            </a:endParaRPr>
          </a:p>
          <a:p>
            <a:pPr>
              <a:spcBef>
                <a:spcPts val="35"/>
              </a:spcBef>
            </a:pPr>
            <a:endParaRPr sz="2600">
              <a:latin typeface="Arial"/>
              <a:cs typeface="Arial"/>
            </a:endParaRPr>
          </a:p>
          <a:p>
            <a:pPr marL="413384" marR="5080"/>
            <a:r>
              <a:rPr b="1" i="1" spc="-5" dirty="0">
                <a:latin typeface="Arial"/>
                <a:cs typeface="Arial"/>
              </a:rPr>
              <a:t>Cada </a:t>
            </a:r>
            <a:r>
              <a:rPr b="1" i="1" dirty="0">
                <a:latin typeface="Arial"/>
                <a:cs typeface="Arial"/>
              </a:rPr>
              <a:t>Subsistema constituirá su propio Fideicomiso </a:t>
            </a:r>
            <a:r>
              <a:rPr b="1" i="1" spc="-10" dirty="0">
                <a:latin typeface="Arial"/>
                <a:cs typeface="Arial"/>
              </a:rPr>
              <a:t>Individual</a:t>
            </a:r>
            <a:r>
              <a:rPr i="1" spc="-10" dirty="0">
                <a:latin typeface="Arial"/>
                <a:cs typeface="Arial"/>
              </a:rPr>
              <a:t>, </a:t>
            </a:r>
            <a:r>
              <a:rPr i="1" spc="-5" dirty="0">
                <a:latin typeface="Arial"/>
                <a:cs typeface="Arial"/>
              </a:rPr>
              <a:t>el cual </a:t>
            </a:r>
            <a:r>
              <a:rPr i="1" dirty="0">
                <a:latin typeface="Arial"/>
                <a:cs typeface="Arial"/>
              </a:rPr>
              <a:t> se</a:t>
            </a:r>
            <a:r>
              <a:rPr i="1" spc="5" dirty="0">
                <a:latin typeface="Arial"/>
                <a:cs typeface="Arial"/>
              </a:rPr>
              <a:t> </a:t>
            </a:r>
            <a:r>
              <a:rPr i="1" spc="-5" dirty="0">
                <a:latin typeface="Arial"/>
                <a:cs typeface="Arial"/>
              </a:rPr>
              <a:t>alimentará</a:t>
            </a:r>
            <a:r>
              <a:rPr i="1" spc="45" dirty="0">
                <a:latin typeface="Arial"/>
                <a:cs typeface="Arial"/>
              </a:rPr>
              <a:t> </a:t>
            </a:r>
            <a:r>
              <a:rPr i="1" dirty="0">
                <a:latin typeface="Arial"/>
                <a:cs typeface="Arial"/>
              </a:rPr>
              <a:t>de</a:t>
            </a:r>
            <a:r>
              <a:rPr i="1" spc="-5" dirty="0">
                <a:latin typeface="Arial"/>
                <a:cs typeface="Arial"/>
              </a:rPr>
              <a:t> </a:t>
            </a:r>
            <a:r>
              <a:rPr i="1" dirty="0">
                <a:latin typeface="Arial"/>
                <a:cs typeface="Arial"/>
              </a:rPr>
              <a:t>los</a:t>
            </a:r>
            <a:r>
              <a:rPr i="1" spc="10" dirty="0">
                <a:latin typeface="Arial"/>
                <a:cs typeface="Arial"/>
              </a:rPr>
              <a:t> </a:t>
            </a:r>
            <a:r>
              <a:rPr i="1" spc="-5" dirty="0">
                <a:latin typeface="Arial"/>
                <a:cs typeface="Arial"/>
              </a:rPr>
              <a:t>recursos</a:t>
            </a:r>
            <a:r>
              <a:rPr i="1" spc="20" dirty="0">
                <a:latin typeface="Arial"/>
                <a:cs typeface="Arial"/>
              </a:rPr>
              <a:t> </a:t>
            </a:r>
            <a:r>
              <a:rPr i="1" spc="-5" dirty="0">
                <a:latin typeface="Arial"/>
                <a:cs typeface="Arial"/>
              </a:rPr>
              <a:t>distribuidos</a:t>
            </a:r>
            <a:r>
              <a:rPr i="1" spc="30" dirty="0">
                <a:latin typeface="Arial"/>
                <a:cs typeface="Arial"/>
              </a:rPr>
              <a:t> </a:t>
            </a:r>
            <a:r>
              <a:rPr i="1" spc="-5" dirty="0">
                <a:latin typeface="Arial"/>
                <a:cs typeface="Arial"/>
              </a:rPr>
              <a:t>por</a:t>
            </a:r>
            <a:r>
              <a:rPr i="1" spc="10" dirty="0">
                <a:latin typeface="Arial"/>
                <a:cs typeface="Arial"/>
              </a:rPr>
              <a:t> </a:t>
            </a:r>
            <a:r>
              <a:rPr i="1" dirty="0">
                <a:latin typeface="Arial"/>
                <a:cs typeface="Arial"/>
              </a:rPr>
              <a:t>el</a:t>
            </a:r>
            <a:r>
              <a:rPr i="1" spc="20" dirty="0">
                <a:latin typeface="Arial"/>
                <a:cs typeface="Arial"/>
              </a:rPr>
              <a:t> </a:t>
            </a:r>
            <a:r>
              <a:rPr i="1" spc="-5" dirty="0">
                <a:latin typeface="Arial"/>
                <a:cs typeface="Arial"/>
              </a:rPr>
              <a:t>Fideicomiso</a:t>
            </a:r>
            <a:r>
              <a:rPr i="1" spc="25" dirty="0">
                <a:latin typeface="Arial"/>
                <a:cs typeface="Arial"/>
              </a:rPr>
              <a:t> </a:t>
            </a:r>
            <a:r>
              <a:rPr i="1" spc="-5" dirty="0">
                <a:latin typeface="Arial"/>
                <a:cs typeface="Arial"/>
              </a:rPr>
              <a:t>Global</a:t>
            </a:r>
            <a:r>
              <a:rPr i="1" spc="15" dirty="0">
                <a:latin typeface="Arial"/>
                <a:cs typeface="Arial"/>
              </a:rPr>
              <a:t> </a:t>
            </a:r>
            <a:r>
              <a:rPr i="1" dirty="0">
                <a:latin typeface="Arial"/>
                <a:cs typeface="Arial"/>
              </a:rPr>
              <a:t>y</a:t>
            </a:r>
            <a:r>
              <a:rPr i="1" spc="10" dirty="0">
                <a:latin typeface="Arial"/>
                <a:cs typeface="Arial"/>
              </a:rPr>
              <a:t> </a:t>
            </a:r>
            <a:r>
              <a:rPr i="1" dirty="0">
                <a:latin typeface="Arial"/>
                <a:cs typeface="Arial"/>
              </a:rPr>
              <a:t>de los </a:t>
            </a:r>
            <a:r>
              <a:rPr i="1" spc="-484" dirty="0">
                <a:latin typeface="Arial"/>
                <a:cs typeface="Arial"/>
              </a:rPr>
              <a:t> </a:t>
            </a:r>
            <a:r>
              <a:rPr i="1" spc="-5" dirty="0">
                <a:latin typeface="Arial"/>
                <a:cs typeface="Arial"/>
              </a:rPr>
              <a:t>ingresos</a:t>
            </a:r>
            <a:r>
              <a:rPr i="1" spc="10" dirty="0">
                <a:latin typeface="Arial"/>
                <a:cs typeface="Arial"/>
              </a:rPr>
              <a:t> </a:t>
            </a:r>
            <a:r>
              <a:rPr i="1" spc="-5" dirty="0">
                <a:latin typeface="Arial"/>
                <a:cs typeface="Arial"/>
              </a:rPr>
              <a:t>no</a:t>
            </a:r>
            <a:r>
              <a:rPr i="1" spc="10" dirty="0">
                <a:latin typeface="Arial"/>
                <a:cs typeface="Arial"/>
              </a:rPr>
              <a:t> </a:t>
            </a:r>
            <a:r>
              <a:rPr i="1" spc="-5" dirty="0">
                <a:latin typeface="Arial"/>
                <a:cs typeface="Arial"/>
              </a:rPr>
              <a:t>operacionales.</a:t>
            </a:r>
            <a:endParaRPr>
              <a:latin typeface="Arial"/>
              <a:cs typeface="Arial"/>
            </a:endParaRPr>
          </a:p>
          <a:p>
            <a:pPr>
              <a:spcBef>
                <a:spcPts val="35"/>
              </a:spcBef>
            </a:pPr>
            <a:endParaRPr sz="2600">
              <a:latin typeface="Arial"/>
              <a:cs typeface="Arial"/>
            </a:endParaRPr>
          </a:p>
          <a:p>
            <a:pPr marL="413384" marR="5080"/>
            <a:r>
              <a:rPr i="1" spc="-5" dirty="0">
                <a:latin typeface="Arial"/>
                <a:cs typeface="Arial"/>
              </a:rPr>
              <a:t>Dentro</a:t>
            </a:r>
            <a:r>
              <a:rPr i="1" spc="20" dirty="0">
                <a:latin typeface="Arial"/>
                <a:cs typeface="Arial"/>
              </a:rPr>
              <a:t> </a:t>
            </a:r>
            <a:r>
              <a:rPr i="1" spc="-5" dirty="0">
                <a:latin typeface="Arial"/>
                <a:cs typeface="Arial"/>
              </a:rPr>
              <a:t>de</a:t>
            </a:r>
            <a:r>
              <a:rPr i="1" spc="5" dirty="0">
                <a:latin typeface="Arial"/>
                <a:cs typeface="Arial"/>
              </a:rPr>
              <a:t> </a:t>
            </a:r>
            <a:r>
              <a:rPr i="1" spc="-5" dirty="0">
                <a:latin typeface="Arial"/>
                <a:cs typeface="Arial"/>
              </a:rPr>
              <a:t>las</a:t>
            </a:r>
            <a:r>
              <a:rPr i="1" spc="10" dirty="0">
                <a:latin typeface="Arial"/>
                <a:cs typeface="Arial"/>
              </a:rPr>
              <a:t> </a:t>
            </a:r>
            <a:r>
              <a:rPr i="1" spc="-5" dirty="0">
                <a:latin typeface="Arial"/>
                <a:cs typeface="Arial"/>
              </a:rPr>
              <a:t>funciones</a:t>
            </a:r>
            <a:r>
              <a:rPr i="1" spc="35" dirty="0">
                <a:latin typeface="Arial"/>
                <a:cs typeface="Arial"/>
              </a:rPr>
              <a:t> </a:t>
            </a:r>
            <a:r>
              <a:rPr i="1" spc="-5" dirty="0">
                <a:latin typeface="Arial"/>
                <a:cs typeface="Arial"/>
              </a:rPr>
              <a:t>que</a:t>
            </a:r>
            <a:r>
              <a:rPr i="1" spc="5" dirty="0">
                <a:latin typeface="Arial"/>
                <a:cs typeface="Arial"/>
              </a:rPr>
              <a:t> </a:t>
            </a:r>
            <a:r>
              <a:rPr i="1" spc="-5" dirty="0">
                <a:latin typeface="Arial"/>
                <a:cs typeface="Arial"/>
              </a:rPr>
              <a:t>se</a:t>
            </a:r>
            <a:r>
              <a:rPr i="1" spc="5" dirty="0">
                <a:latin typeface="Arial"/>
                <a:cs typeface="Arial"/>
              </a:rPr>
              <a:t> </a:t>
            </a:r>
            <a:r>
              <a:rPr i="1" spc="-5" dirty="0">
                <a:latin typeface="Arial"/>
                <a:cs typeface="Arial"/>
              </a:rPr>
              <a:t>conferirán</a:t>
            </a:r>
            <a:r>
              <a:rPr i="1" spc="30" dirty="0">
                <a:latin typeface="Arial"/>
                <a:cs typeface="Arial"/>
              </a:rPr>
              <a:t> </a:t>
            </a:r>
            <a:r>
              <a:rPr i="1" spc="-5" dirty="0">
                <a:latin typeface="Arial"/>
                <a:cs typeface="Arial"/>
              </a:rPr>
              <a:t>al</a:t>
            </a:r>
            <a:r>
              <a:rPr i="1" spc="5" dirty="0">
                <a:latin typeface="Arial"/>
                <a:cs typeface="Arial"/>
              </a:rPr>
              <a:t> </a:t>
            </a:r>
            <a:r>
              <a:rPr i="1" spc="-5" dirty="0">
                <a:latin typeface="Arial"/>
                <a:cs typeface="Arial"/>
              </a:rPr>
              <a:t>Fideicomiso</a:t>
            </a:r>
            <a:r>
              <a:rPr i="1" spc="40" dirty="0">
                <a:latin typeface="Arial"/>
                <a:cs typeface="Arial"/>
              </a:rPr>
              <a:t> </a:t>
            </a:r>
            <a:r>
              <a:rPr i="1" spc="-5" dirty="0">
                <a:latin typeface="Arial"/>
                <a:cs typeface="Arial"/>
              </a:rPr>
              <a:t>Global,</a:t>
            </a:r>
            <a:r>
              <a:rPr i="1" spc="15" dirty="0">
                <a:latin typeface="Arial"/>
                <a:cs typeface="Arial"/>
              </a:rPr>
              <a:t> </a:t>
            </a:r>
            <a:r>
              <a:rPr i="1" spc="-5" dirty="0">
                <a:latin typeface="Arial"/>
                <a:cs typeface="Arial"/>
              </a:rPr>
              <a:t>está</a:t>
            </a:r>
            <a:r>
              <a:rPr i="1" spc="5" dirty="0">
                <a:latin typeface="Arial"/>
                <a:cs typeface="Arial"/>
              </a:rPr>
              <a:t> </a:t>
            </a:r>
            <a:r>
              <a:rPr i="1" spc="-5" dirty="0">
                <a:latin typeface="Arial"/>
                <a:cs typeface="Arial"/>
              </a:rPr>
              <a:t>la </a:t>
            </a:r>
            <a:r>
              <a:rPr i="1" dirty="0">
                <a:latin typeface="Arial"/>
                <a:cs typeface="Arial"/>
              </a:rPr>
              <a:t> </a:t>
            </a:r>
            <a:r>
              <a:rPr i="1" spc="-5" dirty="0">
                <a:latin typeface="Arial"/>
                <a:cs typeface="Arial"/>
              </a:rPr>
              <a:t>conciliación</a:t>
            </a:r>
            <a:r>
              <a:rPr i="1" spc="35" dirty="0">
                <a:latin typeface="Arial"/>
                <a:cs typeface="Arial"/>
              </a:rPr>
              <a:t> </a:t>
            </a:r>
            <a:r>
              <a:rPr i="1" dirty="0">
                <a:latin typeface="Arial"/>
                <a:cs typeface="Arial"/>
              </a:rPr>
              <a:t>de</a:t>
            </a:r>
            <a:r>
              <a:rPr i="1" spc="-5" dirty="0">
                <a:latin typeface="Arial"/>
                <a:cs typeface="Arial"/>
              </a:rPr>
              <a:t> </a:t>
            </a:r>
            <a:r>
              <a:rPr i="1" dirty="0">
                <a:latin typeface="Arial"/>
                <a:cs typeface="Arial"/>
              </a:rPr>
              <a:t>los</a:t>
            </a:r>
            <a:r>
              <a:rPr i="1" spc="5" dirty="0">
                <a:latin typeface="Arial"/>
                <a:cs typeface="Arial"/>
              </a:rPr>
              <a:t> </a:t>
            </a:r>
            <a:r>
              <a:rPr i="1" spc="-5" dirty="0">
                <a:latin typeface="Arial"/>
                <a:cs typeface="Arial"/>
              </a:rPr>
              <a:t>valores</a:t>
            </a:r>
            <a:r>
              <a:rPr i="1" spc="20" dirty="0">
                <a:latin typeface="Arial"/>
                <a:cs typeface="Arial"/>
              </a:rPr>
              <a:t> </a:t>
            </a:r>
            <a:r>
              <a:rPr i="1" spc="-5" dirty="0">
                <a:latin typeface="Arial"/>
                <a:cs typeface="Arial"/>
              </a:rPr>
              <a:t>recaudados</a:t>
            </a:r>
            <a:r>
              <a:rPr i="1" spc="30" dirty="0">
                <a:latin typeface="Arial"/>
                <a:cs typeface="Arial"/>
              </a:rPr>
              <a:t> </a:t>
            </a:r>
            <a:r>
              <a:rPr i="1" spc="-5" dirty="0">
                <a:latin typeface="Arial"/>
                <a:cs typeface="Arial"/>
              </a:rPr>
              <a:t>por</a:t>
            </a:r>
            <a:r>
              <a:rPr i="1" spc="15" dirty="0">
                <a:latin typeface="Arial"/>
                <a:cs typeface="Arial"/>
              </a:rPr>
              <a:t> </a:t>
            </a:r>
            <a:r>
              <a:rPr i="1" dirty="0">
                <a:latin typeface="Arial"/>
                <a:cs typeface="Arial"/>
              </a:rPr>
              <a:t>tarifa, </a:t>
            </a:r>
            <a:r>
              <a:rPr i="1" spc="-5" dirty="0">
                <a:latin typeface="Arial"/>
                <a:cs typeface="Arial"/>
              </a:rPr>
              <a:t>contrastando</a:t>
            </a:r>
            <a:r>
              <a:rPr i="1" spc="25" dirty="0">
                <a:latin typeface="Arial"/>
                <a:cs typeface="Arial"/>
              </a:rPr>
              <a:t> </a:t>
            </a:r>
            <a:r>
              <a:rPr i="1" dirty="0">
                <a:latin typeface="Arial"/>
                <a:cs typeface="Arial"/>
              </a:rPr>
              <a:t>con los </a:t>
            </a:r>
            <a:r>
              <a:rPr i="1" spc="5" dirty="0">
                <a:latin typeface="Arial"/>
                <a:cs typeface="Arial"/>
              </a:rPr>
              <a:t> </a:t>
            </a:r>
            <a:r>
              <a:rPr i="1" spc="-5" dirty="0">
                <a:latin typeface="Arial"/>
                <a:cs typeface="Arial"/>
              </a:rPr>
              <a:t>reportes</a:t>
            </a:r>
            <a:r>
              <a:rPr i="1" spc="30" dirty="0">
                <a:latin typeface="Arial"/>
                <a:cs typeface="Arial"/>
              </a:rPr>
              <a:t> </a:t>
            </a:r>
            <a:r>
              <a:rPr i="1" spc="-5" dirty="0">
                <a:latin typeface="Arial"/>
                <a:cs typeface="Arial"/>
              </a:rPr>
              <a:t>de</a:t>
            </a:r>
            <a:r>
              <a:rPr i="1" spc="10" dirty="0">
                <a:latin typeface="Arial"/>
                <a:cs typeface="Arial"/>
              </a:rPr>
              <a:t> </a:t>
            </a:r>
            <a:r>
              <a:rPr i="1" spc="-5" dirty="0">
                <a:latin typeface="Arial"/>
                <a:cs typeface="Arial"/>
              </a:rPr>
              <a:t>cumplimiento</a:t>
            </a:r>
            <a:r>
              <a:rPr i="1" spc="60" dirty="0">
                <a:latin typeface="Arial"/>
                <a:cs typeface="Arial"/>
              </a:rPr>
              <a:t> </a:t>
            </a:r>
            <a:r>
              <a:rPr i="1" spc="-5" dirty="0">
                <a:latin typeface="Arial"/>
                <a:cs typeface="Arial"/>
              </a:rPr>
              <a:t>operacional</a:t>
            </a:r>
            <a:r>
              <a:rPr i="1" spc="40" dirty="0">
                <a:latin typeface="Arial"/>
                <a:cs typeface="Arial"/>
              </a:rPr>
              <a:t> </a:t>
            </a:r>
            <a:r>
              <a:rPr i="1" dirty="0">
                <a:latin typeface="Arial"/>
                <a:cs typeface="Arial"/>
              </a:rPr>
              <a:t>y</a:t>
            </a:r>
            <a:r>
              <a:rPr i="1" spc="10" dirty="0">
                <a:latin typeface="Arial"/>
                <a:cs typeface="Arial"/>
              </a:rPr>
              <a:t> </a:t>
            </a:r>
            <a:r>
              <a:rPr i="1" spc="-5" dirty="0">
                <a:latin typeface="Arial"/>
                <a:cs typeface="Arial"/>
              </a:rPr>
              <a:t>las</a:t>
            </a:r>
            <a:r>
              <a:rPr i="1" spc="25" dirty="0">
                <a:latin typeface="Arial"/>
                <a:cs typeface="Arial"/>
              </a:rPr>
              <a:t> </a:t>
            </a:r>
            <a:r>
              <a:rPr i="1" spc="-5" dirty="0">
                <a:latin typeface="Arial"/>
                <a:cs typeface="Arial"/>
              </a:rPr>
              <a:t>fórmulas</a:t>
            </a:r>
            <a:r>
              <a:rPr i="1" spc="25" dirty="0">
                <a:latin typeface="Arial"/>
                <a:cs typeface="Arial"/>
              </a:rPr>
              <a:t> </a:t>
            </a:r>
            <a:r>
              <a:rPr i="1" spc="-5" dirty="0">
                <a:latin typeface="Arial"/>
                <a:cs typeface="Arial"/>
              </a:rPr>
              <a:t>de</a:t>
            </a:r>
            <a:r>
              <a:rPr i="1" spc="20" dirty="0">
                <a:latin typeface="Arial"/>
                <a:cs typeface="Arial"/>
              </a:rPr>
              <a:t> </a:t>
            </a:r>
            <a:r>
              <a:rPr i="1" spc="-5" dirty="0">
                <a:latin typeface="Arial"/>
                <a:cs typeface="Arial"/>
              </a:rPr>
              <a:t>distribución</a:t>
            </a:r>
            <a:r>
              <a:rPr i="1" spc="30" dirty="0">
                <a:latin typeface="Arial"/>
                <a:cs typeface="Arial"/>
              </a:rPr>
              <a:t> </a:t>
            </a:r>
            <a:r>
              <a:rPr i="1" spc="-5" dirty="0">
                <a:latin typeface="Arial"/>
                <a:cs typeface="Arial"/>
              </a:rPr>
              <a:t>para</a:t>
            </a:r>
            <a:r>
              <a:rPr i="1" spc="10" dirty="0">
                <a:latin typeface="Arial"/>
                <a:cs typeface="Arial"/>
              </a:rPr>
              <a:t> </a:t>
            </a:r>
            <a:r>
              <a:rPr i="1" spc="-5" dirty="0">
                <a:latin typeface="Arial"/>
                <a:cs typeface="Arial"/>
              </a:rPr>
              <a:t>los </a:t>
            </a:r>
            <a:r>
              <a:rPr i="1" spc="-484" dirty="0">
                <a:latin typeface="Arial"/>
                <a:cs typeface="Arial"/>
              </a:rPr>
              <a:t> </a:t>
            </a:r>
            <a:r>
              <a:rPr i="1" spc="-5" dirty="0">
                <a:latin typeface="Arial"/>
                <a:cs typeface="Arial"/>
              </a:rPr>
              <a:t>pagos</a:t>
            </a:r>
            <a:r>
              <a:rPr i="1" spc="10" dirty="0">
                <a:latin typeface="Arial"/>
                <a:cs typeface="Arial"/>
              </a:rPr>
              <a:t> </a:t>
            </a:r>
            <a:r>
              <a:rPr i="1" spc="-5" dirty="0">
                <a:latin typeface="Arial"/>
                <a:cs typeface="Arial"/>
              </a:rPr>
              <a:t>a</a:t>
            </a:r>
            <a:r>
              <a:rPr i="1" dirty="0">
                <a:latin typeface="Arial"/>
                <a:cs typeface="Arial"/>
              </a:rPr>
              <a:t> </a:t>
            </a:r>
            <a:r>
              <a:rPr i="1" spc="-5" dirty="0">
                <a:latin typeface="Arial"/>
                <a:cs typeface="Arial"/>
              </a:rPr>
              <a:t>los</a:t>
            </a:r>
            <a:r>
              <a:rPr i="1" dirty="0">
                <a:latin typeface="Arial"/>
                <a:cs typeface="Arial"/>
              </a:rPr>
              <a:t> </a:t>
            </a:r>
            <a:r>
              <a:rPr i="1" spc="-5" dirty="0">
                <a:latin typeface="Arial"/>
                <a:cs typeface="Arial"/>
              </a:rPr>
              <a:t>operadores.</a:t>
            </a:r>
            <a:endParaRPr>
              <a:latin typeface="Arial"/>
              <a:cs typeface="Arial"/>
            </a:endParaRPr>
          </a:p>
        </p:txBody>
      </p:sp>
      <p:sp>
        <p:nvSpPr>
          <p:cNvPr id="36" name="object 36"/>
          <p:cNvSpPr txBox="1">
            <a:spLocks noGrp="1"/>
          </p:cNvSpPr>
          <p:nvPr>
            <p:ph type="title"/>
          </p:nvPr>
        </p:nvSpPr>
        <p:spPr>
          <a:xfrm>
            <a:off x="855345" y="290336"/>
            <a:ext cx="4953000" cy="513715"/>
          </a:xfrm>
          <a:prstGeom prst="rect">
            <a:avLst/>
          </a:prstGeom>
        </p:spPr>
        <p:txBody>
          <a:bodyPr vert="horz" wrap="square" lIns="0" tIns="12700" rIns="0" bIns="0" rtlCol="0" anchor="t">
            <a:spAutoFit/>
          </a:bodyPr>
          <a:lstStyle/>
          <a:p>
            <a:pPr marL="12700">
              <a:spcBef>
                <a:spcPts val="100"/>
              </a:spcBef>
            </a:pPr>
            <a:r>
              <a:rPr sz="3200" dirty="0"/>
              <a:t>ORDENANZA</a:t>
            </a:r>
            <a:r>
              <a:rPr sz="3200" spc="-200" dirty="0"/>
              <a:t> </a:t>
            </a:r>
            <a:r>
              <a:rPr sz="3200" spc="-25" dirty="0"/>
              <a:t>MUNICIPAL</a:t>
            </a:r>
            <a:endParaRPr sz="32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98676" y="1277873"/>
            <a:ext cx="7920355" cy="4146776"/>
          </a:xfrm>
          <a:prstGeom prst="rect">
            <a:avLst/>
          </a:prstGeom>
        </p:spPr>
        <p:txBody>
          <a:bodyPr vert="horz" wrap="square" lIns="0" tIns="12700" rIns="0" bIns="0" rtlCol="0">
            <a:spAutoFit/>
          </a:bodyPr>
          <a:lstStyle/>
          <a:p>
            <a:pPr marL="355600" indent="-342900">
              <a:spcBef>
                <a:spcPts val="100"/>
              </a:spcBef>
              <a:buFont typeface="Wingdings"/>
              <a:buChar char=""/>
              <a:tabLst>
                <a:tab pos="355600" algn="l"/>
              </a:tabLst>
            </a:pPr>
            <a:r>
              <a:rPr sz="2400" spc="-5" dirty="0">
                <a:latin typeface="Arial"/>
                <a:cs typeface="Arial"/>
              </a:rPr>
              <a:t>Resolución</a:t>
            </a:r>
            <a:r>
              <a:rPr sz="2400" spc="55" dirty="0">
                <a:latin typeface="Arial"/>
                <a:cs typeface="Arial"/>
              </a:rPr>
              <a:t> </a:t>
            </a:r>
            <a:r>
              <a:rPr sz="2400" dirty="0">
                <a:latin typeface="Arial"/>
                <a:cs typeface="Arial"/>
              </a:rPr>
              <a:t>Secretaría</a:t>
            </a:r>
            <a:r>
              <a:rPr sz="2400" spc="5" dirty="0">
                <a:latin typeface="Arial"/>
                <a:cs typeface="Arial"/>
              </a:rPr>
              <a:t> </a:t>
            </a:r>
            <a:r>
              <a:rPr sz="2400" spc="-5" dirty="0">
                <a:latin typeface="Arial"/>
                <a:cs typeface="Arial"/>
              </a:rPr>
              <a:t>Movilidad</a:t>
            </a:r>
            <a:r>
              <a:rPr sz="2400" spc="40" dirty="0">
                <a:latin typeface="Arial"/>
                <a:cs typeface="Arial"/>
              </a:rPr>
              <a:t> </a:t>
            </a:r>
            <a:r>
              <a:rPr sz="2400" spc="-5" dirty="0">
                <a:latin typeface="Arial"/>
                <a:cs typeface="Arial"/>
              </a:rPr>
              <a:t>#</a:t>
            </a:r>
            <a:r>
              <a:rPr sz="2400" spc="10" dirty="0">
                <a:latin typeface="Arial"/>
                <a:cs typeface="Arial"/>
              </a:rPr>
              <a:t> </a:t>
            </a:r>
            <a:r>
              <a:rPr sz="2400" spc="-5" dirty="0">
                <a:latin typeface="Arial"/>
                <a:cs typeface="Arial"/>
              </a:rPr>
              <a:t>2021</a:t>
            </a:r>
            <a:r>
              <a:rPr sz="2400" spc="-50" dirty="0">
                <a:latin typeface="Arial"/>
                <a:cs typeface="Arial"/>
              </a:rPr>
              <a:t> </a:t>
            </a:r>
            <a:r>
              <a:rPr sz="2400" dirty="0">
                <a:latin typeface="Arial"/>
                <a:cs typeface="Arial"/>
              </a:rPr>
              <a:t>- </a:t>
            </a:r>
            <a:r>
              <a:rPr sz="2400" spc="-10" dirty="0">
                <a:latin typeface="Arial"/>
                <a:cs typeface="Arial"/>
              </a:rPr>
              <a:t>005:</a:t>
            </a:r>
            <a:endParaRPr sz="2400">
              <a:latin typeface="Arial"/>
              <a:cs typeface="Arial"/>
            </a:endParaRPr>
          </a:p>
          <a:p>
            <a:pPr marL="756285" lvl="1" indent="-287020">
              <a:spcBef>
                <a:spcPts val="1920"/>
              </a:spcBef>
              <a:buFont typeface="Wingdings"/>
              <a:buChar char=""/>
              <a:tabLst>
                <a:tab pos="756920" algn="l"/>
              </a:tabLst>
            </a:pPr>
            <a:r>
              <a:rPr sz="2400" spc="-5" dirty="0">
                <a:latin typeface="Arial"/>
                <a:cs typeface="Arial"/>
              </a:rPr>
              <a:t>Fideicomiso</a:t>
            </a:r>
            <a:r>
              <a:rPr sz="2400" spc="5" dirty="0">
                <a:latin typeface="Arial"/>
                <a:cs typeface="Arial"/>
              </a:rPr>
              <a:t> </a:t>
            </a:r>
            <a:r>
              <a:rPr sz="2400" spc="-5" dirty="0">
                <a:latin typeface="Arial"/>
                <a:cs typeface="Arial"/>
              </a:rPr>
              <a:t>Global</a:t>
            </a:r>
            <a:endParaRPr sz="2400">
              <a:latin typeface="Arial"/>
              <a:cs typeface="Arial"/>
            </a:endParaRPr>
          </a:p>
          <a:p>
            <a:pPr lvl="1">
              <a:spcBef>
                <a:spcPts val="5"/>
              </a:spcBef>
              <a:buFont typeface="Wingdings"/>
              <a:buChar char=""/>
            </a:pPr>
            <a:endParaRPr sz="2500">
              <a:latin typeface="Arial"/>
              <a:cs typeface="Arial"/>
            </a:endParaRPr>
          </a:p>
          <a:p>
            <a:pPr marL="756285" lvl="1" indent="-287020">
              <a:buFont typeface="Wingdings"/>
              <a:buChar char=""/>
              <a:tabLst>
                <a:tab pos="756920" algn="l"/>
              </a:tabLst>
            </a:pPr>
            <a:r>
              <a:rPr sz="2400" spc="-5" dirty="0">
                <a:latin typeface="Arial"/>
                <a:cs typeface="Arial"/>
              </a:rPr>
              <a:t>Fideicomisos</a:t>
            </a:r>
            <a:r>
              <a:rPr sz="2400" spc="10" dirty="0">
                <a:latin typeface="Arial"/>
                <a:cs typeface="Arial"/>
              </a:rPr>
              <a:t> </a:t>
            </a:r>
            <a:r>
              <a:rPr sz="2400" spc="-5" dirty="0">
                <a:latin typeface="Arial"/>
                <a:cs typeface="Arial"/>
              </a:rPr>
              <a:t>Individuales</a:t>
            </a:r>
            <a:endParaRPr sz="2400">
              <a:latin typeface="Arial"/>
              <a:cs typeface="Arial"/>
            </a:endParaRPr>
          </a:p>
          <a:p>
            <a:pPr lvl="1">
              <a:spcBef>
                <a:spcPts val="5"/>
              </a:spcBef>
              <a:buFont typeface="Wingdings"/>
              <a:buChar char=""/>
            </a:pPr>
            <a:endParaRPr sz="2500">
              <a:latin typeface="Arial"/>
              <a:cs typeface="Arial"/>
            </a:endParaRPr>
          </a:p>
          <a:p>
            <a:pPr marL="756285" lvl="1" indent="-287020">
              <a:spcBef>
                <a:spcPts val="5"/>
              </a:spcBef>
              <a:buFont typeface="Wingdings"/>
              <a:buChar char=""/>
              <a:tabLst>
                <a:tab pos="756920" algn="l"/>
              </a:tabLst>
            </a:pPr>
            <a:r>
              <a:rPr sz="2400" spc="-5" dirty="0">
                <a:latin typeface="Arial"/>
                <a:cs typeface="Arial"/>
              </a:rPr>
              <a:t>Concordancia</a:t>
            </a:r>
            <a:r>
              <a:rPr sz="2400" spc="40" dirty="0">
                <a:latin typeface="Arial"/>
                <a:cs typeface="Arial"/>
              </a:rPr>
              <a:t> </a:t>
            </a:r>
            <a:r>
              <a:rPr sz="2400" spc="-5" dirty="0">
                <a:latin typeface="Arial"/>
                <a:cs typeface="Arial"/>
              </a:rPr>
              <a:t>con</a:t>
            </a:r>
            <a:r>
              <a:rPr sz="2400" dirty="0">
                <a:latin typeface="Arial"/>
                <a:cs typeface="Arial"/>
              </a:rPr>
              <a:t> </a:t>
            </a:r>
            <a:r>
              <a:rPr sz="2400" spc="-5" dirty="0">
                <a:latin typeface="Arial"/>
                <a:cs typeface="Arial"/>
              </a:rPr>
              <a:t>Ordenanza</a:t>
            </a:r>
            <a:r>
              <a:rPr sz="2400" spc="5" dirty="0">
                <a:latin typeface="Arial"/>
                <a:cs typeface="Arial"/>
              </a:rPr>
              <a:t> </a:t>
            </a:r>
            <a:r>
              <a:rPr sz="2400" spc="-5" dirty="0">
                <a:latin typeface="Arial"/>
                <a:cs typeface="Arial"/>
              </a:rPr>
              <a:t>No.</a:t>
            </a:r>
            <a:r>
              <a:rPr sz="2400" dirty="0">
                <a:latin typeface="Arial"/>
                <a:cs typeface="Arial"/>
              </a:rPr>
              <a:t> </a:t>
            </a:r>
            <a:r>
              <a:rPr sz="2400" spc="-5" dirty="0">
                <a:latin typeface="Arial"/>
                <a:cs typeface="Arial"/>
              </a:rPr>
              <a:t>0017</a:t>
            </a:r>
            <a:endParaRPr sz="2400">
              <a:latin typeface="Arial"/>
              <a:cs typeface="Arial"/>
            </a:endParaRPr>
          </a:p>
          <a:p>
            <a:pPr lvl="1">
              <a:spcBef>
                <a:spcPts val="5"/>
              </a:spcBef>
              <a:buFont typeface="Wingdings"/>
              <a:buChar char=""/>
            </a:pPr>
            <a:endParaRPr sz="3000">
              <a:latin typeface="Arial"/>
              <a:cs typeface="Arial"/>
            </a:endParaRPr>
          </a:p>
          <a:p>
            <a:pPr marL="756285" marR="5080" lvl="1" indent="-287020">
              <a:lnSpc>
                <a:spcPct val="80000"/>
              </a:lnSpc>
              <a:buFont typeface="Wingdings"/>
              <a:buChar char=""/>
              <a:tabLst>
                <a:tab pos="756920" algn="l"/>
              </a:tabLst>
            </a:pPr>
            <a:r>
              <a:rPr sz="2400" spc="-5" dirty="0">
                <a:latin typeface="Arial"/>
                <a:cs typeface="Arial"/>
              </a:rPr>
              <a:t>Define</a:t>
            </a:r>
            <a:r>
              <a:rPr sz="2400" spc="5" dirty="0">
                <a:latin typeface="Arial"/>
                <a:cs typeface="Arial"/>
              </a:rPr>
              <a:t> </a:t>
            </a:r>
            <a:r>
              <a:rPr sz="2400" dirty="0">
                <a:latin typeface="Arial"/>
                <a:cs typeface="Arial"/>
              </a:rPr>
              <a:t>fórmula de</a:t>
            </a:r>
            <a:r>
              <a:rPr sz="2400" spc="-5" dirty="0">
                <a:latin typeface="Arial"/>
                <a:cs typeface="Arial"/>
              </a:rPr>
              <a:t> cálculo</a:t>
            </a:r>
            <a:r>
              <a:rPr sz="2400" spc="30" dirty="0">
                <a:latin typeface="Arial"/>
                <a:cs typeface="Arial"/>
              </a:rPr>
              <a:t> </a:t>
            </a:r>
            <a:r>
              <a:rPr sz="2400" dirty="0">
                <a:latin typeface="Arial"/>
                <a:cs typeface="Arial"/>
              </a:rPr>
              <a:t>a</a:t>
            </a:r>
            <a:r>
              <a:rPr sz="2400" spc="-15" dirty="0">
                <a:latin typeface="Arial"/>
                <a:cs typeface="Arial"/>
              </a:rPr>
              <a:t> </a:t>
            </a:r>
            <a:r>
              <a:rPr sz="2400" spc="-5" dirty="0">
                <a:latin typeface="Arial"/>
                <a:cs typeface="Arial"/>
              </a:rPr>
              <a:t>aplicar</a:t>
            </a:r>
            <a:r>
              <a:rPr sz="2400" spc="30" dirty="0">
                <a:latin typeface="Arial"/>
                <a:cs typeface="Arial"/>
              </a:rPr>
              <a:t> </a:t>
            </a:r>
            <a:r>
              <a:rPr sz="2400" dirty="0">
                <a:latin typeface="Arial"/>
                <a:cs typeface="Arial"/>
              </a:rPr>
              <a:t>en</a:t>
            </a:r>
            <a:r>
              <a:rPr sz="2400" spc="-10" dirty="0">
                <a:latin typeface="Arial"/>
                <a:cs typeface="Arial"/>
              </a:rPr>
              <a:t> </a:t>
            </a:r>
            <a:r>
              <a:rPr sz="2400" dirty="0">
                <a:latin typeface="Arial"/>
                <a:cs typeface="Arial"/>
              </a:rPr>
              <a:t>el</a:t>
            </a:r>
            <a:r>
              <a:rPr sz="2400" spc="10" dirty="0">
                <a:latin typeface="Arial"/>
                <a:cs typeface="Arial"/>
              </a:rPr>
              <a:t> </a:t>
            </a:r>
            <a:r>
              <a:rPr sz="2400" spc="-5" dirty="0">
                <a:latin typeface="Arial"/>
                <a:cs typeface="Arial"/>
              </a:rPr>
              <a:t>Fideicomiso </a:t>
            </a:r>
            <a:r>
              <a:rPr sz="2400" spc="-650" dirty="0">
                <a:latin typeface="Arial"/>
                <a:cs typeface="Arial"/>
              </a:rPr>
              <a:t> </a:t>
            </a:r>
            <a:r>
              <a:rPr sz="2400" spc="-5" dirty="0">
                <a:latin typeface="Arial"/>
                <a:cs typeface="Arial"/>
              </a:rPr>
              <a:t>Global</a:t>
            </a:r>
            <a:r>
              <a:rPr sz="2400" spc="15" dirty="0">
                <a:latin typeface="Arial"/>
                <a:cs typeface="Arial"/>
              </a:rPr>
              <a:t> </a:t>
            </a:r>
            <a:r>
              <a:rPr sz="2400" spc="-5" dirty="0">
                <a:latin typeface="Arial"/>
                <a:cs typeface="Arial"/>
              </a:rPr>
              <a:t>para</a:t>
            </a:r>
            <a:r>
              <a:rPr sz="2400" spc="20" dirty="0">
                <a:latin typeface="Arial"/>
                <a:cs typeface="Arial"/>
              </a:rPr>
              <a:t> </a:t>
            </a:r>
            <a:r>
              <a:rPr sz="2400" spc="-5" dirty="0">
                <a:latin typeface="Arial"/>
                <a:cs typeface="Arial"/>
              </a:rPr>
              <a:t>que</a:t>
            </a:r>
            <a:r>
              <a:rPr sz="2400" dirty="0">
                <a:latin typeface="Arial"/>
                <a:cs typeface="Arial"/>
              </a:rPr>
              <a:t> </a:t>
            </a:r>
            <a:r>
              <a:rPr sz="2400" spc="-5" dirty="0">
                <a:latin typeface="Arial"/>
                <a:cs typeface="Arial"/>
              </a:rPr>
              <a:t>opere</a:t>
            </a:r>
            <a:r>
              <a:rPr sz="2400" spc="20" dirty="0">
                <a:latin typeface="Arial"/>
                <a:cs typeface="Arial"/>
              </a:rPr>
              <a:t> </a:t>
            </a:r>
            <a:r>
              <a:rPr sz="2400" spc="-5" dirty="0">
                <a:latin typeface="Arial"/>
                <a:cs typeface="Arial"/>
              </a:rPr>
              <a:t>la Cámara</a:t>
            </a:r>
            <a:r>
              <a:rPr sz="2400" spc="25" dirty="0">
                <a:latin typeface="Arial"/>
                <a:cs typeface="Arial"/>
              </a:rPr>
              <a:t> </a:t>
            </a:r>
            <a:r>
              <a:rPr sz="2400" spc="-5" dirty="0">
                <a:latin typeface="Arial"/>
                <a:cs typeface="Arial"/>
              </a:rPr>
              <a:t>de</a:t>
            </a:r>
            <a:r>
              <a:rPr sz="2400" spc="10" dirty="0">
                <a:latin typeface="Arial"/>
                <a:cs typeface="Arial"/>
              </a:rPr>
              <a:t> </a:t>
            </a:r>
            <a:r>
              <a:rPr sz="2400" spc="-5" dirty="0">
                <a:latin typeface="Arial"/>
                <a:cs typeface="Arial"/>
              </a:rPr>
              <a:t>Compensación, </a:t>
            </a:r>
            <a:r>
              <a:rPr sz="2400" spc="-650" dirty="0">
                <a:latin typeface="Arial"/>
                <a:cs typeface="Arial"/>
              </a:rPr>
              <a:t> </a:t>
            </a:r>
            <a:r>
              <a:rPr sz="2400" dirty="0">
                <a:latin typeface="Arial"/>
                <a:cs typeface="Arial"/>
              </a:rPr>
              <a:t>y</a:t>
            </a:r>
            <a:r>
              <a:rPr sz="2400" spc="-10" dirty="0">
                <a:latin typeface="Arial"/>
                <a:cs typeface="Arial"/>
              </a:rPr>
              <a:t> </a:t>
            </a:r>
            <a:r>
              <a:rPr sz="2400" spc="-5" dirty="0">
                <a:latin typeface="Arial"/>
                <a:cs typeface="Arial"/>
              </a:rPr>
              <a:t>se</a:t>
            </a:r>
            <a:r>
              <a:rPr sz="2400" dirty="0">
                <a:latin typeface="Arial"/>
                <a:cs typeface="Arial"/>
              </a:rPr>
              <a:t> </a:t>
            </a:r>
            <a:r>
              <a:rPr sz="2400" spc="-5" dirty="0">
                <a:latin typeface="Arial"/>
                <a:cs typeface="Arial"/>
              </a:rPr>
              <a:t>asignen</a:t>
            </a:r>
            <a:r>
              <a:rPr sz="2400" spc="20" dirty="0">
                <a:latin typeface="Arial"/>
                <a:cs typeface="Arial"/>
              </a:rPr>
              <a:t> </a:t>
            </a:r>
            <a:r>
              <a:rPr sz="2400" spc="-5" dirty="0">
                <a:latin typeface="Arial"/>
                <a:cs typeface="Arial"/>
              </a:rPr>
              <a:t>recursos</a:t>
            </a:r>
            <a:r>
              <a:rPr sz="2400" spc="10" dirty="0">
                <a:latin typeface="Arial"/>
                <a:cs typeface="Arial"/>
              </a:rPr>
              <a:t> </a:t>
            </a:r>
            <a:r>
              <a:rPr sz="2400" spc="-5" dirty="0">
                <a:latin typeface="Arial"/>
                <a:cs typeface="Arial"/>
              </a:rPr>
              <a:t>hacia</a:t>
            </a:r>
            <a:r>
              <a:rPr sz="2400" spc="10" dirty="0">
                <a:latin typeface="Arial"/>
                <a:cs typeface="Arial"/>
              </a:rPr>
              <a:t> </a:t>
            </a:r>
            <a:r>
              <a:rPr sz="2400" spc="-5" dirty="0">
                <a:latin typeface="Arial"/>
                <a:cs typeface="Arial"/>
              </a:rPr>
              <a:t>los</a:t>
            </a:r>
            <a:r>
              <a:rPr sz="2400" spc="10" dirty="0">
                <a:latin typeface="Arial"/>
                <a:cs typeface="Arial"/>
              </a:rPr>
              <a:t> </a:t>
            </a:r>
            <a:r>
              <a:rPr sz="2400" spc="-5" dirty="0">
                <a:latin typeface="Arial"/>
                <a:cs typeface="Arial"/>
              </a:rPr>
              <a:t>Fideicomisos </a:t>
            </a:r>
            <a:r>
              <a:rPr sz="2400" dirty="0">
                <a:latin typeface="Arial"/>
                <a:cs typeface="Arial"/>
              </a:rPr>
              <a:t> </a:t>
            </a:r>
            <a:r>
              <a:rPr sz="2400" spc="-5" dirty="0">
                <a:latin typeface="Arial"/>
                <a:cs typeface="Arial"/>
              </a:rPr>
              <a:t>Individuales</a:t>
            </a:r>
            <a:endParaRPr sz="2400">
              <a:latin typeface="Arial"/>
              <a:cs typeface="Arial"/>
            </a:endParaRPr>
          </a:p>
        </p:txBody>
      </p:sp>
      <p:sp>
        <p:nvSpPr>
          <p:cNvPr id="5" name="object 5"/>
          <p:cNvSpPr txBox="1">
            <a:spLocks noGrp="1"/>
          </p:cNvSpPr>
          <p:nvPr>
            <p:ph type="title"/>
          </p:nvPr>
        </p:nvSpPr>
        <p:spPr>
          <a:xfrm>
            <a:off x="603122" y="205741"/>
            <a:ext cx="4431030" cy="513715"/>
          </a:xfrm>
          <a:prstGeom prst="rect">
            <a:avLst/>
          </a:prstGeom>
        </p:spPr>
        <p:txBody>
          <a:bodyPr vert="horz" wrap="square" lIns="0" tIns="12700" rIns="0" bIns="0" rtlCol="0" anchor="t">
            <a:spAutoFit/>
          </a:bodyPr>
          <a:lstStyle/>
          <a:p>
            <a:pPr marL="12700">
              <a:spcBef>
                <a:spcPts val="100"/>
              </a:spcBef>
            </a:pPr>
            <a:r>
              <a:rPr sz="3200" dirty="0"/>
              <a:t>MODELO</a:t>
            </a:r>
            <a:r>
              <a:rPr sz="3200" spc="-55" dirty="0"/>
              <a:t> </a:t>
            </a:r>
            <a:r>
              <a:rPr sz="3200" dirty="0"/>
              <a:t>DE</a:t>
            </a:r>
            <a:r>
              <a:rPr sz="3200" spc="-25" dirty="0"/>
              <a:t> </a:t>
            </a:r>
            <a:r>
              <a:rPr sz="3200" dirty="0"/>
              <a:t>GESTION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464432" y="2166316"/>
            <a:ext cx="5264150" cy="574675"/>
          </a:xfrm>
          <a:prstGeom prst="rect">
            <a:avLst/>
          </a:prstGeom>
        </p:spPr>
        <p:txBody>
          <a:bodyPr vert="horz" wrap="square" lIns="0" tIns="12700" rIns="0" bIns="0" rtlCol="0">
            <a:spAutoFit/>
          </a:bodyPr>
          <a:lstStyle/>
          <a:p>
            <a:pPr marL="1905" algn="ctr">
              <a:spcBef>
                <a:spcPts val="100"/>
              </a:spcBef>
            </a:pPr>
            <a:r>
              <a:rPr b="1" dirty="0">
                <a:latin typeface="Tahoma"/>
                <a:ea typeface="+mn-ea"/>
                <a:cs typeface="Tahoma"/>
              </a:rPr>
              <a:t>FIDEICOMISO GLOBAL</a:t>
            </a:r>
          </a:p>
        </p:txBody>
      </p:sp>
      <p:pic>
        <p:nvPicPr>
          <p:cNvPr id="4" name="object 4"/>
          <p:cNvPicPr/>
          <p:nvPr/>
        </p:nvPicPr>
        <p:blipFill>
          <a:blip r:embed="rId2" cstate="print"/>
          <a:stretch>
            <a:fillRect/>
          </a:stretch>
        </p:blipFill>
        <p:spPr>
          <a:xfrm>
            <a:off x="5679947" y="3133345"/>
            <a:ext cx="861822" cy="1009649"/>
          </a:xfrm>
          <a:prstGeom prst="rect">
            <a:avLst/>
          </a:prstGeom>
        </p:spPr>
      </p:pic>
      <p:pic>
        <p:nvPicPr>
          <p:cNvPr id="5" name="object 5"/>
          <p:cNvPicPr/>
          <p:nvPr/>
        </p:nvPicPr>
        <p:blipFill>
          <a:blip r:embed="rId3" cstate="print"/>
          <a:stretch>
            <a:fillRect/>
          </a:stretch>
        </p:blipFill>
        <p:spPr>
          <a:xfrm>
            <a:off x="2220468" y="4230623"/>
            <a:ext cx="7780782" cy="1009650"/>
          </a:xfrm>
          <a:prstGeom prst="rect">
            <a:avLst/>
          </a:prstGeom>
        </p:spPr>
      </p:pic>
      <p:sp>
        <p:nvSpPr>
          <p:cNvPr id="6" name="object 6"/>
          <p:cNvSpPr txBox="1"/>
          <p:nvPr/>
        </p:nvSpPr>
        <p:spPr>
          <a:xfrm>
            <a:off x="2492146" y="3263850"/>
            <a:ext cx="7207250" cy="1672589"/>
          </a:xfrm>
          <a:prstGeom prst="rect">
            <a:avLst/>
          </a:prstGeom>
        </p:spPr>
        <p:txBody>
          <a:bodyPr vert="horz" wrap="square" lIns="0" tIns="12700" rIns="0" bIns="0" rtlCol="0">
            <a:spAutoFit/>
          </a:bodyPr>
          <a:lstStyle/>
          <a:p>
            <a:pPr marL="1905" algn="ctr">
              <a:spcBef>
                <a:spcPts val="100"/>
              </a:spcBef>
            </a:pPr>
            <a:r>
              <a:rPr sz="3600" b="1" dirty="0">
                <a:solidFill>
                  <a:schemeClr val="accent1"/>
                </a:solidFill>
                <a:latin typeface="Tahoma"/>
                <a:cs typeface="Tahoma"/>
              </a:rPr>
              <a:t>y</a:t>
            </a:r>
            <a:endParaRPr sz="3600" dirty="0">
              <a:solidFill>
                <a:schemeClr val="accent1"/>
              </a:solidFill>
              <a:latin typeface="Tahoma"/>
              <a:cs typeface="Tahoma"/>
            </a:endParaRPr>
          </a:p>
          <a:p>
            <a:pPr>
              <a:spcBef>
                <a:spcPts val="40"/>
              </a:spcBef>
            </a:pPr>
            <a:endParaRPr sz="3550" dirty="0">
              <a:solidFill>
                <a:schemeClr val="accent1"/>
              </a:solidFill>
              <a:latin typeface="Tahoma"/>
              <a:cs typeface="Tahoma"/>
            </a:endParaRPr>
          </a:p>
          <a:p>
            <a:pPr algn="ctr">
              <a:lnSpc>
                <a:spcPct val="100000"/>
              </a:lnSpc>
            </a:pPr>
            <a:r>
              <a:rPr sz="3600" b="1" spc="-5" dirty="0">
                <a:solidFill>
                  <a:schemeClr val="accent1"/>
                </a:solidFill>
                <a:latin typeface="Tahoma"/>
                <a:cs typeface="Tahoma"/>
              </a:rPr>
              <a:t>FIDEICOMISOS</a:t>
            </a:r>
            <a:r>
              <a:rPr sz="3600" b="1" spc="-90" dirty="0">
                <a:solidFill>
                  <a:schemeClr val="accent1"/>
                </a:solidFill>
                <a:latin typeface="Tahoma"/>
                <a:cs typeface="Tahoma"/>
              </a:rPr>
              <a:t> </a:t>
            </a:r>
            <a:r>
              <a:rPr sz="3600" b="1" spc="-5" dirty="0">
                <a:solidFill>
                  <a:schemeClr val="accent1"/>
                </a:solidFill>
                <a:latin typeface="Tahoma"/>
                <a:cs typeface="Tahoma"/>
              </a:rPr>
              <a:t>INDIVIDUALES</a:t>
            </a:r>
            <a:endParaRPr sz="3600" dirty="0">
              <a:solidFill>
                <a:schemeClr val="accent1"/>
              </a:solidFill>
              <a:latin typeface="Tahoma"/>
              <a:cs typeface="Tahom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206819" y="215216"/>
            <a:ext cx="9041258" cy="505908"/>
          </a:xfrm>
          <a:prstGeom prst="rect">
            <a:avLst/>
          </a:prstGeom>
        </p:spPr>
        <p:txBody>
          <a:bodyPr vert="horz" wrap="square" lIns="0" tIns="13335" rIns="0" bIns="0" rtlCol="0" anchor="t">
            <a:spAutoFit/>
          </a:bodyPr>
          <a:lstStyle/>
          <a:p>
            <a:pPr marL="12700">
              <a:spcBef>
                <a:spcPts val="105"/>
              </a:spcBef>
            </a:pPr>
            <a:r>
              <a:rPr sz="3200" dirty="0"/>
              <a:t>FIDEICOMISO</a:t>
            </a:r>
            <a:r>
              <a:rPr sz="3200" spc="-90" dirty="0"/>
              <a:t> </a:t>
            </a:r>
            <a:r>
              <a:rPr sz="3200" dirty="0"/>
              <a:t>GLOBAL</a:t>
            </a:r>
          </a:p>
        </p:txBody>
      </p:sp>
      <p:sp>
        <p:nvSpPr>
          <p:cNvPr id="5" name="object 5"/>
          <p:cNvSpPr txBox="1"/>
          <p:nvPr/>
        </p:nvSpPr>
        <p:spPr>
          <a:xfrm>
            <a:off x="1772412" y="905256"/>
            <a:ext cx="1586865" cy="498213"/>
          </a:xfrm>
          <a:prstGeom prst="rect">
            <a:avLst/>
          </a:prstGeom>
          <a:solidFill>
            <a:srgbClr val="6A6E85"/>
          </a:solidFill>
          <a:ln w="9525">
            <a:solidFill>
              <a:srgbClr val="000000"/>
            </a:solidFill>
          </a:ln>
        </p:spPr>
        <p:txBody>
          <a:bodyPr vert="horz" wrap="square" lIns="0" tIns="127635" rIns="0" bIns="0" rtlCol="0">
            <a:spAutoFit/>
          </a:bodyPr>
          <a:lstStyle/>
          <a:p>
            <a:pPr marL="53975" marR="1905" indent="-45720">
              <a:spcBef>
                <a:spcPts val="1005"/>
              </a:spcBef>
            </a:pPr>
            <a:r>
              <a:rPr sz="1200" b="1" dirty="0">
                <a:solidFill>
                  <a:srgbClr val="F8F8F8"/>
                </a:solidFill>
                <a:latin typeface="Arial"/>
                <a:cs typeface="Arial"/>
              </a:rPr>
              <a:t>Distrito</a:t>
            </a:r>
            <a:r>
              <a:rPr sz="1200" b="1" spc="-40" dirty="0">
                <a:solidFill>
                  <a:srgbClr val="F8F8F8"/>
                </a:solidFill>
                <a:latin typeface="Arial"/>
                <a:cs typeface="Arial"/>
              </a:rPr>
              <a:t> </a:t>
            </a:r>
            <a:r>
              <a:rPr sz="1200" b="1" spc="-5" dirty="0">
                <a:solidFill>
                  <a:srgbClr val="F8F8F8"/>
                </a:solidFill>
                <a:latin typeface="Arial"/>
                <a:cs typeface="Arial"/>
              </a:rPr>
              <a:t>Metrop.</a:t>
            </a:r>
            <a:r>
              <a:rPr sz="1200" b="1" spc="-20" dirty="0">
                <a:solidFill>
                  <a:srgbClr val="F8F8F8"/>
                </a:solidFill>
                <a:latin typeface="Arial"/>
                <a:cs typeface="Arial"/>
              </a:rPr>
              <a:t> </a:t>
            </a:r>
            <a:r>
              <a:rPr sz="1200" b="1" dirty="0">
                <a:solidFill>
                  <a:srgbClr val="F8F8F8"/>
                </a:solidFill>
                <a:latin typeface="Arial"/>
                <a:cs typeface="Arial"/>
              </a:rPr>
              <a:t>Quito </a:t>
            </a:r>
            <a:r>
              <a:rPr sz="1200" b="1" spc="-315" dirty="0">
                <a:solidFill>
                  <a:srgbClr val="F8F8F8"/>
                </a:solidFill>
                <a:latin typeface="Arial"/>
                <a:cs typeface="Arial"/>
              </a:rPr>
              <a:t> </a:t>
            </a:r>
            <a:r>
              <a:rPr sz="1200" b="1" spc="-5" dirty="0">
                <a:solidFill>
                  <a:srgbClr val="F8F8F8"/>
                </a:solidFill>
                <a:latin typeface="Arial"/>
                <a:cs typeface="Arial"/>
              </a:rPr>
              <a:t>Secretaría</a:t>
            </a:r>
            <a:r>
              <a:rPr sz="1200" b="1" spc="-65" dirty="0">
                <a:solidFill>
                  <a:srgbClr val="F8F8F8"/>
                </a:solidFill>
                <a:latin typeface="Arial"/>
                <a:cs typeface="Arial"/>
              </a:rPr>
              <a:t> </a:t>
            </a:r>
            <a:r>
              <a:rPr sz="1200" b="1" spc="-5" dirty="0">
                <a:solidFill>
                  <a:srgbClr val="F8F8F8"/>
                </a:solidFill>
                <a:latin typeface="Arial"/>
                <a:cs typeface="Arial"/>
              </a:rPr>
              <a:t>Movilidad</a:t>
            </a:r>
            <a:endParaRPr sz="1200">
              <a:latin typeface="Arial"/>
              <a:cs typeface="Arial"/>
            </a:endParaRPr>
          </a:p>
        </p:txBody>
      </p:sp>
      <p:sp>
        <p:nvSpPr>
          <p:cNvPr id="6" name="object 6"/>
          <p:cNvSpPr txBox="1"/>
          <p:nvPr/>
        </p:nvSpPr>
        <p:spPr>
          <a:xfrm>
            <a:off x="4151376" y="947928"/>
            <a:ext cx="2161540" cy="392415"/>
          </a:xfrm>
          <a:prstGeom prst="rect">
            <a:avLst/>
          </a:prstGeom>
          <a:solidFill>
            <a:srgbClr val="6A6E85"/>
          </a:solidFill>
          <a:ln w="9525">
            <a:solidFill>
              <a:srgbClr val="000000"/>
            </a:solidFill>
          </a:ln>
        </p:spPr>
        <p:txBody>
          <a:bodyPr vert="horz" wrap="square" lIns="0" tIns="0" rIns="0" bIns="0" rtlCol="0">
            <a:spAutoFit/>
          </a:bodyPr>
          <a:lstStyle/>
          <a:p>
            <a:pPr>
              <a:lnSpc>
                <a:spcPct val="100000"/>
              </a:lnSpc>
            </a:pPr>
            <a:endParaRPr sz="1350">
              <a:latin typeface="Times New Roman"/>
              <a:cs typeface="Times New Roman"/>
            </a:endParaRPr>
          </a:p>
          <a:p>
            <a:pPr marL="222250"/>
            <a:r>
              <a:rPr sz="1200" b="1" spc="-5" dirty="0">
                <a:solidFill>
                  <a:srgbClr val="F8F8F8"/>
                </a:solidFill>
                <a:latin typeface="Arial"/>
                <a:cs typeface="Arial"/>
              </a:rPr>
              <a:t>FIDEICOMISO </a:t>
            </a:r>
            <a:r>
              <a:rPr sz="1200" b="1" spc="-10" dirty="0">
                <a:solidFill>
                  <a:srgbClr val="F8F8F8"/>
                </a:solidFill>
                <a:latin typeface="Arial"/>
                <a:cs typeface="Arial"/>
              </a:rPr>
              <a:t>GLOBAL</a:t>
            </a:r>
            <a:endParaRPr sz="1200">
              <a:latin typeface="Arial"/>
              <a:cs typeface="Arial"/>
            </a:endParaRPr>
          </a:p>
        </p:txBody>
      </p:sp>
      <p:sp>
        <p:nvSpPr>
          <p:cNvPr id="7" name="object 7"/>
          <p:cNvSpPr/>
          <p:nvPr/>
        </p:nvSpPr>
        <p:spPr>
          <a:xfrm>
            <a:off x="3432049" y="1158239"/>
            <a:ext cx="696595" cy="76200"/>
          </a:xfrm>
          <a:custGeom>
            <a:avLst/>
            <a:gdLst/>
            <a:ahLst/>
            <a:cxnLst/>
            <a:rect l="l" t="t" r="r" b="b"/>
            <a:pathLst>
              <a:path w="696594" h="76200">
                <a:moveTo>
                  <a:pt x="620268" y="0"/>
                </a:moveTo>
                <a:lnTo>
                  <a:pt x="620268" y="76200"/>
                </a:lnTo>
                <a:lnTo>
                  <a:pt x="683768" y="44450"/>
                </a:lnTo>
                <a:lnTo>
                  <a:pt x="632968" y="44450"/>
                </a:lnTo>
                <a:lnTo>
                  <a:pt x="632968" y="31750"/>
                </a:lnTo>
                <a:lnTo>
                  <a:pt x="683768" y="31750"/>
                </a:lnTo>
                <a:lnTo>
                  <a:pt x="620268" y="0"/>
                </a:lnTo>
                <a:close/>
              </a:path>
              <a:path w="696594" h="76200">
                <a:moveTo>
                  <a:pt x="620268" y="31750"/>
                </a:moveTo>
                <a:lnTo>
                  <a:pt x="0" y="31750"/>
                </a:lnTo>
                <a:lnTo>
                  <a:pt x="0" y="44450"/>
                </a:lnTo>
                <a:lnTo>
                  <a:pt x="620268" y="44450"/>
                </a:lnTo>
                <a:lnTo>
                  <a:pt x="620268" y="31750"/>
                </a:lnTo>
                <a:close/>
              </a:path>
              <a:path w="696594" h="76200">
                <a:moveTo>
                  <a:pt x="683768" y="31750"/>
                </a:moveTo>
                <a:lnTo>
                  <a:pt x="632968" y="31750"/>
                </a:lnTo>
                <a:lnTo>
                  <a:pt x="632968" y="44450"/>
                </a:lnTo>
                <a:lnTo>
                  <a:pt x="683768" y="44450"/>
                </a:lnTo>
                <a:lnTo>
                  <a:pt x="696468" y="38100"/>
                </a:lnTo>
                <a:lnTo>
                  <a:pt x="683768" y="31750"/>
                </a:lnTo>
                <a:close/>
              </a:path>
            </a:pathLst>
          </a:custGeom>
          <a:solidFill>
            <a:srgbClr val="000000"/>
          </a:solidFill>
        </p:spPr>
        <p:txBody>
          <a:bodyPr wrap="square" lIns="0" tIns="0" rIns="0" bIns="0" rtlCol="0"/>
          <a:lstStyle/>
          <a:p>
            <a:endParaRPr/>
          </a:p>
        </p:txBody>
      </p:sp>
      <p:graphicFrame>
        <p:nvGraphicFramePr>
          <p:cNvPr id="8" name="object 8"/>
          <p:cNvGraphicFramePr>
            <a:graphicFrameLocks noGrp="1"/>
          </p:cNvGraphicFramePr>
          <p:nvPr/>
        </p:nvGraphicFramePr>
        <p:xfrm>
          <a:off x="3983546" y="1849945"/>
          <a:ext cx="2347595" cy="1342390"/>
        </p:xfrm>
        <a:graphic>
          <a:graphicData uri="http://schemas.openxmlformats.org/drawingml/2006/table">
            <a:tbl>
              <a:tblPr firstRow="1" bandRow="1">
                <a:tableStyleId>{2D5ABB26-0587-4C30-8999-92F81FD0307C}</a:tableStyleId>
              </a:tblPr>
              <a:tblGrid>
                <a:gridCol w="1179830">
                  <a:extLst>
                    <a:ext uri="{9D8B030D-6E8A-4147-A177-3AD203B41FA5}">
                      <a16:colId xmlns:a16="http://schemas.microsoft.com/office/drawing/2014/main" val="20000"/>
                    </a:ext>
                  </a:extLst>
                </a:gridCol>
                <a:gridCol w="1167765">
                  <a:extLst>
                    <a:ext uri="{9D8B030D-6E8A-4147-A177-3AD203B41FA5}">
                      <a16:colId xmlns:a16="http://schemas.microsoft.com/office/drawing/2014/main" val="20001"/>
                    </a:ext>
                  </a:extLst>
                </a:gridCol>
              </a:tblGrid>
              <a:tr h="711200">
                <a:tc>
                  <a:txBody>
                    <a:bodyPr/>
                    <a:lstStyle/>
                    <a:p>
                      <a:pPr marL="201295">
                        <a:lnSpc>
                          <a:spcPct val="100000"/>
                        </a:lnSpc>
                        <a:spcBef>
                          <a:spcPts val="1060"/>
                        </a:spcBef>
                      </a:pPr>
                      <a:r>
                        <a:rPr sz="1200" b="1" dirty="0">
                          <a:solidFill>
                            <a:srgbClr val="F8F8F8"/>
                          </a:solidFill>
                          <a:latin typeface="Arial"/>
                          <a:cs typeface="Arial"/>
                        </a:rPr>
                        <a:t>INGRESOS</a:t>
                      </a:r>
                      <a:endParaRPr sz="1200">
                        <a:latin typeface="Arial"/>
                        <a:cs typeface="Arial"/>
                      </a:endParaRPr>
                    </a:p>
                    <a:p>
                      <a:pPr>
                        <a:lnSpc>
                          <a:spcPct val="100000"/>
                        </a:lnSpc>
                        <a:spcBef>
                          <a:spcPts val="15"/>
                        </a:spcBef>
                      </a:pPr>
                      <a:endParaRPr sz="1250">
                        <a:latin typeface="Times New Roman"/>
                        <a:cs typeface="Times New Roman"/>
                      </a:endParaRPr>
                    </a:p>
                    <a:p>
                      <a:pPr marL="201295">
                        <a:lnSpc>
                          <a:spcPct val="100000"/>
                        </a:lnSpc>
                      </a:pPr>
                      <a:r>
                        <a:rPr sz="1000" b="1" i="1" dirty="0">
                          <a:solidFill>
                            <a:srgbClr val="F8F8F8"/>
                          </a:solidFill>
                          <a:latin typeface="Arial"/>
                          <a:cs typeface="Arial"/>
                        </a:rPr>
                        <a:t>(Caja</a:t>
                      </a:r>
                      <a:r>
                        <a:rPr sz="1000" b="1" i="1" spc="-5" dirty="0">
                          <a:solidFill>
                            <a:srgbClr val="F8F8F8"/>
                          </a:solidFill>
                          <a:latin typeface="Arial"/>
                          <a:cs typeface="Arial"/>
                        </a:rPr>
                        <a:t> </a:t>
                      </a:r>
                      <a:r>
                        <a:rPr sz="1000" b="1" i="1" dirty="0">
                          <a:solidFill>
                            <a:srgbClr val="F8F8F8"/>
                          </a:solidFill>
                          <a:latin typeface="Arial"/>
                          <a:cs typeface="Arial"/>
                        </a:rPr>
                        <a:t>Com</a:t>
                      </a:r>
                      <a:r>
                        <a:rPr sz="1000" b="1" i="1" spc="5" dirty="0">
                          <a:solidFill>
                            <a:srgbClr val="F8F8F8"/>
                          </a:solidFill>
                          <a:latin typeface="Arial"/>
                          <a:cs typeface="Arial"/>
                        </a:rPr>
                        <a:t>ú</a:t>
                      </a:r>
                      <a:r>
                        <a:rPr sz="1000" b="1" i="1" dirty="0">
                          <a:solidFill>
                            <a:srgbClr val="F8F8F8"/>
                          </a:solidFill>
                          <a:latin typeface="Arial"/>
                          <a:cs typeface="Arial"/>
                        </a:rPr>
                        <a:t>n)</a:t>
                      </a:r>
                      <a:endParaRPr sz="1000">
                        <a:latin typeface="Arial"/>
                        <a:cs typeface="Arial"/>
                      </a:endParaRPr>
                    </a:p>
                  </a:txBody>
                  <a:tcPr marL="0" marR="0" marT="134620" marB="0">
                    <a:lnL w="9525">
                      <a:solidFill>
                        <a:srgbClr val="000000"/>
                      </a:solidFill>
                      <a:prstDash val="solid"/>
                    </a:lnL>
                    <a:lnR w="38100">
                      <a:solidFill>
                        <a:srgbClr val="F8F8F8"/>
                      </a:solidFill>
                      <a:prstDash val="solid"/>
                    </a:lnR>
                    <a:lnT w="9525">
                      <a:solidFill>
                        <a:srgbClr val="000000"/>
                      </a:solidFill>
                      <a:prstDash val="solid"/>
                    </a:lnT>
                    <a:solidFill>
                      <a:srgbClr val="6A6E85"/>
                    </a:solidFill>
                  </a:tcPr>
                </a:tc>
                <a:tc>
                  <a:txBody>
                    <a:bodyPr/>
                    <a:lstStyle/>
                    <a:p>
                      <a:pPr marL="140970">
                        <a:lnSpc>
                          <a:spcPct val="100000"/>
                        </a:lnSpc>
                        <a:spcBef>
                          <a:spcPts val="885"/>
                        </a:spcBef>
                      </a:pPr>
                      <a:r>
                        <a:rPr sz="1200" b="1" dirty="0">
                          <a:solidFill>
                            <a:srgbClr val="F8F8F8"/>
                          </a:solidFill>
                          <a:latin typeface="Arial"/>
                          <a:cs typeface="Arial"/>
                        </a:rPr>
                        <a:t>EGRESOS</a:t>
                      </a:r>
                      <a:endParaRPr sz="1200">
                        <a:latin typeface="Arial"/>
                        <a:cs typeface="Arial"/>
                      </a:endParaRPr>
                    </a:p>
                    <a:p>
                      <a:pPr marL="140970" marR="222885">
                        <a:lnSpc>
                          <a:spcPct val="100000"/>
                        </a:lnSpc>
                        <a:spcBef>
                          <a:spcPts val="10"/>
                        </a:spcBef>
                      </a:pPr>
                      <a:r>
                        <a:rPr sz="1000" b="1" i="1" spc="-5" dirty="0">
                          <a:solidFill>
                            <a:srgbClr val="F8F8F8"/>
                          </a:solidFill>
                          <a:latin typeface="Arial"/>
                          <a:cs typeface="Arial"/>
                        </a:rPr>
                        <a:t>(Cámara de </a:t>
                      </a:r>
                      <a:r>
                        <a:rPr sz="1000" b="1" i="1" dirty="0">
                          <a:solidFill>
                            <a:srgbClr val="F8F8F8"/>
                          </a:solidFill>
                          <a:latin typeface="Arial"/>
                          <a:cs typeface="Arial"/>
                        </a:rPr>
                        <a:t> Com</a:t>
                      </a:r>
                      <a:r>
                        <a:rPr sz="1000" b="1" i="1" spc="5" dirty="0">
                          <a:solidFill>
                            <a:srgbClr val="F8F8F8"/>
                          </a:solidFill>
                          <a:latin typeface="Arial"/>
                          <a:cs typeface="Arial"/>
                        </a:rPr>
                        <a:t>p</a:t>
                      </a:r>
                      <a:r>
                        <a:rPr sz="1000" b="1" i="1" dirty="0">
                          <a:solidFill>
                            <a:srgbClr val="F8F8F8"/>
                          </a:solidFill>
                          <a:latin typeface="Arial"/>
                          <a:cs typeface="Arial"/>
                        </a:rPr>
                        <a:t>ensa</a:t>
                      </a:r>
                      <a:r>
                        <a:rPr sz="1000" b="1" i="1" spc="-5" dirty="0">
                          <a:solidFill>
                            <a:srgbClr val="F8F8F8"/>
                          </a:solidFill>
                          <a:latin typeface="Arial"/>
                          <a:cs typeface="Arial"/>
                        </a:rPr>
                        <a:t>c.)</a:t>
                      </a:r>
                      <a:endParaRPr sz="1000">
                        <a:latin typeface="Arial"/>
                        <a:cs typeface="Arial"/>
                      </a:endParaRPr>
                    </a:p>
                  </a:txBody>
                  <a:tcPr marL="0" marR="0" marT="112395" marB="0">
                    <a:lnL w="38100">
                      <a:solidFill>
                        <a:srgbClr val="F8F8F8"/>
                      </a:solidFill>
                      <a:prstDash val="solid"/>
                    </a:lnL>
                    <a:lnR w="9525">
                      <a:solidFill>
                        <a:srgbClr val="000000"/>
                      </a:solidFill>
                      <a:prstDash val="solid"/>
                    </a:lnR>
                    <a:lnT w="9525">
                      <a:solidFill>
                        <a:srgbClr val="000000"/>
                      </a:solidFill>
                      <a:prstDash val="solid"/>
                    </a:lnT>
                    <a:solidFill>
                      <a:srgbClr val="6A6E85"/>
                    </a:solidFill>
                  </a:tcPr>
                </a:tc>
                <a:extLst>
                  <a:ext uri="{0D108BD9-81ED-4DB2-BD59-A6C34878D82A}">
                    <a16:rowId xmlns:a16="http://schemas.microsoft.com/office/drawing/2014/main" val="10000"/>
                  </a:ext>
                </a:extLst>
              </a:tr>
              <a:tr h="304800">
                <a:tc>
                  <a:txBody>
                    <a:bodyPr/>
                    <a:lstStyle/>
                    <a:p>
                      <a:pPr marL="201295">
                        <a:lnSpc>
                          <a:spcPct val="100000"/>
                        </a:lnSpc>
                        <a:spcBef>
                          <a:spcPts val="750"/>
                        </a:spcBef>
                      </a:pPr>
                      <a:r>
                        <a:rPr sz="1000" b="1" spc="-5" dirty="0">
                          <a:solidFill>
                            <a:srgbClr val="F8F8F8"/>
                          </a:solidFill>
                          <a:latin typeface="Arial"/>
                          <a:cs typeface="Arial"/>
                        </a:rPr>
                        <a:t>Operacionales</a:t>
                      </a:r>
                      <a:endParaRPr sz="1000">
                        <a:latin typeface="Arial"/>
                        <a:cs typeface="Arial"/>
                      </a:endParaRPr>
                    </a:p>
                  </a:txBody>
                  <a:tcPr marL="0" marR="0" marT="95250" marB="0">
                    <a:lnL w="9525">
                      <a:solidFill>
                        <a:srgbClr val="000000"/>
                      </a:solidFill>
                      <a:prstDash val="solid"/>
                    </a:lnL>
                    <a:lnR w="38100">
                      <a:solidFill>
                        <a:srgbClr val="F8F8F8"/>
                      </a:solidFill>
                      <a:prstDash val="solid"/>
                    </a:lnR>
                    <a:solidFill>
                      <a:srgbClr val="6A6E85"/>
                    </a:solidFill>
                  </a:tcPr>
                </a:tc>
                <a:tc>
                  <a:txBody>
                    <a:bodyPr/>
                    <a:lstStyle/>
                    <a:p>
                      <a:pPr marL="140970">
                        <a:lnSpc>
                          <a:spcPct val="100000"/>
                        </a:lnSpc>
                        <a:spcBef>
                          <a:spcPts val="335"/>
                        </a:spcBef>
                      </a:pPr>
                      <a:r>
                        <a:rPr sz="1000" b="1" spc="-5" dirty="0">
                          <a:solidFill>
                            <a:srgbClr val="F8F8F8"/>
                          </a:solidFill>
                          <a:latin typeface="Arial"/>
                          <a:cs typeface="Arial"/>
                        </a:rPr>
                        <a:t>a.</a:t>
                      </a:r>
                      <a:r>
                        <a:rPr sz="1000" b="1" spc="640" dirty="0">
                          <a:solidFill>
                            <a:srgbClr val="F8F8F8"/>
                          </a:solidFill>
                          <a:latin typeface="Arial"/>
                          <a:cs typeface="Arial"/>
                        </a:rPr>
                        <a:t> </a:t>
                      </a:r>
                      <a:r>
                        <a:rPr sz="1000" b="1" spc="-5" dirty="0">
                          <a:solidFill>
                            <a:srgbClr val="F8F8F8"/>
                          </a:solidFill>
                          <a:latin typeface="Arial"/>
                          <a:cs typeface="Arial"/>
                        </a:rPr>
                        <a:t>Fid.</a:t>
                      </a:r>
                      <a:r>
                        <a:rPr sz="1000" b="1" spc="-15" dirty="0">
                          <a:solidFill>
                            <a:srgbClr val="F8F8F8"/>
                          </a:solidFill>
                          <a:latin typeface="Arial"/>
                          <a:cs typeface="Arial"/>
                        </a:rPr>
                        <a:t> </a:t>
                      </a:r>
                      <a:r>
                        <a:rPr sz="1000" b="1" dirty="0">
                          <a:solidFill>
                            <a:srgbClr val="F8F8F8"/>
                          </a:solidFill>
                          <a:latin typeface="Arial"/>
                          <a:cs typeface="Arial"/>
                        </a:rPr>
                        <a:t>Metro</a:t>
                      </a:r>
                      <a:endParaRPr sz="1000">
                        <a:latin typeface="Arial"/>
                        <a:cs typeface="Arial"/>
                      </a:endParaRPr>
                    </a:p>
                  </a:txBody>
                  <a:tcPr marL="0" marR="0" marT="42545" marB="0">
                    <a:lnL w="38100">
                      <a:solidFill>
                        <a:srgbClr val="F8F8F8"/>
                      </a:solidFill>
                      <a:prstDash val="solid"/>
                    </a:lnL>
                    <a:lnR w="9525">
                      <a:solidFill>
                        <a:srgbClr val="000000"/>
                      </a:solidFill>
                      <a:prstDash val="solid"/>
                    </a:lnR>
                    <a:solidFill>
                      <a:srgbClr val="6A6E85"/>
                    </a:solidFill>
                  </a:tcPr>
                </a:tc>
                <a:extLst>
                  <a:ext uri="{0D108BD9-81ED-4DB2-BD59-A6C34878D82A}">
                    <a16:rowId xmlns:a16="http://schemas.microsoft.com/office/drawing/2014/main" val="10001"/>
                  </a:ext>
                </a:extLst>
              </a:tr>
              <a:tr h="326390">
                <a:tc>
                  <a:txBody>
                    <a:bodyPr/>
                    <a:lstStyle/>
                    <a:p>
                      <a:pPr marL="201295">
                        <a:lnSpc>
                          <a:spcPct val="100000"/>
                        </a:lnSpc>
                        <a:spcBef>
                          <a:spcPts val="750"/>
                        </a:spcBef>
                      </a:pPr>
                      <a:r>
                        <a:rPr sz="1000" b="1" spc="-5" dirty="0">
                          <a:solidFill>
                            <a:srgbClr val="F8F8F8"/>
                          </a:solidFill>
                          <a:latin typeface="Arial"/>
                          <a:cs typeface="Arial"/>
                        </a:rPr>
                        <a:t>No</a:t>
                      </a:r>
                      <a:r>
                        <a:rPr sz="1000" b="1" spc="-20" dirty="0">
                          <a:solidFill>
                            <a:srgbClr val="F8F8F8"/>
                          </a:solidFill>
                          <a:latin typeface="Arial"/>
                          <a:cs typeface="Arial"/>
                        </a:rPr>
                        <a:t> </a:t>
                      </a:r>
                      <a:r>
                        <a:rPr sz="1000" b="1" spc="-5" dirty="0">
                          <a:solidFill>
                            <a:srgbClr val="F8F8F8"/>
                          </a:solidFill>
                          <a:latin typeface="Arial"/>
                          <a:cs typeface="Arial"/>
                        </a:rPr>
                        <a:t>–</a:t>
                      </a:r>
                      <a:r>
                        <a:rPr sz="1000" b="1" spc="-25" dirty="0">
                          <a:solidFill>
                            <a:srgbClr val="F8F8F8"/>
                          </a:solidFill>
                          <a:latin typeface="Arial"/>
                          <a:cs typeface="Arial"/>
                        </a:rPr>
                        <a:t> </a:t>
                      </a:r>
                      <a:r>
                        <a:rPr sz="1000" b="1" spc="-5" dirty="0">
                          <a:solidFill>
                            <a:srgbClr val="F8F8F8"/>
                          </a:solidFill>
                          <a:latin typeface="Arial"/>
                          <a:cs typeface="Arial"/>
                        </a:rPr>
                        <a:t>Operac.</a:t>
                      </a:r>
                      <a:endParaRPr sz="1000">
                        <a:latin typeface="Arial"/>
                        <a:cs typeface="Arial"/>
                      </a:endParaRPr>
                    </a:p>
                  </a:txBody>
                  <a:tcPr marL="0" marR="0" marT="95250" marB="0">
                    <a:lnL w="9525">
                      <a:solidFill>
                        <a:srgbClr val="000000"/>
                      </a:solidFill>
                      <a:prstDash val="solid"/>
                    </a:lnL>
                    <a:lnR w="38100">
                      <a:solidFill>
                        <a:srgbClr val="F8F8F8"/>
                      </a:solidFill>
                      <a:prstDash val="solid"/>
                    </a:lnR>
                    <a:lnB w="9525">
                      <a:solidFill>
                        <a:srgbClr val="000000"/>
                      </a:solidFill>
                      <a:prstDash val="solid"/>
                    </a:lnB>
                    <a:solidFill>
                      <a:srgbClr val="6A6E85"/>
                    </a:solidFill>
                  </a:tcPr>
                </a:tc>
                <a:tc>
                  <a:txBody>
                    <a:bodyPr/>
                    <a:lstStyle/>
                    <a:p>
                      <a:pPr marL="140970">
                        <a:lnSpc>
                          <a:spcPct val="100000"/>
                        </a:lnSpc>
                        <a:spcBef>
                          <a:spcPts val="335"/>
                        </a:spcBef>
                      </a:pPr>
                      <a:r>
                        <a:rPr sz="1000" b="1" spc="-5" dirty="0">
                          <a:solidFill>
                            <a:srgbClr val="F8F8F8"/>
                          </a:solidFill>
                          <a:latin typeface="Arial"/>
                          <a:cs typeface="Arial"/>
                        </a:rPr>
                        <a:t>b.</a:t>
                      </a:r>
                      <a:r>
                        <a:rPr sz="1000" b="1" spc="585" dirty="0">
                          <a:solidFill>
                            <a:srgbClr val="F8F8F8"/>
                          </a:solidFill>
                          <a:latin typeface="Arial"/>
                          <a:cs typeface="Arial"/>
                        </a:rPr>
                        <a:t> </a:t>
                      </a:r>
                      <a:r>
                        <a:rPr sz="1000" b="1" spc="-5" dirty="0">
                          <a:solidFill>
                            <a:srgbClr val="F8F8F8"/>
                          </a:solidFill>
                          <a:latin typeface="Arial"/>
                          <a:cs typeface="Arial"/>
                        </a:rPr>
                        <a:t>Fid.</a:t>
                      </a:r>
                      <a:r>
                        <a:rPr sz="1000" b="1" spc="-15" dirty="0">
                          <a:solidFill>
                            <a:srgbClr val="F8F8F8"/>
                          </a:solidFill>
                          <a:latin typeface="Arial"/>
                          <a:cs typeface="Arial"/>
                        </a:rPr>
                        <a:t> </a:t>
                      </a:r>
                      <a:r>
                        <a:rPr sz="1000" b="1" spc="-5" dirty="0">
                          <a:solidFill>
                            <a:srgbClr val="F8F8F8"/>
                          </a:solidFill>
                          <a:latin typeface="Arial"/>
                          <a:cs typeface="Arial"/>
                        </a:rPr>
                        <a:t>Pasaj.</a:t>
                      </a:r>
                      <a:endParaRPr sz="1000">
                        <a:latin typeface="Arial"/>
                        <a:cs typeface="Arial"/>
                      </a:endParaRPr>
                    </a:p>
                  </a:txBody>
                  <a:tcPr marL="0" marR="0" marT="42545" marB="0">
                    <a:lnL w="38100">
                      <a:solidFill>
                        <a:srgbClr val="F8F8F8"/>
                      </a:solidFill>
                      <a:prstDash val="solid"/>
                    </a:lnL>
                    <a:lnR w="9525">
                      <a:solidFill>
                        <a:srgbClr val="000000"/>
                      </a:solidFill>
                      <a:prstDash val="solid"/>
                    </a:lnR>
                    <a:lnB w="9525">
                      <a:solidFill>
                        <a:srgbClr val="000000"/>
                      </a:solidFill>
                      <a:prstDash val="solid"/>
                    </a:lnB>
                    <a:solidFill>
                      <a:srgbClr val="6A6E85"/>
                    </a:solidFill>
                  </a:tcPr>
                </a:tc>
                <a:extLst>
                  <a:ext uri="{0D108BD9-81ED-4DB2-BD59-A6C34878D82A}">
                    <a16:rowId xmlns:a16="http://schemas.microsoft.com/office/drawing/2014/main" val="10002"/>
                  </a:ext>
                </a:extLst>
              </a:tr>
            </a:tbl>
          </a:graphicData>
        </a:graphic>
      </p:graphicFrame>
      <p:grpSp>
        <p:nvGrpSpPr>
          <p:cNvPr id="9" name="object 9"/>
          <p:cNvGrpSpPr/>
          <p:nvPr/>
        </p:nvGrpSpPr>
        <p:grpSpPr>
          <a:xfrm>
            <a:off x="4722685" y="1524000"/>
            <a:ext cx="494030" cy="287020"/>
            <a:chOff x="3198685" y="1524000"/>
            <a:chExt cx="494030" cy="287020"/>
          </a:xfrm>
        </p:grpSpPr>
        <p:sp>
          <p:nvSpPr>
            <p:cNvPr id="10" name="object 10"/>
            <p:cNvSpPr/>
            <p:nvPr/>
          </p:nvSpPr>
          <p:spPr>
            <a:xfrm>
              <a:off x="3616452" y="1524000"/>
              <a:ext cx="76200" cy="264160"/>
            </a:xfrm>
            <a:custGeom>
              <a:avLst/>
              <a:gdLst/>
              <a:ahLst/>
              <a:cxnLst/>
              <a:rect l="l" t="t" r="r" b="b"/>
              <a:pathLst>
                <a:path w="76200" h="264160">
                  <a:moveTo>
                    <a:pt x="31750" y="187451"/>
                  </a:moveTo>
                  <a:lnTo>
                    <a:pt x="0" y="187451"/>
                  </a:lnTo>
                  <a:lnTo>
                    <a:pt x="38100" y="263651"/>
                  </a:lnTo>
                  <a:lnTo>
                    <a:pt x="69850" y="200151"/>
                  </a:lnTo>
                  <a:lnTo>
                    <a:pt x="31750" y="200151"/>
                  </a:lnTo>
                  <a:lnTo>
                    <a:pt x="31750" y="187451"/>
                  </a:lnTo>
                  <a:close/>
                </a:path>
                <a:path w="76200" h="264160">
                  <a:moveTo>
                    <a:pt x="44450" y="0"/>
                  </a:moveTo>
                  <a:lnTo>
                    <a:pt x="31750" y="0"/>
                  </a:lnTo>
                  <a:lnTo>
                    <a:pt x="31750" y="200151"/>
                  </a:lnTo>
                  <a:lnTo>
                    <a:pt x="44450" y="200151"/>
                  </a:lnTo>
                  <a:lnTo>
                    <a:pt x="44450" y="0"/>
                  </a:lnTo>
                  <a:close/>
                </a:path>
                <a:path w="76200" h="264160">
                  <a:moveTo>
                    <a:pt x="76200" y="187451"/>
                  </a:moveTo>
                  <a:lnTo>
                    <a:pt x="44450" y="187451"/>
                  </a:lnTo>
                  <a:lnTo>
                    <a:pt x="44450" y="200151"/>
                  </a:lnTo>
                  <a:lnTo>
                    <a:pt x="69850" y="200151"/>
                  </a:lnTo>
                  <a:lnTo>
                    <a:pt x="76200" y="187451"/>
                  </a:lnTo>
                  <a:close/>
                </a:path>
              </a:pathLst>
            </a:custGeom>
            <a:solidFill>
              <a:srgbClr val="000000"/>
            </a:solidFill>
          </p:spPr>
          <p:txBody>
            <a:bodyPr wrap="square" lIns="0" tIns="0" rIns="0" bIns="0" rtlCol="0"/>
            <a:lstStyle/>
            <a:p>
              <a:endParaRPr/>
            </a:p>
          </p:txBody>
        </p:sp>
        <p:sp>
          <p:nvSpPr>
            <p:cNvPr id="11" name="object 11"/>
            <p:cNvSpPr/>
            <p:nvPr/>
          </p:nvSpPr>
          <p:spPr>
            <a:xfrm>
              <a:off x="3203448" y="1557528"/>
              <a:ext cx="370840" cy="248920"/>
            </a:xfrm>
            <a:custGeom>
              <a:avLst/>
              <a:gdLst/>
              <a:ahLst/>
              <a:cxnLst/>
              <a:rect l="l" t="t" r="r" b="b"/>
              <a:pathLst>
                <a:path w="370839" h="248919">
                  <a:moveTo>
                    <a:pt x="0" y="124206"/>
                  </a:moveTo>
                  <a:lnTo>
                    <a:pt x="9442" y="84953"/>
                  </a:lnTo>
                  <a:lnTo>
                    <a:pt x="35734" y="50858"/>
                  </a:lnTo>
                  <a:lnTo>
                    <a:pt x="75822" y="23969"/>
                  </a:lnTo>
                  <a:lnTo>
                    <a:pt x="126650" y="6333"/>
                  </a:lnTo>
                  <a:lnTo>
                    <a:pt x="185165" y="0"/>
                  </a:lnTo>
                  <a:lnTo>
                    <a:pt x="243681" y="6333"/>
                  </a:lnTo>
                  <a:lnTo>
                    <a:pt x="294509" y="23969"/>
                  </a:lnTo>
                  <a:lnTo>
                    <a:pt x="334597" y="50858"/>
                  </a:lnTo>
                  <a:lnTo>
                    <a:pt x="360889" y="84953"/>
                  </a:lnTo>
                  <a:lnTo>
                    <a:pt x="370331" y="124206"/>
                  </a:lnTo>
                  <a:lnTo>
                    <a:pt x="360889" y="163458"/>
                  </a:lnTo>
                  <a:lnTo>
                    <a:pt x="334597" y="197553"/>
                  </a:lnTo>
                  <a:lnTo>
                    <a:pt x="294509" y="224442"/>
                  </a:lnTo>
                  <a:lnTo>
                    <a:pt x="243681" y="242078"/>
                  </a:lnTo>
                  <a:lnTo>
                    <a:pt x="185165" y="248412"/>
                  </a:lnTo>
                  <a:lnTo>
                    <a:pt x="126650" y="242078"/>
                  </a:lnTo>
                  <a:lnTo>
                    <a:pt x="75822" y="224442"/>
                  </a:lnTo>
                  <a:lnTo>
                    <a:pt x="35734" y="197553"/>
                  </a:lnTo>
                  <a:lnTo>
                    <a:pt x="9442" y="163458"/>
                  </a:lnTo>
                  <a:lnTo>
                    <a:pt x="0" y="124206"/>
                  </a:lnTo>
                  <a:close/>
                </a:path>
              </a:pathLst>
            </a:custGeom>
            <a:ln w="9525">
              <a:solidFill>
                <a:srgbClr val="000000"/>
              </a:solidFill>
            </a:ln>
          </p:spPr>
          <p:txBody>
            <a:bodyPr wrap="square" lIns="0" tIns="0" rIns="0" bIns="0" rtlCol="0"/>
            <a:lstStyle/>
            <a:p>
              <a:endParaRPr/>
            </a:p>
          </p:txBody>
        </p:sp>
      </p:grpSp>
      <p:sp>
        <p:nvSpPr>
          <p:cNvPr id="12" name="object 12"/>
          <p:cNvSpPr txBox="1"/>
          <p:nvPr/>
        </p:nvSpPr>
        <p:spPr>
          <a:xfrm>
            <a:off x="1772412" y="2180845"/>
            <a:ext cx="1586865" cy="498855"/>
          </a:xfrm>
          <a:prstGeom prst="rect">
            <a:avLst/>
          </a:prstGeom>
          <a:solidFill>
            <a:srgbClr val="6A6E85"/>
          </a:solidFill>
          <a:ln w="9525">
            <a:solidFill>
              <a:srgbClr val="000000"/>
            </a:solidFill>
          </a:ln>
        </p:spPr>
        <p:txBody>
          <a:bodyPr vert="horz" wrap="square" lIns="0" tIns="128270" rIns="0" bIns="0" rtlCol="0">
            <a:spAutoFit/>
          </a:bodyPr>
          <a:lstStyle/>
          <a:p>
            <a:pPr marL="366395" marR="356870" indent="103505">
              <a:spcBef>
                <a:spcPts val="1010"/>
              </a:spcBef>
            </a:pPr>
            <a:r>
              <a:rPr sz="1200" b="1" spc="-5" dirty="0">
                <a:solidFill>
                  <a:srgbClr val="F8F8F8"/>
                </a:solidFill>
                <a:latin typeface="Arial"/>
                <a:cs typeface="Arial"/>
              </a:rPr>
              <a:t>Empresa </a:t>
            </a:r>
            <a:r>
              <a:rPr sz="1200" b="1" dirty="0">
                <a:solidFill>
                  <a:srgbClr val="F8F8F8"/>
                </a:solidFill>
                <a:latin typeface="Arial"/>
                <a:cs typeface="Arial"/>
              </a:rPr>
              <a:t> </a:t>
            </a:r>
            <a:r>
              <a:rPr sz="1200" b="1" spc="-5" dirty="0">
                <a:solidFill>
                  <a:srgbClr val="F8F8F8"/>
                </a:solidFill>
                <a:latin typeface="Arial"/>
                <a:cs typeface="Arial"/>
              </a:rPr>
              <a:t>Metro</a:t>
            </a:r>
            <a:r>
              <a:rPr sz="1200" b="1" spc="-75" dirty="0">
                <a:solidFill>
                  <a:srgbClr val="F8F8F8"/>
                </a:solidFill>
                <a:latin typeface="Arial"/>
                <a:cs typeface="Arial"/>
              </a:rPr>
              <a:t> </a:t>
            </a:r>
            <a:r>
              <a:rPr sz="1200" b="1" dirty="0">
                <a:solidFill>
                  <a:srgbClr val="F8F8F8"/>
                </a:solidFill>
                <a:latin typeface="Arial"/>
                <a:cs typeface="Arial"/>
              </a:rPr>
              <a:t>Quito</a:t>
            </a:r>
            <a:endParaRPr sz="1200">
              <a:latin typeface="Arial"/>
              <a:cs typeface="Arial"/>
            </a:endParaRPr>
          </a:p>
        </p:txBody>
      </p:sp>
      <p:sp>
        <p:nvSpPr>
          <p:cNvPr id="13" name="object 13"/>
          <p:cNvSpPr txBox="1"/>
          <p:nvPr/>
        </p:nvSpPr>
        <p:spPr>
          <a:xfrm>
            <a:off x="1772412" y="3534156"/>
            <a:ext cx="1586865" cy="498855"/>
          </a:xfrm>
          <a:prstGeom prst="rect">
            <a:avLst/>
          </a:prstGeom>
          <a:solidFill>
            <a:srgbClr val="6A6E85"/>
          </a:solidFill>
          <a:ln w="9525">
            <a:solidFill>
              <a:srgbClr val="000000"/>
            </a:solidFill>
          </a:ln>
        </p:spPr>
        <p:txBody>
          <a:bodyPr vert="horz" wrap="square" lIns="0" tIns="128270" rIns="0" bIns="0" rtlCol="0">
            <a:spAutoFit/>
          </a:bodyPr>
          <a:lstStyle/>
          <a:p>
            <a:pPr marL="431800" marR="425450" indent="38100">
              <a:spcBef>
                <a:spcPts val="1010"/>
              </a:spcBef>
            </a:pPr>
            <a:r>
              <a:rPr sz="1200" b="1" spc="-5" dirty="0">
                <a:solidFill>
                  <a:srgbClr val="F8F8F8"/>
                </a:solidFill>
                <a:latin typeface="Arial"/>
                <a:cs typeface="Arial"/>
              </a:rPr>
              <a:t>Empresa </a:t>
            </a:r>
            <a:r>
              <a:rPr sz="1200" b="1" spc="-320" dirty="0">
                <a:solidFill>
                  <a:srgbClr val="F8F8F8"/>
                </a:solidFill>
                <a:latin typeface="Arial"/>
                <a:cs typeface="Arial"/>
              </a:rPr>
              <a:t> </a:t>
            </a:r>
            <a:r>
              <a:rPr sz="1200" b="1" dirty="0">
                <a:solidFill>
                  <a:srgbClr val="F8F8F8"/>
                </a:solidFill>
                <a:latin typeface="Arial"/>
                <a:cs typeface="Arial"/>
              </a:rPr>
              <a:t>P</a:t>
            </a:r>
            <a:r>
              <a:rPr sz="1200" b="1" spc="-5" dirty="0">
                <a:solidFill>
                  <a:srgbClr val="F8F8F8"/>
                </a:solidFill>
                <a:latin typeface="Arial"/>
                <a:cs typeface="Arial"/>
              </a:rPr>
              <a:t>asa</a:t>
            </a:r>
            <a:r>
              <a:rPr sz="1200" b="1" spc="-10" dirty="0">
                <a:solidFill>
                  <a:srgbClr val="F8F8F8"/>
                </a:solidFill>
                <a:latin typeface="Arial"/>
                <a:cs typeface="Arial"/>
              </a:rPr>
              <a:t>j</a:t>
            </a:r>
            <a:r>
              <a:rPr sz="1200" b="1" spc="-5" dirty="0">
                <a:solidFill>
                  <a:srgbClr val="F8F8F8"/>
                </a:solidFill>
                <a:latin typeface="Arial"/>
                <a:cs typeface="Arial"/>
              </a:rPr>
              <a:t>eros</a:t>
            </a:r>
            <a:endParaRPr sz="1200">
              <a:latin typeface="Arial"/>
              <a:cs typeface="Arial"/>
            </a:endParaRPr>
          </a:p>
        </p:txBody>
      </p:sp>
      <p:sp>
        <p:nvSpPr>
          <p:cNvPr id="14" name="object 14"/>
          <p:cNvSpPr/>
          <p:nvPr/>
        </p:nvSpPr>
        <p:spPr>
          <a:xfrm>
            <a:off x="3518917" y="835153"/>
            <a:ext cx="368935" cy="247015"/>
          </a:xfrm>
          <a:custGeom>
            <a:avLst/>
            <a:gdLst/>
            <a:ahLst/>
            <a:cxnLst/>
            <a:rect l="l" t="t" r="r" b="b"/>
            <a:pathLst>
              <a:path w="368935" h="247015">
                <a:moveTo>
                  <a:pt x="0" y="123444"/>
                </a:moveTo>
                <a:lnTo>
                  <a:pt x="9400" y="84417"/>
                </a:lnTo>
                <a:lnTo>
                  <a:pt x="35576" y="50529"/>
                </a:lnTo>
                <a:lnTo>
                  <a:pt x="75492" y="23810"/>
                </a:lnTo>
                <a:lnTo>
                  <a:pt x="126114" y="6291"/>
                </a:lnTo>
                <a:lnTo>
                  <a:pt x="184403" y="0"/>
                </a:lnTo>
                <a:lnTo>
                  <a:pt x="242693" y="6291"/>
                </a:lnTo>
                <a:lnTo>
                  <a:pt x="293315" y="23810"/>
                </a:lnTo>
                <a:lnTo>
                  <a:pt x="333231" y="50529"/>
                </a:lnTo>
                <a:lnTo>
                  <a:pt x="359407" y="84417"/>
                </a:lnTo>
                <a:lnTo>
                  <a:pt x="368807" y="123444"/>
                </a:lnTo>
                <a:lnTo>
                  <a:pt x="359407" y="162470"/>
                </a:lnTo>
                <a:lnTo>
                  <a:pt x="333231" y="196358"/>
                </a:lnTo>
                <a:lnTo>
                  <a:pt x="293315" y="223077"/>
                </a:lnTo>
                <a:lnTo>
                  <a:pt x="242693" y="240596"/>
                </a:lnTo>
                <a:lnTo>
                  <a:pt x="184403" y="246887"/>
                </a:lnTo>
                <a:lnTo>
                  <a:pt x="126114" y="240596"/>
                </a:lnTo>
                <a:lnTo>
                  <a:pt x="75492" y="223077"/>
                </a:lnTo>
                <a:lnTo>
                  <a:pt x="35576" y="196358"/>
                </a:lnTo>
                <a:lnTo>
                  <a:pt x="9400" y="162470"/>
                </a:lnTo>
                <a:lnTo>
                  <a:pt x="0" y="123444"/>
                </a:lnTo>
                <a:close/>
              </a:path>
            </a:pathLst>
          </a:custGeom>
          <a:ln w="9525">
            <a:solidFill>
              <a:srgbClr val="000000"/>
            </a:solidFill>
          </a:ln>
        </p:spPr>
        <p:txBody>
          <a:bodyPr wrap="square" lIns="0" tIns="0" rIns="0" bIns="0" rtlCol="0"/>
          <a:lstStyle/>
          <a:p>
            <a:endParaRPr/>
          </a:p>
        </p:txBody>
      </p:sp>
      <p:grpSp>
        <p:nvGrpSpPr>
          <p:cNvPr id="15" name="object 15"/>
          <p:cNvGrpSpPr/>
          <p:nvPr/>
        </p:nvGrpSpPr>
        <p:grpSpPr>
          <a:xfrm>
            <a:off x="3372421" y="1196339"/>
            <a:ext cx="403860" cy="2650490"/>
            <a:chOff x="1848421" y="1196339"/>
            <a:chExt cx="403860" cy="2650490"/>
          </a:xfrm>
        </p:grpSpPr>
        <p:sp>
          <p:nvSpPr>
            <p:cNvPr id="16" name="object 16"/>
            <p:cNvSpPr/>
            <p:nvPr/>
          </p:nvSpPr>
          <p:spPr>
            <a:xfrm>
              <a:off x="1908047" y="2491739"/>
              <a:ext cx="337185" cy="1348740"/>
            </a:xfrm>
            <a:custGeom>
              <a:avLst/>
              <a:gdLst/>
              <a:ahLst/>
              <a:cxnLst/>
              <a:rect l="l" t="t" r="r" b="b"/>
              <a:pathLst>
                <a:path w="337185" h="1348739">
                  <a:moveTo>
                    <a:pt x="0" y="0"/>
                  </a:moveTo>
                  <a:lnTo>
                    <a:pt x="336803" y="0"/>
                  </a:lnTo>
                </a:path>
                <a:path w="337185" h="1348739">
                  <a:moveTo>
                    <a:pt x="0" y="1348740"/>
                  </a:moveTo>
                  <a:lnTo>
                    <a:pt x="336803" y="1348740"/>
                  </a:lnTo>
                </a:path>
              </a:pathLst>
            </a:custGeom>
            <a:ln w="12700">
              <a:solidFill>
                <a:srgbClr val="000000"/>
              </a:solidFill>
            </a:ln>
          </p:spPr>
          <p:txBody>
            <a:bodyPr wrap="square" lIns="0" tIns="0" rIns="0" bIns="0" rtlCol="0"/>
            <a:lstStyle/>
            <a:p>
              <a:endParaRPr/>
            </a:p>
          </p:txBody>
        </p:sp>
        <p:sp>
          <p:nvSpPr>
            <p:cNvPr id="17" name="object 17"/>
            <p:cNvSpPr/>
            <p:nvPr/>
          </p:nvSpPr>
          <p:spPr>
            <a:xfrm>
              <a:off x="2175636" y="1196339"/>
              <a:ext cx="76200" cy="2644775"/>
            </a:xfrm>
            <a:custGeom>
              <a:avLst/>
              <a:gdLst/>
              <a:ahLst/>
              <a:cxnLst/>
              <a:rect l="l" t="t" r="r" b="b"/>
              <a:pathLst>
                <a:path w="76200" h="2644775">
                  <a:moveTo>
                    <a:pt x="44477" y="76114"/>
                  </a:moveTo>
                  <a:lnTo>
                    <a:pt x="31776" y="76284"/>
                  </a:lnTo>
                  <a:lnTo>
                    <a:pt x="62864" y="2644267"/>
                  </a:lnTo>
                  <a:lnTo>
                    <a:pt x="75564" y="2644013"/>
                  </a:lnTo>
                  <a:lnTo>
                    <a:pt x="44477" y="76114"/>
                  </a:lnTo>
                  <a:close/>
                </a:path>
                <a:path w="76200" h="2644775">
                  <a:moveTo>
                    <a:pt x="37211" y="0"/>
                  </a:moveTo>
                  <a:lnTo>
                    <a:pt x="0" y="76708"/>
                  </a:lnTo>
                  <a:lnTo>
                    <a:pt x="31776" y="76284"/>
                  </a:lnTo>
                  <a:lnTo>
                    <a:pt x="31623" y="63626"/>
                  </a:lnTo>
                  <a:lnTo>
                    <a:pt x="44323" y="63373"/>
                  </a:lnTo>
                  <a:lnTo>
                    <a:pt x="69854" y="63373"/>
                  </a:lnTo>
                  <a:lnTo>
                    <a:pt x="37211" y="0"/>
                  </a:lnTo>
                  <a:close/>
                </a:path>
                <a:path w="76200" h="2644775">
                  <a:moveTo>
                    <a:pt x="44323" y="63373"/>
                  </a:moveTo>
                  <a:lnTo>
                    <a:pt x="31623" y="63626"/>
                  </a:lnTo>
                  <a:lnTo>
                    <a:pt x="31776" y="76284"/>
                  </a:lnTo>
                  <a:lnTo>
                    <a:pt x="44477" y="76114"/>
                  </a:lnTo>
                  <a:lnTo>
                    <a:pt x="44323" y="63373"/>
                  </a:lnTo>
                  <a:close/>
                </a:path>
                <a:path w="76200" h="2644775">
                  <a:moveTo>
                    <a:pt x="69854" y="63373"/>
                  </a:moveTo>
                  <a:lnTo>
                    <a:pt x="44323" y="63373"/>
                  </a:lnTo>
                  <a:lnTo>
                    <a:pt x="44477" y="76114"/>
                  </a:lnTo>
                  <a:lnTo>
                    <a:pt x="76200" y="75692"/>
                  </a:lnTo>
                  <a:lnTo>
                    <a:pt x="69854" y="63373"/>
                  </a:lnTo>
                  <a:close/>
                </a:path>
              </a:pathLst>
            </a:custGeom>
            <a:solidFill>
              <a:srgbClr val="000000"/>
            </a:solidFill>
          </p:spPr>
          <p:txBody>
            <a:bodyPr wrap="square" lIns="0" tIns="0" rIns="0" bIns="0" rtlCol="0"/>
            <a:lstStyle/>
            <a:p>
              <a:endParaRPr/>
            </a:p>
          </p:txBody>
        </p:sp>
        <p:sp>
          <p:nvSpPr>
            <p:cNvPr id="18" name="object 18"/>
            <p:cNvSpPr/>
            <p:nvPr/>
          </p:nvSpPr>
          <p:spPr>
            <a:xfrm>
              <a:off x="1853183" y="2157983"/>
              <a:ext cx="367665" cy="247015"/>
            </a:xfrm>
            <a:custGeom>
              <a:avLst/>
              <a:gdLst/>
              <a:ahLst/>
              <a:cxnLst/>
              <a:rect l="l" t="t" r="r" b="b"/>
              <a:pathLst>
                <a:path w="367664" h="247014">
                  <a:moveTo>
                    <a:pt x="0" y="123443"/>
                  </a:moveTo>
                  <a:lnTo>
                    <a:pt x="9357" y="84417"/>
                  </a:lnTo>
                  <a:lnTo>
                    <a:pt x="35417" y="50529"/>
                  </a:lnTo>
                  <a:lnTo>
                    <a:pt x="75163" y="23810"/>
                  </a:lnTo>
                  <a:lnTo>
                    <a:pt x="125577" y="6291"/>
                  </a:lnTo>
                  <a:lnTo>
                    <a:pt x="183642" y="0"/>
                  </a:lnTo>
                  <a:lnTo>
                    <a:pt x="241706" y="6291"/>
                  </a:lnTo>
                  <a:lnTo>
                    <a:pt x="292120" y="23810"/>
                  </a:lnTo>
                  <a:lnTo>
                    <a:pt x="331866" y="50529"/>
                  </a:lnTo>
                  <a:lnTo>
                    <a:pt x="357926" y="84417"/>
                  </a:lnTo>
                  <a:lnTo>
                    <a:pt x="367284" y="123443"/>
                  </a:lnTo>
                  <a:lnTo>
                    <a:pt x="357926" y="162470"/>
                  </a:lnTo>
                  <a:lnTo>
                    <a:pt x="331866" y="196358"/>
                  </a:lnTo>
                  <a:lnTo>
                    <a:pt x="292120" y="223077"/>
                  </a:lnTo>
                  <a:lnTo>
                    <a:pt x="241706" y="240596"/>
                  </a:lnTo>
                  <a:lnTo>
                    <a:pt x="183642" y="246887"/>
                  </a:lnTo>
                  <a:lnTo>
                    <a:pt x="125577" y="240596"/>
                  </a:lnTo>
                  <a:lnTo>
                    <a:pt x="75163" y="223077"/>
                  </a:lnTo>
                  <a:lnTo>
                    <a:pt x="35417" y="196358"/>
                  </a:lnTo>
                  <a:lnTo>
                    <a:pt x="9357" y="162470"/>
                  </a:lnTo>
                  <a:lnTo>
                    <a:pt x="0" y="123443"/>
                  </a:lnTo>
                  <a:close/>
                </a:path>
              </a:pathLst>
            </a:custGeom>
            <a:ln w="9525">
              <a:solidFill>
                <a:srgbClr val="000000"/>
              </a:solidFill>
            </a:ln>
          </p:spPr>
          <p:txBody>
            <a:bodyPr wrap="square" lIns="0" tIns="0" rIns="0" bIns="0" rtlCol="0"/>
            <a:lstStyle/>
            <a:p>
              <a:endParaRPr/>
            </a:p>
          </p:txBody>
        </p:sp>
      </p:grpSp>
      <p:sp>
        <p:nvSpPr>
          <p:cNvPr id="19" name="object 19"/>
          <p:cNvSpPr txBox="1"/>
          <p:nvPr/>
        </p:nvSpPr>
        <p:spPr>
          <a:xfrm>
            <a:off x="3651631" y="870331"/>
            <a:ext cx="106045" cy="166071"/>
          </a:xfrm>
          <a:prstGeom prst="rect">
            <a:avLst/>
          </a:prstGeom>
        </p:spPr>
        <p:txBody>
          <a:bodyPr vert="horz" wrap="square" lIns="0" tIns="12065" rIns="0" bIns="0" rtlCol="0">
            <a:spAutoFit/>
          </a:bodyPr>
          <a:lstStyle/>
          <a:p>
            <a:pPr marL="12700">
              <a:spcBef>
                <a:spcPts val="95"/>
              </a:spcBef>
            </a:pPr>
            <a:r>
              <a:rPr sz="1000" b="1" spc="-5" dirty="0">
                <a:latin typeface="Tahoma"/>
                <a:cs typeface="Tahoma"/>
              </a:rPr>
              <a:t>1</a:t>
            </a:r>
            <a:endParaRPr sz="1000">
              <a:latin typeface="Tahoma"/>
              <a:cs typeface="Tahoma"/>
            </a:endParaRPr>
          </a:p>
        </p:txBody>
      </p:sp>
      <p:sp>
        <p:nvSpPr>
          <p:cNvPr id="20" name="object 20"/>
          <p:cNvSpPr txBox="1"/>
          <p:nvPr/>
        </p:nvSpPr>
        <p:spPr>
          <a:xfrm>
            <a:off x="3508630" y="2192782"/>
            <a:ext cx="106045" cy="166071"/>
          </a:xfrm>
          <a:prstGeom prst="rect">
            <a:avLst/>
          </a:prstGeom>
        </p:spPr>
        <p:txBody>
          <a:bodyPr vert="horz" wrap="square" lIns="0" tIns="12065" rIns="0" bIns="0" rtlCol="0">
            <a:spAutoFit/>
          </a:bodyPr>
          <a:lstStyle/>
          <a:p>
            <a:pPr marL="12700">
              <a:spcBef>
                <a:spcPts val="95"/>
              </a:spcBef>
            </a:pPr>
            <a:r>
              <a:rPr sz="1000" b="1" spc="-5" dirty="0">
                <a:latin typeface="Tahoma"/>
                <a:cs typeface="Tahoma"/>
              </a:rPr>
              <a:t>2</a:t>
            </a:r>
            <a:endParaRPr sz="1000">
              <a:latin typeface="Tahoma"/>
              <a:cs typeface="Tahoma"/>
            </a:endParaRPr>
          </a:p>
        </p:txBody>
      </p:sp>
      <p:sp>
        <p:nvSpPr>
          <p:cNvPr id="21" name="object 21"/>
          <p:cNvSpPr/>
          <p:nvPr/>
        </p:nvSpPr>
        <p:spPr>
          <a:xfrm>
            <a:off x="3384805" y="3482340"/>
            <a:ext cx="368935" cy="248920"/>
          </a:xfrm>
          <a:custGeom>
            <a:avLst/>
            <a:gdLst/>
            <a:ahLst/>
            <a:cxnLst/>
            <a:rect l="l" t="t" r="r" b="b"/>
            <a:pathLst>
              <a:path w="368935" h="248920">
                <a:moveTo>
                  <a:pt x="0" y="124206"/>
                </a:moveTo>
                <a:lnTo>
                  <a:pt x="9400" y="84953"/>
                </a:lnTo>
                <a:lnTo>
                  <a:pt x="35576" y="50858"/>
                </a:lnTo>
                <a:lnTo>
                  <a:pt x="75492" y="23969"/>
                </a:lnTo>
                <a:lnTo>
                  <a:pt x="126114" y="6333"/>
                </a:lnTo>
                <a:lnTo>
                  <a:pt x="184403" y="0"/>
                </a:lnTo>
                <a:lnTo>
                  <a:pt x="242693" y="6333"/>
                </a:lnTo>
                <a:lnTo>
                  <a:pt x="293315" y="23969"/>
                </a:lnTo>
                <a:lnTo>
                  <a:pt x="333231" y="50858"/>
                </a:lnTo>
                <a:lnTo>
                  <a:pt x="359407" y="84953"/>
                </a:lnTo>
                <a:lnTo>
                  <a:pt x="368807" y="124206"/>
                </a:lnTo>
                <a:lnTo>
                  <a:pt x="359407" y="163458"/>
                </a:lnTo>
                <a:lnTo>
                  <a:pt x="333231" y="197553"/>
                </a:lnTo>
                <a:lnTo>
                  <a:pt x="293315" y="224442"/>
                </a:lnTo>
                <a:lnTo>
                  <a:pt x="242693" y="242078"/>
                </a:lnTo>
                <a:lnTo>
                  <a:pt x="184403" y="248412"/>
                </a:lnTo>
                <a:lnTo>
                  <a:pt x="126114" y="242078"/>
                </a:lnTo>
                <a:lnTo>
                  <a:pt x="75492" y="224442"/>
                </a:lnTo>
                <a:lnTo>
                  <a:pt x="35576" y="197553"/>
                </a:lnTo>
                <a:lnTo>
                  <a:pt x="9400" y="163458"/>
                </a:lnTo>
                <a:lnTo>
                  <a:pt x="0" y="124206"/>
                </a:lnTo>
                <a:close/>
              </a:path>
            </a:pathLst>
          </a:custGeom>
          <a:ln w="9525">
            <a:solidFill>
              <a:srgbClr val="000000"/>
            </a:solidFill>
          </a:ln>
        </p:spPr>
        <p:txBody>
          <a:bodyPr wrap="square" lIns="0" tIns="0" rIns="0" bIns="0" rtlCol="0"/>
          <a:lstStyle/>
          <a:p>
            <a:endParaRPr/>
          </a:p>
        </p:txBody>
      </p:sp>
      <p:sp>
        <p:nvSpPr>
          <p:cNvPr id="22" name="object 22"/>
          <p:cNvSpPr txBox="1"/>
          <p:nvPr/>
        </p:nvSpPr>
        <p:spPr>
          <a:xfrm>
            <a:off x="3516630" y="3518662"/>
            <a:ext cx="106045" cy="166071"/>
          </a:xfrm>
          <a:prstGeom prst="rect">
            <a:avLst/>
          </a:prstGeom>
        </p:spPr>
        <p:txBody>
          <a:bodyPr vert="horz" wrap="square" lIns="0" tIns="12065" rIns="0" bIns="0" rtlCol="0">
            <a:spAutoFit/>
          </a:bodyPr>
          <a:lstStyle/>
          <a:p>
            <a:pPr marL="12700">
              <a:spcBef>
                <a:spcPts val="95"/>
              </a:spcBef>
            </a:pPr>
            <a:r>
              <a:rPr sz="1000" b="1" spc="-5" dirty="0">
                <a:latin typeface="Tahoma"/>
                <a:cs typeface="Tahoma"/>
              </a:rPr>
              <a:t>2</a:t>
            </a:r>
            <a:endParaRPr sz="1000">
              <a:latin typeface="Tahoma"/>
              <a:cs typeface="Tahoma"/>
            </a:endParaRPr>
          </a:p>
        </p:txBody>
      </p:sp>
      <p:sp>
        <p:nvSpPr>
          <p:cNvPr id="23" name="object 23"/>
          <p:cNvSpPr txBox="1"/>
          <p:nvPr/>
        </p:nvSpPr>
        <p:spPr>
          <a:xfrm>
            <a:off x="4859783" y="1593597"/>
            <a:ext cx="106045" cy="166071"/>
          </a:xfrm>
          <a:prstGeom prst="rect">
            <a:avLst/>
          </a:prstGeom>
        </p:spPr>
        <p:txBody>
          <a:bodyPr vert="horz" wrap="square" lIns="0" tIns="12065" rIns="0" bIns="0" rtlCol="0">
            <a:spAutoFit/>
          </a:bodyPr>
          <a:lstStyle/>
          <a:p>
            <a:pPr marL="12700">
              <a:spcBef>
                <a:spcPts val="95"/>
              </a:spcBef>
            </a:pPr>
            <a:r>
              <a:rPr sz="1000" b="1" spc="-5" dirty="0">
                <a:latin typeface="Tahoma"/>
                <a:cs typeface="Tahoma"/>
              </a:rPr>
              <a:t>3</a:t>
            </a:r>
            <a:endParaRPr sz="1000">
              <a:latin typeface="Tahoma"/>
              <a:cs typeface="Tahoma"/>
            </a:endParaRPr>
          </a:p>
        </p:txBody>
      </p:sp>
      <p:sp>
        <p:nvSpPr>
          <p:cNvPr id="24" name="object 24"/>
          <p:cNvSpPr txBox="1"/>
          <p:nvPr/>
        </p:nvSpPr>
        <p:spPr>
          <a:xfrm>
            <a:off x="3443985" y="3892042"/>
            <a:ext cx="515620" cy="197490"/>
          </a:xfrm>
          <a:prstGeom prst="rect">
            <a:avLst/>
          </a:prstGeom>
        </p:spPr>
        <p:txBody>
          <a:bodyPr vert="horz" wrap="square" lIns="0" tIns="12700" rIns="0" bIns="0" rtlCol="0">
            <a:spAutoFit/>
          </a:bodyPr>
          <a:lstStyle/>
          <a:p>
            <a:pPr marL="12700">
              <a:spcBef>
                <a:spcPts val="100"/>
              </a:spcBef>
            </a:pPr>
            <a:r>
              <a:rPr sz="1200" b="1" spc="-90" dirty="0">
                <a:latin typeface="Arial"/>
                <a:cs typeface="Arial"/>
              </a:rPr>
              <a:t>T</a:t>
            </a:r>
            <a:r>
              <a:rPr sz="1200" b="1" spc="-5" dirty="0">
                <a:latin typeface="Arial"/>
                <a:cs typeface="Arial"/>
              </a:rPr>
              <a:t>a</a:t>
            </a:r>
            <a:r>
              <a:rPr sz="1200" b="1" dirty="0">
                <a:latin typeface="Arial"/>
                <a:cs typeface="Arial"/>
              </a:rPr>
              <a:t>rifa</a:t>
            </a:r>
            <a:r>
              <a:rPr sz="1200" b="1" spc="-5" dirty="0">
                <a:latin typeface="Arial"/>
                <a:cs typeface="Arial"/>
              </a:rPr>
              <a:t>s</a:t>
            </a:r>
            <a:endParaRPr sz="1200">
              <a:latin typeface="Arial"/>
              <a:cs typeface="Arial"/>
            </a:endParaRPr>
          </a:p>
        </p:txBody>
      </p:sp>
      <p:sp>
        <p:nvSpPr>
          <p:cNvPr id="25" name="object 25"/>
          <p:cNvSpPr txBox="1"/>
          <p:nvPr/>
        </p:nvSpPr>
        <p:spPr>
          <a:xfrm>
            <a:off x="3388614" y="2545156"/>
            <a:ext cx="515620" cy="197490"/>
          </a:xfrm>
          <a:prstGeom prst="rect">
            <a:avLst/>
          </a:prstGeom>
        </p:spPr>
        <p:txBody>
          <a:bodyPr vert="horz" wrap="square" lIns="0" tIns="12700" rIns="0" bIns="0" rtlCol="0">
            <a:spAutoFit/>
          </a:bodyPr>
          <a:lstStyle/>
          <a:p>
            <a:pPr marL="12700">
              <a:spcBef>
                <a:spcPts val="100"/>
              </a:spcBef>
            </a:pPr>
            <a:r>
              <a:rPr sz="1200" b="1" spc="-90" dirty="0">
                <a:latin typeface="Arial"/>
                <a:cs typeface="Arial"/>
              </a:rPr>
              <a:t>T</a:t>
            </a:r>
            <a:r>
              <a:rPr sz="1200" b="1" dirty="0">
                <a:latin typeface="Arial"/>
                <a:cs typeface="Arial"/>
              </a:rPr>
              <a:t>arifas</a:t>
            </a:r>
            <a:endParaRPr sz="120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9D51C85-E9F7-411E-AEAD-4C188FB25DF2}"/>
              </a:ext>
            </a:extLst>
          </p:cNvPr>
          <p:cNvSpPr txBox="1"/>
          <p:nvPr/>
        </p:nvSpPr>
        <p:spPr>
          <a:xfrm>
            <a:off x="594910" y="1700794"/>
            <a:ext cx="10443991" cy="2847574"/>
          </a:xfrm>
          <a:prstGeom prst="rect">
            <a:avLst/>
          </a:prstGeom>
          <a:noFill/>
        </p:spPr>
        <p:txBody>
          <a:bodyPr wrap="square">
            <a:spAutoFit/>
          </a:bodyPr>
          <a:lstStyle/>
          <a:p>
            <a:pPr algn="just">
              <a:lnSpc>
                <a:spcPct val="107000"/>
              </a:lnSpc>
              <a:spcAft>
                <a:spcPts val="800"/>
              </a:spcAft>
            </a:pPr>
            <a: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t>Resolución Nro. SM-2020-067, emitido el 15 de mayo del 2020 por el Secretario de Movilidad, Artículo 1. en la que autoriza a la Empresa Metropolitana Metro de Quito y Empresa Metropolitana de Pasajeros de Quito, la contratación del Sistema Integrado de Recaudo, el Sistema de Ayuda en la Explotación de Datos y el Sistema de Información al  Usuario.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dirty="0">
                <a:latin typeface="Times New Roman" panose="02020603050405020304" pitchFamily="18" charset="0"/>
                <a:ea typeface="Times New Roman" panose="02020603050405020304" pitchFamily="18" charset="0"/>
                <a:cs typeface="Times New Roman" panose="02020603050405020304" pitchFamily="18" charset="0"/>
              </a:rPr>
              <a:t> </a:t>
            </a:r>
            <a: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t>Y lo establecido en el Artículo 2. de dicha resolución “El Sistema Integrado de recaudo, el Sistema de ayuda en la Explotación de Datos y Sistema de Información al Usuario operado por las empresas públicas contratantes, deberán trabajar sujetándose a los lineamientos técnicos que constan en los Anexos 1 y 2 de la presente Resolución, pudiendo operar de manera independiente, siempre y cuando el Sistema de Administración Global cuya administración le compete a la Secretaría de Movilidad (nivel 4) no se encuentre operativo.”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ángulo: esquinas diagonales redondeadas 4">
            <a:extLst>
              <a:ext uri="{FF2B5EF4-FFF2-40B4-BE49-F238E27FC236}">
                <a16:creationId xmlns:a16="http://schemas.microsoft.com/office/drawing/2014/main" id="{61DDA2AD-56EE-4CC6-B412-2AADE5940E2B}"/>
              </a:ext>
            </a:extLst>
          </p:cNvPr>
          <p:cNvSpPr/>
          <p:nvPr/>
        </p:nvSpPr>
        <p:spPr>
          <a:xfrm>
            <a:off x="434340" y="134046"/>
            <a:ext cx="11498579" cy="460314"/>
          </a:xfrm>
          <a:prstGeom prst="round2Diag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i="1" dirty="0">
                <a:solidFill>
                  <a:schemeClr val="tx2"/>
                </a:solidFill>
                <a:effectLst>
                  <a:outerShdw blurRad="38100" dist="38100" dir="2700000" algn="tl">
                    <a:srgbClr val="000000">
                      <a:alpha val="43137"/>
                    </a:srgbClr>
                  </a:outerShdw>
                </a:effectLst>
              </a:rPr>
              <a:t>MARCO JURIDICO</a:t>
            </a:r>
          </a:p>
        </p:txBody>
      </p:sp>
    </p:spTree>
    <p:extLst>
      <p:ext uri="{BB962C8B-B14F-4D97-AF65-F5344CB8AC3E}">
        <p14:creationId xmlns:p14="http://schemas.microsoft.com/office/powerpoint/2010/main" val="15227794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4870701" y="95459"/>
            <a:ext cx="17549870" cy="443711"/>
          </a:xfrm>
          <a:prstGeom prst="rect">
            <a:avLst/>
          </a:prstGeom>
        </p:spPr>
        <p:txBody>
          <a:bodyPr vert="horz" wrap="square" lIns="0" tIns="12700" rIns="0" bIns="0" rtlCol="0" anchor="t">
            <a:spAutoFit/>
          </a:bodyPr>
          <a:lstStyle/>
          <a:p>
            <a:pPr marL="4090035" marR="5080" indent="1124585">
              <a:spcBef>
                <a:spcPts val="100"/>
              </a:spcBef>
            </a:pPr>
            <a:r>
              <a:rPr sz="2800" dirty="0"/>
              <a:t>FIDEICOMISO</a:t>
            </a:r>
            <a:r>
              <a:rPr sz="2800" spc="-100" dirty="0"/>
              <a:t> </a:t>
            </a:r>
            <a:r>
              <a:rPr sz="2800" dirty="0"/>
              <a:t>GLOBAL </a:t>
            </a:r>
            <a:r>
              <a:rPr sz="2800" spc="-540" dirty="0"/>
              <a:t> </a:t>
            </a:r>
            <a:r>
              <a:rPr sz="2800" dirty="0"/>
              <a:t>Y</a:t>
            </a:r>
            <a:r>
              <a:rPr sz="2800" spc="-75" dirty="0"/>
              <a:t> </a:t>
            </a:r>
            <a:r>
              <a:rPr sz="2800" dirty="0"/>
              <a:t>FIDEICOMISOS</a:t>
            </a:r>
            <a:r>
              <a:rPr sz="2800" spc="-50" dirty="0"/>
              <a:t> </a:t>
            </a:r>
            <a:r>
              <a:rPr sz="2800" dirty="0"/>
              <a:t>INDIVIDUALES</a:t>
            </a:r>
          </a:p>
        </p:txBody>
      </p:sp>
      <p:sp>
        <p:nvSpPr>
          <p:cNvPr id="7" name="object 7"/>
          <p:cNvSpPr txBox="1"/>
          <p:nvPr/>
        </p:nvSpPr>
        <p:spPr>
          <a:xfrm>
            <a:off x="1772412" y="905256"/>
            <a:ext cx="1586865" cy="498213"/>
          </a:xfrm>
          <a:prstGeom prst="rect">
            <a:avLst/>
          </a:prstGeom>
          <a:solidFill>
            <a:srgbClr val="6A6E85"/>
          </a:solidFill>
          <a:ln w="9525">
            <a:solidFill>
              <a:srgbClr val="000000"/>
            </a:solidFill>
          </a:ln>
        </p:spPr>
        <p:txBody>
          <a:bodyPr vert="horz" wrap="square" lIns="0" tIns="127635" rIns="0" bIns="0" rtlCol="0">
            <a:spAutoFit/>
          </a:bodyPr>
          <a:lstStyle/>
          <a:p>
            <a:pPr marL="53975" marR="1905" indent="-45720">
              <a:spcBef>
                <a:spcPts val="1005"/>
              </a:spcBef>
            </a:pPr>
            <a:r>
              <a:rPr sz="1200" b="1" dirty="0">
                <a:solidFill>
                  <a:srgbClr val="F8F8F8"/>
                </a:solidFill>
                <a:latin typeface="Arial"/>
                <a:cs typeface="Arial"/>
              </a:rPr>
              <a:t>Distrito</a:t>
            </a:r>
            <a:r>
              <a:rPr sz="1200" b="1" spc="-40" dirty="0">
                <a:solidFill>
                  <a:srgbClr val="F8F8F8"/>
                </a:solidFill>
                <a:latin typeface="Arial"/>
                <a:cs typeface="Arial"/>
              </a:rPr>
              <a:t> </a:t>
            </a:r>
            <a:r>
              <a:rPr sz="1200" b="1" spc="-5" dirty="0">
                <a:solidFill>
                  <a:srgbClr val="F8F8F8"/>
                </a:solidFill>
                <a:latin typeface="Arial"/>
                <a:cs typeface="Arial"/>
              </a:rPr>
              <a:t>Metrop.</a:t>
            </a:r>
            <a:r>
              <a:rPr sz="1200" b="1" spc="-20" dirty="0">
                <a:solidFill>
                  <a:srgbClr val="F8F8F8"/>
                </a:solidFill>
                <a:latin typeface="Arial"/>
                <a:cs typeface="Arial"/>
              </a:rPr>
              <a:t> </a:t>
            </a:r>
            <a:r>
              <a:rPr sz="1200" b="1" dirty="0">
                <a:solidFill>
                  <a:srgbClr val="F8F8F8"/>
                </a:solidFill>
                <a:latin typeface="Arial"/>
                <a:cs typeface="Arial"/>
              </a:rPr>
              <a:t>Quito </a:t>
            </a:r>
            <a:r>
              <a:rPr sz="1200" b="1" spc="-315" dirty="0">
                <a:solidFill>
                  <a:srgbClr val="F8F8F8"/>
                </a:solidFill>
                <a:latin typeface="Arial"/>
                <a:cs typeface="Arial"/>
              </a:rPr>
              <a:t> </a:t>
            </a:r>
            <a:r>
              <a:rPr sz="1200" b="1" spc="-5" dirty="0">
                <a:solidFill>
                  <a:srgbClr val="F8F8F8"/>
                </a:solidFill>
                <a:latin typeface="Arial"/>
                <a:cs typeface="Arial"/>
              </a:rPr>
              <a:t>Secretaría</a:t>
            </a:r>
            <a:r>
              <a:rPr sz="1200" b="1" spc="-65" dirty="0">
                <a:solidFill>
                  <a:srgbClr val="F8F8F8"/>
                </a:solidFill>
                <a:latin typeface="Arial"/>
                <a:cs typeface="Arial"/>
              </a:rPr>
              <a:t> </a:t>
            </a:r>
            <a:r>
              <a:rPr sz="1200" b="1" spc="-5" dirty="0">
                <a:solidFill>
                  <a:srgbClr val="F8F8F8"/>
                </a:solidFill>
                <a:latin typeface="Arial"/>
                <a:cs typeface="Arial"/>
              </a:rPr>
              <a:t>Movilidad</a:t>
            </a:r>
            <a:endParaRPr sz="1200">
              <a:latin typeface="Arial"/>
              <a:cs typeface="Arial"/>
            </a:endParaRPr>
          </a:p>
        </p:txBody>
      </p:sp>
      <p:sp>
        <p:nvSpPr>
          <p:cNvPr id="8" name="object 8"/>
          <p:cNvSpPr txBox="1"/>
          <p:nvPr/>
        </p:nvSpPr>
        <p:spPr>
          <a:xfrm>
            <a:off x="4151376" y="947928"/>
            <a:ext cx="2161540" cy="392415"/>
          </a:xfrm>
          <a:prstGeom prst="rect">
            <a:avLst/>
          </a:prstGeom>
          <a:solidFill>
            <a:srgbClr val="6A6E85"/>
          </a:solidFill>
          <a:ln w="9525">
            <a:solidFill>
              <a:srgbClr val="000000"/>
            </a:solidFill>
          </a:ln>
        </p:spPr>
        <p:txBody>
          <a:bodyPr vert="horz" wrap="square" lIns="0" tIns="0" rIns="0" bIns="0" rtlCol="0">
            <a:spAutoFit/>
          </a:bodyPr>
          <a:lstStyle/>
          <a:p>
            <a:pPr>
              <a:lnSpc>
                <a:spcPct val="100000"/>
              </a:lnSpc>
            </a:pPr>
            <a:endParaRPr sz="1350">
              <a:latin typeface="Times New Roman"/>
              <a:cs typeface="Times New Roman"/>
            </a:endParaRPr>
          </a:p>
          <a:p>
            <a:pPr marL="222250"/>
            <a:r>
              <a:rPr sz="1200" b="1" spc="-5" dirty="0">
                <a:solidFill>
                  <a:srgbClr val="F8F8F8"/>
                </a:solidFill>
                <a:latin typeface="Arial"/>
                <a:cs typeface="Arial"/>
              </a:rPr>
              <a:t>FIDEICOMISO </a:t>
            </a:r>
            <a:r>
              <a:rPr sz="1200" b="1" spc="-10" dirty="0">
                <a:solidFill>
                  <a:srgbClr val="F8F8F8"/>
                </a:solidFill>
                <a:latin typeface="Arial"/>
                <a:cs typeface="Arial"/>
              </a:rPr>
              <a:t>GLOBAL</a:t>
            </a:r>
            <a:endParaRPr sz="1200">
              <a:latin typeface="Arial"/>
              <a:cs typeface="Arial"/>
            </a:endParaRPr>
          </a:p>
        </p:txBody>
      </p:sp>
      <p:sp>
        <p:nvSpPr>
          <p:cNvPr id="9" name="object 9"/>
          <p:cNvSpPr/>
          <p:nvPr/>
        </p:nvSpPr>
        <p:spPr>
          <a:xfrm>
            <a:off x="3432049" y="1158239"/>
            <a:ext cx="696595" cy="76200"/>
          </a:xfrm>
          <a:custGeom>
            <a:avLst/>
            <a:gdLst/>
            <a:ahLst/>
            <a:cxnLst/>
            <a:rect l="l" t="t" r="r" b="b"/>
            <a:pathLst>
              <a:path w="696594" h="76200">
                <a:moveTo>
                  <a:pt x="620268" y="0"/>
                </a:moveTo>
                <a:lnTo>
                  <a:pt x="620268" y="76200"/>
                </a:lnTo>
                <a:lnTo>
                  <a:pt x="683768" y="44450"/>
                </a:lnTo>
                <a:lnTo>
                  <a:pt x="632968" y="44450"/>
                </a:lnTo>
                <a:lnTo>
                  <a:pt x="632968" y="31750"/>
                </a:lnTo>
                <a:lnTo>
                  <a:pt x="683768" y="31750"/>
                </a:lnTo>
                <a:lnTo>
                  <a:pt x="620268" y="0"/>
                </a:lnTo>
                <a:close/>
              </a:path>
              <a:path w="696594" h="76200">
                <a:moveTo>
                  <a:pt x="620268" y="31750"/>
                </a:moveTo>
                <a:lnTo>
                  <a:pt x="0" y="31750"/>
                </a:lnTo>
                <a:lnTo>
                  <a:pt x="0" y="44450"/>
                </a:lnTo>
                <a:lnTo>
                  <a:pt x="620268" y="44450"/>
                </a:lnTo>
                <a:lnTo>
                  <a:pt x="620268" y="31750"/>
                </a:lnTo>
                <a:close/>
              </a:path>
              <a:path w="696594" h="76200">
                <a:moveTo>
                  <a:pt x="683768" y="31750"/>
                </a:moveTo>
                <a:lnTo>
                  <a:pt x="632968" y="31750"/>
                </a:lnTo>
                <a:lnTo>
                  <a:pt x="632968" y="44450"/>
                </a:lnTo>
                <a:lnTo>
                  <a:pt x="683768" y="44450"/>
                </a:lnTo>
                <a:lnTo>
                  <a:pt x="696468" y="38100"/>
                </a:lnTo>
                <a:lnTo>
                  <a:pt x="683768" y="31750"/>
                </a:lnTo>
                <a:close/>
              </a:path>
            </a:pathLst>
          </a:custGeom>
          <a:solidFill>
            <a:srgbClr val="000000"/>
          </a:solidFill>
        </p:spPr>
        <p:txBody>
          <a:bodyPr wrap="square" lIns="0" tIns="0" rIns="0" bIns="0" rtlCol="0"/>
          <a:lstStyle/>
          <a:p>
            <a:endParaRPr/>
          </a:p>
        </p:txBody>
      </p:sp>
      <p:graphicFrame>
        <p:nvGraphicFramePr>
          <p:cNvPr id="10" name="object 10"/>
          <p:cNvGraphicFramePr>
            <a:graphicFrameLocks noGrp="1"/>
          </p:cNvGraphicFramePr>
          <p:nvPr/>
        </p:nvGraphicFramePr>
        <p:xfrm>
          <a:off x="3983546" y="1849945"/>
          <a:ext cx="2347595" cy="1342390"/>
        </p:xfrm>
        <a:graphic>
          <a:graphicData uri="http://schemas.openxmlformats.org/drawingml/2006/table">
            <a:tbl>
              <a:tblPr firstRow="1" bandRow="1">
                <a:tableStyleId>{2D5ABB26-0587-4C30-8999-92F81FD0307C}</a:tableStyleId>
              </a:tblPr>
              <a:tblGrid>
                <a:gridCol w="1179830">
                  <a:extLst>
                    <a:ext uri="{9D8B030D-6E8A-4147-A177-3AD203B41FA5}">
                      <a16:colId xmlns:a16="http://schemas.microsoft.com/office/drawing/2014/main" val="20000"/>
                    </a:ext>
                  </a:extLst>
                </a:gridCol>
                <a:gridCol w="1167765">
                  <a:extLst>
                    <a:ext uri="{9D8B030D-6E8A-4147-A177-3AD203B41FA5}">
                      <a16:colId xmlns:a16="http://schemas.microsoft.com/office/drawing/2014/main" val="20001"/>
                    </a:ext>
                  </a:extLst>
                </a:gridCol>
              </a:tblGrid>
              <a:tr h="711200">
                <a:tc>
                  <a:txBody>
                    <a:bodyPr/>
                    <a:lstStyle/>
                    <a:p>
                      <a:pPr marL="201295">
                        <a:lnSpc>
                          <a:spcPct val="100000"/>
                        </a:lnSpc>
                        <a:spcBef>
                          <a:spcPts val="1060"/>
                        </a:spcBef>
                      </a:pPr>
                      <a:r>
                        <a:rPr sz="1200" b="1" dirty="0">
                          <a:solidFill>
                            <a:srgbClr val="F8F8F8"/>
                          </a:solidFill>
                          <a:latin typeface="Arial"/>
                          <a:cs typeface="Arial"/>
                        </a:rPr>
                        <a:t>INGRESOS</a:t>
                      </a:r>
                      <a:endParaRPr sz="1200">
                        <a:latin typeface="Arial"/>
                        <a:cs typeface="Arial"/>
                      </a:endParaRPr>
                    </a:p>
                    <a:p>
                      <a:pPr>
                        <a:lnSpc>
                          <a:spcPct val="100000"/>
                        </a:lnSpc>
                        <a:spcBef>
                          <a:spcPts val="15"/>
                        </a:spcBef>
                      </a:pPr>
                      <a:endParaRPr sz="1250">
                        <a:latin typeface="Times New Roman"/>
                        <a:cs typeface="Times New Roman"/>
                      </a:endParaRPr>
                    </a:p>
                    <a:p>
                      <a:pPr marL="201295">
                        <a:lnSpc>
                          <a:spcPct val="100000"/>
                        </a:lnSpc>
                      </a:pPr>
                      <a:r>
                        <a:rPr sz="1000" b="1" i="1" dirty="0">
                          <a:solidFill>
                            <a:srgbClr val="F8F8F8"/>
                          </a:solidFill>
                          <a:latin typeface="Arial"/>
                          <a:cs typeface="Arial"/>
                        </a:rPr>
                        <a:t>(Caja</a:t>
                      </a:r>
                      <a:r>
                        <a:rPr sz="1000" b="1" i="1" spc="-5" dirty="0">
                          <a:solidFill>
                            <a:srgbClr val="F8F8F8"/>
                          </a:solidFill>
                          <a:latin typeface="Arial"/>
                          <a:cs typeface="Arial"/>
                        </a:rPr>
                        <a:t> </a:t>
                      </a:r>
                      <a:r>
                        <a:rPr sz="1000" b="1" i="1" dirty="0">
                          <a:solidFill>
                            <a:srgbClr val="F8F8F8"/>
                          </a:solidFill>
                          <a:latin typeface="Arial"/>
                          <a:cs typeface="Arial"/>
                        </a:rPr>
                        <a:t>Com</a:t>
                      </a:r>
                      <a:r>
                        <a:rPr sz="1000" b="1" i="1" spc="5" dirty="0">
                          <a:solidFill>
                            <a:srgbClr val="F8F8F8"/>
                          </a:solidFill>
                          <a:latin typeface="Arial"/>
                          <a:cs typeface="Arial"/>
                        </a:rPr>
                        <a:t>ú</a:t>
                      </a:r>
                      <a:r>
                        <a:rPr sz="1000" b="1" i="1" dirty="0">
                          <a:solidFill>
                            <a:srgbClr val="F8F8F8"/>
                          </a:solidFill>
                          <a:latin typeface="Arial"/>
                          <a:cs typeface="Arial"/>
                        </a:rPr>
                        <a:t>n)</a:t>
                      </a:r>
                      <a:endParaRPr sz="1000">
                        <a:latin typeface="Arial"/>
                        <a:cs typeface="Arial"/>
                      </a:endParaRPr>
                    </a:p>
                  </a:txBody>
                  <a:tcPr marL="0" marR="0" marT="134620" marB="0">
                    <a:lnL w="9525">
                      <a:solidFill>
                        <a:srgbClr val="000000"/>
                      </a:solidFill>
                      <a:prstDash val="solid"/>
                    </a:lnL>
                    <a:lnR w="38100">
                      <a:solidFill>
                        <a:srgbClr val="F8F8F8"/>
                      </a:solidFill>
                      <a:prstDash val="solid"/>
                    </a:lnR>
                    <a:lnT w="9525">
                      <a:solidFill>
                        <a:srgbClr val="000000"/>
                      </a:solidFill>
                      <a:prstDash val="solid"/>
                    </a:lnT>
                    <a:solidFill>
                      <a:srgbClr val="6A6E85"/>
                    </a:solidFill>
                  </a:tcPr>
                </a:tc>
                <a:tc>
                  <a:txBody>
                    <a:bodyPr/>
                    <a:lstStyle/>
                    <a:p>
                      <a:pPr marL="140970">
                        <a:lnSpc>
                          <a:spcPct val="100000"/>
                        </a:lnSpc>
                        <a:spcBef>
                          <a:spcPts val="885"/>
                        </a:spcBef>
                      </a:pPr>
                      <a:r>
                        <a:rPr sz="1200" b="1" dirty="0">
                          <a:solidFill>
                            <a:srgbClr val="F8F8F8"/>
                          </a:solidFill>
                          <a:latin typeface="Arial"/>
                          <a:cs typeface="Arial"/>
                        </a:rPr>
                        <a:t>EGRESOS</a:t>
                      </a:r>
                      <a:endParaRPr sz="1200">
                        <a:latin typeface="Arial"/>
                        <a:cs typeface="Arial"/>
                      </a:endParaRPr>
                    </a:p>
                    <a:p>
                      <a:pPr marL="140970" marR="222885">
                        <a:lnSpc>
                          <a:spcPct val="100000"/>
                        </a:lnSpc>
                        <a:spcBef>
                          <a:spcPts val="10"/>
                        </a:spcBef>
                      </a:pPr>
                      <a:r>
                        <a:rPr sz="1000" b="1" i="1" spc="-5" dirty="0">
                          <a:solidFill>
                            <a:srgbClr val="F8F8F8"/>
                          </a:solidFill>
                          <a:latin typeface="Arial"/>
                          <a:cs typeface="Arial"/>
                        </a:rPr>
                        <a:t>(Cámara de </a:t>
                      </a:r>
                      <a:r>
                        <a:rPr sz="1000" b="1" i="1" dirty="0">
                          <a:solidFill>
                            <a:srgbClr val="F8F8F8"/>
                          </a:solidFill>
                          <a:latin typeface="Arial"/>
                          <a:cs typeface="Arial"/>
                        </a:rPr>
                        <a:t> Com</a:t>
                      </a:r>
                      <a:r>
                        <a:rPr sz="1000" b="1" i="1" spc="5" dirty="0">
                          <a:solidFill>
                            <a:srgbClr val="F8F8F8"/>
                          </a:solidFill>
                          <a:latin typeface="Arial"/>
                          <a:cs typeface="Arial"/>
                        </a:rPr>
                        <a:t>p</a:t>
                      </a:r>
                      <a:r>
                        <a:rPr sz="1000" b="1" i="1" dirty="0">
                          <a:solidFill>
                            <a:srgbClr val="F8F8F8"/>
                          </a:solidFill>
                          <a:latin typeface="Arial"/>
                          <a:cs typeface="Arial"/>
                        </a:rPr>
                        <a:t>ensa</a:t>
                      </a:r>
                      <a:r>
                        <a:rPr sz="1000" b="1" i="1" spc="-5" dirty="0">
                          <a:solidFill>
                            <a:srgbClr val="F8F8F8"/>
                          </a:solidFill>
                          <a:latin typeface="Arial"/>
                          <a:cs typeface="Arial"/>
                        </a:rPr>
                        <a:t>c.)</a:t>
                      </a:r>
                      <a:endParaRPr sz="1000">
                        <a:latin typeface="Arial"/>
                        <a:cs typeface="Arial"/>
                      </a:endParaRPr>
                    </a:p>
                  </a:txBody>
                  <a:tcPr marL="0" marR="0" marT="112395" marB="0">
                    <a:lnL w="38100">
                      <a:solidFill>
                        <a:srgbClr val="F8F8F8"/>
                      </a:solidFill>
                      <a:prstDash val="solid"/>
                    </a:lnL>
                    <a:lnR w="9525">
                      <a:solidFill>
                        <a:srgbClr val="000000"/>
                      </a:solidFill>
                      <a:prstDash val="solid"/>
                    </a:lnR>
                    <a:lnT w="9525">
                      <a:solidFill>
                        <a:srgbClr val="000000"/>
                      </a:solidFill>
                      <a:prstDash val="solid"/>
                    </a:lnT>
                    <a:solidFill>
                      <a:srgbClr val="6A6E85"/>
                    </a:solidFill>
                  </a:tcPr>
                </a:tc>
                <a:extLst>
                  <a:ext uri="{0D108BD9-81ED-4DB2-BD59-A6C34878D82A}">
                    <a16:rowId xmlns:a16="http://schemas.microsoft.com/office/drawing/2014/main" val="10000"/>
                  </a:ext>
                </a:extLst>
              </a:tr>
              <a:tr h="304800">
                <a:tc>
                  <a:txBody>
                    <a:bodyPr/>
                    <a:lstStyle/>
                    <a:p>
                      <a:pPr marL="201295">
                        <a:lnSpc>
                          <a:spcPct val="100000"/>
                        </a:lnSpc>
                        <a:spcBef>
                          <a:spcPts val="750"/>
                        </a:spcBef>
                      </a:pPr>
                      <a:r>
                        <a:rPr sz="1000" b="1" spc="-5" dirty="0">
                          <a:solidFill>
                            <a:srgbClr val="F8F8F8"/>
                          </a:solidFill>
                          <a:latin typeface="Arial"/>
                          <a:cs typeface="Arial"/>
                        </a:rPr>
                        <a:t>Operacionales</a:t>
                      </a:r>
                      <a:endParaRPr sz="1000">
                        <a:latin typeface="Arial"/>
                        <a:cs typeface="Arial"/>
                      </a:endParaRPr>
                    </a:p>
                  </a:txBody>
                  <a:tcPr marL="0" marR="0" marT="95250" marB="0">
                    <a:lnL w="9525">
                      <a:solidFill>
                        <a:srgbClr val="000000"/>
                      </a:solidFill>
                      <a:prstDash val="solid"/>
                    </a:lnL>
                    <a:lnR w="38100">
                      <a:solidFill>
                        <a:srgbClr val="F8F8F8"/>
                      </a:solidFill>
                      <a:prstDash val="solid"/>
                    </a:lnR>
                    <a:solidFill>
                      <a:srgbClr val="6A6E85"/>
                    </a:solidFill>
                  </a:tcPr>
                </a:tc>
                <a:tc>
                  <a:txBody>
                    <a:bodyPr/>
                    <a:lstStyle/>
                    <a:p>
                      <a:pPr marL="140970">
                        <a:lnSpc>
                          <a:spcPct val="100000"/>
                        </a:lnSpc>
                        <a:spcBef>
                          <a:spcPts val="335"/>
                        </a:spcBef>
                      </a:pPr>
                      <a:r>
                        <a:rPr sz="1000" b="1" spc="-5" dirty="0">
                          <a:solidFill>
                            <a:srgbClr val="F8F8F8"/>
                          </a:solidFill>
                          <a:latin typeface="Arial"/>
                          <a:cs typeface="Arial"/>
                        </a:rPr>
                        <a:t>a.</a:t>
                      </a:r>
                      <a:r>
                        <a:rPr sz="1000" b="1" spc="640" dirty="0">
                          <a:solidFill>
                            <a:srgbClr val="F8F8F8"/>
                          </a:solidFill>
                          <a:latin typeface="Arial"/>
                          <a:cs typeface="Arial"/>
                        </a:rPr>
                        <a:t> </a:t>
                      </a:r>
                      <a:r>
                        <a:rPr sz="1000" b="1" spc="-5" dirty="0">
                          <a:solidFill>
                            <a:srgbClr val="F8F8F8"/>
                          </a:solidFill>
                          <a:latin typeface="Arial"/>
                          <a:cs typeface="Arial"/>
                        </a:rPr>
                        <a:t>Fid.</a:t>
                      </a:r>
                      <a:r>
                        <a:rPr sz="1000" b="1" spc="-15" dirty="0">
                          <a:solidFill>
                            <a:srgbClr val="F8F8F8"/>
                          </a:solidFill>
                          <a:latin typeface="Arial"/>
                          <a:cs typeface="Arial"/>
                        </a:rPr>
                        <a:t> </a:t>
                      </a:r>
                      <a:r>
                        <a:rPr sz="1000" b="1" dirty="0">
                          <a:solidFill>
                            <a:srgbClr val="F8F8F8"/>
                          </a:solidFill>
                          <a:latin typeface="Arial"/>
                          <a:cs typeface="Arial"/>
                        </a:rPr>
                        <a:t>Metro</a:t>
                      </a:r>
                      <a:endParaRPr sz="1000">
                        <a:latin typeface="Arial"/>
                        <a:cs typeface="Arial"/>
                      </a:endParaRPr>
                    </a:p>
                  </a:txBody>
                  <a:tcPr marL="0" marR="0" marT="42545" marB="0">
                    <a:lnL w="38100">
                      <a:solidFill>
                        <a:srgbClr val="F8F8F8"/>
                      </a:solidFill>
                      <a:prstDash val="solid"/>
                    </a:lnL>
                    <a:lnR w="9525">
                      <a:solidFill>
                        <a:srgbClr val="000000"/>
                      </a:solidFill>
                      <a:prstDash val="solid"/>
                    </a:lnR>
                    <a:solidFill>
                      <a:srgbClr val="6A6E85"/>
                    </a:solidFill>
                  </a:tcPr>
                </a:tc>
                <a:extLst>
                  <a:ext uri="{0D108BD9-81ED-4DB2-BD59-A6C34878D82A}">
                    <a16:rowId xmlns:a16="http://schemas.microsoft.com/office/drawing/2014/main" val="10001"/>
                  </a:ext>
                </a:extLst>
              </a:tr>
              <a:tr h="326390">
                <a:tc>
                  <a:txBody>
                    <a:bodyPr/>
                    <a:lstStyle/>
                    <a:p>
                      <a:pPr marL="201295">
                        <a:lnSpc>
                          <a:spcPct val="100000"/>
                        </a:lnSpc>
                        <a:spcBef>
                          <a:spcPts val="750"/>
                        </a:spcBef>
                      </a:pPr>
                      <a:r>
                        <a:rPr sz="1000" b="1" spc="-5" dirty="0">
                          <a:solidFill>
                            <a:srgbClr val="F8F8F8"/>
                          </a:solidFill>
                          <a:latin typeface="Arial"/>
                          <a:cs typeface="Arial"/>
                        </a:rPr>
                        <a:t>No</a:t>
                      </a:r>
                      <a:r>
                        <a:rPr sz="1000" b="1" spc="-20" dirty="0">
                          <a:solidFill>
                            <a:srgbClr val="F8F8F8"/>
                          </a:solidFill>
                          <a:latin typeface="Arial"/>
                          <a:cs typeface="Arial"/>
                        </a:rPr>
                        <a:t> </a:t>
                      </a:r>
                      <a:r>
                        <a:rPr sz="1000" b="1" spc="-5" dirty="0">
                          <a:solidFill>
                            <a:srgbClr val="F8F8F8"/>
                          </a:solidFill>
                          <a:latin typeface="Arial"/>
                          <a:cs typeface="Arial"/>
                        </a:rPr>
                        <a:t>–</a:t>
                      </a:r>
                      <a:r>
                        <a:rPr sz="1000" b="1" spc="-25" dirty="0">
                          <a:solidFill>
                            <a:srgbClr val="F8F8F8"/>
                          </a:solidFill>
                          <a:latin typeface="Arial"/>
                          <a:cs typeface="Arial"/>
                        </a:rPr>
                        <a:t> </a:t>
                      </a:r>
                      <a:r>
                        <a:rPr sz="1000" b="1" spc="-5" dirty="0">
                          <a:solidFill>
                            <a:srgbClr val="F8F8F8"/>
                          </a:solidFill>
                          <a:latin typeface="Arial"/>
                          <a:cs typeface="Arial"/>
                        </a:rPr>
                        <a:t>Operac.</a:t>
                      </a:r>
                      <a:endParaRPr sz="1000">
                        <a:latin typeface="Arial"/>
                        <a:cs typeface="Arial"/>
                      </a:endParaRPr>
                    </a:p>
                  </a:txBody>
                  <a:tcPr marL="0" marR="0" marT="95250" marB="0">
                    <a:lnL w="9525">
                      <a:solidFill>
                        <a:srgbClr val="000000"/>
                      </a:solidFill>
                      <a:prstDash val="solid"/>
                    </a:lnL>
                    <a:lnR w="38100">
                      <a:solidFill>
                        <a:srgbClr val="F8F8F8"/>
                      </a:solidFill>
                      <a:prstDash val="solid"/>
                    </a:lnR>
                    <a:lnB w="9525">
                      <a:solidFill>
                        <a:srgbClr val="000000"/>
                      </a:solidFill>
                      <a:prstDash val="solid"/>
                    </a:lnB>
                    <a:solidFill>
                      <a:srgbClr val="6A6E85"/>
                    </a:solidFill>
                  </a:tcPr>
                </a:tc>
                <a:tc>
                  <a:txBody>
                    <a:bodyPr/>
                    <a:lstStyle/>
                    <a:p>
                      <a:pPr marL="140970">
                        <a:lnSpc>
                          <a:spcPct val="100000"/>
                        </a:lnSpc>
                        <a:spcBef>
                          <a:spcPts val="335"/>
                        </a:spcBef>
                      </a:pPr>
                      <a:r>
                        <a:rPr sz="1000" b="1" spc="-5" dirty="0">
                          <a:solidFill>
                            <a:srgbClr val="F8F8F8"/>
                          </a:solidFill>
                          <a:latin typeface="Arial"/>
                          <a:cs typeface="Arial"/>
                        </a:rPr>
                        <a:t>b.</a:t>
                      </a:r>
                      <a:r>
                        <a:rPr sz="1000" b="1" spc="585" dirty="0">
                          <a:solidFill>
                            <a:srgbClr val="F8F8F8"/>
                          </a:solidFill>
                          <a:latin typeface="Arial"/>
                          <a:cs typeface="Arial"/>
                        </a:rPr>
                        <a:t> </a:t>
                      </a:r>
                      <a:r>
                        <a:rPr sz="1000" b="1" spc="-5" dirty="0">
                          <a:solidFill>
                            <a:srgbClr val="F8F8F8"/>
                          </a:solidFill>
                          <a:latin typeface="Arial"/>
                          <a:cs typeface="Arial"/>
                        </a:rPr>
                        <a:t>Fid.</a:t>
                      </a:r>
                      <a:r>
                        <a:rPr sz="1000" b="1" spc="-15" dirty="0">
                          <a:solidFill>
                            <a:srgbClr val="F8F8F8"/>
                          </a:solidFill>
                          <a:latin typeface="Arial"/>
                          <a:cs typeface="Arial"/>
                        </a:rPr>
                        <a:t> </a:t>
                      </a:r>
                      <a:r>
                        <a:rPr sz="1000" b="1" spc="-5" dirty="0">
                          <a:solidFill>
                            <a:srgbClr val="F8F8F8"/>
                          </a:solidFill>
                          <a:latin typeface="Arial"/>
                          <a:cs typeface="Arial"/>
                        </a:rPr>
                        <a:t>Pasaj.</a:t>
                      </a:r>
                      <a:endParaRPr sz="1000">
                        <a:latin typeface="Arial"/>
                        <a:cs typeface="Arial"/>
                      </a:endParaRPr>
                    </a:p>
                  </a:txBody>
                  <a:tcPr marL="0" marR="0" marT="42545" marB="0">
                    <a:lnL w="38100">
                      <a:solidFill>
                        <a:srgbClr val="F8F8F8"/>
                      </a:solidFill>
                      <a:prstDash val="solid"/>
                    </a:lnL>
                    <a:lnR w="9525">
                      <a:solidFill>
                        <a:srgbClr val="000000"/>
                      </a:solidFill>
                      <a:prstDash val="solid"/>
                    </a:lnR>
                    <a:lnB w="9525">
                      <a:solidFill>
                        <a:srgbClr val="000000"/>
                      </a:solidFill>
                      <a:prstDash val="solid"/>
                    </a:lnB>
                    <a:solidFill>
                      <a:srgbClr val="6A6E85"/>
                    </a:solidFill>
                  </a:tcPr>
                </a:tc>
                <a:extLst>
                  <a:ext uri="{0D108BD9-81ED-4DB2-BD59-A6C34878D82A}">
                    <a16:rowId xmlns:a16="http://schemas.microsoft.com/office/drawing/2014/main" val="10002"/>
                  </a:ext>
                </a:extLst>
              </a:tr>
            </a:tbl>
          </a:graphicData>
        </a:graphic>
      </p:graphicFrame>
      <p:grpSp>
        <p:nvGrpSpPr>
          <p:cNvPr id="11" name="object 11"/>
          <p:cNvGrpSpPr/>
          <p:nvPr/>
        </p:nvGrpSpPr>
        <p:grpSpPr>
          <a:xfrm>
            <a:off x="6376161" y="2834386"/>
            <a:ext cx="3106420" cy="436245"/>
            <a:chOff x="4852161" y="2834385"/>
            <a:chExt cx="3106420" cy="436245"/>
          </a:xfrm>
        </p:grpSpPr>
        <p:sp>
          <p:nvSpPr>
            <p:cNvPr id="12" name="object 12"/>
            <p:cNvSpPr/>
            <p:nvPr/>
          </p:nvSpPr>
          <p:spPr>
            <a:xfrm>
              <a:off x="4858511" y="2840735"/>
              <a:ext cx="3061970" cy="17145"/>
            </a:xfrm>
            <a:custGeom>
              <a:avLst/>
              <a:gdLst/>
              <a:ahLst/>
              <a:cxnLst/>
              <a:rect l="l" t="t" r="r" b="b"/>
              <a:pathLst>
                <a:path w="3061970" h="17144">
                  <a:moveTo>
                    <a:pt x="0" y="0"/>
                  </a:moveTo>
                  <a:lnTo>
                    <a:pt x="3061716" y="16763"/>
                  </a:lnTo>
                </a:path>
              </a:pathLst>
            </a:custGeom>
            <a:ln w="12699">
              <a:solidFill>
                <a:srgbClr val="000000"/>
              </a:solidFill>
            </a:ln>
          </p:spPr>
          <p:txBody>
            <a:bodyPr wrap="square" lIns="0" tIns="0" rIns="0" bIns="0" rtlCol="0"/>
            <a:lstStyle/>
            <a:p>
              <a:endParaRPr/>
            </a:p>
          </p:txBody>
        </p:sp>
        <p:sp>
          <p:nvSpPr>
            <p:cNvPr id="13" name="object 13"/>
            <p:cNvSpPr/>
            <p:nvPr/>
          </p:nvSpPr>
          <p:spPr>
            <a:xfrm>
              <a:off x="5346192" y="2857499"/>
              <a:ext cx="2612390" cy="413384"/>
            </a:xfrm>
            <a:custGeom>
              <a:avLst/>
              <a:gdLst/>
              <a:ahLst/>
              <a:cxnLst/>
              <a:rect l="l" t="t" r="r" b="b"/>
              <a:pathLst>
                <a:path w="2612390" h="413385">
                  <a:moveTo>
                    <a:pt x="76200" y="336804"/>
                  </a:moveTo>
                  <a:lnTo>
                    <a:pt x="44450" y="336804"/>
                  </a:lnTo>
                  <a:lnTo>
                    <a:pt x="44450" y="0"/>
                  </a:lnTo>
                  <a:lnTo>
                    <a:pt x="31750" y="0"/>
                  </a:lnTo>
                  <a:lnTo>
                    <a:pt x="31750" y="336804"/>
                  </a:lnTo>
                  <a:lnTo>
                    <a:pt x="0" y="336804"/>
                  </a:lnTo>
                  <a:lnTo>
                    <a:pt x="38100" y="413004"/>
                  </a:lnTo>
                  <a:lnTo>
                    <a:pt x="69850" y="349504"/>
                  </a:lnTo>
                  <a:lnTo>
                    <a:pt x="76200" y="336804"/>
                  </a:lnTo>
                  <a:close/>
                </a:path>
                <a:path w="2612390" h="413385">
                  <a:moveTo>
                    <a:pt x="2612136" y="336804"/>
                  </a:moveTo>
                  <a:lnTo>
                    <a:pt x="2580386" y="336804"/>
                  </a:lnTo>
                  <a:lnTo>
                    <a:pt x="2580386" y="0"/>
                  </a:lnTo>
                  <a:lnTo>
                    <a:pt x="2567686" y="0"/>
                  </a:lnTo>
                  <a:lnTo>
                    <a:pt x="2567686" y="336804"/>
                  </a:lnTo>
                  <a:lnTo>
                    <a:pt x="2535936" y="336804"/>
                  </a:lnTo>
                  <a:lnTo>
                    <a:pt x="2574036" y="413004"/>
                  </a:lnTo>
                  <a:lnTo>
                    <a:pt x="2605786" y="349504"/>
                  </a:lnTo>
                  <a:lnTo>
                    <a:pt x="2612136" y="336804"/>
                  </a:lnTo>
                  <a:close/>
                </a:path>
              </a:pathLst>
            </a:custGeom>
            <a:solidFill>
              <a:srgbClr val="000000"/>
            </a:solidFill>
          </p:spPr>
          <p:txBody>
            <a:bodyPr wrap="square" lIns="0" tIns="0" rIns="0" bIns="0" rtlCol="0"/>
            <a:lstStyle/>
            <a:p>
              <a:endParaRPr/>
            </a:p>
          </p:txBody>
        </p:sp>
      </p:grpSp>
      <p:sp>
        <p:nvSpPr>
          <p:cNvPr id="14" name="object 14"/>
          <p:cNvSpPr txBox="1"/>
          <p:nvPr/>
        </p:nvSpPr>
        <p:spPr>
          <a:xfrm>
            <a:off x="5505959" y="5639512"/>
            <a:ext cx="885825" cy="166071"/>
          </a:xfrm>
          <a:prstGeom prst="rect">
            <a:avLst/>
          </a:prstGeom>
        </p:spPr>
        <p:txBody>
          <a:bodyPr vert="horz" wrap="square" lIns="0" tIns="12065" rIns="0" bIns="0" rtlCol="0">
            <a:spAutoFit/>
          </a:bodyPr>
          <a:lstStyle/>
          <a:p>
            <a:pPr marL="12700">
              <a:spcBef>
                <a:spcPts val="95"/>
              </a:spcBef>
            </a:pPr>
            <a:r>
              <a:rPr sz="1000" b="1" spc="-10" dirty="0">
                <a:solidFill>
                  <a:srgbClr val="F8F8F8"/>
                </a:solidFill>
                <a:latin typeface="Arial"/>
                <a:cs typeface="Arial"/>
              </a:rPr>
              <a:t>Asig.</a:t>
            </a:r>
            <a:r>
              <a:rPr sz="1000" b="1" spc="-40" dirty="0">
                <a:solidFill>
                  <a:srgbClr val="F8F8F8"/>
                </a:solidFill>
                <a:latin typeface="Arial"/>
                <a:cs typeface="Arial"/>
              </a:rPr>
              <a:t> </a:t>
            </a:r>
            <a:r>
              <a:rPr sz="1000" b="1" dirty="0">
                <a:solidFill>
                  <a:srgbClr val="F8F8F8"/>
                </a:solidFill>
                <a:latin typeface="Arial"/>
                <a:cs typeface="Arial"/>
              </a:rPr>
              <a:t>Municip.</a:t>
            </a:r>
            <a:endParaRPr sz="1000">
              <a:latin typeface="Arial"/>
              <a:cs typeface="Arial"/>
            </a:endParaRPr>
          </a:p>
        </p:txBody>
      </p:sp>
      <p:graphicFrame>
        <p:nvGraphicFramePr>
          <p:cNvPr id="15" name="object 15"/>
          <p:cNvGraphicFramePr>
            <a:graphicFrameLocks noGrp="1"/>
          </p:cNvGraphicFramePr>
          <p:nvPr/>
        </p:nvGraphicFramePr>
        <p:xfrm>
          <a:off x="5313998" y="4300538"/>
          <a:ext cx="2375535" cy="1419225"/>
        </p:xfrm>
        <a:graphic>
          <a:graphicData uri="http://schemas.openxmlformats.org/drawingml/2006/table">
            <a:tbl>
              <a:tblPr firstRow="1" bandRow="1">
                <a:tableStyleId>{2D5ABB26-0587-4C30-8999-92F81FD0307C}</a:tableStyleId>
              </a:tblPr>
              <a:tblGrid>
                <a:gridCol w="1208405">
                  <a:extLst>
                    <a:ext uri="{9D8B030D-6E8A-4147-A177-3AD203B41FA5}">
                      <a16:colId xmlns:a16="http://schemas.microsoft.com/office/drawing/2014/main" val="20000"/>
                    </a:ext>
                  </a:extLst>
                </a:gridCol>
                <a:gridCol w="1167130">
                  <a:extLst>
                    <a:ext uri="{9D8B030D-6E8A-4147-A177-3AD203B41FA5}">
                      <a16:colId xmlns:a16="http://schemas.microsoft.com/office/drawing/2014/main" val="20001"/>
                    </a:ext>
                  </a:extLst>
                </a:gridCol>
              </a:tblGrid>
              <a:tr h="360680">
                <a:tc>
                  <a:txBody>
                    <a:bodyPr/>
                    <a:lstStyle/>
                    <a:p>
                      <a:pPr algn="ctr">
                        <a:lnSpc>
                          <a:spcPct val="100000"/>
                        </a:lnSpc>
                        <a:spcBef>
                          <a:spcPts val="509"/>
                        </a:spcBef>
                      </a:pPr>
                      <a:r>
                        <a:rPr sz="1200" b="1" dirty="0">
                          <a:solidFill>
                            <a:srgbClr val="F8F8F8"/>
                          </a:solidFill>
                          <a:latin typeface="Arial"/>
                          <a:cs typeface="Arial"/>
                        </a:rPr>
                        <a:t>INGRESOS</a:t>
                      </a:r>
                      <a:endParaRPr sz="1200">
                        <a:latin typeface="Arial"/>
                        <a:cs typeface="Arial"/>
                      </a:endParaRPr>
                    </a:p>
                  </a:txBody>
                  <a:tcPr marL="0" marR="0" marT="64769" marB="0">
                    <a:lnL w="9525">
                      <a:solidFill>
                        <a:srgbClr val="000000"/>
                      </a:solidFill>
                      <a:prstDash val="solid"/>
                    </a:lnL>
                    <a:lnR w="57150">
                      <a:solidFill>
                        <a:srgbClr val="F8F8F8"/>
                      </a:solidFill>
                      <a:prstDash val="solid"/>
                    </a:lnR>
                    <a:lnT w="9525">
                      <a:solidFill>
                        <a:srgbClr val="000000"/>
                      </a:solidFill>
                      <a:prstDash val="solid"/>
                    </a:lnT>
                    <a:solidFill>
                      <a:srgbClr val="6A6E85"/>
                    </a:solidFill>
                  </a:tcPr>
                </a:tc>
                <a:tc>
                  <a:txBody>
                    <a:bodyPr/>
                    <a:lstStyle/>
                    <a:p>
                      <a:pPr marL="132715">
                        <a:lnSpc>
                          <a:spcPct val="100000"/>
                        </a:lnSpc>
                        <a:spcBef>
                          <a:spcPts val="730"/>
                        </a:spcBef>
                      </a:pPr>
                      <a:r>
                        <a:rPr sz="1200" b="1" dirty="0">
                          <a:solidFill>
                            <a:srgbClr val="F8F8F8"/>
                          </a:solidFill>
                          <a:latin typeface="Arial"/>
                          <a:cs typeface="Arial"/>
                        </a:rPr>
                        <a:t>EGRESOS</a:t>
                      </a:r>
                      <a:endParaRPr sz="1200">
                        <a:latin typeface="Arial"/>
                        <a:cs typeface="Arial"/>
                      </a:endParaRPr>
                    </a:p>
                  </a:txBody>
                  <a:tcPr marL="0" marR="0" marT="92710" marB="0">
                    <a:lnL w="57150">
                      <a:solidFill>
                        <a:srgbClr val="F8F8F8"/>
                      </a:solidFill>
                      <a:prstDash val="solid"/>
                    </a:lnL>
                    <a:lnR w="9525">
                      <a:solidFill>
                        <a:srgbClr val="000000"/>
                      </a:solidFill>
                      <a:prstDash val="solid"/>
                    </a:lnR>
                    <a:lnT w="9525">
                      <a:solidFill>
                        <a:srgbClr val="000000"/>
                      </a:solidFill>
                      <a:prstDash val="solid"/>
                    </a:lnT>
                    <a:solidFill>
                      <a:srgbClr val="6A6E85"/>
                    </a:solidFill>
                  </a:tcPr>
                </a:tc>
                <a:extLst>
                  <a:ext uri="{0D108BD9-81ED-4DB2-BD59-A6C34878D82A}">
                    <a16:rowId xmlns:a16="http://schemas.microsoft.com/office/drawing/2014/main" val="10000"/>
                  </a:ext>
                </a:extLst>
              </a:tr>
              <a:tr h="624840">
                <a:tc>
                  <a:txBody>
                    <a:bodyPr/>
                    <a:lstStyle/>
                    <a:p>
                      <a:pPr marL="199390" marR="198755">
                        <a:lnSpc>
                          <a:spcPct val="100000"/>
                        </a:lnSpc>
                        <a:spcBef>
                          <a:spcPts val="555"/>
                        </a:spcBef>
                      </a:pPr>
                      <a:r>
                        <a:rPr sz="1000" b="1" dirty="0">
                          <a:solidFill>
                            <a:srgbClr val="F8F8F8"/>
                          </a:solidFill>
                          <a:latin typeface="Arial"/>
                          <a:cs typeface="Arial"/>
                        </a:rPr>
                        <a:t>Ope</a:t>
                      </a:r>
                      <a:r>
                        <a:rPr sz="1000" b="1" spc="-5" dirty="0">
                          <a:solidFill>
                            <a:srgbClr val="F8F8F8"/>
                          </a:solidFill>
                          <a:latin typeface="Arial"/>
                          <a:cs typeface="Arial"/>
                        </a:rPr>
                        <a:t>r</a:t>
                      </a:r>
                      <a:r>
                        <a:rPr sz="1000" b="1" dirty="0">
                          <a:solidFill>
                            <a:srgbClr val="F8F8F8"/>
                          </a:solidFill>
                          <a:latin typeface="Arial"/>
                          <a:cs typeface="Arial"/>
                        </a:rPr>
                        <a:t>a</a:t>
                      </a:r>
                      <a:r>
                        <a:rPr sz="1000" b="1" spc="-5" dirty="0">
                          <a:solidFill>
                            <a:srgbClr val="F8F8F8"/>
                          </a:solidFill>
                          <a:latin typeface="Arial"/>
                          <a:cs typeface="Arial"/>
                        </a:rPr>
                        <a:t>c</a:t>
                      </a:r>
                      <a:r>
                        <a:rPr sz="1000" b="1" dirty="0">
                          <a:solidFill>
                            <a:srgbClr val="F8F8F8"/>
                          </a:solidFill>
                          <a:latin typeface="Arial"/>
                          <a:cs typeface="Arial"/>
                        </a:rPr>
                        <a:t>io</a:t>
                      </a:r>
                      <a:r>
                        <a:rPr sz="1000" b="1" spc="5" dirty="0">
                          <a:solidFill>
                            <a:srgbClr val="F8F8F8"/>
                          </a:solidFill>
                          <a:latin typeface="Arial"/>
                          <a:cs typeface="Arial"/>
                        </a:rPr>
                        <a:t>n</a:t>
                      </a:r>
                      <a:r>
                        <a:rPr sz="1000" b="1" dirty="0">
                          <a:solidFill>
                            <a:srgbClr val="F8F8F8"/>
                          </a:solidFill>
                          <a:latin typeface="Arial"/>
                          <a:cs typeface="Arial"/>
                        </a:rPr>
                        <a:t>ale  </a:t>
                      </a:r>
                      <a:r>
                        <a:rPr sz="1000" b="1" spc="-5" dirty="0">
                          <a:solidFill>
                            <a:srgbClr val="F8F8F8"/>
                          </a:solidFill>
                          <a:latin typeface="Arial"/>
                          <a:cs typeface="Arial"/>
                        </a:rPr>
                        <a:t>s</a:t>
                      </a:r>
                      <a:endParaRPr sz="1000">
                        <a:latin typeface="Arial"/>
                        <a:cs typeface="Arial"/>
                      </a:endParaRPr>
                    </a:p>
                    <a:p>
                      <a:pPr marL="199390">
                        <a:lnSpc>
                          <a:spcPct val="100000"/>
                        </a:lnSpc>
                      </a:pPr>
                      <a:r>
                        <a:rPr sz="1000" b="1" spc="-5" dirty="0">
                          <a:solidFill>
                            <a:srgbClr val="F8F8F8"/>
                          </a:solidFill>
                          <a:latin typeface="Arial"/>
                          <a:cs typeface="Arial"/>
                        </a:rPr>
                        <a:t>(Fid.</a:t>
                      </a:r>
                      <a:r>
                        <a:rPr sz="1000" b="1" spc="-30" dirty="0">
                          <a:solidFill>
                            <a:srgbClr val="F8F8F8"/>
                          </a:solidFill>
                          <a:latin typeface="Arial"/>
                          <a:cs typeface="Arial"/>
                        </a:rPr>
                        <a:t> </a:t>
                      </a:r>
                      <a:r>
                        <a:rPr sz="1000" b="1" spc="-5" dirty="0">
                          <a:solidFill>
                            <a:srgbClr val="F8F8F8"/>
                          </a:solidFill>
                          <a:latin typeface="Arial"/>
                          <a:cs typeface="Arial"/>
                        </a:rPr>
                        <a:t>Global)</a:t>
                      </a:r>
                      <a:endParaRPr sz="1000">
                        <a:latin typeface="Arial"/>
                        <a:cs typeface="Arial"/>
                      </a:endParaRPr>
                    </a:p>
                  </a:txBody>
                  <a:tcPr marL="0" marR="0" marT="70485" marB="0">
                    <a:lnL w="9525">
                      <a:solidFill>
                        <a:srgbClr val="000000"/>
                      </a:solidFill>
                      <a:prstDash val="solid"/>
                    </a:lnL>
                    <a:lnR w="57150">
                      <a:solidFill>
                        <a:srgbClr val="F8F8F8"/>
                      </a:solidFill>
                      <a:prstDash val="solid"/>
                    </a:lnR>
                    <a:solidFill>
                      <a:srgbClr val="6A6E85"/>
                    </a:solidFill>
                  </a:tcPr>
                </a:tc>
                <a:tc>
                  <a:txBody>
                    <a:bodyPr/>
                    <a:lstStyle/>
                    <a:p>
                      <a:pPr marL="361315" indent="-229235">
                        <a:lnSpc>
                          <a:spcPct val="100000"/>
                        </a:lnSpc>
                        <a:spcBef>
                          <a:spcPts val="780"/>
                        </a:spcBef>
                        <a:buAutoNum type="arabicPeriod"/>
                        <a:tabLst>
                          <a:tab pos="361950" algn="l"/>
                        </a:tabLst>
                      </a:pPr>
                      <a:r>
                        <a:rPr sz="1000" b="1" spc="-5" dirty="0">
                          <a:solidFill>
                            <a:srgbClr val="F8F8F8"/>
                          </a:solidFill>
                          <a:latin typeface="Arial"/>
                          <a:cs typeface="Arial"/>
                        </a:rPr>
                        <a:t>O</a:t>
                      </a:r>
                      <a:r>
                        <a:rPr sz="1000" b="1" spc="-60" dirty="0">
                          <a:solidFill>
                            <a:srgbClr val="F8F8F8"/>
                          </a:solidFill>
                          <a:latin typeface="Arial"/>
                          <a:cs typeface="Arial"/>
                        </a:rPr>
                        <a:t> </a:t>
                      </a:r>
                      <a:r>
                        <a:rPr sz="1000" b="1" spc="-5" dirty="0">
                          <a:solidFill>
                            <a:srgbClr val="F8F8F8"/>
                          </a:solidFill>
                          <a:latin typeface="Arial"/>
                          <a:cs typeface="Arial"/>
                        </a:rPr>
                        <a:t>&amp;</a:t>
                      </a:r>
                      <a:r>
                        <a:rPr sz="1000" b="1" spc="-35" dirty="0">
                          <a:solidFill>
                            <a:srgbClr val="F8F8F8"/>
                          </a:solidFill>
                          <a:latin typeface="Arial"/>
                          <a:cs typeface="Arial"/>
                        </a:rPr>
                        <a:t> </a:t>
                      </a:r>
                      <a:r>
                        <a:rPr sz="1000" b="1" spc="-5" dirty="0">
                          <a:solidFill>
                            <a:srgbClr val="F8F8F8"/>
                          </a:solidFill>
                          <a:latin typeface="Arial"/>
                          <a:cs typeface="Arial"/>
                        </a:rPr>
                        <a:t>M</a:t>
                      </a:r>
                      <a:endParaRPr sz="1000">
                        <a:latin typeface="Arial"/>
                        <a:cs typeface="Arial"/>
                      </a:endParaRPr>
                    </a:p>
                    <a:p>
                      <a:pPr>
                        <a:lnSpc>
                          <a:spcPct val="100000"/>
                        </a:lnSpc>
                        <a:spcBef>
                          <a:spcPts val="50"/>
                        </a:spcBef>
                        <a:buClr>
                          <a:srgbClr val="F8F8F8"/>
                        </a:buClr>
                        <a:buFont typeface="Arial"/>
                        <a:buAutoNum type="arabicPeriod"/>
                      </a:pPr>
                      <a:endParaRPr sz="1000">
                        <a:latin typeface="Times New Roman"/>
                        <a:cs typeface="Times New Roman"/>
                      </a:endParaRPr>
                    </a:p>
                    <a:p>
                      <a:pPr marL="361315" indent="-229235">
                        <a:lnSpc>
                          <a:spcPct val="100000"/>
                        </a:lnSpc>
                        <a:buAutoNum type="arabicPeriod"/>
                        <a:tabLst>
                          <a:tab pos="361950" algn="l"/>
                        </a:tabLst>
                      </a:pPr>
                      <a:r>
                        <a:rPr sz="1000" b="1" spc="-5" dirty="0">
                          <a:solidFill>
                            <a:srgbClr val="F8F8F8"/>
                          </a:solidFill>
                          <a:latin typeface="Arial"/>
                          <a:cs typeface="Arial"/>
                        </a:rPr>
                        <a:t>Financieros</a:t>
                      </a:r>
                      <a:endParaRPr sz="1000">
                        <a:latin typeface="Arial"/>
                        <a:cs typeface="Arial"/>
                      </a:endParaRPr>
                    </a:p>
                  </a:txBody>
                  <a:tcPr marL="0" marR="0" marT="99060" marB="0">
                    <a:lnL w="57150">
                      <a:solidFill>
                        <a:srgbClr val="F8F8F8"/>
                      </a:solidFill>
                      <a:prstDash val="solid"/>
                    </a:lnL>
                    <a:lnR w="9525">
                      <a:solidFill>
                        <a:srgbClr val="000000"/>
                      </a:solidFill>
                      <a:prstDash val="solid"/>
                    </a:lnR>
                    <a:solidFill>
                      <a:srgbClr val="6A6E85"/>
                    </a:solidFill>
                  </a:tcPr>
                </a:tc>
                <a:extLst>
                  <a:ext uri="{0D108BD9-81ED-4DB2-BD59-A6C34878D82A}">
                    <a16:rowId xmlns:a16="http://schemas.microsoft.com/office/drawing/2014/main" val="10001"/>
                  </a:ext>
                </a:extLst>
              </a:tr>
              <a:tr h="433705">
                <a:tc>
                  <a:txBody>
                    <a:bodyPr/>
                    <a:lstStyle/>
                    <a:p>
                      <a:pPr marR="20320" algn="ctr">
                        <a:lnSpc>
                          <a:spcPct val="100000"/>
                        </a:lnSpc>
                        <a:spcBef>
                          <a:spcPts val="430"/>
                        </a:spcBef>
                      </a:pPr>
                      <a:r>
                        <a:rPr sz="1000" b="1" spc="-5" dirty="0">
                          <a:solidFill>
                            <a:srgbClr val="F8F8F8"/>
                          </a:solidFill>
                          <a:latin typeface="Arial"/>
                          <a:cs typeface="Arial"/>
                        </a:rPr>
                        <a:t>No</a:t>
                      </a:r>
                      <a:r>
                        <a:rPr sz="1000" b="1" spc="-25" dirty="0">
                          <a:solidFill>
                            <a:srgbClr val="F8F8F8"/>
                          </a:solidFill>
                          <a:latin typeface="Arial"/>
                          <a:cs typeface="Arial"/>
                        </a:rPr>
                        <a:t> </a:t>
                      </a:r>
                      <a:r>
                        <a:rPr sz="1000" b="1" spc="-5" dirty="0">
                          <a:solidFill>
                            <a:srgbClr val="F8F8F8"/>
                          </a:solidFill>
                          <a:latin typeface="Arial"/>
                          <a:cs typeface="Arial"/>
                        </a:rPr>
                        <a:t>–</a:t>
                      </a:r>
                      <a:r>
                        <a:rPr sz="1000" b="1" spc="-35" dirty="0">
                          <a:solidFill>
                            <a:srgbClr val="F8F8F8"/>
                          </a:solidFill>
                          <a:latin typeface="Arial"/>
                          <a:cs typeface="Arial"/>
                        </a:rPr>
                        <a:t> </a:t>
                      </a:r>
                      <a:r>
                        <a:rPr sz="1000" b="1" spc="-5" dirty="0">
                          <a:solidFill>
                            <a:srgbClr val="F8F8F8"/>
                          </a:solidFill>
                          <a:latin typeface="Arial"/>
                          <a:cs typeface="Arial"/>
                        </a:rPr>
                        <a:t>Operac.</a:t>
                      </a:r>
                      <a:endParaRPr sz="1000">
                        <a:latin typeface="Arial"/>
                        <a:cs typeface="Arial"/>
                      </a:endParaRPr>
                    </a:p>
                  </a:txBody>
                  <a:tcPr marL="0" marR="0" marT="54610" marB="0">
                    <a:lnL w="9525">
                      <a:solidFill>
                        <a:srgbClr val="000000"/>
                      </a:solidFill>
                      <a:prstDash val="solid"/>
                    </a:lnL>
                    <a:lnR w="57150">
                      <a:solidFill>
                        <a:srgbClr val="F8F8F8"/>
                      </a:solidFill>
                      <a:prstDash val="solid"/>
                    </a:lnR>
                    <a:lnB w="9525">
                      <a:solidFill>
                        <a:srgbClr val="000000"/>
                      </a:solidFill>
                      <a:prstDash val="solid"/>
                    </a:lnB>
                    <a:solidFill>
                      <a:srgbClr val="6A6E85"/>
                    </a:solidFill>
                  </a:tcPr>
                </a:tc>
                <a:tc>
                  <a:txBody>
                    <a:bodyPr/>
                    <a:lstStyle/>
                    <a:p>
                      <a:pPr marL="132715">
                        <a:lnSpc>
                          <a:spcPct val="100000"/>
                        </a:lnSpc>
                        <a:spcBef>
                          <a:spcPts val="660"/>
                        </a:spcBef>
                      </a:pPr>
                      <a:r>
                        <a:rPr sz="1000" b="1" spc="-5" dirty="0">
                          <a:solidFill>
                            <a:srgbClr val="F8F8F8"/>
                          </a:solidFill>
                          <a:latin typeface="Arial"/>
                          <a:cs typeface="Arial"/>
                        </a:rPr>
                        <a:t>3.</a:t>
                      </a:r>
                      <a:r>
                        <a:rPr sz="1000" b="1" spc="620" dirty="0">
                          <a:solidFill>
                            <a:srgbClr val="F8F8F8"/>
                          </a:solidFill>
                          <a:latin typeface="Arial"/>
                          <a:cs typeface="Arial"/>
                        </a:rPr>
                        <a:t> </a:t>
                      </a:r>
                      <a:r>
                        <a:rPr sz="1000" b="1" spc="-5" dirty="0">
                          <a:solidFill>
                            <a:srgbClr val="F8F8F8"/>
                          </a:solidFill>
                          <a:latin typeface="Arial"/>
                          <a:cs typeface="Arial"/>
                        </a:rPr>
                        <a:t>Otros</a:t>
                      </a:r>
                      <a:endParaRPr sz="1000">
                        <a:latin typeface="Arial"/>
                        <a:cs typeface="Arial"/>
                      </a:endParaRPr>
                    </a:p>
                  </a:txBody>
                  <a:tcPr marL="0" marR="0" marT="83820" marB="0">
                    <a:lnL w="57150">
                      <a:solidFill>
                        <a:srgbClr val="F8F8F8"/>
                      </a:solidFill>
                      <a:prstDash val="solid"/>
                    </a:lnL>
                    <a:lnR w="9525">
                      <a:solidFill>
                        <a:srgbClr val="000000"/>
                      </a:solidFill>
                      <a:prstDash val="solid"/>
                    </a:lnR>
                    <a:lnB w="9525">
                      <a:solidFill>
                        <a:srgbClr val="000000"/>
                      </a:solidFill>
                      <a:prstDash val="solid"/>
                    </a:lnB>
                    <a:solidFill>
                      <a:srgbClr val="6A6E85"/>
                    </a:solidFill>
                  </a:tcPr>
                </a:tc>
                <a:extLst>
                  <a:ext uri="{0D108BD9-81ED-4DB2-BD59-A6C34878D82A}">
                    <a16:rowId xmlns:a16="http://schemas.microsoft.com/office/drawing/2014/main" val="10002"/>
                  </a:ext>
                </a:extLst>
              </a:tr>
            </a:tbl>
          </a:graphicData>
        </a:graphic>
      </p:graphicFrame>
      <p:sp>
        <p:nvSpPr>
          <p:cNvPr id="16" name="object 16"/>
          <p:cNvSpPr txBox="1"/>
          <p:nvPr/>
        </p:nvSpPr>
        <p:spPr>
          <a:xfrm>
            <a:off x="5984748" y="6056376"/>
            <a:ext cx="1725295" cy="499496"/>
          </a:xfrm>
          <a:prstGeom prst="rect">
            <a:avLst/>
          </a:prstGeom>
          <a:solidFill>
            <a:srgbClr val="6A6E85"/>
          </a:solidFill>
          <a:ln w="9525">
            <a:solidFill>
              <a:srgbClr val="000000"/>
            </a:solidFill>
          </a:ln>
        </p:spPr>
        <p:txBody>
          <a:bodyPr vert="horz" wrap="square" lIns="0" tIns="128905" rIns="0" bIns="0" rtlCol="0">
            <a:spAutoFit/>
          </a:bodyPr>
          <a:lstStyle/>
          <a:p>
            <a:pPr marL="436245" marR="425450" indent="103505">
              <a:spcBef>
                <a:spcPts val="1015"/>
              </a:spcBef>
            </a:pPr>
            <a:r>
              <a:rPr sz="1200" b="1" spc="-5" dirty="0">
                <a:solidFill>
                  <a:srgbClr val="F8F8F8"/>
                </a:solidFill>
                <a:latin typeface="Arial"/>
                <a:cs typeface="Arial"/>
              </a:rPr>
              <a:t>Empresa </a:t>
            </a:r>
            <a:r>
              <a:rPr sz="1200" b="1" dirty="0">
                <a:solidFill>
                  <a:srgbClr val="F8F8F8"/>
                </a:solidFill>
                <a:latin typeface="Arial"/>
                <a:cs typeface="Arial"/>
              </a:rPr>
              <a:t> </a:t>
            </a:r>
            <a:r>
              <a:rPr sz="1200" b="1" spc="-5" dirty="0">
                <a:solidFill>
                  <a:srgbClr val="F8F8F8"/>
                </a:solidFill>
                <a:latin typeface="Arial"/>
                <a:cs typeface="Arial"/>
              </a:rPr>
              <a:t>Metro</a:t>
            </a:r>
            <a:r>
              <a:rPr sz="1200" b="1" spc="-75" dirty="0">
                <a:solidFill>
                  <a:srgbClr val="F8F8F8"/>
                </a:solidFill>
                <a:latin typeface="Arial"/>
                <a:cs typeface="Arial"/>
              </a:rPr>
              <a:t> </a:t>
            </a:r>
            <a:r>
              <a:rPr sz="1200" b="1" dirty="0">
                <a:solidFill>
                  <a:srgbClr val="F8F8F8"/>
                </a:solidFill>
                <a:latin typeface="Arial"/>
                <a:cs typeface="Arial"/>
              </a:rPr>
              <a:t>Quito</a:t>
            </a:r>
            <a:endParaRPr sz="1200">
              <a:latin typeface="Arial"/>
              <a:cs typeface="Arial"/>
            </a:endParaRPr>
          </a:p>
        </p:txBody>
      </p:sp>
      <p:sp>
        <p:nvSpPr>
          <p:cNvPr id="17" name="object 17"/>
          <p:cNvSpPr/>
          <p:nvPr/>
        </p:nvSpPr>
        <p:spPr>
          <a:xfrm>
            <a:off x="6995159" y="5731764"/>
            <a:ext cx="76200" cy="265430"/>
          </a:xfrm>
          <a:custGeom>
            <a:avLst/>
            <a:gdLst/>
            <a:ahLst/>
            <a:cxnLst/>
            <a:rect l="l" t="t" r="r" b="b"/>
            <a:pathLst>
              <a:path w="76200" h="265429">
                <a:moveTo>
                  <a:pt x="31750" y="188976"/>
                </a:moveTo>
                <a:lnTo>
                  <a:pt x="0" y="188976"/>
                </a:lnTo>
                <a:lnTo>
                  <a:pt x="38100" y="265176"/>
                </a:lnTo>
                <a:lnTo>
                  <a:pt x="69850" y="201676"/>
                </a:lnTo>
                <a:lnTo>
                  <a:pt x="31750" y="201676"/>
                </a:lnTo>
                <a:lnTo>
                  <a:pt x="31750" y="188976"/>
                </a:lnTo>
                <a:close/>
              </a:path>
              <a:path w="76200" h="265429">
                <a:moveTo>
                  <a:pt x="44450" y="0"/>
                </a:moveTo>
                <a:lnTo>
                  <a:pt x="31750" y="0"/>
                </a:lnTo>
                <a:lnTo>
                  <a:pt x="31750" y="201676"/>
                </a:lnTo>
                <a:lnTo>
                  <a:pt x="44450" y="201676"/>
                </a:lnTo>
                <a:lnTo>
                  <a:pt x="44450" y="0"/>
                </a:lnTo>
                <a:close/>
              </a:path>
              <a:path w="76200" h="265429">
                <a:moveTo>
                  <a:pt x="76200" y="188976"/>
                </a:moveTo>
                <a:lnTo>
                  <a:pt x="44450" y="188976"/>
                </a:lnTo>
                <a:lnTo>
                  <a:pt x="44450" y="201676"/>
                </a:lnTo>
                <a:lnTo>
                  <a:pt x="69850" y="201676"/>
                </a:lnTo>
                <a:lnTo>
                  <a:pt x="76200" y="188976"/>
                </a:lnTo>
                <a:close/>
              </a:path>
            </a:pathLst>
          </a:custGeom>
          <a:solidFill>
            <a:srgbClr val="000000"/>
          </a:solidFill>
        </p:spPr>
        <p:txBody>
          <a:bodyPr wrap="square" lIns="0" tIns="0" rIns="0" bIns="0" rtlCol="0"/>
          <a:lstStyle/>
          <a:p>
            <a:endParaRPr/>
          </a:p>
        </p:txBody>
      </p:sp>
      <p:sp>
        <p:nvSpPr>
          <p:cNvPr id="18" name="object 18"/>
          <p:cNvSpPr/>
          <p:nvPr/>
        </p:nvSpPr>
        <p:spPr>
          <a:xfrm>
            <a:off x="6531864" y="3974591"/>
            <a:ext cx="76200" cy="264160"/>
          </a:xfrm>
          <a:custGeom>
            <a:avLst/>
            <a:gdLst/>
            <a:ahLst/>
            <a:cxnLst/>
            <a:rect l="l" t="t" r="r" b="b"/>
            <a:pathLst>
              <a:path w="76200" h="264160">
                <a:moveTo>
                  <a:pt x="31750" y="187451"/>
                </a:moveTo>
                <a:lnTo>
                  <a:pt x="0" y="187451"/>
                </a:lnTo>
                <a:lnTo>
                  <a:pt x="38100" y="263651"/>
                </a:lnTo>
                <a:lnTo>
                  <a:pt x="69850" y="200151"/>
                </a:lnTo>
                <a:lnTo>
                  <a:pt x="31750" y="200151"/>
                </a:lnTo>
                <a:lnTo>
                  <a:pt x="31750" y="187451"/>
                </a:lnTo>
                <a:close/>
              </a:path>
              <a:path w="76200" h="264160">
                <a:moveTo>
                  <a:pt x="44450" y="0"/>
                </a:moveTo>
                <a:lnTo>
                  <a:pt x="31750" y="0"/>
                </a:lnTo>
                <a:lnTo>
                  <a:pt x="31750" y="200151"/>
                </a:lnTo>
                <a:lnTo>
                  <a:pt x="44450" y="200151"/>
                </a:lnTo>
                <a:lnTo>
                  <a:pt x="44450" y="0"/>
                </a:lnTo>
                <a:close/>
              </a:path>
              <a:path w="76200" h="264160">
                <a:moveTo>
                  <a:pt x="76200" y="187451"/>
                </a:moveTo>
                <a:lnTo>
                  <a:pt x="44450" y="187451"/>
                </a:lnTo>
                <a:lnTo>
                  <a:pt x="44450" y="200151"/>
                </a:lnTo>
                <a:lnTo>
                  <a:pt x="69850" y="200151"/>
                </a:lnTo>
                <a:lnTo>
                  <a:pt x="76200" y="187451"/>
                </a:lnTo>
                <a:close/>
              </a:path>
            </a:pathLst>
          </a:custGeom>
          <a:solidFill>
            <a:srgbClr val="000000"/>
          </a:solidFill>
        </p:spPr>
        <p:txBody>
          <a:bodyPr wrap="square" lIns="0" tIns="0" rIns="0" bIns="0" rtlCol="0"/>
          <a:lstStyle/>
          <a:p>
            <a:endParaRPr/>
          </a:p>
        </p:txBody>
      </p:sp>
      <p:sp>
        <p:nvSpPr>
          <p:cNvPr id="19" name="object 19"/>
          <p:cNvSpPr txBox="1"/>
          <p:nvPr/>
        </p:nvSpPr>
        <p:spPr>
          <a:xfrm>
            <a:off x="8349995" y="3358897"/>
            <a:ext cx="2161540" cy="495649"/>
          </a:xfrm>
          <a:prstGeom prst="rect">
            <a:avLst/>
          </a:prstGeom>
          <a:solidFill>
            <a:srgbClr val="6A6E85"/>
          </a:solidFill>
          <a:ln w="9525">
            <a:solidFill>
              <a:srgbClr val="000000"/>
            </a:solidFill>
          </a:ln>
        </p:spPr>
        <p:txBody>
          <a:bodyPr vert="horz" wrap="square" lIns="0" tIns="125095" rIns="0" bIns="0" rtlCol="0">
            <a:spAutoFit/>
          </a:bodyPr>
          <a:lstStyle/>
          <a:p>
            <a:pPr marL="378460" marR="251460" indent="-119380">
              <a:spcBef>
                <a:spcPts val="985"/>
              </a:spcBef>
            </a:pPr>
            <a:r>
              <a:rPr sz="1200" b="1" dirty="0">
                <a:solidFill>
                  <a:srgbClr val="F8F8F8"/>
                </a:solidFill>
                <a:latin typeface="Arial"/>
                <a:cs typeface="Arial"/>
              </a:rPr>
              <a:t>Fideicomiso</a:t>
            </a:r>
            <a:r>
              <a:rPr sz="1200" b="1" spc="-70" dirty="0">
                <a:solidFill>
                  <a:srgbClr val="F8F8F8"/>
                </a:solidFill>
                <a:latin typeface="Arial"/>
                <a:cs typeface="Arial"/>
              </a:rPr>
              <a:t> </a:t>
            </a:r>
            <a:r>
              <a:rPr sz="1200" b="1" spc="-5" dirty="0">
                <a:solidFill>
                  <a:srgbClr val="F8F8F8"/>
                </a:solidFill>
                <a:latin typeface="Arial"/>
                <a:cs typeface="Arial"/>
              </a:rPr>
              <a:t>Individual </a:t>
            </a:r>
            <a:r>
              <a:rPr sz="1200" b="1" spc="-320" dirty="0">
                <a:solidFill>
                  <a:srgbClr val="F8F8F8"/>
                </a:solidFill>
                <a:latin typeface="Arial"/>
                <a:cs typeface="Arial"/>
              </a:rPr>
              <a:t> </a:t>
            </a:r>
            <a:r>
              <a:rPr sz="1200" b="1" dirty="0">
                <a:solidFill>
                  <a:srgbClr val="F8F8F8"/>
                </a:solidFill>
                <a:latin typeface="Arial"/>
                <a:cs typeface="Arial"/>
              </a:rPr>
              <a:t>Empresa</a:t>
            </a:r>
            <a:r>
              <a:rPr sz="1200" b="1" spc="-50" dirty="0">
                <a:solidFill>
                  <a:srgbClr val="F8F8F8"/>
                </a:solidFill>
                <a:latin typeface="Arial"/>
                <a:cs typeface="Arial"/>
              </a:rPr>
              <a:t> </a:t>
            </a:r>
            <a:r>
              <a:rPr sz="1200" b="1" dirty="0">
                <a:solidFill>
                  <a:srgbClr val="F8F8F8"/>
                </a:solidFill>
                <a:latin typeface="Arial"/>
                <a:cs typeface="Arial"/>
              </a:rPr>
              <a:t>Pasajeros</a:t>
            </a:r>
            <a:endParaRPr sz="1200">
              <a:latin typeface="Arial"/>
              <a:cs typeface="Arial"/>
            </a:endParaRPr>
          </a:p>
        </p:txBody>
      </p:sp>
      <p:graphicFrame>
        <p:nvGraphicFramePr>
          <p:cNvPr id="20" name="object 20"/>
          <p:cNvGraphicFramePr>
            <a:graphicFrameLocks noGrp="1"/>
          </p:cNvGraphicFramePr>
          <p:nvPr/>
        </p:nvGraphicFramePr>
        <p:xfrm>
          <a:off x="8130349" y="4260914"/>
          <a:ext cx="2376170" cy="1419225"/>
        </p:xfrm>
        <a:graphic>
          <a:graphicData uri="http://schemas.openxmlformats.org/drawingml/2006/table">
            <a:tbl>
              <a:tblPr firstRow="1" bandRow="1">
                <a:tableStyleId>{2D5ABB26-0587-4C30-8999-92F81FD0307C}</a:tableStyleId>
              </a:tblPr>
              <a:tblGrid>
                <a:gridCol w="1237615">
                  <a:extLst>
                    <a:ext uri="{9D8B030D-6E8A-4147-A177-3AD203B41FA5}">
                      <a16:colId xmlns:a16="http://schemas.microsoft.com/office/drawing/2014/main" val="20000"/>
                    </a:ext>
                  </a:extLst>
                </a:gridCol>
                <a:gridCol w="1138555">
                  <a:extLst>
                    <a:ext uri="{9D8B030D-6E8A-4147-A177-3AD203B41FA5}">
                      <a16:colId xmlns:a16="http://schemas.microsoft.com/office/drawing/2014/main" val="20001"/>
                    </a:ext>
                  </a:extLst>
                </a:gridCol>
              </a:tblGrid>
              <a:tr h="360680">
                <a:tc>
                  <a:txBody>
                    <a:bodyPr/>
                    <a:lstStyle/>
                    <a:p>
                      <a:pPr marR="22860" algn="ctr">
                        <a:lnSpc>
                          <a:spcPct val="100000"/>
                        </a:lnSpc>
                        <a:spcBef>
                          <a:spcPts val="509"/>
                        </a:spcBef>
                      </a:pPr>
                      <a:r>
                        <a:rPr sz="1200" b="1" dirty="0">
                          <a:solidFill>
                            <a:srgbClr val="F8F8F8"/>
                          </a:solidFill>
                          <a:latin typeface="Arial"/>
                          <a:cs typeface="Arial"/>
                        </a:rPr>
                        <a:t>INGRESOS</a:t>
                      </a:r>
                      <a:endParaRPr sz="1200">
                        <a:latin typeface="Arial"/>
                        <a:cs typeface="Arial"/>
                      </a:endParaRPr>
                    </a:p>
                  </a:txBody>
                  <a:tcPr marL="0" marR="0" marT="64769" marB="0">
                    <a:lnL w="9525">
                      <a:solidFill>
                        <a:srgbClr val="000000"/>
                      </a:solidFill>
                      <a:prstDash val="solid"/>
                    </a:lnL>
                    <a:lnR w="57150">
                      <a:solidFill>
                        <a:srgbClr val="F8F8F8"/>
                      </a:solidFill>
                      <a:prstDash val="solid"/>
                    </a:lnR>
                    <a:lnT w="9525">
                      <a:solidFill>
                        <a:srgbClr val="000000"/>
                      </a:solidFill>
                      <a:prstDash val="solid"/>
                    </a:lnT>
                    <a:solidFill>
                      <a:srgbClr val="6A6E85"/>
                    </a:solidFill>
                  </a:tcPr>
                </a:tc>
                <a:tc>
                  <a:txBody>
                    <a:bodyPr/>
                    <a:lstStyle/>
                    <a:p>
                      <a:pPr marL="104139">
                        <a:lnSpc>
                          <a:spcPct val="100000"/>
                        </a:lnSpc>
                        <a:spcBef>
                          <a:spcPts val="735"/>
                        </a:spcBef>
                      </a:pPr>
                      <a:r>
                        <a:rPr sz="1200" b="1" dirty="0">
                          <a:solidFill>
                            <a:srgbClr val="F8F8F8"/>
                          </a:solidFill>
                          <a:latin typeface="Arial"/>
                          <a:cs typeface="Arial"/>
                        </a:rPr>
                        <a:t>EGRESOS</a:t>
                      </a:r>
                      <a:endParaRPr sz="1200">
                        <a:latin typeface="Arial"/>
                        <a:cs typeface="Arial"/>
                      </a:endParaRPr>
                    </a:p>
                  </a:txBody>
                  <a:tcPr marL="0" marR="0" marT="93345" marB="0">
                    <a:lnL w="57150">
                      <a:solidFill>
                        <a:srgbClr val="F8F8F8"/>
                      </a:solidFill>
                      <a:prstDash val="solid"/>
                    </a:lnL>
                    <a:lnR w="9525">
                      <a:solidFill>
                        <a:srgbClr val="000000"/>
                      </a:solidFill>
                      <a:prstDash val="solid"/>
                    </a:lnR>
                    <a:lnT w="9525">
                      <a:solidFill>
                        <a:srgbClr val="000000"/>
                      </a:solidFill>
                      <a:prstDash val="solid"/>
                    </a:lnT>
                    <a:solidFill>
                      <a:srgbClr val="6A6E85"/>
                    </a:solidFill>
                  </a:tcPr>
                </a:tc>
                <a:extLst>
                  <a:ext uri="{0D108BD9-81ED-4DB2-BD59-A6C34878D82A}">
                    <a16:rowId xmlns:a16="http://schemas.microsoft.com/office/drawing/2014/main" val="10000"/>
                  </a:ext>
                </a:extLst>
              </a:tr>
              <a:tr h="396240">
                <a:tc>
                  <a:txBody>
                    <a:bodyPr/>
                    <a:lstStyle/>
                    <a:p>
                      <a:pPr marL="200025" marR="157480">
                        <a:lnSpc>
                          <a:spcPct val="100000"/>
                        </a:lnSpc>
                        <a:spcBef>
                          <a:spcPts val="555"/>
                        </a:spcBef>
                      </a:pPr>
                      <a:r>
                        <a:rPr sz="1000" b="1" dirty="0">
                          <a:solidFill>
                            <a:srgbClr val="F8F8F8"/>
                          </a:solidFill>
                          <a:latin typeface="Arial"/>
                          <a:cs typeface="Arial"/>
                        </a:rPr>
                        <a:t>Ope</a:t>
                      </a:r>
                      <a:r>
                        <a:rPr sz="1000" b="1" spc="-5" dirty="0">
                          <a:solidFill>
                            <a:srgbClr val="F8F8F8"/>
                          </a:solidFill>
                          <a:latin typeface="Arial"/>
                          <a:cs typeface="Arial"/>
                        </a:rPr>
                        <a:t>r</a:t>
                      </a:r>
                      <a:r>
                        <a:rPr sz="1000" b="1" dirty="0">
                          <a:solidFill>
                            <a:srgbClr val="F8F8F8"/>
                          </a:solidFill>
                          <a:latin typeface="Arial"/>
                          <a:cs typeface="Arial"/>
                        </a:rPr>
                        <a:t>a</a:t>
                      </a:r>
                      <a:r>
                        <a:rPr sz="1000" b="1" spc="-5" dirty="0">
                          <a:solidFill>
                            <a:srgbClr val="F8F8F8"/>
                          </a:solidFill>
                          <a:latin typeface="Arial"/>
                          <a:cs typeface="Arial"/>
                        </a:rPr>
                        <a:t>c</a:t>
                      </a:r>
                      <a:r>
                        <a:rPr sz="1000" b="1" dirty="0">
                          <a:solidFill>
                            <a:srgbClr val="F8F8F8"/>
                          </a:solidFill>
                          <a:latin typeface="Arial"/>
                          <a:cs typeface="Arial"/>
                        </a:rPr>
                        <a:t>io</a:t>
                      </a:r>
                      <a:r>
                        <a:rPr sz="1000" b="1" spc="5" dirty="0">
                          <a:solidFill>
                            <a:srgbClr val="F8F8F8"/>
                          </a:solidFill>
                          <a:latin typeface="Arial"/>
                          <a:cs typeface="Arial"/>
                        </a:rPr>
                        <a:t>n</a:t>
                      </a:r>
                      <a:r>
                        <a:rPr sz="1000" b="1" dirty="0">
                          <a:solidFill>
                            <a:srgbClr val="F8F8F8"/>
                          </a:solidFill>
                          <a:latin typeface="Arial"/>
                          <a:cs typeface="Arial"/>
                        </a:rPr>
                        <a:t>al</a:t>
                      </a:r>
                      <a:r>
                        <a:rPr sz="1000" b="1" spc="-5" dirty="0">
                          <a:solidFill>
                            <a:srgbClr val="F8F8F8"/>
                          </a:solidFill>
                          <a:latin typeface="Arial"/>
                          <a:cs typeface="Arial"/>
                        </a:rPr>
                        <a:t>e</a:t>
                      </a:r>
                      <a:r>
                        <a:rPr sz="1000" b="1" dirty="0">
                          <a:solidFill>
                            <a:srgbClr val="F8F8F8"/>
                          </a:solidFill>
                          <a:latin typeface="Arial"/>
                          <a:cs typeface="Arial"/>
                        </a:rPr>
                        <a:t>s  </a:t>
                      </a:r>
                      <a:r>
                        <a:rPr sz="1000" b="1" spc="-5" dirty="0">
                          <a:solidFill>
                            <a:srgbClr val="F8F8F8"/>
                          </a:solidFill>
                          <a:latin typeface="Arial"/>
                          <a:cs typeface="Arial"/>
                        </a:rPr>
                        <a:t>(Fid.</a:t>
                      </a:r>
                      <a:r>
                        <a:rPr sz="1000" b="1" spc="-20" dirty="0">
                          <a:solidFill>
                            <a:srgbClr val="F8F8F8"/>
                          </a:solidFill>
                          <a:latin typeface="Arial"/>
                          <a:cs typeface="Arial"/>
                        </a:rPr>
                        <a:t> </a:t>
                      </a:r>
                      <a:r>
                        <a:rPr sz="1000" b="1" spc="-5" dirty="0">
                          <a:solidFill>
                            <a:srgbClr val="F8F8F8"/>
                          </a:solidFill>
                          <a:latin typeface="Arial"/>
                          <a:cs typeface="Arial"/>
                        </a:rPr>
                        <a:t>Global)</a:t>
                      </a:r>
                      <a:endParaRPr sz="1000">
                        <a:latin typeface="Arial"/>
                        <a:cs typeface="Arial"/>
                      </a:endParaRPr>
                    </a:p>
                  </a:txBody>
                  <a:tcPr marL="0" marR="0" marT="70485" marB="0">
                    <a:lnL w="9525">
                      <a:solidFill>
                        <a:srgbClr val="000000"/>
                      </a:solidFill>
                      <a:prstDash val="solid"/>
                    </a:lnL>
                    <a:lnR w="57150">
                      <a:solidFill>
                        <a:srgbClr val="F8F8F8"/>
                      </a:solidFill>
                      <a:prstDash val="solid"/>
                    </a:lnR>
                    <a:solidFill>
                      <a:srgbClr val="6A6E85"/>
                    </a:solidFill>
                  </a:tcPr>
                </a:tc>
                <a:tc>
                  <a:txBody>
                    <a:bodyPr/>
                    <a:lstStyle/>
                    <a:p>
                      <a:pPr marL="104139">
                        <a:lnSpc>
                          <a:spcPct val="100000"/>
                        </a:lnSpc>
                        <a:spcBef>
                          <a:spcPts val="780"/>
                        </a:spcBef>
                      </a:pPr>
                      <a:r>
                        <a:rPr sz="1000" b="1" spc="-5" dirty="0">
                          <a:solidFill>
                            <a:srgbClr val="F8F8F8"/>
                          </a:solidFill>
                          <a:latin typeface="Arial"/>
                          <a:cs typeface="Arial"/>
                        </a:rPr>
                        <a:t>1.</a:t>
                      </a:r>
                      <a:r>
                        <a:rPr sz="1000" b="1" spc="645" dirty="0">
                          <a:solidFill>
                            <a:srgbClr val="F8F8F8"/>
                          </a:solidFill>
                          <a:latin typeface="Arial"/>
                          <a:cs typeface="Arial"/>
                        </a:rPr>
                        <a:t> </a:t>
                      </a:r>
                      <a:r>
                        <a:rPr sz="1000" b="1" spc="-5" dirty="0">
                          <a:solidFill>
                            <a:srgbClr val="F8F8F8"/>
                          </a:solidFill>
                          <a:latin typeface="Arial"/>
                          <a:cs typeface="Arial"/>
                        </a:rPr>
                        <a:t>O</a:t>
                      </a:r>
                      <a:r>
                        <a:rPr sz="1000" b="1" spc="-30" dirty="0">
                          <a:solidFill>
                            <a:srgbClr val="F8F8F8"/>
                          </a:solidFill>
                          <a:latin typeface="Arial"/>
                          <a:cs typeface="Arial"/>
                        </a:rPr>
                        <a:t> </a:t>
                      </a:r>
                      <a:r>
                        <a:rPr sz="1000" b="1" spc="-5" dirty="0">
                          <a:solidFill>
                            <a:srgbClr val="F8F8F8"/>
                          </a:solidFill>
                          <a:latin typeface="Arial"/>
                          <a:cs typeface="Arial"/>
                        </a:rPr>
                        <a:t>&amp; M</a:t>
                      </a:r>
                      <a:endParaRPr sz="1000">
                        <a:latin typeface="Arial"/>
                        <a:cs typeface="Arial"/>
                      </a:endParaRPr>
                    </a:p>
                  </a:txBody>
                  <a:tcPr marL="0" marR="0" marT="99060" marB="0">
                    <a:lnL w="57150">
                      <a:solidFill>
                        <a:srgbClr val="F8F8F8"/>
                      </a:solidFill>
                      <a:prstDash val="solid"/>
                    </a:lnL>
                    <a:lnR w="9525">
                      <a:solidFill>
                        <a:srgbClr val="000000"/>
                      </a:solidFill>
                      <a:prstDash val="solid"/>
                    </a:lnR>
                    <a:solidFill>
                      <a:srgbClr val="6A6E85"/>
                    </a:solidFill>
                  </a:tcPr>
                </a:tc>
                <a:extLst>
                  <a:ext uri="{0D108BD9-81ED-4DB2-BD59-A6C34878D82A}">
                    <a16:rowId xmlns:a16="http://schemas.microsoft.com/office/drawing/2014/main" val="10001"/>
                  </a:ext>
                </a:extLst>
              </a:tr>
              <a:tr h="304800">
                <a:tc>
                  <a:txBody>
                    <a:bodyPr/>
                    <a:lstStyle/>
                    <a:p>
                      <a:pPr>
                        <a:lnSpc>
                          <a:spcPct val="100000"/>
                        </a:lnSpc>
                        <a:spcBef>
                          <a:spcPts val="50"/>
                        </a:spcBef>
                      </a:pPr>
                      <a:endParaRPr sz="850">
                        <a:latin typeface="Times New Roman"/>
                        <a:cs typeface="Times New Roman"/>
                      </a:endParaRPr>
                    </a:p>
                    <a:p>
                      <a:pPr marR="48260" algn="ctr">
                        <a:lnSpc>
                          <a:spcPct val="100000"/>
                        </a:lnSpc>
                        <a:spcBef>
                          <a:spcPts val="5"/>
                        </a:spcBef>
                      </a:pPr>
                      <a:r>
                        <a:rPr sz="1000" b="1" spc="-5" dirty="0">
                          <a:solidFill>
                            <a:srgbClr val="F8F8F8"/>
                          </a:solidFill>
                          <a:latin typeface="Arial"/>
                          <a:cs typeface="Arial"/>
                        </a:rPr>
                        <a:t>No</a:t>
                      </a:r>
                      <a:r>
                        <a:rPr sz="1000" b="1" spc="-30" dirty="0">
                          <a:solidFill>
                            <a:srgbClr val="F8F8F8"/>
                          </a:solidFill>
                          <a:latin typeface="Arial"/>
                          <a:cs typeface="Arial"/>
                        </a:rPr>
                        <a:t> </a:t>
                      </a:r>
                      <a:r>
                        <a:rPr sz="1000" b="1" spc="-5" dirty="0">
                          <a:solidFill>
                            <a:srgbClr val="F8F8F8"/>
                          </a:solidFill>
                          <a:latin typeface="Arial"/>
                          <a:cs typeface="Arial"/>
                        </a:rPr>
                        <a:t>–</a:t>
                      </a:r>
                      <a:r>
                        <a:rPr sz="1000" b="1" spc="-30" dirty="0">
                          <a:solidFill>
                            <a:srgbClr val="F8F8F8"/>
                          </a:solidFill>
                          <a:latin typeface="Arial"/>
                          <a:cs typeface="Arial"/>
                        </a:rPr>
                        <a:t> </a:t>
                      </a:r>
                      <a:r>
                        <a:rPr sz="1000" b="1" spc="-5" dirty="0">
                          <a:solidFill>
                            <a:srgbClr val="F8F8F8"/>
                          </a:solidFill>
                          <a:latin typeface="Arial"/>
                          <a:cs typeface="Arial"/>
                        </a:rPr>
                        <a:t>Operac.</a:t>
                      </a:r>
                      <a:endParaRPr sz="1000">
                        <a:latin typeface="Arial"/>
                        <a:cs typeface="Arial"/>
                      </a:endParaRPr>
                    </a:p>
                  </a:txBody>
                  <a:tcPr marL="0" marR="0" marT="6350" marB="0">
                    <a:lnL w="9525">
                      <a:solidFill>
                        <a:srgbClr val="000000"/>
                      </a:solidFill>
                      <a:prstDash val="solid"/>
                    </a:lnL>
                    <a:lnR w="57150">
                      <a:solidFill>
                        <a:srgbClr val="F8F8F8"/>
                      </a:solidFill>
                      <a:prstDash val="solid"/>
                    </a:lnR>
                    <a:solidFill>
                      <a:srgbClr val="6A6E85"/>
                    </a:solidFill>
                  </a:tcPr>
                </a:tc>
                <a:tc>
                  <a:txBody>
                    <a:bodyPr/>
                    <a:lstStyle/>
                    <a:p>
                      <a:pPr marL="104139">
                        <a:lnSpc>
                          <a:spcPct val="100000"/>
                        </a:lnSpc>
                        <a:spcBef>
                          <a:spcPts val="55"/>
                        </a:spcBef>
                      </a:pPr>
                      <a:r>
                        <a:rPr sz="1000" b="1" spc="-5" dirty="0">
                          <a:solidFill>
                            <a:srgbClr val="F8F8F8"/>
                          </a:solidFill>
                          <a:latin typeface="Arial"/>
                          <a:cs typeface="Arial"/>
                        </a:rPr>
                        <a:t>2.</a:t>
                      </a:r>
                      <a:r>
                        <a:rPr sz="1000" b="1" spc="630" dirty="0">
                          <a:solidFill>
                            <a:srgbClr val="F8F8F8"/>
                          </a:solidFill>
                          <a:latin typeface="Arial"/>
                          <a:cs typeface="Arial"/>
                        </a:rPr>
                        <a:t> </a:t>
                      </a:r>
                      <a:r>
                        <a:rPr sz="1000" b="1" spc="-5" dirty="0">
                          <a:solidFill>
                            <a:srgbClr val="F8F8F8"/>
                          </a:solidFill>
                          <a:latin typeface="Arial"/>
                          <a:cs typeface="Arial"/>
                        </a:rPr>
                        <a:t>Financieros</a:t>
                      </a:r>
                      <a:endParaRPr sz="1000">
                        <a:latin typeface="Arial"/>
                        <a:cs typeface="Arial"/>
                      </a:endParaRPr>
                    </a:p>
                  </a:txBody>
                  <a:tcPr marL="0" marR="0" marT="6985" marB="0">
                    <a:lnL w="57150">
                      <a:solidFill>
                        <a:srgbClr val="F8F8F8"/>
                      </a:solidFill>
                      <a:prstDash val="solid"/>
                    </a:lnL>
                    <a:lnR w="9525">
                      <a:solidFill>
                        <a:srgbClr val="000000"/>
                      </a:solidFill>
                      <a:prstDash val="solid"/>
                    </a:lnR>
                    <a:solidFill>
                      <a:srgbClr val="6A6E85"/>
                    </a:solidFill>
                  </a:tcPr>
                </a:tc>
                <a:extLst>
                  <a:ext uri="{0D108BD9-81ED-4DB2-BD59-A6C34878D82A}">
                    <a16:rowId xmlns:a16="http://schemas.microsoft.com/office/drawing/2014/main" val="10002"/>
                  </a:ext>
                </a:extLst>
              </a:tr>
              <a:tr h="357505">
                <a:tc>
                  <a:txBody>
                    <a:bodyPr/>
                    <a:lstStyle/>
                    <a:p>
                      <a:pPr>
                        <a:lnSpc>
                          <a:spcPct val="100000"/>
                        </a:lnSpc>
                        <a:spcBef>
                          <a:spcPts val="50"/>
                        </a:spcBef>
                      </a:pPr>
                      <a:endParaRPr sz="850">
                        <a:latin typeface="Times New Roman"/>
                        <a:cs typeface="Times New Roman"/>
                      </a:endParaRPr>
                    </a:p>
                    <a:p>
                      <a:pPr marL="23495" algn="ctr">
                        <a:lnSpc>
                          <a:spcPct val="100000"/>
                        </a:lnSpc>
                        <a:spcBef>
                          <a:spcPts val="5"/>
                        </a:spcBef>
                      </a:pPr>
                      <a:r>
                        <a:rPr sz="1000" b="1" spc="-10" dirty="0">
                          <a:solidFill>
                            <a:srgbClr val="F8F8F8"/>
                          </a:solidFill>
                          <a:latin typeface="Arial"/>
                          <a:cs typeface="Arial"/>
                        </a:rPr>
                        <a:t>Asig.</a:t>
                      </a:r>
                      <a:r>
                        <a:rPr sz="1000" b="1" spc="-20" dirty="0">
                          <a:solidFill>
                            <a:srgbClr val="F8F8F8"/>
                          </a:solidFill>
                          <a:latin typeface="Arial"/>
                          <a:cs typeface="Arial"/>
                        </a:rPr>
                        <a:t> </a:t>
                      </a:r>
                      <a:r>
                        <a:rPr sz="1000" b="1" dirty="0">
                          <a:solidFill>
                            <a:srgbClr val="F8F8F8"/>
                          </a:solidFill>
                          <a:latin typeface="Arial"/>
                          <a:cs typeface="Arial"/>
                        </a:rPr>
                        <a:t>Municip.</a:t>
                      </a:r>
                      <a:endParaRPr sz="1000">
                        <a:latin typeface="Arial"/>
                        <a:cs typeface="Arial"/>
                      </a:endParaRPr>
                    </a:p>
                  </a:txBody>
                  <a:tcPr marL="0" marR="0" marT="6350" marB="0">
                    <a:lnL w="9525">
                      <a:solidFill>
                        <a:srgbClr val="000000"/>
                      </a:solidFill>
                      <a:prstDash val="solid"/>
                    </a:lnL>
                    <a:lnR w="57150">
                      <a:solidFill>
                        <a:srgbClr val="F8F8F8"/>
                      </a:solidFill>
                      <a:prstDash val="solid"/>
                    </a:lnR>
                    <a:lnB w="9525">
                      <a:solidFill>
                        <a:srgbClr val="000000"/>
                      </a:solidFill>
                      <a:prstDash val="solid"/>
                    </a:lnB>
                    <a:solidFill>
                      <a:srgbClr val="6A6E85"/>
                    </a:solidFill>
                  </a:tcPr>
                </a:tc>
                <a:tc>
                  <a:txBody>
                    <a:bodyPr/>
                    <a:lstStyle/>
                    <a:p>
                      <a:pPr marL="104139">
                        <a:lnSpc>
                          <a:spcPct val="100000"/>
                        </a:lnSpc>
                        <a:spcBef>
                          <a:spcPts val="55"/>
                        </a:spcBef>
                      </a:pPr>
                      <a:r>
                        <a:rPr sz="1000" b="1" spc="-5" dirty="0">
                          <a:solidFill>
                            <a:srgbClr val="F8F8F8"/>
                          </a:solidFill>
                          <a:latin typeface="Arial"/>
                          <a:cs typeface="Arial"/>
                        </a:rPr>
                        <a:t>3.</a:t>
                      </a:r>
                      <a:r>
                        <a:rPr sz="1000" b="1" spc="620" dirty="0">
                          <a:solidFill>
                            <a:srgbClr val="F8F8F8"/>
                          </a:solidFill>
                          <a:latin typeface="Arial"/>
                          <a:cs typeface="Arial"/>
                        </a:rPr>
                        <a:t> </a:t>
                      </a:r>
                      <a:r>
                        <a:rPr sz="1000" b="1" spc="-5" dirty="0">
                          <a:solidFill>
                            <a:srgbClr val="F8F8F8"/>
                          </a:solidFill>
                          <a:latin typeface="Arial"/>
                          <a:cs typeface="Arial"/>
                        </a:rPr>
                        <a:t>Otros</a:t>
                      </a:r>
                      <a:endParaRPr sz="1000">
                        <a:latin typeface="Arial"/>
                        <a:cs typeface="Arial"/>
                      </a:endParaRPr>
                    </a:p>
                  </a:txBody>
                  <a:tcPr marL="0" marR="0" marT="6985" marB="0">
                    <a:lnL w="57150">
                      <a:solidFill>
                        <a:srgbClr val="F8F8F8"/>
                      </a:solidFill>
                      <a:prstDash val="solid"/>
                    </a:lnL>
                    <a:lnR w="9525">
                      <a:solidFill>
                        <a:srgbClr val="000000"/>
                      </a:solidFill>
                      <a:prstDash val="solid"/>
                    </a:lnR>
                    <a:lnB w="9525">
                      <a:solidFill>
                        <a:srgbClr val="000000"/>
                      </a:solidFill>
                      <a:prstDash val="solid"/>
                    </a:lnB>
                    <a:solidFill>
                      <a:srgbClr val="6A6E85"/>
                    </a:solidFill>
                  </a:tcPr>
                </a:tc>
                <a:extLst>
                  <a:ext uri="{0D108BD9-81ED-4DB2-BD59-A6C34878D82A}">
                    <a16:rowId xmlns:a16="http://schemas.microsoft.com/office/drawing/2014/main" val="10003"/>
                  </a:ext>
                </a:extLst>
              </a:tr>
            </a:tbl>
          </a:graphicData>
        </a:graphic>
      </p:graphicFrame>
      <p:sp>
        <p:nvSpPr>
          <p:cNvPr id="21" name="object 21"/>
          <p:cNvSpPr txBox="1"/>
          <p:nvPr/>
        </p:nvSpPr>
        <p:spPr>
          <a:xfrm>
            <a:off x="8801101" y="6016752"/>
            <a:ext cx="1725295" cy="499496"/>
          </a:xfrm>
          <a:prstGeom prst="rect">
            <a:avLst/>
          </a:prstGeom>
          <a:solidFill>
            <a:srgbClr val="6A6E85"/>
          </a:solidFill>
          <a:ln w="9525">
            <a:solidFill>
              <a:srgbClr val="000000"/>
            </a:solidFill>
          </a:ln>
        </p:spPr>
        <p:txBody>
          <a:bodyPr vert="horz" wrap="square" lIns="0" tIns="128905" rIns="0" bIns="0" rtlCol="0">
            <a:spAutoFit/>
          </a:bodyPr>
          <a:lstStyle/>
          <a:p>
            <a:pPr marL="502920" marR="493395" indent="38100">
              <a:spcBef>
                <a:spcPts val="1015"/>
              </a:spcBef>
            </a:pPr>
            <a:r>
              <a:rPr sz="1200" b="1" spc="-5" dirty="0">
                <a:solidFill>
                  <a:srgbClr val="F8F8F8"/>
                </a:solidFill>
                <a:latin typeface="Arial"/>
                <a:cs typeface="Arial"/>
              </a:rPr>
              <a:t>Empresa </a:t>
            </a:r>
            <a:r>
              <a:rPr sz="1200" b="1" spc="-320" dirty="0">
                <a:solidFill>
                  <a:srgbClr val="F8F8F8"/>
                </a:solidFill>
                <a:latin typeface="Arial"/>
                <a:cs typeface="Arial"/>
              </a:rPr>
              <a:t> </a:t>
            </a:r>
            <a:r>
              <a:rPr sz="1200" b="1" dirty="0">
                <a:solidFill>
                  <a:srgbClr val="F8F8F8"/>
                </a:solidFill>
                <a:latin typeface="Arial"/>
                <a:cs typeface="Arial"/>
              </a:rPr>
              <a:t>P</a:t>
            </a:r>
            <a:r>
              <a:rPr sz="1200" b="1" spc="-5" dirty="0">
                <a:solidFill>
                  <a:srgbClr val="F8F8F8"/>
                </a:solidFill>
                <a:latin typeface="Arial"/>
                <a:cs typeface="Arial"/>
              </a:rPr>
              <a:t>asa</a:t>
            </a:r>
            <a:r>
              <a:rPr sz="1200" b="1" spc="-10" dirty="0">
                <a:solidFill>
                  <a:srgbClr val="F8F8F8"/>
                </a:solidFill>
                <a:latin typeface="Arial"/>
                <a:cs typeface="Arial"/>
              </a:rPr>
              <a:t>j</a:t>
            </a:r>
            <a:r>
              <a:rPr sz="1200" b="1" spc="-5" dirty="0">
                <a:solidFill>
                  <a:srgbClr val="F8F8F8"/>
                </a:solidFill>
                <a:latin typeface="Arial"/>
                <a:cs typeface="Arial"/>
              </a:rPr>
              <a:t>eros</a:t>
            </a:r>
            <a:endParaRPr sz="1200">
              <a:latin typeface="Arial"/>
              <a:cs typeface="Arial"/>
            </a:endParaRPr>
          </a:p>
        </p:txBody>
      </p:sp>
      <p:sp>
        <p:nvSpPr>
          <p:cNvPr id="22" name="object 22"/>
          <p:cNvSpPr/>
          <p:nvPr/>
        </p:nvSpPr>
        <p:spPr>
          <a:xfrm>
            <a:off x="9811511" y="5692140"/>
            <a:ext cx="76200" cy="264160"/>
          </a:xfrm>
          <a:custGeom>
            <a:avLst/>
            <a:gdLst/>
            <a:ahLst/>
            <a:cxnLst/>
            <a:rect l="l" t="t" r="r" b="b"/>
            <a:pathLst>
              <a:path w="76200" h="264160">
                <a:moveTo>
                  <a:pt x="31750" y="187452"/>
                </a:moveTo>
                <a:lnTo>
                  <a:pt x="0" y="187452"/>
                </a:lnTo>
                <a:lnTo>
                  <a:pt x="38100" y="263652"/>
                </a:lnTo>
                <a:lnTo>
                  <a:pt x="69850" y="200152"/>
                </a:lnTo>
                <a:lnTo>
                  <a:pt x="31750" y="200152"/>
                </a:lnTo>
                <a:lnTo>
                  <a:pt x="31750" y="187452"/>
                </a:lnTo>
                <a:close/>
              </a:path>
              <a:path w="76200" h="264160">
                <a:moveTo>
                  <a:pt x="44450" y="0"/>
                </a:moveTo>
                <a:lnTo>
                  <a:pt x="31750" y="0"/>
                </a:lnTo>
                <a:lnTo>
                  <a:pt x="31750" y="200152"/>
                </a:lnTo>
                <a:lnTo>
                  <a:pt x="44450" y="200152"/>
                </a:lnTo>
                <a:lnTo>
                  <a:pt x="44450" y="0"/>
                </a:lnTo>
                <a:close/>
              </a:path>
              <a:path w="76200" h="264160">
                <a:moveTo>
                  <a:pt x="76200" y="187452"/>
                </a:moveTo>
                <a:lnTo>
                  <a:pt x="44450" y="187452"/>
                </a:lnTo>
                <a:lnTo>
                  <a:pt x="44450" y="200152"/>
                </a:lnTo>
                <a:lnTo>
                  <a:pt x="69850" y="200152"/>
                </a:lnTo>
                <a:lnTo>
                  <a:pt x="76200" y="187452"/>
                </a:lnTo>
                <a:close/>
              </a:path>
            </a:pathLst>
          </a:custGeom>
          <a:solidFill>
            <a:srgbClr val="000000"/>
          </a:solidFill>
        </p:spPr>
        <p:txBody>
          <a:bodyPr wrap="square" lIns="0" tIns="0" rIns="0" bIns="0" rtlCol="0"/>
          <a:lstStyle/>
          <a:p>
            <a:endParaRPr/>
          </a:p>
        </p:txBody>
      </p:sp>
      <p:grpSp>
        <p:nvGrpSpPr>
          <p:cNvPr id="23" name="object 23"/>
          <p:cNvGrpSpPr/>
          <p:nvPr/>
        </p:nvGrpSpPr>
        <p:grpSpPr>
          <a:xfrm>
            <a:off x="8925878" y="3934967"/>
            <a:ext cx="499109" cy="303530"/>
            <a:chOff x="7401877" y="3934967"/>
            <a:chExt cx="499109" cy="303530"/>
          </a:xfrm>
        </p:grpSpPr>
        <p:sp>
          <p:nvSpPr>
            <p:cNvPr id="24" name="object 24"/>
            <p:cNvSpPr/>
            <p:nvPr/>
          </p:nvSpPr>
          <p:spPr>
            <a:xfrm>
              <a:off x="7824216" y="3934967"/>
              <a:ext cx="76200" cy="264160"/>
            </a:xfrm>
            <a:custGeom>
              <a:avLst/>
              <a:gdLst/>
              <a:ahLst/>
              <a:cxnLst/>
              <a:rect l="l" t="t" r="r" b="b"/>
              <a:pathLst>
                <a:path w="76200" h="264160">
                  <a:moveTo>
                    <a:pt x="31750" y="187451"/>
                  </a:moveTo>
                  <a:lnTo>
                    <a:pt x="0" y="187451"/>
                  </a:lnTo>
                  <a:lnTo>
                    <a:pt x="38100" y="263651"/>
                  </a:lnTo>
                  <a:lnTo>
                    <a:pt x="69850" y="200151"/>
                  </a:lnTo>
                  <a:lnTo>
                    <a:pt x="31750" y="200151"/>
                  </a:lnTo>
                  <a:lnTo>
                    <a:pt x="31750" y="187451"/>
                  </a:lnTo>
                  <a:close/>
                </a:path>
                <a:path w="76200" h="264160">
                  <a:moveTo>
                    <a:pt x="44450" y="0"/>
                  </a:moveTo>
                  <a:lnTo>
                    <a:pt x="31750" y="0"/>
                  </a:lnTo>
                  <a:lnTo>
                    <a:pt x="31750" y="200151"/>
                  </a:lnTo>
                  <a:lnTo>
                    <a:pt x="44450" y="200151"/>
                  </a:lnTo>
                  <a:lnTo>
                    <a:pt x="44450" y="0"/>
                  </a:lnTo>
                  <a:close/>
                </a:path>
                <a:path w="76200" h="264160">
                  <a:moveTo>
                    <a:pt x="76200" y="187451"/>
                  </a:moveTo>
                  <a:lnTo>
                    <a:pt x="44450" y="187451"/>
                  </a:lnTo>
                  <a:lnTo>
                    <a:pt x="44450" y="200151"/>
                  </a:lnTo>
                  <a:lnTo>
                    <a:pt x="69850" y="200151"/>
                  </a:lnTo>
                  <a:lnTo>
                    <a:pt x="76200" y="187451"/>
                  </a:lnTo>
                  <a:close/>
                </a:path>
              </a:pathLst>
            </a:custGeom>
            <a:solidFill>
              <a:srgbClr val="000000"/>
            </a:solidFill>
          </p:spPr>
          <p:txBody>
            <a:bodyPr wrap="square" lIns="0" tIns="0" rIns="0" bIns="0" rtlCol="0"/>
            <a:lstStyle/>
            <a:p>
              <a:endParaRPr/>
            </a:p>
          </p:txBody>
        </p:sp>
        <p:sp>
          <p:nvSpPr>
            <p:cNvPr id="25" name="object 25"/>
            <p:cNvSpPr/>
            <p:nvPr/>
          </p:nvSpPr>
          <p:spPr>
            <a:xfrm>
              <a:off x="7406640" y="3986783"/>
              <a:ext cx="368935" cy="247015"/>
            </a:xfrm>
            <a:custGeom>
              <a:avLst/>
              <a:gdLst/>
              <a:ahLst/>
              <a:cxnLst/>
              <a:rect l="l" t="t" r="r" b="b"/>
              <a:pathLst>
                <a:path w="368934" h="247014">
                  <a:moveTo>
                    <a:pt x="0" y="123444"/>
                  </a:moveTo>
                  <a:lnTo>
                    <a:pt x="9400" y="84417"/>
                  </a:lnTo>
                  <a:lnTo>
                    <a:pt x="35576" y="50529"/>
                  </a:lnTo>
                  <a:lnTo>
                    <a:pt x="75492" y="23810"/>
                  </a:lnTo>
                  <a:lnTo>
                    <a:pt x="126114" y="6291"/>
                  </a:lnTo>
                  <a:lnTo>
                    <a:pt x="184403" y="0"/>
                  </a:lnTo>
                  <a:lnTo>
                    <a:pt x="242693" y="6291"/>
                  </a:lnTo>
                  <a:lnTo>
                    <a:pt x="293315" y="23810"/>
                  </a:lnTo>
                  <a:lnTo>
                    <a:pt x="333231" y="50529"/>
                  </a:lnTo>
                  <a:lnTo>
                    <a:pt x="359407" y="84417"/>
                  </a:lnTo>
                  <a:lnTo>
                    <a:pt x="368807" y="123444"/>
                  </a:lnTo>
                  <a:lnTo>
                    <a:pt x="359407" y="162470"/>
                  </a:lnTo>
                  <a:lnTo>
                    <a:pt x="333231" y="196358"/>
                  </a:lnTo>
                  <a:lnTo>
                    <a:pt x="293315" y="223077"/>
                  </a:lnTo>
                  <a:lnTo>
                    <a:pt x="242693" y="240596"/>
                  </a:lnTo>
                  <a:lnTo>
                    <a:pt x="184403" y="246888"/>
                  </a:lnTo>
                  <a:lnTo>
                    <a:pt x="126114" y="240596"/>
                  </a:lnTo>
                  <a:lnTo>
                    <a:pt x="75492" y="223077"/>
                  </a:lnTo>
                  <a:lnTo>
                    <a:pt x="35576" y="196358"/>
                  </a:lnTo>
                  <a:lnTo>
                    <a:pt x="9400" y="162470"/>
                  </a:lnTo>
                  <a:lnTo>
                    <a:pt x="0" y="123444"/>
                  </a:lnTo>
                  <a:close/>
                </a:path>
              </a:pathLst>
            </a:custGeom>
            <a:ln w="9525">
              <a:solidFill>
                <a:srgbClr val="000000"/>
              </a:solidFill>
            </a:ln>
          </p:spPr>
          <p:txBody>
            <a:bodyPr wrap="square" lIns="0" tIns="0" rIns="0" bIns="0" rtlCol="0"/>
            <a:lstStyle/>
            <a:p>
              <a:endParaRPr/>
            </a:p>
          </p:txBody>
        </p:sp>
      </p:grpSp>
      <p:sp>
        <p:nvSpPr>
          <p:cNvPr id="26" name="object 26"/>
          <p:cNvSpPr txBox="1"/>
          <p:nvPr/>
        </p:nvSpPr>
        <p:spPr>
          <a:xfrm>
            <a:off x="5550409" y="3364991"/>
            <a:ext cx="2159635" cy="496290"/>
          </a:xfrm>
          <a:prstGeom prst="rect">
            <a:avLst/>
          </a:prstGeom>
          <a:solidFill>
            <a:srgbClr val="6A6E85"/>
          </a:solidFill>
          <a:ln w="9525">
            <a:solidFill>
              <a:srgbClr val="000000"/>
            </a:solidFill>
          </a:ln>
        </p:spPr>
        <p:txBody>
          <a:bodyPr vert="horz" wrap="square" lIns="0" tIns="125730" rIns="0" bIns="0" rtlCol="0">
            <a:spAutoFit/>
          </a:bodyPr>
          <a:lstStyle/>
          <a:p>
            <a:pPr marL="653415" marR="251460" indent="-395605">
              <a:spcBef>
                <a:spcPts val="990"/>
              </a:spcBef>
            </a:pPr>
            <a:r>
              <a:rPr sz="1200" b="1" dirty="0">
                <a:solidFill>
                  <a:srgbClr val="F8F8F8"/>
                </a:solidFill>
                <a:latin typeface="Arial"/>
                <a:cs typeface="Arial"/>
              </a:rPr>
              <a:t>Fideicomiso</a:t>
            </a:r>
            <a:r>
              <a:rPr sz="1200" b="1" spc="-70" dirty="0">
                <a:solidFill>
                  <a:srgbClr val="F8F8F8"/>
                </a:solidFill>
                <a:latin typeface="Arial"/>
                <a:cs typeface="Arial"/>
              </a:rPr>
              <a:t> </a:t>
            </a:r>
            <a:r>
              <a:rPr sz="1200" b="1" spc="-5" dirty="0">
                <a:solidFill>
                  <a:srgbClr val="F8F8F8"/>
                </a:solidFill>
                <a:latin typeface="Arial"/>
                <a:cs typeface="Arial"/>
              </a:rPr>
              <a:t>Individual </a:t>
            </a:r>
            <a:r>
              <a:rPr sz="1200" b="1" spc="-320" dirty="0">
                <a:solidFill>
                  <a:srgbClr val="F8F8F8"/>
                </a:solidFill>
                <a:latin typeface="Arial"/>
                <a:cs typeface="Arial"/>
              </a:rPr>
              <a:t> </a:t>
            </a:r>
            <a:r>
              <a:rPr sz="1200" b="1" spc="-5" dirty="0">
                <a:solidFill>
                  <a:srgbClr val="F8F8F8"/>
                </a:solidFill>
                <a:latin typeface="Arial"/>
                <a:cs typeface="Arial"/>
              </a:rPr>
              <a:t>Metro</a:t>
            </a:r>
            <a:r>
              <a:rPr sz="1200" b="1" spc="-10" dirty="0">
                <a:solidFill>
                  <a:srgbClr val="F8F8F8"/>
                </a:solidFill>
                <a:latin typeface="Arial"/>
                <a:cs typeface="Arial"/>
              </a:rPr>
              <a:t> </a:t>
            </a:r>
            <a:r>
              <a:rPr sz="1200" b="1" dirty="0">
                <a:solidFill>
                  <a:srgbClr val="F8F8F8"/>
                </a:solidFill>
                <a:latin typeface="Arial"/>
                <a:cs typeface="Arial"/>
              </a:rPr>
              <a:t>Quito</a:t>
            </a:r>
            <a:endParaRPr sz="1200">
              <a:latin typeface="Arial"/>
              <a:cs typeface="Arial"/>
            </a:endParaRPr>
          </a:p>
        </p:txBody>
      </p:sp>
      <p:grpSp>
        <p:nvGrpSpPr>
          <p:cNvPr id="27" name="object 27"/>
          <p:cNvGrpSpPr/>
          <p:nvPr/>
        </p:nvGrpSpPr>
        <p:grpSpPr>
          <a:xfrm>
            <a:off x="4722685" y="1524000"/>
            <a:ext cx="494030" cy="287020"/>
            <a:chOff x="3198685" y="1524000"/>
            <a:chExt cx="494030" cy="287020"/>
          </a:xfrm>
        </p:grpSpPr>
        <p:sp>
          <p:nvSpPr>
            <p:cNvPr id="28" name="object 28"/>
            <p:cNvSpPr/>
            <p:nvPr/>
          </p:nvSpPr>
          <p:spPr>
            <a:xfrm>
              <a:off x="3616452" y="1524000"/>
              <a:ext cx="76200" cy="264160"/>
            </a:xfrm>
            <a:custGeom>
              <a:avLst/>
              <a:gdLst/>
              <a:ahLst/>
              <a:cxnLst/>
              <a:rect l="l" t="t" r="r" b="b"/>
              <a:pathLst>
                <a:path w="76200" h="264160">
                  <a:moveTo>
                    <a:pt x="31750" y="187451"/>
                  </a:moveTo>
                  <a:lnTo>
                    <a:pt x="0" y="187451"/>
                  </a:lnTo>
                  <a:lnTo>
                    <a:pt x="38100" y="263651"/>
                  </a:lnTo>
                  <a:lnTo>
                    <a:pt x="69850" y="200151"/>
                  </a:lnTo>
                  <a:lnTo>
                    <a:pt x="31750" y="200151"/>
                  </a:lnTo>
                  <a:lnTo>
                    <a:pt x="31750" y="187451"/>
                  </a:lnTo>
                  <a:close/>
                </a:path>
                <a:path w="76200" h="264160">
                  <a:moveTo>
                    <a:pt x="44450" y="0"/>
                  </a:moveTo>
                  <a:lnTo>
                    <a:pt x="31750" y="0"/>
                  </a:lnTo>
                  <a:lnTo>
                    <a:pt x="31750" y="200151"/>
                  </a:lnTo>
                  <a:lnTo>
                    <a:pt x="44450" y="200151"/>
                  </a:lnTo>
                  <a:lnTo>
                    <a:pt x="44450" y="0"/>
                  </a:lnTo>
                  <a:close/>
                </a:path>
                <a:path w="76200" h="264160">
                  <a:moveTo>
                    <a:pt x="76200" y="187451"/>
                  </a:moveTo>
                  <a:lnTo>
                    <a:pt x="44450" y="187451"/>
                  </a:lnTo>
                  <a:lnTo>
                    <a:pt x="44450" y="200151"/>
                  </a:lnTo>
                  <a:lnTo>
                    <a:pt x="69850" y="200151"/>
                  </a:lnTo>
                  <a:lnTo>
                    <a:pt x="76200" y="187451"/>
                  </a:lnTo>
                  <a:close/>
                </a:path>
              </a:pathLst>
            </a:custGeom>
            <a:solidFill>
              <a:srgbClr val="000000"/>
            </a:solidFill>
          </p:spPr>
          <p:txBody>
            <a:bodyPr wrap="square" lIns="0" tIns="0" rIns="0" bIns="0" rtlCol="0"/>
            <a:lstStyle/>
            <a:p>
              <a:endParaRPr/>
            </a:p>
          </p:txBody>
        </p:sp>
        <p:sp>
          <p:nvSpPr>
            <p:cNvPr id="29" name="object 29"/>
            <p:cNvSpPr/>
            <p:nvPr/>
          </p:nvSpPr>
          <p:spPr>
            <a:xfrm>
              <a:off x="3203448" y="1557528"/>
              <a:ext cx="370840" cy="248920"/>
            </a:xfrm>
            <a:custGeom>
              <a:avLst/>
              <a:gdLst/>
              <a:ahLst/>
              <a:cxnLst/>
              <a:rect l="l" t="t" r="r" b="b"/>
              <a:pathLst>
                <a:path w="370839" h="248919">
                  <a:moveTo>
                    <a:pt x="0" y="124206"/>
                  </a:moveTo>
                  <a:lnTo>
                    <a:pt x="9442" y="84953"/>
                  </a:lnTo>
                  <a:lnTo>
                    <a:pt x="35734" y="50858"/>
                  </a:lnTo>
                  <a:lnTo>
                    <a:pt x="75822" y="23969"/>
                  </a:lnTo>
                  <a:lnTo>
                    <a:pt x="126650" y="6333"/>
                  </a:lnTo>
                  <a:lnTo>
                    <a:pt x="185165" y="0"/>
                  </a:lnTo>
                  <a:lnTo>
                    <a:pt x="243681" y="6333"/>
                  </a:lnTo>
                  <a:lnTo>
                    <a:pt x="294509" y="23969"/>
                  </a:lnTo>
                  <a:lnTo>
                    <a:pt x="334597" y="50858"/>
                  </a:lnTo>
                  <a:lnTo>
                    <a:pt x="360889" y="84953"/>
                  </a:lnTo>
                  <a:lnTo>
                    <a:pt x="370331" y="124206"/>
                  </a:lnTo>
                  <a:lnTo>
                    <a:pt x="360889" y="163458"/>
                  </a:lnTo>
                  <a:lnTo>
                    <a:pt x="334597" y="197553"/>
                  </a:lnTo>
                  <a:lnTo>
                    <a:pt x="294509" y="224442"/>
                  </a:lnTo>
                  <a:lnTo>
                    <a:pt x="243681" y="242078"/>
                  </a:lnTo>
                  <a:lnTo>
                    <a:pt x="185165" y="248412"/>
                  </a:lnTo>
                  <a:lnTo>
                    <a:pt x="126650" y="242078"/>
                  </a:lnTo>
                  <a:lnTo>
                    <a:pt x="75822" y="224442"/>
                  </a:lnTo>
                  <a:lnTo>
                    <a:pt x="35734" y="197553"/>
                  </a:lnTo>
                  <a:lnTo>
                    <a:pt x="9442" y="163458"/>
                  </a:lnTo>
                  <a:lnTo>
                    <a:pt x="0" y="124206"/>
                  </a:lnTo>
                  <a:close/>
                </a:path>
              </a:pathLst>
            </a:custGeom>
            <a:ln w="9525">
              <a:solidFill>
                <a:srgbClr val="000000"/>
              </a:solidFill>
            </a:ln>
          </p:spPr>
          <p:txBody>
            <a:bodyPr wrap="square" lIns="0" tIns="0" rIns="0" bIns="0" rtlCol="0"/>
            <a:lstStyle/>
            <a:p>
              <a:endParaRPr/>
            </a:p>
          </p:txBody>
        </p:sp>
      </p:grpSp>
      <p:sp>
        <p:nvSpPr>
          <p:cNvPr id="30" name="object 30"/>
          <p:cNvSpPr txBox="1"/>
          <p:nvPr/>
        </p:nvSpPr>
        <p:spPr>
          <a:xfrm>
            <a:off x="1772412" y="2180845"/>
            <a:ext cx="1586865" cy="498855"/>
          </a:xfrm>
          <a:prstGeom prst="rect">
            <a:avLst/>
          </a:prstGeom>
          <a:solidFill>
            <a:srgbClr val="6A6E85"/>
          </a:solidFill>
          <a:ln w="9525">
            <a:solidFill>
              <a:srgbClr val="000000"/>
            </a:solidFill>
          </a:ln>
        </p:spPr>
        <p:txBody>
          <a:bodyPr vert="horz" wrap="square" lIns="0" tIns="128270" rIns="0" bIns="0" rtlCol="0">
            <a:spAutoFit/>
          </a:bodyPr>
          <a:lstStyle/>
          <a:p>
            <a:pPr marL="366395" marR="356870" indent="103505">
              <a:spcBef>
                <a:spcPts val="1010"/>
              </a:spcBef>
            </a:pPr>
            <a:r>
              <a:rPr sz="1200" b="1" spc="-5" dirty="0">
                <a:solidFill>
                  <a:srgbClr val="F8F8F8"/>
                </a:solidFill>
                <a:latin typeface="Arial"/>
                <a:cs typeface="Arial"/>
              </a:rPr>
              <a:t>Empresa </a:t>
            </a:r>
            <a:r>
              <a:rPr sz="1200" b="1" dirty="0">
                <a:solidFill>
                  <a:srgbClr val="F8F8F8"/>
                </a:solidFill>
                <a:latin typeface="Arial"/>
                <a:cs typeface="Arial"/>
              </a:rPr>
              <a:t> </a:t>
            </a:r>
            <a:r>
              <a:rPr sz="1200" b="1" spc="-5" dirty="0">
                <a:solidFill>
                  <a:srgbClr val="F8F8F8"/>
                </a:solidFill>
                <a:latin typeface="Arial"/>
                <a:cs typeface="Arial"/>
              </a:rPr>
              <a:t>Metro</a:t>
            </a:r>
            <a:r>
              <a:rPr sz="1200" b="1" spc="-75" dirty="0">
                <a:solidFill>
                  <a:srgbClr val="F8F8F8"/>
                </a:solidFill>
                <a:latin typeface="Arial"/>
                <a:cs typeface="Arial"/>
              </a:rPr>
              <a:t> </a:t>
            </a:r>
            <a:r>
              <a:rPr sz="1200" b="1" dirty="0">
                <a:solidFill>
                  <a:srgbClr val="F8F8F8"/>
                </a:solidFill>
                <a:latin typeface="Arial"/>
                <a:cs typeface="Arial"/>
              </a:rPr>
              <a:t>Quito</a:t>
            </a:r>
            <a:endParaRPr sz="1200">
              <a:latin typeface="Arial"/>
              <a:cs typeface="Arial"/>
            </a:endParaRPr>
          </a:p>
        </p:txBody>
      </p:sp>
      <p:sp>
        <p:nvSpPr>
          <p:cNvPr id="31" name="object 31"/>
          <p:cNvSpPr txBox="1"/>
          <p:nvPr/>
        </p:nvSpPr>
        <p:spPr>
          <a:xfrm>
            <a:off x="1772412" y="3534156"/>
            <a:ext cx="1586865" cy="498855"/>
          </a:xfrm>
          <a:prstGeom prst="rect">
            <a:avLst/>
          </a:prstGeom>
          <a:solidFill>
            <a:srgbClr val="6A6E85"/>
          </a:solidFill>
          <a:ln w="9525">
            <a:solidFill>
              <a:srgbClr val="000000"/>
            </a:solidFill>
          </a:ln>
        </p:spPr>
        <p:txBody>
          <a:bodyPr vert="horz" wrap="square" lIns="0" tIns="128270" rIns="0" bIns="0" rtlCol="0">
            <a:spAutoFit/>
          </a:bodyPr>
          <a:lstStyle/>
          <a:p>
            <a:pPr marL="431800" marR="425450" indent="38100">
              <a:spcBef>
                <a:spcPts val="1010"/>
              </a:spcBef>
            </a:pPr>
            <a:r>
              <a:rPr sz="1200" b="1" spc="-5" dirty="0">
                <a:solidFill>
                  <a:srgbClr val="F8F8F8"/>
                </a:solidFill>
                <a:latin typeface="Arial"/>
                <a:cs typeface="Arial"/>
              </a:rPr>
              <a:t>Empresa </a:t>
            </a:r>
            <a:r>
              <a:rPr sz="1200" b="1" spc="-320" dirty="0">
                <a:solidFill>
                  <a:srgbClr val="F8F8F8"/>
                </a:solidFill>
                <a:latin typeface="Arial"/>
                <a:cs typeface="Arial"/>
              </a:rPr>
              <a:t> </a:t>
            </a:r>
            <a:r>
              <a:rPr sz="1200" b="1" dirty="0">
                <a:solidFill>
                  <a:srgbClr val="F8F8F8"/>
                </a:solidFill>
                <a:latin typeface="Arial"/>
                <a:cs typeface="Arial"/>
              </a:rPr>
              <a:t>P</a:t>
            </a:r>
            <a:r>
              <a:rPr sz="1200" b="1" spc="-5" dirty="0">
                <a:solidFill>
                  <a:srgbClr val="F8F8F8"/>
                </a:solidFill>
                <a:latin typeface="Arial"/>
                <a:cs typeface="Arial"/>
              </a:rPr>
              <a:t>asa</a:t>
            </a:r>
            <a:r>
              <a:rPr sz="1200" b="1" spc="-10" dirty="0">
                <a:solidFill>
                  <a:srgbClr val="F8F8F8"/>
                </a:solidFill>
                <a:latin typeface="Arial"/>
                <a:cs typeface="Arial"/>
              </a:rPr>
              <a:t>j</a:t>
            </a:r>
            <a:r>
              <a:rPr sz="1200" b="1" spc="-5" dirty="0">
                <a:solidFill>
                  <a:srgbClr val="F8F8F8"/>
                </a:solidFill>
                <a:latin typeface="Arial"/>
                <a:cs typeface="Arial"/>
              </a:rPr>
              <a:t>eros</a:t>
            </a:r>
            <a:endParaRPr sz="1200">
              <a:latin typeface="Arial"/>
              <a:cs typeface="Arial"/>
            </a:endParaRPr>
          </a:p>
        </p:txBody>
      </p:sp>
      <p:sp>
        <p:nvSpPr>
          <p:cNvPr id="32" name="object 32"/>
          <p:cNvSpPr/>
          <p:nvPr/>
        </p:nvSpPr>
        <p:spPr>
          <a:xfrm>
            <a:off x="3518917" y="835153"/>
            <a:ext cx="368935" cy="247015"/>
          </a:xfrm>
          <a:custGeom>
            <a:avLst/>
            <a:gdLst/>
            <a:ahLst/>
            <a:cxnLst/>
            <a:rect l="l" t="t" r="r" b="b"/>
            <a:pathLst>
              <a:path w="368935" h="247015">
                <a:moveTo>
                  <a:pt x="0" y="123444"/>
                </a:moveTo>
                <a:lnTo>
                  <a:pt x="9400" y="84417"/>
                </a:lnTo>
                <a:lnTo>
                  <a:pt x="35576" y="50529"/>
                </a:lnTo>
                <a:lnTo>
                  <a:pt x="75492" y="23810"/>
                </a:lnTo>
                <a:lnTo>
                  <a:pt x="126114" y="6291"/>
                </a:lnTo>
                <a:lnTo>
                  <a:pt x="184403" y="0"/>
                </a:lnTo>
                <a:lnTo>
                  <a:pt x="242693" y="6291"/>
                </a:lnTo>
                <a:lnTo>
                  <a:pt x="293315" y="23810"/>
                </a:lnTo>
                <a:lnTo>
                  <a:pt x="333231" y="50529"/>
                </a:lnTo>
                <a:lnTo>
                  <a:pt x="359407" y="84417"/>
                </a:lnTo>
                <a:lnTo>
                  <a:pt x="368807" y="123444"/>
                </a:lnTo>
                <a:lnTo>
                  <a:pt x="359407" y="162470"/>
                </a:lnTo>
                <a:lnTo>
                  <a:pt x="333231" y="196358"/>
                </a:lnTo>
                <a:lnTo>
                  <a:pt x="293315" y="223077"/>
                </a:lnTo>
                <a:lnTo>
                  <a:pt x="242693" y="240596"/>
                </a:lnTo>
                <a:lnTo>
                  <a:pt x="184403" y="246887"/>
                </a:lnTo>
                <a:lnTo>
                  <a:pt x="126114" y="240596"/>
                </a:lnTo>
                <a:lnTo>
                  <a:pt x="75492" y="223077"/>
                </a:lnTo>
                <a:lnTo>
                  <a:pt x="35576" y="196358"/>
                </a:lnTo>
                <a:lnTo>
                  <a:pt x="9400" y="162470"/>
                </a:lnTo>
                <a:lnTo>
                  <a:pt x="0" y="123444"/>
                </a:lnTo>
                <a:close/>
              </a:path>
            </a:pathLst>
          </a:custGeom>
          <a:ln w="9525">
            <a:solidFill>
              <a:srgbClr val="000000"/>
            </a:solidFill>
          </a:ln>
        </p:spPr>
        <p:txBody>
          <a:bodyPr wrap="square" lIns="0" tIns="0" rIns="0" bIns="0" rtlCol="0"/>
          <a:lstStyle/>
          <a:p>
            <a:endParaRPr/>
          </a:p>
        </p:txBody>
      </p:sp>
      <p:grpSp>
        <p:nvGrpSpPr>
          <p:cNvPr id="33" name="object 33"/>
          <p:cNvGrpSpPr/>
          <p:nvPr/>
        </p:nvGrpSpPr>
        <p:grpSpPr>
          <a:xfrm>
            <a:off x="3372421" y="1196339"/>
            <a:ext cx="403860" cy="2650490"/>
            <a:chOff x="1848421" y="1196339"/>
            <a:chExt cx="403860" cy="2650490"/>
          </a:xfrm>
        </p:grpSpPr>
        <p:sp>
          <p:nvSpPr>
            <p:cNvPr id="34" name="object 34"/>
            <p:cNvSpPr/>
            <p:nvPr/>
          </p:nvSpPr>
          <p:spPr>
            <a:xfrm>
              <a:off x="1908047" y="2491739"/>
              <a:ext cx="337185" cy="1348740"/>
            </a:xfrm>
            <a:custGeom>
              <a:avLst/>
              <a:gdLst/>
              <a:ahLst/>
              <a:cxnLst/>
              <a:rect l="l" t="t" r="r" b="b"/>
              <a:pathLst>
                <a:path w="337185" h="1348739">
                  <a:moveTo>
                    <a:pt x="0" y="0"/>
                  </a:moveTo>
                  <a:lnTo>
                    <a:pt x="336803" y="0"/>
                  </a:lnTo>
                </a:path>
                <a:path w="337185" h="1348739">
                  <a:moveTo>
                    <a:pt x="0" y="1348740"/>
                  </a:moveTo>
                  <a:lnTo>
                    <a:pt x="336803" y="1348740"/>
                  </a:lnTo>
                </a:path>
              </a:pathLst>
            </a:custGeom>
            <a:ln w="12700">
              <a:solidFill>
                <a:srgbClr val="000000"/>
              </a:solidFill>
            </a:ln>
          </p:spPr>
          <p:txBody>
            <a:bodyPr wrap="square" lIns="0" tIns="0" rIns="0" bIns="0" rtlCol="0"/>
            <a:lstStyle/>
            <a:p>
              <a:endParaRPr/>
            </a:p>
          </p:txBody>
        </p:sp>
        <p:sp>
          <p:nvSpPr>
            <p:cNvPr id="35" name="object 35"/>
            <p:cNvSpPr/>
            <p:nvPr/>
          </p:nvSpPr>
          <p:spPr>
            <a:xfrm>
              <a:off x="2175636" y="1196339"/>
              <a:ext cx="76200" cy="2644775"/>
            </a:xfrm>
            <a:custGeom>
              <a:avLst/>
              <a:gdLst/>
              <a:ahLst/>
              <a:cxnLst/>
              <a:rect l="l" t="t" r="r" b="b"/>
              <a:pathLst>
                <a:path w="76200" h="2644775">
                  <a:moveTo>
                    <a:pt x="44477" y="76114"/>
                  </a:moveTo>
                  <a:lnTo>
                    <a:pt x="31776" y="76284"/>
                  </a:lnTo>
                  <a:lnTo>
                    <a:pt x="62864" y="2644267"/>
                  </a:lnTo>
                  <a:lnTo>
                    <a:pt x="75564" y="2644013"/>
                  </a:lnTo>
                  <a:lnTo>
                    <a:pt x="44477" y="76114"/>
                  </a:lnTo>
                  <a:close/>
                </a:path>
                <a:path w="76200" h="2644775">
                  <a:moveTo>
                    <a:pt x="37211" y="0"/>
                  </a:moveTo>
                  <a:lnTo>
                    <a:pt x="0" y="76708"/>
                  </a:lnTo>
                  <a:lnTo>
                    <a:pt x="31776" y="76284"/>
                  </a:lnTo>
                  <a:lnTo>
                    <a:pt x="31623" y="63626"/>
                  </a:lnTo>
                  <a:lnTo>
                    <a:pt x="44323" y="63373"/>
                  </a:lnTo>
                  <a:lnTo>
                    <a:pt x="69854" y="63373"/>
                  </a:lnTo>
                  <a:lnTo>
                    <a:pt x="37211" y="0"/>
                  </a:lnTo>
                  <a:close/>
                </a:path>
                <a:path w="76200" h="2644775">
                  <a:moveTo>
                    <a:pt x="44323" y="63373"/>
                  </a:moveTo>
                  <a:lnTo>
                    <a:pt x="31623" y="63626"/>
                  </a:lnTo>
                  <a:lnTo>
                    <a:pt x="31776" y="76284"/>
                  </a:lnTo>
                  <a:lnTo>
                    <a:pt x="44477" y="76114"/>
                  </a:lnTo>
                  <a:lnTo>
                    <a:pt x="44323" y="63373"/>
                  </a:lnTo>
                  <a:close/>
                </a:path>
                <a:path w="76200" h="2644775">
                  <a:moveTo>
                    <a:pt x="69854" y="63373"/>
                  </a:moveTo>
                  <a:lnTo>
                    <a:pt x="44323" y="63373"/>
                  </a:lnTo>
                  <a:lnTo>
                    <a:pt x="44477" y="76114"/>
                  </a:lnTo>
                  <a:lnTo>
                    <a:pt x="76200" y="75692"/>
                  </a:lnTo>
                  <a:lnTo>
                    <a:pt x="69854" y="63373"/>
                  </a:lnTo>
                  <a:close/>
                </a:path>
              </a:pathLst>
            </a:custGeom>
            <a:solidFill>
              <a:srgbClr val="000000"/>
            </a:solidFill>
          </p:spPr>
          <p:txBody>
            <a:bodyPr wrap="square" lIns="0" tIns="0" rIns="0" bIns="0" rtlCol="0"/>
            <a:lstStyle/>
            <a:p>
              <a:endParaRPr/>
            </a:p>
          </p:txBody>
        </p:sp>
        <p:sp>
          <p:nvSpPr>
            <p:cNvPr id="36" name="object 36"/>
            <p:cNvSpPr/>
            <p:nvPr/>
          </p:nvSpPr>
          <p:spPr>
            <a:xfrm>
              <a:off x="1853183" y="2157983"/>
              <a:ext cx="367665" cy="247015"/>
            </a:xfrm>
            <a:custGeom>
              <a:avLst/>
              <a:gdLst/>
              <a:ahLst/>
              <a:cxnLst/>
              <a:rect l="l" t="t" r="r" b="b"/>
              <a:pathLst>
                <a:path w="367664" h="247014">
                  <a:moveTo>
                    <a:pt x="0" y="123443"/>
                  </a:moveTo>
                  <a:lnTo>
                    <a:pt x="9357" y="84417"/>
                  </a:lnTo>
                  <a:lnTo>
                    <a:pt x="35417" y="50529"/>
                  </a:lnTo>
                  <a:lnTo>
                    <a:pt x="75163" y="23810"/>
                  </a:lnTo>
                  <a:lnTo>
                    <a:pt x="125577" y="6291"/>
                  </a:lnTo>
                  <a:lnTo>
                    <a:pt x="183642" y="0"/>
                  </a:lnTo>
                  <a:lnTo>
                    <a:pt x="241706" y="6291"/>
                  </a:lnTo>
                  <a:lnTo>
                    <a:pt x="292120" y="23810"/>
                  </a:lnTo>
                  <a:lnTo>
                    <a:pt x="331866" y="50529"/>
                  </a:lnTo>
                  <a:lnTo>
                    <a:pt x="357926" y="84417"/>
                  </a:lnTo>
                  <a:lnTo>
                    <a:pt x="367284" y="123443"/>
                  </a:lnTo>
                  <a:lnTo>
                    <a:pt x="357926" y="162470"/>
                  </a:lnTo>
                  <a:lnTo>
                    <a:pt x="331866" y="196358"/>
                  </a:lnTo>
                  <a:lnTo>
                    <a:pt x="292120" y="223077"/>
                  </a:lnTo>
                  <a:lnTo>
                    <a:pt x="241706" y="240596"/>
                  </a:lnTo>
                  <a:lnTo>
                    <a:pt x="183642" y="246887"/>
                  </a:lnTo>
                  <a:lnTo>
                    <a:pt x="125577" y="240596"/>
                  </a:lnTo>
                  <a:lnTo>
                    <a:pt x="75163" y="223077"/>
                  </a:lnTo>
                  <a:lnTo>
                    <a:pt x="35417" y="196358"/>
                  </a:lnTo>
                  <a:lnTo>
                    <a:pt x="9357" y="162470"/>
                  </a:lnTo>
                  <a:lnTo>
                    <a:pt x="0" y="123443"/>
                  </a:lnTo>
                  <a:close/>
                </a:path>
              </a:pathLst>
            </a:custGeom>
            <a:ln w="9525">
              <a:solidFill>
                <a:srgbClr val="000000"/>
              </a:solidFill>
            </a:ln>
          </p:spPr>
          <p:txBody>
            <a:bodyPr wrap="square" lIns="0" tIns="0" rIns="0" bIns="0" rtlCol="0"/>
            <a:lstStyle/>
            <a:p>
              <a:endParaRPr/>
            </a:p>
          </p:txBody>
        </p:sp>
      </p:grpSp>
      <p:sp>
        <p:nvSpPr>
          <p:cNvPr id="37" name="object 37"/>
          <p:cNvSpPr txBox="1"/>
          <p:nvPr/>
        </p:nvSpPr>
        <p:spPr>
          <a:xfrm>
            <a:off x="3651631" y="870331"/>
            <a:ext cx="106045" cy="166071"/>
          </a:xfrm>
          <a:prstGeom prst="rect">
            <a:avLst/>
          </a:prstGeom>
        </p:spPr>
        <p:txBody>
          <a:bodyPr vert="horz" wrap="square" lIns="0" tIns="12065" rIns="0" bIns="0" rtlCol="0">
            <a:spAutoFit/>
          </a:bodyPr>
          <a:lstStyle/>
          <a:p>
            <a:pPr marL="12700">
              <a:spcBef>
                <a:spcPts val="95"/>
              </a:spcBef>
            </a:pPr>
            <a:r>
              <a:rPr sz="1000" b="1" spc="-5" dirty="0">
                <a:latin typeface="Tahoma"/>
                <a:cs typeface="Tahoma"/>
              </a:rPr>
              <a:t>1</a:t>
            </a:r>
            <a:endParaRPr sz="1000">
              <a:latin typeface="Tahoma"/>
              <a:cs typeface="Tahoma"/>
            </a:endParaRPr>
          </a:p>
        </p:txBody>
      </p:sp>
      <p:sp>
        <p:nvSpPr>
          <p:cNvPr id="38" name="object 38"/>
          <p:cNvSpPr txBox="1"/>
          <p:nvPr/>
        </p:nvSpPr>
        <p:spPr>
          <a:xfrm>
            <a:off x="3508630" y="2192782"/>
            <a:ext cx="106045" cy="166071"/>
          </a:xfrm>
          <a:prstGeom prst="rect">
            <a:avLst/>
          </a:prstGeom>
        </p:spPr>
        <p:txBody>
          <a:bodyPr vert="horz" wrap="square" lIns="0" tIns="12065" rIns="0" bIns="0" rtlCol="0">
            <a:spAutoFit/>
          </a:bodyPr>
          <a:lstStyle/>
          <a:p>
            <a:pPr marL="12700">
              <a:spcBef>
                <a:spcPts val="95"/>
              </a:spcBef>
            </a:pPr>
            <a:r>
              <a:rPr sz="1000" b="1" spc="-5" dirty="0">
                <a:latin typeface="Tahoma"/>
                <a:cs typeface="Tahoma"/>
              </a:rPr>
              <a:t>2</a:t>
            </a:r>
            <a:endParaRPr sz="1000">
              <a:latin typeface="Tahoma"/>
              <a:cs typeface="Tahoma"/>
            </a:endParaRPr>
          </a:p>
        </p:txBody>
      </p:sp>
      <p:sp>
        <p:nvSpPr>
          <p:cNvPr id="39" name="object 39"/>
          <p:cNvSpPr/>
          <p:nvPr/>
        </p:nvSpPr>
        <p:spPr>
          <a:xfrm>
            <a:off x="3384805" y="3482340"/>
            <a:ext cx="368935" cy="248920"/>
          </a:xfrm>
          <a:custGeom>
            <a:avLst/>
            <a:gdLst/>
            <a:ahLst/>
            <a:cxnLst/>
            <a:rect l="l" t="t" r="r" b="b"/>
            <a:pathLst>
              <a:path w="368935" h="248920">
                <a:moveTo>
                  <a:pt x="0" y="124206"/>
                </a:moveTo>
                <a:lnTo>
                  <a:pt x="9400" y="84953"/>
                </a:lnTo>
                <a:lnTo>
                  <a:pt x="35576" y="50858"/>
                </a:lnTo>
                <a:lnTo>
                  <a:pt x="75492" y="23969"/>
                </a:lnTo>
                <a:lnTo>
                  <a:pt x="126114" y="6333"/>
                </a:lnTo>
                <a:lnTo>
                  <a:pt x="184403" y="0"/>
                </a:lnTo>
                <a:lnTo>
                  <a:pt x="242693" y="6333"/>
                </a:lnTo>
                <a:lnTo>
                  <a:pt x="293315" y="23969"/>
                </a:lnTo>
                <a:lnTo>
                  <a:pt x="333231" y="50858"/>
                </a:lnTo>
                <a:lnTo>
                  <a:pt x="359407" y="84953"/>
                </a:lnTo>
                <a:lnTo>
                  <a:pt x="368807" y="124206"/>
                </a:lnTo>
                <a:lnTo>
                  <a:pt x="359407" y="163458"/>
                </a:lnTo>
                <a:lnTo>
                  <a:pt x="333231" y="197553"/>
                </a:lnTo>
                <a:lnTo>
                  <a:pt x="293315" y="224442"/>
                </a:lnTo>
                <a:lnTo>
                  <a:pt x="242693" y="242078"/>
                </a:lnTo>
                <a:lnTo>
                  <a:pt x="184403" y="248412"/>
                </a:lnTo>
                <a:lnTo>
                  <a:pt x="126114" y="242078"/>
                </a:lnTo>
                <a:lnTo>
                  <a:pt x="75492" y="224442"/>
                </a:lnTo>
                <a:lnTo>
                  <a:pt x="35576" y="197553"/>
                </a:lnTo>
                <a:lnTo>
                  <a:pt x="9400" y="163458"/>
                </a:lnTo>
                <a:lnTo>
                  <a:pt x="0" y="124206"/>
                </a:lnTo>
                <a:close/>
              </a:path>
            </a:pathLst>
          </a:custGeom>
          <a:ln w="9525">
            <a:solidFill>
              <a:srgbClr val="000000"/>
            </a:solidFill>
          </a:ln>
        </p:spPr>
        <p:txBody>
          <a:bodyPr wrap="square" lIns="0" tIns="0" rIns="0" bIns="0" rtlCol="0"/>
          <a:lstStyle/>
          <a:p>
            <a:endParaRPr/>
          </a:p>
        </p:txBody>
      </p:sp>
      <p:sp>
        <p:nvSpPr>
          <p:cNvPr id="40" name="object 40"/>
          <p:cNvSpPr txBox="1"/>
          <p:nvPr/>
        </p:nvSpPr>
        <p:spPr>
          <a:xfrm>
            <a:off x="3516630" y="3518662"/>
            <a:ext cx="106045" cy="166071"/>
          </a:xfrm>
          <a:prstGeom prst="rect">
            <a:avLst/>
          </a:prstGeom>
        </p:spPr>
        <p:txBody>
          <a:bodyPr vert="horz" wrap="square" lIns="0" tIns="12065" rIns="0" bIns="0" rtlCol="0">
            <a:spAutoFit/>
          </a:bodyPr>
          <a:lstStyle/>
          <a:p>
            <a:pPr marL="12700">
              <a:spcBef>
                <a:spcPts val="95"/>
              </a:spcBef>
            </a:pPr>
            <a:r>
              <a:rPr sz="1000" b="1" spc="-5" dirty="0">
                <a:latin typeface="Tahoma"/>
                <a:cs typeface="Tahoma"/>
              </a:rPr>
              <a:t>2</a:t>
            </a:r>
            <a:endParaRPr sz="1000">
              <a:latin typeface="Tahoma"/>
              <a:cs typeface="Tahoma"/>
            </a:endParaRPr>
          </a:p>
        </p:txBody>
      </p:sp>
      <p:sp>
        <p:nvSpPr>
          <p:cNvPr id="41" name="object 41"/>
          <p:cNvSpPr txBox="1"/>
          <p:nvPr/>
        </p:nvSpPr>
        <p:spPr>
          <a:xfrm>
            <a:off x="4859783" y="1593597"/>
            <a:ext cx="106045" cy="166071"/>
          </a:xfrm>
          <a:prstGeom prst="rect">
            <a:avLst/>
          </a:prstGeom>
        </p:spPr>
        <p:txBody>
          <a:bodyPr vert="horz" wrap="square" lIns="0" tIns="12065" rIns="0" bIns="0" rtlCol="0">
            <a:spAutoFit/>
          </a:bodyPr>
          <a:lstStyle/>
          <a:p>
            <a:pPr marL="12700">
              <a:spcBef>
                <a:spcPts val="95"/>
              </a:spcBef>
            </a:pPr>
            <a:r>
              <a:rPr sz="1000" b="1" spc="-5" dirty="0">
                <a:latin typeface="Tahoma"/>
                <a:cs typeface="Tahoma"/>
              </a:rPr>
              <a:t>3</a:t>
            </a:r>
            <a:endParaRPr sz="1000">
              <a:latin typeface="Tahoma"/>
              <a:cs typeface="Tahoma"/>
            </a:endParaRPr>
          </a:p>
        </p:txBody>
      </p:sp>
      <p:sp>
        <p:nvSpPr>
          <p:cNvPr id="42" name="object 42"/>
          <p:cNvSpPr/>
          <p:nvPr/>
        </p:nvSpPr>
        <p:spPr>
          <a:xfrm>
            <a:off x="7694677" y="2510028"/>
            <a:ext cx="368935" cy="247015"/>
          </a:xfrm>
          <a:custGeom>
            <a:avLst/>
            <a:gdLst/>
            <a:ahLst/>
            <a:cxnLst/>
            <a:rect l="l" t="t" r="r" b="b"/>
            <a:pathLst>
              <a:path w="368934" h="247014">
                <a:moveTo>
                  <a:pt x="0" y="123444"/>
                </a:moveTo>
                <a:lnTo>
                  <a:pt x="9400" y="84417"/>
                </a:lnTo>
                <a:lnTo>
                  <a:pt x="35576" y="50529"/>
                </a:lnTo>
                <a:lnTo>
                  <a:pt x="75492" y="23810"/>
                </a:lnTo>
                <a:lnTo>
                  <a:pt x="126114" y="6291"/>
                </a:lnTo>
                <a:lnTo>
                  <a:pt x="184403" y="0"/>
                </a:lnTo>
                <a:lnTo>
                  <a:pt x="242693" y="6291"/>
                </a:lnTo>
                <a:lnTo>
                  <a:pt x="293315" y="23810"/>
                </a:lnTo>
                <a:lnTo>
                  <a:pt x="333231" y="50529"/>
                </a:lnTo>
                <a:lnTo>
                  <a:pt x="359407" y="84417"/>
                </a:lnTo>
                <a:lnTo>
                  <a:pt x="368807" y="123444"/>
                </a:lnTo>
                <a:lnTo>
                  <a:pt x="359407" y="162470"/>
                </a:lnTo>
                <a:lnTo>
                  <a:pt x="333231" y="196358"/>
                </a:lnTo>
                <a:lnTo>
                  <a:pt x="293315" y="223077"/>
                </a:lnTo>
                <a:lnTo>
                  <a:pt x="242693" y="240596"/>
                </a:lnTo>
                <a:lnTo>
                  <a:pt x="184403" y="246887"/>
                </a:lnTo>
                <a:lnTo>
                  <a:pt x="126114" y="240596"/>
                </a:lnTo>
                <a:lnTo>
                  <a:pt x="75492" y="223077"/>
                </a:lnTo>
                <a:lnTo>
                  <a:pt x="35576" y="196358"/>
                </a:lnTo>
                <a:lnTo>
                  <a:pt x="9400" y="162470"/>
                </a:lnTo>
                <a:lnTo>
                  <a:pt x="0" y="123444"/>
                </a:lnTo>
                <a:close/>
              </a:path>
            </a:pathLst>
          </a:custGeom>
          <a:ln w="9525">
            <a:solidFill>
              <a:srgbClr val="000000"/>
            </a:solidFill>
          </a:ln>
        </p:spPr>
        <p:txBody>
          <a:bodyPr wrap="square" lIns="0" tIns="0" rIns="0" bIns="0" rtlCol="0"/>
          <a:lstStyle/>
          <a:p>
            <a:endParaRPr/>
          </a:p>
        </p:txBody>
      </p:sp>
      <p:sp>
        <p:nvSpPr>
          <p:cNvPr id="43" name="object 43"/>
          <p:cNvSpPr txBox="1"/>
          <p:nvPr/>
        </p:nvSpPr>
        <p:spPr>
          <a:xfrm>
            <a:off x="7827391" y="2545462"/>
            <a:ext cx="106045" cy="166071"/>
          </a:xfrm>
          <a:prstGeom prst="rect">
            <a:avLst/>
          </a:prstGeom>
        </p:spPr>
        <p:txBody>
          <a:bodyPr vert="horz" wrap="square" lIns="0" tIns="12065" rIns="0" bIns="0" rtlCol="0">
            <a:spAutoFit/>
          </a:bodyPr>
          <a:lstStyle/>
          <a:p>
            <a:pPr marL="12700">
              <a:spcBef>
                <a:spcPts val="95"/>
              </a:spcBef>
            </a:pPr>
            <a:r>
              <a:rPr sz="1000" b="1" spc="-5" dirty="0">
                <a:latin typeface="Tahoma"/>
                <a:cs typeface="Tahoma"/>
              </a:rPr>
              <a:t>4</a:t>
            </a:r>
            <a:endParaRPr sz="1000">
              <a:latin typeface="Tahoma"/>
              <a:cs typeface="Tahoma"/>
            </a:endParaRPr>
          </a:p>
        </p:txBody>
      </p:sp>
      <p:sp>
        <p:nvSpPr>
          <p:cNvPr id="44" name="object 44"/>
          <p:cNvSpPr/>
          <p:nvPr/>
        </p:nvSpPr>
        <p:spPr>
          <a:xfrm>
            <a:off x="6147815" y="3994404"/>
            <a:ext cx="370840" cy="247015"/>
          </a:xfrm>
          <a:custGeom>
            <a:avLst/>
            <a:gdLst/>
            <a:ahLst/>
            <a:cxnLst/>
            <a:rect l="l" t="t" r="r" b="b"/>
            <a:pathLst>
              <a:path w="370839" h="247014">
                <a:moveTo>
                  <a:pt x="0" y="123444"/>
                </a:moveTo>
                <a:lnTo>
                  <a:pt x="9442" y="84417"/>
                </a:lnTo>
                <a:lnTo>
                  <a:pt x="35734" y="50529"/>
                </a:lnTo>
                <a:lnTo>
                  <a:pt x="75822" y="23810"/>
                </a:lnTo>
                <a:lnTo>
                  <a:pt x="126650" y="6291"/>
                </a:lnTo>
                <a:lnTo>
                  <a:pt x="185166" y="0"/>
                </a:lnTo>
                <a:lnTo>
                  <a:pt x="243681" y="6291"/>
                </a:lnTo>
                <a:lnTo>
                  <a:pt x="294509" y="23810"/>
                </a:lnTo>
                <a:lnTo>
                  <a:pt x="334597" y="50529"/>
                </a:lnTo>
                <a:lnTo>
                  <a:pt x="360889" y="84417"/>
                </a:lnTo>
                <a:lnTo>
                  <a:pt x="370332" y="123444"/>
                </a:lnTo>
                <a:lnTo>
                  <a:pt x="360889" y="162470"/>
                </a:lnTo>
                <a:lnTo>
                  <a:pt x="334597" y="196358"/>
                </a:lnTo>
                <a:lnTo>
                  <a:pt x="294509" y="223077"/>
                </a:lnTo>
                <a:lnTo>
                  <a:pt x="243681" y="240596"/>
                </a:lnTo>
                <a:lnTo>
                  <a:pt x="185166" y="246888"/>
                </a:lnTo>
                <a:lnTo>
                  <a:pt x="126650" y="240596"/>
                </a:lnTo>
                <a:lnTo>
                  <a:pt x="75822" y="223077"/>
                </a:lnTo>
                <a:lnTo>
                  <a:pt x="35734" y="196358"/>
                </a:lnTo>
                <a:lnTo>
                  <a:pt x="9442" y="162470"/>
                </a:lnTo>
                <a:lnTo>
                  <a:pt x="0" y="123444"/>
                </a:lnTo>
                <a:close/>
              </a:path>
            </a:pathLst>
          </a:custGeom>
          <a:ln w="9525">
            <a:solidFill>
              <a:srgbClr val="000000"/>
            </a:solidFill>
          </a:ln>
        </p:spPr>
        <p:txBody>
          <a:bodyPr wrap="square" lIns="0" tIns="0" rIns="0" bIns="0" rtlCol="0"/>
          <a:lstStyle/>
          <a:p>
            <a:endParaRPr/>
          </a:p>
        </p:txBody>
      </p:sp>
      <p:sp>
        <p:nvSpPr>
          <p:cNvPr id="45" name="object 45"/>
          <p:cNvSpPr txBox="1"/>
          <p:nvPr/>
        </p:nvSpPr>
        <p:spPr>
          <a:xfrm>
            <a:off x="6281166" y="4030218"/>
            <a:ext cx="106045" cy="166071"/>
          </a:xfrm>
          <a:prstGeom prst="rect">
            <a:avLst/>
          </a:prstGeom>
        </p:spPr>
        <p:txBody>
          <a:bodyPr vert="horz" wrap="square" lIns="0" tIns="12065" rIns="0" bIns="0" rtlCol="0">
            <a:spAutoFit/>
          </a:bodyPr>
          <a:lstStyle/>
          <a:p>
            <a:pPr marL="12700">
              <a:spcBef>
                <a:spcPts val="95"/>
              </a:spcBef>
            </a:pPr>
            <a:r>
              <a:rPr sz="1000" b="1" spc="-5" dirty="0">
                <a:latin typeface="Tahoma"/>
                <a:cs typeface="Tahoma"/>
              </a:rPr>
              <a:t>5</a:t>
            </a:r>
            <a:endParaRPr sz="1000">
              <a:latin typeface="Tahoma"/>
              <a:cs typeface="Tahoma"/>
            </a:endParaRPr>
          </a:p>
        </p:txBody>
      </p:sp>
      <p:sp>
        <p:nvSpPr>
          <p:cNvPr id="46" name="object 46"/>
          <p:cNvSpPr/>
          <p:nvPr/>
        </p:nvSpPr>
        <p:spPr>
          <a:xfrm>
            <a:off x="6544056" y="5768340"/>
            <a:ext cx="367665" cy="248920"/>
          </a:xfrm>
          <a:custGeom>
            <a:avLst/>
            <a:gdLst/>
            <a:ahLst/>
            <a:cxnLst/>
            <a:rect l="l" t="t" r="r" b="b"/>
            <a:pathLst>
              <a:path w="367664" h="248920">
                <a:moveTo>
                  <a:pt x="0" y="124206"/>
                </a:moveTo>
                <a:lnTo>
                  <a:pt x="9357" y="84948"/>
                </a:lnTo>
                <a:lnTo>
                  <a:pt x="35417" y="50853"/>
                </a:lnTo>
                <a:lnTo>
                  <a:pt x="75163" y="23965"/>
                </a:lnTo>
                <a:lnTo>
                  <a:pt x="125577" y="6332"/>
                </a:lnTo>
                <a:lnTo>
                  <a:pt x="183642" y="0"/>
                </a:lnTo>
                <a:lnTo>
                  <a:pt x="241706" y="6332"/>
                </a:lnTo>
                <a:lnTo>
                  <a:pt x="292120" y="23965"/>
                </a:lnTo>
                <a:lnTo>
                  <a:pt x="331866" y="50853"/>
                </a:lnTo>
                <a:lnTo>
                  <a:pt x="357926" y="84948"/>
                </a:lnTo>
                <a:lnTo>
                  <a:pt x="367284" y="124206"/>
                </a:lnTo>
                <a:lnTo>
                  <a:pt x="357926" y="163463"/>
                </a:lnTo>
                <a:lnTo>
                  <a:pt x="331866" y="197558"/>
                </a:lnTo>
                <a:lnTo>
                  <a:pt x="292120" y="224446"/>
                </a:lnTo>
                <a:lnTo>
                  <a:pt x="241706" y="242079"/>
                </a:lnTo>
                <a:lnTo>
                  <a:pt x="183642" y="248412"/>
                </a:lnTo>
                <a:lnTo>
                  <a:pt x="125577" y="242079"/>
                </a:lnTo>
                <a:lnTo>
                  <a:pt x="75163" y="224446"/>
                </a:lnTo>
                <a:lnTo>
                  <a:pt x="35417" y="197558"/>
                </a:lnTo>
                <a:lnTo>
                  <a:pt x="9357" y="163463"/>
                </a:lnTo>
                <a:lnTo>
                  <a:pt x="0" y="124206"/>
                </a:lnTo>
                <a:close/>
              </a:path>
            </a:pathLst>
          </a:custGeom>
          <a:ln w="9525">
            <a:solidFill>
              <a:srgbClr val="000000"/>
            </a:solidFill>
          </a:ln>
        </p:spPr>
        <p:txBody>
          <a:bodyPr wrap="square" lIns="0" tIns="0" rIns="0" bIns="0" rtlCol="0"/>
          <a:lstStyle/>
          <a:p>
            <a:endParaRPr/>
          </a:p>
        </p:txBody>
      </p:sp>
      <p:sp>
        <p:nvSpPr>
          <p:cNvPr id="47" name="object 47"/>
          <p:cNvSpPr txBox="1"/>
          <p:nvPr/>
        </p:nvSpPr>
        <p:spPr>
          <a:xfrm>
            <a:off x="6676391" y="5805323"/>
            <a:ext cx="106045" cy="166071"/>
          </a:xfrm>
          <a:prstGeom prst="rect">
            <a:avLst/>
          </a:prstGeom>
        </p:spPr>
        <p:txBody>
          <a:bodyPr vert="horz" wrap="square" lIns="0" tIns="12065" rIns="0" bIns="0" rtlCol="0">
            <a:spAutoFit/>
          </a:bodyPr>
          <a:lstStyle/>
          <a:p>
            <a:pPr marL="12700">
              <a:spcBef>
                <a:spcPts val="95"/>
              </a:spcBef>
            </a:pPr>
            <a:r>
              <a:rPr sz="1000" b="1" spc="-5" dirty="0">
                <a:latin typeface="Tahoma"/>
                <a:cs typeface="Tahoma"/>
              </a:rPr>
              <a:t>6</a:t>
            </a:r>
            <a:endParaRPr sz="1000">
              <a:latin typeface="Tahoma"/>
              <a:cs typeface="Tahoma"/>
            </a:endParaRPr>
          </a:p>
        </p:txBody>
      </p:sp>
      <p:sp>
        <p:nvSpPr>
          <p:cNvPr id="48" name="object 48"/>
          <p:cNvSpPr txBox="1"/>
          <p:nvPr/>
        </p:nvSpPr>
        <p:spPr>
          <a:xfrm>
            <a:off x="9064244" y="4022217"/>
            <a:ext cx="106045" cy="166071"/>
          </a:xfrm>
          <a:prstGeom prst="rect">
            <a:avLst/>
          </a:prstGeom>
        </p:spPr>
        <p:txBody>
          <a:bodyPr vert="horz" wrap="square" lIns="0" tIns="12065" rIns="0" bIns="0" rtlCol="0">
            <a:spAutoFit/>
          </a:bodyPr>
          <a:lstStyle/>
          <a:p>
            <a:pPr marL="12700">
              <a:spcBef>
                <a:spcPts val="95"/>
              </a:spcBef>
            </a:pPr>
            <a:r>
              <a:rPr sz="1000" b="1" spc="-5" dirty="0">
                <a:latin typeface="Tahoma"/>
                <a:cs typeface="Tahoma"/>
              </a:rPr>
              <a:t>5</a:t>
            </a:r>
            <a:endParaRPr sz="1000">
              <a:latin typeface="Tahoma"/>
              <a:cs typeface="Tahoma"/>
            </a:endParaRPr>
          </a:p>
        </p:txBody>
      </p:sp>
      <p:sp>
        <p:nvSpPr>
          <p:cNvPr id="49" name="object 49"/>
          <p:cNvSpPr/>
          <p:nvPr/>
        </p:nvSpPr>
        <p:spPr>
          <a:xfrm>
            <a:off x="9374124" y="5724144"/>
            <a:ext cx="368935" cy="248920"/>
          </a:xfrm>
          <a:custGeom>
            <a:avLst/>
            <a:gdLst/>
            <a:ahLst/>
            <a:cxnLst/>
            <a:rect l="l" t="t" r="r" b="b"/>
            <a:pathLst>
              <a:path w="368934" h="248920">
                <a:moveTo>
                  <a:pt x="0" y="124205"/>
                </a:moveTo>
                <a:lnTo>
                  <a:pt x="9400" y="84948"/>
                </a:lnTo>
                <a:lnTo>
                  <a:pt x="35576" y="50853"/>
                </a:lnTo>
                <a:lnTo>
                  <a:pt x="75492" y="23965"/>
                </a:lnTo>
                <a:lnTo>
                  <a:pt x="126114" y="6332"/>
                </a:lnTo>
                <a:lnTo>
                  <a:pt x="184403" y="0"/>
                </a:lnTo>
                <a:lnTo>
                  <a:pt x="242693" y="6332"/>
                </a:lnTo>
                <a:lnTo>
                  <a:pt x="293315" y="23965"/>
                </a:lnTo>
                <a:lnTo>
                  <a:pt x="333231" y="50853"/>
                </a:lnTo>
                <a:lnTo>
                  <a:pt x="359407" y="84948"/>
                </a:lnTo>
                <a:lnTo>
                  <a:pt x="368807" y="124205"/>
                </a:lnTo>
                <a:lnTo>
                  <a:pt x="359407" y="163463"/>
                </a:lnTo>
                <a:lnTo>
                  <a:pt x="333231" y="197558"/>
                </a:lnTo>
                <a:lnTo>
                  <a:pt x="293315" y="224446"/>
                </a:lnTo>
                <a:lnTo>
                  <a:pt x="242693" y="242079"/>
                </a:lnTo>
                <a:lnTo>
                  <a:pt x="184403" y="248411"/>
                </a:lnTo>
                <a:lnTo>
                  <a:pt x="126114" y="242079"/>
                </a:lnTo>
                <a:lnTo>
                  <a:pt x="75492" y="224446"/>
                </a:lnTo>
                <a:lnTo>
                  <a:pt x="35576" y="197558"/>
                </a:lnTo>
                <a:lnTo>
                  <a:pt x="9400" y="163463"/>
                </a:lnTo>
                <a:lnTo>
                  <a:pt x="0" y="124205"/>
                </a:lnTo>
                <a:close/>
              </a:path>
            </a:pathLst>
          </a:custGeom>
          <a:ln w="9524">
            <a:solidFill>
              <a:srgbClr val="000000"/>
            </a:solidFill>
          </a:ln>
        </p:spPr>
        <p:txBody>
          <a:bodyPr wrap="square" lIns="0" tIns="0" rIns="0" bIns="0" rtlCol="0"/>
          <a:lstStyle/>
          <a:p>
            <a:endParaRPr/>
          </a:p>
        </p:txBody>
      </p:sp>
      <p:sp>
        <p:nvSpPr>
          <p:cNvPr id="50" name="object 50"/>
          <p:cNvSpPr txBox="1"/>
          <p:nvPr/>
        </p:nvSpPr>
        <p:spPr>
          <a:xfrm>
            <a:off x="9507474" y="5760822"/>
            <a:ext cx="106045" cy="166071"/>
          </a:xfrm>
          <a:prstGeom prst="rect">
            <a:avLst/>
          </a:prstGeom>
        </p:spPr>
        <p:txBody>
          <a:bodyPr vert="horz" wrap="square" lIns="0" tIns="12065" rIns="0" bIns="0" rtlCol="0">
            <a:spAutoFit/>
          </a:bodyPr>
          <a:lstStyle/>
          <a:p>
            <a:pPr marL="12700">
              <a:spcBef>
                <a:spcPts val="95"/>
              </a:spcBef>
            </a:pPr>
            <a:r>
              <a:rPr sz="1000" b="1" spc="-5" dirty="0">
                <a:latin typeface="Tahoma"/>
                <a:cs typeface="Tahoma"/>
              </a:rPr>
              <a:t>6</a:t>
            </a:r>
            <a:endParaRPr sz="1000">
              <a:latin typeface="Tahoma"/>
              <a:cs typeface="Tahoma"/>
            </a:endParaRPr>
          </a:p>
        </p:txBody>
      </p:sp>
      <p:sp>
        <p:nvSpPr>
          <p:cNvPr id="51" name="object 51"/>
          <p:cNvSpPr txBox="1"/>
          <p:nvPr/>
        </p:nvSpPr>
        <p:spPr>
          <a:xfrm>
            <a:off x="3443985" y="3892042"/>
            <a:ext cx="515620" cy="197490"/>
          </a:xfrm>
          <a:prstGeom prst="rect">
            <a:avLst/>
          </a:prstGeom>
        </p:spPr>
        <p:txBody>
          <a:bodyPr vert="horz" wrap="square" lIns="0" tIns="12700" rIns="0" bIns="0" rtlCol="0">
            <a:spAutoFit/>
          </a:bodyPr>
          <a:lstStyle/>
          <a:p>
            <a:pPr marL="12700">
              <a:spcBef>
                <a:spcPts val="100"/>
              </a:spcBef>
            </a:pPr>
            <a:r>
              <a:rPr sz="1200" b="1" spc="-90" dirty="0">
                <a:latin typeface="Arial"/>
                <a:cs typeface="Arial"/>
              </a:rPr>
              <a:t>T</a:t>
            </a:r>
            <a:r>
              <a:rPr sz="1200" b="1" spc="-5" dirty="0">
                <a:latin typeface="Arial"/>
                <a:cs typeface="Arial"/>
              </a:rPr>
              <a:t>a</a:t>
            </a:r>
            <a:r>
              <a:rPr sz="1200" b="1" dirty="0">
                <a:latin typeface="Arial"/>
                <a:cs typeface="Arial"/>
              </a:rPr>
              <a:t>rifa</a:t>
            </a:r>
            <a:r>
              <a:rPr sz="1200" b="1" spc="-5" dirty="0">
                <a:latin typeface="Arial"/>
                <a:cs typeface="Arial"/>
              </a:rPr>
              <a:t>s</a:t>
            </a:r>
            <a:endParaRPr sz="1200">
              <a:latin typeface="Arial"/>
              <a:cs typeface="Arial"/>
            </a:endParaRPr>
          </a:p>
        </p:txBody>
      </p:sp>
      <p:sp>
        <p:nvSpPr>
          <p:cNvPr id="52" name="object 52"/>
          <p:cNvSpPr txBox="1"/>
          <p:nvPr/>
        </p:nvSpPr>
        <p:spPr>
          <a:xfrm>
            <a:off x="3388614" y="2545156"/>
            <a:ext cx="515620" cy="197490"/>
          </a:xfrm>
          <a:prstGeom prst="rect">
            <a:avLst/>
          </a:prstGeom>
        </p:spPr>
        <p:txBody>
          <a:bodyPr vert="horz" wrap="square" lIns="0" tIns="12700" rIns="0" bIns="0" rtlCol="0">
            <a:spAutoFit/>
          </a:bodyPr>
          <a:lstStyle/>
          <a:p>
            <a:pPr marL="12700">
              <a:spcBef>
                <a:spcPts val="100"/>
              </a:spcBef>
            </a:pPr>
            <a:r>
              <a:rPr sz="1200" b="1" spc="-90" dirty="0">
                <a:latin typeface="Arial"/>
                <a:cs typeface="Arial"/>
              </a:rPr>
              <a:t>T</a:t>
            </a:r>
            <a:r>
              <a:rPr sz="1200" b="1" dirty="0">
                <a:latin typeface="Arial"/>
                <a:cs typeface="Arial"/>
              </a:rPr>
              <a:t>arifas</a:t>
            </a:r>
            <a:endParaRPr sz="1200">
              <a:latin typeface="Arial"/>
              <a:cs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34617" y="784472"/>
            <a:ext cx="8094980" cy="5570756"/>
          </a:xfrm>
          <a:prstGeom prst="rect">
            <a:avLst/>
          </a:prstGeom>
        </p:spPr>
        <p:txBody>
          <a:bodyPr vert="horz" wrap="square" lIns="0" tIns="12700" rIns="0" bIns="0" rtlCol="0">
            <a:spAutoFit/>
          </a:bodyPr>
          <a:lstStyle/>
          <a:p>
            <a:pPr marL="355600" indent="-342900">
              <a:spcBef>
                <a:spcPts val="100"/>
              </a:spcBef>
              <a:buFont typeface="Wingdings"/>
              <a:buChar char=""/>
              <a:tabLst>
                <a:tab pos="354965" algn="l"/>
                <a:tab pos="355600" algn="l"/>
              </a:tabLst>
            </a:pPr>
            <a:r>
              <a:rPr b="1" dirty="0">
                <a:latin typeface="Arial"/>
                <a:cs typeface="Arial"/>
              </a:rPr>
              <a:t>Con</a:t>
            </a:r>
            <a:r>
              <a:rPr b="1" spc="-20" dirty="0">
                <a:latin typeface="Arial"/>
                <a:cs typeface="Arial"/>
              </a:rPr>
              <a:t> </a:t>
            </a:r>
            <a:r>
              <a:rPr b="1" spc="-5" dirty="0">
                <a:latin typeface="Arial"/>
                <a:cs typeface="Arial"/>
              </a:rPr>
              <a:t>el</a:t>
            </a:r>
            <a:r>
              <a:rPr b="1" spc="-15" dirty="0">
                <a:latin typeface="Arial"/>
                <a:cs typeface="Arial"/>
              </a:rPr>
              <a:t> </a:t>
            </a:r>
            <a:r>
              <a:rPr b="1" dirty="0">
                <a:latin typeface="Arial"/>
                <a:cs typeface="Arial"/>
              </a:rPr>
              <a:t>Fideicomiso</a:t>
            </a:r>
            <a:r>
              <a:rPr b="1" spc="-30" dirty="0">
                <a:latin typeface="Arial"/>
                <a:cs typeface="Arial"/>
              </a:rPr>
              <a:t> </a:t>
            </a:r>
            <a:r>
              <a:rPr b="1" dirty="0">
                <a:latin typeface="Arial"/>
                <a:cs typeface="Arial"/>
              </a:rPr>
              <a:t>Global:</a:t>
            </a:r>
            <a:endParaRPr dirty="0">
              <a:latin typeface="Arial"/>
              <a:cs typeface="Arial"/>
            </a:endParaRPr>
          </a:p>
          <a:p>
            <a:pPr>
              <a:spcBef>
                <a:spcPts val="35"/>
              </a:spcBef>
              <a:buFont typeface="Wingdings"/>
              <a:buChar char=""/>
            </a:pPr>
            <a:endParaRPr sz="1850" dirty="0">
              <a:latin typeface="Arial"/>
              <a:cs typeface="Arial"/>
            </a:endParaRPr>
          </a:p>
          <a:p>
            <a:pPr marL="756285" lvl="1" indent="-287655">
              <a:buFont typeface="Wingdings"/>
              <a:buChar char=""/>
              <a:tabLst>
                <a:tab pos="756920" algn="l"/>
              </a:tabLst>
            </a:pPr>
            <a:r>
              <a:rPr spc="-5" dirty="0">
                <a:latin typeface="Arial"/>
                <a:cs typeface="Arial"/>
              </a:rPr>
              <a:t>No se</a:t>
            </a:r>
            <a:r>
              <a:rPr spc="5" dirty="0">
                <a:latin typeface="Arial"/>
                <a:cs typeface="Arial"/>
              </a:rPr>
              <a:t> </a:t>
            </a:r>
            <a:r>
              <a:rPr spc="-5" dirty="0">
                <a:latin typeface="Arial"/>
                <a:cs typeface="Arial"/>
              </a:rPr>
              <a:t>mezclan</a:t>
            </a:r>
            <a:r>
              <a:rPr spc="10" dirty="0">
                <a:latin typeface="Arial"/>
                <a:cs typeface="Arial"/>
              </a:rPr>
              <a:t> </a:t>
            </a:r>
            <a:r>
              <a:rPr spc="-5" dirty="0">
                <a:latin typeface="Arial"/>
                <a:cs typeface="Arial"/>
              </a:rPr>
              <a:t>los</a:t>
            </a:r>
            <a:r>
              <a:rPr spc="15" dirty="0">
                <a:latin typeface="Arial"/>
                <a:cs typeface="Arial"/>
              </a:rPr>
              <a:t> </a:t>
            </a:r>
            <a:r>
              <a:rPr spc="-5" dirty="0">
                <a:latin typeface="Arial"/>
                <a:cs typeface="Arial"/>
              </a:rPr>
              <a:t>recursos</a:t>
            </a:r>
            <a:r>
              <a:rPr spc="5" dirty="0">
                <a:latin typeface="Arial"/>
                <a:cs typeface="Arial"/>
              </a:rPr>
              <a:t> </a:t>
            </a:r>
            <a:r>
              <a:rPr spc="-10" dirty="0">
                <a:latin typeface="Arial"/>
                <a:cs typeface="Arial"/>
              </a:rPr>
              <a:t>del</a:t>
            </a:r>
            <a:r>
              <a:rPr spc="20" dirty="0">
                <a:latin typeface="Arial"/>
                <a:cs typeface="Arial"/>
              </a:rPr>
              <a:t> </a:t>
            </a:r>
            <a:r>
              <a:rPr dirty="0">
                <a:latin typeface="Arial"/>
                <a:cs typeface="Arial"/>
              </a:rPr>
              <a:t>SITP</a:t>
            </a:r>
            <a:r>
              <a:rPr spc="-20" dirty="0">
                <a:latin typeface="Arial"/>
                <a:cs typeface="Arial"/>
              </a:rPr>
              <a:t> </a:t>
            </a:r>
            <a:r>
              <a:rPr dirty="0">
                <a:latin typeface="Arial"/>
                <a:cs typeface="Arial"/>
              </a:rPr>
              <a:t>(tarifas)</a:t>
            </a:r>
            <a:r>
              <a:rPr spc="5" dirty="0">
                <a:latin typeface="Arial"/>
                <a:cs typeface="Arial"/>
              </a:rPr>
              <a:t> </a:t>
            </a:r>
            <a:r>
              <a:rPr spc="-5" dirty="0">
                <a:latin typeface="Arial"/>
                <a:cs typeface="Arial"/>
              </a:rPr>
              <a:t>con</a:t>
            </a:r>
            <a:r>
              <a:rPr spc="-10" dirty="0">
                <a:latin typeface="Arial"/>
                <a:cs typeface="Arial"/>
              </a:rPr>
              <a:t> </a:t>
            </a:r>
            <a:r>
              <a:rPr spc="-5" dirty="0">
                <a:latin typeface="Arial"/>
                <a:cs typeface="Arial"/>
              </a:rPr>
              <a:t>los</a:t>
            </a:r>
            <a:r>
              <a:rPr spc="10" dirty="0">
                <a:latin typeface="Arial"/>
                <a:cs typeface="Arial"/>
              </a:rPr>
              <a:t> </a:t>
            </a:r>
            <a:r>
              <a:rPr spc="-5" dirty="0">
                <a:latin typeface="Arial"/>
                <a:cs typeface="Arial"/>
              </a:rPr>
              <a:t>recursos</a:t>
            </a:r>
            <a:r>
              <a:rPr spc="10" dirty="0">
                <a:latin typeface="Arial"/>
                <a:cs typeface="Arial"/>
              </a:rPr>
              <a:t> </a:t>
            </a:r>
            <a:r>
              <a:rPr spc="-10" dirty="0">
                <a:latin typeface="Arial"/>
                <a:cs typeface="Arial"/>
              </a:rPr>
              <a:t>del</a:t>
            </a:r>
            <a:r>
              <a:rPr spc="15" dirty="0">
                <a:latin typeface="Arial"/>
                <a:cs typeface="Arial"/>
              </a:rPr>
              <a:t> </a:t>
            </a:r>
            <a:r>
              <a:rPr dirty="0">
                <a:latin typeface="Arial"/>
                <a:cs typeface="Arial"/>
              </a:rPr>
              <a:t>MQ</a:t>
            </a:r>
          </a:p>
          <a:p>
            <a:pPr lvl="1">
              <a:spcBef>
                <a:spcPts val="30"/>
              </a:spcBef>
              <a:buFont typeface="Wingdings"/>
              <a:buChar char=""/>
            </a:pPr>
            <a:endParaRPr sz="1850" dirty="0">
              <a:latin typeface="Arial"/>
              <a:cs typeface="Arial"/>
            </a:endParaRPr>
          </a:p>
          <a:p>
            <a:pPr marL="756285" lvl="1" indent="-287655">
              <a:lnSpc>
                <a:spcPts val="1945"/>
              </a:lnSpc>
              <a:buFont typeface="Wingdings"/>
              <a:buChar char=""/>
              <a:tabLst>
                <a:tab pos="756920" algn="l"/>
              </a:tabLst>
            </a:pPr>
            <a:r>
              <a:rPr spc="-5" dirty="0">
                <a:latin typeface="Arial"/>
                <a:cs typeface="Arial"/>
              </a:rPr>
              <a:t>No se</a:t>
            </a:r>
            <a:r>
              <a:rPr spc="5" dirty="0">
                <a:latin typeface="Arial"/>
                <a:cs typeface="Arial"/>
              </a:rPr>
              <a:t> </a:t>
            </a:r>
            <a:r>
              <a:rPr spc="-5" dirty="0">
                <a:latin typeface="Arial"/>
                <a:cs typeface="Arial"/>
              </a:rPr>
              <a:t>mezclan</a:t>
            </a:r>
            <a:r>
              <a:rPr spc="10" dirty="0">
                <a:latin typeface="Arial"/>
                <a:cs typeface="Arial"/>
              </a:rPr>
              <a:t> </a:t>
            </a:r>
            <a:r>
              <a:rPr spc="-5" dirty="0">
                <a:latin typeface="Arial"/>
                <a:cs typeface="Arial"/>
              </a:rPr>
              <a:t>los</a:t>
            </a:r>
            <a:r>
              <a:rPr spc="15" dirty="0">
                <a:latin typeface="Arial"/>
                <a:cs typeface="Arial"/>
              </a:rPr>
              <a:t> </a:t>
            </a:r>
            <a:r>
              <a:rPr spc="-5" dirty="0">
                <a:latin typeface="Arial"/>
                <a:cs typeface="Arial"/>
              </a:rPr>
              <a:t>objetivos</a:t>
            </a:r>
            <a:r>
              <a:rPr spc="10" dirty="0">
                <a:latin typeface="Arial"/>
                <a:cs typeface="Arial"/>
              </a:rPr>
              <a:t> </a:t>
            </a:r>
            <a:r>
              <a:rPr spc="-5" dirty="0">
                <a:latin typeface="Arial"/>
                <a:cs typeface="Arial"/>
              </a:rPr>
              <a:t>del</a:t>
            </a:r>
            <a:r>
              <a:rPr spc="15" dirty="0">
                <a:latin typeface="Arial"/>
                <a:cs typeface="Arial"/>
              </a:rPr>
              <a:t> </a:t>
            </a:r>
            <a:r>
              <a:rPr dirty="0">
                <a:latin typeface="Arial"/>
                <a:cs typeface="Arial"/>
              </a:rPr>
              <a:t>SITP</a:t>
            </a:r>
            <a:r>
              <a:rPr spc="-20" dirty="0">
                <a:latin typeface="Arial"/>
                <a:cs typeface="Arial"/>
              </a:rPr>
              <a:t> </a:t>
            </a:r>
            <a:r>
              <a:rPr spc="-5" dirty="0">
                <a:latin typeface="Arial"/>
                <a:cs typeface="Arial"/>
              </a:rPr>
              <a:t>con los</a:t>
            </a:r>
            <a:r>
              <a:rPr spc="5" dirty="0">
                <a:latin typeface="Arial"/>
                <a:cs typeface="Arial"/>
              </a:rPr>
              <a:t> </a:t>
            </a:r>
            <a:r>
              <a:rPr spc="-5" dirty="0">
                <a:latin typeface="Arial"/>
                <a:cs typeface="Arial"/>
              </a:rPr>
              <a:t>diversos</a:t>
            </a:r>
            <a:r>
              <a:rPr spc="10" dirty="0">
                <a:latin typeface="Arial"/>
                <a:cs typeface="Arial"/>
              </a:rPr>
              <a:t> </a:t>
            </a:r>
            <a:r>
              <a:rPr spc="-5" dirty="0">
                <a:latin typeface="Arial"/>
                <a:cs typeface="Arial"/>
              </a:rPr>
              <a:t>objetivos</a:t>
            </a:r>
            <a:r>
              <a:rPr spc="30" dirty="0">
                <a:latin typeface="Arial"/>
                <a:cs typeface="Arial"/>
              </a:rPr>
              <a:t> </a:t>
            </a:r>
            <a:r>
              <a:rPr spc="-5" dirty="0">
                <a:latin typeface="Arial"/>
                <a:cs typeface="Arial"/>
              </a:rPr>
              <a:t>y</a:t>
            </a:r>
            <a:endParaRPr dirty="0">
              <a:latin typeface="Arial"/>
              <a:cs typeface="Arial"/>
            </a:endParaRPr>
          </a:p>
          <a:p>
            <a:pPr marL="756285">
              <a:lnSpc>
                <a:spcPts val="1945"/>
              </a:lnSpc>
            </a:pPr>
            <a:r>
              <a:rPr spc="-10" dirty="0">
                <a:latin typeface="Arial"/>
                <a:cs typeface="Arial"/>
              </a:rPr>
              <a:t>urgencias</a:t>
            </a:r>
            <a:r>
              <a:rPr spc="5" dirty="0">
                <a:latin typeface="Arial"/>
                <a:cs typeface="Arial"/>
              </a:rPr>
              <a:t> </a:t>
            </a:r>
            <a:r>
              <a:rPr spc="-10" dirty="0">
                <a:latin typeface="Arial"/>
                <a:cs typeface="Arial"/>
              </a:rPr>
              <a:t>del</a:t>
            </a:r>
            <a:r>
              <a:rPr spc="-15" dirty="0">
                <a:latin typeface="Arial"/>
                <a:cs typeface="Arial"/>
              </a:rPr>
              <a:t> </a:t>
            </a:r>
            <a:r>
              <a:rPr dirty="0">
                <a:latin typeface="Arial"/>
                <a:cs typeface="Arial"/>
              </a:rPr>
              <a:t>MQ</a:t>
            </a:r>
          </a:p>
          <a:p>
            <a:pPr>
              <a:lnSpc>
                <a:spcPct val="100000"/>
              </a:lnSpc>
            </a:pPr>
            <a:endParaRPr sz="2000" dirty="0">
              <a:latin typeface="Arial"/>
              <a:cs typeface="Arial"/>
            </a:endParaRPr>
          </a:p>
          <a:p>
            <a:pPr>
              <a:spcBef>
                <a:spcPts val="10"/>
              </a:spcBef>
            </a:pPr>
            <a:endParaRPr sz="1750" dirty="0">
              <a:latin typeface="Arial"/>
              <a:cs typeface="Arial"/>
            </a:endParaRPr>
          </a:p>
          <a:p>
            <a:pPr marL="355600" indent="-342900">
              <a:buFont typeface="Wingdings"/>
              <a:buChar char=""/>
              <a:tabLst>
                <a:tab pos="354965" algn="l"/>
                <a:tab pos="355600" algn="l"/>
              </a:tabLst>
            </a:pPr>
            <a:r>
              <a:rPr b="1" dirty="0">
                <a:latin typeface="Arial"/>
                <a:cs typeface="Arial"/>
              </a:rPr>
              <a:t>Con</a:t>
            </a:r>
            <a:r>
              <a:rPr b="1" spc="-15" dirty="0">
                <a:latin typeface="Arial"/>
                <a:cs typeface="Arial"/>
              </a:rPr>
              <a:t> </a:t>
            </a:r>
            <a:r>
              <a:rPr b="1" spc="-5" dirty="0">
                <a:latin typeface="Arial"/>
                <a:cs typeface="Arial"/>
              </a:rPr>
              <a:t>cada</a:t>
            </a:r>
            <a:r>
              <a:rPr b="1" spc="-10" dirty="0">
                <a:latin typeface="Arial"/>
                <a:cs typeface="Arial"/>
              </a:rPr>
              <a:t> </a:t>
            </a:r>
            <a:r>
              <a:rPr b="1" dirty="0">
                <a:latin typeface="Arial"/>
                <a:cs typeface="Arial"/>
              </a:rPr>
              <a:t>Fideicomiso</a:t>
            </a:r>
            <a:r>
              <a:rPr b="1" spc="-35" dirty="0">
                <a:latin typeface="Arial"/>
                <a:cs typeface="Arial"/>
              </a:rPr>
              <a:t> </a:t>
            </a:r>
            <a:r>
              <a:rPr b="1" spc="-5" dirty="0">
                <a:latin typeface="Arial"/>
                <a:cs typeface="Arial"/>
              </a:rPr>
              <a:t>Individual:</a:t>
            </a:r>
            <a:endParaRPr dirty="0">
              <a:latin typeface="Arial"/>
              <a:cs typeface="Arial"/>
            </a:endParaRPr>
          </a:p>
          <a:p>
            <a:pPr>
              <a:spcBef>
                <a:spcPts val="35"/>
              </a:spcBef>
              <a:buFont typeface="Wingdings"/>
              <a:buChar char=""/>
            </a:pPr>
            <a:endParaRPr sz="1850" dirty="0">
              <a:latin typeface="Arial"/>
              <a:cs typeface="Arial"/>
            </a:endParaRPr>
          </a:p>
          <a:p>
            <a:pPr marL="756285" lvl="1" indent="-287655">
              <a:buFont typeface="Wingdings"/>
              <a:buChar char=""/>
              <a:tabLst>
                <a:tab pos="756920" algn="l"/>
              </a:tabLst>
            </a:pPr>
            <a:r>
              <a:rPr dirty="0">
                <a:latin typeface="Arial"/>
                <a:cs typeface="Arial"/>
              </a:rPr>
              <a:t>No</a:t>
            </a:r>
            <a:r>
              <a:rPr spc="-10" dirty="0">
                <a:latin typeface="Arial"/>
                <a:cs typeface="Arial"/>
              </a:rPr>
              <a:t> </a:t>
            </a:r>
            <a:r>
              <a:rPr dirty="0">
                <a:latin typeface="Arial"/>
                <a:cs typeface="Arial"/>
              </a:rPr>
              <a:t>se </a:t>
            </a:r>
            <a:r>
              <a:rPr spc="-5" dirty="0">
                <a:latin typeface="Arial"/>
                <a:cs typeface="Arial"/>
              </a:rPr>
              <a:t>mezclan</a:t>
            </a:r>
            <a:r>
              <a:rPr spc="10" dirty="0">
                <a:latin typeface="Arial"/>
                <a:cs typeface="Arial"/>
              </a:rPr>
              <a:t> </a:t>
            </a:r>
            <a:r>
              <a:rPr spc="-5" dirty="0">
                <a:latin typeface="Arial"/>
                <a:cs typeface="Arial"/>
              </a:rPr>
              <a:t>los</a:t>
            </a:r>
            <a:r>
              <a:rPr spc="10" dirty="0">
                <a:latin typeface="Arial"/>
                <a:cs typeface="Arial"/>
              </a:rPr>
              <a:t> </a:t>
            </a:r>
            <a:r>
              <a:rPr spc="-5" dirty="0">
                <a:latin typeface="Arial"/>
                <a:cs typeface="Arial"/>
              </a:rPr>
              <a:t>recursos</a:t>
            </a:r>
            <a:r>
              <a:rPr dirty="0">
                <a:latin typeface="Arial"/>
                <a:cs typeface="Arial"/>
              </a:rPr>
              <a:t> </a:t>
            </a:r>
            <a:r>
              <a:rPr spc="-5" dirty="0">
                <a:latin typeface="Arial"/>
                <a:cs typeface="Arial"/>
              </a:rPr>
              <a:t>del</a:t>
            </a:r>
            <a:r>
              <a:rPr spc="15" dirty="0">
                <a:latin typeface="Arial"/>
                <a:cs typeface="Arial"/>
              </a:rPr>
              <a:t> </a:t>
            </a:r>
            <a:r>
              <a:rPr dirty="0">
                <a:latin typeface="Arial"/>
                <a:cs typeface="Arial"/>
              </a:rPr>
              <a:t>SITP</a:t>
            </a:r>
            <a:r>
              <a:rPr spc="-25" dirty="0">
                <a:latin typeface="Arial"/>
                <a:cs typeface="Arial"/>
              </a:rPr>
              <a:t> </a:t>
            </a:r>
            <a:r>
              <a:rPr spc="-5" dirty="0">
                <a:latin typeface="Arial"/>
                <a:cs typeface="Arial"/>
              </a:rPr>
              <a:t>con los</a:t>
            </a:r>
            <a:r>
              <a:rPr spc="15" dirty="0">
                <a:latin typeface="Arial"/>
                <a:cs typeface="Arial"/>
              </a:rPr>
              <a:t> </a:t>
            </a:r>
            <a:r>
              <a:rPr spc="-5" dirty="0">
                <a:latin typeface="Arial"/>
                <a:cs typeface="Arial"/>
              </a:rPr>
              <a:t>recursos</a:t>
            </a:r>
            <a:r>
              <a:rPr dirty="0">
                <a:latin typeface="Arial"/>
                <a:cs typeface="Arial"/>
              </a:rPr>
              <a:t> de </a:t>
            </a:r>
            <a:r>
              <a:rPr spc="-5" dirty="0">
                <a:latin typeface="Arial"/>
                <a:cs typeface="Arial"/>
              </a:rPr>
              <a:t>cada</a:t>
            </a:r>
            <a:r>
              <a:rPr dirty="0">
                <a:latin typeface="Arial"/>
                <a:cs typeface="Arial"/>
              </a:rPr>
              <a:t> </a:t>
            </a:r>
            <a:r>
              <a:rPr spc="-5" dirty="0">
                <a:latin typeface="Arial"/>
                <a:cs typeface="Arial"/>
              </a:rPr>
              <a:t>Empresa</a:t>
            </a:r>
            <a:endParaRPr dirty="0">
              <a:latin typeface="Arial"/>
              <a:cs typeface="Arial"/>
            </a:endParaRPr>
          </a:p>
          <a:p>
            <a:pPr lvl="1">
              <a:spcBef>
                <a:spcPts val="35"/>
              </a:spcBef>
              <a:buFont typeface="Wingdings"/>
              <a:buChar char=""/>
            </a:pPr>
            <a:endParaRPr sz="1850" dirty="0">
              <a:latin typeface="Arial"/>
              <a:cs typeface="Arial"/>
            </a:endParaRPr>
          </a:p>
          <a:p>
            <a:pPr marL="756285" lvl="1" indent="-287655">
              <a:buFont typeface="Wingdings"/>
              <a:buChar char=""/>
              <a:tabLst>
                <a:tab pos="756920" algn="l"/>
              </a:tabLst>
            </a:pPr>
            <a:r>
              <a:rPr spc="-5" dirty="0">
                <a:latin typeface="Arial"/>
                <a:cs typeface="Arial"/>
              </a:rPr>
              <a:t>No</a:t>
            </a:r>
            <a:r>
              <a:rPr spc="-10" dirty="0">
                <a:latin typeface="Arial"/>
                <a:cs typeface="Arial"/>
              </a:rPr>
              <a:t> </a:t>
            </a:r>
            <a:r>
              <a:rPr spc="-5" dirty="0">
                <a:latin typeface="Arial"/>
                <a:cs typeface="Arial"/>
              </a:rPr>
              <a:t>se</a:t>
            </a:r>
            <a:r>
              <a:rPr spc="5" dirty="0">
                <a:latin typeface="Arial"/>
                <a:cs typeface="Arial"/>
              </a:rPr>
              <a:t> </a:t>
            </a:r>
            <a:r>
              <a:rPr spc="-5" dirty="0">
                <a:latin typeface="Arial"/>
                <a:cs typeface="Arial"/>
              </a:rPr>
              <a:t>mezclan</a:t>
            </a:r>
            <a:r>
              <a:rPr spc="10" dirty="0">
                <a:latin typeface="Arial"/>
                <a:cs typeface="Arial"/>
              </a:rPr>
              <a:t> </a:t>
            </a:r>
            <a:r>
              <a:rPr spc="-5" dirty="0">
                <a:latin typeface="Arial"/>
                <a:cs typeface="Arial"/>
              </a:rPr>
              <a:t>los</a:t>
            </a:r>
            <a:r>
              <a:rPr spc="10" dirty="0">
                <a:latin typeface="Arial"/>
                <a:cs typeface="Arial"/>
              </a:rPr>
              <a:t> </a:t>
            </a:r>
            <a:r>
              <a:rPr spc="-5" dirty="0">
                <a:latin typeface="Arial"/>
                <a:cs typeface="Arial"/>
              </a:rPr>
              <a:t>recursos</a:t>
            </a:r>
            <a:r>
              <a:rPr spc="5" dirty="0">
                <a:latin typeface="Arial"/>
                <a:cs typeface="Arial"/>
              </a:rPr>
              <a:t> </a:t>
            </a:r>
            <a:r>
              <a:rPr spc="-5" dirty="0">
                <a:latin typeface="Arial"/>
                <a:cs typeface="Arial"/>
              </a:rPr>
              <a:t>de</a:t>
            </a:r>
            <a:r>
              <a:rPr spc="5" dirty="0">
                <a:latin typeface="Arial"/>
                <a:cs typeface="Arial"/>
              </a:rPr>
              <a:t> </a:t>
            </a:r>
            <a:r>
              <a:rPr spc="-5" dirty="0">
                <a:latin typeface="Arial"/>
                <a:cs typeface="Arial"/>
              </a:rPr>
              <a:t>las</a:t>
            </a:r>
            <a:r>
              <a:rPr dirty="0">
                <a:latin typeface="Arial"/>
                <a:cs typeface="Arial"/>
              </a:rPr>
              <a:t> </a:t>
            </a:r>
            <a:r>
              <a:rPr spc="-5" dirty="0">
                <a:latin typeface="Arial"/>
                <a:cs typeface="Arial"/>
              </a:rPr>
              <a:t>Empresas</a:t>
            </a:r>
            <a:r>
              <a:rPr spc="10" dirty="0">
                <a:latin typeface="Arial"/>
                <a:cs typeface="Arial"/>
              </a:rPr>
              <a:t> </a:t>
            </a:r>
            <a:r>
              <a:rPr spc="-5" dirty="0">
                <a:latin typeface="Arial"/>
                <a:cs typeface="Arial"/>
              </a:rPr>
              <a:t>entre</a:t>
            </a:r>
            <a:r>
              <a:rPr spc="5" dirty="0">
                <a:latin typeface="Arial"/>
                <a:cs typeface="Arial"/>
              </a:rPr>
              <a:t> </a:t>
            </a:r>
            <a:r>
              <a:rPr dirty="0">
                <a:latin typeface="Arial"/>
                <a:cs typeface="Arial"/>
              </a:rPr>
              <a:t>sí</a:t>
            </a:r>
          </a:p>
          <a:p>
            <a:pPr lvl="1">
              <a:lnSpc>
                <a:spcPct val="100000"/>
              </a:lnSpc>
              <a:buFont typeface="Wingdings"/>
              <a:buChar char=""/>
            </a:pPr>
            <a:endParaRPr sz="2000" dirty="0">
              <a:latin typeface="Arial"/>
              <a:cs typeface="Arial"/>
            </a:endParaRPr>
          </a:p>
          <a:p>
            <a:pPr lvl="1">
              <a:spcBef>
                <a:spcPts val="10"/>
              </a:spcBef>
              <a:buFont typeface="Wingdings"/>
              <a:buChar char=""/>
            </a:pPr>
            <a:endParaRPr sz="1750" dirty="0">
              <a:latin typeface="Arial"/>
              <a:cs typeface="Arial"/>
            </a:endParaRPr>
          </a:p>
          <a:p>
            <a:pPr marL="355600" indent="-342900">
              <a:buFont typeface="Wingdings"/>
              <a:buChar char=""/>
              <a:tabLst>
                <a:tab pos="354965" algn="l"/>
                <a:tab pos="355600" algn="l"/>
              </a:tabLst>
            </a:pPr>
            <a:r>
              <a:rPr b="1" dirty="0">
                <a:latin typeface="Arial"/>
                <a:cs typeface="Arial"/>
              </a:rPr>
              <a:t>Las</a:t>
            </a:r>
            <a:r>
              <a:rPr b="1" spc="-15" dirty="0">
                <a:latin typeface="Arial"/>
                <a:cs typeface="Arial"/>
              </a:rPr>
              <a:t> </a:t>
            </a:r>
            <a:r>
              <a:rPr b="1" spc="-5" dirty="0">
                <a:latin typeface="Arial"/>
                <a:cs typeface="Arial"/>
              </a:rPr>
              <a:t>estructuras</a:t>
            </a:r>
            <a:r>
              <a:rPr b="1" spc="5" dirty="0">
                <a:latin typeface="Arial"/>
                <a:cs typeface="Arial"/>
              </a:rPr>
              <a:t> </a:t>
            </a:r>
            <a:r>
              <a:rPr b="1" spc="-5" dirty="0">
                <a:latin typeface="Arial"/>
                <a:cs typeface="Arial"/>
              </a:rPr>
              <a:t>fiduciarias</a:t>
            </a:r>
            <a:r>
              <a:rPr b="1" spc="-10" dirty="0">
                <a:latin typeface="Arial"/>
                <a:cs typeface="Arial"/>
              </a:rPr>
              <a:t> </a:t>
            </a:r>
            <a:r>
              <a:rPr b="1" dirty="0">
                <a:latin typeface="Arial"/>
                <a:cs typeface="Arial"/>
              </a:rPr>
              <a:t>brindan:</a:t>
            </a:r>
            <a:endParaRPr dirty="0">
              <a:latin typeface="Arial"/>
              <a:cs typeface="Arial"/>
            </a:endParaRPr>
          </a:p>
          <a:p>
            <a:pPr>
              <a:spcBef>
                <a:spcPts val="30"/>
              </a:spcBef>
              <a:buFont typeface="Wingdings"/>
              <a:buChar char=""/>
            </a:pPr>
            <a:endParaRPr sz="1850" dirty="0">
              <a:latin typeface="Arial"/>
              <a:cs typeface="Arial"/>
            </a:endParaRPr>
          </a:p>
          <a:p>
            <a:pPr marL="756285" lvl="1" indent="-287655">
              <a:spcBef>
                <a:spcPts val="5"/>
              </a:spcBef>
              <a:buFont typeface="Wingdings"/>
              <a:buChar char=""/>
              <a:tabLst>
                <a:tab pos="756920" algn="l"/>
              </a:tabLst>
            </a:pPr>
            <a:r>
              <a:rPr spc="-5" dirty="0">
                <a:latin typeface="Arial"/>
                <a:cs typeface="Arial"/>
              </a:rPr>
              <a:t>Orden</a:t>
            </a:r>
            <a:r>
              <a:rPr spc="-25" dirty="0">
                <a:latin typeface="Arial"/>
                <a:cs typeface="Arial"/>
              </a:rPr>
              <a:t> </a:t>
            </a:r>
            <a:r>
              <a:rPr dirty="0">
                <a:latin typeface="Arial"/>
                <a:cs typeface="Arial"/>
              </a:rPr>
              <a:t>y</a:t>
            </a:r>
            <a:r>
              <a:rPr spc="-20" dirty="0">
                <a:latin typeface="Arial"/>
                <a:cs typeface="Arial"/>
              </a:rPr>
              <a:t> </a:t>
            </a:r>
            <a:r>
              <a:rPr spc="-5" dirty="0">
                <a:latin typeface="Arial"/>
                <a:cs typeface="Arial"/>
              </a:rPr>
              <a:t>organización</a:t>
            </a:r>
            <a:endParaRPr dirty="0">
              <a:latin typeface="Arial"/>
              <a:cs typeface="Arial"/>
            </a:endParaRPr>
          </a:p>
          <a:p>
            <a:pPr marL="756285" lvl="1" indent="-287655">
              <a:buFont typeface="Wingdings"/>
              <a:buChar char=""/>
              <a:tabLst>
                <a:tab pos="756920" algn="l"/>
              </a:tabLst>
            </a:pPr>
            <a:r>
              <a:rPr spc="-5" dirty="0">
                <a:latin typeface="Arial"/>
                <a:cs typeface="Arial"/>
              </a:rPr>
              <a:t>Transparencia</a:t>
            </a:r>
            <a:endParaRPr dirty="0">
              <a:latin typeface="Arial"/>
              <a:cs typeface="Arial"/>
            </a:endParaRPr>
          </a:p>
          <a:p>
            <a:pPr marL="756285" lvl="1" indent="-287655">
              <a:buFont typeface="Wingdings"/>
              <a:buChar char=""/>
              <a:tabLst>
                <a:tab pos="756920" algn="l"/>
              </a:tabLst>
            </a:pPr>
            <a:r>
              <a:rPr spc="-10" dirty="0">
                <a:latin typeface="Arial"/>
                <a:cs typeface="Arial"/>
              </a:rPr>
              <a:t>Credibilidad</a:t>
            </a:r>
            <a:r>
              <a:rPr spc="35" dirty="0">
                <a:latin typeface="Arial"/>
                <a:cs typeface="Arial"/>
              </a:rPr>
              <a:t> </a:t>
            </a:r>
            <a:r>
              <a:rPr spc="-5" dirty="0">
                <a:latin typeface="Arial"/>
                <a:cs typeface="Arial"/>
              </a:rPr>
              <a:t>hacia</a:t>
            </a:r>
            <a:r>
              <a:rPr spc="5" dirty="0">
                <a:latin typeface="Arial"/>
                <a:cs typeface="Arial"/>
              </a:rPr>
              <a:t> </a:t>
            </a:r>
            <a:r>
              <a:rPr spc="-5" dirty="0">
                <a:latin typeface="Arial"/>
                <a:cs typeface="Arial"/>
              </a:rPr>
              <a:t>potenciales</a:t>
            </a:r>
            <a:r>
              <a:rPr spc="30" dirty="0">
                <a:latin typeface="Arial"/>
                <a:cs typeface="Arial"/>
              </a:rPr>
              <a:t> </a:t>
            </a:r>
            <a:r>
              <a:rPr spc="-5" dirty="0">
                <a:latin typeface="Arial"/>
                <a:cs typeface="Arial"/>
              </a:rPr>
              <a:t>financistas,</a:t>
            </a:r>
            <a:r>
              <a:rPr spc="15" dirty="0">
                <a:latin typeface="Arial"/>
                <a:cs typeface="Arial"/>
              </a:rPr>
              <a:t> </a:t>
            </a:r>
            <a:r>
              <a:rPr spc="-10" dirty="0">
                <a:latin typeface="Arial"/>
                <a:cs typeface="Arial"/>
              </a:rPr>
              <a:t>proveedores</a:t>
            </a:r>
            <a:r>
              <a:rPr spc="25" dirty="0">
                <a:latin typeface="Arial"/>
                <a:cs typeface="Arial"/>
              </a:rPr>
              <a:t> </a:t>
            </a:r>
            <a:r>
              <a:rPr dirty="0">
                <a:latin typeface="Arial"/>
                <a:cs typeface="Arial"/>
              </a:rPr>
              <a:t>y</a:t>
            </a:r>
            <a:r>
              <a:rPr spc="10" dirty="0">
                <a:latin typeface="Arial"/>
                <a:cs typeface="Arial"/>
              </a:rPr>
              <a:t> </a:t>
            </a:r>
            <a:r>
              <a:rPr spc="-5" dirty="0">
                <a:latin typeface="Arial"/>
                <a:cs typeface="Arial"/>
              </a:rPr>
              <a:t>acreedores</a:t>
            </a:r>
            <a:endParaRPr dirty="0">
              <a:latin typeface="Arial"/>
              <a:cs typeface="Arial"/>
            </a:endParaRPr>
          </a:p>
        </p:txBody>
      </p:sp>
      <p:sp>
        <p:nvSpPr>
          <p:cNvPr id="7" name="object 7"/>
          <p:cNvSpPr txBox="1">
            <a:spLocks noGrp="1"/>
          </p:cNvSpPr>
          <p:nvPr>
            <p:ph type="title"/>
          </p:nvPr>
        </p:nvSpPr>
        <p:spPr>
          <a:xfrm>
            <a:off x="-5460293" y="114780"/>
            <a:ext cx="16117676" cy="320601"/>
          </a:xfrm>
          <a:prstGeom prst="rect">
            <a:avLst/>
          </a:prstGeom>
        </p:spPr>
        <p:txBody>
          <a:bodyPr vert="horz" wrap="square" lIns="0" tIns="12700" rIns="0" bIns="0" rtlCol="0" anchor="t">
            <a:spAutoFit/>
          </a:bodyPr>
          <a:lstStyle/>
          <a:p>
            <a:pPr marL="3716020" marR="5080" indent="1955164">
              <a:spcBef>
                <a:spcPts val="100"/>
              </a:spcBef>
            </a:pPr>
            <a:r>
              <a:rPr sz="2000" dirty="0"/>
              <a:t>OBJETIVOS</a:t>
            </a:r>
            <a:r>
              <a:rPr sz="2000" spc="-105" dirty="0"/>
              <a:t> </a:t>
            </a:r>
            <a:r>
              <a:rPr sz="2000" spc="-25" dirty="0"/>
              <a:t>CLAVE </a:t>
            </a:r>
            <a:r>
              <a:rPr sz="2000" spc="-545" dirty="0"/>
              <a:t> </a:t>
            </a:r>
            <a:r>
              <a:rPr sz="2000" dirty="0"/>
              <a:t>CON</a:t>
            </a:r>
            <a:r>
              <a:rPr sz="2000" spc="-25" dirty="0"/>
              <a:t> </a:t>
            </a:r>
            <a:r>
              <a:rPr sz="2000" dirty="0"/>
              <a:t>LA</a:t>
            </a:r>
            <a:r>
              <a:rPr sz="2000" spc="-95" dirty="0"/>
              <a:t> </a:t>
            </a:r>
            <a:r>
              <a:rPr sz="2000" dirty="0"/>
              <a:t>ESTRUCTURA</a:t>
            </a:r>
            <a:r>
              <a:rPr sz="2000" spc="-80" dirty="0"/>
              <a:t> </a:t>
            </a:r>
            <a:r>
              <a:rPr sz="2000" dirty="0"/>
              <a:t>FIDUCIARIA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Gráfico 42">
            <a:extLst>
              <a:ext uri="{FF2B5EF4-FFF2-40B4-BE49-F238E27FC236}">
                <a16:creationId xmlns:a16="http://schemas.microsoft.com/office/drawing/2014/main" id="{E85282EA-7A9B-FC44-B62D-6330A52964E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35105" y="5772839"/>
            <a:ext cx="1065786" cy="363621"/>
          </a:xfrm>
          <a:prstGeom prst="rect">
            <a:avLst/>
          </a:prstGeom>
        </p:spPr>
      </p:pic>
      <p:pic>
        <p:nvPicPr>
          <p:cNvPr id="65" name="Imagen 64">
            <a:extLst>
              <a:ext uri="{FF2B5EF4-FFF2-40B4-BE49-F238E27FC236}">
                <a16:creationId xmlns:a16="http://schemas.microsoft.com/office/drawing/2014/main" id="{535F58D4-D09A-4C35-B95D-50A8530C9837}"/>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354330" y="822960"/>
            <a:ext cx="11191346" cy="5900994"/>
          </a:xfrm>
          <a:prstGeom prst="rect">
            <a:avLst/>
          </a:prstGeom>
          <a:noFill/>
          <a:ln>
            <a:noFill/>
          </a:ln>
        </p:spPr>
      </p:pic>
      <p:sp>
        <p:nvSpPr>
          <p:cNvPr id="66" name="Rectángulo: esquinas diagonales redondeadas 4">
            <a:extLst>
              <a:ext uri="{FF2B5EF4-FFF2-40B4-BE49-F238E27FC236}">
                <a16:creationId xmlns:a16="http://schemas.microsoft.com/office/drawing/2014/main" id="{390ED5E2-7695-483B-AB30-7AFB0798DC54}"/>
              </a:ext>
            </a:extLst>
          </p:cNvPr>
          <p:cNvSpPr/>
          <p:nvPr/>
        </p:nvSpPr>
        <p:spPr>
          <a:xfrm>
            <a:off x="434340" y="134046"/>
            <a:ext cx="11498579" cy="460314"/>
          </a:xfrm>
          <a:prstGeom prst="round2Diag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i="1" dirty="0">
                <a:solidFill>
                  <a:schemeClr val="tx2"/>
                </a:solidFill>
                <a:effectLst>
                  <a:outerShdw blurRad="38100" dist="38100" dir="2700000" algn="tl">
                    <a:srgbClr val="000000">
                      <a:alpha val="43137"/>
                    </a:srgbClr>
                  </a:outerShdw>
                </a:effectLst>
              </a:rPr>
              <a:t>ESTRUCTURA OPERATIVA DEL SISTEMA INTEGRADO DE RECAUDO</a:t>
            </a:r>
          </a:p>
        </p:txBody>
      </p:sp>
      <p:sp>
        <p:nvSpPr>
          <p:cNvPr id="2" name="CuadroTexto 1">
            <a:extLst>
              <a:ext uri="{FF2B5EF4-FFF2-40B4-BE49-F238E27FC236}">
                <a16:creationId xmlns:a16="http://schemas.microsoft.com/office/drawing/2014/main" id="{A2217891-C7F2-409A-AAAE-AD39F5EBC709}"/>
              </a:ext>
            </a:extLst>
          </p:cNvPr>
          <p:cNvSpPr txBox="1"/>
          <p:nvPr/>
        </p:nvSpPr>
        <p:spPr>
          <a:xfrm>
            <a:off x="4865045" y="554772"/>
            <a:ext cx="1598579" cy="307777"/>
          </a:xfrm>
          <a:prstGeom prst="rect">
            <a:avLst/>
          </a:prstGeom>
          <a:noFill/>
        </p:spPr>
        <p:txBody>
          <a:bodyPr wrap="square" rtlCol="0">
            <a:spAutoFit/>
          </a:bodyPr>
          <a:lstStyle/>
          <a:p>
            <a:pPr algn="ctr"/>
            <a:r>
              <a:rPr lang="es-ES" sz="1400" dirty="0"/>
              <a:t>Gobierno</a:t>
            </a:r>
            <a:endParaRPr lang="es-EC" sz="1400" dirty="0"/>
          </a:p>
        </p:txBody>
      </p:sp>
      <p:sp useBgFill="1">
        <p:nvSpPr>
          <p:cNvPr id="3" name="Rectángulo 2">
            <a:extLst>
              <a:ext uri="{FF2B5EF4-FFF2-40B4-BE49-F238E27FC236}">
                <a16:creationId xmlns:a16="http://schemas.microsoft.com/office/drawing/2014/main" id="{DAD588A9-AFCA-4E0A-91AA-CC48F25F2DEE}"/>
              </a:ext>
            </a:extLst>
          </p:cNvPr>
          <p:cNvSpPr/>
          <p:nvPr/>
        </p:nvSpPr>
        <p:spPr>
          <a:xfrm>
            <a:off x="6096000" y="914400"/>
            <a:ext cx="819150" cy="200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811195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8" name="Grupo 127">
            <a:extLst>
              <a:ext uri="{FF2B5EF4-FFF2-40B4-BE49-F238E27FC236}">
                <a16:creationId xmlns:a16="http://schemas.microsoft.com/office/drawing/2014/main" id="{68A3ADBA-B11C-48E5-A074-7239760ED8DF}"/>
              </a:ext>
            </a:extLst>
          </p:cNvPr>
          <p:cNvGrpSpPr/>
          <p:nvPr/>
        </p:nvGrpSpPr>
        <p:grpSpPr>
          <a:xfrm>
            <a:off x="283666" y="2499471"/>
            <a:ext cx="5300061" cy="3544576"/>
            <a:chOff x="283666" y="2499471"/>
            <a:chExt cx="5300061" cy="3544576"/>
          </a:xfrm>
        </p:grpSpPr>
        <p:pic>
          <p:nvPicPr>
            <p:cNvPr id="17" name="Picture 2" descr="Resultado de imagen para PERSONA AZUL">
              <a:extLst>
                <a:ext uri="{FF2B5EF4-FFF2-40B4-BE49-F238E27FC236}">
                  <a16:creationId xmlns:a16="http://schemas.microsoft.com/office/drawing/2014/main" id="{7110513D-B9AC-47CE-A9FB-AAC7C773AEB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318" y="5413928"/>
              <a:ext cx="147277" cy="433874"/>
            </a:xfrm>
            <a:prstGeom prst="rect">
              <a:avLst/>
            </a:prstGeom>
            <a:noFill/>
            <a:extLst>
              <a:ext uri="{909E8E84-426E-40DD-AFC4-6F175D3DCCD1}">
                <a14:hiddenFill xmlns:a14="http://schemas.microsoft.com/office/drawing/2010/main">
                  <a:solidFill>
                    <a:srgbClr val="FFFFFF"/>
                  </a:solidFill>
                </a14:hiddenFill>
              </a:ext>
            </a:extLst>
          </p:spPr>
        </p:pic>
        <p:pic>
          <p:nvPicPr>
            <p:cNvPr id="18" name="Imagen 17">
              <a:extLst>
                <a:ext uri="{FF2B5EF4-FFF2-40B4-BE49-F238E27FC236}">
                  <a16:creationId xmlns:a16="http://schemas.microsoft.com/office/drawing/2014/main" id="{36AC92F4-7E63-4C5A-84F3-DE89D699C8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0748" y="5518457"/>
              <a:ext cx="696354" cy="250517"/>
            </a:xfrm>
            <a:prstGeom prst="rect">
              <a:avLst/>
            </a:prstGeom>
          </p:spPr>
        </p:pic>
        <p:grpSp>
          <p:nvGrpSpPr>
            <p:cNvPr id="19" name="Grupo 18">
              <a:extLst>
                <a:ext uri="{FF2B5EF4-FFF2-40B4-BE49-F238E27FC236}">
                  <a16:creationId xmlns:a16="http://schemas.microsoft.com/office/drawing/2014/main" id="{DB93CAE4-758C-47DA-A2B9-5C5CF0B65FCD}"/>
                </a:ext>
              </a:extLst>
            </p:cNvPr>
            <p:cNvGrpSpPr/>
            <p:nvPr/>
          </p:nvGrpSpPr>
          <p:grpSpPr>
            <a:xfrm>
              <a:off x="1210278" y="2812141"/>
              <a:ext cx="485204" cy="355933"/>
              <a:chOff x="1131439" y="2558785"/>
              <a:chExt cx="1065179" cy="1266306"/>
            </a:xfrm>
            <a:solidFill>
              <a:schemeClr val="accent1"/>
            </a:solidFill>
            <a:scene3d>
              <a:camera prst="orthographicFront"/>
              <a:lightRig rig="threePt" dir="t">
                <a:rot lat="0" lon="0" rev="7500000"/>
              </a:lightRig>
            </a:scene3d>
          </p:grpSpPr>
          <p:sp>
            <p:nvSpPr>
              <p:cNvPr id="61" name="Flecha derecha 22">
                <a:extLst>
                  <a:ext uri="{FF2B5EF4-FFF2-40B4-BE49-F238E27FC236}">
                    <a16:creationId xmlns:a16="http://schemas.microsoft.com/office/drawing/2014/main" id="{79FC5EA1-E4F2-4E0D-B95D-C055430768E0}"/>
                  </a:ext>
                </a:extLst>
              </p:cNvPr>
              <p:cNvSpPr/>
              <p:nvPr/>
            </p:nvSpPr>
            <p:spPr>
              <a:xfrm>
                <a:off x="1131439" y="2558785"/>
                <a:ext cx="1065179" cy="1266306"/>
              </a:xfrm>
              <a:prstGeom prst="rightArrow">
                <a:avLst>
                  <a:gd name="adj1" fmla="val 75000"/>
                  <a:gd name="adj2" fmla="val 50000"/>
                </a:avLst>
              </a:prstGeom>
              <a:grpFill/>
              <a:sp3d z="-152400" extrusionH="63500" prstMaterial="dkEdge">
                <a:bevelT w="144450" h="36350" prst="relaxedInset"/>
                <a:contourClr>
                  <a:schemeClr val="bg1"/>
                </a:contourClr>
              </a:sp3d>
            </p:spPr>
            <p:style>
              <a:lnRef idx="1">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2">
                <a:schemeClr val="accent2">
                  <a:tint val="40000"/>
                  <a:alpha val="90000"/>
                  <a:hueOff val="0"/>
                  <a:satOff val="0"/>
                  <a:lumOff val="0"/>
                  <a:alphaOff val="0"/>
                </a:schemeClr>
              </a:effectRef>
              <a:fontRef idx="minor">
                <a:schemeClr val="dk1">
                  <a:hueOff val="0"/>
                  <a:satOff val="0"/>
                  <a:lumOff val="0"/>
                  <a:alphaOff val="0"/>
                </a:schemeClr>
              </a:fontRef>
            </p:style>
          </p:sp>
          <p:sp>
            <p:nvSpPr>
              <p:cNvPr id="62" name="Flecha derecha 4">
                <a:extLst>
                  <a:ext uri="{FF2B5EF4-FFF2-40B4-BE49-F238E27FC236}">
                    <a16:creationId xmlns:a16="http://schemas.microsoft.com/office/drawing/2014/main" id="{65A517A9-CB29-4EDC-9625-487E49D33161}"/>
                  </a:ext>
                </a:extLst>
              </p:cNvPr>
              <p:cNvSpPr/>
              <p:nvPr/>
            </p:nvSpPr>
            <p:spPr>
              <a:xfrm>
                <a:off x="1131439" y="2717073"/>
                <a:ext cx="665737" cy="949730"/>
              </a:xfrm>
              <a:prstGeom prst="rect">
                <a:avLst/>
              </a:prstGeom>
              <a:grpFill/>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 tIns="4445" rIns="4445" bIns="4445" numCol="1" spcCol="1270" anchor="t" anchorCtr="0">
                <a:noAutofit/>
              </a:bodyPr>
              <a:lstStyle/>
              <a:p>
                <a:pPr marL="57150" lvl="1" indent="-57150" algn="l" defTabSz="311150">
                  <a:lnSpc>
                    <a:spcPct val="90000"/>
                  </a:lnSpc>
                  <a:spcBef>
                    <a:spcPct val="0"/>
                  </a:spcBef>
                  <a:spcAft>
                    <a:spcPct val="15000"/>
                  </a:spcAft>
                  <a:buChar char="••"/>
                </a:pPr>
                <a:endParaRPr lang="es-ES" sz="600" kern="1200" dirty="0"/>
              </a:p>
              <a:p>
                <a:pPr marL="57150" lvl="1" indent="-57150" algn="l" defTabSz="311150">
                  <a:lnSpc>
                    <a:spcPct val="90000"/>
                  </a:lnSpc>
                  <a:spcBef>
                    <a:spcPct val="0"/>
                  </a:spcBef>
                  <a:spcAft>
                    <a:spcPct val="15000"/>
                  </a:spcAft>
                  <a:buChar char="••"/>
                </a:pPr>
                <a:r>
                  <a:rPr lang="es-ES" sz="600" b="1" dirty="0"/>
                  <a:t>Portal Operador</a:t>
                </a:r>
                <a:endParaRPr lang="es-ES" sz="600" b="1" kern="1200" dirty="0"/>
              </a:p>
            </p:txBody>
          </p:sp>
        </p:grpSp>
        <p:grpSp>
          <p:nvGrpSpPr>
            <p:cNvPr id="20" name="Grupo 19">
              <a:extLst>
                <a:ext uri="{FF2B5EF4-FFF2-40B4-BE49-F238E27FC236}">
                  <a16:creationId xmlns:a16="http://schemas.microsoft.com/office/drawing/2014/main" id="{2102D6E4-7048-4634-83A0-5EC45369D780}"/>
                </a:ext>
              </a:extLst>
            </p:cNvPr>
            <p:cNvGrpSpPr/>
            <p:nvPr/>
          </p:nvGrpSpPr>
          <p:grpSpPr>
            <a:xfrm>
              <a:off x="749524" y="2499471"/>
              <a:ext cx="385007" cy="864267"/>
              <a:chOff x="105286" y="901627"/>
              <a:chExt cx="1026152" cy="4580623"/>
            </a:xfrm>
            <a:solidFill>
              <a:schemeClr val="accent1"/>
            </a:solidFill>
            <a:scene3d>
              <a:camera prst="orthographicFront"/>
              <a:lightRig rig="threePt" dir="t">
                <a:rot lat="0" lon="0" rev="7500000"/>
              </a:lightRig>
            </a:scene3d>
          </p:grpSpPr>
          <p:sp>
            <p:nvSpPr>
              <p:cNvPr id="59" name="Rectángulo redondeado 26">
                <a:extLst>
                  <a:ext uri="{FF2B5EF4-FFF2-40B4-BE49-F238E27FC236}">
                    <a16:creationId xmlns:a16="http://schemas.microsoft.com/office/drawing/2014/main" id="{2AEEBC8B-F80D-4B96-BE33-B54415D80CEE}"/>
                  </a:ext>
                </a:extLst>
              </p:cNvPr>
              <p:cNvSpPr/>
              <p:nvPr/>
            </p:nvSpPr>
            <p:spPr>
              <a:xfrm>
                <a:off x="105286" y="901627"/>
                <a:ext cx="1026152" cy="4580623"/>
              </a:xfrm>
              <a:prstGeom prst="roundRect">
                <a:avLst/>
              </a:prstGeom>
              <a:grpFill/>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60" name="Rectángulo 59">
                <a:extLst>
                  <a:ext uri="{FF2B5EF4-FFF2-40B4-BE49-F238E27FC236}">
                    <a16:creationId xmlns:a16="http://schemas.microsoft.com/office/drawing/2014/main" id="{107D305E-FFF3-41E5-86C2-E12124FF30F7}"/>
                  </a:ext>
                </a:extLst>
              </p:cNvPr>
              <p:cNvSpPr/>
              <p:nvPr/>
            </p:nvSpPr>
            <p:spPr>
              <a:xfrm>
                <a:off x="155379" y="951720"/>
                <a:ext cx="925966" cy="448043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38100" tIns="19050" rIns="38100" bIns="19050" numCol="1" spcCol="1270" anchor="ctr" anchorCtr="0">
                <a:noAutofit/>
              </a:bodyPr>
              <a:lstStyle/>
              <a:p>
                <a:pPr lvl="0" algn="ctr" defTabSz="444500">
                  <a:lnSpc>
                    <a:spcPct val="90000"/>
                  </a:lnSpc>
                  <a:spcBef>
                    <a:spcPct val="0"/>
                  </a:spcBef>
                  <a:spcAft>
                    <a:spcPct val="35000"/>
                  </a:spcAft>
                </a:pPr>
                <a:r>
                  <a:rPr lang="es-ES" sz="900" kern="1200" dirty="0"/>
                  <a:t>Nivel  3 -SCR</a:t>
                </a:r>
              </a:p>
            </p:txBody>
          </p:sp>
        </p:grpSp>
        <p:grpSp>
          <p:nvGrpSpPr>
            <p:cNvPr id="21" name="Grupo 20">
              <a:extLst>
                <a:ext uri="{FF2B5EF4-FFF2-40B4-BE49-F238E27FC236}">
                  <a16:creationId xmlns:a16="http://schemas.microsoft.com/office/drawing/2014/main" id="{6078B4B2-BD14-4B7B-B711-1215A27C631E}"/>
                </a:ext>
              </a:extLst>
            </p:cNvPr>
            <p:cNvGrpSpPr/>
            <p:nvPr/>
          </p:nvGrpSpPr>
          <p:grpSpPr>
            <a:xfrm>
              <a:off x="1210277" y="3705577"/>
              <a:ext cx="497532" cy="355933"/>
              <a:chOff x="1131439" y="2558785"/>
              <a:chExt cx="1065179" cy="1266306"/>
            </a:xfrm>
            <a:solidFill>
              <a:schemeClr val="accent6"/>
            </a:solidFill>
            <a:scene3d>
              <a:camera prst="orthographicFront"/>
              <a:lightRig rig="threePt" dir="t">
                <a:rot lat="0" lon="0" rev="7500000"/>
              </a:lightRig>
            </a:scene3d>
          </p:grpSpPr>
          <p:sp>
            <p:nvSpPr>
              <p:cNvPr id="57" name="Flecha derecha 30">
                <a:extLst>
                  <a:ext uri="{FF2B5EF4-FFF2-40B4-BE49-F238E27FC236}">
                    <a16:creationId xmlns:a16="http://schemas.microsoft.com/office/drawing/2014/main" id="{29C1DD49-029F-4701-A711-DC272394A816}"/>
                  </a:ext>
                </a:extLst>
              </p:cNvPr>
              <p:cNvSpPr/>
              <p:nvPr/>
            </p:nvSpPr>
            <p:spPr>
              <a:xfrm>
                <a:off x="1131439" y="2558785"/>
                <a:ext cx="1065179" cy="1266306"/>
              </a:xfrm>
              <a:prstGeom prst="rightArrow">
                <a:avLst>
                  <a:gd name="adj1" fmla="val 75000"/>
                  <a:gd name="adj2" fmla="val 50000"/>
                </a:avLst>
              </a:prstGeom>
              <a:grpFill/>
              <a:sp3d z="-152400" extrusionH="63500" prstMaterial="dkEdge">
                <a:bevelT w="144450" h="36350" prst="relaxedInset"/>
                <a:contourClr>
                  <a:schemeClr val="bg1"/>
                </a:contourClr>
              </a:sp3d>
            </p:spPr>
            <p:style>
              <a:lnRef idx="1">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2">
                <a:schemeClr val="accent2">
                  <a:tint val="40000"/>
                  <a:alpha val="90000"/>
                  <a:hueOff val="0"/>
                  <a:satOff val="0"/>
                  <a:lumOff val="0"/>
                  <a:alphaOff val="0"/>
                </a:schemeClr>
              </a:effectRef>
              <a:fontRef idx="minor">
                <a:schemeClr val="dk1">
                  <a:hueOff val="0"/>
                  <a:satOff val="0"/>
                  <a:lumOff val="0"/>
                  <a:alphaOff val="0"/>
                </a:schemeClr>
              </a:fontRef>
            </p:style>
          </p:sp>
          <p:sp>
            <p:nvSpPr>
              <p:cNvPr id="58" name="Flecha derecha 4">
                <a:extLst>
                  <a:ext uri="{FF2B5EF4-FFF2-40B4-BE49-F238E27FC236}">
                    <a16:creationId xmlns:a16="http://schemas.microsoft.com/office/drawing/2014/main" id="{1C2719AB-AB86-4163-BC7E-04852A344538}"/>
                  </a:ext>
                </a:extLst>
              </p:cNvPr>
              <p:cNvSpPr/>
              <p:nvPr/>
            </p:nvSpPr>
            <p:spPr>
              <a:xfrm>
                <a:off x="1131439" y="2717073"/>
                <a:ext cx="665737" cy="949730"/>
              </a:xfrm>
              <a:prstGeom prst="rect">
                <a:avLst/>
              </a:prstGeom>
              <a:grpFill/>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 tIns="4445" rIns="4445" bIns="4445" numCol="1" spcCol="1270" anchor="t" anchorCtr="0">
                <a:noAutofit/>
              </a:bodyPr>
              <a:lstStyle/>
              <a:p>
                <a:pPr marL="57150" lvl="1" indent="-57150" algn="l" defTabSz="311150">
                  <a:lnSpc>
                    <a:spcPct val="90000"/>
                  </a:lnSpc>
                  <a:spcBef>
                    <a:spcPct val="0"/>
                  </a:spcBef>
                  <a:spcAft>
                    <a:spcPct val="15000"/>
                  </a:spcAft>
                  <a:buChar char="••"/>
                </a:pPr>
                <a:endParaRPr lang="es-ES" sz="600" kern="1200" dirty="0"/>
              </a:p>
              <a:p>
                <a:pPr marL="57150" lvl="1" indent="-57150" algn="l" defTabSz="311150">
                  <a:lnSpc>
                    <a:spcPct val="90000"/>
                  </a:lnSpc>
                  <a:spcBef>
                    <a:spcPct val="0"/>
                  </a:spcBef>
                  <a:spcAft>
                    <a:spcPct val="15000"/>
                  </a:spcAft>
                  <a:buChar char="••"/>
                </a:pPr>
                <a:r>
                  <a:rPr lang="es-ES" sz="600" b="1" dirty="0"/>
                  <a:t> Redes de Recarga y Venta</a:t>
                </a:r>
                <a:endParaRPr lang="es-ES" sz="600" b="1" kern="1200" dirty="0"/>
              </a:p>
            </p:txBody>
          </p:sp>
        </p:grpSp>
        <p:grpSp>
          <p:nvGrpSpPr>
            <p:cNvPr id="22" name="Grupo 21">
              <a:extLst>
                <a:ext uri="{FF2B5EF4-FFF2-40B4-BE49-F238E27FC236}">
                  <a16:creationId xmlns:a16="http://schemas.microsoft.com/office/drawing/2014/main" id="{2E33F922-06DE-4F52-9B78-0004B47B6FBC}"/>
                </a:ext>
              </a:extLst>
            </p:cNvPr>
            <p:cNvGrpSpPr/>
            <p:nvPr/>
          </p:nvGrpSpPr>
          <p:grpSpPr>
            <a:xfrm>
              <a:off x="749524" y="3392907"/>
              <a:ext cx="385007" cy="864267"/>
              <a:chOff x="105286" y="901627"/>
              <a:chExt cx="1026152" cy="4580623"/>
            </a:xfrm>
            <a:solidFill>
              <a:schemeClr val="accent6"/>
            </a:solidFill>
            <a:scene3d>
              <a:camera prst="orthographicFront"/>
              <a:lightRig rig="threePt" dir="t">
                <a:rot lat="0" lon="0" rev="7500000"/>
              </a:lightRig>
            </a:scene3d>
          </p:grpSpPr>
          <p:sp>
            <p:nvSpPr>
              <p:cNvPr id="55" name="Rectángulo redondeado 33">
                <a:extLst>
                  <a:ext uri="{FF2B5EF4-FFF2-40B4-BE49-F238E27FC236}">
                    <a16:creationId xmlns:a16="http://schemas.microsoft.com/office/drawing/2014/main" id="{583AA6AD-4889-476B-861D-4C4467D15CBB}"/>
                  </a:ext>
                </a:extLst>
              </p:cNvPr>
              <p:cNvSpPr/>
              <p:nvPr/>
            </p:nvSpPr>
            <p:spPr>
              <a:xfrm>
                <a:off x="105286" y="901627"/>
                <a:ext cx="1026152" cy="4580623"/>
              </a:xfrm>
              <a:prstGeom prst="roundRect">
                <a:avLst/>
              </a:prstGeom>
              <a:grpFill/>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56" name="Rectángulo 55">
                <a:extLst>
                  <a:ext uri="{FF2B5EF4-FFF2-40B4-BE49-F238E27FC236}">
                    <a16:creationId xmlns:a16="http://schemas.microsoft.com/office/drawing/2014/main" id="{2B9FAC85-0032-46DF-92A6-685448F03E01}"/>
                  </a:ext>
                </a:extLst>
              </p:cNvPr>
              <p:cNvSpPr/>
              <p:nvPr/>
            </p:nvSpPr>
            <p:spPr>
              <a:xfrm>
                <a:off x="155379" y="951720"/>
                <a:ext cx="925966" cy="448043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38100" tIns="19050" rIns="38100" bIns="19050" numCol="1" spcCol="1270" anchor="ctr" anchorCtr="0">
                <a:noAutofit/>
              </a:bodyPr>
              <a:lstStyle/>
              <a:p>
                <a:pPr lvl="0" algn="ctr" defTabSz="444500">
                  <a:lnSpc>
                    <a:spcPct val="90000"/>
                  </a:lnSpc>
                  <a:spcBef>
                    <a:spcPct val="0"/>
                  </a:spcBef>
                  <a:spcAft>
                    <a:spcPct val="35000"/>
                  </a:spcAft>
                </a:pPr>
                <a:r>
                  <a:rPr lang="es-ES" sz="900" kern="1200" dirty="0"/>
                  <a:t>Nivel 2</a:t>
                </a:r>
              </a:p>
            </p:txBody>
          </p:sp>
        </p:grpSp>
        <p:grpSp>
          <p:nvGrpSpPr>
            <p:cNvPr id="23" name="Grupo 22">
              <a:extLst>
                <a:ext uri="{FF2B5EF4-FFF2-40B4-BE49-F238E27FC236}">
                  <a16:creationId xmlns:a16="http://schemas.microsoft.com/office/drawing/2014/main" id="{89B63B36-9672-4D01-A003-225D33E8E598}"/>
                </a:ext>
              </a:extLst>
            </p:cNvPr>
            <p:cNvGrpSpPr/>
            <p:nvPr/>
          </p:nvGrpSpPr>
          <p:grpSpPr>
            <a:xfrm>
              <a:off x="1200971" y="4599014"/>
              <a:ext cx="485204" cy="417405"/>
              <a:chOff x="1131439" y="2558785"/>
              <a:chExt cx="1065179" cy="1266306"/>
            </a:xfrm>
            <a:solidFill>
              <a:srgbClr val="002060"/>
            </a:solidFill>
            <a:scene3d>
              <a:camera prst="orthographicFront"/>
              <a:lightRig rig="threePt" dir="t">
                <a:rot lat="0" lon="0" rev="7500000"/>
              </a:lightRig>
            </a:scene3d>
          </p:grpSpPr>
          <p:sp>
            <p:nvSpPr>
              <p:cNvPr id="53" name="Flecha derecha 36">
                <a:extLst>
                  <a:ext uri="{FF2B5EF4-FFF2-40B4-BE49-F238E27FC236}">
                    <a16:creationId xmlns:a16="http://schemas.microsoft.com/office/drawing/2014/main" id="{8CB5B7C8-01D8-4C62-A2BB-527CFF4FD135}"/>
                  </a:ext>
                </a:extLst>
              </p:cNvPr>
              <p:cNvSpPr/>
              <p:nvPr/>
            </p:nvSpPr>
            <p:spPr>
              <a:xfrm>
                <a:off x="1131439" y="2558785"/>
                <a:ext cx="1065179" cy="1266306"/>
              </a:xfrm>
              <a:prstGeom prst="rightArrow">
                <a:avLst>
                  <a:gd name="adj1" fmla="val 75000"/>
                  <a:gd name="adj2" fmla="val 50000"/>
                </a:avLst>
              </a:prstGeom>
              <a:grpFill/>
              <a:sp3d z="-152400" extrusionH="63500" prstMaterial="dkEdge">
                <a:bevelT w="144450" h="36350" prst="relaxedInset"/>
                <a:contourClr>
                  <a:schemeClr val="bg1"/>
                </a:contourClr>
              </a:sp3d>
            </p:spPr>
            <p:style>
              <a:lnRef idx="1">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2">
                <a:schemeClr val="accent2">
                  <a:tint val="40000"/>
                  <a:alpha val="90000"/>
                  <a:hueOff val="0"/>
                  <a:satOff val="0"/>
                  <a:lumOff val="0"/>
                  <a:alphaOff val="0"/>
                </a:schemeClr>
              </a:effectRef>
              <a:fontRef idx="minor">
                <a:schemeClr val="dk1">
                  <a:hueOff val="0"/>
                  <a:satOff val="0"/>
                  <a:lumOff val="0"/>
                  <a:alphaOff val="0"/>
                </a:schemeClr>
              </a:fontRef>
            </p:style>
          </p:sp>
          <p:sp>
            <p:nvSpPr>
              <p:cNvPr id="54" name="Flecha derecha 4">
                <a:extLst>
                  <a:ext uri="{FF2B5EF4-FFF2-40B4-BE49-F238E27FC236}">
                    <a16:creationId xmlns:a16="http://schemas.microsoft.com/office/drawing/2014/main" id="{A5426636-9595-4EC3-9643-D39B44AB6BDF}"/>
                  </a:ext>
                </a:extLst>
              </p:cNvPr>
              <p:cNvSpPr/>
              <p:nvPr/>
            </p:nvSpPr>
            <p:spPr>
              <a:xfrm>
                <a:off x="1131439" y="2717073"/>
                <a:ext cx="665737" cy="949730"/>
              </a:xfrm>
              <a:prstGeom prst="rect">
                <a:avLst/>
              </a:prstGeom>
              <a:grpFill/>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 tIns="4445" rIns="4445" bIns="4445" numCol="1" spcCol="1270" anchor="t" anchorCtr="0">
                <a:noAutofit/>
              </a:bodyPr>
              <a:lstStyle/>
              <a:p>
                <a:pPr marL="57150" lvl="1" indent="-57150" algn="l" defTabSz="311150">
                  <a:lnSpc>
                    <a:spcPct val="90000"/>
                  </a:lnSpc>
                  <a:spcBef>
                    <a:spcPct val="0"/>
                  </a:spcBef>
                  <a:spcAft>
                    <a:spcPct val="15000"/>
                  </a:spcAft>
                  <a:buChar char="••"/>
                </a:pPr>
                <a:endParaRPr lang="es-ES" sz="600" kern="1200" dirty="0"/>
              </a:p>
              <a:p>
                <a:pPr marL="57150" lvl="1" indent="-57150" algn="l" defTabSz="311150">
                  <a:lnSpc>
                    <a:spcPct val="90000"/>
                  </a:lnSpc>
                  <a:spcBef>
                    <a:spcPct val="0"/>
                  </a:spcBef>
                  <a:spcAft>
                    <a:spcPct val="15000"/>
                  </a:spcAft>
                  <a:buChar char="••"/>
                </a:pPr>
                <a:r>
                  <a:rPr lang="es-ES" sz="600" b="1" dirty="0"/>
                  <a:t>Validadores, dispositivos electrónicos</a:t>
                </a:r>
                <a:endParaRPr lang="es-ES" sz="600" b="1" kern="1200" dirty="0"/>
              </a:p>
            </p:txBody>
          </p:sp>
        </p:grpSp>
        <p:grpSp>
          <p:nvGrpSpPr>
            <p:cNvPr id="24" name="Grupo 23">
              <a:extLst>
                <a:ext uri="{FF2B5EF4-FFF2-40B4-BE49-F238E27FC236}">
                  <a16:creationId xmlns:a16="http://schemas.microsoft.com/office/drawing/2014/main" id="{824DED9D-3810-4791-B543-E4AC7D2B61EE}"/>
                </a:ext>
              </a:extLst>
            </p:cNvPr>
            <p:cNvGrpSpPr/>
            <p:nvPr/>
          </p:nvGrpSpPr>
          <p:grpSpPr>
            <a:xfrm>
              <a:off x="740217" y="4286344"/>
              <a:ext cx="385007" cy="864267"/>
              <a:chOff x="105286" y="901627"/>
              <a:chExt cx="1026152" cy="4580623"/>
            </a:xfrm>
            <a:solidFill>
              <a:srgbClr val="002060"/>
            </a:solidFill>
            <a:scene3d>
              <a:camera prst="orthographicFront"/>
              <a:lightRig rig="threePt" dir="t">
                <a:rot lat="0" lon="0" rev="7500000"/>
              </a:lightRig>
            </a:scene3d>
          </p:grpSpPr>
          <p:sp>
            <p:nvSpPr>
              <p:cNvPr id="51" name="Rectángulo redondeado 39">
                <a:extLst>
                  <a:ext uri="{FF2B5EF4-FFF2-40B4-BE49-F238E27FC236}">
                    <a16:creationId xmlns:a16="http://schemas.microsoft.com/office/drawing/2014/main" id="{7676C201-6D9A-42AB-B49C-14577245494E}"/>
                  </a:ext>
                </a:extLst>
              </p:cNvPr>
              <p:cNvSpPr/>
              <p:nvPr/>
            </p:nvSpPr>
            <p:spPr>
              <a:xfrm>
                <a:off x="105286" y="901627"/>
                <a:ext cx="1026152" cy="4580623"/>
              </a:xfrm>
              <a:prstGeom prst="roundRect">
                <a:avLst/>
              </a:prstGeom>
              <a:grpFill/>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52" name="Rectángulo 51">
                <a:extLst>
                  <a:ext uri="{FF2B5EF4-FFF2-40B4-BE49-F238E27FC236}">
                    <a16:creationId xmlns:a16="http://schemas.microsoft.com/office/drawing/2014/main" id="{667BC828-82CF-48C7-B6CA-A6AABEADA3BB}"/>
                  </a:ext>
                </a:extLst>
              </p:cNvPr>
              <p:cNvSpPr/>
              <p:nvPr/>
            </p:nvSpPr>
            <p:spPr>
              <a:xfrm>
                <a:off x="155379" y="951720"/>
                <a:ext cx="925966" cy="448043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38100" tIns="19050" rIns="38100" bIns="19050" numCol="1" spcCol="1270" anchor="ctr" anchorCtr="0">
                <a:noAutofit/>
              </a:bodyPr>
              <a:lstStyle/>
              <a:p>
                <a:pPr lvl="0" algn="ctr" defTabSz="444500">
                  <a:lnSpc>
                    <a:spcPct val="90000"/>
                  </a:lnSpc>
                  <a:spcBef>
                    <a:spcPct val="0"/>
                  </a:spcBef>
                  <a:spcAft>
                    <a:spcPct val="35000"/>
                  </a:spcAft>
                </a:pPr>
                <a:r>
                  <a:rPr lang="es-ES" sz="900" dirty="0"/>
                  <a:t>Nivel 1 </a:t>
                </a:r>
                <a:endParaRPr lang="es-ES" sz="900" kern="1200" dirty="0"/>
              </a:p>
            </p:txBody>
          </p:sp>
        </p:grpSp>
        <p:grpSp>
          <p:nvGrpSpPr>
            <p:cNvPr id="25" name="Grupo 24">
              <a:extLst>
                <a:ext uri="{FF2B5EF4-FFF2-40B4-BE49-F238E27FC236}">
                  <a16:creationId xmlns:a16="http://schemas.microsoft.com/office/drawing/2014/main" id="{8D7FE5AD-8374-4D12-B73C-ADCD9C1ACD30}"/>
                </a:ext>
              </a:extLst>
            </p:cNvPr>
            <p:cNvGrpSpPr/>
            <p:nvPr/>
          </p:nvGrpSpPr>
          <p:grpSpPr>
            <a:xfrm>
              <a:off x="1200971" y="5492450"/>
              <a:ext cx="485204" cy="355933"/>
              <a:chOff x="1131439" y="2558785"/>
              <a:chExt cx="1065179" cy="1266306"/>
            </a:xfrm>
            <a:solidFill>
              <a:schemeClr val="accent4"/>
            </a:solidFill>
            <a:scene3d>
              <a:camera prst="orthographicFront"/>
              <a:lightRig rig="threePt" dir="t">
                <a:rot lat="0" lon="0" rev="7500000"/>
              </a:lightRig>
            </a:scene3d>
          </p:grpSpPr>
          <p:sp>
            <p:nvSpPr>
              <p:cNvPr id="49" name="Flecha derecha 43">
                <a:extLst>
                  <a:ext uri="{FF2B5EF4-FFF2-40B4-BE49-F238E27FC236}">
                    <a16:creationId xmlns:a16="http://schemas.microsoft.com/office/drawing/2014/main" id="{F33654AE-8161-4570-8C02-1C281E74B72B}"/>
                  </a:ext>
                </a:extLst>
              </p:cNvPr>
              <p:cNvSpPr/>
              <p:nvPr/>
            </p:nvSpPr>
            <p:spPr>
              <a:xfrm>
                <a:off x="1131439" y="2558785"/>
                <a:ext cx="1065179" cy="1266306"/>
              </a:xfrm>
              <a:prstGeom prst="rightArrow">
                <a:avLst>
                  <a:gd name="adj1" fmla="val 75000"/>
                  <a:gd name="adj2" fmla="val 50000"/>
                </a:avLst>
              </a:prstGeom>
              <a:grpFill/>
              <a:sp3d z="-152400" extrusionH="63500" prstMaterial="dkEdge">
                <a:bevelT w="144450" h="36350" prst="relaxedInset"/>
                <a:contourClr>
                  <a:schemeClr val="bg1"/>
                </a:contourClr>
              </a:sp3d>
            </p:spPr>
            <p:style>
              <a:lnRef idx="1">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2">
                <a:schemeClr val="accent2">
                  <a:tint val="40000"/>
                  <a:alpha val="90000"/>
                  <a:hueOff val="0"/>
                  <a:satOff val="0"/>
                  <a:lumOff val="0"/>
                  <a:alphaOff val="0"/>
                </a:schemeClr>
              </a:effectRef>
              <a:fontRef idx="minor">
                <a:schemeClr val="dk1">
                  <a:hueOff val="0"/>
                  <a:satOff val="0"/>
                  <a:lumOff val="0"/>
                  <a:alphaOff val="0"/>
                </a:schemeClr>
              </a:fontRef>
            </p:style>
          </p:sp>
          <p:sp>
            <p:nvSpPr>
              <p:cNvPr id="50" name="Flecha derecha 4">
                <a:extLst>
                  <a:ext uri="{FF2B5EF4-FFF2-40B4-BE49-F238E27FC236}">
                    <a16:creationId xmlns:a16="http://schemas.microsoft.com/office/drawing/2014/main" id="{F6ECE977-2D57-4A83-A759-5652AA4D1E62}"/>
                  </a:ext>
                </a:extLst>
              </p:cNvPr>
              <p:cNvSpPr/>
              <p:nvPr/>
            </p:nvSpPr>
            <p:spPr>
              <a:xfrm>
                <a:off x="1131439" y="2717073"/>
                <a:ext cx="665737" cy="949730"/>
              </a:xfrm>
              <a:prstGeom prst="rect">
                <a:avLst/>
              </a:prstGeom>
              <a:grpFill/>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 tIns="4445" rIns="4445" bIns="4445" numCol="1" spcCol="1270" anchor="t" anchorCtr="0">
                <a:noAutofit/>
              </a:bodyPr>
              <a:lstStyle/>
              <a:p>
                <a:pPr marL="57150" lvl="1" indent="-57150" algn="l" defTabSz="311150">
                  <a:lnSpc>
                    <a:spcPct val="90000"/>
                  </a:lnSpc>
                  <a:spcBef>
                    <a:spcPct val="0"/>
                  </a:spcBef>
                  <a:spcAft>
                    <a:spcPct val="15000"/>
                  </a:spcAft>
                  <a:buChar char="••"/>
                </a:pPr>
                <a:endParaRPr lang="es-ES" sz="600" kern="1200" dirty="0"/>
              </a:p>
              <a:p>
                <a:pPr marL="57150" lvl="1" indent="-57150" algn="l" defTabSz="311150">
                  <a:lnSpc>
                    <a:spcPct val="90000"/>
                  </a:lnSpc>
                  <a:spcBef>
                    <a:spcPct val="0"/>
                  </a:spcBef>
                  <a:spcAft>
                    <a:spcPct val="15000"/>
                  </a:spcAft>
                  <a:buChar char="••"/>
                </a:pPr>
                <a:r>
                  <a:rPr lang="es-ES" sz="600" b="1" dirty="0"/>
                  <a:t>Medio de  Pago</a:t>
                </a:r>
                <a:endParaRPr lang="es-ES" sz="600" b="1" kern="1200" dirty="0"/>
              </a:p>
            </p:txBody>
          </p:sp>
        </p:grpSp>
        <p:grpSp>
          <p:nvGrpSpPr>
            <p:cNvPr id="26" name="Grupo 25">
              <a:extLst>
                <a:ext uri="{FF2B5EF4-FFF2-40B4-BE49-F238E27FC236}">
                  <a16:creationId xmlns:a16="http://schemas.microsoft.com/office/drawing/2014/main" id="{6E49AD15-3FD5-4F8F-8FB0-19A27B650533}"/>
                </a:ext>
              </a:extLst>
            </p:cNvPr>
            <p:cNvGrpSpPr/>
            <p:nvPr/>
          </p:nvGrpSpPr>
          <p:grpSpPr>
            <a:xfrm>
              <a:off x="740217" y="5179780"/>
              <a:ext cx="385007" cy="864267"/>
              <a:chOff x="105286" y="901627"/>
              <a:chExt cx="1026152" cy="4580623"/>
            </a:xfrm>
            <a:solidFill>
              <a:srgbClr val="FFC000"/>
            </a:solidFill>
            <a:scene3d>
              <a:camera prst="orthographicFront"/>
              <a:lightRig rig="threePt" dir="t">
                <a:rot lat="0" lon="0" rev="7500000"/>
              </a:lightRig>
            </a:scene3d>
          </p:grpSpPr>
          <p:sp>
            <p:nvSpPr>
              <p:cNvPr id="47" name="Rectángulo redondeado 46">
                <a:extLst>
                  <a:ext uri="{FF2B5EF4-FFF2-40B4-BE49-F238E27FC236}">
                    <a16:creationId xmlns:a16="http://schemas.microsoft.com/office/drawing/2014/main" id="{B00F8AF0-8BC8-40BD-B395-68A0674841C0}"/>
                  </a:ext>
                </a:extLst>
              </p:cNvPr>
              <p:cNvSpPr/>
              <p:nvPr/>
            </p:nvSpPr>
            <p:spPr>
              <a:xfrm>
                <a:off x="105286" y="901627"/>
                <a:ext cx="1026152" cy="4580623"/>
              </a:xfrm>
              <a:prstGeom prst="roundRect">
                <a:avLst/>
              </a:prstGeom>
              <a:grpFill/>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48" name="Rectángulo 47">
                <a:extLst>
                  <a:ext uri="{FF2B5EF4-FFF2-40B4-BE49-F238E27FC236}">
                    <a16:creationId xmlns:a16="http://schemas.microsoft.com/office/drawing/2014/main" id="{F7F61174-45C2-48D1-A827-7E117972070D}"/>
                  </a:ext>
                </a:extLst>
              </p:cNvPr>
              <p:cNvSpPr/>
              <p:nvPr/>
            </p:nvSpPr>
            <p:spPr>
              <a:xfrm>
                <a:off x="155379" y="951720"/>
                <a:ext cx="925966" cy="448043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38100" tIns="19050" rIns="38100" bIns="19050" numCol="1" spcCol="1270" anchor="ctr" anchorCtr="0">
                <a:noAutofit/>
              </a:bodyPr>
              <a:lstStyle/>
              <a:p>
                <a:pPr lvl="0" algn="ctr" defTabSz="444500">
                  <a:lnSpc>
                    <a:spcPct val="90000"/>
                  </a:lnSpc>
                  <a:spcBef>
                    <a:spcPct val="0"/>
                  </a:spcBef>
                  <a:spcAft>
                    <a:spcPct val="35000"/>
                  </a:spcAft>
                </a:pPr>
                <a:r>
                  <a:rPr lang="es-ES" sz="900" kern="1200" dirty="0"/>
                  <a:t>Nivel  0</a:t>
                </a:r>
              </a:p>
            </p:txBody>
          </p:sp>
        </p:grpSp>
        <p:pic>
          <p:nvPicPr>
            <p:cNvPr id="27" name="Imagen 26">
              <a:extLst>
                <a:ext uri="{FF2B5EF4-FFF2-40B4-BE49-F238E27FC236}">
                  <a16:creationId xmlns:a16="http://schemas.microsoft.com/office/drawing/2014/main" id="{9E43692C-0326-4599-AAD4-48D74F055956}"/>
                </a:ext>
              </a:extLst>
            </p:cNvPr>
            <p:cNvPicPr>
              <a:picLocks noChangeAspect="1"/>
            </p:cNvPicPr>
            <p:nvPr/>
          </p:nvPicPr>
          <p:blipFill>
            <a:blip r:embed="rId5"/>
            <a:stretch>
              <a:fillRect/>
            </a:stretch>
          </p:blipFill>
          <p:spPr>
            <a:xfrm>
              <a:off x="2623218" y="5366121"/>
              <a:ext cx="460389" cy="470078"/>
            </a:xfrm>
            <a:prstGeom prst="rect">
              <a:avLst/>
            </a:prstGeom>
          </p:spPr>
        </p:pic>
        <p:pic>
          <p:nvPicPr>
            <p:cNvPr id="28" name="Imagen 27">
              <a:extLst>
                <a:ext uri="{FF2B5EF4-FFF2-40B4-BE49-F238E27FC236}">
                  <a16:creationId xmlns:a16="http://schemas.microsoft.com/office/drawing/2014/main" id="{F1423050-A049-4B6E-AF46-15C8751D89A9}"/>
                </a:ext>
              </a:extLst>
            </p:cNvPr>
            <p:cNvPicPr>
              <a:picLocks noChangeAspect="1"/>
            </p:cNvPicPr>
            <p:nvPr/>
          </p:nvPicPr>
          <p:blipFill>
            <a:blip r:embed="rId6"/>
            <a:stretch>
              <a:fillRect/>
            </a:stretch>
          </p:blipFill>
          <p:spPr>
            <a:xfrm>
              <a:off x="2244220" y="5378227"/>
              <a:ext cx="339707" cy="469804"/>
            </a:xfrm>
            <a:prstGeom prst="rect">
              <a:avLst/>
            </a:prstGeom>
          </p:spPr>
        </p:pic>
        <p:pic>
          <p:nvPicPr>
            <p:cNvPr id="29" name="Imagen 28">
              <a:extLst>
                <a:ext uri="{FF2B5EF4-FFF2-40B4-BE49-F238E27FC236}">
                  <a16:creationId xmlns:a16="http://schemas.microsoft.com/office/drawing/2014/main" id="{E8677064-77C3-4E4E-AB06-615F6C63F2D9}"/>
                </a:ext>
              </a:extLst>
            </p:cNvPr>
            <p:cNvPicPr>
              <a:picLocks noChangeAspect="1"/>
            </p:cNvPicPr>
            <p:nvPr/>
          </p:nvPicPr>
          <p:blipFill>
            <a:blip r:embed="rId7"/>
            <a:stretch>
              <a:fillRect/>
            </a:stretch>
          </p:blipFill>
          <p:spPr>
            <a:xfrm>
              <a:off x="3183749" y="5408375"/>
              <a:ext cx="414812" cy="409508"/>
            </a:xfrm>
            <a:prstGeom prst="rect">
              <a:avLst/>
            </a:prstGeom>
          </p:spPr>
        </p:pic>
        <p:pic>
          <p:nvPicPr>
            <p:cNvPr id="30" name="Imagen 29">
              <a:extLst>
                <a:ext uri="{FF2B5EF4-FFF2-40B4-BE49-F238E27FC236}">
                  <a16:creationId xmlns:a16="http://schemas.microsoft.com/office/drawing/2014/main" id="{B1E803CE-665D-4B0E-8E6C-00649762B02D}"/>
                </a:ext>
              </a:extLst>
            </p:cNvPr>
            <p:cNvPicPr>
              <a:picLocks noChangeAspect="1"/>
            </p:cNvPicPr>
            <p:nvPr/>
          </p:nvPicPr>
          <p:blipFill>
            <a:blip r:embed="rId8"/>
            <a:stretch>
              <a:fillRect/>
            </a:stretch>
          </p:blipFill>
          <p:spPr>
            <a:xfrm>
              <a:off x="3676861" y="5408375"/>
              <a:ext cx="405960" cy="413749"/>
            </a:xfrm>
            <a:prstGeom prst="rect">
              <a:avLst/>
            </a:prstGeom>
          </p:spPr>
        </p:pic>
        <p:pic>
          <p:nvPicPr>
            <p:cNvPr id="31" name="Imagen 30">
              <a:extLst>
                <a:ext uri="{FF2B5EF4-FFF2-40B4-BE49-F238E27FC236}">
                  <a16:creationId xmlns:a16="http://schemas.microsoft.com/office/drawing/2014/main" id="{EB1EFC88-B05B-40F3-96D1-644E2969DA67}"/>
                </a:ext>
              </a:extLst>
            </p:cNvPr>
            <p:cNvPicPr>
              <a:picLocks noChangeAspect="1"/>
            </p:cNvPicPr>
            <p:nvPr/>
          </p:nvPicPr>
          <p:blipFill>
            <a:blip r:embed="rId9"/>
            <a:stretch>
              <a:fillRect/>
            </a:stretch>
          </p:blipFill>
          <p:spPr>
            <a:xfrm>
              <a:off x="4171038" y="5442607"/>
              <a:ext cx="365842" cy="349101"/>
            </a:xfrm>
            <a:prstGeom prst="rect">
              <a:avLst/>
            </a:prstGeom>
          </p:spPr>
        </p:pic>
        <p:pic>
          <p:nvPicPr>
            <p:cNvPr id="32" name="Imagen 31">
              <a:extLst>
                <a:ext uri="{FF2B5EF4-FFF2-40B4-BE49-F238E27FC236}">
                  <a16:creationId xmlns:a16="http://schemas.microsoft.com/office/drawing/2014/main" id="{58647FE9-33BC-47FF-BD1F-47D3E6258F39}"/>
                </a:ext>
              </a:extLst>
            </p:cNvPr>
            <p:cNvPicPr>
              <a:picLocks noChangeAspect="1"/>
            </p:cNvPicPr>
            <p:nvPr/>
          </p:nvPicPr>
          <p:blipFill>
            <a:blip r:embed="rId10"/>
            <a:stretch>
              <a:fillRect/>
            </a:stretch>
          </p:blipFill>
          <p:spPr>
            <a:xfrm>
              <a:off x="4676076" y="5334414"/>
              <a:ext cx="261110" cy="529266"/>
            </a:xfrm>
            <a:prstGeom prst="rect">
              <a:avLst/>
            </a:prstGeom>
          </p:spPr>
        </p:pic>
        <p:pic>
          <p:nvPicPr>
            <p:cNvPr id="33" name="Imagen 32">
              <a:extLst>
                <a:ext uri="{FF2B5EF4-FFF2-40B4-BE49-F238E27FC236}">
                  <a16:creationId xmlns:a16="http://schemas.microsoft.com/office/drawing/2014/main" id="{2630BB7A-585C-4B29-8B31-D9474554A2A5}"/>
                </a:ext>
              </a:extLst>
            </p:cNvPr>
            <p:cNvPicPr>
              <a:picLocks noChangeAspect="1"/>
            </p:cNvPicPr>
            <p:nvPr/>
          </p:nvPicPr>
          <p:blipFill>
            <a:blip r:embed="rId11"/>
            <a:stretch>
              <a:fillRect/>
            </a:stretch>
          </p:blipFill>
          <p:spPr>
            <a:xfrm>
              <a:off x="5055074" y="5508638"/>
              <a:ext cx="321768" cy="270156"/>
            </a:xfrm>
            <a:prstGeom prst="rect">
              <a:avLst/>
            </a:prstGeom>
          </p:spPr>
        </p:pic>
        <p:pic>
          <p:nvPicPr>
            <p:cNvPr id="34" name="Imagen 33">
              <a:extLst>
                <a:ext uri="{FF2B5EF4-FFF2-40B4-BE49-F238E27FC236}">
                  <a16:creationId xmlns:a16="http://schemas.microsoft.com/office/drawing/2014/main" id="{B6ACBBAE-5393-4114-884A-1E1363604805}"/>
                </a:ext>
              </a:extLst>
            </p:cNvPr>
            <p:cNvPicPr>
              <a:picLocks noChangeAspect="1"/>
            </p:cNvPicPr>
            <p:nvPr/>
          </p:nvPicPr>
          <p:blipFill>
            <a:blip r:embed="rId12"/>
            <a:stretch>
              <a:fillRect/>
            </a:stretch>
          </p:blipFill>
          <p:spPr>
            <a:xfrm>
              <a:off x="1840637" y="4464367"/>
              <a:ext cx="3743090" cy="789642"/>
            </a:xfrm>
            <a:prstGeom prst="rect">
              <a:avLst/>
            </a:prstGeom>
          </p:spPr>
        </p:pic>
        <p:pic>
          <p:nvPicPr>
            <p:cNvPr id="35" name="Imagen 34">
              <a:extLst>
                <a:ext uri="{FF2B5EF4-FFF2-40B4-BE49-F238E27FC236}">
                  <a16:creationId xmlns:a16="http://schemas.microsoft.com/office/drawing/2014/main" id="{4BDF0AD4-BF56-468B-8704-DBD25D078F38}"/>
                </a:ext>
              </a:extLst>
            </p:cNvPr>
            <p:cNvPicPr>
              <a:picLocks noChangeAspect="1"/>
            </p:cNvPicPr>
            <p:nvPr/>
          </p:nvPicPr>
          <p:blipFill>
            <a:blip r:embed="rId13"/>
            <a:stretch>
              <a:fillRect/>
            </a:stretch>
          </p:blipFill>
          <p:spPr>
            <a:xfrm>
              <a:off x="2635133" y="3665788"/>
              <a:ext cx="291670" cy="360886"/>
            </a:xfrm>
            <a:prstGeom prst="rect">
              <a:avLst/>
            </a:prstGeom>
          </p:spPr>
        </p:pic>
        <p:pic>
          <p:nvPicPr>
            <p:cNvPr id="36" name="Imagen 35">
              <a:extLst>
                <a:ext uri="{FF2B5EF4-FFF2-40B4-BE49-F238E27FC236}">
                  <a16:creationId xmlns:a16="http://schemas.microsoft.com/office/drawing/2014/main" id="{776A6CC5-8711-4862-A891-36A607B1FD57}"/>
                </a:ext>
              </a:extLst>
            </p:cNvPr>
            <p:cNvPicPr>
              <a:picLocks noChangeAspect="1"/>
            </p:cNvPicPr>
            <p:nvPr/>
          </p:nvPicPr>
          <p:blipFill>
            <a:blip r:embed="rId14"/>
            <a:stretch>
              <a:fillRect/>
            </a:stretch>
          </p:blipFill>
          <p:spPr>
            <a:xfrm>
              <a:off x="2996098" y="3694829"/>
              <a:ext cx="424634" cy="302802"/>
            </a:xfrm>
            <a:prstGeom prst="rect">
              <a:avLst/>
            </a:prstGeom>
          </p:spPr>
        </p:pic>
        <p:pic>
          <p:nvPicPr>
            <p:cNvPr id="37" name="Imagen 36">
              <a:extLst>
                <a:ext uri="{FF2B5EF4-FFF2-40B4-BE49-F238E27FC236}">
                  <a16:creationId xmlns:a16="http://schemas.microsoft.com/office/drawing/2014/main" id="{75342A14-05F4-47B5-8D95-DDF95EDE52ED}"/>
                </a:ext>
              </a:extLst>
            </p:cNvPr>
            <p:cNvPicPr>
              <a:picLocks noChangeAspect="1"/>
            </p:cNvPicPr>
            <p:nvPr/>
          </p:nvPicPr>
          <p:blipFill>
            <a:blip r:embed="rId15"/>
            <a:stretch>
              <a:fillRect/>
            </a:stretch>
          </p:blipFill>
          <p:spPr>
            <a:xfrm>
              <a:off x="3553559" y="3665788"/>
              <a:ext cx="341032" cy="426714"/>
            </a:xfrm>
            <a:prstGeom prst="rect">
              <a:avLst/>
            </a:prstGeom>
          </p:spPr>
        </p:pic>
        <p:pic>
          <p:nvPicPr>
            <p:cNvPr id="38" name="Imagen 37">
              <a:extLst>
                <a:ext uri="{FF2B5EF4-FFF2-40B4-BE49-F238E27FC236}">
                  <a16:creationId xmlns:a16="http://schemas.microsoft.com/office/drawing/2014/main" id="{45D91978-BD54-4360-BEBA-1EA0FD1A38E3}"/>
                </a:ext>
              </a:extLst>
            </p:cNvPr>
            <p:cNvPicPr>
              <a:picLocks noChangeAspect="1"/>
            </p:cNvPicPr>
            <p:nvPr/>
          </p:nvPicPr>
          <p:blipFill>
            <a:blip r:embed="rId16"/>
            <a:stretch>
              <a:fillRect/>
            </a:stretch>
          </p:blipFill>
          <p:spPr>
            <a:xfrm>
              <a:off x="3981375" y="3657978"/>
              <a:ext cx="348013" cy="434902"/>
            </a:xfrm>
            <a:prstGeom prst="rect">
              <a:avLst/>
            </a:prstGeom>
          </p:spPr>
        </p:pic>
        <p:pic>
          <p:nvPicPr>
            <p:cNvPr id="39" name="Imagen 38">
              <a:extLst>
                <a:ext uri="{FF2B5EF4-FFF2-40B4-BE49-F238E27FC236}">
                  <a16:creationId xmlns:a16="http://schemas.microsoft.com/office/drawing/2014/main" id="{18073131-DD6D-4800-AAF2-BEF8C555020B}"/>
                </a:ext>
              </a:extLst>
            </p:cNvPr>
            <p:cNvPicPr>
              <a:picLocks noChangeAspect="1"/>
            </p:cNvPicPr>
            <p:nvPr/>
          </p:nvPicPr>
          <p:blipFill>
            <a:blip r:embed="rId17"/>
            <a:stretch>
              <a:fillRect/>
            </a:stretch>
          </p:blipFill>
          <p:spPr>
            <a:xfrm>
              <a:off x="1840637" y="3643197"/>
              <a:ext cx="649752" cy="412790"/>
            </a:xfrm>
            <a:prstGeom prst="rect">
              <a:avLst/>
            </a:prstGeom>
          </p:spPr>
        </p:pic>
        <p:pic>
          <p:nvPicPr>
            <p:cNvPr id="40" name="Imagen 39">
              <a:extLst>
                <a:ext uri="{FF2B5EF4-FFF2-40B4-BE49-F238E27FC236}">
                  <a16:creationId xmlns:a16="http://schemas.microsoft.com/office/drawing/2014/main" id="{F2957B88-A4DB-4C8C-9B8E-2D185A8498D7}"/>
                </a:ext>
              </a:extLst>
            </p:cNvPr>
            <p:cNvPicPr>
              <a:picLocks noChangeAspect="1"/>
            </p:cNvPicPr>
            <p:nvPr/>
          </p:nvPicPr>
          <p:blipFill>
            <a:blip r:embed="rId18"/>
            <a:stretch>
              <a:fillRect/>
            </a:stretch>
          </p:blipFill>
          <p:spPr>
            <a:xfrm>
              <a:off x="4421506" y="3726170"/>
              <a:ext cx="527657" cy="240120"/>
            </a:xfrm>
            <a:prstGeom prst="rect">
              <a:avLst/>
            </a:prstGeom>
          </p:spPr>
        </p:pic>
        <p:pic>
          <p:nvPicPr>
            <p:cNvPr id="41" name="Imagen 40">
              <a:extLst>
                <a:ext uri="{FF2B5EF4-FFF2-40B4-BE49-F238E27FC236}">
                  <a16:creationId xmlns:a16="http://schemas.microsoft.com/office/drawing/2014/main" id="{4F13E4F4-6BA7-444A-B2CC-E003C96E1244}"/>
                </a:ext>
              </a:extLst>
            </p:cNvPr>
            <p:cNvPicPr>
              <a:picLocks noChangeAspect="1"/>
            </p:cNvPicPr>
            <p:nvPr/>
          </p:nvPicPr>
          <p:blipFill>
            <a:blip r:embed="rId19"/>
            <a:stretch>
              <a:fillRect/>
            </a:stretch>
          </p:blipFill>
          <p:spPr>
            <a:xfrm>
              <a:off x="5075722" y="3665788"/>
              <a:ext cx="406176" cy="377679"/>
            </a:xfrm>
            <a:prstGeom prst="rect">
              <a:avLst/>
            </a:prstGeom>
          </p:spPr>
        </p:pic>
        <p:pic>
          <p:nvPicPr>
            <p:cNvPr id="42" name="Imagen 41">
              <a:extLst>
                <a:ext uri="{FF2B5EF4-FFF2-40B4-BE49-F238E27FC236}">
                  <a16:creationId xmlns:a16="http://schemas.microsoft.com/office/drawing/2014/main" id="{3372900D-1B2B-44A0-BE24-B9624DEEE295}"/>
                </a:ext>
              </a:extLst>
            </p:cNvPr>
            <p:cNvPicPr>
              <a:picLocks noChangeAspect="1"/>
            </p:cNvPicPr>
            <p:nvPr/>
          </p:nvPicPr>
          <p:blipFill>
            <a:blip r:embed="rId20"/>
            <a:stretch>
              <a:fillRect/>
            </a:stretch>
          </p:blipFill>
          <p:spPr>
            <a:xfrm>
              <a:off x="3505023" y="2931603"/>
              <a:ext cx="2034151" cy="313283"/>
            </a:xfrm>
            <a:prstGeom prst="rect">
              <a:avLst/>
            </a:prstGeom>
          </p:spPr>
        </p:pic>
        <p:pic>
          <p:nvPicPr>
            <p:cNvPr id="43" name="Imagen 42">
              <a:extLst>
                <a:ext uri="{FF2B5EF4-FFF2-40B4-BE49-F238E27FC236}">
                  <a16:creationId xmlns:a16="http://schemas.microsoft.com/office/drawing/2014/main" id="{DDF90C1C-52D4-4CB3-ADC0-75B6072760E0}"/>
                </a:ext>
              </a:extLst>
            </p:cNvPr>
            <p:cNvPicPr>
              <a:picLocks noChangeAspect="1"/>
            </p:cNvPicPr>
            <p:nvPr/>
          </p:nvPicPr>
          <p:blipFill>
            <a:blip r:embed="rId21"/>
            <a:stretch>
              <a:fillRect/>
            </a:stretch>
          </p:blipFill>
          <p:spPr>
            <a:xfrm>
              <a:off x="1771227" y="2778052"/>
              <a:ext cx="1551844" cy="606125"/>
            </a:xfrm>
            <a:prstGeom prst="rect">
              <a:avLst/>
            </a:prstGeom>
          </p:spPr>
        </p:pic>
        <p:sp>
          <p:nvSpPr>
            <p:cNvPr id="44" name="Abrir llave 43">
              <a:extLst>
                <a:ext uri="{FF2B5EF4-FFF2-40B4-BE49-F238E27FC236}">
                  <a16:creationId xmlns:a16="http://schemas.microsoft.com/office/drawing/2014/main" id="{DEDFFAE5-FEC0-42F7-8163-64D0E3387555}"/>
                </a:ext>
              </a:extLst>
            </p:cNvPr>
            <p:cNvSpPr/>
            <p:nvPr/>
          </p:nvSpPr>
          <p:spPr>
            <a:xfrm>
              <a:off x="552050" y="2535629"/>
              <a:ext cx="101382" cy="3456264"/>
            </a:xfrm>
            <a:prstGeom prst="leftBrace">
              <a:avLst/>
            </a:prstGeom>
            <a:ln>
              <a:solidFill>
                <a:srgbClr val="01FD0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sz="1600"/>
            </a:p>
          </p:txBody>
        </p:sp>
        <p:sp>
          <p:nvSpPr>
            <p:cNvPr id="45" name="Rectángulo: esquinas diagonales redondeadas 2">
              <a:extLst>
                <a:ext uri="{FF2B5EF4-FFF2-40B4-BE49-F238E27FC236}">
                  <a16:creationId xmlns:a16="http://schemas.microsoft.com/office/drawing/2014/main" id="{08A9762B-F06E-41DC-8B58-96D40752CBC6}"/>
                </a:ext>
              </a:extLst>
            </p:cNvPr>
            <p:cNvSpPr/>
            <p:nvPr/>
          </p:nvSpPr>
          <p:spPr>
            <a:xfrm>
              <a:off x="370098" y="3533313"/>
              <a:ext cx="158258" cy="1537463"/>
            </a:xfrm>
            <a:prstGeom prst="round2DiagRect">
              <a:avLst/>
            </a:prstGeom>
            <a:gradFill flip="none" rotWithShape="1">
              <a:gsLst>
                <a:gs pos="68000">
                  <a:schemeClr val="accent6"/>
                </a:gs>
                <a:gs pos="44000">
                  <a:srgbClr val="0070C0"/>
                </a:gs>
                <a:gs pos="28000">
                  <a:schemeClr val="accent4"/>
                </a:gs>
                <a:gs pos="87715">
                  <a:srgbClr val="5894CA"/>
                </a:gs>
                <a:gs pos="80000">
                  <a:srgbClr val="00B0F0"/>
                </a:gs>
                <a:gs pos="85000">
                  <a:schemeClr val="accent5">
                    <a:lumMod val="95000"/>
                    <a:lumOff val="5000"/>
                  </a:schemeClr>
                </a:gs>
                <a:gs pos="100000">
                  <a:schemeClr val="accent5">
                    <a:lumMod val="60000"/>
                  </a:schemeClr>
                </a:gs>
              </a:gsLst>
              <a:path path="circle">
                <a:fillToRect l="50000" t="130000" r="50000" b="-30000"/>
              </a:path>
              <a:tileRect/>
            </a:gradFill>
            <a:ln>
              <a:solidFill>
                <a:srgbClr val="01FD01"/>
              </a:solidFill>
            </a:ln>
            <a:effectLst>
              <a:outerShdw blurRad="50800" dist="50800" dir="5400000" sx="8000" sy="8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AR" sz="1600" dirty="0"/>
                <a:t>Operador</a:t>
              </a:r>
            </a:p>
          </p:txBody>
        </p:sp>
        <p:sp>
          <p:nvSpPr>
            <p:cNvPr id="46" name="Flecha derecha 2052">
              <a:extLst>
                <a:ext uri="{FF2B5EF4-FFF2-40B4-BE49-F238E27FC236}">
                  <a16:creationId xmlns:a16="http://schemas.microsoft.com/office/drawing/2014/main" id="{EDA4CD64-C8E0-45DB-9E7D-E960A46C28F1}"/>
                </a:ext>
              </a:extLst>
            </p:cNvPr>
            <p:cNvSpPr/>
            <p:nvPr/>
          </p:nvSpPr>
          <p:spPr>
            <a:xfrm>
              <a:off x="2040295" y="5587288"/>
              <a:ext cx="103936" cy="1334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600"/>
            </a:p>
          </p:txBody>
        </p:sp>
      </p:grpSp>
      <p:grpSp>
        <p:nvGrpSpPr>
          <p:cNvPr id="63" name="Grupo 62">
            <a:extLst>
              <a:ext uri="{FF2B5EF4-FFF2-40B4-BE49-F238E27FC236}">
                <a16:creationId xmlns:a16="http://schemas.microsoft.com/office/drawing/2014/main" id="{87DF21B5-2167-4CBC-99BA-C1D4F5CBB704}"/>
              </a:ext>
            </a:extLst>
          </p:cNvPr>
          <p:cNvGrpSpPr/>
          <p:nvPr/>
        </p:nvGrpSpPr>
        <p:grpSpPr>
          <a:xfrm>
            <a:off x="6529655" y="2499471"/>
            <a:ext cx="5368504" cy="3575254"/>
            <a:chOff x="38271" y="1696339"/>
            <a:chExt cx="11225931" cy="5096916"/>
          </a:xfrm>
        </p:grpSpPr>
        <p:pic>
          <p:nvPicPr>
            <p:cNvPr id="64" name="Picture 2" descr="Resultado de imagen para PERSONA AZUL">
              <a:extLst>
                <a:ext uri="{FF2B5EF4-FFF2-40B4-BE49-F238E27FC236}">
                  <a16:creationId xmlns:a16="http://schemas.microsoft.com/office/drawing/2014/main" id="{44CD2EB2-6CF0-481D-ACB0-FF069283DE4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09960" y="5887176"/>
              <a:ext cx="311944" cy="623888"/>
            </a:xfrm>
            <a:prstGeom prst="rect">
              <a:avLst/>
            </a:prstGeom>
            <a:noFill/>
            <a:extLst>
              <a:ext uri="{909E8E84-426E-40DD-AFC4-6F175D3DCCD1}">
                <a14:hiddenFill xmlns:a14="http://schemas.microsoft.com/office/drawing/2010/main">
                  <a:solidFill>
                    <a:srgbClr val="FFFFFF"/>
                  </a:solidFill>
                </a14:hiddenFill>
              </a:ext>
            </a:extLst>
          </p:spPr>
        </p:pic>
        <p:pic>
          <p:nvPicPr>
            <p:cNvPr id="65" name="Imagen 64">
              <a:extLst>
                <a:ext uri="{FF2B5EF4-FFF2-40B4-BE49-F238E27FC236}">
                  <a16:creationId xmlns:a16="http://schemas.microsoft.com/office/drawing/2014/main" id="{AB010D0C-DFF9-4D0F-BAEE-6B050AF416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197082" y="5952292"/>
              <a:ext cx="1001321" cy="530615"/>
            </a:xfrm>
            <a:prstGeom prst="rect">
              <a:avLst/>
            </a:prstGeom>
          </p:spPr>
        </p:pic>
        <p:grpSp>
          <p:nvGrpSpPr>
            <p:cNvPr id="66" name="Grupo 65">
              <a:extLst>
                <a:ext uri="{FF2B5EF4-FFF2-40B4-BE49-F238E27FC236}">
                  <a16:creationId xmlns:a16="http://schemas.microsoft.com/office/drawing/2014/main" id="{2F8D6D09-5D2A-4F0C-9EAA-834FC01AA1E7}"/>
                </a:ext>
              </a:extLst>
            </p:cNvPr>
            <p:cNvGrpSpPr/>
            <p:nvPr/>
          </p:nvGrpSpPr>
          <p:grpSpPr>
            <a:xfrm>
              <a:off x="2000905" y="2145942"/>
              <a:ext cx="1027698" cy="511813"/>
              <a:chOff x="1131439" y="2558785"/>
              <a:chExt cx="1065179" cy="1266306"/>
            </a:xfrm>
            <a:solidFill>
              <a:schemeClr val="accent1"/>
            </a:solidFill>
            <a:scene3d>
              <a:camera prst="orthographicFront"/>
              <a:lightRig rig="threePt" dir="t">
                <a:rot lat="0" lon="0" rev="7500000"/>
              </a:lightRig>
            </a:scene3d>
          </p:grpSpPr>
          <p:sp>
            <p:nvSpPr>
              <p:cNvPr id="108" name="Flecha derecha 22">
                <a:extLst>
                  <a:ext uri="{FF2B5EF4-FFF2-40B4-BE49-F238E27FC236}">
                    <a16:creationId xmlns:a16="http://schemas.microsoft.com/office/drawing/2014/main" id="{64952393-EF8D-4680-8EED-5A4C40962A62}"/>
                  </a:ext>
                </a:extLst>
              </p:cNvPr>
              <p:cNvSpPr/>
              <p:nvPr/>
            </p:nvSpPr>
            <p:spPr>
              <a:xfrm>
                <a:off x="1131439" y="2558785"/>
                <a:ext cx="1065179" cy="1266306"/>
              </a:xfrm>
              <a:prstGeom prst="rightArrow">
                <a:avLst>
                  <a:gd name="adj1" fmla="val 75000"/>
                  <a:gd name="adj2" fmla="val 50000"/>
                </a:avLst>
              </a:prstGeom>
              <a:grpFill/>
              <a:sp3d z="-152400" extrusionH="63500" prstMaterial="dkEdge">
                <a:bevelT w="144450" h="36350" prst="relaxedInset"/>
                <a:contourClr>
                  <a:schemeClr val="bg1"/>
                </a:contourClr>
              </a:sp3d>
            </p:spPr>
            <p:style>
              <a:lnRef idx="1">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2">
                <a:schemeClr val="accent2">
                  <a:tint val="40000"/>
                  <a:alpha val="90000"/>
                  <a:hueOff val="0"/>
                  <a:satOff val="0"/>
                  <a:lumOff val="0"/>
                  <a:alphaOff val="0"/>
                </a:schemeClr>
              </a:effectRef>
              <a:fontRef idx="minor">
                <a:schemeClr val="dk1">
                  <a:hueOff val="0"/>
                  <a:satOff val="0"/>
                  <a:lumOff val="0"/>
                  <a:alphaOff val="0"/>
                </a:schemeClr>
              </a:fontRef>
            </p:style>
          </p:sp>
          <p:sp>
            <p:nvSpPr>
              <p:cNvPr id="109" name="Flecha derecha 4">
                <a:extLst>
                  <a:ext uri="{FF2B5EF4-FFF2-40B4-BE49-F238E27FC236}">
                    <a16:creationId xmlns:a16="http://schemas.microsoft.com/office/drawing/2014/main" id="{99806118-14C9-4627-B85E-B9E89771A048}"/>
                  </a:ext>
                </a:extLst>
              </p:cNvPr>
              <p:cNvSpPr/>
              <p:nvPr/>
            </p:nvSpPr>
            <p:spPr>
              <a:xfrm>
                <a:off x="1131439" y="2717073"/>
                <a:ext cx="665737" cy="949730"/>
              </a:xfrm>
              <a:prstGeom prst="rect">
                <a:avLst/>
              </a:prstGeom>
              <a:grpFill/>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 tIns="4445" rIns="4445" bIns="4445" numCol="1" spcCol="1270" anchor="t" anchorCtr="0">
                <a:noAutofit/>
              </a:bodyPr>
              <a:lstStyle/>
              <a:p>
                <a:pPr marL="57150" lvl="1" indent="-57150" algn="l" defTabSz="311150">
                  <a:lnSpc>
                    <a:spcPct val="90000"/>
                  </a:lnSpc>
                  <a:spcBef>
                    <a:spcPct val="0"/>
                  </a:spcBef>
                  <a:spcAft>
                    <a:spcPct val="15000"/>
                  </a:spcAft>
                  <a:buChar char="••"/>
                </a:pPr>
                <a:endParaRPr lang="es-ES" sz="600" kern="1200" dirty="0"/>
              </a:p>
              <a:p>
                <a:pPr marL="57150" lvl="1" indent="-57150" algn="l" defTabSz="311150">
                  <a:lnSpc>
                    <a:spcPct val="90000"/>
                  </a:lnSpc>
                  <a:spcBef>
                    <a:spcPct val="0"/>
                  </a:spcBef>
                  <a:spcAft>
                    <a:spcPct val="15000"/>
                  </a:spcAft>
                  <a:buChar char="••"/>
                </a:pPr>
                <a:r>
                  <a:rPr lang="es-ES" sz="600" b="1" dirty="0"/>
                  <a:t>Portal Operador</a:t>
                </a:r>
                <a:endParaRPr lang="es-ES" sz="600" b="1" kern="1200" dirty="0"/>
              </a:p>
            </p:txBody>
          </p:sp>
        </p:grpSp>
        <p:grpSp>
          <p:nvGrpSpPr>
            <p:cNvPr id="67" name="Grupo 66">
              <a:extLst>
                <a:ext uri="{FF2B5EF4-FFF2-40B4-BE49-F238E27FC236}">
                  <a16:creationId xmlns:a16="http://schemas.microsoft.com/office/drawing/2014/main" id="{43779C8D-39F8-44C3-A8CF-BEAF51C9CB6A}"/>
                </a:ext>
              </a:extLst>
            </p:cNvPr>
            <p:cNvGrpSpPr/>
            <p:nvPr/>
          </p:nvGrpSpPr>
          <p:grpSpPr>
            <a:xfrm>
              <a:off x="1024994" y="1696339"/>
              <a:ext cx="815475" cy="1242771"/>
              <a:chOff x="105286" y="901627"/>
              <a:chExt cx="1026152" cy="4580623"/>
            </a:xfrm>
            <a:solidFill>
              <a:schemeClr val="accent1"/>
            </a:solidFill>
            <a:scene3d>
              <a:camera prst="orthographicFront"/>
              <a:lightRig rig="threePt" dir="t">
                <a:rot lat="0" lon="0" rev="7500000"/>
              </a:lightRig>
            </a:scene3d>
          </p:grpSpPr>
          <p:sp>
            <p:nvSpPr>
              <p:cNvPr id="106" name="Rectángulo redondeado 26">
                <a:extLst>
                  <a:ext uri="{FF2B5EF4-FFF2-40B4-BE49-F238E27FC236}">
                    <a16:creationId xmlns:a16="http://schemas.microsoft.com/office/drawing/2014/main" id="{F9E0EB27-B580-4767-8ECB-E0595C24F210}"/>
                  </a:ext>
                </a:extLst>
              </p:cNvPr>
              <p:cNvSpPr/>
              <p:nvPr/>
            </p:nvSpPr>
            <p:spPr>
              <a:xfrm>
                <a:off x="105286" y="901627"/>
                <a:ext cx="1026152" cy="4580623"/>
              </a:xfrm>
              <a:prstGeom prst="roundRect">
                <a:avLst/>
              </a:prstGeom>
              <a:grpFill/>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07" name="Rectángulo 106">
                <a:extLst>
                  <a:ext uri="{FF2B5EF4-FFF2-40B4-BE49-F238E27FC236}">
                    <a16:creationId xmlns:a16="http://schemas.microsoft.com/office/drawing/2014/main" id="{C38A77F3-CACB-459D-94C0-16CC120C116F}"/>
                  </a:ext>
                </a:extLst>
              </p:cNvPr>
              <p:cNvSpPr/>
              <p:nvPr/>
            </p:nvSpPr>
            <p:spPr>
              <a:xfrm>
                <a:off x="155379" y="951720"/>
                <a:ext cx="925966" cy="448043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38100" tIns="19050" rIns="38100" bIns="19050" numCol="1" spcCol="1270" anchor="ctr" anchorCtr="0">
                <a:noAutofit/>
              </a:bodyPr>
              <a:lstStyle/>
              <a:p>
                <a:pPr lvl="0" algn="ctr" defTabSz="444500">
                  <a:lnSpc>
                    <a:spcPct val="90000"/>
                  </a:lnSpc>
                  <a:spcBef>
                    <a:spcPct val="0"/>
                  </a:spcBef>
                  <a:spcAft>
                    <a:spcPct val="35000"/>
                  </a:spcAft>
                </a:pPr>
                <a:r>
                  <a:rPr lang="es-ES" sz="900" kern="1200" dirty="0"/>
                  <a:t>Nivel  3</a:t>
                </a:r>
              </a:p>
              <a:p>
                <a:pPr lvl="0" algn="ctr" defTabSz="444500">
                  <a:lnSpc>
                    <a:spcPct val="90000"/>
                  </a:lnSpc>
                  <a:spcBef>
                    <a:spcPct val="0"/>
                  </a:spcBef>
                  <a:spcAft>
                    <a:spcPct val="35000"/>
                  </a:spcAft>
                </a:pPr>
                <a:r>
                  <a:rPr lang="es-ES" sz="900" kern="1200" dirty="0"/>
                  <a:t>SCR</a:t>
                </a:r>
              </a:p>
            </p:txBody>
          </p:sp>
        </p:grpSp>
        <p:grpSp>
          <p:nvGrpSpPr>
            <p:cNvPr id="68" name="Grupo 67">
              <a:extLst>
                <a:ext uri="{FF2B5EF4-FFF2-40B4-BE49-F238E27FC236}">
                  <a16:creationId xmlns:a16="http://schemas.microsoft.com/office/drawing/2014/main" id="{8DC946BF-A2CA-4CF7-A240-C597E04BA1CB}"/>
                </a:ext>
              </a:extLst>
            </p:cNvPr>
            <p:cNvGrpSpPr/>
            <p:nvPr/>
          </p:nvGrpSpPr>
          <p:grpSpPr>
            <a:xfrm>
              <a:off x="2000904" y="3430657"/>
              <a:ext cx="1053811" cy="511813"/>
              <a:chOff x="1131439" y="2558785"/>
              <a:chExt cx="1065179" cy="1266306"/>
            </a:xfrm>
            <a:solidFill>
              <a:schemeClr val="accent6"/>
            </a:solidFill>
            <a:scene3d>
              <a:camera prst="orthographicFront"/>
              <a:lightRig rig="threePt" dir="t">
                <a:rot lat="0" lon="0" rev="7500000"/>
              </a:lightRig>
            </a:scene3d>
          </p:grpSpPr>
          <p:sp>
            <p:nvSpPr>
              <p:cNvPr id="104" name="Flecha derecha 30">
                <a:extLst>
                  <a:ext uri="{FF2B5EF4-FFF2-40B4-BE49-F238E27FC236}">
                    <a16:creationId xmlns:a16="http://schemas.microsoft.com/office/drawing/2014/main" id="{F1CBD2B3-08AD-414A-A42F-75500B4F523E}"/>
                  </a:ext>
                </a:extLst>
              </p:cNvPr>
              <p:cNvSpPr/>
              <p:nvPr/>
            </p:nvSpPr>
            <p:spPr>
              <a:xfrm>
                <a:off x="1131439" y="2558785"/>
                <a:ext cx="1065179" cy="1266306"/>
              </a:xfrm>
              <a:prstGeom prst="rightArrow">
                <a:avLst>
                  <a:gd name="adj1" fmla="val 75000"/>
                  <a:gd name="adj2" fmla="val 50000"/>
                </a:avLst>
              </a:prstGeom>
              <a:grpFill/>
              <a:sp3d z="-152400" extrusionH="63500" prstMaterial="dkEdge">
                <a:bevelT w="144450" h="36350" prst="relaxedInset"/>
                <a:contourClr>
                  <a:schemeClr val="bg1"/>
                </a:contourClr>
              </a:sp3d>
            </p:spPr>
            <p:style>
              <a:lnRef idx="1">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2">
                <a:schemeClr val="accent2">
                  <a:tint val="40000"/>
                  <a:alpha val="90000"/>
                  <a:hueOff val="0"/>
                  <a:satOff val="0"/>
                  <a:lumOff val="0"/>
                  <a:alphaOff val="0"/>
                </a:schemeClr>
              </a:effectRef>
              <a:fontRef idx="minor">
                <a:schemeClr val="dk1">
                  <a:hueOff val="0"/>
                  <a:satOff val="0"/>
                  <a:lumOff val="0"/>
                  <a:alphaOff val="0"/>
                </a:schemeClr>
              </a:fontRef>
            </p:style>
          </p:sp>
          <p:sp>
            <p:nvSpPr>
              <p:cNvPr id="105" name="Flecha derecha 4">
                <a:extLst>
                  <a:ext uri="{FF2B5EF4-FFF2-40B4-BE49-F238E27FC236}">
                    <a16:creationId xmlns:a16="http://schemas.microsoft.com/office/drawing/2014/main" id="{771C1393-AADE-4A14-A6CA-862860C70DCD}"/>
                  </a:ext>
                </a:extLst>
              </p:cNvPr>
              <p:cNvSpPr/>
              <p:nvPr/>
            </p:nvSpPr>
            <p:spPr>
              <a:xfrm>
                <a:off x="1131439" y="2717073"/>
                <a:ext cx="665737" cy="949730"/>
              </a:xfrm>
              <a:prstGeom prst="rect">
                <a:avLst/>
              </a:prstGeom>
              <a:grpFill/>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 tIns="4445" rIns="4445" bIns="4445" numCol="1" spcCol="1270" anchor="t" anchorCtr="0">
                <a:noAutofit/>
              </a:bodyPr>
              <a:lstStyle/>
              <a:p>
                <a:pPr marL="57150" lvl="1" indent="-57150" algn="l" defTabSz="311150">
                  <a:lnSpc>
                    <a:spcPct val="90000"/>
                  </a:lnSpc>
                  <a:spcBef>
                    <a:spcPct val="0"/>
                  </a:spcBef>
                  <a:spcAft>
                    <a:spcPct val="15000"/>
                  </a:spcAft>
                  <a:buChar char="••"/>
                </a:pPr>
                <a:endParaRPr lang="es-ES" sz="600" kern="1200" dirty="0"/>
              </a:p>
              <a:p>
                <a:pPr marL="57150" lvl="1" indent="-57150" algn="l" defTabSz="311150">
                  <a:lnSpc>
                    <a:spcPct val="90000"/>
                  </a:lnSpc>
                  <a:spcBef>
                    <a:spcPct val="0"/>
                  </a:spcBef>
                  <a:spcAft>
                    <a:spcPct val="15000"/>
                  </a:spcAft>
                  <a:buChar char="••"/>
                </a:pPr>
                <a:r>
                  <a:rPr lang="es-ES" sz="600" b="1" dirty="0"/>
                  <a:t> Redes de Recarga y Venta</a:t>
                </a:r>
                <a:endParaRPr lang="es-ES" sz="600" b="1" kern="1200" dirty="0"/>
              </a:p>
            </p:txBody>
          </p:sp>
        </p:grpSp>
        <p:grpSp>
          <p:nvGrpSpPr>
            <p:cNvPr id="69" name="Grupo 68">
              <a:extLst>
                <a:ext uri="{FF2B5EF4-FFF2-40B4-BE49-F238E27FC236}">
                  <a16:creationId xmlns:a16="http://schemas.microsoft.com/office/drawing/2014/main" id="{79410CB2-4AED-4FD2-BFB1-45843B8DF877}"/>
                </a:ext>
              </a:extLst>
            </p:cNvPr>
            <p:cNvGrpSpPr/>
            <p:nvPr/>
          </p:nvGrpSpPr>
          <p:grpSpPr>
            <a:xfrm>
              <a:off x="1024994" y="2981054"/>
              <a:ext cx="815475" cy="1242771"/>
              <a:chOff x="105286" y="901627"/>
              <a:chExt cx="1026152" cy="4580623"/>
            </a:xfrm>
            <a:solidFill>
              <a:schemeClr val="accent6"/>
            </a:solidFill>
            <a:scene3d>
              <a:camera prst="orthographicFront"/>
              <a:lightRig rig="threePt" dir="t">
                <a:rot lat="0" lon="0" rev="7500000"/>
              </a:lightRig>
            </a:scene3d>
          </p:grpSpPr>
          <p:sp>
            <p:nvSpPr>
              <p:cNvPr id="102" name="Rectángulo redondeado 33">
                <a:extLst>
                  <a:ext uri="{FF2B5EF4-FFF2-40B4-BE49-F238E27FC236}">
                    <a16:creationId xmlns:a16="http://schemas.microsoft.com/office/drawing/2014/main" id="{D7A1279A-AD25-46D2-992D-98B53B55E02A}"/>
                  </a:ext>
                </a:extLst>
              </p:cNvPr>
              <p:cNvSpPr/>
              <p:nvPr/>
            </p:nvSpPr>
            <p:spPr>
              <a:xfrm>
                <a:off x="105286" y="901627"/>
                <a:ext cx="1026152" cy="4580623"/>
              </a:xfrm>
              <a:prstGeom prst="roundRect">
                <a:avLst/>
              </a:prstGeom>
              <a:grpFill/>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03" name="Rectángulo 102">
                <a:extLst>
                  <a:ext uri="{FF2B5EF4-FFF2-40B4-BE49-F238E27FC236}">
                    <a16:creationId xmlns:a16="http://schemas.microsoft.com/office/drawing/2014/main" id="{29E6CEFE-FCF1-4B75-9D6A-78436D5BD312}"/>
                  </a:ext>
                </a:extLst>
              </p:cNvPr>
              <p:cNvSpPr/>
              <p:nvPr/>
            </p:nvSpPr>
            <p:spPr>
              <a:xfrm>
                <a:off x="155379" y="951720"/>
                <a:ext cx="925966" cy="448043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38100" tIns="19050" rIns="38100" bIns="19050" numCol="1" spcCol="1270" anchor="ctr" anchorCtr="0">
                <a:noAutofit/>
              </a:bodyPr>
              <a:lstStyle/>
              <a:p>
                <a:pPr lvl="0" algn="ctr" defTabSz="444500">
                  <a:lnSpc>
                    <a:spcPct val="90000"/>
                  </a:lnSpc>
                  <a:spcBef>
                    <a:spcPct val="0"/>
                  </a:spcBef>
                  <a:spcAft>
                    <a:spcPct val="35000"/>
                  </a:spcAft>
                </a:pPr>
                <a:r>
                  <a:rPr lang="es-ES" sz="900" kern="1200" dirty="0"/>
                  <a:t>Nivel 2</a:t>
                </a:r>
              </a:p>
            </p:txBody>
          </p:sp>
        </p:grpSp>
        <p:grpSp>
          <p:nvGrpSpPr>
            <p:cNvPr id="70" name="Grupo 69">
              <a:extLst>
                <a:ext uri="{FF2B5EF4-FFF2-40B4-BE49-F238E27FC236}">
                  <a16:creationId xmlns:a16="http://schemas.microsoft.com/office/drawing/2014/main" id="{9921E6E9-F309-4F54-86F0-029F535F8567}"/>
                </a:ext>
              </a:extLst>
            </p:cNvPr>
            <p:cNvGrpSpPr/>
            <p:nvPr/>
          </p:nvGrpSpPr>
          <p:grpSpPr>
            <a:xfrm>
              <a:off x="1981192" y="4715372"/>
              <a:ext cx="1027698" cy="600206"/>
              <a:chOff x="1131439" y="2558785"/>
              <a:chExt cx="1065179" cy="1266306"/>
            </a:xfrm>
            <a:solidFill>
              <a:srgbClr val="002060"/>
            </a:solidFill>
            <a:scene3d>
              <a:camera prst="orthographicFront"/>
              <a:lightRig rig="threePt" dir="t">
                <a:rot lat="0" lon="0" rev="7500000"/>
              </a:lightRig>
            </a:scene3d>
          </p:grpSpPr>
          <p:sp>
            <p:nvSpPr>
              <p:cNvPr id="100" name="Flecha derecha 36">
                <a:extLst>
                  <a:ext uri="{FF2B5EF4-FFF2-40B4-BE49-F238E27FC236}">
                    <a16:creationId xmlns:a16="http://schemas.microsoft.com/office/drawing/2014/main" id="{49F6E78A-FDF1-4BE2-8EEF-0FCF79020F74}"/>
                  </a:ext>
                </a:extLst>
              </p:cNvPr>
              <p:cNvSpPr/>
              <p:nvPr/>
            </p:nvSpPr>
            <p:spPr>
              <a:xfrm>
                <a:off x="1131439" y="2558785"/>
                <a:ext cx="1065179" cy="1266306"/>
              </a:xfrm>
              <a:prstGeom prst="rightArrow">
                <a:avLst>
                  <a:gd name="adj1" fmla="val 75000"/>
                  <a:gd name="adj2" fmla="val 50000"/>
                </a:avLst>
              </a:prstGeom>
              <a:grpFill/>
              <a:sp3d z="-152400" extrusionH="63500" prstMaterial="dkEdge">
                <a:bevelT w="144450" h="36350" prst="relaxedInset"/>
                <a:contourClr>
                  <a:schemeClr val="bg1"/>
                </a:contourClr>
              </a:sp3d>
            </p:spPr>
            <p:style>
              <a:lnRef idx="1">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2">
                <a:schemeClr val="accent2">
                  <a:tint val="40000"/>
                  <a:alpha val="90000"/>
                  <a:hueOff val="0"/>
                  <a:satOff val="0"/>
                  <a:lumOff val="0"/>
                  <a:alphaOff val="0"/>
                </a:schemeClr>
              </a:effectRef>
              <a:fontRef idx="minor">
                <a:schemeClr val="dk1">
                  <a:hueOff val="0"/>
                  <a:satOff val="0"/>
                  <a:lumOff val="0"/>
                  <a:alphaOff val="0"/>
                </a:schemeClr>
              </a:fontRef>
            </p:style>
          </p:sp>
          <p:sp>
            <p:nvSpPr>
              <p:cNvPr id="101" name="Flecha derecha 4">
                <a:extLst>
                  <a:ext uri="{FF2B5EF4-FFF2-40B4-BE49-F238E27FC236}">
                    <a16:creationId xmlns:a16="http://schemas.microsoft.com/office/drawing/2014/main" id="{17C5CE87-B508-4DF6-9ED5-DADB6657102D}"/>
                  </a:ext>
                </a:extLst>
              </p:cNvPr>
              <p:cNvSpPr/>
              <p:nvPr/>
            </p:nvSpPr>
            <p:spPr>
              <a:xfrm>
                <a:off x="1131439" y="2717073"/>
                <a:ext cx="665737" cy="949730"/>
              </a:xfrm>
              <a:prstGeom prst="rect">
                <a:avLst/>
              </a:prstGeom>
              <a:grpFill/>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 tIns="4445" rIns="4445" bIns="4445" numCol="1" spcCol="1270" anchor="t" anchorCtr="0">
                <a:noAutofit/>
              </a:bodyPr>
              <a:lstStyle/>
              <a:p>
                <a:pPr marL="57150" lvl="1" indent="-57150" algn="l" defTabSz="311150">
                  <a:lnSpc>
                    <a:spcPct val="90000"/>
                  </a:lnSpc>
                  <a:spcBef>
                    <a:spcPct val="0"/>
                  </a:spcBef>
                  <a:spcAft>
                    <a:spcPct val="15000"/>
                  </a:spcAft>
                  <a:buChar char="••"/>
                </a:pPr>
                <a:endParaRPr lang="es-ES" sz="600" kern="1200" dirty="0"/>
              </a:p>
              <a:p>
                <a:pPr marL="57150" lvl="1" indent="-57150" algn="l" defTabSz="311150">
                  <a:lnSpc>
                    <a:spcPct val="90000"/>
                  </a:lnSpc>
                  <a:spcBef>
                    <a:spcPct val="0"/>
                  </a:spcBef>
                  <a:spcAft>
                    <a:spcPct val="15000"/>
                  </a:spcAft>
                  <a:buChar char="••"/>
                </a:pPr>
                <a:r>
                  <a:rPr lang="es-ES" sz="600" b="1" dirty="0"/>
                  <a:t>Validadores, dispositivos electrónicos</a:t>
                </a:r>
                <a:endParaRPr lang="es-ES" sz="600" b="1" kern="1200" dirty="0"/>
              </a:p>
            </p:txBody>
          </p:sp>
        </p:grpSp>
        <p:grpSp>
          <p:nvGrpSpPr>
            <p:cNvPr id="71" name="Grupo 70">
              <a:extLst>
                <a:ext uri="{FF2B5EF4-FFF2-40B4-BE49-F238E27FC236}">
                  <a16:creationId xmlns:a16="http://schemas.microsoft.com/office/drawing/2014/main" id="{D801C486-7FEE-4E94-8968-EDE01418E621}"/>
                </a:ext>
              </a:extLst>
            </p:cNvPr>
            <p:cNvGrpSpPr/>
            <p:nvPr/>
          </p:nvGrpSpPr>
          <p:grpSpPr>
            <a:xfrm>
              <a:off x="1005281" y="4265769"/>
              <a:ext cx="815475" cy="1242771"/>
              <a:chOff x="105286" y="901627"/>
              <a:chExt cx="1026152" cy="4580623"/>
            </a:xfrm>
            <a:solidFill>
              <a:srgbClr val="002060"/>
            </a:solidFill>
            <a:scene3d>
              <a:camera prst="orthographicFront"/>
              <a:lightRig rig="threePt" dir="t">
                <a:rot lat="0" lon="0" rev="7500000"/>
              </a:lightRig>
            </a:scene3d>
          </p:grpSpPr>
          <p:sp>
            <p:nvSpPr>
              <p:cNvPr id="98" name="Rectángulo redondeado 39">
                <a:extLst>
                  <a:ext uri="{FF2B5EF4-FFF2-40B4-BE49-F238E27FC236}">
                    <a16:creationId xmlns:a16="http://schemas.microsoft.com/office/drawing/2014/main" id="{D845E8B5-8662-4E3B-A0D0-B3E65488B66C}"/>
                  </a:ext>
                </a:extLst>
              </p:cNvPr>
              <p:cNvSpPr/>
              <p:nvPr/>
            </p:nvSpPr>
            <p:spPr>
              <a:xfrm>
                <a:off x="105286" y="901627"/>
                <a:ext cx="1026152" cy="4580623"/>
              </a:xfrm>
              <a:prstGeom prst="roundRect">
                <a:avLst/>
              </a:prstGeom>
              <a:grpFill/>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99" name="Rectángulo 98">
                <a:extLst>
                  <a:ext uri="{FF2B5EF4-FFF2-40B4-BE49-F238E27FC236}">
                    <a16:creationId xmlns:a16="http://schemas.microsoft.com/office/drawing/2014/main" id="{BB558933-1BA4-4C6B-8C33-07D81F9481CE}"/>
                  </a:ext>
                </a:extLst>
              </p:cNvPr>
              <p:cNvSpPr/>
              <p:nvPr/>
            </p:nvSpPr>
            <p:spPr>
              <a:xfrm>
                <a:off x="155379" y="951720"/>
                <a:ext cx="925966" cy="448043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38100" tIns="19050" rIns="38100" bIns="19050" numCol="1" spcCol="1270" anchor="ctr" anchorCtr="0">
                <a:noAutofit/>
              </a:bodyPr>
              <a:lstStyle/>
              <a:p>
                <a:pPr lvl="0" algn="ctr" defTabSz="444500">
                  <a:lnSpc>
                    <a:spcPct val="90000"/>
                  </a:lnSpc>
                  <a:spcBef>
                    <a:spcPct val="0"/>
                  </a:spcBef>
                  <a:spcAft>
                    <a:spcPct val="35000"/>
                  </a:spcAft>
                </a:pPr>
                <a:r>
                  <a:rPr lang="es-ES" sz="900" dirty="0"/>
                  <a:t>Nivel 1 </a:t>
                </a:r>
                <a:endParaRPr lang="es-ES" sz="900" kern="1200" dirty="0"/>
              </a:p>
            </p:txBody>
          </p:sp>
        </p:grpSp>
        <p:grpSp>
          <p:nvGrpSpPr>
            <p:cNvPr id="72" name="Grupo 71">
              <a:extLst>
                <a:ext uri="{FF2B5EF4-FFF2-40B4-BE49-F238E27FC236}">
                  <a16:creationId xmlns:a16="http://schemas.microsoft.com/office/drawing/2014/main" id="{B096AB6E-6955-44F5-981A-EB270B8B2B67}"/>
                </a:ext>
              </a:extLst>
            </p:cNvPr>
            <p:cNvGrpSpPr/>
            <p:nvPr/>
          </p:nvGrpSpPr>
          <p:grpSpPr>
            <a:xfrm>
              <a:off x="1981192" y="6000087"/>
              <a:ext cx="1027698" cy="511813"/>
              <a:chOff x="1131439" y="2558785"/>
              <a:chExt cx="1065179" cy="1266306"/>
            </a:xfrm>
            <a:solidFill>
              <a:schemeClr val="accent4"/>
            </a:solidFill>
            <a:scene3d>
              <a:camera prst="orthographicFront"/>
              <a:lightRig rig="threePt" dir="t">
                <a:rot lat="0" lon="0" rev="7500000"/>
              </a:lightRig>
            </a:scene3d>
          </p:grpSpPr>
          <p:sp>
            <p:nvSpPr>
              <p:cNvPr id="96" name="Flecha derecha 43">
                <a:extLst>
                  <a:ext uri="{FF2B5EF4-FFF2-40B4-BE49-F238E27FC236}">
                    <a16:creationId xmlns:a16="http://schemas.microsoft.com/office/drawing/2014/main" id="{6506E198-4033-4457-BA06-4DB6F8F721C7}"/>
                  </a:ext>
                </a:extLst>
              </p:cNvPr>
              <p:cNvSpPr/>
              <p:nvPr/>
            </p:nvSpPr>
            <p:spPr>
              <a:xfrm>
                <a:off x="1131439" y="2558785"/>
                <a:ext cx="1065179" cy="1266306"/>
              </a:xfrm>
              <a:prstGeom prst="rightArrow">
                <a:avLst>
                  <a:gd name="adj1" fmla="val 75000"/>
                  <a:gd name="adj2" fmla="val 50000"/>
                </a:avLst>
              </a:prstGeom>
              <a:grpFill/>
              <a:sp3d z="-152400" extrusionH="63500" prstMaterial="dkEdge">
                <a:bevelT w="144450" h="36350" prst="relaxedInset"/>
                <a:contourClr>
                  <a:schemeClr val="bg1"/>
                </a:contourClr>
              </a:sp3d>
            </p:spPr>
            <p:style>
              <a:lnRef idx="1">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2">
                <a:schemeClr val="accent2">
                  <a:tint val="40000"/>
                  <a:alpha val="90000"/>
                  <a:hueOff val="0"/>
                  <a:satOff val="0"/>
                  <a:lumOff val="0"/>
                  <a:alphaOff val="0"/>
                </a:schemeClr>
              </a:effectRef>
              <a:fontRef idx="minor">
                <a:schemeClr val="dk1">
                  <a:hueOff val="0"/>
                  <a:satOff val="0"/>
                  <a:lumOff val="0"/>
                  <a:alphaOff val="0"/>
                </a:schemeClr>
              </a:fontRef>
            </p:style>
          </p:sp>
          <p:sp>
            <p:nvSpPr>
              <p:cNvPr id="97" name="Flecha derecha 4">
                <a:extLst>
                  <a:ext uri="{FF2B5EF4-FFF2-40B4-BE49-F238E27FC236}">
                    <a16:creationId xmlns:a16="http://schemas.microsoft.com/office/drawing/2014/main" id="{034EC18B-2762-4DE8-8A44-3730DDCE1C05}"/>
                  </a:ext>
                </a:extLst>
              </p:cNvPr>
              <p:cNvSpPr/>
              <p:nvPr/>
            </p:nvSpPr>
            <p:spPr>
              <a:xfrm>
                <a:off x="1131439" y="2717073"/>
                <a:ext cx="665737" cy="949730"/>
              </a:xfrm>
              <a:prstGeom prst="rect">
                <a:avLst/>
              </a:prstGeom>
              <a:grpFill/>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 tIns="4445" rIns="4445" bIns="4445" numCol="1" spcCol="1270" anchor="t" anchorCtr="0">
                <a:noAutofit/>
              </a:bodyPr>
              <a:lstStyle/>
              <a:p>
                <a:pPr marL="57150" lvl="1" indent="-57150" algn="l" defTabSz="311150">
                  <a:lnSpc>
                    <a:spcPct val="90000"/>
                  </a:lnSpc>
                  <a:spcBef>
                    <a:spcPct val="0"/>
                  </a:spcBef>
                  <a:spcAft>
                    <a:spcPct val="15000"/>
                  </a:spcAft>
                  <a:buChar char="••"/>
                </a:pPr>
                <a:endParaRPr lang="es-ES" sz="600" kern="1200" dirty="0"/>
              </a:p>
              <a:p>
                <a:pPr marL="57150" lvl="1" indent="-57150" algn="l" defTabSz="311150">
                  <a:lnSpc>
                    <a:spcPct val="90000"/>
                  </a:lnSpc>
                  <a:spcBef>
                    <a:spcPct val="0"/>
                  </a:spcBef>
                  <a:spcAft>
                    <a:spcPct val="15000"/>
                  </a:spcAft>
                  <a:buChar char="••"/>
                </a:pPr>
                <a:r>
                  <a:rPr lang="es-ES" sz="600" b="1" dirty="0"/>
                  <a:t>Medio de  Pago</a:t>
                </a:r>
                <a:endParaRPr lang="es-ES" sz="600" b="1" kern="1200" dirty="0"/>
              </a:p>
            </p:txBody>
          </p:sp>
        </p:grpSp>
        <p:grpSp>
          <p:nvGrpSpPr>
            <p:cNvPr id="73" name="Grupo 72">
              <a:extLst>
                <a:ext uri="{FF2B5EF4-FFF2-40B4-BE49-F238E27FC236}">
                  <a16:creationId xmlns:a16="http://schemas.microsoft.com/office/drawing/2014/main" id="{A92BFEC8-597F-4ACB-89F3-40A02DE6EAAF}"/>
                </a:ext>
              </a:extLst>
            </p:cNvPr>
            <p:cNvGrpSpPr/>
            <p:nvPr/>
          </p:nvGrpSpPr>
          <p:grpSpPr>
            <a:xfrm>
              <a:off x="1005281" y="5550484"/>
              <a:ext cx="815475" cy="1242771"/>
              <a:chOff x="105286" y="901627"/>
              <a:chExt cx="1026152" cy="4580623"/>
            </a:xfrm>
            <a:solidFill>
              <a:srgbClr val="FFC000"/>
            </a:solidFill>
            <a:scene3d>
              <a:camera prst="orthographicFront"/>
              <a:lightRig rig="threePt" dir="t">
                <a:rot lat="0" lon="0" rev="7500000"/>
              </a:lightRig>
            </a:scene3d>
          </p:grpSpPr>
          <p:sp>
            <p:nvSpPr>
              <p:cNvPr id="94" name="Rectángulo redondeado 46">
                <a:extLst>
                  <a:ext uri="{FF2B5EF4-FFF2-40B4-BE49-F238E27FC236}">
                    <a16:creationId xmlns:a16="http://schemas.microsoft.com/office/drawing/2014/main" id="{37ABB0BC-712E-4D2E-B891-0A80212EB97F}"/>
                  </a:ext>
                </a:extLst>
              </p:cNvPr>
              <p:cNvSpPr/>
              <p:nvPr/>
            </p:nvSpPr>
            <p:spPr>
              <a:xfrm>
                <a:off x="105286" y="901627"/>
                <a:ext cx="1026152" cy="4580623"/>
              </a:xfrm>
              <a:prstGeom prst="roundRect">
                <a:avLst/>
              </a:prstGeom>
              <a:grpFill/>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95" name="Rectángulo 94">
                <a:extLst>
                  <a:ext uri="{FF2B5EF4-FFF2-40B4-BE49-F238E27FC236}">
                    <a16:creationId xmlns:a16="http://schemas.microsoft.com/office/drawing/2014/main" id="{0E9A9BBD-7394-4E15-B475-AA9AB8ED0289}"/>
                  </a:ext>
                </a:extLst>
              </p:cNvPr>
              <p:cNvSpPr/>
              <p:nvPr/>
            </p:nvSpPr>
            <p:spPr>
              <a:xfrm>
                <a:off x="155379" y="951720"/>
                <a:ext cx="925966" cy="448043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38100" tIns="19050" rIns="38100" bIns="19050" numCol="1" spcCol="1270" anchor="ctr" anchorCtr="0">
                <a:noAutofit/>
              </a:bodyPr>
              <a:lstStyle/>
              <a:p>
                <a:pPr lvl="0" algn="ctr" defTabSz="444500">
                  <a:lnSpc>
                    <a:spcPct val="90000"/>
                  </a:lnSpc>
                  <a:spcBef>
                    <a:spcPct val="0"/>
                  </a:spcBef>
                  <a:spcAft>
                    <a:spcPct val="35000"/>
                  </a:spcAft>
                </a:pPr>
                <a:r>
                  <a:rPr lang="es-ES" sz="900" kern="1200" dirty="0"/>
                  <a:t>Nivel  0</a:t>
                </a:r>
              </a:p>
            </p:txBody>
          </p:sp>
        </p:grpSp>
        <p:pic>
          <p:nvPicPr>
            <p:cNvPr id="74" name="Imagen 73">
              <a:extLst>
                <a:ext uri="{FF2B5EF4-FFF2-40B4-BE49-F238E27FC236}">
                  <a16:creationId xmlns:a16="http://schemas.microsoft.com/office/drawing/2014/main" id="{838AB6C5-D68F-4EC7-9072-9BD69367C8BE}"/>
                </a:ext>
              </a:extLst>
            </p:cNvPr>
            <p:cNvPicPr>
              <a:picLocks noChangeAspect="1"/>
            </p:cNvPicPr>
            <p:nvPr/>
          </p:nvPicPr>
          <p:blipFill>
            <a:blip r:embed="rId5"/>
            <a:stretch>
              <a:fillRect/>
            </a:stretch>
          </p:blipFill>
          <p:spPr>
            <a:xfrm>
              <a:off x="4993619" y="5818433"/>
              <a:ext cx="975138" cy="675948"/>
            </a:xfrm>
            <a:prstGeom prst="rect">
              <a:avLst/>
            </a:prstGeom>
          </p:spPr>
        </p:pic>
        <p:pic>
          <p:nvPicPr>
            <p:cNvPr id="75" name="Imagen 74">
              <a:extLst>
                <a:ext uri="{FF2B5EF4-FFF2-40B4-BE49-F238E27FC236}">
                  <a16:creationId xmlns:a16="http://schemas.microsoft.com/office/drawing/2014/main" id="{8DD71C5A-3DDB-45FC-8891-1278FAABC542}"/>
                </a:ext>
              </a:extLst>
            </p:cNvPr>
            <p:cNvPicPr>
              <a:picLocks noChangeAspect="1"/>
            </p:cNvPicPr>
            <p:nvPr/>
          </p:nvPicPr>
          <p:blipFill>
            <a:blip r:embed="rId6"/>
            <a:stretch>
              <a:fillRect/>
            </a:stretch>
          </p:blipFill>
          <p:spPr>
            <a:xfrm>
              <a:off x="4190872" y="5835841"/>
              <a:ext cx="719525" cy="675554"/>
            </a:xfrm>
            <a:prstGeom prst="rect">
              <a:avLst/>
            </a:prstGeom>
          </p:spPr>
        </p:pic>
        <p:pic>
          <p:nvPicPr>
            <p:cNvPr id="76" name="Imagen 75">
              <a:extLst>
                <a:ext uri="{FF2B5EF4-FFF2-40B4-BE49-F238E27FC236}">
                  <a16:creationId xmlns:a16="http://schemas.microsoft.com/office/drawing/2014/main" id="{4259E8FE-EAB1-476B-996F-E120EDA4F202}"/>
                </a:ext>
              </a:extLst>
            </p:cNvPr>
            <p:cNvPicPr>
              <a:picLocks noChangeAspect="1"/>
            </p:cNvPicPr>
            <p:nvPr/>
          </p:nvPicPr>
          <p:blipFill>
            <a:blip r:embed="rId7"/>
            <a:stretch>
              <a:fillRect/>
            </a:stretch>
          </p:blipFill>
          <p:spPr>
            <a:xfrm>
              <a:off x="6180867" y="5879192"/>
              <a:ext cx="878603" cy="588851"/>
            </a:xfrm>
            <a:prstGeom prst="rect">
              <a:avLst/>
            </a:prstGeom>
          </p:spPr>
        </p:pic>
        <p:pic>
          <p:nvPicPr>
            <p:cNvPr id="77" name="Imagen 76">
              <a:extLst>
                <a:ext uri="{FF2B5EF4-FFF2-40B4-BE49-F238E27FC236}">
                  <a16:creationId xmlns:a16="http://schemas.microsoft.com/office/drawing/2014/main" id="{2D331E86-154F-4A7F-A8AF-A93B01D805F3}"/>
                </a:ext>
              </a:extLst>
            </p:cNvPr>
            <p:cNvPicPr>
              <a:picLocks noChangeAspect="1"/>
            </p:cNvPicPr>
            <p:nvPr/>
          </p:nvPicPr>
          <p:blipFill>
            <a:blip r:embed="rId8"/>
            <a:stretch>
              <a:fillRect/>
            </a:stretch>
          </p:blipFill>
          <p:spPr>
            <a:xfrm>
              <a:off x="7225316" y="5879191"/>
              <a:ext cx="859853" cy="594949"/>
            </a:xfrm>
            <a:prstGeom prst="rect">
              <a:avLst/>
            </a:prstGeom>
          </p:spPr>
        </p:pic>
        <p:pic>
          <p:nvPicPr>
            <p:cNvPr id="78" name="Imagen 77">
              <a:extLst>
                <a:ext uri="{FF2B5EF4-FFF2-40B4-BE49-F238E27FC236}">
                  <a16:creationId xmlns:a16="http://schemas.microsoft.com/office/drawing/2014/main" id="{348DE9D9-22C8-4490-B0E5-E6633811D170}"/>
                </a:ext>
              </a:extLst>
            </p:cNvPr>
            <p:cNvPicPr>
              <a:picLocks noChangeAspect="1"/>
            </p:cNvPicPr>
            <p:nvPr/>
          </p:nvPicPr>
          <p:blipFill>
            <a:blip r:embed="rId9"/>
            <a:stretch>
              <a:fillRect/>
            </a:stretch>
          </p:blipFill>
          <p:spPr>
            <a:xfrm>
              <a:off x="8272019" y="5928416"/>
              <a:ext cx="774882" cy="501989"/>
            </a:xfrm>
            <a:prstGeom prst="rect">
              <a:avLst/>
            </a:prstGeom>
          </p:spPr>
        </p:pic>
        <p:pic>
          <p:nvPicPr>
            <p:cNvPr id="79" name="Imagen 78">
              <a:extLst>
                <a:ext uri="{FF2B5EF4-FFF2-40B4-BE49-F238E27FC236}">
                  <a16:creationId xmlns:a16="http://schemas.microsoft.com/office/drawing/2014/main" id="{C62A64AA-B433-4451-82E4-941E68635B8F}"/>
                </a:ext>
              </a:extLst>
            </p:cNvPr>
            <p:cNvPicPr>
              <a:picLocks noChangeAspect="1"/>
            </p:cNvPicPr>
            <p:nvPr/>
          </p:nvPicPr>
          <p:blipFill>
            <a:blip r:embed="rId10"/>
            <a:stretch>
              <a:fillRect/>
            </a:stretch>
          </p:blipFill>
          <p:spPr>
            <a:xfrm>
              <a:off x="9341728" y="5772839"/>
              <a:ext cx="553051" cy="761057"/>
            </a:xfrm>
            <a:prstGeom prst="rect">
              <a:avLst/>
            </a:prstGeom>
          </p:spPr>
        </p:pic>
        <p:pic>
          <p:nvPicPr>
            <p:cNvPr id="80" name="Imagen 79">
              <a:extLst>
                <a:ext uri="{FF2B5EF4-FFF2-40B4-BE49-F238E27FC236}">
                  <a16:creationId xmlns:a16="http://schemas.microsoft.com/office/drawing/2014/main" id="{33A809B5-0DD0-412A-8398-03EB30B35BBD}"/>
                </a:ext>
              </a:extLst>
            </p:cNvPr>
            <p:cNvPicPr>
              <a:picLocks noChangeAspect="1"/>
            </p:cNvPicPr>
            <p:nvPr/>
          </p:nvPicPr>
          <p:blipFill>
            <a:blip r:embed="rId11"/>
            <a:stretch>
              <a:fillRect/>
            </a:stretch>
          </p:blipFill>
          <p:spPr>
            <a:xfrm>
              <a:off x="10144475" y="6023365"/>
              <a:ext cx="681529" cy="388471"/>
            </a:xfrm>
            <a:prstGeom prst="rect">
              <a:avLst/>
            </a:prstGeom>
          </p:spPr>
        </p:pic>
        <p:pic>
          <p:nvPicPr>
            <p:cNvPr id="81" name="Imagen 80">
              <a:extLst>
                <a:ext uri="{FF2B5EF4-FFF2-40B4-BE49-F238E27FC236}">
                  <a16:creationId xmlns:a16="http://schemas.microsoft.com/office/drawing/2014/main" id="{63B3FC9D-F8F1-44C4-8EBD-5B7B793E385F}"/>
                </a:ext>
              </a:extLst>
            </p:cNvPr>
            <p:cNvPicPr>
              <a:picLocks noChangeAspect="1"/>
            </p:cNvPicPr>
            <p:nvPr/>
          </p:nvPicPr>
          <p:blipFill>
            <a:blip r:embed="rId12"/>
            <a:stretch>
              <a:fillRect/>
            </a:stretch>
          </p:blipFill>
          <p:spPr>
            <a:xfrm>
              <a:off x="3336053" y="4521758"/>
              <a:ext cx="7928149" cy="1135464"/>
            </a:xfrm>
            <a:prstGeom prst="rect">
              <a:avLst/>
            </a:prstGeom>
          </p:spPr>
        </p:pic>
        <p:pic>
          <p:nvPicPr>
            <p:cNvPr id="82" name="Imagen 81">
              <a:extLst>
                <a:ext uri="{FF2B5EF4-FFF2-40B4-BE49-F238E27FC236}">
                  <a16:creationId xmlns:a16="http://schemas.microsoft.com/office/drawing/2014/main" id="{0E4C4A26-D1ED-4C29-A030-18D78A09159D}"/>
                </a:ext>
              </a:extLst>
            </p:cNvPr>
            <p:cNvPicPr>
              <a:picLocks noChangeAspect="1"/>
            </p:cNvPicPr>
            <p:nvPr/>
          </p:nvPicPr>
          <p:blipFill>
            <a:blip r:embed="rId13"/>
            <a:stretch>
              <a:fillRect/>
            </a:stretch>
          </p:blipFill>
          <p:spPr>
            <a:xfrm>
              <a:off x="5018856" y="3373442"/>
              <a:ext cx="617780" cy="518935"/>
            </a:xfrm>
            <a:prstGeom prst="rect">
              <a:avLst/>
            </a:prstGeom>
          </p:spPr>
        </p:pic>
        <p:pic>
          <p:nvPicPr>
            <p:cNvPr id="83" name="Imagen 82">
              <a:extLst>
                <a:ext uri="{FF2B5EF4-FFF2-40B4-BE49-F238E27FC236}">
                  <a16:creationId xmlns:a16="http://schemas.microsoft.com/office/drawing/2014/main" id="{F04BC34A-CDA1-4C62-BCF3-A16EBCDE5296}"/>
                </a:ext>
              </a:extLst>
            </p:cNvPr>
            <p:cNvPicPr>
              <a:picLocks noChangeAspect="1"/>
            </p:cNvPicPr>
            <p:nvPr/>
          </p:nvPicPr>
          <p:blipFill>
            <a:blip r:embed="rId14"/>
            <a:stretch>
              <a:fillRect/>
            </a:stretch>
          </p:blipFill>
          <p:spPr>
            <a:xfrm>
              <a:off x="5783407" y="3415202"/>
              <a:ext cx="899408" cy="435414"/>
            </a:xfrm>
            <a:prstGeom prst="rect">
              <a:avLst/>
            </a:prstGeom>
          </p:spPr>
        </p:pic>
        <p:pic>
          <p:nvPicPr>
            <p:cNvPr id="84" name="Imagen 83">
              <a:extLst>
                <a:ext uri="{FF2B5EF4-FFF2-40B4-BE49-F238E27FC236}">
                  <a16:creationId xmlns:a16="http://schemas.microsoft.com/office/drawing/2014/main" id="{0BB32CA3-61F0-47CE-9207-B0ABB8279F96}"/>
                </a:ext>
              </a:extLst>
            </p:cNvPr>
            <p:cNvPicPr>
              <a:picLocks noChangeAspect="1"/>
            </p:cNvPicPr>
            <p:nvPr/>
          </p:nvPicPr>
          <p:blipFill>
            <a:blip r:embed="rId15"/>
            <a:stretch>
              <a:fillRect/>
            </a:stretch>
          </p:blipFill>
          <p:spPr>
            <a:xfrm>
              <a:off x="6964152" y="3373442"/>
              <a:ext cx="722331" cy="613593"/>
            </a:xfrm>
            <a:prstGeom prst="rect">
              <a:avLst/>
            </a:prstGeom>
          </p:spPr>
        </p:pic>
        <p:pic>
          <p:nvPicPr>
            <p:cNvPr id="85" name="Imagen 84">
              <a:extLst>
                <a:ext uri="{FF2B5EF4-FFF2-40B4-BE49-F238E27FC236}">
                  <a16:creationId xmlns:a16="http://schemas.microsoft.com/office/drawing/2014/main" id="{DF06929A-DFED-4B18-A8EF-903F4C5DC72E}"/>
                </a:ext>
              </a:extLst>
            </p:cNvPr>
            <p:cNvPicPr>
              <a:picLocks noChangeAspect="1"/>
            </p:cNvPicPr>
            <p:nvPr/>
          </p:nvPicPr>
          <p:blipFill>
            <a:blip r:embed="rId16"/>
            <a:stretch>
              <a:fillRect/>
            </a:stretch>
          </p:blipFill>
          <p:spPr>
            <a:xfrm>
              <a:off x="7870300" y="3362212"/>
              <a:ext cx="737117" cy="625367"/>
            </a:xfrm>
            <a:prstGeom prst="rect">
              <a:avLst/>
            </a:prstGeom>
          </p:spPr>
        </p:pic>
        <p:pic>
          <p:nvPicPr>
            <p:cNvPr id="86" name="Imagen 85">
              <a:extLst>
                <a:ext uri="{FF2B5EF4-FFF2-40B4-BE49-F238E27FC236}">
                  <a16:creationId xmlns:a16="http://schemas.microsoft.com/office/drawing/2014/main" id="{9892F130-A46E-4CC0-AAC9-7903BD85801E}"/>
                </a:ext>
              </a:extLst>
            </p:cNvPr>
            <p:cNvPicPr>
              <a:picLocks noChangeAspect="1"/>
            </p:cNvPicPr>
            <p:nvPr/>
          </p:nvPicPr>
          <p:blipFill>
            <a:blip r:embed="rId17"/>
            <a:stretch>
              <a:fillRect/>
            </a:stretch>
          </p:blipFill>
          <p:spPr>
            <a:xfrm>
              <a:off x="3336053" y="3340958"/>
              <a:ext cx="1376224" cy="593571"/>
            </a:xfrm>
            <a:prstGeom prst="rect">
              <a:avLst/>
            </a:prstGeom>
          </p:spPr>
        </p:pic>
        <p:pic>
          <p:nvPicPr>
            <p:cNvPr id="87" name="Imagen 86">
              <a:extLst>
                <a:ext uri="{FF2B5EF4-FFF2-40B4-BE49-F238E27FC236}">
                  <a16:creationId xmlns:a16="http://schemas.microsoft.com/office/drawing/2014/main" id="{FA562CCD-C07E-41D0-B6F9-CB20026E6637}"/>
                </a:ext>
              </a:extLst>
            </p:cNvPr>
            <p:cNvPicPr>
              <a:picLocks noChangeAspect="1"/>
            </p:cNvPicPr>
            <p:nvPr/>
          </p:nvPicPr>
          <p:blipFill>
            <a:blip r:embed="rId18"/>
            <a:stretch>
              <a:fillRect/>
            </a:stretch>
          </p:blipFill>
          <p:spPr>
            <a:xfrm>
              <a:off x="8802529" y="3460269"/>
              <a:ext cx="1117618" cy="345280"/>
            </a:xfrm>
            <a:prstGeom prst="rect">
              <a:avLst/>
            </a:prstGeom>
          </p:spPr>
        </p:pic>
        <p:pic>
          <p:nvPicPr>
            <p:cNvPr id="88" name="Imagen 87">
              <a:extLst>
                <a:ext uri="{FF2B5EF4-FFF2-40B4-BE49-F238E27FC236}">
                  <a16:creationId xmlns:a16="http://schemas.microsoft.com/office/drawing/2014/main" id="{82D4568C-EC99-495C-A4E9-0546E40F7371}"/>
                </a:ext>
              </a:extLst>
            </p:cNvPr>
            <p:cNvPicPr>
              <a:picLocks noChangeAspect="1"/>
            </p:cNvPicPr>
            <p:nvPr/>
          </p:nvPicPr>
          <p:blipFill>
            <a:blip r:embed="rId19"/>
            <a:stretch>
              <a:fillRect/>
            </a:stretch>
          </p:blipFill>
          <p:spPr>
            <a:xfrm>
              <a:off x="10188208" y="3373442"/>
              <a:ext cx="860312" cy="543083"/>
            </a:xfrm>
            <a:prstGeom prst="rect">
              <a:avLst/>
            </a:prstGeom>
          </p:spPr>
        </p:pic>
        <p:pic>
          <p:nvPicPr>
            <p:cNvPr id="89" name="Imagen 88">
              <a:extLst>
                <a:ext uri="{FF2B5EF4-FFF2-40B4-BE49-F238E27FC236}">
                  <a16:creationId xmlns:a16="http://schemas.microsoft.com/office/drawing/2014/main" id="{37143313-4728-47E2-8E5D-621D6120B897}"/>
                </a:ext>
              </a:extLst>
            </p:cNvPr>
            <p:cNvPicPr>
              <a:picLocks noChangeAspect="1"/>
            </p:cNvPicPr>
            <p:nvPr/>
          </p:nvPicPr>
          <p:blipFill>
            <a:blip r:embed="rId20"/>
            <a:stretch>
              <a:fillRect/>
            </a:stretch>
          </p:blipFill>
          <p:spPr>
            <a:xfrm>
              <a:off x="6861349" y="2317723"/>
              <a:ext cx="4308487" cy="450485"/>
            </a:xfrm>
            <a:prstGeom prst="rect">
              <a:avLst/>
            </a:prstGeom>
          </p:spPr>
        </p:pic>
        <p:pic>
          <p:nvPicPr>
            <p:cNvPr id="90" name="Imagen 89">
              <a:extLst>
                <a:ext uri="{FF2B5EF4-FFF2-40B4-BE49-F238E27FC236}">
                  <a16:creationId xmlns:a16="http://schemas.microsoft.com/office/drawing/2014/main" id="{7492827A-93EC-4F93-AA8E-6BDE3BC71990}"/>
                </a:ext>
              </a:extLst>
            </p:cNvPr>
            <p:cNvPicPr>
              <a:picLocks noChangeAspect="1"/>
            </p:cNvPicPr>
            <p:nvPr/>
          </p:nvPicPr>
          <p:blipFill>
            <a:blip r:embed="rId21"/>
            <a:stretch>
              <a:fillRect/>
            </a:stretch>
          </p:blipFill>
          <p:spPr>
            <a:xfrm>
              <a:off x="3189039" y="2096924"/>
              <a:ext cx="3286923" cy="871576"/>
            </a:xfrm>
            <a:prstGeom prst="rect">
              <a:avLst/>
            </a:prstGeom>
          </p:spPr>
        </p:pic>
        <p:sp>
          <p:nvSpPr>
            <p:cNvPr id="91" name="Abrir llave 90">
              <a:extLst>
                <a:ext uri="{FF2B5EF4-FFF2-40B4-BE49-F238E27FC236}">
                  <a16:creationId xmlns:a16="http://schemas.microsoft.com/office/drawing/2014/main" id="{55F9391E-FDBA-4D52-A2A5-6E807F02DC5D}"/>
                </a:ext>
              </a:extLst>
            </p:cNvPr>
            <p:cNvSpPr/>
            <p:nvPr/>
          </p:nvSpPr>
          <p:spPr>
            <a:xfrm>
              <a:off x="606728" y="1748332"/>
              <a:ext cx="214735" cy="4969928"/>
            </a:xfrm>
            <a:prstGeom prst="leftBrace">
              <a:avLst/>
            </a:prstGeom>
            <a:ln>
              <a:solidFill>
                <a:srgbClr val="01FD0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sz="1600"/>
            </a:p>
          </p:txBody>
        </p:sp>
        <p:sp>
          <p:nvSpPr>
            <p:cNvPr id="92" name="Rectángulo: esquinas diagonales redondeadas 2">
              <a:extLst>
                <a:ext uri="{FF2B5EF4-FFF2-40B4-BE49-F238E27FC236}">
                  <a16:creationId xmlns:a16="http://schemas.microsoft.com/office/drawing/2014/main" id="{06194E73-29AD-4D1D-A679-258D46CC32CE}"/>
                </a:ext>
              </a:extLst>
            </p:cNvPr>
            <p:cNvSpPr/>
            <p:nvPr/>
          </p:nvSpPr>
          <p:spPr>
            <a:xfrm>
              <a:off x="221341" y="3182950"/>
              <a:ext cx="335203" cy="2210792"/>
            </a:xfrm>
            <a:prstGeom prst="round2DiagRect">
              <a:avLst/>
            </a:prstGeom>
            <a:gradFill flip="none" rotWithShape="1">
              <a:gsLst>
                <a:gs pos="68000">
                  <a:schemeClr val="accent6"/>
                </a:gs>
                <a:gs pos="44000">
                  <a:srgbClr val="0070C0"/>
                </a:gs>
                <a:gs pos="28000">
                  <a:schemeClr val="accent4"/>
                </a:gs>
                <a:gs pos="87715">
                  <a:srgbClr val="5894CA"/>
                </a:gs>
                <a:gs pos="80000">
                  <a:srgbClr val="00B0F0"/>
                </a:gs>
                <a:gs pos="85000">
                  <a:schemeClr val="accent5">
                    <a:lumMod val="95000"/>
                    <a:lumOff val="5000"/>
                  </a:schemeClr>
                </a:gs>
                <a:gs pos="100000">
                  <a:schemeClr val="accent5">
                    <a:lumMod val="60000"/>
                  </a:schemeClr>
                </a:gs>
              </a:gsLst>
              <a:path path="circle">
                <a:fillToRect l="50000" t="130000" r="50000" b="-30000"/>
              </a:path>
              <a:tileRect/>
            </a:gradFill>
            <a:ln>
              <a:solidFill>
                <a:srgbClr val="01FD01"/>
              </a:solidFill>
            </a:ln>
            <a:effectLst>
              <a:outerShdw blurRad="50800" dist="50800" dir="5400000" sx="8000" sy="8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AR" sz="1600" dirty="0"/>
                <a:t>Operador</a:t>
              </a:r>
            </a:p>
          </p:txBody>
        </p:sp>
        <p:sp>
          <p:nvSpPr>
            <p:cNvPr id="93" name="Flecha derecha 2052">
              <a:extLst>
                <a:ext uri="{FF2B5EF4-FFF2-40B4-BE49-F238E27FC236}">
                  <a16:creationId xmlns:a16="http://schemas.microsoft.com/office/drawing/2014/main" id="{1C9F1CD5-8081-49BA-AC50-B67801C2892D}"/>
                </a:ext>
              </a:extLst>
            </p:cNvPr>
            <p:cNvSpPr/>
            <p:nvPr/>
          </p:nvSpPr>
          <p:spPr>
            <a:xfrm>
              <a:off x="3758945" y="6136460"/>
              <a:ext cx="220145" cy="1919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600"/>
            </a:p>
          </p:txBody>
        </p:sp>
      </p:grpSp>
      <p:sp>
        <p:nvSpPr>
          <p:cNvPr id="112" name="Rectángulo: esquinas diagonales redondeadas 4">
            <a:extLst>
              <a:ext uri="{FF2B5EF4-FFF2-40B4-BE49-F238E27FC236}">
                <a16:creationId xmlns:a16="http://schemas.microsoft.com/office/drawing/2014/main" id="{DF573B50-2FDF-4A1C-BD1B-90C0F79D664D}"/>
              </a:ext>
            </a:extLst>
          </p:cNvPr>
          <p:cNvSpPr/>
          <p:nvPr/>
        </p:nvSpPr>
        <p:spPr>
          <a:xfrm>
            <a:off x="560388" y="6182409"/>
            <a:ext cx="5046437" cy="355933"/>
          </a:xfrm>
          <a:prstGeom prst="round2Diag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000" b="1" i="1" dirty="0">
                <a:solidFill>
                  <a:schemeClr val="tx2"/>
                </a:solidFill>
                <a:effectLst>
                  <a:outerShdw blurRad="38100" dist="38100" dir="2700000" algn="tl">
                    <a:srgbClr val="000000">
                      <a:alpha val="43137"/>
                    </a:srgbClr>
                  </a:outerShdw>
                </a:effectLst>
              </a:rPr>
              <a:t>OPERADOR 1</a:t>
            </a:r>
            <a:endParaRPr lang="es-AR" i="1" dirty="0">
              <a:solidFill>
                <a:schemeClr val="tx2"/>
              </a:solidFill>
              <a:effectLst>
                <a:outerShdw blurRad="38100" dist="38100" dir="2700000" algn="tl">
                  <a:srgbClr val="000000">
                    <a:alpha val="43137"/>
                  </a:srgbClr>
                </a:outerShdw>
              </a:effectLst>
            </a:endParaRPr>
          </a:p>
        </p:txBody>
      </p:sp>
      <p:sp>
        <p:nvSpPr>
          <p:cNvPr id="113" name="Rectángulo: esquinas diagonales redondeadas 4">
            <a:extLst>
              <a:ext uri="{FF2B5EF4-FFF2-40B4-BE49-F238E27FC236}">
                <a16:creationId xmlns:a16="http://schemas.microsoft.com/office/drawing/2014/main" id="{44258714-7A72-4A02-BB2C-FCF382917E0C}"/>
              </a:ext>
            </a:extLst>
          </p:cNvPr>
          <p:cNvSpPr/>
          <p:nvPr/>
        </p:nvSpPr>
        <p:spPr>
          <a:xfrm>
            <a:off x="6636636" y="6153607"/>
            <a:ext cx="5280956" cy="370023"/>
          </a:xfrm>
          <a:prstGeom prst="round2Diag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000" b="1" i="1" dirty="0">
                <a:solidFill>
                  <a:schemeClr val="tx2"/>
                </a:solidFill>
                <a:effectLst>
                  <a:outerShdw blurRad="38100" dist="38100" dir="2700000" algn="tl">
                    <a:srgbClr val="000000">
                      <a:alpha val="43137"/>
                    </a:srgbClr>
                  </a:outerShdw>
                </a:effectLst>
              </a:rPr>
              <a:t>OPERADOR 2</a:t>
            </a:r>
            <a:endParaRPr lang="es-AR" i="1" dirty="0">
              <a:solidFill>
                <a:schemeClr val="tx2"/>
              </a:solidFill>
              <a:effectLst>
                <a:outerShdw blurRad="38100" dist="38100" dir="2700000" algn="tl">
                  <a:srgbClr val="000000">
                    <a:alpha val="43137"/>
                  </a:srgbClr>
                </a:outerShdw>
              </a:effectLst>
            </a:endParaRPr>
          </a:p>
        </p:txBody>
      </p:sp>
      <p:grpSp>
        <p:nvGrpSpPr>
          <p:cNvPr id="119" name="Grupo 118">
            <a:extLst>
              <a:ext uri="{FF2B5EF4-FFF2-40B4-BE49-F238E27FC236}">
                <a16:creationId xmlns:a16="http://schemas.microsoft.com/office/drawing/2014/main" id="{8DAD7536-E5C1-4EA1-969A-8BFA02A3C6E6}"/>
              </a:ext>
            </a:extLst>
          </p:cNvPr>
          <p:cNvGrpSpPr/>
          <p:nvPr/>
        </p:nvGrpSpPr>
        <p:grpSpPr>
          <a:xfrm>
            <a:off x="1695482" y="1925400"/>
            <a:ext cx="824919" cy="583522"/>
            <a:chOff x="1695482" y="1925400"/>
            <a:chExt cx="824919" cy="583522"/>
          </a:xfrm>
        </p:grpSpPr>
        <p:sp>
          <p:nvSpPr>
            <p:cNvPr id="117" name="Flecha: hacia abajo 116">
              <a:extLst>
                <a:ext uri="{FF2B5EF4-FFF2-40B4-BE49-F238E27FC236}">
                  <a16:creationId xmlns:a16="http://schemas.microsoft.com/office/drawing/2014/main" id="{0C37FC22-ACA0-4946-BA6A-BA059407AC5D}"/>
                </a:ext>
              </a:extLst>
            </p:cNvPr>
            <p:cNvSpPr/>
            <p:nvPr/>
          </p:nvSpPr>
          <p:spPr>
            <a:xfrm>
              <a:off x="1695482" y="1983036"/>
              <a:ext cx="344813" cy="525886"/>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b="1">
                <a:ln w="22225">
                  <a:solidFill>
                    <a:schemeClr val="accent2"/>
                  </a:solidFill>
                  <a:prstDash val="solid"/>
                </a:ln>
                <a:solidFill>
                  <a:schemeClr val="accent2">
                    <a:lumMod val="40000"/>
                    <a:lumOff val="60000"/>
                  </a:schemeClr>
                </a:solidFill>
              </a:endParaRPr>
            </a:p>
          </p:txBody>
        </p:sp>
        <p:sp>
          <p:nvSpPr>
            <p:cNvPr id="118" name="Flecha: hacia abajo 117">
              <a:extLst>
                <a:ext uri="{FF2B5EF4-FFF2-40B4-BE49-F238E27FC236}">
                  <a16:creationId xmlns:a16="http://schemas.microsoft.com/office/drawing/2014/main" id="{B084F67F-C0A0-4D9F-8149-49F2FD9204EA}"/>
                </a:ext>
              </a:extLst>
            </p:cNvPr>
            <p:cNvSpPr/>
            <p:nvPr/>
          </p:nvSpPr>
          <p:spPr>
            <a:xfrm rot="10800000">
              <a:off x="2175588" y="1925400"/>
              <a:ext cx="344813" cy="5258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grpSp>
        <p:nvGrpSpPr>
          <p:cNvPr id="120" name="Grupo 119">
            <a:extLst>
              <a:ext uri="{FF2B5EF4-FFF2-40B4-BE49-F238E27FC236}">
                <a16:creationId xmlns:a16="http://schemas.microsoft.com/office/drawing/2014/main" id="{C5CF6B13-929B-4859-8E9C-8E48A9C35D9E}"/>
              </a:ext>
            </a:extLst>
          </p:cNvPr>
          <p:cNvGrpSpPr/>
          <p:nvPr/>
        </p:nvGrpSpPr>
        <p:grpSpPr>
          <a:xfrm>
            <a:off x="9380151" y="1913944"/>
            <a:ext cx="824919" cy="583522"/>
            <a:chOff x="1695482" y="1925400"/>
            <a:chExt cx="824919" cy="583522"/>
          </a:xfrm>
        </p:grpSpPr>
        <p:sp>
          <p:nvSpPr>
            <p:cNvPr id="121" name="Flecha: hacia abajo 120">
              <a:extLst>
                <a:ext uri="{FF2B5EF4-FFF2-40B4-BE49-F238E27FC236}">
                  <a16:creationId xmlns:a16="http://schemas.microsoft.com/office/drawing/2014/main" id="{B526BF1C-9525-4CAA-A4D7-46881D6DC141}"/>
                </a:ext>
              </a:extLst>
            </p:cNvPr>
            <p:cNvSpPr/>
            <p:nvPr/>
          </p:nvSpPr>
          <p:spPr>
            <a:xfrm>
              <a:off x="1695482" y="1983036"/>
              <a:ext cx="344813" cy="525886"/>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b="1">
                <a:ln w="22225">
                  <a:solidFill>
                    <a:schemeClr val="accent2"/>
                  </a:solidFill>
                  <a:prstDash val="solid"/>
                </a:ln>
                <a:solidFill>
                  <a:schemeClr val="accent2">
                    <a:lumMod val="40000"/>
                    <a:lumOff val="60000"/>
                  </a:schemeClr>
                </a:solidFill>
              </a:endParaRPr>
            </a:p>
          </p:txBody>
        </p:sp>
        <p:sp>
          <p:nvSpPr>
            <p:cNvPr id="122" name="Flecha: hacia abajo 121">
              <a:extLst>
                <a:ext uri="{FF2B5EF4-FFF2-40B4-BE49-F238E27FC236}">
                  <a16:creationId xmlns:a16="http://schemas.microsoft.com/office/drawing/2014/main" id="{8012537E-8F11-461A-880F-201852B4C833}"/>
                </a:ext>
              </a:extLst>
            </p:cNvPr>
            <p:cNvSpPr/>
            <p:nvPr/>
          </p:nvSpPr>
          <p:spPr>
            <a:xfrm rot="10800000">
              <a:off x="2175588" y="1925400"/>
              <a:ext cx="344813" cy="5258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124" name="Rectángulo: esquinas diagonales redondeadas 4">
            <a:extLst>
              <a:ext uri="{FF2B5EF4-FFF2-40B4-BE49-F238E27FC236}">
                <a16:creationId xmlns:a16="http://schemas.microsoft.com/office/drawing/2014/main" id="{5CCE47CB-BEFD-4C02-BCBB-A5DF845B5CB9}"/>
              </a:ext>
            </a:extLst>
          </p:cNvPr>
          <p:cNvSpPr/>
          <p:nvPr/>
        </p:nvSpPr>
        <p:spPr>
          <a:xfrm>
            <a:off x="2944073" y="1676119"/>
            <a:ext cx="6186524" cy="559596"/>
          </a:xfrm>
          <a:prstGeom prst="round2Diag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s-AR" sz="1600" i="1" dirty="0">
              <a:solidFill>
                <a:srgbClr val="FFC000"/>
              </a:solidFill>
              <a:effectLst>
                <a:outerShdw blurRad="38100" dist="38100" dir="2700000" algn="tl">
                  <a:srgbClr val="000000">
                    <a:alpha val="43137"/>
                  </a:srgbClr>
                </a:outerShdw>
              </a:effectLst>
            </a:endParaRPr>
          </a:p>
          <a:p>
            <a:pPr algn="ctr"/>
            <a:r>
              <a:rPr lang="es-AR" sz="1600" i="1" dirty="0">
                <a:solidFill>
                  <a:srgbClr val="FFC000"/>
                </a:solidFill>
                <a:effectLst>
                  <a:outerShdw blurRad="38100" dist="38100" dir="2700000" algn="tl">
                    <a:srgbClr val="000000">
                      <a:alpha val="43137"/>
                    </a:srgbClr>
                  </a:outerShdw>
                </a:effectLst>
              </a:rPr>
              <a:t>ESTANDARICIÒN</a:t>
            </a:r>
            <a:r>
              <a:rPr lang="es-AR" sz="1600" i="1" dirty="0">
                <a:solidFill>
                  <a:schemeClr val="tx2"/>
                </a:solidFill>
                <a:effectLst>
                  <a:outerShdw blurRad="38100" dist="38100" dir="2700000" algn="tl">
                    <a:srgbClr val="000000">
                      <a:alpha val="43137"/>
                    </a:srgbClr>
                  </a:outerShdw>
                </a:effectLst>
              </a:rPr>
              <a:t> </a:t>
            </a:r>
            <a:r>
              <a:rPr lang="es-AR" sz="1600" i="1" dirty="0">
                <a:solidFill>
                  <a:srgbClr val="FFC000"/>
                </a:solidFill>
                <a:effectLst>
                  <a:outerShdw blurRad="38100" dist="38100" dir="2700000" algn="tl">
                    <a:srgbClr val="000000">
                      <a:alpha val="43137"/>
                    </a:srgbClr>
                  </a:outerShdw>
                </a:effectLst>
              </a:rPr>
              <a:t>COMUNICACIÒN </a:t>
            </a:r>
            <a:r>
              <a:rPr lang="fr-FR" sz="1600" i="1" dirty="0">
                <a:solidFill>
                  <a:srgbClr val="FFC000"/>
                </a:solidFill>
                <a:effectLst>
                  <a:outerShdw blurRad="38100" dist="38100" dir="2700000" algn="tl">
                    <a:srgbClr val="000000">
                      <a:alpha val="43137"/>
                    </a:srgbClr>
                  </a:outerShdw>
                </a:effectLst>
              </a:rPr>
              <a:t>ISO 24014-1:2021</a:t>
            </a:r>
          </a:p>
          <a:p>
            <a:pPr algn="ctr"/>
            <a:r>
              <a:rPr lang="fr-FR" sz="1600" i="1" dirty="0">
                <a:solidFill>
                  <a:srgbClr val="FFC000"/>
                </a:solidFill>
                <a:effectLst>
                  <a:outerShdw blurRad="38100" dist="38100" dir="2700000" algn="tl">
                    <a:srgbClr val="000000">
                      <a:alpha val="43137"/>
                    </a:srgbClr>
                  </a:outerShdw>
                </a:effectLst>
              </a:rPr>
              <a:t>Public transport — </a:t>
            </a:r>
            <a:r>
              <a:rPr lang="fr-FR" sz="1600" i="1" dirty="0" err="1">
                <a:solidFill>
                  <a:srgbClr val="FFC000"/>
                </a:solidFill>
                <a:effectLst>
                  <a:outerShdw blurRad="38100" dist="38100" dir="2700000" algn="tl">
                    <a:srgbClr val="000000">
                      <a:alpha val="43137"/>
                    </a:srgbClr>
                  </a:outerShdw>
                </a:effectLst>
              </a:rPr>
              <a:t>Interoperable</a:t>
            </a:r>
            <a:r>
              <a:rPr lang="fr-FR" sz="1600" i="1" dirty="0">
                <a:solidFill>
                  <a:srgbClr val="FFC000"/>
                </a:solidFill>
                <a:effectLst>
                  <a:outerShdw blurRad="38100" dist="38100" dir="2700000" algn="tl">
                    <a:srgbClr val="000000">
                      <a:alpha val="43137"/>
                    </a:srgbClr>
                  </a:outerShdw>
                </a:effectLst>
              </a:rPr>
              <a:t> </a:t>
            </a:r>
            <a:r>
              <a:rPr lang="fr-FR" sz="1600" i="1" dirty="0" err="1">
                <a:solidFill>
                  <a:srgbClr val="FFC000"/>
                </a:solidFill>
                <a:effectLst>
                  <a:outerShdw blurRad="38100" dist="38100" dir="2700000" algn="tl">
                    <a:srgbClr val="000000">
                      <a:alpha val="43137"/>
                    </a:srgbClr>
                  </a:outerShdw>
                </a:effectLst>
              </a:rPr>
              <a:t>fare</a:t>
            </a:r>
            <a:r>
              <a:rPr lang="fr-FR" sz="1600" i="1" dirty="0">
                <a:solidFill>
                  <a:srgbClr val="FFC000"/>
                </a:solidFill>
                <a:effectLst>
                  <a:outerShdw blurRad="38100" dist="38100" dir="2700000" algn="tl">
                    <a:srgbClr val="000000">
                      <a:alpha val="43137"/>
                    </a:srgbClr>
                  </a:outerShdw>
                </a:effectLst>
              </a:rPr>
              <a:t> management</a:t>
            </a:r>
          </a:p>
          <a:p>
            <a:pPr algn="ctr"/>
            <a:endParaRPr lang="es-AR" sz="1600" i="1" dirty="0">
              <a:solidFill>
                <a:srgbClr val="FFC000"/>
              </a:solidFill>
              <a:effectLst>
                <a:outerShdw blurRad="38100" dist="38100" dir="2700000" algn="tl">
                  <a:srgbClr val="000000">
                    <a:alpha val="43137"/>
                  </a:srgbClr>
                </a:outerShdw>
              </a:effectLst>
            </a:endParaRPr>
          </a:p>
        </p:txBody>
      </p:sp>
      <p:grpSp>
        <p:nvGrpSpPr>
          <p:cNvPr id="127" name="Grupo 126">
            <a:extLst>
              <a:ext uri="{FF2B5EF4-FFF2-40B4-BE49-F238E27FC236}">
                <a16:creationId xmlns:a16="http://schemas.microsoft.com/office/drawing/2014/main" id="{5CF6D9E7-D22D-46CB-BEC2-AAA32C4C1BD7}"/>
              </a:ext>
            </a:extLst>
          </p:cNvPr>
          <p:cNvGrpSpPr/>
          <p:nvPr/>
        </p:nvGrpSpPr>
        <p:grpSpPr>
          <a:xfrm>
            <a:off x="435407" y="111633"/>
            <a:ext cx="11547493" cy="1643079"/>
            <a:chOff x="370098" y="134046"/>
            <a:chExt cx="11547493" cy="1643079"/>
          </a:xfrm>
        </p:grpSpPr>
        <p:grpSp>
          <p:nvGrpSpPr>
            <p:cNvPr id="3" name="Grupo 2">
              <a:extLst>
                <a:ext uri="{FF2B5EF4-FFF2-40B4-BE49-F238E27FC236}">
                  <a16:creationId xmlns:a16="http://schemas.microsoft.com/office/drawing/2014/main" id="{CEEFD6E6-910B-4A7F-B7DF-342AFEA9310A}"/>
                </a:ext>
              </a:extLst>
            </p:cNvPr>
            <p:cNvGrpSpPr/>
            <p:nvPr/>
          </p:nvGrpSpPr>
          <p:grpSpPr>
            <a:xfrm>
              <a:off x="2650193" y="867989"/>
              <a:ext cx="1078331" cy="511813"/>
              <a:chOff x="1131439" y="2558785"/>
              <a:chExt cx="1065179" cy="1266306"/>
            </a:xfrm>
            <a:solidFill>
              <a:schemeClr val="accent2"/>
            </a:solidFill>
            <a:scene3d>
              <a:camera prst="orthographicFront"/>
              <a:lightRig rig="threePt" dir="t">
                <a:rot lat="0" lon="0" rev="7500000"/>
              </a:lightRig>
            </a:scene3d>
          </p:grpSpPr>
          <p:sp>
            <p:nvSpPr>
              <p:cNvPr id="4" name="Flecha derecha 18">
                <a:extLst>
                  <a:ext uri="{FF2B5EF4-FFF2-40B4-BE49-F238E27FC236}">
                    <a16:creationId xmlns:a16="http://schemas.microsoft.com/office/drawing/2014/main" id="{DCE83FDF-1DC0-4FF3-8B21-E99D042E7ECB}"/>
                  </a:ext>
                </a:extLst>
              </p:cNvPr>
              <p:cNvSpPr/>
              <p:nvPr/>
            </p:nvSpPr>
            <p:spPr>
              <a:xfrm>
                <a:off x="1131439" y="2558785"/>
                <a:ext cx="1065179" cy="1266306"/>
              </a:xfrm>
              <a:prstGeom prst="rightArrow">
                <a:avLst>
                  <a:gd name="adj1" fmla="val 75000"/>
                  <a:gd name="adj2" fmla="val 50000"/>
                </a:avLst>
              </a:prstGeom>
              <a:grpFill/>
              <a:sp3d z="-152400" extrusionH="63500" prstMaterial="dkEdge">
                <a:bevelT w="144450" h="36350" prst="relaxedInset"/>
                <a:contourClr>
                  <a:schemeClr val="bg1"/>
                </a:contourClr>
              </a:sp3d>
            </p:spPr>
            <p:style>
              <a:lnRef idx="1">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2">
                <a:schemeClr val="accent2">
                  <a:tint val="40000"/>
                  <a:alpha val="90000"/>
                  <a:hueOff val="0"/>
                  <a:satOff val="0"/>
                  <a:lumOff val="0"/>
                  <a:alphaOff val="0"/>
                </a:schemeClr>
              </a:effectRef>
              <a:fontRef idx="minor">
                <a:schemeClr val="dk1">
                  <a:hueOff val="0"/>
                  <a:satOff val="0"/>
                  <a:lumOff val="0"/>
                  <a:alphaOff val="0"/>
                </a:schemeClr>
              </a:fontRef>
            </p:style>
          </p:sp>
          <p:sp>
            <p:nvSpPr>
              <p:cNvPr id="5" name="Flecha derecha 4">
                <a:extLst>
                  <a:ext uri="{FF2B5EF4-FFF2-40B4-BE49-F238E27FC236}">
                    <a16:creationId xmlns:a16="http://schemas.microsoft.com/office/drawing/2014/main" id="{DEB74871-B91A-488B-A161-31AA5C554543}"/>
                  </a:ext>
                </a:extLst>
              </p:cNvPr>
              <p:cNvSpPr/>
              <p:nvPr/>
            </p:nvSpPr>
            <p:spPr>
              <a:xfrm>
                <a:off x="1131439" y="2717073"/>
                <a:ext cx="665737" cy="949730"/>
              </a:xfrm>
              <a:prstGeom prst="rect">
                <a:avLst/>
              </a:prstGeom>
              <a:grpFill/>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 tIns="4445" rIns="4445" bIns="4445" numCol="1" spcCol="1270" anchor="t" anchorCtr="0">
                <a:noAutofit/>
              </a:bodyPr>
              <a:lstStyle/>
              <a:p>
                <a:pPr marL="57150" lvl="1" indent="-57150" algn="l" defTabSz="311150">
                  <a:lnSpc>
                    <a:spcPct val="90000"/>
                  </a:lnSpc>
                  <a:spcBef>
                    <a:spcPct val="0"/>
                  </a:spcBef>
                  <a:spcAft>
                    <a:spcPct val="15000"/>
                  </a:spcAft>
                  <a:buChar char="••"/>
                </a:pPr>
                <a:endParaRPr lang="es-ES" sz="700" kern="1200" dirty="0"/>
              </a:p>
              <a:p>
                <a:pPr marL="57150" lvl="1" indent="-57150" algn="l" defTabSz="311150">
                  <a:lnSpc>
                    <a:spcPct val="90000"/>
                  </a:lnSpc>
                  <a:spcBef>
                    <a:spcPct val="0"/>
                  </a:spcBef>
                  <a:spcAft>
                    <a:spcPct val="15000"/>
                  </a:spcAft>
                  <a:buChar char="••"/>
                </a:pPr>
                <a:r>
                  <a:rPr lang="es-ES" sz="700" b="1" dirty="0" err="1"/>
                  <a:t>Clearing</a:t>
                </a:r>
                <a:r>
                  <a:rPr lang="es-ES" sz="700" b="1" dirty="0"/>
                  <a:t>  Control Ciudad</a:t>
                </a:r>
                <a:endParaRPr lang="es-ES" sz="700" b="1" kern="1200" dirty="0"/>
              </a:p>
            </p:txBody>
          </p:sp>
        </p:grpSp>
        <p:grpSp>
          <p:nvGrpSpPr>
            <p:cNvPr id="6" name="Grupo 5">
              <a:extLst>
                <a:ext uri="{FF2B5EF4-FFF2-40B4-BE49-F238E27FC236}">
                  <a16:creationId xmlns:a16="http://schemas.microsoft.com/office/drawing/2014/main" id="{2FB77216-8E98-494D-8FC8-31B38DCDBE86}"/>
                </a:ext>
              </a:extLst>
            </p:cNvPr>
            <p:cNvGrpSpPr/>
            <p:nvPr/>
          </p:nvGrpSpPr>
          <p:grpSpPr>
            <a:xfrm>
              <a:off x="1626200" y="418386"/>
              <a:ext cx="855652" cy="1242771"/>
              <a:chOff x="105286" y="901627"/>
              <a:chExt cx="1026152" cy="4580623"/>
            </a:xfrm>
            <a:scene3d>
              <a:camera prst="orthographicFront"/>
              <a:lightRig rig="threePt" dir="t">
                <a:rot lat="0" lon="0" rev="7500000"/>
              </a:lightRig>
            </a:scene3d>
          </p:grpSpPr>
          <p:sp>
            <p:nvSpPr>
              <p:cNvPr id="7" name="Rectángulo redondeado 16">
                <a:extLst>
                  <a:ext uri="{FF2B5EF4-FFF2-40B4-BE49-F238E27FC236}">
                    <a16:creationId xmlns:a16="http://schemas.microsoft.com/office/drawing/2014/main" id="{69E5F496-8FCC-4EE8-AF91-41B4B720B7AC}"/>
                  </a:ext>
                </a:extLst>
              </p:cNvPr>
              <p:cNvSpPr/>
              <p:nvPr/>
            </p:nvSpPr>
            <p:spPr>
              <a:xfrm>
                <a:off x="105286" y="901627"/>
                <a:ext cx="1026152" cy="4580623"/>
              </a:xfrm>
              <a:prstGeom prst="roundRect">
                <a:avLst/>
              </a:prstGeom>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8" name="Rectángulo 7">
                <a:extLst>
                  <a:ext uri="{FF2B5EF4-FFF2-40B4-BE49-F238E27FC236}">
                    <a16:creationId xmlns:a16="http://schemas.microsoft.com/office/drawing/2014/main" id="{00086B9A-B834-4F16-9125-416AB8A948FC}"/>
                  </a:ext>
                </a:extLst>
              </p:cNvPr>
              <p:cNvSpPr/>
              <p:nvPr/>
            </p:nvSpPr>
            <p:spPr>
              <a:xfrm>
                <a:off x="155379" y="951720"/>
                <a:ext cx="925966" cy="448043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8100" tIns="19050" rIns="38100" bIns="19050" numCol="1" spcCol="1270" anchor="ctr" anchorCtr="0">
                <a:noAutofit/>
              </a:bodyPr>
              <a:lstStyle/>
              <a:p>
                <a:pPr lvl="0" algn="ctr" defTabSz="444500">
                  <a:lnSpc>
                    <a:spcPct val="90000"/>
                  </a:lnSpc>
                  <a:spcBef>
                    <a:spcPct val="0"/>
                  </a:spcBef>
                  <a:spcAft>
                    <a:spcPct val="35000"/>
                  </a:spcAft>
                </a:pPr>
                <a:r>
                  <a:rPr lang="es-ES" sz="1000" kern="1200" dirty="0"/>
                  <a:t>Nivel  4</a:t>
                </a:r>
              </a:p>
              <a:p>
                <a:pPr lvl="0" algn="ctr" defTabSz="444500">
                  <a:lnSpc>
                    <a:spcPct val="90000"/>
                  </a:lnSpc>
                  <a:spcBef>
                    <a:spcPct val="0"/>
                  </a:spcBef>
                  <a:spcAft>
                    <a:spcPct val="35000"/>
                  </a:spcAft>
                </a:pPr>
                <a:r>
                  <a:rPr lang="es-ES" sz="1000" dirty="0"/>
                  <a:t>SAG</a:t>
                </a:r>
                <a:endParaRPr lang="es-ES" sz="1000" kern="1200" dirty="0"/>
              </a:p>
            </p:txBody>
          </p:sp>
        </p:grpSp>
        <p:pic>
          <p:nvPicPr>
            <p:cNvPr id="9" name="Imagen 8">
              <a:extLst>
                <a:ext uri="{FF2B5EF4-FFF2-40B4-BE49-F238E27FC236}">
                  <a16:creationId xmlns:a16="http://schemas.microsoft.com/office/drawing/2014/main" id="{7DCB594A-DD44-460B-B938-5F4D410B23E2}"/>
                </a:ext>
              </a:extLst>
            </p:cNvPr>
            <p:cNvPicPr>
              <a:picLocks noChangeAspect="1"/>
            </p:cNvPicPr>
            <p:nvPr/>
          </p:nvPicPr>
          <p:blipFill>
            <a:blip r:embed="rId22"/>
            <a:stretch>
              <a:fillRect/>
            </a:stretch>
          </p:blipFill>
          <p:spPr>
            <a:xfrm>
              <a:off x="3855094" y="526081"/>
              <a:ext cx="4005974" cy="1143245"/>
            </a:xfrm>
            <a:prstGeom prst="rect">
              <a:avLst/>
            </a:prstGeom>
          </p:spPr>
        </p:pic>
        <p:pic>
          <p:nvPicPr>
            <p:cNvPr id="10" name="Imagen 9">
              <a:extLst>
                <a:ext uri="{FF2B5EF4-FFF2-40B4-BE49-F238E27FC236}">
                  <a16:creationId xmlns:a16="http://schemas.microsoft.com/office/drawing/2014/main" id="{E5C15E1A-0669-422C-B793-D97E445E8B5B}"/>
                </a:ext>
              </a:extLst>
            </p:cNvPr>
            <p:cNvPicPr>
              <a:picLocks noChangeAspect="1"/>
            </p:cNvPicPr>
            <p:nvPr/>
          </p:nvPicPr>
          <p:blipFill>
            <a:blip r:embed="rId23"/>
            <a:stretch>
              <a:fillRect/>
            </a:stretch>
          </p:blipFill>
          <p:spPr>
            <a:xfrm>
              <a:off x="8881841" y="723164"/>
              <a:ext cx="1585386" cy="732938"/>
            </a:xfrm>
            <a:prstGeom prst="rect">
              <a:avLst/>
            </a:prstGeom>
          </p:spPr>
        </p:pic>
        <p:pic>
          <p:nvPicPr>
            <p:cNvPr id="11" name="Imagen 10">
              <a:extLst>
                <a:ext uri="{FF2B5EF4-FFF2-40B4-BE49-F238E27FC236}">
                  <a16:creationId xmlns:a16="http://schemas.microsoft.com/office/drawing/2014/main" id="{3BEFEC7B-E1C2-46C0-A950-762CBB332C7B}"/>
                </a:ext>
              </a:extLst>
            </p:cNvPr>
            <p:cNvPicPr>
              <a:picLocks noChangeAspect="1"/>
            </p:cNvPicPr>
            <p:nvPr/>
          </p:nvPicPr>
          <p:blipFill>
            <a:blip r:embed="rId24"/>
            <a:stretch>
              <a:fillRect/>
            </a:stretch>
          </p:blipFill>
          <p:spPr>
            <a:xfrm>
              <a:off x="10688177" y="613284"/>
              <a:ext cx="1229414" cy="1163841"/>
            </a:xfrm>
            <a:prstGeom prst="rect">
              <a:avLst/>
            </a:prstGeom>
          </p:spPr>
        </p:pic>
        <p:sp>
          <p:nvSpPr>
            <p:cNvPr id="12" name="Abrir llave 11">
              <a:extLst>
                <a:ext uri="{FF2B5EF4-FFF2-40B4-BE49-F238E27FC236}">
                  <a16:creationId xmlns:a16="http://schemas.microsoft.com/office/drawing/2014/main" id="{1E5B0299-9F92-4A9D-B2C9-75F0C9F30F7B}"/>
                </a:ext>
              </a:extLst>
            </p:cNvPr>
            <p:cNvSpPr/>
            <p:nvPr/>
          </p:nvSpPr>
          <p:spPr>
            <a:xfrm>
              <a:off x="1110295" y="462128"/>
              <a:ext cx="324540" cy="1185438"/>
            </a:xfrm>
            <a:prstGeom prst="leftBrace">
              <a:avLst/>
            </a:prstGeom>
            <a:no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3" name="Rectángulo: esquinas diagonales redondeadas 2">
              <a:extLst>
                <a:ext uri="{FF2B5EF4-FFF2-40B4-BE49-F238E27FC236}">
                  <a16:creationId xmlns:a16="http://schemas.microsoft.com/office/drawing/2014/main" id="{959D87F1-16E8-4C9C-986F-252CEC9CCF1D}"/>
                </a:ext>
              </a:extLst>
            </p:cNvPr>
            <p:cNvSpPr/>
            <p:nvPr/>
          </p:nvSpPr>
          <p:spPr>
            <a:xfrm>
              <a:off x="370098" y="138667"/>
              <a:ext cx="324540" cy="1586598"/>
            </a:xfrm>
            <a:prstGeom prst="round2DiagRect">
              <a:avLst/>
            </a:prstGeom>
            <a:gradFill>
              <a:gsLst>
                <a:gs pos="0">
                  <a:srgbClr val="D1B73F"/>
                </a:gs>
                <a:gs pos="54000">
                  <a:srgbClr val="FF0000"/>
                </a:gs>
                <a:gs pos="67000">
                  <a:schemeClr val="accent5">
                    <a:lumMod val="95000"/>
                    <a:lumOff val="5000"/>
                  </a:schemeClr>
                </a:gs>
                <a:gs pos="100000">
                  <a:schemeClr val="accent5">
                    <a:lumMod val="60000"/>
                  </a:schemeClr>
                </a:gs>
              </a:gsLst>
              <a:path path="circle">
                <a:fillToRect l="50000" t="130000" r="50000" b="-30000"/>
              </a:path>
            </a:gradFill>
            <a:ln>
              <a:solidFill>
                <a:srgbClr val="FF0000"/>
              </a:solidFill>
            </a:ln>
            <a:effectLst>
              <a:outerShdw blurRad="50800" dist="50800" dir="5400000" sx="24000" sy="24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AR" dirty="0"/>
                <a:t>Ciudad</a:t>
              </a:r>
            </a:p>
          </p:txBody>
        </p:sp>
        <p:sp>
          <p:nvSpPr>
            <p:cNvPr id="14" name="Rectángulo: esquinas diagonales redondeadas 4">
              <a:extLst>
                <a:ext uri="{FF2B5EF4-FFF2-40B4-BE49-F238E27FC236}">
                  <a16:creationId xmlns:a16="http://schemas.microsoft.com/office/drawing/2014/main" id="{97D347D0-464F-4643-8B16-A5DEEF460F71}"/>
                </a:ext>
              </a:extLst>
            </p:cNvPr>
            <p:cNvSpPr/>
            <p:nvPr/>
          </p:nvSpPr>
          <p:spPr>
            <a:xfrm>
              <a:off x="2564467" y="134046"/>
              <a:ext cx="9248688" cy="369417"/>
            </a:xfrm>
            <a:prstGeom prst="round2Diag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i="1" dirty="0">
                  <a:solidFill>
                    <a:schemeClr val="tx2"/>
                  </a:solidFill>
                  <a:effectLst>
                    <a:outerShdw blurRad="38100" dist="38100" dir="2700000" algn="tl">
                      <a:srgbClr val="000000">
                        <a:alpha val="43137"/>
                      </a:srgbClr>
                    </a:outerShdw>
                  </a:effectLst>
                </a:rPr>
                <a:t>ADMINISTRADOR DEL SISTEMA - SAG</a:t>
              </a:r>
            </a:p>
          </p:txBody>
        </p:sp>
        <p:pic>
          <p:nvPicPr>
            <p:cNvPr id="126" name="Imagen 125">
              <a:extLst>
                <a:ext uri="{FF2B5EF4-FFF2-40B4-BE49-F238E27FC236}">
                  <a16:creationId xmlns:a16="http://schemas.microsoft.com/office/drawing/2014/main" id="{5CAB3967-561B-4CFE-AC17-D6731A82A411}"/>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7558303" y="553542"/>
              <a:ext cx="1301317" cy="1146046"/>
            </a:xfrm>
            <a:prstGeom prst="rect">
              <a:avLst/>
            </a:prstGeom>
          </p:spPr>
        </p:pic>
      </p:grpSp>
      <p:sp>
        <p:nvSpPr>
          <p:cNvPr id="123" name="Rectángulo: esquinas diagonales redondeadas 4">
            <a:extLst>
              <a:ext uri="{FF2B5EF4-FFF2-40B4-BE49-F238E27FC236}">
                <a16:creationId xmlns:a16="http://schemas.microsoft.com/office/drawing/2014/main" id="{DF3252F3-052A-407D-9ACD-31BDAF543651}"/>
              </a:ext>
            </a:extLst>
          </p:cNvPr>
          <p:cNvSpPr/>
          <p:nvPr/>
        </p:nvSpPr>
        <p:spPr>
          <a:xfrm>
            <a:off x="2926803" y="1677175"/>
            <a:ext cx="6186524" cy="559596"/>
          </a:xfrm>
          <a:prstGeom prst="round2Diag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s-AR" sz="1600" i="1" dirty="0">
              <a:solidFill>
                <a:srgbClr val="FFC000"/>
              </a:solidFill>
              <a:effectLst>
                <a:outerShdw blurRad="38100" dist="38100" dir="2700000" algn="tl">
                  <a:srgbClr val="000000">
                    <a:alpha val="43137"/>
                  </a:srgbClr>
                </a:outerShdw>
              </a:effectLst>
            </a:endParaRPr>
          </a:p>
          <a:p>
            <a:pPr algn="ctr"/>
            <a:r>
              <a:rPr lang="es-AR" sz="1600" i="1" dirty="0">
                <a:solidFill>
                  <a:srgbClr val="FFC000"/>
                </a:solidFill>
                <a:effectLst>
                  <a:outerShdw blurRad="38100" dist="38100" dir="2700000" algn="tl">
                    <a:srgbClr val="000000">
                      <a:alpha val="43137"/>
                    </a:srgbClr>
                  </a:outerShdw>
                </a:effectLst>
              </a:rPr>
              <a:t>ESTANDARICIÒN</a:t>
            </a:r>
            <a:r>
              <a:rPr lang="es-AR" sz="1600" i="1" dirty="0">
                <a:solidFill>
                  <a:schemeClr val="tx2"/>
                </a:solidFill>
                <a:effectLst>
                  <a:outerShdw blurRad="38100" dist="38100" dir="2700000" algn="tl">
                    <a:srgbClr val="000000">
                      <a:alpha val="43137"/>
                    </a:srgbClr>
                  </a:outerShdw>
                </a:effectLst>
              </a:rPr>
              <a:t> </a:t>
            </a:r>
            <a:r>
              <a:rPr lang="es-AR" sz="1600" i="1" dirty="0">
                <a:solidFill>
                  <a:srgbClr val="FFC000"/>
                </a:solidFill>
                <a:effectLst>
                  <a:outerShdw blurRad="38100" dist="38100" dir="2700000" algn="tl">
                    <a:srgbClr val="000000">
                      <a:alpha val="43137"/>
                    </a:srgbClr>
                  </a:outerShdw>
                </a:effectLst>
              </a:rPr>
              <a:t>COMUNICACIÒN SIMILAR ISO8583</a:t>
            </a:r>
            <a:endParaRPr lang="fr-FR" sz="1600" i="1" dirty="0">
              <a:solidFill>
                <a:srgbClr val="FFC000"/>
              </a:solidFill>
              <a:effectLst>
                <a:outerShdw blurRad="38100" dist="38100" dir="2700000" algn="tl">
                  <a:srgbClr val="000000">
                    <a:alpha val="43137"/>
                  </a:srgbClr>
                </a:outerShdw>
              </a:effectLst>
            </a:endParaRPr>
          </a:p>
          <a:p>
            <a:pPr algn="ctr"/>
            <a:r>
              <a:rPr lang="fr-FR" sz="1600" i="1" dirty="0">
                <a:solidFill>
                  <a:srgbClr val="FFC000"/>
                </a:solidFill>
                <a:effectLst>
                  <a:outerShdw blurRad="38100" dist="38100" dir="2700000" algn="tl">
                    <a:srgbClr val="000000">
                      <a:alpha val="43137"/>
                    </a:srgbClr>
                  </a:outerShdw>
                </a:effectLst>
              </a:rPr>
              <a:t>SERVICIOS WEB (REST API JSON HTTPS ) </a:t>
            </a:r>
          </a:p>
          <a:p>
            <a:pPr algn="ctr"/>
            <a:endParaRPr lang="es-AR" sz="1600" i="1" dirty="0">
              <a:solidFill>
                <a:srgbClr val="FFC000"/>
              </a:solidFill>
              <a:effectLst>
                <a:outerShdw blurRad="38100" dist="38100" dir="2700000" algn="tl">
                  <a:srgbClr val="000000">
                    <a:alpha val="43137"/>
                  </a:srgbClr>
                </a:outerShdw>
              </a:effectLst>
            </a:endParaRPr>
          </a:p>
        </p:txBody>
      </p:sp>
      <p:sp>
        <p:nvSpPr>
          <p:cNvPr id="125" name="Rectángulo: esquinas diagonales redondeadas 4">
            <a:extLst>
              <a:ext uri="{FF2B5EF4-FFF2-40B4-BE49-F238E27FC236}">
                <a16:creationId xmlns:a16="http://schemas.microsoft.com/office/drawing/2014/main" id="{0C912442-6C28-4A67-8AB0-D6C8023D017A}"/>
              </a:ext>
            </a:extLst>
          </p:cNvPr>
          <p:cNvSpPr/>
          <p:nvPr/>
        </p:nvSpPr>
        <p:spPr>
          <a:xfrm rot="16200000">
            <a:off x="4040141" y="4042468"/>
            <a:ext cx="4166020" cy="796304"/>
          </a:xfrm>
          <a:prstGeom prst="round2Diag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s-AR" sz="1200" b="1" i="1" dirty="0">
              <a:solidFill>
                <a:schemeClr val="accent5">
                  <a:lumMod val="40000"/>
                  <a:lumOff val="60000"/>
                </a:schemeClr>
              </a:solidFill>
              <a:effectLst>
                <a:outerShdw blurRad="38100" dist="38100" dir="2700000" algn="tl">
                  <a:srgbClr val="000000">
                    <a:alpha val="43137"/>
                  </a:srgbClr>
                </a:outerShdw>
              </a:effectLst>
            </a:endParaRPr>
          </a:p>
          <a:p>
            <a:pPr algn="ctr"/>
            <a:r>
              <a:rPr lang="es-AR" sz="1200" b="1" i="1" dirty="0">
                <a:solidFill>
                  <a:schemeClr val="accent5">
                    <a:lumMod val="40000"/>
                    <a:lumOff val="60000"/>
                  </a:schemeClr>
                </a:solidFill>
                <a:effectLst>
                  <a:outerShdw blurRad="38100" dist="38100" dir="2700000" algn="tl">
                    <a:srgbClr val="000000">
                      <a:alpha val="43137"/>
                    </a:srgbClr>
                  </a:outerShdw>
                </a:effectLst>
              </a:rPr>
              <a:t>ESTANDARICIÒN COMUNICACIÒN </a:t>
            </a:r>
            <a:r>
              <a:rPr lang="fr-FR" sz="1200" b="1" i="1" dirty="0">
                <a:solidFill>
                  <a:schemeClr val="accent5">
                    <a:lumMod val="40000"/>
                    <a:lumOff val="60000"/>
                  </a:schemeClr>
                </a:solidFill>
                <a:effectLst>
                  <a:outerShdw blurRad="38100" dist="38100" dir="2700000" algn="tl">
                    <a:srgbClr val="000000">
                      <a:alpha val="43137"/>
                    </a:srgbClr>
                  </a:outerShdw>
                </a:effectLst>
              </a:rPr>
              <a:t>ISO 24014-1:2021</a:t>
            </a:r>
          </a:p>
          <a:p>
            <a:pPr algn="ctr"/>
            <a:r>
              <a:rPr lang="es-EC" sz="1200" b="0" i="0" dirty="0">
                <a:solidFill>
                  <a:srgbClr val="111111"/>
                </a:solidFill>
                <a:effectLst/>
                <a:latin typeface="Roboto" panose="020B0604020202020204" pitchFamily="2" charset="0"/>
              </a:rPr>
              <a:t>Interoperable </a:t>
            </a:r>
            <a:r>
              <a:rPr lang="es-EC" sz="1200" b="0" i="0" dirty="0" err="1">
                <a:solidFill>
                  <a:srgbClr val="111111"/>
                </a:solidFill>
                <a:effectLst/>
                <a:latin typeface="Roboto" panose="020B0604020202020204" pitchFamily="2" charset="0"/>
              </a:rPr>
              <a:t>Fare</a:t>
            </a:r>
            <a:r>
              <a:rPr lang="es-EC" sz="1200" b="0" i="0" dirty="0">
                <a:solidFill>
                  <a:srgbClr val="111111"/>
                </a:solidFill>
                <a:effectLst/>
                <a:latin typeface="Roboto" panose="020B0604020202020204" pitchFamily="2" charset="0"/>
              </a:rPr>
              <a:t> Management </a:t>
            </a:r>
            <a:r>
              <a:rPr lang="es-EC" sz="1200" b="0" i="0" dirty="0" err="1">
                <a:solidFill>
                  <a:srgbClr val="111111"/>
                </a:solidFill>
                <a:effectLst/>
                <a:latin typeface="Roboto" panose="020B0604020202020204" pitchFamily="2" charset="0"/>
              </a:rPr>
              <a:t>System</a:t>
            </a:r>
            <a:r>
              <a:rPr lang="es-EC" sz="1200" b="0" i="0" dirty="0">
                <a:solidFill>
                  <a:srgbClr val="111111"/>
                </a:solidFill>
                <a:effectLst/>
                <a:latin typeface="Roboto" panose="020B0604020202020204" pitchFamily="2" charset="0"/>
              </a:rPr>
              <a:t> - IFMS</a:t>
            </a:r>
            <a:endParaRPr lang="es-AR" sz="1200" b="1" i="1" dirty="0">
              <a:solidFill>
                <a:schemeClr val="accent5">
                  <a:lumMod val="40000"/>
                  <a:lumOff val="6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89768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6A8E4298-B309-4935-9596-CE0C3587CA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6120" y="215294"/>
            <a:ext cx="9394990" cy="6427412"/>
          </a:xfrm>
          <a:prstGeom prst="rect">
            <a:avLst/>
          </a:prstGeom>
        </p:spPr>
      </p:pic>
    </p:spTree>
    <p:extLst>
      <p:ext uri="{BB962C8B-B14F-4D97-AF65-F5344CB8AC3E}">
        <p14:creationId xmlns:p14="http://schemas.microsoft.com/office/powerpoint/2010/main" val="2254810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Gráfico 42">
            <a:extLst>
              <a:ext uri="{FF2B5EF4-FFF2-40B4-BE49-F238E27FC236}">
                <a16:creationId xmlns:a16="http://schemas.microsoft.com/office/drawing/2014/main" id="{E85282EA-7A9B-FC44-B62D-6330A52964E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35105" y="5772839"/>
            <a:ext cx="1065786" cy="363621"/>
          </a:xfrm>
          <a:prstGeom prst="rect">
            <a:avLst/>
          </a:prstGeom>
        </p:spPr>
      </p:pic>
      <p:sp>
        <p:nvSpPr>
          <p:cNvPr id="66" name="Rectángulo: esquinas diagonales redondeadas 4">
            <a:extLst>
              <a:ext uri="{FF2B5EF4-FFF2-40B4-BE49-F238E27FC236}">
                <a16:creationId xmlns:a16="http://schemas.microsoft.com/office/drawing/2014/main" id="{390ED5E2-7695-483B-AB30-7AFB0798DC54}"/>
              </a:ext>
            </a:extLst>
          </p:cNvPr>
          <p:cNvSpPr/>
          <p:nvPr/>
        </p:nvSpPr>
        <p:spPr>
          <a:xfrm>
            <a:off x="434340" y="134046"/>
            <a:ext cx="11498579" cy="460314"/>
          </a:xfrm>
          <a:prstGeom prst="round2Diag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i="1" dirty="0">
                <a:solidFill>
                  <a:schemeClr val="tx2"/>
                </a:solidFill>
                <a:effectLst>
                  <a:outerShdw blurRad="38100" dist="38100" dir="2700000" algn="tl">
                    <a:srgbClr val="000000">
                      <a:alpha val="43137"/>
                    </a:srgbClr>
                  </a:outerShdw>
                </a:effectLst>
              </a:rPr>
              <a:t>DESCRIPCIÒN FLUJO SISTEMA INTEGRADO DE RECAUDO</a:t>
            </a:r>
          </a:p>
        </p:txBody>
      </p:sp>
      <p:pic>
        <p:nvPicPr>
          <p:cNvPr id="5" name="Imagen 4">
            <a:extLst>
              <a:ext uri="{FF2B5EF4-FFF2-40B4-BE49-F238E27FC236}">
                <a16:creationId xmlns:a16="http://schemas.microsoft.com/office/drawing/2014/main" id="{28FBE92C-29A1-4F10-A1FF-8605CE65767D}"/>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2891" y="849466"/>
            <a:ext cx="11160028" cy="5677063"/>
          </a:xfrm>
          <a:prstGeom prst="rect">
            <a:avLst/>
          </a:prstGeom>
          <a:noFill/>
        </p:spPr>
      </p:pic>
    </p:spTree>
    <p:extLst>
      <p:ext uri="{BB962C8B-B14F-4D97-AF65-F5344CB8AC3E}">
        <p14:creationId xmlns:p14="http://schemas.microsoft.com/office/powerpoint/2010/main" val="630154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2">
            <a:extLst>
              <a:ext uri="{FF2B5EF4-FFF2-40B4-BE49-F238E27FC236}">
                <a16:creationId xmlns:a16="http://schemas.microsoft.com/office/drawing/2014/main" id="{22DC3AE2-BEE8-AB44-A2CD-77F51D5700C7}"/>
              </a:ext>
            </a:extLst>
          </p:cNvPr>
          <p:cNvSpPr/>
          <p:nvPr/>
        </p:nvSpPr>
        <p:spPr>
          <a:xfrm>
            <a:off x="4325913" y="1211708"/>
            <a:ext cx="7573836" cy="5213531"/>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 name="Text Placeholder 16">
            <a:extLst>
              <a:ext uri="{FF2B5EF4-FFF2-40B4-BE49-F238E27FC236}">
                <a16:creationId xmlns:a16="http://schemas.microsoft.com/office/drawing/2014/main" id="{886C1D0F-97E3-704F-832B-E2897A0AAA3C}"/>
              </a:ext>
            </a:extLst>
          </p:cNvPr>
          <p:cNvSpPr txBox="1">
            <a:spLocks/>
          </p:cNvSpPr>
          <p:nvPr/>
        </p:nvSpPr>
        <p:spPr>
          <a:xfrm>
            <a:off x="153668" y="513800"/>
            <a:ext cx="4557032" cy="126174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1000"/>
              </a:spcBef>
              <a:buFont typeface="Arial" panose="020B0604020202020204" pitchFamily="34" charset="0"/>
              <a:buNone/>
              <a:defRPr sz="4800" b="1"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s-ES_tradnl" sz="4000">
              <a:solidFill>
                <a:schemeClr val="bg2">
                  <a:lumMod val="10000"/>
                </a:schemeClr>
              </a:solidFill>
              <a:latin typeface="Source Sans Pro" panose="020B0503030403020204" pitchFamily="34" charset="0"/>
              <a:ea typeface="Lato" panose="020F0502020204030203" pitchFamily="34" charset="0"/>
              <a:cs typeface="Lato" panose="020F0502020204030203" pitchFamily="34" charset="0"/>
            </a:endParaRPr>
          </a:p>
        </p:txBody>
      </p:sp>
      <p:cxnSp>
        <p:nvCxnSpPr>
          <p:cNvPr id="4" name="Straight Connector 47">
            <a:extLst>
              <a:ext uri="{FF2B5EF4-FFF2-40B4-BE49-F238E27FC236}">
                <a16:creationId xmlns:a16="http://schemas.microsoft.com/office/drawing/2014/main" id="{F05B907A-531D-D740-93CC-B2345146FA5E}"/>
              </a:ext>
            </a:extLst>
          </p:cNvPr>
          <p:cNvCxnSpPr>
            <a:cxnSpLocks/>
          </p:cNvCxnSpPr>
          <p:nvPr/>
        </p:nvCxnSpPr>
        <p:spPr>
          <a:xfrm>
            <a:off x="282968" y="6372156"/>
            <a:ext cx="36831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6">
            <a:extLst>
              <a:ext uri="{FF2B5EF4-FFF2-40B4-BE49-F238E27FC236}">
                <a16:creationId xmlns:a16="http://schemas.microsoft.com/office/drawing/2014/main" id="{A2461DF7-7178-6A40-ADCF-23764CA4F693}"/>
              </a:ext>
            </a:extLst>
          </p:cNvPr>
          <p:cNvCxnSpPr>
            <a:cxnSpLocks/>
          </p:cNvCxnSpPr>
          <p:nvPr/>
        </p:nvCxnSpPr>
        <p:spPr>
          <a:xfrm>
            <a:off x="287481" y="1486044"/>
            <a:ext cx="3799777"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CuadroTexto 5">
            <a:extLst>
              <a:ext uri="{FF2B5EF4-FFF2-40B4-BE49-F238E27FC236}">
                <a16:creationId xmlns:a16="http://schemas.microsoft.com/office/drawing/2014/main" id="{8D823164-A182-9041-A444-4E778EC8FBFF}"/>
              </a:ext>
            </a:extLst>
          </p:cNvPr>
          <p:cNvSpPr txBox="1"/>
          <p:nvPr/>
        </p:nvSpPr>
        <p:spPr>
          <a:xfrm>
            <a:off x="282968" y="1760379"/>
            <a:ext cx="3550902" cy="3046988"/>
          </a:xfrm>
          <a:prstGeom prst="rect">
            <a:avLst/>
          </a:prstGeom>
          <a:noFill/>
        </p:spPr>
        <p:txBody>
          <a:bodyPr wrap="square" rtlCol="0">
            <a:spAutoFit/>
          </a:bodyPr>
          <a:lstStyle/>
          <a:p>
            <a:pPr algn="just"/>
            <a:r>
              <a:rPr lang="es-ES" sz="1600" dirty="0"/>
              <a:t>La plataforma que materializa el Nivel 4 del SIR, es un sistema abierto que facilita la utilización de los medios de acceso o pago como identificadores para acceder al sistema de transporte y realizar un viaje.</a:t>
            </a:r>
          </a:p>
          <a:p>
            <a:pPr algn="just"/>
            <a:endParaRPr lang="es-ES" sz="1600" dirty="0"/>
          </a:p>
          <a:p>
            <a:pPr algn="just"/>
            <a:r>
              <a:rPr lang="es-AR" sz="1600" dirty="0"/>
              <a:t> </a:t>
            </a:r>
          </a:p>
          <a:p>
            <a:pPr algn="just"/>
            <a:r>
              <a:rPr lang="es-ES" sz="1600" dirty="0"/>
              <a:t>Permite aceptar  validaciones contra una cuenta en la plataforma (ABT) del Nivel 4 o directamente contra el Sistema Financiero el Ecosistema Fintech</a:t>
            </a:r>
            <a:r>
              <a:rPr lang="es-AR" sz="1600" dirty="0"/>
              <a:t> </a:t>
            </a:r>
            <a:endParaRPr lang="es-ES_tradnl" sz="1600" dirty="0"/>
          </a:p>
        </p:txBody>
      </p:sp>
      <p:pic>
        <p:nvPicPr>
          <p:cNvPr id="7" name="Imagen 6">
            <a:extLst>
              <a:ext uri="{FF2B5EF4-FFF2-40B4-BE49-F238E27FC236}">
                <a16:creationId xmlns:a16="http://schemas.microsoft.com/office/drawing/2014/main" id="{D139BC93-DAB4-C74E-871A-1793A5D32017}"/>
              </a:ext>
            </a:extLst>
          </p:cNvPr>
          <p:cNvPicPr/>
          <p:nvPr/>
        </p:nvPicPr>
        <p:blipFill>
          <a:blip r:embed="rId2"/>
          <a:stretch>
            <a:fillRect/>
          </a:stretch>
        </p:blipFill>
        <p:spPr>
          <a:xfrm>
            <a:off x="4432649" y="1258047"/>
            <a:ext cx="7406569" cy="5086147"/>
          </a:xfrm>
          <a:prstGeom prst="rect">
            <a:avLst/>
          </a:prstGeom>
        </p:spPr>
      </p:pic>
      <p:sp>
        <p:nvSpPr>
          <p:cNvPr id="8" name="Marcador de texto 2"/>
          <p:cNvSpPr txBox="1">
            <a:spLocks/>
          </p:cNvSpPr>
          <p:nvPr/>
        </p:nvSpPr>
        <p:spPr>
          <a:xfrm>
            <a:off x="392323" y="-97031"/>
            <a:ext cx="8773711" cy="1308740"/>
          </a:xfrm>
          <a:prstGeom prst="rect">
            <a:avLst/>
          </a:prstGeom>
        </p:spPr>
        <p:txBody>
          <a:bodyPr vert="horz" lIns="91440" tIns="45720" rIns="91440" bIns="45720" rtlCol="0" anchor="ctr">
            <a:noAutofit/>
          </a:bodyPr>
          <a:lstStyle>
            <a:lvl1pPr marL="220576" indent="-220576" algn="l" defTabSz="882306" rtl="0" eaLnBrk="1" latinLnBrk="0" hangingPunct="1">
              <a:lnSpc>
                <a:spcPct val="90000"/>
              </a:lnSpc>
              <a:spcBef>
                <a:spcPts val="965"/>
              </a:spcBef>
              <a:buFont typeface="Arial" panose="020B0604020202020204" pitchFamily="34" charset="0"/>
              <a:buChar char="•"/>
              <a:defRPr sz="2702" kern="1200">
                <a:solidFill>
                  <a:schemeClr val="tx1"/>
                </a:solidFill>
                <a:latin typeface="+mn-lt"/>
                <a:ea typeface="+mn-ea"/>
                <a:cs typeface="+mn-cs"/>
              </a:defRPr>
            </a:lvl1pPr>
            <a:lvl2pPr marL="661729" indent="-220576" algn="l" defTabSz="882306" rtl="0" eaLnBrk="1" latinLnBrk="0" hangingPunct="1">
              <a:lnSpc>
                <a:spcPct val="90000"/>
              </a:lnSpc>
              <a:spcBef>
                <a:spcPts val="483"/>
              </a:spcBef>
              <a:buFont typeface="Arial" panose="020B0604020202020204" pitchFamily="34" charset="0"/>
              <a:buChar char="•"/>
              <a:defRPr sz="2316" kern="1200">
                <a:solidFill>
                  <a:schemeClr val="tx1"/>
                </a:solidFill>
                <a:latin typeface="+mn-lt"/>
                <a:ea typeface="+mn-ea"/>
                <a:cs typeface="+mn-cs"/>
              </a:defRPr>
            </a:lvl2pPr>
            <a:lvl3pPr marL="1102882" indent="-220576" algn="l" defTabSz="882306" rtl="0" eaLnBrk="1" latinLnBrk="0" hangingPunct="1">
              <a:lnSpc>
                <a:spcPct val="90000"/>
              </a:lnSpc>
              <a:spcBef>
                <a:spcPts val="483"/>
              </a:spcBef>
              <a:buFont typeface="Arial" panose="020B0604020202020204" pitchFamily="34" charset="0"/>
              <a:buChar char="•"/>
              <a:defRPr sz="1930" kern="1200">
                <a:solidFill>
                  <a:schemeClr val="tx1"/>
                </a:solidFill>
                <a:latin typeface="+mn-lt"/>
                <a:ea typeface="+mn-ea"/>
                <a:cs typeface="+mn-cs"/>
              </a:defRPr>
            </a:lvl3pPr>
            <a:lvl4pPr marL="1544034" indent="-220576" algn="l" defTabSz="882306" rtl="0" eaLnBrk="1" latinLnBrk="0" hangingPunct="1">
              <a:lnSpc>
                <a:spcPct val="90000"/>
              </a:lnSpc>
              <a:spcBef>
                <a:spcPts val="483"/>
              </a:spcBef>
              <a:buFont typeface="Arial" panose="020B0604020202020204" pitchFamily="34" charset="0"/>
              <a:buChar char="•"/>
              <a:defRPr sz="1737" kern="1200">
                <a:solidFill>
                  <a:schemeClr val="tx1"/>
                </a:solidFill>
                <a:latin typeface="+mn-lt"/>
                <a:ea typeface="+mn-ea"/>
                <a:cs typeface="+mn-cs"/>
              </a:defRPr>
            </a:lvl4pPr>
            <a:lvl5pPr marL="1985187" indent="-220576" algn="l" defTabSz="882306" rtl="0" eaLnBrk="1" latinLnBrk="0" hangingPunct="1">
              <a:lnSpc>
                <a:spcPct val="90000"/>
              </a:lnSpc>
              <a:spcBef>
                <a:spcPts val="483"/>
              </a:spcBef>
              <a:buFont typeface="Arial" panose="020B0604020202020204" pitchFamily="34" charset="0"/>
              <a:buChar char="•"/>
              <a:defRPr sz="1737" kern="1200">
                <a:solidFill>
                  <a:schemeClr val="tx1"/>
                </a:solidFill>
                <a:latin typeface="+mn-lt"/>
                <a:ea typeface="+mn-ea"/>
                <a:cs typeface="+mn-cs"/>
              </a:defRPr>
            </a:lvl5pPr>
            <a:lvl6pPr marL="2426340" indent="-220576" algn="l" defTabSz="882306" rtl="0" eaLnBrk="1" latinLnBrk="0" hangingPunct="1">
              <a:lnSpc>
                <a:spcPct val="90000"/>
              </a:lnSpc>
              <a:spcBef>
                <a:spcPts val="483"/>
              </a:spcBef>
              <a:buFont typeface="Arial" panose="020B0604020202020204" pitchFamily="34" charset="0"/>
              <a:buChar char="•"/>
              <a:defRPr sz="1737" kern="1200">
                <a:solidFill>
                  <a:schemeClr val="tx1"/>
                </a:solidFill>
                <a:latin typeface="+mn-lt"/>
                <a:ea typeface="+mn-ea"/>
                <a:cs typeface="+mn-cs"/>
              </a:defRPr>
            </a:lvl6pPr>
            <a:lvl7pPr marL="2867493" indent="-220576" algn="l" defTabSz="882306" rtl="0" eaLnBrk="1" latinLnBrk="0" hangingPunct="1">
              <a:lnSpc>
                <a:spcPct val="90000"/>
              </a:lnSpc>
              <a:spcBef>
                <a:spcPts val="483"/>
              </a:spcBef>
              <a:buFont typeface="Arial" panose="020B0604020202020204" pitchFamily="34" charset="0"/>
              <a:buChar char="•"/>
              <a:defRPr sz="1737" kern="1200">
                <a:solidFill>
                  <a:schemeClr val="tx1"/>
                </a:solidFill>
                <a:latin typeface="+mn-lt"/>
                <a:ea typeface="+mn-ea"/>
                <a:cs typeface="+mn-cs"/>
              </a:defRPr>
            </a:lvl7pPr>
            <a:lvl8pPr marL="3308646" indent="-220576" algn="l" defTabSz="882306" rtl="0" eaLnBrk="1" latinLnBrk="0" hangingPunct="1">
              <a:lnSpc>
                <a:spcPct val="90000"/>
              </a:lnSpc>
              <a:spcBef>
                <a:spcPts val="483"/>
              </a:spcBef>
              <a:buFont typeface="Arial" panose="020B0604020202020204" pitchFamily="34" charset="0"/>
              <a:buChar char="•"/>
              <a:defRPr sz="1737" kern="1200">
                <a:solidFill>
                  <a:schemeClr val="tx1"/>
                </a:solidFill>
                <a:latin typeface="+mn-lt"/>
                <a:ea typeface="+mn-ea"/>
                <a:cs typeface="+mn-cs"/>
              </a:defRPr>
            </a:lvl8pPr>
            <a:lvl9pPr marL="3749798" indent="-220576" algn="l" defTabSz="882306" rtl="0" eaLnBrk="1" latinLnBrk="0" hangingPunct="1">
              <a:lnSpc>
                <a:spcPct val="90000"/>
              </a:lnSpc>
              <a:spcBef>
                <a:spcPts val="483"/>
              </a:spcBef>
              <a:buFont typeface="Arial" panose="020B0604020202020204" pitchFamily="34" charset="0"/>
              <a:buChar char="•"/>
              <a:defRPr sz="1737" kern="1200">
                <a:solidFill>
                  <a:schemeClr val="tx1"/>
                </a:solidFill>
                <a:latin typeface="+mn-lt"/>
                <a:ea typeface="+mn-ea"/>
                <a:cs typeface="+mn-cs"/>
              </a:defRPr>
            </a:lvl9pPr>
          </a:lstStyle>
          <a:p>
            <a:pPr marL="0" indent="0">
              <a:buNone/>
            </a:pPr>
            <a:r>
              <a:rPr lang="es-ES_tradnl" sz="3300" dirty="0"/>
              <a:t>NIVEL 4 (Ciudad) – Cámara de compensación</a:t>
            </a:r>
          </a:p>
        </p:txBody>
      </p:sp>
    </p:spTree>
    <p:extLst>
      <p:ext uri="{BB962C8B-B14F-4D97-AF65-F5344CB8AC3E}">
        <p14:creationId xmlns:p14="http://schemas.microsoft.com/office/powerpoint/2010/main" val="861775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Diagrama&#10;&#10;Descripción generada automáticamente con confianza media">
            <a:extLst>
              <a:ext uri="{FF2B5EF4-FFF2-40B4-BE49-F238E27FC236}">
                <a16:creationId xmlns:a16="http://schemas.microsoft.com/office/drawing/2014/main" id="{3724A263-B64E-4992-9B07-9E9F65562C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861" y="616036"/>
            <a:ext cx="6610173" cy="5625927"/>
          </a:xfrm>
          <a:prstGeom prst="rect">
            <a:avLst/>
          </a:prstGeom>
        </p:spPr>
      </p:pic>
      <p:sp>
        <p:nvSpPr>
          <p:cNvPr id="6" name="Marcador de texto 2">
            <a:extLst>
              <a:ext uri="{FF2B5EF4-FFF2-40B4-BE49-F238E27FC236}">
                <a16:creationId xmlns:a16="http://schemas.microsoft.com/office/drawing/2014/main" id="{706AE1F8-A7B9-4286-92B2-553FE2527B24}"/>
              </a:ext>
            </a:extLst>
          </p:cNvPr>
          <p:cNvSpPr txBox="1">
            <a:spLocks/>
          </p:cNvSpPr>
          <p:nvPr/>
        </p:nvSpPr>
        <p:spPr>
          <a:xfrm>
            <a:off x="392323" y="-97031"/>
            <a:ext cx="8773711" cy="1308740"/>
          </a:xfrm>
          <a:prstGeom prst="rect">
            <a:avLst/>
          </a:prstGeom>
        </p:spPr>
        <p:txBody>
          <a:bodyPr vert="horz" lIns="91440" tIns="45720" rIns="91440" bIns="45720" rtlCol="0" anchor="ctr">
            <a:noAutofit/>
          </a:bodyPr>
          <a:lstStyle>
            <a:lvl1pPr marL="220576" indent="-220576" algn="l" defTabSz="882306" rtl="0" eaLnBrk="1" latinLnBrk="0" hangingPunct="1">
              <a:lnSpc>
                <a:spcPct val="90000"/>
              </a:lnSpc>
              <a:spcBef>
                <a:spcPts val="965"/>
              </a:spcBef>
              <a:buFont typeface="Arial" panose="020B0604020202020204" pitchFamily="34" charset="0"/>
              <a:buChar char="•"/>
              <a:defRPr sz="2702" kern="1200">
                <a:solidFill>
                  <a:schemeClr val="tx1"/>
                </a:solidFill>
                <a:latin typeface="+mn-lt"/>
                <a:ea typeface="+mn-ea"/>
                <a:cs typeface="+mn-cs"/>
              </a:defRPr>
            </a:lvl1pPr>
            <a:lvl2pPr marL="661729" indent="-220576" algn="l" defTabSz="882306" rtl="0" eaLnBrk="1" latinLnBrk="0" hangingPunct="1">
              <a:lnSpc>
                <a:spcPct val="90000"/>
              </a:lnSpc>
              <a:spcBef>
                <a:spcPts val="483"/>
              </a:spcBef>
              <a:buFont typeface="Arial" panose="020B0604020202020204" pitchFamily="34" charset="0"/>
              <a:buChar char="•"/>
              <a:defRPr sz="2316" kern="1200">
                <a:solidFill>
                  <a:schemeClr val="tx1"/>
                </a:solidFill>
                <a:latin typeface="+mn-lt"/>
                <a:ea typeface="+mn-ea"/>
                <a:cs typeface="+mn-cs"/>
              </a:defRPr>
            </a:lvl2pPr>
            <a:lvl3pPr marL="1102882" indent="-220576" algn="l" defTabSz="882306" rtl="0" eaLnBrk="1" latinLnBrk="0" hangingPunct="1">
              <a:lnSpc>
                <a:spcPct val="90000"/>
              </a:lnSpc>
              <a:spcBef>
                <a:spcPts val="483"/>
              </a:spcBef>
              <a:buFont typeface="Arial" panose="020B0604020202020204" pitchFamily="34" charset="0"/>
              <a:buChar char="•"/>
              <a:defRPr sz="1930" kern="1200">
                <a:solidFill>
                  <a:schemeClr val="tx1"/>
                </a:solidFill>
                <a:latin typeface="+mn-lt"/>
                <a:ea typeface="+mn-ea"/>
                <a:cs typeface="+mn-cs"/>
              </a:defRPr>
            </a:lvl3pPr>
            <a:lvl4pPr marL="1544034" indent="-220576" algn="l" defTabSz="882306" rtl="0" eaLnBrk="1" latinLnBrk="0" hangingPunct="1">
              <a:lnSpc>
                <a:spcPct val="90000"/>
              </a:lnSpc>
              <a:spcBef>
                <a:spcPts val="483"/>
              </a:spcBef>
              <a:buFont typeface="Arial" panose="020B0604020202020204" pitchFamily="34" charset="0"/>
              <a:buChar char="•"/>
              <a:defRPr sz="1737" kern="1200">
                <a:solidFill>
                  <a:schemeClr val="tx1"/>
                </a:solidFill>
                <a:latin typeface="+mn-lt"/>
                <a:ea typeface="+mn-ea"/>
                <a:cs typeface="+mn-cs"/>
              </a:defRPr>
            </a:lvl4pPr>
            <a:lvl5pPr marL="1985187" indent="-220576" algn="l" defTabSz="882306" rtl="0" eaLnBrk="1" latinLnBrk="0" hangingPunct="1">
              <a:lnSpc>
                <a:spcPct val="90000"/>
              </a:lnSpc>
              <a:spcBef>
                <a:spcPts val="483"/>
              </a:spcBef>
              <a:buFont typeface="Arial" panose="020B0604020202020204" pitchFamily="34" charset="0"/>
              <a:buChar char="•"/>
              <a:defRPr sz="1737" kern="1200">
                <a:solidFill>
                  <a:schemeClr val="tx1"/>
                </a:solidFill>
                <a:latin typeface="+mn-lt"/>
                <a:ea typeface="+mn-ea"/>
                <a:cs typeface="+mn-cs"/>
              </a:defRPr>
            </a:lvl5pPr>
            <a:lvl6pPr marL="2426340" indent="-220576" algn="l" defTabSz="882306" rtl="0" eaLnBrk="1" latinLnBrk="0" hangingPunct="1">
              <a:lnSpc>
                <a:spcPct val="90000"/>
              </a:lnSpc>
              <a:spcBef>
                <a:spcPts val="483"/>
              </a:spcBef>
              <a:buFont typeface="Arial" panose="020B0604020202020204" pitchFamily="34" charset="0"/>
              <a:buChar char="•"/>
              <a:defRPr sz="1737" kern="1200">
                <a:solidFill>
                  <a:schemeClr val="tx1"/>
                </a:solidFill>
                <a:latin typeface="+mn-lt"/>
                <a:ea typeface="+mn-ea"/>
                <a:cs typeface="+mn-cs"/>
              </a:defRPr>
            </a:lvl6pPr>
            <a:lvl7pPr marL="2867493" indent="-220576" algn="l" defTabSz="882306" rtl="0" eaLnBrk="1" latinLnBrk="0" hangingPunct="1">
              <a:lnSpc>
                <a:spcPct val="90000"/>
              </a:lnSpc>
              <a:spcBef>
                <a:spcPts val="483"/>
              </a:spcBef>
              <a:buFont typeface="Arial" panose="020B0604020202020204" pitchFamily="34" charset="0"/>
              <a:buChar char="•"/>
              <a:defRPr sz="1737" kern="1200">
                <a:solidFill>
                  <a:schemeClr val="tx1"/>
                </a:solidFill>
                <a:latin typeface="+mn-lt"/>
                <a:ea typeface="+mn-ea"/>
                <a:cs typeface="+mn-cs"/>
              </a:defRPr>
            </a:lvl7pPr>
            <a:lvl8pPr marL="3308646" indent="-220576" algn="l" defTabSz="882306" rtl="0" eaLnBrk="1" latinLnBrk="0" hangingPunct="1">
              <a:lnSpc>
                <a:spcPct val="90000"/>
              </a:lnSpc>
              <a:spcBef>
                <a:spcPts val="483"/>
              </a:spcBef>
              <a:buFont typeface="Arial" panose="020B0604020202020204" pitchFamily="34" charset="0"/>
              <a:buChar char="•"/>
              <a:defRPr sz="1737" kern="1200">
                <a:solidFill>
                  <a:schemeClr val="tx1"/>
                </a:solidFill>
                <a:latin typeface="+mn-lt"/>
                <a:ea typeface="+mn-ea"/>
                <a:cs typeface="+mn-cs"/>
              </a:defRPr>
            </a:lvl8pPr>
            <a:lvl9pPr marL="3749798" indent="-220576" algn="l" defTabSz="882306" rtl="0" eaLnBrk="1" latinLnBrk="0" hangingPunct="1">
              <a:lnSpc>
                <a:spcPct val="90000"/>
              </a:lnSpc>
              <a:spcBef>
                <a:spcPts val="483"/>
              </a:spcBef>
              <a:buFont typeface="Arial" panose="020B0604020202020204" pitchFamily="34" charset="0"/>
              <a:buChar char="•"/>
              <a:defRPr sz="1737" kern="1200">
                <a:solidFill>
                  <a:schemeClr val="tx1"/>
                </a:solidFill>
                <a:latin typeface="+mn-lt"/>
                <a:ea typeface="+mn-ea"/>
                <a:cs typeface="+mn-cs"/>
              </a:defRPr>
            </a:lvl9pPr>
          </a:lstStyle>
          <a:p>
            <a:pPr marL="0" indent="0">
              <a:buNone/>
            </a:pPr>
            <a:r>
              <a:rPr lang="es-ES_tradnl" sz="3300" dirty="0"/>
              <a:t>Flujo del  Sistema</a:t>
            </a:r>
          </a:p>
        </p:txBody>
      </p:sp>
    </p:spTree>
    <p:extLst>
      <p:ext uri="{BB962C8B-B14F-4D97-AF65-F5344CB8AC3E}">
        <p14:creationId xmlns:p14="http://schemas.microsoft.com/office/powerpoint/2010/main" val="2234305828"/>
      </p:ext>
    </p:extLst>
  </p:cSld>
  <p:clrMapOvr>
    <a:masterClrMapping/>
  </p:clrMapOvr>
</p:sld>
</file>

<file path=ppt/theme/theme1.xml><?xml version="1.0" encoding="utf-8"?>
<a:theme xmlns:a="http://schemas.openxmlformats.org/drawingml/2006/main" name="Faceta">
  <a:themeElements>
    <a:clrScheme name="Azul">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22262</TotalTime>
  <Words>2703</Words>
  <Application>Microsoft Office PowerPoint</Application>
  <PresentationFormat>Panorámica</PresentationFormat>
  <Paragraphs>329</Paragraphs>
  <Slides>31</Slides>
  <Notes>3</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31</vt:i4>
      </vt:variant>
    </vt:vector>
  </HeadingPairs>
  <TitlesOfParts>
    <vt:vector size="42" baseType="lpstr">
      <vt:lpstr>Arial</vt:lpstr>
      <vt:lpstr>Calibri</vt:lpstr>
      <vt:lpstr>Minion Pro SmBd</vt:lpstr>
      <vt:lpstr>Roboto</vt:lpstr>
      <vt:lpstr>Source Sans Pro</vt:lpstr>
      <vt:lpstr>Tahoma</vt:lpstr>
      <vt:lpstr>Times New Roman</vt:lpstr>
      <vt:lpstr>Trebuchet MS</vt:lpstr>
      <vt:lpstr>Wingdings</vt:lpstr>
      <vt:lpstr>Wingdings 3</vt:lpstr>
      <vt:lpstr>Faceta</vt:lpstr>
      <vt:lpstr> SISTEMA INTEGRADO DE RECAUDO INTEROPERABLE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SISTEMA DE AYUDA A LA EXPLOTACION DE DATO  SISTEMA DE INFORMACION AL USUARIO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CONSULTORÍA: Asistencia Técnica en Sistemas Inteligentes de Transporte  </vt:lpstr>
      <vt:lpstr>Presentación de PowerPoint</vt:lpstr>
      <vt:lpstr>Presentación de PowerPoint</vt:lpstr>
      <vt:lpstr>CODIGO MUNICIPAL</vt:lpstr>
      <vt:lpstr>ORDENANZA MUNICIPAL</vt:lpstr>
      <vt:lpstr>MODELO DE GESTION</vt:lpstr>
      <vt:lpstr>FIDEICOMISO GLOBAL</vt:lpstr>
      <vt:lpstr>FIDEICOMISO GLOBAL</vt:lpstr>
      <vt:lpstr>FIDEICOMISO GLOBAL  Y FIDEICOMISOS INDIVIDUALES</vt:lpstr>
      <vt:lpstr>OBJETIVOS CLAVE  CON LA ESTRUCTURA FIDUCIARIA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Fernando Narvaez</dc:creator>
  <cp:lastModifiedBy>Wilson Fernando Narvaez Abad</cp:lastModifiedBy>
  <cp:revision>247</cp:revision>
  <dcterms:created xsi:type="dcterms:W3CDTF">2019-05-23T17:26:00Z</dcterms:created>
  <dcterms:modified xsi:type="dcterms:W3CDTF">2021-08-23T21:07:48Z</dcterms:modified>
</cp:coreProperties>
</file>