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39" r:id="rId2"/>
    <p:sldId id="259" r:id="rId3"/>
    <p:sldId id="592" r:id="rId4"/>
    <p:sldId id="593" r:id="rId5"/>
    <p:sldId id="594" r:id="rId6"/>
    <p:sldId id="586" r:id="rId7"/>
    <p:sldId id="558" r:id="rId8"/>
    <p:sldId id="589" r:id="rId9"/>
    <p:sldId id="595" r:id="rId10"/>
    <p:sldId id="588" r:id="rId11"/>
    <p:sldId id="332" r:id="rId12"/>
    <p:sldId id="336" r:id="rId13"/>
    <p:sldId id="596" r:id="rId14"/>
    <p:sldId id="349" r:id="rId15"/>
    <p:sldId id="350" r:id="rId16"/>
    <p:sldId id="591" r:id="rId17"/>
    <p:sldId id="587" r:id="rId18"/>
    <p:sldId id="342" r:id="rId19"/>
  </p:sldIdLst>
  <p:sldSz cx="12192000" cy="6858000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a Isabel Yépez Silva" initials="CIYS" lastIdx="28" clrIdx="0">
    <p:extLst>
      <p:ext uri="{19B8F6BF-5375-455C-9EA6-DF929625EA0E}">
        <p15:presenceInfo xmlns:p15="http://schemas.microsoft.com/office/powerpoint/2012/main" userId="Catalina Isabel Yépez Silva" providerId="None"/>
      </p:ext>
    </p:extLst>
  </p:cmAuthor>
  <p:cmAuthor id="2" name="Silvia Cecilia Armas Narvaez" initials="SCAN" lastIdx="8" clrIdx="1">
    <p:extLst>
      <p:ext uri="{19B8F6BF-5375-455C-9EA6-DF929625EA0E}">
        <p15:presenceInfo xmlns:p15="http://schemas.microsoft.com/office/powerpoint/2012/main" userId="S::silvia.armas@quito.gob.ec::22fcaceb-0c00-4347-be9c-cea1fd55d639" providerId="AD"/>
      </p:ext>
    </p:extLst>
  </p:cmAuthor>
  <p:cmAuthor id="3" name="Mónica Amparo García García" initials="MAGG" lastIdx="6" clrIdx="2">
    <p:extLst>
      <p:ext uri="{19B8F6BF-5375-455C-9EA6-DF929625EA0E}">
        <p15:presenceInfo xmlns:p15="http://schemas.microsoft.com/office/powerpoint/2012/main" userId="S-1-5-21-273869320-1094921958-1243824655-1317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DA6"/>
    <a:srgbClr val="FF0000"/>
    <a:srgbClr val="F664E9"/>
    <a:srgbClr val="E73122"/>
    <a:srgbClr val="A828A8"/>
    <a:srgbClr val="AD2994"/>
    <a:srgbClr val="1599D6"/>
    <a:srgbClr val="EDA71B"/>
    <a:srgbClr val="6DA6D9"/>
    <a:srgbClr val="EF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9599" autoAdjust="0"/>
  </p:normalViewPr>
  <p:slideViewPr>
    <p:cSldViewPr snapToGrid="0" snapToObjects="1">
      <p:cViewPr varScale="1">
        <p:scale>
          <a:sx n="61" d="100"/>
          <a:sy n="61" d="100"/>
        </p:scale>
        <p:origin x="115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6248"/>
    </p:cViewPr>
  </p:sorterViewPr>
  <p:notesViewPr>
    <p:cSldViewPr snapToGrid="0" snapToObjects="1">
      <p:cViewPr varScale="1">
        <p:scale>
          <a:sx n="57" d="100"/>
          <a:sy n="57" d="100"/>
        </p:scale>
        <p:origin x="25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_UIEIS\07_GADDMQ\03_Analitica\cvd19\data\Tabulados%20y%20graficos%20Reporte%20SE%203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F:\tabulados%20y%20graficos%20Reporte%20SE%203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dos%20y%20graficos%20Reporte%20SE%203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esktop\CDMI%20MDQ\PRESENTACION\SEMANA%2033\TABLAS%20PRES%20LUNES%2023%20DE%20AGOS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SSDMQ\Situaci&#243;n%20Epidemiologica\Otros\Tabulados%20y%20graficos%20Reporte%20SE%2033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SSDMQ\Situaci&#243;n%20Epidemiologica\Otros\Tabulados%20y%20graficos%20Reporte%20SE%2033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50495431129457E-2"/>
          <c:y val="3.3457779175586802E-2"/>
          <c:w val="0.9034245738671165"/>
          <c:h val="0.8840771742566688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0000"/>
            </a:solidFill>
            <a:ln w="76200">
              <a:solidFill>
                <a:srgbClr val="002060"/>
              </a:solidFill>
            </a:ln>
            <a:effectLst/>
          </c:spPr>
          <c:invertIfNegative val="0"/>
          <c:dPt>
            <c:idx val="46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92-4CE8-B33B-BEA1A5B159C3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92-4CE8-B33B-BEA1A5B159C3}"/>
              </c:ext>
            </c:extLst>
          </c:dPt>
          <c:dPt>
            <c:idx val="48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92-4CE8-B33B-BEA1A5B159C3}"/>
              </c:ext>
            </c:extLst>
          </c:dPt>
          <c:dPt>
            <c:idx val="49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92-4CE8-B33B-BEA1A5B159C3}"/>
              </c:ext>
            </c:extLst>
          </c:dPt>
          <c:dPt>
            <c:idx val="50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92-4CE8-B33B-BEA1A5B159C3}"/>
              </c:ext>
            </c:extLst>
          </c:dPt>
          <c:dPt>
            <c:idx val="51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92-4CE8-B33B-BEA1A5B159C3}"/>
              </c:ext>
            </c:extLst>
          </c:dPt>
          <c:dPt>
            <c:idx val="52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992-4CE8-B33B-BEA1A5B159C3}"/>
              </c:ext>
            </c:extLst>
          </c:dPt>
          <c:dPt>
            <c:idx val="53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992-4CE8-B33B-BEA1A5B159C3}"/>
              </c:ext>
            </c:extLst>
          </c:dPt>
          <c:dPt>
            <c:idx val="54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992-4CE8-B33B-BEA1A5B159C3}"/>
              </c:ext>
            </c:extLst>
          </c:dPt>
          <c:dPt>
            <c:idx val="55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992-4CE8-B33B-BEA1A5B159C3}"/>
              </c:ext>
            </c:extLst>
          </c:dPt>
          <c:dPt>
            <c:idx val="56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992-4CE8-B33B-BEA1A5B159C3}"/>
              </c:ext>
            </c:extLst>
          </c:dPt>
          <c:dPt>
            <c:idx val="57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992-4CE8-B33B-BEA1A5B159C3}"/>
              </c:ext>
            </c:extLst>
          </c:dPt>
          <c:dPt>
            <c:idx val="58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992-4CE8-B33B-BEA1A5B159C3}"/>
              </c:ext>
            </c:extLst>
          </c:dPt>
          <c:dPt>
            <c:idx val="59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992-4CE8-B33B-BEA1A5B159C3}"/>
              </c:ext>
            </c:extLst>
          </c:dPt>
          <c:dPt>
            <c:idx val="60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992-4CE8-B33B-BEA1A5B159C3}"/>
              </c:ext>
            </c:extLst>
          </c:dPt>
          <c:dPt>
            <c:idx val="61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992-4CE8-B33B-BEA1A5B159C3}"/>
              </c:ext>
            </c:extLst>
          </c:dPt>
          <c:dPt>
            <c:idx val="62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992-4CE8-B33B-BEA1A5B159C3}"/>
              </c:ext>
            </c:extLst>
          </c:dPt>
          <c:dPt>
            <c:idx val="63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992-4CE8-B33B-BEA1A5B159C3}"/>
              </c:ext>
            </c:extLst>
          </c:dPt>
          <c:dPt>
            <c:idx val="64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992-4CE8-B33B-BEA1A5B159C3}"/>
              </c:ext>
            </c:extLst>
          </c:dPt>
          <c:dPt>
            <c:idx val="65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992-4CE8-B33B-BEA1A5B159C3}"/>
              </c:ext>
            </c:extLst>
          </c:dPt>
          <c:dPt>
            <c:idx val="66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D992-4CE8-B33B-BEA1A5B159C3}"/>
              </c:ext>
            </c:extLst>
          </c:dPt>
          <c:dPt>
            <c:idx val="67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D992-4CE8-B33B-BEA1A5B159C3}"/>
              </c:ext>
            </c:extLst>
          </c:dPt>
          <c:dPt>
            <c:idx val="68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D992-4CE8-B33B-BEA1A5B159C3}"/>
              </c:ext>
            </c:extLst>
          </c:dPt>
          <c:dPt>
            <c:idx val="69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D992-4CE8-B33B-BEA1A5B159C3}"/>
              </c:ext>
            </c:extLst>
          </c:dPt>
          <c:dPt>
            <c:idx val="70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D992-4CE8-B33B-BEA1A5B159C3}"/>
              </c:ext>
            </c:extLst>
          </c:dPt>
          <c:dPt>
            <c:idx val="71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D992-4CE8-B33B-BEA1A5B159C3}"/>
              </c:ext>
            </c:extLst>
          </c:dPt>
          <c:dPt>
            <c:idx val="72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D992-4CE8-B33B-BEA1A5B159C3}"/>
              </c:ext>
            </c:extLst>
          </c:dPt>
          <c:dPt>
            <c:idx val="73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D992-4CE8-B33B-BEA1A5B159C3}"/>
              </c:ext>
            </c:extLst>
          </c:dPt>
          <c:dPt>
            <c:idx val="74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D992-4CE8-B33B-BEA1A5B159C3}"/>
              </c:ext>
            </c:extLst>
          </c:dPt>
          <c:dPt>
            <c:idx val="75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D992-4CE8-B33B-BEA1A5B159C3}"/>
              </c:ext>
            </c:extLst>
          </c:dPt>
          <c:dPt>
            <c:idx val="76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D992-4CE8-B33B-BEA1A5B159C3}"/>
              </c:ext>
            </c:extLst>
          </c:dPt>
          <c:dPt>
            <c:idx val="77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D992-4CE8-B33B-BEA1A5B159C3}"/>
              </c:ext>
            </c:extLst>
          </c:dPt>
          <c:dLbls>
            <c:dLbl>
              <c:idx val="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992-4CE8-B33B-BEA1A5B159C3}"/>
                </c:ext>
              </c:extLst>
            </c:dLbl>
            <c:dLbl>
              <c:idx val="7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D992-4CE8-B33B-BEA1A5B159C3}"/>
                </c:ext>
              </c:extLst>
            </c:dLbl>
            <c:dLbl>
              <c:idx val="7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D992-4CE8-B33B-BEA1A5B159C3}"/>
                </c:ext>
              </c:extLst>
            </c:dLbl>
            <c:dLbl>
              <c:idx val="7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D992-4CE8-B33B-BEA1A5B159C3}"/>
                </c:ext>
              </c:extLst>
            </c:dLbl>
            <c:dLbl>
              <c:idx val="7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D992-4CE8-B33B-BEA1A5B159C3}"/>
                </c:ext>
              </c:extLst>
            </c:dLbl>
            <c:dLbl>
              <c:idx val="7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D992-4CE8-B33B-BEA1A5B159C3}"/>
                </c:ext>
              </c:extLst>
            </c:dLbl>
            <c:dLbl>
              <c:idx val="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D992-4CE8-B33B-BEA1A5B159C3}"/>
                </c:ext>
              </c:extLst>
            </c:dLbl>
            <c:dLbl>
              <c:idx val="7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D992-4CE8-B33B-BEA1A5B159C3}"/>
                </c:ext>
              </c:extLst>
            </c:dLbl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D992-4CE8-B33B-BEA1A5B15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'L6 Casos confirmados'!$R$9:$R$86</c:f>
              <c:strCache>
                <c:ptCount val="7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53</c:v>
                </c:pt>
                <c:pt idx="45">
                  <c:v>1</c:v>
                </c:pt>
                <c:pt idx="46">
                  <c:v>2</c:v>
                </c:pt>
                <c:pt idx="47">
                  <c:v>3</c:v>
                </c:pt>
                <c:pt idx="48">
                  <c:v>4</c:v>
                </c:pt>
                <c:pt idx="49">
                  <c:v>5</c:v>
                </c:pt>
                <c:pt idx="50">
                  <c:v>6</c:v>
                </c:pt>
                <c:pt idx="51">
                  <c:v>7</c:v>
                </c:pt>
                <c:pt idx="52">
                  <c:v>8</c:v>
                </c:pt>
                <c:pt idx="53">
                  <c:v>9</c:v>
                </c:pt>
                <c:pt idx="54">
                  <c:v>10</c:v>
                </c:pt>
                <c:pt idx="55">
                  <c:v>11</c:v>
                </c:pt>
                <c:pt idx="56">
                  <c:v>12</c:v>
                </c:pt>
                <c:pt idx="57">
                  <c:v>13</c:v>
                </c:pt>
                <c:pt idx="58">
                  <c:v>14</c:v>
                </c:pt>
                <c:pt idx="59">
                  <c:v>15</c:v>
                </c:pt>
                <c:pt idx="60">
                  <c:v>16</c:v>
                </c:pt>
                <c:pt idx="61">
                  <c:v>17</c:v>
                </c:pt>
                <c:pt idx="62">
                  <c:v>18</c:v>
                </c:pt>
                <c:pt idx="63">
                  <c:v>19</c:v>
                </c:pt>
                <c:pt idx="64">
                  <c:v>20</c:v>
                </c:pt>
                <c:pt idx="65">
                  <c:v>21</c:v>
                </c:pt>
                <c:pt idx="66">
                  <c:v>22</c:v>
                </c:pt>
                <c:pt idx="67">
                  <c:v>23</c:v>
                </c:pt>
                <c:pt idx="68">
                  <c:v>24</c:v>
                </c:pt>
                <c:pt idx="69">
                  <c:v>25</c:v>
                </c:pt>
                <c:pt idx="70">
                  <c:v>26</c:v>
                </c:pt>
                <c:pt idx="71">
                  <c:v>27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31</c:v>
                </c:pt>
                <c:pt idx="76">
                  <c:v>32</c:v>
                </c:pt>
                <c:pt idx="77">
                  <c:v>33</c:v>
                </c:pt>
              </c:strCache>
            </c:strRef>
          </c:cat>
          <c:val>
            <c:numRef>
              <c:f>'L6 Casos confirmados'!$S$9:$S$86</c:f>
              <c:numCache>
                <c:formatCode>General</c:formatCode>
                <c:ptCount val="78"/>
                <c:pt idx="0">
                  <c:v>5</c:v>
                </c:pt>
                <c:pt idx="1">
                  <c:v>16</c:v>
                </c:pt>
                <c:pt idx="2">
                  <c:v>68</c:v>
                </c:pt>
                <c:pt idx="3">
                  <c:v>257</c:v>
                </c:pt>
                <c:pt idx="4">
                  <c:v>290</c:v>
                </c:pt>
                <c:pt idx="5">
                  <c:v>281</c:v>
                </c:pt>
                <c:pt idx="6">
                  <c:v>395</c:v>
                </c:pt>
                <c:pt idx="7">
                  <c:v>508</c:v>
                </c:pt>
                <c:pt idx="8">
                  <c:v>615</c:v>
                </c:pt>
                <c:pt idx="9">
                  <c:v>802</c:v>
                </c:pt>
                <c:pt idx="10">
                  <c:v>876</c:v>
                </c:pt>
                <c:pt idx="11">
                  <c:v>950</c:v>
                </c:pt>
                <c:pt idx="12">
                  <c:v>945</c:v>
                </c:pt>
                <c:pt idx="13">
                  <c:v>1065</c:v>
                </c:pt>
                <c:pt idx="14">
                  <c:v>1332</c:v>
                </c:pt>
                <c:pt idx="15">
                  <c:v>1474</c:v>
                </c:pt>
                <c:pt idx="16">
                  <c:v>1968</c:v>
                </c:pt>
                <c:pt idx="17">
                  <c:v>2642</c:v>
                </c:pt>
                <c:pt idx="18">
                  <c:v>3166</c:v>
                </c:pt>
                <c:pt idx="19">
                  <c:v>3478</c:v>
                </c:pt>
                <c:pt idx="20">
                  <c:v>3125</c:v>
                </c:pt>
                <c:pt idx="21">
                  <c:v>3237</c:v>
                </c:pt>
                <c:pt idx="22">
                  <c:v>3488</c:v>
                </c:pt>
                <c:pt idx="23">
                  <c:v>3805</c:v>
                </c:pt>
                <c:pt idx="24">
                  <c:v>3272</c:v>
                </c:pt>
                <c:pt idx="25">
                  <c:v>2985</c:v>
                </c:pt>
                <c:pt idx="26">
                  <c:v>3363</c:v>
                </c:pt>
                <c:pt idx="27">
                  <c:v>3183</c:v>
                </c:pt>
                <c:pt idx="28">
                  <c:v>2829</c:v>
                </c:pt>
                <c:pt idx="29">
                  <c:v>1926</c:v>
                </c:pt>
                <c:pt idx="30">
                  <c:v>1684</c:v>
                </c:pt>
                <c:pt idx="31">
                  <c:v>1552</c:v>
                </c:pt>
                <c:pt idx="32">
                  <c:v>1408</c:v>
                </c:pt>
                <c:pt idx="33">
                  <c:v>1612</c:v>
                </c:pt>
                <c:pt idx="34">
                  <c:v>1463</c:v>
                </c:pt>
                <c:pt idx="35">
                  <c:v>1266</c:v>
                </c:pt>
                <c:pt idx="36">
                  <c:v>1575</c:v>
                </c:pt>
                <c:pt idx="37">
                  <c:v>1618</c:v>
                </c:pt>
                <c:pt idx="38">
                  <c:v>1644</c:v>
                </c:pt>
                <c:pt idx="39">
                  <c:v>1516</c:v>
                </c:pt>
                <c:pt idx="40">
                  <c:v>2118</c:v>
                </c:pt>
                <c:pt idx="41">
                  <c:v>2434</c:v>
                </c:pt>
                <c:pt idx="42">
                  <c:v>2576</c:v>
                </c:pt>
                <c:pt idx="43">
                  <c:v>2384</c:v>
                </c:pt>
                <c:pt idx="44">
                  <c:v>2291</c:v>
                </c:pt>
                <c:pt idx="45">
                  <c:v>5378</c:v>
                </c:pt>
                <c:pt idx="46">
                  <c:v>4024</c:v>
                </c:pt>
                <c:pt idx="47">
                  <c:v>3080</c:v>
                </c:pt>
                <c:pt idx="48">
                  <c:v>2680</c:v>
                </c:pt>
                <c:pt idx="49">
                  <c:v>2972</c:v>
                </c:pt>
                <c:pt idx="50">
                  <c:v>2582</c:v>
                </c:pt>
                <c:pt idx="51">
                  <c:v>2339</c:v>
                </c:pt>
                <c:pt idx="52">
                  <c:v>2388</c:v>
                </c:pt>
                <c:pt idx="53">
                  <c:v>2526</c:v>
                </c:pt>
                <c:pt idx="54">
                  <c:v>3019</c:v>
                </c:pt>
                <c:pt idx="55">
                  <c:v>3336</c:v>
                </c:pt>
                <c:pt idx="56">
                  <c:v>3810</c:v>
                </c:pt>
                <c:pt idx="57">
                  <c:v>4399</c:v>
                </c:pt>
                <c:pt idx="58">
                  <c:v>4781</c:v>
                </c:pt>
                <c:pt idx="59">
                  <c:v>4699</c:v>
                </c:pt>
                <c:pt idx="60">
                  <c:v>4537</c:v>
                </c:pt>
                <c:pt idx="61">
                  <c:v>4214</c:v>
                </c:pt>
                <c:pt idx="62">
                  <c:v>3884</c:v>
                </c:pt>
                <c:pt idx="63">
                  <c:v>2939</c:v>
                </c:pt>
                <c:pt idx="64">
                  <c:v>2484</c:v>
                </c:pt>
                <c:pt idx="65">
                  <c:v>1921</c:v>
                </c:pt>
                <c:pt idx="66">
                  <c:v>2051</c:v>
                </c:pt>
                <c:pt idx="67">
                  <c:v>1712</c:v>
                </c:pt>
                <c:pt idx="68">
                  <c:v>1639</c:v>
                </c:pt>
                <c:pt idx="69">
                  <c:v>1660</c:v>
                </c:pt>
                <c:pt idx="70">
                  <c:v>2006</c:v>
                </c:pt>
                <c:pt idx="71">
                  <c:v>1858</c:v>
                </c:pt>
                <c:pt idx="72">
                  <c:v>1910</c:v>
                </c:pt>
                <c:pt idx="73">
                  <c:v>1821</c:v>
                </c:pt>
                <c:pt idx="74">
                  <c:v>1374</c:v>
                </c:pt>
                <c:pt idx="75">
                  <c:v>963</c:v>
                </c:pt>
                <c:pt idx="76">
                  <c:v>643</c:v>
                </c:pt>
                <c:pt idx="77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D992-4CE8-B33B-BEA1A5B15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669728"/>
        <c:axId val="921666464"/>
      </c:barChart>
      <c:lineChart>
        <c:grouping val="standard"/>
        <c:varyColors val="0"/>
        <c:ser>
          <c:idx val="2"/>
          <c:order val="1"/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77"/>
              <c:layout>
                <c:manualLayout>
                  <c:x val="-4.7350017463920188E-2"/>
                  <c:y val="-3.24975091833959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002060"/>
                      </a:solidFill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D992-4CE8-B33B-BEA1A5B159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'L6 Casos confirmados'!$R$9:$R$86</c:f>
              <c:strCache>
                <c:ptCount val="7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53</c:v>
                </c:pt>
                <c:pt idx="45">
                  <c:v>1</c:v>
                </c:pt>
                <c:pt idx="46">
                  <c:v>2</c:v>
                </c:pt>
                <c:pt idx="47">
                  <c:v>3</c:v>
                </c:pt>
                <c:pt idx="48">
                  <c:v>4</c:v>
                </c:pt>
                <c:pt idx="49">
                  <c:v>5</c:v>
                </c:pt>
                <c:pt idx="50">
                  <c:v>6</c:v>
                </c:pt>
                <c:pt idx="51">
                  <c:v>7</c:v>
                </c:pt>
                <c:pt idx="52">
                  <c:v>8</c:v>
                </c:pt>
                <c:pt idx="53">
                  <c:v>9</c:v>
                </c:pt>
                <c:pt idx="54">
                  <c:v>10</c:v>
                </c:pt>
                <c:pt idx="55">
                  <c:v>11</c:v>
                </c:pt>
                <c:pt idx="56">
                  <c:v>12</c:v>
                </c:pt>
                <c:pt idx="57">
                  <c:v>13</c:v>
                </c:pt>
                <c:pt idx="58">
                  <c:v>14</c:v>
                </c:pt>
                <c:pt idx="59">
                  <c:v>15</c:v>
                </c:pt>
                <c:pt idx="60">
                  <c:v>16</c:v>
                </c:pt>
                <c:pt idx="61">
                  <c:v>17</c:v>
                </c:pt>
                <c:pt idx="62">
                  <c:v>18</c:v>
                </c:pt>
                <c:pt idx="63">
                  <c:v>19</c:v>
                </c:pt>
                <c:pt idx="64">
                  <c:v>20</c:v>
                </c:pt>
                <c:pt idx="65">
                  <c:v>21</c:v>
                </c:pt>
                <c:pt idx="66">
                  <c:v>22</c:v>
                </c:pt>
                <c:pt idx="67">
                  <c:v>23</c:v>
                </c:pt>
                <c:pt idx="68">
                  <c:v>24</c:v>
                </c:pt>
                <c:pt idx="69">
                  <c:v>25</c:v>
                </c:pt>
                <c:pt idx="70">
                  <c:v>26</c:v>
                </c:pt>
                <c:pt idx="71">
                  <c:v>27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31</c:v>
                </c:pt>
                <c:pt idx="76">
                  <c:v>32</c:v>
                </c:pt>
                <c:pt idx="77">
                  <c:v>33</c:v>
                </c:pt>
              </c:strCache>
            </c:strRef>
          </c:cat>
          <c:val>
            <c:numRef>
              <c:f>'L6 Casos confirmados'!$T$9:$T$86</c:f>
              <c:numCache>
                <c:formatCode>General</c:formatCode>
                <c:ptCount val="78"/>
                <c:pt idx="0">
                  <c:v>5</c:v>
                </c:pt>
                <c:pt idx="1">
                  <c:v>21</c:v>
                </c:pt>
                <c:pt idx="2">
                  <c:v>89</c:v>
                </c:pt>
                <c:pt idx="3">
                  <c:v>346</c:v>
                </c:pt>
                <c:pt idx="4">
                  <c:v>636</c:v>
                </c:pt>
                <c:pt idx="5">
                  <c:v>917</c:v>
                </c:pt>
                <c:pt idx="6">
                  <c:v>1312</c:v>
                </c:pt>
                <c:pt idx="7">
                  <c:v>1820</c:v>
                </c:pt>
                <c:pt idx="8">
                  <c:v>2435</c:v>
                </c:pt>
                <c:pt idx="9">
                  <c:v>3237</c:v>
                </c:pt>
                <c:pt idx="10">
                  <c:v>4113</c:v>
                </c:pt>
                <c:pt idx="11">
                  <c:v>5063</c:v>
                </c:pt>
                <c:pt idx="12">
                  <c:v>6008</c:v>
                </c:pt>
                <c:pt idx="13">
                  <c:v>7073</c:v>
                </c:pt>
                <c:pt idx="14">
                  <c:v>8405</c:v>
                </c:pt>
                <c:pt idx="15">
                  <c:v>9879</c:v>
                </c:pt>
                <c:pt idx="16">
                  <c:v>11847</c:v>
                </c:pt>
                <c:pt idx="17">
                  <c:v>14489</c:v>
                </c:pt>
                <c:pt idx="18">
                  <c:v>17655</c:v>
                </c:pt>
                <c:pt idx="19">
                  <c:v>21133</c:v>
                </c:pt>
                <c:pt idx="20">
                  <c:v>24258</c:v>
                </c:pt>
                <c:pt idx="21">
                  <c:v>27495</c:v>
                </c:pt>
                <c:pt idx="22">
                  <c:v>30983</c:v>
                </c:pt>
                <c:pt idx="23">
                  <c:v>34788</c:v>
                </c:pt>
                <c:pt idx="24">
                  <c:v>38060</c:v>
                </c:pt>
                <c:pt idx="25">
                  <c:v>41045</c:v>
                </c:pt>
                <c:pt idx="26">
                  <c:v>44408</c:v>
                </c:pt>
                <c:pt idx="27">
                  <c:v>47591</c:v>
                </c:pt>
                <c:pt idx="28">
                  <c:v>50420</c:v>
                </c:pt>
                <c:pt idx="29">
                  <c:v>52346</c:v>
                </c:pt>
                <c:pt idx="30">
                  <c:v>54030</c:v>
                </c:pt>
                <c:pt idx="31">
                  <c:v>55582</c:v>
                </c:pt>
                <c:pt idx="32">
                  <c:v>56990</c:v>
                </c:pt>
                <c:pt idx="33">
                  <c:v>58602</c:v>
                </c:pt>
                <c:pt idx="34">
                  <c:v>60065</c:v>
                </c:pt>
                <c:pt idx="35">
                  <c:v>61331</c:v>
                </c:pt>
                <c:pt idx="36">
                  <c:v>62906</c:v>
                </c:pt>
                <c:pt idx="37">
                  <c:v>64524</c:v>
                </c:pt>
                <c:pt idx="38">
                  <c:v>66168</c:v>
                </c:pt>
                <c:pt idx="39">
                  <c:v>67684</c:v>
                </c:pt>
                <c:pt idx="40">
                  <c:v>69802</c:v>
                </c:pt>
                <c:pt idx="41">
                  <c:v>72236</c:v>
                </c:pt>
                <c:pt idx="42">
                  <c:v>74812</c:v>
                </c:pt>
                <c:pt idx="43">
                  <c:v>77196</c:v>
                </c:pt>
                <c:pt idx="44">
                  <c:v>79487</c:v>
                </c:pt>
                <c:pt idx="45">
                  <c:v>84865</c:v>
                </c:pt>
                <c:pt idx="46">
                  <c:v>88889</c:v>
                </c:pt>
                <c:pt idx="47">
                  <c:v>91969</c:v>
                </c:pt>
                <c:pt idx="48">
                  <c:v>94649</c:v>
                </c:pt>
                <c:pt idx="49">
                  <c:v>97621</c:v>
                </c:pt>
                <c:pt idx="50">
                  <c:v>100203</c:v>
                </c:pt>
                <c:pt idx="51">
                  <c:v>102542</c:v>
                </c:pt>
                <c:pt idx="52">
                  <c:v>104930</c:v>
                </c:pt>
                <c:pt idx="53">
                  <c:v>107456</c:v>
                </c:pt>
                <c:pt idx="54">
                  <c:v>110475</c:v>
                </c:pt>
                <c:pt idx="55">
                  <c:v>113811</c:v>
                </c:pt>
                <c:pt idx="56">
                  <c:v>117621</c:v>
                </c:pt>
                <c:pt idx="57">
                  <c:v>122020</c:v>
                </c:pt>
                <c:pt idx="58">
                  <c:v>126801</c:v>
                </c:pt>
                <c:pt idx="59">
                  <c:v>131500</c:v>
                </c:pt>
                <c:pt idx="60">
                  <c:v>136037</c:v>
                </c:pt>
                <c:pt idx="61">
                  <c:v>140251</c:v>
                </c:pt>
                <c:pt idx="62">
                  <c:v>144135</c:v>
                </c:pt>
                <c:pt idx="63">
                  <c:v>147074</c:v>
                </c:pt>
                <c:pt idx="64">
                  <c:v>149558</c:v>
                </c:pt>
                <c:pt idx="65">
                  <c:v>151479</c:v>
                </c:pt>
                <c:pt idx="66">
                  <c:v>153530</c:v>
                </c:pt>
                <c:pt idx="67">
                  <c:v>155242</c:v>
                </c:pt>
                <c:pt idx="68">
                  <c:v>156881</c:v>
                </c:pt>
                <c:pt idx="69">
                  <c:v>158541</c:v>
                </c:pt>
                <c:pt idx="70">
                  <c:v>160547</c:v>
                </c:pt>
                <c:pt idx="71">
                  <c:v>162405</c:v>
                </c:pt>
                <c:pt idx="72">
                  <c:v>164315</c:v>
                </c:pt>
                <c:pt idx="73">
                  <c:v>166136</c:v>
                </c:pt>
                <c:pt idx="74">
                  <c:v>167510</c:v>
                </c:pt>
                <c:pt idx="75">
                  <c:v>168473</c:v>
                </c:pt>
                <c:pt idx="76">
                  <c:v>169116</c:v>
                </c:pt>
                <c:pt idx="77">
                  <c:v>169336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D992-4CE8-B33B-BEA1A5B15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1670816"/>
        <c:axId val="921665376"/>
      </c:lineChart>
      <c:catAx>
        <c:axId val="92166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921666464"/>
        <c:crosses val="autoZero"/>
        <c:auto val="1"/>
        <c:lblAlgn val="ctr"/>
        <c:lblOffset val="100"/>
        <c:tickLblSkip val="1"/>
        <c:noMultiLvlLbl val="0"/>
      </c:catAx>
      <c:valAx>
        <c:axId val="92166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921669728"/>
        <c:crosses val="autoZero"/>
        <c:crossBetween val="between"/>
      </c:valAx>
      <c:valAx>
        <c:axId val="9216653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s-EC"/>
          </a:p>
        </c:txPr>
        <c:crossAx val="921670816"/>
        <c:crosses val="max"/>
        <c:crossBetween val="between"/>
      </c:valAx>
      <c:catAx>
        <c:axId val="921670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1665376"/>
        <c:crossesAt val="1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743497751488206"/>
          <c:y val="3.3730581931195332E-2"/>
          <c:w val="0.63172147473595575"/>
          <c:h val="0.83996565242014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'L25 Ocupación hisopitales'!$N$2</c:f>
              <c:strCache>
                <c:ptCount val="1"/>
                <c:pt idx="0">
                  <c:v>% ocupacion hospitalizacion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'L25 Ocupación hisopitales'!$N$3:$N$14</c:f>
              <c:numCache>
                <c:formatCode>0%</c:formatCode>
                <c:ptCount val="12"/>
                <c:pt idx="0">
                  <c:v>0.48571428571428571</c:v>
                </c:pt>
                <c:pt idx="1">
                  <c:v>0.71641791044776115</c:v>
                </c:pt>
                <c:pt idx="2">
                  <c:v>0.45454545454545453</c:v>
                </c:pt>
                <c:pt idx="3">
                  <c:v>0.5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9-4CAC-84BE-64588FB7FD29}"/>
            </c:ext>
          </c:extLst>
        </c:ser>
        <c:ser>
          <c:idx val="1"/>
          <c:order val="1"/>
          <c:tx>
            <c:strRef>
              <c:f>'L25 Ocupación hisopitales'!$O$2</c:f>
              <c:strCache>
                <c:ptCount val="1"/>
                <c:pt idx="0">
                  <c:v>% ocupacion UCI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solidFill>
                <a:srgbClr val="4472C4">
                  <a:lumMod val="75000"/>
                </a:srgb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'L25 Ocupación hisopitales'!$O$3:$O$14</c:f>
              <c:numCache>
                <c:formatCode>0%</c:formatCode>
                <c:ptCount val="12"/>
                <c:pt idx="0">
                  <c:v>0.8</c:v>
                </c:pt>
                <c:pt idx="1">
                  <c:v>0.80952380952380953</c:v>
                </c:pt>
                <c:pt idx="2">
                  <c:v>0.8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9-4CAC-84BE-64588FB7F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32190112"/>
        <c:axId val="1032184128"/>
      </c:barChart>
      <c:catAx>
        <c:axId val="103219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2184128"/>
        <c:crosses val="autoZero"/>
        <c:auto val="1"/>
        <c:lblAlgn val="ctr"/>
        <c:lblOffset val="100"/>
        <c:noMultiLvlLbl val="0"/>
      </c:catAx>
      <c:valAx>
        <c:axId val="103218412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21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62961999988949E-2"/>
          <c:y val="0.15884864391951006"/>
          <c:w val="0.93710636109421896"/>
          <c:h val="0.73684447835019073"/>
        </c:manualLayout>
      </c:layout>
      <c:lineChart>
        <c:grouping val="stacked"/>
        <c:varyColors val="0"/>
        <c:ser>
          <c:idx val="0"/>
          <c:order val="0"/>
          <c:tx>
            <c:strRef>
              <c:f>'L16 Exceso de Mortalidad'!$I$1</c:f>
              <c:strCache>
                <c:ptCount val="1"/>
                <c:pt idx="0">
                  <c:v>Cambio proporcional 2020 </c:v>
                </c:pt>
              </c:strCache>
            </c:strRef>
          </c:tx>
          <c:spPr>
            <a:ln w="127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4.3554765832412308E-2"/>
                  <c:y val="4.0544123372921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D0-49CB-B8F9-843A93A5AD8F}"/>
                </c:ext>
              </c:extLst>
            </c:dLbl>
            <c:dLbl>
              <c:idx val="3"/>
              <c:layout>
                <c:manualLayout>
                  <c:x val="-1.3243675847198207E-2"/>
                  <c:y val="2.688430239186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D0-49CB-B8F9-843A93A5AD8F}"/>
                </c:ext>
              </c:extLst>
            </c:dLbl>
            <c:dLbl>
              <c:idx val="5"/>
              <c:layout>
                <c:manualLayout>
                  <c:x val="-5.5957978021483916E-3"/>
                  <c:y val="2.3469347146603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D0-49CB-B8F9-843A93A5AD8F}"/>
                </c:ext>
              </c:extLst>
            </c:dLbl>
            <c:dLbl>
              <c:idx val="7"/>
              <c:layout>
                <c:manualLayout>
                  <c:x val="-5.0094604853612385E-3"/>
                  <c:y val="-1.7510115796561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D0-49CB-B8F9-843A93A5AD8F}"/>
                </c:ext>
              </c:extLst>
            </c:dLbl>
            <c:dLbl>
              <c:idx val="8"/>
              <c:layout>
                <c:manualLayout>
                  <c:x val="-5.5957978021484844E-3"/>
                  <c:y val="-3.1169936777615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D0-49CB-B8F9-843A93A5AD8F}"/>
                </c:ext>
              </c:extLst>
            </c:dLbl>
            <c:dLbl>
              <c:idx val="9"/>
              <c:layout>
                <c:manualLayout>
                  <c:x val="-8.4623870934329826E-2"/>
                  <c:y val="3.3714212882394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D0-49CB-B8F9-843A93A5AD8F}"/>
                </c:ext>
              </c:extLst>
            </c:dLbl>
            <c:dLbl>
              <c:idx val="11"/>
              <c:layout>
                <c:manualLayout>
                  <c:x val="-3.6187309982347655E-2"/>
                  <c:y val="4.3959078618185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D0-49CB-B8F9-843A93A5AD8F}"/>
                </c:ext>
              </c:extLst>
            </c:dLbl>
            <c:dLbl>
              <c:idx val="13"/>
              <c:layout>
                <c:manualLayout>
                  <c:x val="-5.5957978021484844E-3"/>
                  <c:y val="3.3714212882394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D0-49CB-B8F9-843A93A5AD8F}"/>
                </c:ext>
              </c:extLst>
            </c:dLbl>
            <c:dLbl>
              <c:idx val="16"/>
              <c:layout>
                <c:manualLayout>
                  <c:x val="-3.0465051204651193E-3"/>
                  <c:y val="-3.4584892022879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D0-49CB-B8F9-843A93A5AD8F}"/>
                </c:ext>
              </c:extLst>
            </c:dLbl>
            <c:dLbl>
              <c:idx val="17"/>
              <c:layout>
                <c:manualLayout>
                  <c:x val="-4.8933773390764011E-2"/>
                  <c:y val="3.3714212882394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D0-49CB-B8F9-843A93A5AD8F}"/>
                </c:ext>
              </c:extLst>
            </c:dLbl>
            <c:dLbl>
              <c:idx val="19"/>
              <c:layout>
                <c:manualLayout>
                  <c:x val="-2.5600117548487747E-2"/>
                  <c:y val="-8.317970516298210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8A-4F15-850C-95ACDF5FCCD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'L16 Exceso de Mortalidad'!$B$2:$B$21</c:f>
              <c:numCache>
                <c:formatCode>mmm\-yy</c:formatCode>
                <c:ptCount val="2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</c:numCache>
            </c:numRef>
          </c:cat>
          <c:val>
            <c:numRef>
              <c:f>'L16 Exceso de Mortalidad'!$I$2:$I$21</c:f>
              <c:numCache>
                <c:formatCode>0.0</c:formatCode>
                <c:ptCount val="20"/>
                <c:pt idx="0">
                  <c:v>-9.9595141700404852</c:v>
                </c:pt>
                <c:pt idx="1">
                  <c:v>4.2532146389713157</c:v>
                </c:pt>
                <c:pt idx="2">
                  <c:v>-2.9822926374650511</c:v>
                </c:pt>
                <c:pt idx="3">
                  <c:v>18.040737148399614</c:v>
                </c:pt>
                <c:pt idx="4">
                  <c:v>36.397058823529413</c:v>
                </c:pt>
                <c:pt idx="5">
                  <c:v>60.799238820171261</c:v>
                </c:pt>
                <c:pt idx="6">
                  <c:v>162.2110552763819</c:v>
                </c:pt>
                <c:pt idx="7">
                  <c:v>127.21774193548387</c:v>
                </c:pt>
                <c:pt idx="8">
                  <c:v>70.724029380902408</c:v>
                </c:pt>
                <c:pt idx="9">
                  <c:v>31.224764468371475</c:v>
                </c:pt>
                <c:pt idx="10">
                  <c:v>27.188465499485066</c:v>
                </c:pt>
                <c:pt idx="11">
                  <c:v>26.208808130582085</c:v>
                </c:pt>
                <c:pt idx="12">
                  <c:v>27.240820734341241</c:v>
                </c:pt>
                <c:pt idx="13">
                  <c:v>40.257171117705241</c:v>
                </c:pt>
                <c:pt idx="14">
                  <c:v>59.782608695652186</c:v>
                </c:pt>
                <c:pt idx="15">
                  <c:v>107.98319327731095</c:v>
                </c:pt>
                <c:pt idx="16">
                  <c:v>88.786764705882348</c:v>
                </c:pt>
                <c:pt idx="17">
                  <c:v>39.815989847715727</c:v>
                </c:pt>
                <c:pt idx="18">
                  <c:v>49.748743718592962</c:v>
                </c:pt>
                <c:pt idx="19">
                  <c:v>19.283502874834152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8A-4F15-850C-95ACDF5FC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401568"/>
        <c:axId val="1031401024"/>
      </c:lineChart>
      <c:catAx>
        <c:axId val="10314015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1031401024"/>
        <c:crosses val="autoZero"/>
        <c:auto val="0"/>
        <c:lblAlgn val="ctr"/>
        <c:lblOffset val="10"/>
        <c:noMultiLvlLbl val="0"/>
      </c:catAx>
      <c:valAx>
        <c:axId val="10314010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3140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Atenciones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Sheet1!$A$46:$A$77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</c:numCache>
            </c:numRef>
          </c:cat>
          <c:val>
            <c:numRef>
              <c:f>Sheet1!$B$46:$B$77</c:f>
              <c:numCache>
                <c:formatCode>###0</c:formatCode>
                <c:ptCount val="32"/>
                <c:pt idx="0">
                  <c:v>4496</c:v>
                </c:pt>
                <c:pt idx="1">
                  <c:v>3937</c:v>
                </c:pt>
                <c:pt idx="2">
                  <c:v>4116</c:v>
                </c:pt>
                <c:pt idx="3">
                  <c:v>3574</c:v>
                </c:pt>
                <c:pt idx="4">
                  <c:v>4024</c:v>
                </c:pt>
                <c:pt idx="5">
                  <c:v>4293</c:v>
                </c:pt>
                <c:pt idx="6">
                  <c:v>2247</c:v>
                </c:pt>
                <c:pt idx="7">
                  <c:v>4062</c:v>
                </c:pt>
                <c:pt idx="8">
                  <c:v>3065</c:v>
                </c:pt>
                <c:pt idx="9">
                  <c:v>3844</c:v>
                </c:pt>
                <c:pt idx="10">
                  <c:v>2893</c:v>
                </c:pt>
                <c:pt idx="11">
                  <c:v>3030</c:v>
                </c:pt>
                <c:pt idx="12">
                  <c:v>1965</c:v>
                </c:pt>
                <c:pt idx="13">
                  <c:v>3904</c:v>
                </c:pt>
                <c:pt idx="14">
                  <c:v>2887</c:v>
                </c:pt>
                <c:pt idx="15">
                  <c:v>3078</c:v>
                </c:pt>
                <c:pt idx="16">
                  <c:v>1828</c:v>
                </c:pt>
                <c:pt idx="17">
                  <c:v>1134</c:v>
                </c:pt>
                <c:pt idx="18">
                  <c:v>0</c:v>
                </c:pt>
                <c:pt idx="19">
                  <c:v>783</c:v>
                </c:pt>
                <c:pt idx="20">
                  <c:v>1039</c:v>
                </c:pt>
                <c:pt idx="21">
                  <c:v>1512</c:v>
                </c:pt>
                <c:pt idx="22">
                  <c:v>1695</c:v>
                </c:pt>
                <c:pt idx="23">
                  <c:v>1276</c:v>
                </c:pt>
                <c:pt idx="24">
                  <c:v>1316</c:v>
                </c:pt>
                <c:pt idx="25">
                  <c:v>1798</c:v>
                </c:pt>
                <c:pt idx="26">
                  <c:v>2206</c:v>
                </c:pt>
                <c:pt idx="27">
                  <c:v>1928</c:v>
                </c:pt>
                <c:pt idx="28">
                  <c:v>2150</c:v>
                </c:pt>
                <c:pt idx="29">
                  <c:v>2355</c:v>
                </c:pt>
                <c:pt idx="30">
                  <c:v>1395</c:v>
                </c:pt>
                <c:pt idx="31">
                  <c:v>2133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6-4682-AA2B-3CA13D83E2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116176"/>
        <c:axId val="460110296"/>
      </c:barChart>
      <c:catAx>
        <c:axId val="460116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Semana</a:t>
                </a:r>
                <a:r>
                  <a:rPr lang="en-US" baseline="0"/>
                  <a:t> Epidemiológica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60110296"/>
        <c:crosses val="autoZero"/>
        <c:auto val="1"/>
        <c:lblAlgn val="ctr"/>
        <c:lblOffset val="100"/>
        <c:noMultiLvlLbl val="0"/>
      </c:catAx>
      <c:valAx>
        <c:axId val="460110296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6011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'L29 Vacunación'!$C$18</c:f>
              <c:strCache>
                <c:ptCount val="1"/>
                <c:pt idx="0">
                  <c:v>Primera dosis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'L29 Vacunación'!$B$39:$B$42</c:f>
              <c:strCache>
                <c:ptCount val="4"/>
                <c:pt idx="0">
                  <c:v>menores de 16 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'L29 Vacunación'!$C$39:$C$42</c:f>
              <c:numCache>
                <c:formatCode>General</c:formatCode>
                <c:ptCount val="4"/>
                <c:pt idx="0">
                  <c:v>18621</c:v>
                </c:pt>
                <c:pt idx="1">
                  <c:v>1254076</c:v>
                </c:pt>
                <c:pt idx="2">
                  <c:v>327282</c:v>
                </c:pt>
                <c:pt idx="3">
                  <c:v>208741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2-45D2-9163-19F0FCABAA1C}"/>
            </c:ext>
          </c:extLst>
        </c:ser>
        <c:ser>
          <c:idx val="1"/>
          <c:order val="1"/>
          <c:tx>
            <c:strRef>
              <c:f>'L29 Vacunación'!$D$18</c:f>
              <c:strCache>
                <c:ptCount val="1"/>
                <c:pt idx="0">
                  <c:v>Segunda dosis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'L29 Vacunación'!$B$39:$B$42</c:f>
              <c:strCache>
                <c:ptCount val="4"/>
                <c:pt idx="0">
                  <c:v>menores de 16 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'L29 Vacunación'!$D$39:$D$42</c:f>
              <c:numCache>
                <c:formatCode>General</c:formatCode>
                <c:ptCount val="4"/>
                <c:pt idx="0">
                  <c:v>7312</c:v>
                </c:pt>
                <c:pt idx="1">
                  <c:v>884237</c:v>
                </c:pt>
                <c:pt idx="2">
                  <c:v>263817</c:v>
                </c:pt>
                <c:pt idx="3">
                  <c:v>180604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92-45D2-9163-19F0FCABA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2184672"/>
        <c:axId val="1032189568"/>
      </c:barChart>
      <c:catAx>
        <c:axId val="103218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2189568"/>
        <c:crosses val="autoZero"/>
        <c:auto val="1"/>
        <c:lblAlgn val="ctr"/>
        <c:lblOffset val="100"/>
        <c:noMultiLvlLbl val="0"/>
      </c:catAx>
      <c:valAx>
        <c:axId val="10321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218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95DA6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'L29 Vacunación'!$I$6:$I$9</c:f>
              <c:strCache>
                <c:ptCount val="4"/>
                <c:pt idx="0">
                  <c:v>menores de 16 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'L29 Vacunación'!$J$6:$J$9</c:f>
              <c:numCache>
                <c:formatCode>0.0%</c:formatCode>
                <c:ptCount val="4"/>
                <c:pt idx="0">
                  <c:v>8.9999999999999993E-3</c:v>
                </c:pt>
                <c:pt idx="1">
                  <c:v>0.59599999999999997</c:v>
                </c:pt>
                <c:pt idx="2">
                  <c:v>0.875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F-4296-841C-08A2D6360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7991328"/>
        <c:axId val="2057993408"/>
      </c:barChart>
      <c:catAx>
        <c:axId val="205799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57993408"/>
        <c:crosses val="autoZero"/>
        <c:auto val="1"/>
        <c:lblAlgn val="ctr"/>
        <c:lblOffset val="100"/>
        <c:noMultiLvlLbl val="0"/>
      </c:catAx>
      <c:valAx>
        <c:axId val="2057993408"/>
        <c:scaling>
          <c:orientation val="minMax"/>
          <c:max val="1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5799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44AFF-BA62-4346-877E-C503B6DD0EF6}" type="datetimeFigureOut">
              <a:rPr lang="es-EC" smtClean="0"/>
              <a:t>23/8/2021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665A-358A-4E49-8F9F-AFE86A6D9AE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937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8A9EA-BD99-485E-9AAE-376D746F691C}" type="datetimeFigureOut">
              <a:rPr lang="es-EC" smtClean="0"/>
              <a:t>23/8/2021</a:t>
            </a:fld>
            <a:endParaRPr lang="es-EC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4" y="4777406"/>
            <a:ext cx="5437827" cy="3909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15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BE70-1337-4CC2-9350-C261B762F41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134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NÚMERO DE MUESTRAS=CASOS CONFIRMADO+CASOS DESCARTADOS. POR ESA RAZÓN SE OBSERVA DISMINUCIÓN CON RESPECTO A LO REPORTADO EN LA PRESENTACIÓN DEL 14 DE JUNIO. </a:t>
            </a:r>
            <a:r>
              <a:rPr lang="es-EC" dirty="0" err="1"/>
              <a:t>Rt</a:t>
            </a:r>
            <a:r>
              <a:rPr lang="es-EC" dirty="0"/>
              <a:t> CON DATOS FECHA DE PUBLICACIÓN INFOGRAFÍA.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822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932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ACTUALIZADO. VARIACIPON ENTRE LA SEMANA 19 Y SEMANA 24 = ((2321-1148)/2321)*-100= -49,5% Disminución del 50,5%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9325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8414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792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SE PUBLICO INFORMACIÓN</a:t>
            </a:r>
            <a:r>
              <a:rPr lang="es-ES" baseline="0" dirty="0"/>
              <a:t> DESAGREGADA POR ZONAS EN EL VACUNOMETRO DL MA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5127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08150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375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6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23/08/2021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9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23/08/2021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37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23/08/2021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390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23/08/2021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266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23/08/2021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0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57" y="2852437"/>
            <a:ext cx="1269748" cy="1347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9767" y="558800"/>
            <a:ext cx="2252484" cy="5588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6422" y="548249"/>
            <a:ext cx="8952722" cy="524506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1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Bambino-Regular" panose="00000500000000000000" pitchFamily="2" charset="0"/>
              </a:rPr>
              <a:t>Información de casos corresponde a pruebas PCR</a:t>
            </a:r>
            <a:endParaRPr lang="es-EC" sz="2800" dirty="0">
              <a:solidFill>
                <a:schemeClr val="bg1">
                  <a:lumMod val="50000"/>
                </a:schemeClr>
              </a:solidFill>
              <a:latin typeface="Bambino-Regular" panose="00000500000000000000" pitchFamily="2" charset="0"/>
            </a:endParaRPr>
          </a:p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63" y="1463512"/>
            <a:ext cx="2300255" cy="3573812"/>
          </a:xfrm>
          <a:prstGeom prst="rect">
            <a:avLst/>
          </a:prstGeom>
        </p:spPr>
      </p:pic>
      <p:sp>
        <p:nvSpPr>
          <p:cNvPr id="14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1385594" y="1704525"/>
            <a:ext cx="1299285" cy="366851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396429" y="2571007"/>
            <a:ext cx="1288450" cy="366851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1396429" y="3485405"/>
            <a:ext cx="1288450" cy="366851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0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396429" y="4450607"/>
            <a:ext cx="1288450" cy="366851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1205203" y="1303163"/>
            <a:ext cx="1672914" cy="24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1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</a:t>
            </a:r>
          </a:p>
        </p:txBody>
      </p:sp>
      <p:sp>
        <p:nvSpPr>
          <p:cNvPr id="26" name="Rectángulo 25"/>
          <p:cNvSpPr/>
          <p:nvPr userDrawn="1"/>
        </p:nvSpPr>
        <p:spPr>
          <a:xfrm>
            <a:off x="1203291" y="2199303"/>
            <a:ext cx="1674827" cy="24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1" dirty="0">
                <a:solidFill>
                  <a:srgbClr val="1599D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DESCARTADOS</a:t>
            </a:r>
          </a:p>
        </p:txBody>
      </p:sp>
      <p:sp>
        <p:nvSpPr>
          <p:cNvPr id="27" name="Rectángulo 26"/>
          <p:cNvSpPr/>
          <p:nvPr userDrawn="1"/>
        </p:nvSpPr>
        <p:spPr>
          <a:xfrm>
            <a:off x="1205203" y="3175156"/>
            <a:ext cx="1735630" cy="24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1" dirty="0">
                <a:solidFill>
                  <a:srgbClr val="EF5B3F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 SOSPECHA</a:t>
            </a:r>
          </a:p>
        </p:txBody>
      </p:sp>
      <p:sp>
        <p:nvSpPr>
          <p:cNvPr id="28" name="Rectángulo 27"/>
          <p:cNvSpPr/>
          <p:nvPr userDrawn="1"/>
        </p:nvSpPr>
        <p:spPr>
          <a:xfrm>
            <a:off x="1201574" y="4108109"/>
            <a:ext cx="1676542" cy="24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1" dirty="0">
                <a:solidFill>
                  <a:srgbClr val="095DA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MUESTRAS TOMADAS</a:t>
            </a:r>
          </a:p>
        </p:txBody>
      </p:sp>
      <p:sp>
        <p:nvSpPr>
          <p:cNvPr id="32" name="Rectángulo 31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>
              <a:solidFill>
                <a:srgbClr val="095DA6"/>
              </a:solidFill>
            </a:endParaRPr>
          </a:p>
        </p:txBody>
      </p:sp>
      <p:sp>
        <p:nvSpPr>
          <p:cNvPr id="3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8" y="6403364"/>
            <a:ext cx="3949700" cy="370116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3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4" y="6403366"/>
            <a:ext cx="3557637" cy="363841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38" name="Rectángulo 37"/>
          <p:cNvSpPr/>
          <p:nvPr userDrawn="1"/>
        </p:nvSpPr>
        <p:spPr>
          <a:xfrm>
            <a:off x="7300136" y="1653431"/>
            <a:ext cx="2331087" cy="246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1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 POR</a:t>
            </a:r>
            <a:r>
              <a:rPr lang="es-ES_tradnl" sz="1001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SEXO</a:t>
            </a:r>
            <a:endParaRPr lang="es-ES_tradnl" sz="1001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9526" y="1979859"/>
            <a:ext cx="3690178" cy="1221619"/>
          </a:xfrm>
          <a:prstGeom prst="rect">
            <a:avLst/>
          </a:prstGeom>
        </p:spPr>
      </p:pic>
      <p:sp>
        <p:nvSpPr>
          <p:cNvPr id="40" name="Marcador de texto 11"/>
          <p:cNvSpPr>
            <a:spLocks noGrp="1"/>
          </p:cNvSpPr>
          <p:nvPr>
            <p:ph type="body" sz="quarter" idx="22"/>
          </p:nvPr>
        </p:nvSpPr>
        <p:spPr>
          <a:xfrm>
            <a:off x="7908735" y="2138616"/>
            <a:ext cx="1213310" cy="382587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1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5" y="2140672"/>
            <a:ext cx="1264110" cy="382587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2" name="Marcador de texto 11"/>
          <p:cNvSpPr>
            <a:spLocks noGrp="1"/>
          </p:cNvSpPr>
          <p:nvPr>
            <p:ph type="body" sz="quarter" idx="24"/>
          </p:nvPr>
        </p:nvSpPr>
        <p:spPr>
          <a:xfrm>
            <a:off x="7501092" y="2750247"/>
            <a:ext cx="1227252" cy="382587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3" name="Marcador de texto 11"/>
          <p:cNvSpPr>
            <a:spLocks noGrp="1"/>
          </p:cNvSpPr>
          <p:nvPr>
            <p:ph type="body" sz="quarter" idx="25"/>
          </p:nvPr>
        </p:nvSpPr>
        <p:spPr>
          <a:xfrm>
            <a:off x="9604185" y="2733358"/>
            <a:ext cx="1333959" cy="382587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2" name="Rectángulo 37"/>
          <p:cNvSpPr/>
          <p:nvPr userDrawn="1"/>
        </p:nvSpPr>
        <p:spPr>
          <a:xfrm>
            <a:off x="7300136" y="3440509"/>
            <a:ext cx="4082508" cy="40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001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  <a:r>
              <a:rPr lang="es-ES_tradnl" sz="1001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DE CASOS CONFIRMADOS POR GRUPO ETARIO CON RESPECTO AL TOTAL DE CASOS CONFIRMADOS</a:t>
            </a:r>
            <a:endParaRPr lang="es-ES_tradnl" sz="1001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4194" y="4317824"/>
            <a:ext cx="1421861" cy="1508794"/>
          </a:xfrm>
          <a:prstGeom prst="rect">
            <a:avLst/>
          </a:prstGeom>
        </p:spPr>
      </p:pic>
      <p:sp>
        <p:nvSpPr>
          <p:cNvPr id="34" name="Rectángulo 33"/>
          <p:cNvSpPr/>
          <p:nvPr userDrawn="1"/>
        </p:nvSpPr>
        <p:spPr>
          <a:xfrm>
            <a:off x="4687884" y="3202577"/>
            <a:ext cx="1257522" cy="40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1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TASA DE</a:t>
            </a:r>
          </a:p>
          <a:p>
            <a:pPr algn="ctr"/>
            <a:r>
              <a:rPr lang="es-ES_tradnl" sz="1001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POSITIVIDAD</a:t>
            </a:r>
          </a:p>
        </p:txBody>
      </p:sp>
      <p:sp>
        <p:nvSpPr>
          <p:cNvPr id="54" name="Rectángulo 53"/>
          <p:cNvSpPr/>
          <p:nvPr userDrawn="1"/>
        </p:nvSpPr>
        <p:spPr>
          <a:xfrm>
            <a:off x="4534436" y="4587005"/>
            <a:ext cx="162137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5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Velocidad de contagio</a:t>
            </a:r>
            <a:endParaRPr lang="es-ES_tradnl" sz="8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NÚMERO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REPRODUCTIVO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EFECTIVO (Rt)</a:t>
            </a:r>
          </a:p>
        </p:txBody>
      </p:sp>
      <p:sp>
        <p:nvSpPr>
          <p:cNvPr id="56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855832" y="5337406"/>
            <a:ext cx="1024700" cy="360058"/>
          </a:xfrm>
        </p:spPr>
        <p:txBody>
          <a:bodyPr>
            <a:noAutofit/>
          </a:bodyPr>
          <a:lstStyle>
            <a:lvl1pPr marL="228606" marR="0" indent="-228606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4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6" y="6403365"/>
            <a:ext cx="3949700" cy="363842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066194" y="1567764"/>
            <a:ext cx="2498772" cy="1221047"/>
            <a:chOff x="446616" y="201572"/>
            <a:chExt cx="2449194" cy="1196820"/>
          </a:xfrm>
        </p:grpSpPr>
        <p:pic>
          <p:nvPicPr>
            <p:cNvPr id="49" name="Imagen 14"/>
            <p:cNvPicPr>
              <a:picLocks noChangeAspect="1"/>
            </p:cNvPicPr>
            <p:nvPr userDrawn="1"/>
          </p:nvPicPr>
          <p:blipFill rotWithShape="1">
            <a:blip r:embed="rId6"/>
            <a:srcRect b="386"/>
            <a:stretch/>
          </p:blipFill>
          <p:spPr>
            <a:xfrm>
              <a:off x="446616" y="201572"/>
              <a:ext cx="2402930" cy="1196820"/>
            </a:xfrm>
            <a:prstGeom prst="rect">
              <a:avLst/>
            </a:prstGeom>
          </p:spPr>
        </p:pic>
        <p:sp>
          <p:nvSpPr>
            <p:cNvPr id="50" name="Rectángulo 15"/>
            <p:cNvSpPr/>
            <p:nvPr userDrawn="1"/>
          </p:nvSpPr>
          <p:spPr>
            <a:xfrm>
              <a:off x="1151466" y="329163"/>
              <a:ext cx="1744344" cy="4223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TASA DE LETALIDAD / </a:t>
              </a:r>
            </a:p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LETALIDAD CONTEXTO</a:t>
              </a:r>
            </a:p>
          </p:txBody>
        </p:sp>
      </p:grpSp>
      <p:sp>
        <p:nvSpPr>
          <p:cNvPr id="51" name="Marcador de texto 11"/>
          <p:cNvSpPr>
            <a:spLocks noGrp="1"/>
          </p:cNvSpPr>
          <p:nvPr>
            <p:ph type="body" sz="quarter" idx="29"/>
          </p:nvPr>
        </p:nvSpPr>
        <p:spPr>
          <a:xfrm>
            <a:off x="4205086" y="2390134"/>
            <a:ext cx="987782" cy="333426"/>
          </a:xfrm>
        </p:spPr>
        <p:txBody>
          <a:bodyPr>
            <a:noAutofit/>
          </a:bodyPr>
          <a:lstStyle>
            <a:lvl1pPr marL="228606" marR="0" indent="-228606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7" name="Marcador de texto 11"/>
          <p:cNvSpPr>
            <a:spLocks noGrp="1"/>
          </p:cNvSpPr>
          <p:nvPr>
            <p:ph type="body" sz="quarter" idx="30"/>
          </p:nvPr>
        </p:nvSpPr>
        <p:spPr>
          <a:xfrm>
            <a:off x="5380363" y="2416645"/>
            <a:ext cx="1073189" cy="333426"/>
          </a:xfrm>
        </p:spPr>
        <p:txBody>
          <a:bodyPr>
            <a:noAutofit/>
          </a:bodyPr>
          <a:lstStyle>
            <a:lvl1pPr marL="228606" marR="0" indent="-228606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36" name="Marcador de texto 11"/>
          <p:cNvSpPr>
            <a:spLocks noGrp="1"/>
          </p:cNvSpPr>
          <p:nvPr>
            <p:ph type="body" sz="quarter" idx="20"/>
          </p:nvPr>
        </p:nvSpPr>
        <p:spPr>
          <a:xfrm>
            <a:off x="4785424" y="3738009"/>
            <a:ext cx="1061691" cy="360058"/>
          </a:xfrm>
        </p:spPr>
        <p:txBody>
          <a:bodyPr>
            <a:noAutofit/>
          </a:bodyPr>
          <a:lstStyle>
            <a:lvl1pPr marL="228606" marR="0" indent="-228606" algn="ctr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5" name="Rectángulo 27"/>
          <p:cNvSpPr/>
          <p:nvPr userDrawn="1"/>
        </p:nvSpPr>
        <p:spPr>
          <a:xfrm>
            <a:off x="632513" y="5125520"/>
            <a:ext cx="2322752" cy="307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1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PERSONAS</a:t>
            </a:r>
            <a:r>
              <a:rPr lang="es-ES_tradnl" sz="1401" baseline="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FALLECIDAS</a:t>
            </a:r>
            <a:endParaRPr lang="es-ES_tradnl" sz="1401" dirty="0">
              <a:solidFill>
                <a:schemeClr val="tx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63" name="Marcador de texto 11"/>
          <p:cNvSpPr>
            <a:spLocks noGrp="1"/>
          </p:cNvSpPr>
          <p:nvPr>
            <p:ph type="body" sz="quarter" idx="31"/>
          </p:nvPr>
        </p:nvSpPr>
        <p:spPr>
          <a:xfrm>
            <a:off x="2895166" y="5426522"/>
            <a:ext cx="1418449" cy="366851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4" name="Marcador de texto 11"/>
          <p:cNvSpPr>
            <a:spLocks noGrp="1"/>
          </p:cNvSpPr>
          <p:nvPr>
            <p:ph type="body" sz="quarter" idx="32"/>
          </p:nvPr>
        </p:nvSpPr>
        <p:spPr>
          <a:xfrm>
            <a:off x="2892131" y="5891575"/>
            <a:ext cx="1421484" cy="366851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5" name="Rectángulo 64"/>
          <p:cNvSpPr/>
          <p:nvPr userDrawn="1"/>
        </p:nvSpPr>
        <p:spPr>
          <a:xfrm>
            <a:off x="1903006" y="5460767"/>
            <a:ext cx="989125" cy="24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1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PROBABLES</a:t>
            </a:r>
          </a:p>
        </p:txBody>
      </p:sp>
      <p:sp>
        <p:nvSpPr>
          <p:cNvPr id="66" name="Rectángulo 65"/>
          <p:cNvSpPr/>
          <p:nvPr userDrawn="1"/>
        </p:nvSpPr>
        <p:spPr>
          <a:xfrm>
            <a:off x="1670558" y="5805881"/>
            <a:ext cx="1221574" cy="24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1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CON</a:t>
            </a:r>
            <a:r>
              <a:rPr lang="es-ES_tradnl" sz="1001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SOSPECHA</a:t>
            </a:r>
            <a:endParaRPr lang="es-ES_tradnl" sz="1001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5" name="Rectángulo redondeado 4"/>
          <p:cNvSpPr/>
          <p:nvPr userDrawn="1"/>
        </p:nvSpPr>
        <p:spPr>
          <a:xfrm>
            <a:off x="652935" y="5105445"/>
            <a:ext cx="2239195" cy="285383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1" dirty="0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3725453" y="1344967"/>
            <a:ext cx="3251743" cy="4606097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1" dirty="0"/>
          </a:p>
        </p:txBody>
      </p:sp>
    </p:spTree>
    <p:extLst>
      <p:ext uri="{BB962C8B-B14F-4D97-AF65-F5344CB8AC3E}">
        <p14:creationId xmlns:p14="http://schemas.microsoft.com/office/powerpoint/2010/main" val="4664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7" y="438891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1" dirty="0">
              <a:solidFill>
                <a:srgbClr val="095DA6"/>
              </a:solidFill>
            </a:endParaRP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524506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8" y="6403364"/>
            <a:ext cx="3949700" cy="370116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4" y="6403366"/>
            <a:ext cx="3557637" cy="363841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6" y="6403365"/>
            <a:ext cx="3949700" cy="363842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3842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GENER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7" y="558800"/>
            <a:ext cx="2252484" cy="558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76743" y="2566460"/>
            <a:ext cx="8949266" cy="1325563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TAL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7" y="558800"/>
            <a:ext cx="2252484" cy="5588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323197" y="429353"/>
            <a:ext cx="7734300" cy="408849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4" name="Rectángulo 37"/>
          <p:cNvSpPr/>
          <p:nvPr userDrawn="1"/>
        </p:nvSpPr>
        <p:spPr>
          <a:xfrm>
            <a:off x="323198" y="986796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VALORES ABSOLUTOS</a:t>
            </a:r>
            <a:endParaRPr lang="es-ES_tradnl" sz="1100" kern="1200" baseline="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9" name="Rectángulo 37"/>
          <p:cNvSpPr/>
          <p:nvPr userDrawn="1"/>
        </p:nvSpPr>
        <p:spPr>
          <a:xfrm>
            <a:off x="6250666" y="986796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8" y="6403364"/>
            <a:ext cx="3949700" cy="370116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4" y="6403366"/>
            <a:ext cx="3557637" cy="363841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6" y="6403365"/>
            <a:ext cx="3949700" cy="363842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7026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7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1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117600"/>
            <a:ext cx="7734300" cy="308046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1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8" y="6403364"/>
            <a:ext cx="3949700" cy="370116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4" y="6403366"/>
            <a:ext cx="3557637" cy="363841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6" y="6403365"/>
            <a:ext cx="3949700" cy="363842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436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7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Conclusiones</a:t>
            </a:r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286934"/>
            <a:ext cx="10608734" cy="4120445"/>
          </a:xfrm>
        </p:spPr>
        <p:txBody>
          <a:bodyPr>
            <a:noAutofit/>
          </a:bodyPr>
          <a:lstStyle>
            <a:lvl1pPr marL="285757" marR="0" indent="-285757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1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8" y="6403364"/>
            <a:ext cx="3949700" cy="370116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4" y="6403366"/>
            <a:ext cx="3557637" cy="363841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6" y="6403365"/>
            <a:ext cx="3949700" cy="363842"/>
          </a:xfrm>
        </p:spPr>
        <p:txBody>
          <a:bodyPr anchor="ctr">
            <a:noAutofit/>
          </a:bodyPr>
          <a:lstStyle>
            <a:lvl1pPr marL="228606" marR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6" marR="0" lvl="0" indent="-228606" algn="l" defTabSz="91442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173226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23/08/2021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61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23/08/2021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0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BD15-FD4E-8A41-A803-E99675C883C6}" type="datetimeFigureOut">
              <a:rPr lang="es-ES_tradnl" smtClean="0"/>
              <a:t>23/08/2021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69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hyperlink" Target="https://public.tableau.com/app/profile/secretar.a.metropolitana.de.salud/viz/VisorsalasituacionalDMQ_16249873843630/MENU" TargetMode="External"/><Relationship Id="rId2" Type="http://schemas.openxmlformats.org/officeDocument/2006/relationships/hyperlink" Target="https://www.quitosaludable.gob.ec/infomes-epidemiologico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68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723030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9197265" y="6459520"/>
            <a:ext cx="3633705" cy="3118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 de agosto de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21-08-2021. 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676494" y="6423180"/>
            <a:ext cx="5520771" cy="364116"/>
          </a:xfrm>
        </p:spPr>
        <p:txBody>
          <a:bodyPr/>
          <a:lstStyle/>
          <a:p>
            <a:pPr marL="216000">
              <a:lnSpc>
                <a:spcPct val="100000"/>
              </a:lnSpc>
            </a:pPr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s-ES_tradn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41.3%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3918038"/>
            <a:ext cx="154894" cy="13844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43137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Inmunizaciones Covid-19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B2CE0A0-D711-4DA9-85D5-5B005098E4A9}"/>
              </a:ext>
            </a:extLst>
          </p:cNvPr>
          <p:cNvSpPr txBox="1"/>
          <p:nvPr/>
        </p:nvSpPr>
        <p:spPr>
          <a:xfrm>
            <a:off x="3723030" y="1303020"/>
            <a:ext cx="5474235" cy="4679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5FCAD08-9CAF-4630-884B-B7859D760BD1}"/>
              </a:ext>
            </a:extLst>
          </p:cNvPr>
          <p:cNvSpPr txBox="1"/>
          <p:nvPr/>
        </p:nvSpPr>
        <p:spPr>
          <a:xfrm>
            <a:off x="424206" y="5109328"/>
            <a:ext cx="2869837" cy="1075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4F92A5F-9C7A-4C31-84F1-D888021BDA71}"/>
              </a:ext>
            </a:extLst>
          </p:cNvPr>
          <p:cNvSpPr/>
          <p:nvPr/>
        </p:nvSpPr>
        <p:spPr>
          <a:xfrm>
            <a:off x="1116506" y="5780351"/>
            <a:ext cx="1240570" cy="404205"/>
          </a:xfrm>
          <a:prstGeom prst="roundRect">
            <a:avLst/>
          </a:prstGeom>
          <a:solidFill>
            <a:srgbClr val="E73122"/>
          </a:solidFill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24.5%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F68AB334-BE46-4380-BDE8-2FAE1B5EAFB2}"/>
              </a:ext>
            </a:extLst>
          </p:cNvPr>
          <p:cNvSpPr txBox="1"/>
          <p:nvPr/>
        </p:nvSpPr>
        <p:spPr>
          <a:xfrm>
            <a:off x="4329315" y="856741"/>
            <a:ext cx="348940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002060"/>
                </a:solidFill>
                <a:latin typeface="Bambino-Bold ☞"/>
              </a:rPr>
              <a:t>DOSIS APLICADAS DE VACUNACIÓN. MINISTERIO DE SALUD-SECRETARÍA DE SALUD. COVID-19. 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C7C5911-F9E5-DC4E-B167-E96CA9A411B5}"/>
              </a:ext>
            </a:extLst>
          </p:cNvPr>
          <p:cNvSpPr txBox="1"/>
          <p:nvPr/>
        </p:nvSpPr>
        <p:spPr>
          <a:xfrm>
            <a:off x="8436132" y="1497519"/>
            <a:ext cx="3123249" cy="4679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60105E0-7C75-A640-9D76-DE7F15FA84AB}"/>
              </a:ext>
            </a:extLst>
          </p:cNvPr>
          <p:cNvSpPr txBox="1"/>
          <p:nvPr/>
        </p:nvSpPr>
        <p:spPr>
          <a:xfrm>
            <a:off x="9683331" y="1245846"/>
            <a:ext cx="181224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050" b="1" dirty="0">
                <a:solidFill>
                  <a:srgbClr val="002060"/>
                </a:solidFill>
                <a:latin typeface="Bambino-Bold ☞"/>
              </a:rPr>
              <a:t>Cobertura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BDCE5D-F46A-4D97-A162-95BD443B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1" y="1023062"/>
            <a:ext cx="3874861" cy="5260990"/>
          </a:xfrm>
          <a:prstGeom prst="rect">
            <a:avLst/>
          </a:prstGeom>
        </p:spPr>
      </p:pic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5C36AB73-AA3B-4626-B220-01139D9A4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91866"/>
              </p:ext>
            </p:extLst>
          </p:nvPr>
        </p:nvGraphicFramePr>
        <p:xfrm>
          <a:off x="394106" y="1950594"/>
          <a:ext cx="3328924" cy="9435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42460">
                  <a:extLst>
                    <a:ext uri="{9D8B030D-6E8A-4147-A177-3AD203B41FA5}">
                      <a16:colId xmlns:a16="http://schemas.microsoft.com/office/drawing/2014/main" val="206322134"/>
                    </a:ext>
                  </a:extLst>
                </a:gridCol>
                <a:gridCol w="886464">
                  <a:extLst>
                    <a:ext uri="{9D8B030D-6E8A-4147-A177-3AD203B41FA5}">
                      <a16:colId xmlns:a16="http://schemas.microsoft.com/office/drawing/2014/main" val="2530252940"/>
                    </a:ext>
                  </a:extLst>
                </a:gridCol>
              </a:tblGrid>
              <a:tr h="2397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PRIMERA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371 411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00023"/>
                  </a:ext>
                </a:extLst>
              </a:tr>
              <a:tr h="2397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SEGUNDA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310 847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93330"/>
                  </a:ext>
                </a:extLst>
              </a:tr>
              <a:tr h="4640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682 258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27475"/>
                  </a:ext>
                </a:extLst>
              </a:tr>
            </a:tbl>
          </a:graphicData>
        </a:graphic>
      </p:graphicFrame>
      <p:graphicFrame>
        <p:nvGraphicFramePr>
          <p:cNvPr id="22" name="Tabla 23">
            <a:extLst>
              <a:ext uri="{FF2B5EF4-FFF2-40B4-BE49-F238E27FC236}">
                <a16:creationId xmlns:a16="http://schemas.microsoft.com/office/drawing/2014/main" id="{5C36AB73-AA3B-4626-B220-01139D9A4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96952"/>
              </p:ext>
            </p:extLst>
          </p:nvPr>
        </p:nvGraphicFramePr>
        <p:xfrm>
          <a:off x="359848" y="3613612"/>
          <a:ext cx="3363181" cy="9435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67595">
                  <a:extLst>
                    <a:ext uri="{9D8B030D-6E8A-4147-A177-3AD203B41FA5}">
                      <a16:colId xmlns:a16="http://schemas.microsoft.com/office/drawing/2014/main" val="206322134"/>
                    </a:ext>
                  </a:extLst>
                </a:gridCol>
                <a:gridCol w="895586">
                  <a:extLst>
                    <a:ext uri="{9D8B030D-6E8A-4147-A177-3AD203B41FA5}">
                      <a16:colId xmlns:a16="http://schemas.microsoft.com/office/drawing/2014/main" val="2530252940"/>
                    </a:ext>
                  </a:extLst>
                </a:gridCol>
              </a:tblGrid>
              <a:tr h="2397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PRIMERA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s-EC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808 720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00023"/>
                  </a:ext>
                </a:extLst>
              </a:tr>
              <a:tr h="2397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SEGUNDA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s-EC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335 970</a:t>
                      </a:r>
                      <a:endParaRPr lang="es-EC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93330"/>
                  </a:ext>
                </a:extLst>
              </a:tr>
              <a:tr h="46402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es-EC" sz="1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144 690</a:t>
                      </a:r>
                      <a:endParaRPr lang="es-EC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27475"/>
                  </a:ext>
                </a:extLst>
              </a:tr>
            </a:tbl>
          </a:graphicData>
        </a:graphic>
      </p:graphicFrame>
      <p:graphicFrame>
        <p:nvGraphicFramePr>
          <p:cNvPr id="27" name="Gráfico 7">
            <a:extLst>
              <a:ext uri="{FF2B5EF4-FFF2-40B4-BE49-F238E27FC236}">
                <a16:creationId xmlns:a16="http://schemas.microsoft.com/office/drawing/2014/main" id="{00000000-0008-0000-1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755086"/>
              </p:ext>
            </p:extLst>
          </p:nvPr>
        </p:nvGraphicFramePr>
        <p:xfrm>
          <a:off x="3869098" y="1450106"/>
          <a:ext cx="4409836" cy="429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6930192" y="5808358"/>
            <a:ext cx="3261671" cy="454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Cobertura vacunación (segundas dosis) de </a:t>
            </a:r>
            <a:r>
              <a:rPr lang="es-ES_tradnl" sz="1200" b="1" dirty="0"/>
              <a:t>68.56%</a:t>
            </a:r>
            <a:endParaRPr lang="es-EC" sz="1200" b="1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103994"/>
              </p:ext>
            </p:extLst>
          </p:nvPr>
        </p:nvGraphicFramePr>
        <p:xfrm>
          <a:off x="7669161" y="1368711"/>
          <a:ext cx="4522839" cy="430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3017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5CDBC0-A7BA-45F4-A768-E3994CAB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9" y="1887034"/>
            <a:ext cx="7417962" cy="49415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EC665E-C4FC-4533-9F6A-7B2AB559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476" y="0"/>
            <a:ext cx="6374524" cy="30176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521A71-20E7-4FD7-92AC-07C3E880C0E5}"/>
              </a:ext>
            </a:extLst>
          </p:cNvPr>
          <p:cNvSpPr txBox="1"/>
          <p:nvPr/>
        </p:nvSpPr>
        <p:spPr>
          <a:xfrm>
            <a:off x="86366" y="121915"/>
            <a:ext cx="380337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b="1" dirty="0"/>
              <a:t>EQUIPO DE PROFESIONALES</a:t>
            </a:r>
          </a:p>
          <a:p>
            <a:r>
              <a:rPr lang="es-MX" sz="2000" dirty="0"/>
              <a:t>Brigadas fijas          13</a:t>
            </a:r>
          </a:p>
          <a:p>
            <a:r>
              <a:rPr lang="es-MX" sz="2000" dirty="0"/>
              <a:t>Brigadas móviles    34</a:t>
            </a:r>
          </a:p>
          <a:p>
            <a:endParaRPr lang="es-MX" sz="2000" dirty="0"/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95ACB0ED-3DB4-4B93-8364-A04D529E0687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3889741" y="783635"/>
            <a:ext cx="1927735" cy="72518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84480BF-469C-4FE5-B03C-719129F5963B}"/>
              </a:ext>
            </a:extLst>
          </p:cNvPr>
          <p:cNvSpPr/>
          <p:nvPr/>
        </p:nvSpPr>
        <p:spPr>
          <a:xfrm>
            <a:off x="8253891" y="3963408"/>
            <a:ext cx="3008244" cy="1788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FF0000"/>
                </a:solidFill>
              </a:rPr>
              <a:t>TOTAL      148.185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AD21500-AF8C-4C95-B2F8-082E5F602342}"/>
              </a:ext>
            </a:extLst>
          </p:cNvPr>
          <p:cNvSpPr/>
          <p:nvPr/>
        </p:nvSpPr>
        <p:spPr>
          <a:xfrm>
            <a:off x="1655719" y="3429000"/>
            <a:ext cx="1680788" cy="10083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ATENCIONES 67.923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2D4B4FD-82EB-4412-8A3E-38593372D24E}"/>
              </a:ext>
            </a:extLst>
          </p:cNvPr>
          <p:cNvSpPr/>
          <p:nvPr/>
        </p:nvSpPr>
        <p:spPr>
          <a:xfrm>
            <a:off x="5064149" y="5103028"/>
            <a:ext cx="2345644" cy="560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2021   SE 33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2.133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6488E82-FC7E-498B-B537-BFEA4FDDD595}"/>
              </a:ext>
            </a:extLst>
          </p:cNvPr>
          <p:cNvSpPr/>
          <p:nvPr/>
        </p:nvSpPr>
        <p:spPr>
          <a:xfrm>
            <a:off x="3617108" y="3298493"/>
            <a:ext cx="2766573" cy="680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lain" startAt="2021"/>
            </a:pPr>
            <a:r>
              <a:rPr lang="es-MX" b="1" dirty="0">
                <a:solidFill>
                  <a:srgbClr val="FF0000"/>
                </a:solidFill>
              </a:rPr>
              <a:t>  SE 1-33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 80.262</a:t>
            </a:r>
          </a:p>
        </p:txBody>
      </p:sp>
    </p:spTree>
    <p:extLst>
      <p:ext uri="{BB962C8B-B14F-4D97-AF65-F5344CB8AC3E}">
        <p14:creationId xmlns:p14="http://schemas.microsoft.com/office/powerpoint/2010/main" val="191871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18DEDFC-F8C2-4BC9-8C58-A16940E9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99"/>
            <a:ext cx="7315200" cy="38819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9AF187A-D4FA-4EA6-9C0A-74DC4AB2D4AD}"/>
              </a:ext>
            </a:extLst>
          </p:cNvPr>
          <p:cNvSpPr txBox="1"/>
          <p:nvPr/>
        </p:nvSpPr>
        <p:spPr>
          <a:xfrm>
            <a:off x="56262" y="4456317"/>
            <a:ext cx="360133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A Diciembre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100 camas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28% ocupación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14 días estada promedio</a:t>
            </a:r>
          </a:p>
          <a:p>
            <a:pPr algn="ctr"/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D44203-350E-4C9B-89B0-3877D1899D71}"/>
              </a:ext>
            </a:extLst>
          </p:cNvPr>
          <p:cNvSpPr txBox="1"/>
          <p:nvPr/>
        </p:nvSpPr>
        <p:spPr>
          <a:xfrm>
            <a:off x="3713862" y="4456317"/>
            <a:ext cx="360133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Desde Enero/21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60 camas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13% ocupación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15 días estada promedio</a:t>
            </a:r>
          </a:p>
          <a:p>
            <a:pPr algn="ctr"/>
            <a:endParaRPr lang="es-MX" sz="2400" b="1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9BF28D-A51B-42BD-A21C-4AA91CE1C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623" y="1136823"/>
            <a:ext cx="4915377" cy="40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7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EAE0159-BE14-43D1-A5AA-B68E29CD7FB7}"/>
              </a:ext>
            </a:extLst>
          </p:cNvPr>
          <p:cNvSpPr txBox="1"/>
          <p:nvPr/>
        </p:nvSpPr>
        <p:spPr>
          <a:xfrm>
            <a:off x="139749" y="81368"/>
            <a:ext cx="502257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ATENCIONES DE SALUD MENTAL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4" name="Pergamino: horizontal 3">
            <a:extLst>
              <a:ext uri="{FF2B5EF4-FFF2-40B4-BE49-F238E27FC236}">
                <a16:creationId xmlns:a16="http://schemas.microsoft.com/office/drawing/2014/main" id="{6BB856DF-985C-4115-A7D0-BB43E431963B}"/>
              </a:ext>
            </a:extLst>
          </p:cNvPr>
          <p:cNvSpPr/>
          <p:nvPr/>
        </p:nvSpPr>
        <p:spPr>
          <a:xfrm>
            <a:off x="1372200" y="849570"/>
            <a:ext cx="2557670" cy="14312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50.522 ATENCIONES 2020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2E51E08-73E9-473F-91A6-37FB443A3420}"/>
              </a:ext>
            </a:extLst>
          </p:cNvPr>
          <p:cNvSpPr/>
          <p:nvPr/>
        </p:nvSpPr>
        <p:spPr>
          <a:xfrm>
            <a:off x="5477302" y="604588"/>
            <a:ext cx="5722126" cy="23120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FF0000"/>
                </a:solidFill>
              </a:rPr>
              <a:t>2021</a:t>
            </a:r>
          </a:p>
          <a:p>
            <a:pPr algn="just"/>
            <a:r>
              <a:rPr lang="es-EC" sz="2400" u="sng" dirty="0">
                <a:solidFill>
                  <a:srgbClr val="FF0000"/>
                </a:solidFill>
              </a:rPr>
              <a:t>Enero – 22 agosto</a:t>
            </a:r>
            <a:r>
              <a:rPr lang="es-EC" sz="2400" dirty="0">
                <a:solidFill>
                  <a:srgbClr val="FF0000"/>
                </a:solidFill>
              </a:rPr>
              <a:t>			16 </a:t>
            </a:r>
            <a:r>
              <a:rPr lang="es-EC" sz="2400" u="sng" dirty="0">
                <a:solidFill>
                  <a:srgbClr val="FF0000"/>
                </a:solidFill>
              </a:rPr>
              <a:t>– 22  agosto</a:t>
            </a:r>
          </a:p>
          <a:p>
            <a:pPr algn="just"/>
            <a:r>
              <a:rPr lang="es-EC" sz="2400" b="1" u="sng" dirty="0">
                <a:solidFill>
                  <a:srgbClr val="FF0000"/>
                </a:solidFill>
              </a:rPr>
              <a:t>54</a:t>
            </a:r>
            <a:r>
              <a:rPr lang="es-EC" sz="2400" b="1" dirty="0">
                <a:solidFill>
                  <a:srgbClr val="FF0000"/>
                </a:solidFill>
              </a:rPr>
              <a:t>.955</a:t>
            </a:r>
            <a:r>
              <a:rPr lang="es-EC" sz="2400" dirty="0">
                <a:solidFill>
                  <a:srgbClr val="FF0000"/>
                </a:solidFill>
              </a:rPr>
              <a:t> atenciones			2.573 atenciones</a:t>
            </a:r>
          </a:p>
          <a:p>
            <a:pPr algn="just"/>
            <a:endParaRPr lang="es-EC" sz="2400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4C855E-20A6-44BD-880E-A9E8528DC533}"/>
              </a:ext>
            </a:extLst>
          </p:cNvPr>
          <p:cNvSpPr txBox="1"/>
          <p:nvPr/>
        </p:nvSpPr>
        <p:spPr>
          <a:xfrm>
            <a:off x="929458" y="3781487"/>
            <a:ext cx="2838978" cy="181588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ATENCIÓN  NUTRICIONAL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2020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99.320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A01862B-CC96-43B2-A308-8A19D61ABBE0}"/>
              </a:ext>
            </a:extLst>
          </p:cNvPr>
          <p:cNvSpPr/>
          <p:nvPr/>
        </p:nvSpPr>
        <p:spPr>
          <a:xfrm>
            <a:off x="5414187" y="3781487"/>
            <a:ext cx="5785241" cy="19120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FF0000"/>
                </a:solidFill>
              </a:rPr>
              <a:t>2021</a:t>
            </a:r>
          </a:p>
          <a:p>
            <a:pPr algn="ctr"/>
            <a:r>
              <a:rPr lang="es-EC" sz="2400" dirty="0">
                <a:solidFill>
                  <a:srgbClr val="FF0000"/>
                </a:solidFill>
              </a:rPr>
              <a:t>                </a:t>
            </a:r>
            <a:r>
              <a:rPr lang="es-EC" sz="2400" u="sng" dirty="0">
                <a:solidFill>
                  <a:srgbClr val="FF0000"/>
                </a:solidFill>
              </a:rPr>
              <a:t>Enero – 22 agosto</a:t>
            </a:r>
            <a:r>
              <a:rPr lang="es-EC" sz="2400" dirty="0">
                <a:solidFill>
                  <a:srgbClr val="FF0000"/>
                </a:solidFill>
              </a:rPr>
              <a:t>			</a:t>
            </a:r>
            <a:endParaRPr lang="es-EC" sz="2400" u="sng" dirty="0">
              <a:solidFill>
                <a:srgbClr val="FF0000"/>
              </a:solidFill>
            </a:endParaRPr>
          </a:p>
          <a:p>
            <a:pPr algn="ctr"/>
            <a:r>
              <a:rPr lang="es-EC" sz="2400" b="1" dirty="0">
                <a:solidFill>
                  <a:srgbClr val="FF0000"/>
                </a:solidFill>
              </a:rPr>
              <a:t>            15.000</a:t>
            </a:r>
            <a:r>
              <a:rPr lang="es-EC" sz="2400" dirty="0">
                <a:solidFill>
                  <a:srgbClr val="FF0000"/>
                </a:solidFill>
              </a:rPr>
              <a:t> atenciones			</a:t>
            </a:r>
          </a:p>
        </p:txBody>
      </p:sp>
    </p:spTree>
    <p:extLst>
      <p:ext uri="{BB962C8B-B14F-4D97-AF65-F5344CB8AC3E}">
        <p14:creationId xmlns:p14="http://schemas.microsoft.com/office/powerpoint/2010/main" val="221543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0003" y="3619501"/>
            <a:ext cx="54448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400" b="1" dirty="0"/>
              <a:t>Comunicación Comunitaria y Promoción de la Salud</a:t>
            </a:r>
          </a:p>
          <a:p>
            <a:pPr lvl="0" algn="ctr"/>
            <a:r>
              <a:rPr lang="es-EC" sz="2400" b="1" dirty="0"/>
              <a:t>Caravana Quito Saludable contra COVID:</a:t>
            </a:r>
          </a:p>
          <a:p>
            <a:pPr lvl="0" algn="ctr"/>
            <a:r>
              <a:rPr lang="es-EC" sz="3200" b="1" dirty="0">
                <a:solidFill>
                  <a:srgbClr val="FF0000"/>
                </a:solidFill>
              </a:rPr>
              <a:t>140</a:t>
            </a:r>
            <a:r>
              <a:rPr lang="es-EC" sz="3200" b="1" dirty="0"/>
              <a:t> barrios /</a:t>
            </a:r>
            <a:r>
              <a:rPr lang="es-EC" sz="3200" b="1" dirty="0">
                <a:solidFill>
                  <a:srgbClr val="FF0000"/>
                </a:solidFill>
              </a:rPr>
              <a:t>22</a:t>
            </a:r>
            <a:r>
              <a:rPr lang="es-EC" sz="3200" b="1" dirty="0"/>
              <a:t> parroquias rurales = </a:t>
            </a:r>
            <a:r>
              <a:rPr lang="es-EC" sz="3200" b="1" dirty="0">
                <a:solidFill>
                  <a:srgbClr val="FF0000"/>
                </a:solidFill>
              </a:rPr>
              <a:t>162 caravanas realizadas</a:t>
            </a:r>
            <a:endParaRPr lang="es-EC" sz="3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5FBCBD-A024-4E51-89D0-C23FA703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1800" cy="3238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0FAE3F-C2B8-416A-A7B8-0AD4E4A9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164" y="1897228"/>
            <a:ext cx="5884836" cy="39909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7879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id="{34DDD398-EB28-4C28-9EDC-8DCA4C67F028}"/>
              </a:ext>
            </a:extLst>
          </p:cNvPr>
          <p:cNvSpPr/>
          <p:nvPr/>
        </p:nvSpPr>
        <p:spPr>
          <a:xfrm>
            <a:off x="180109" y="-4532"/>
            <a:ext cx="12011891" cy="60544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tx1"/>
                </a:solidFill>
              </a:rPr>
              <a:t>2020 - 2021</a:t>
            </a:r>
          </a:p>
          <a:p>
            <a:pPr algn="ctr"/>
            <a:r>
              <a:rPr lang="es-EC" sz="3200" b="1" dirty="0">
                <a:solidFill>
                  <a:schemeClr val="tx1"/>
                </a:solidFill>
              </a:rPr>
              <a:t>DONACIÓN EN EMERGENCIA</a:t>
            </a:r>
          </a:p>
          <a:p>
            <a:pPr algn="ctr"/>
            <a:endParaRPr lang="es-EC" sz="3200" dirty="0">
              <a:solidFill>
                <a:schemeClr val="tx1"/>
              </a:solidFill>
            </a:endParaRPr>
          </a:p>
          <a:p>
            <a:pPr algn="ctr"/>
            <a:r>
              <a:rPr lang="es-EC" sz="3200" dirty="0">
                <a:solidFill>
                  <a:schemeClr val="tx1"/>
                </a:solidFill>
              </a:rPr>
              <a:t>35 ENTIDADES DONANTES</a:t>
            </a:r>
          </a:p>
          <a:p>
            <a:pPr algn="ctr"/>
            <a:r>
              <a:rPr lang="es-EC" sz="3200" dirty="0">
                <a:solidFill>
                  <a:schemeClr val="tx1"/>
                </a:solidFill>
              </a:rPr>
              <a:t>(medicamentos, insumos médicos, pruebas rápidas)</a:t>
            </a:r>
          </a:p>
          <a:p>
            <a:pPr algn="ctr"/>
            <a:r>
              <a:rPr lang="es-EC" sz="3200" b="1" dirty="0">
                <a:solidFill>
                  <a:schemeClr val="tx1"/>
                </a:solidFill>
              </a:rPr>
              <a:t>$  </a:t>
            </a:r>
            <a:r>
              <a:rPr lang="es-EC" sz="32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1´126.725,62</a:t>
            </a:r>
          </a:p>
          <a:p>
            <a:pPr algn="ctr"/>
            <a:endParaRPr lang="es-EC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C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90.06% ENTREGADO</a:t>
            </a:r>
          </a:p>
          <a:p>
            <a:pPr algn="ctr"/>
            <a:endParaRPr lang="es-EC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s-EC" sz="2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1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512725" y="296547"/>
            <a:ext cx="7734300" cy="524506"/>
          </a:xfrm>
        </p:spPr>
        <p:txBody>
          <a:bodyPr/>
          <a:lstStyle/>
          <a:p>
            <a:r>
              <a:rPr lang="es-ES" sz="2800" b="1" dirty="0">
                <a:latin typeface="Bambino-Bold ☞"/>
              </a:rPr>
              <a:t>Conclusiones </a:t>
            </a:r>
            <a:endParaRPr lang="es-EC" sz="28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/>
              <a:t>Fuente: </a:t>
            </a:r>
            <a:r>
              <a:rPr lang="es-ES" dirty="0">
                <a:solidFill>
                  <a:schemeClr val="bg1"/>
                </a:solidFill>
              </a:rPr>
              <a:t>Ministerio de Salud Pública, Coordinación Zonal 9 y Secretarías del DMQ.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dirty="0"/>
              <a:t>Fecha de actualización: </a:t>
            </a:r>
            <a:r>
              <a:rPr lang="es-ES" dirty="0">
                <a:solidFill>
                  <a:schemeClr val="bg1"/>
                </a:solidFill>
              </a:rPr>
              <a:t>22 de agosto de 2021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Elaborado por: </a:t>
            </a:r>
            <a:r>
              <a:rPr lang="es-ES" dirty="0">
                <a:solidFill>
                  <a:schemeClr val="bg1"/>
                </a:solidFill>
              </a:rPr>
              <a:t>Dirección Metropolitana de Políticas y Planeamiento de la Salud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8FDDAA3-7EEA-F042-8BFD-98F12148134D}"/>
              </a:ext>
            </a:extLst>
          </p:cNvPr>
          <p:cNvSpPr txBox="1"/>
          <p:nvPr/>
        </p:nvSpPr>
        <p:spPr>
          <a:xfrm>
            <a:off x="474863" y="1074206"/>
            <a:ext cx="11242273" cy="521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8" indent="-34290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11" algn="l"/>
              </a:tabLst>
            </a:pPr>
            <a:r>
              <a:rPr lang="es-ES_tradnl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En la SE </a:t>
            </a:r>
            <a:r>
              <a:rPr lang="es-ES_tradnl" sz="2400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Nro. 33 </a:t>
            </a:r>
            <a:r>
              <a:rPr lang="es-ES_tradnl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se evidencia un incremento de la distribución porcentual de casos, especialmente en los grupos de edad </a:t>
            </a:r>
            <a:r>
              <a:rPr lang="es-ES_tradnl" sz="2400" dirty="0">
                <a:solidFill>
                  <a:srgbClr val="00B0F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 1 a 4 años, 10 a 14 años; 50 a 64 años y en mayores de 65 años.</a:t>
            </a:r>
          </a:p>
          <a:p>
            <a:pPr marL="342908" indent="-34290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11" algn="l"/>
              </a:tabLst>
            </a:pPr>
            <a:r>
              <a:rPr lang="es-E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La tasa de positividad acumulada a la SE 33 de las pruebas de diagnóstico para COVID-19 </a:t>
            </a:r>
            <a:r>
              <a:rPr lang="es-ES" sz="2400" dirty="0">
                <a:latin typeface="Century Gothic" panose="020B0502020202020204" pitchFamily="34" charset="0"/>
                <a:cs typeface="Calibri" panose="020F0502020204030204" pitchFamily="34" charset="0"/>
              </a:rPr>
              <a:t>se mantiene en niveles altos (29,5%) </a:t>
            </a:r>
          </a:p>
          <a:p>
            <a:pPr marL="342908" indent="-34290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11" algn="l"/>
              </a:tabLst>
            </a:pPr>
            <a:r>
              <a:rPr lang="es-ES_tradnl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_tradnl" sz="24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ocupación de camas para UCI por COVID-19 </a:t>
            </a:r>
            <a:r>
              <a:rPr lang="es-ES_tradnl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ES_tradnl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85%</a:t>
            </a:r>
            <a:r>
              <a:rPr lang="es-ES_tradnl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_tradnl" sz="24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sin personas en espera de una cama UCI, </a:t>
            </a:r>
            <a:r>
              <a:rPr lang="es-ES_tradnl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(sujeto a variación constante)</a:t>
            </a:r>
            <a:endParaRPr lang="es-EC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8" indent="-34290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11" algn="l"/>
              </a:tabLst>
            </a:pPr>
            <a:r>
              <a:rPr lang="es-ES_tradnl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_tradnl" sz="24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mortalidad en exceso es de</a:t>
            </a:r>
            <a:r>
              <a:rPr lang="es-ES_tradnl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19,3% a</a:t>
            </a:r>
            <a:r>
              <a:rPr lang="es-ES_tradnl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diecinueve días del mes de agosto (sujeto a variación);</a:t>
            </a:r>
            <a:endParaRPr lang="es-EC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8" indent="-342908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11" algn="l"/>
              </a:tabLst>
            </a:pPr>
            <a:r>
              <a:rPr lang="es-ES_tradnl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C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 del número de </a:t>
            </a:r>
            <a:r>
              <a:rPr lang="es-EC" sz="24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levantamiento de cadáveres disminuyó </a:t>
            </a:r>
            <a:r>
              <a:rPr lang="es-EC" sz="2400" dirty="0">
                <a:solidFill>
                  <a:srgbClr val="1599D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 100% </a:t>
            </a:r>
            <a:r>
              <a:rPr lang="es-EC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respecto a la semana anterior (pasó de 3, a 0 levantamientos en la SE 33).</a:t>
            </a:r>
            <a:endParaRPr lang="es-EC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2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3200" b="1" dirty="0">
                <a:latin typeface="Bambino-Bold ☞"/>
              </a:rPr>
              <a:t>Recomendaciones:</a:t>
            </a:r>
            <a:endParaRPr lang="es-EC" sz="3200" b="1" dirty="0">
              <a:latin typeface="Bambino-Bold ☞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21745" y="324053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3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4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E2AC2737-73CE-2648-9C9A-38FB12BC44B6}"/>
              </a:ext>
            </a:extLst>
          </p:cNvPr>
          <p:cNvSpPr/>
          <p:nvPr/>
        </p:nvSpPr>
        <p:spPr>
          <a:xfrm>
            <a:off x="422933" y="1206722"/>
            <a:ext cx="108932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/>
              <a:t>1. Mantener </a:t>
            </a:r>
            <a:r>
              <a:rPr lang="es-EC" sz="2800" dirty="0">
                <a:solidFill>
                  <a:srgbClr val="1599D6"/>
                </a:solidFill>
              </a:rPr>
              <a:t>aforo</a:t>
            </a:r>
            <a:r>
              <a:rPr lang="es-EC" sz="2800" dirty="0"/>
              <a:t> en espacios </a:t>
            </a:r>
            <a:r>
              <a:rPr lang="es-EC" sz="2800" dirty="0">
                <a:solidFill>
                  <a:srgbClr val="1599D6"/>
                </a:solidFill>
              </a:rPr>
              <a:t>interiores al 50%</a:t>
            </a:r>
          </a:p>
          <a:p>
            <a:pPr algn="just"/>
            <a:r>
              <a:rPr lang="es-EC" sz="2800" dirty="0"/>
              <a:t>2.Permitir </a:t>
            </a:r>
            <a:r>
              <a:rPr lang="es-EC" sz="2800" dirty="0">
                <a:solidFill>
                  <a:srgbClr val="1599D6"/>
                </a:solidFill>
              </a:rPr>
              <a:t>aforo</a:t>
            </a:r>
            <a:r>
              <a:rPr lang="es-EC" sz="2800" dirty="0"/>
              <a:t> en espacios </a:t>
            </a:r>
            <a:r>
              <a:rPr lang="es-EC" sz="2800" dirty="0">
                <a:solidFill>
                  <a:srgbClr val="1599D6"/>
                </a:solidFill>
              </a:rPr>
              <a:t>exteriores al 75%</a:t>
            </a:r>
          </a:p>
          <a:p>
            <a:pPr algn="just"/>
            <a:r>
              <a:rPr lang="es-EC" sz="2800" dirty="0"/>
              <a:t>3.</a:t>
            </a:r>
            <a:r>
              <a:rPr lang="es-EC" sz="2800" dirty="0">
                <a:solidFill>
                  <a:srgbClr val="1599D6"/>
                </a:solidFill>
              </a:rPr>
              <a:t>Incrementar frecuencia buses </a:t>
            </a:r>
            <a:r>
              <a:rPr lang="es-EC" sz="2800" dirty="0"/>
              <a:t>en horas pico</a:t>
            </a:r>
          </a:p>
          <a:p>
            <a:pPr algn="just"/>
            <a:r>
              <a:rPr lang="es-EC" sz="2800" dirty="0"/>
              <a:t>4.Mantener </a:t>
            </a:r>
            <a:r>
              <a:rPr lang="es-EC" sz="2800" dirty="0">
                <a:solidFill>
                  <a:srgbClr val="1599D6"/>
                </a:solidFill>
              </a:rPr>
              <a:t>aforo de buses en 50% y ventanas abiertas</a:t>
            </a:r>
          </a:p>
          <a:p>
            <a:pPr algn="just"/>
            <a:r>
              <a:rPr lang="es-EC" sz="2800" dirty="0"/>
              <a:t>5.</a:t>
            </a:r>
            <a:r>
              <a:rPr lang="es-EC" sz="2800" dirty="0">
                <a:solidFill>
                  <a:srgbClr val="1599D6"/>
                </a:solidFill>
              </a:rPr>
              <a:t>Controlar</a:t>
            </a:r>
            <a:r>
              <a:rPr lang="es-EC" sz="2800" dirty="0"/>
              <a:t> aforo, ventilación permanente y obligatoriedad de uso de mascarillas</a:t>
            </a:r>
          </a:p>
          <a:p>
            <a:pPr algn="just"/>
            <a:r>
              <a:rPr lang="es-EC" sz="2400" dirty="0"/>
              <a:t>6.Exhortar a establecimientos comerciales a </a:t>
            </a:r>
            <a:r>
              <a:rPr lang="es-EC" sz="2400" dirty="0">
                <a:solidFill>
                  <a:srgbClr val="1599D6"/>
                </a:solidFill>
              </a:rPr>
              <a:t>garantizar aforo y distanciamiento </a:t>
            </a:r>
            <a:r>
              <a:rPr lang="es-EC" sz="2400" dirty="0"/>
              <a:t>en las columnas para caja, colocar de forma visible información sobre medidas de protección y riesgo por uso inadecuado de mascarilla.</a:t>
            </a:r>
          </a:p>
          <a:p>
            <a:pPr algn="just"/>
            <a:r>
              <a:rPr lang="es-EC" sz="2400" dirty="0"/>
              <a:t>7. Exhortar a restaurantes a </a:t>
            </a:r>
            <a:r>
              <a:rPr lang="es-EC" sz="2400" dirty="0">
                <a:solidFill>
                  <a:srgbClr val="1599D6"/>
                </a:solidFill>
              </a:rPr>
              <a:t>mantener ventilación</a:t>
            </a:r>
            <a:r>
              <a:rPr lang="es-EC" sz="2400" dirty="0"/>
              <a:t> y colocar medidores de CO2, distanciamiento interior y exterior entre mesas de al menos 2 metros.</a:t>
            </a:r>
          </a:p>
        </p:txBody>
      </p:sp>
    </p:spTree>
    <p:extLst>
      <p:ext uri="{BB962C8B-B14F-4D97-AF65-F5344CB8AC3E}">
        <p14:creationId xmlns:p14="http://schemas.microsoft.com/office/powerpoint/2010/main" val="133214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>
          <a:xfrm>
            <a:off x="435429" y="467589"/>
            <a:ext cx="8675914" cy="916798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ES" sz="3200" dirty="0"/>
              <a:t>Información disponible en la página web de la Secretaría de Salud…</a:t>
            </a:r>
            <a:endParaRPr lang="es-EC" sz="3200" dirty="0"/>
          </a:p>
        </p:txBody>
      </p:sp>
      <p:sp>
        <p:nvSpPr>
          <p:cNvPr id="6" name="Rectangle 5"/>
          <p:cNvSpPr/>
          <p:nvPr/>
        </p:nvSpPr>
        <p:spPr>
          <a:xfrm>
            <a:off x="142821" y="2413833"/>
            <a:ext cx="5909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</a:rPr>
              <a:t>Informe epidemiológico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</a:rPr>
              <a:t>de COVID-19 del Distrito Metropolitano de Quito, Ecuador 2021</a:t>
            </a:r>
            <a:endParaRPr lang="es-EC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744" y="1443299"/>
            <a:ext cx="5495936" cy="52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1" dirty="0">
                <a:hlinkClick r:id="rId2"/>
              </a:rPr>
              <a:t>https://www.quitosaludable.gob.ec/infomes-epidemiologicos/</a:t>
            </a:r>
            <a:r>
              <a:rPr lang="es-EC" sz="140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3728378"/>
            <a:ext cx="5909582" cy="28217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998971" y="4048900"/>
            <a:ext cx="2197391" cy="1875248"/>
            <a:chOff x="1162756" y="587022"/>
            <a:chExt cx="2197391" cy="18752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35360" t="19654" r="51655" b="60514"/>
            <a:stretch/>
          </p:blipFill>
          <p:spPr>
            <a:xfrm>
              <a:off x="1162756" y="587022"/>
              <a:ext cx="1241777" cy="11853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48795" t="35853" r="40953" b="48849"/>
            <a:stretch/>
          </p:blipFill>
          <p:spPr>
            <a:xfrm>
              <a:off x="2379646" y="1547870"/>
              <a:ext cx="980501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8937" y="1547870"/>
              <a:ext cx="526561" cy="54500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181340" y="3866920"/>
            <a:ext cx="826265" cy="1819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801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7089" y="3889353"/>
            <a:ext cx="526561" cy="545008"/>
          </a:xfrm>
          <a:prstGeom prst="rect">
            <a:avLst/>
          </a:prstGeom>
        </p:spPr>
      </p:pic>
      <p:pic>
        <p:nvPicPr>
          <p:cNvPr id="16" name="Imagen 15" descr="Una captura de pantalla de un celular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494E18AB-A6A7-DA45-87CF-1A1732A93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711" y="3677598"/>
            <a:ext cx="5237385" cy="3027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8173" y="5502710"/>
            <a:ext cx="526561" cy="5450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530109" y="1340939"/>
            <a:ext cx="5504873" cy="739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1" dirty="0">
                <a:hlinkClick r:id="rId7"/>
              </a:rPr>
              <a:t>https://public.tableau.com/app/profile/secretar.a.metropolitana.de.salud/viz/VisorsalasituacionalDMQ_16249873843630/MENU</a:t>
            </a:r>
            <a:r>
              <a:rPr lang="es-EC" sz="1401" dirty="0"/>
              <a:t> </a:t>
            </a:r>
          </a:p>
        </p:txBody>
      </p:sp>
      <p:sp>
        <p:nvSpPr>
          <p:cNvPr id="17" name="Rectangle 5"/>
          <p:cNvSpPr/>
          <p:nvPr/>
        </p:nvSpPr>
        <p:spPr>
          <a:xfrm>
            <a:off x="6179680" y="2382217"/>
            <a:ext cx="5909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2">
                    <a:lumMod val="50000"/>
                  </a:schemeClr>
                </a:solidFill>
              </a:rPr>
              <a:t>Sala Situacional del Distrito Metropolitano de Quito, Ecuador 2021</a:t>
            </a:r>
            <a:endParaRPr lang="es-EC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8" name="Group 6"/>
          <p:cNvGrpSpPr/>
          <p:nvPr/>
        </p:nvGrpSpPr>
        <p:grpSpPr>
          <a:xfrm>
            <a:off x="9091793" y="435219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9" name="Picture 7"/>
            <p:cNvPicPr>
              <a:picLocks noChangeAspect="1"/>
            </p:cNvPicPr>
            <p:nvPr/>
          </p:nvPicPr>
          <p:blipFill rotWithShape="1">
            <a:blip r:embed="rId8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20" name="Picture 8"/>
            <p:cNvPicPr>
              <a:picLocks noChangeAspect="1"/>
            </p:cNvPicPr>
            <p:nvPr/>
          </p:nvPicPr>
          <p:blipFill rotWithShape="1">
            <a:blip r:embed="rId8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10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30927" y="1759301"/>
            <a:ext cx="11443062" cy="4197001"/>
          </a:xfrm>
        </p:spPr>
        <p:txBody>
          <a:bodyPr/>
          <a:lstStyle/>
          <a:p>
            <a:r>
              <a:rPr lang="es-ES_tradnl" b="1" dirty="0"/>
              <a:t>Informe epidemiológico </a:t>
            </a:r>
            <a:r>
              <a:rPr lang="es-ES" b="1" dirty="0"/>
              <a:t>de COVID-19 del </a:t>
            </a:r>
            <a:r>
              <a:rPr lang="es-ES" b="1" dirty="0">
                <a:solidFill>
                  <a:srgbClr val="00B0F0"/>
                </a:solidFill>
              </a:rPr>
              <a:t>Distrito Metropolitano de Quito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21 de Agosto de 2021</a:t>
            </a:r>
            <a:br>
              <a:rPr lang="es-ES" b="1" dirty="0"/>
            </a:br>
            <a:r>
              <a:rPr lang="es-ES" b="1" dirty="0"/>
              <a:t>Semana Epidemiológica 33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34214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385594" y="1676798"/>
            <a:ext cx="1299285" cy="366850"/>
          </a:xfrm>
        </p:spPr>
        <p:txBody>
          <a:bodyPr/>
          <a:lstStyle/>
          <a:p>
            <a:pPr algn="ctr"/>
            <a:r>
              <a:rPr lang="es-ES" dirty="0"/>
              <a:t>169 336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403 951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23 748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C" dirty="0"/>
              <a:t>573 281</a:t>
            </a:r>
            <a:r>
              <a:rPr lang="es-ES_tradnl" dirty="0"/>
              <a:t>*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5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 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9215226" y="6371884"/>
            <a:ext cx="297677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</a:t>
            </a:r>
            <a:r>
              <a:rPr lang="es-ES_tradnl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de Agosto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5" y="2062415"/>
            <a:ext cx="1213310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5" y="2064472"/>
            <a:ext cx="1264110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s-ES_tradnl" dirty="0"/>
              <a:t>82 877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86 459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769805" y="5352193"/>
            <a:ext cx="1024700" cy="360058"/>
          </a:xfrm>
        </p:spPr>
        <p:txBody>
          <a:bodyPr/>
          <a:lstStyle/>
          <a:p>
            <a:r>
              <a:rPr lang="es-ES_tradnl" dirty="0"/>
              <a:t>0.75**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582800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1.9%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5" y="3738010"/>
            <a:ext cx="1061691" cy="360058"/>
          </a:xfrm>
        </p:spPr>
        <p:txBody>
          <a:bodyPr/>
          <a:lstStyle/>
          <a:p>
            <a:r>
              <a:rPr lang="es-ES_tradnl" dirty="0"/>
              <a:t>29.5%</a:t>
            </a:r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_tradnl" dirty="0"/>
              <a:t>358</a:t>
            </a:r>
          </a:p>
        </p:txBody>
      </p:sp>
      <p:sp>
        <p:nvSpPr>
          <p:cNvPr id="23" name="Marcador de texto 5"/>
          <p:cNvSpPr txBox="1">
            <a:spLocks/>
          </p:cNvSpPr>
          <p:nvPr/>
        </p:nvSpPr>
        <p:spPr>
          <a:xfrm>
            <a:off x="709529" y="5390263"/>
            <a:ext cx="1008743" cy="343662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/>
              <a:t>3 242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565341" y="4038908"/>
            <a:ext cx="2903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 flipV="1">
            <a:off x="5624424" y="5426522"/>
            <a:ext cx="231267" cy="9539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>
            <a:off x="4909352" y="2676876"/>
            <a:ext cx="24837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8" y="2436115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2" y="2436115"/>
            <a:ext cx="157490" cy="1094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2" y="1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 SE 33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6895518-3BE3-4A7B-90FA-DDE2EEF4044B}"/>
              </a:ext>
            </a:extLst>
          </p:cNvPr>
          <p:cNvSpPr/>
          <p:nvPr/>
        </p:nvSpPr>
        <p:spPr>
          <a:xfrm>
            <a:off x="110001" y="5803195"/>
            <a:ext cx="3850470" cy="43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800" dirty="0"/>
              <a:t>*Metodología OMS: Denominador cálculo de positividad (</a:t>
            </a:r>
            <a:r>
              <a:rPr lang="es-EC" sz="800" dirty="0">
                <a:solidFill>
                  <a:schemeClr val="accent1">
                    <a:lumMod val="75000"/>
                  </a:schemeClr>
                </a:solidFill>
              </a:rPr>
              <a:t>Casos confirmados + Casos Descartados)</a:t>
            </a:r>
          </a:p>
          <a:p>
            <a:r>
              <a:rPr lang="es-ES" sz="100" dirty="0">
                <a:solidFill>
                  <a:schemeClr val="accent1">
                    <a:lumMod val="75000"/>
                  </a:schemeClr>
                </a:solidFill>
              </a:rPr>
              <a:t>**</a:t>
            </a:r>
            <a:r>
              <a:rPr lang="es-ES" sz="800" dirty="0"/>
              <a:t>**A la SE 32 por la variación, alrededor del 50% en la carga de datos al Sistema de Vigilancia </a:t>
            </a:r>
            <a:endParaRPr lang="es-EC" sz="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Conector recto de flecha 31"/>
          <p:cNvCxnSpPr>
            <a:cxnSpLocks/>
          </p:cNvCxnSpPr>
          <p:nvPr/>
        </p:nvCxnSpPr>
        <p:spPr>
          <a:xfrm>
            <a:off x="6205182" y="2656935"/>
            <a:ext cx="24837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194" y="3299553"/>
            <a:ext cx="4794069" cy="2846176"/>
          </a:xfrm>
          <a:prstGeom prst="rect">
            <a:avLst/>
          </a:prstGeom>
        </p:spPr>
      </p:pic>
      <p:sp>
        <p:nvSpPr>
          <p:cNvPr id="30" name="Rectángulo 16"/>
          <p:cNvSpPr/>
          <p:nvPr/>
        </p:nvSpPr>
        <p:spPr>
          <a:xfrm>
            <a:off x="3663377" y="4339808"/>
            <a:ext cx="3390786" cy="5869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Tasa de Incidencia acumulada</a:t>
            </a:r>
            <a:endParaRPr lang="es-EC" sz="1400" dirty="0"/>
          </a:p>
        </p:txBody>
      </p:sp>
      <p:graphicFrame>
        <p:nvGraphicFramePr>
          <p:cNvPr id="34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41640"/>
              </p:ext>
            </p:extLst>
          </p:nvPr>
        </p:nvGraphicFramePr>
        <p:xfrm>
          <a:off x="3663377" y="4900268"/>
          <a:ext cx="3390786" cy="1070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955">
                  <a:extLst>
                    <a:ext uri="{9D8B030D-6E8A-4147-A177-3AD203B41FA5}">
                      <a16:colId xmlns:a16="http://schemas.microsoft.com/office/drawing/2014/main" val="2267464954"/>
                    </a:ext>
                  </a:extLst>
                </a:gridCol>
                <a:gridCol w="973438">
                  <a:extLst>
                    <a:ext uri="{9D8B030D-6E8A-4147-A177-3AD203B41FA5}">
                      <a16:colId xmlns:a16="http://schemas.microsoft.com/office/drawing/2014/main" val="1295852972"/>
                    </a:ext>
                  </a:extLst>
                </a:gridCol>
                <a:gridCol w="721955">
                  <a:extLst>
                    <a:ext uri="{9D8B030D-6E8A-4147-A177-3AD203B41FA5}">
                      <a16:colId xmlns:a16="http://schemas.microsoft.com/office/drawing/2014/main" val="158755630"/>
                    </a:ext>
                  </a:extLst>
                </a:gridCol>
                <a:gridCol w="973438">
                  <a:extLst>
                    <a:ext uri="{9D8B030D-6E8A-4147-A177-3AD203B41FA5}">
                      <a16:colId xmlns:a16="http://schemas.microsoft.com/office/drawing/2014/main" val="1179691920"/>
                    </a:ext>
                  </a:extLst>
                </a:gridCol>
              </a:tblGrid>
              <a:tr h="35681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14 días (SE 29-30)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14 días (SE 31-32)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889133"/>
                  </a:ext>
                </a:extLst>
              </a:tr>
              <a:tr h="356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EC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IA</a:t>
                      </a:r>
                      <a:endParaRPr lang="es-EC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s-EC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IA</a:t>
                      </a:r>
                      <a:endParaRPr lang="es-EC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264814"/>
                  </a:ext>
                </a:extLst>
              </a:tr>
              <a:tr h="356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3195</a:t>
                      </a:r>
                      <a:endParaRPr lang="es-EC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115.05</a:t>
                      </a:r>
                      <a:endParaRPr lang="es-EC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1606</a:t>
                      </a:r>
                      <a:endParaRPr lang="es-EC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s-EC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33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6"/>
          </a:xfrm>
        </p:spPr>
        <p:txBody>
          <a:bodyPr vert="horz" lIns="91440" tIns="45721" rIns="91440" bIns="45721" rtlCol="0" anchor="ctr">
            <a:noAutofit/>
          </a:bodyPr>
          <a:lstStyle/>
          <a:p>
            <a:pPr>
              <a:buNone/>
            </a:pPr>
            <a:r>
              <a:rPr lang="es-ES_tradnl" sz="100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1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MSP-CZ9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209957" y="384208"/>
            <a:ext cx="9099143" cy="797230"/>
          </a:xfrm>
        </p:spPr>
        <p:txBody>
          <a:bodyPr vert="horz" lIns="91440" tIns="45721" rIns="91440" bIns="45721" rtlCol="0">
            <a:noAutofit/>
          </a:bodyPr>
          <a:lstStyle/>
          <a:p>
            <a:r>
              <a:rPr lang="es-EC" sz="2400" b="1" dirty="0">
                <a:latin typeface="Bambino-Bold ☞"/>
                <a:ea typeface="+mn-ea"/>
                <a:cs typeface="+mn-cs"/>
              </a:rPr>
              <a:t>Casos confirmados COVID-19. Por semana epidemiológica según Fecha de inicio de síntomas. Quito 2020-2021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822600" y="1378676"/>
            <a:ext cx="3361730" cy="60838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1200" dirty="0">
                <a:latin typeface="Bambino-Regular" panose="00000500000000000000" pitchFamily="2" charset="0"/>
              </a:rPr>
              <a:t>Hasta la semana epidemiológica Nro. 33 de 2021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4242F-A1B4-1A4F-BF42-8E959F97E85F}"/>
              </a:ext>
            </a:extLst>
          </p:cNvPr>
          <p:cNvSpPr txBox="1"/>
          <p:nvPr/>
        </p:nvSpPr>
        <p:spPr>
          <a:xfrm>
            <a:off x="4669593" y="6026118"/>
            <a:ext cx="374226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1" dirty="0">
                <a:solidFill>
                  <a:srgbClr val="002060"/>
                </a:solidFill>
              </a:rPr>
              <a:t>Semana epidemiológica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910A917-15C0-4E1D-A54C-3F33AEE01BEC}"/>
              </a:ext>
            </a:extLst>
          </p:cNvPr>
          <p:cNvSpPr txBox="1">
            <a:spLocks/>
          </p:cNvSpPr>
          <p:nvPr/>
        </p:nvSpPr>
        <p:spPr>
          <a:xfrm>
            <a:off x="2812026" y="6367511"/>
            <a:ext cx="5532013" cy="513088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1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69C62E-A315-481D-AD76-3CC766A5FAFD}"/>
              </a:ext>
            </a:extLst>
          </p:cNvPr>
          <p:cNvSpPr txBox="1"/>
          <p:nvPr/>
        </p:nvSpPr>
        <p:spPr>
          <a:xfrm>
            <a:off x="2565011" y="2383322"/>
            <a:ext cx="11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A91D27-271E-4A54-AB68-FBDA8E20B764}"/>
              </a:ext>
            </a:extLst>
          </p:cNvPr>
          <p:cNvSpPr txBox="1"/>
          <p:nvPr/>
        </p:nvSpPr>
        <p:spPr>
          <a:xfrm>
            <a:off x="8344038" y="2380658"/>
            <a:ext cx="11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E73122"/>
                </a:solidFill>
              </a:rPr>
              <a:t>2021</a:t>
            </a:r>
          </a:p>
        </p:txBody>
      </p:sp>
      <p:sp>
        <p:nvSpPr>
          <p:cNvPr id="11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4" y="6403365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Agosto de 2021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7399589" y="1259299"/>
            <a:ext cx="2549343" cy="83189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900" dirty="0">
                <a:solidFill>
                  <a:schemeClr val="dk1"/>
                </a:solidFill>
                <a:latin typeface="Bambino-Regular" panose="00000500000000000000" pitchFamily="2" charset="0"/>
              </a:rPr>
              <a:t>Hasta la semana epidemiológica 32 de 2021 </a:t>
            </a:r>
          </a:p>
        </p:txBody>
      </p:sp>
      <p:pic>
        <p:nvPicPr>
          <p:cNvPr id="15" name="chart"/>
          <p:cNvPicPr>
            <a:picLocks noChangeAspect="1"/>
          </p:cNvPicPr>
          <p:nvPr/>
        </p:nvPicPr>
        <p:blipFill rotWithShape="1">
          <a:blip r:embed="rId3"/>
          <a:srcRect l="3716" r="1477"/>
          <a:stretch/>
        </p:blipFill>
        <p:spPr>
          <a:xfrm>
            <a:off x="10095722" y="1148733"/>
            <a:ext cx="905070" cy="1371429"/>
          </a:xfrm>
          <a:prstGeom prst="rect">
            <a:avLst/>
          </a:prstGeom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14933"/>
              </p:ext>
            </p:extLst>
          </p:nvPr>
        </p:nvGraphicFramePr>
        <p:xfrm>
          <a:off x="335371" y="2489611"/>
          <a:ext cx="11591018" cy="359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445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6"/>
          </a:xfrm>
        </p:spPr>
        <p:txBody>
          <a:bodyPr vert="horz" lIns="91440" tIns="45721" rIns="91440" bIns="45721" rtlCol="0" anchor="ctr">
            <a:noAutofit/>
          </a:bodyPr>
          <a:lstStyle/>
          <a:p>
            <a:pPr>
              <a:buNone/>
            </a:pPr>
            <a:r>
              <a:rPr lang="es-ES_tradnl" sz="100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1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MSP-CZ9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610600" y="6333461"/>
            <a:ext cx="3581401" cy="502505"/>
          </a:xfrm>
        </p:spPr>
        <p:txBody>
          <a:bodyPr vert="horz" lIns="91440" tIns="45721" rIns="91440" bIns="45721" rtlCol="0" anchor="ctr">
            <a:noAutofit/>
          </a:bodyPr>
          <a:lstStyle/>
          <a:p>
            <a:pPr algn="ctr">
              <a:buNone/>
            </a:pPr>
            <a:r>
              <a:rPr lang="es-EC" sz="100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</a:t>
            </a:r>
            <a:r>
              <a:rPr lang="es-ES_tradnl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21 de agosto de 2021</a:t>
            </a:r>
            <a:endParaRPr lang="es-EC" sz="10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79963" y="384208"/>
            <a:ext cx="8929138" cy="797230"/>
          </a:xfrm>
        </p:spPr>
        <p:txBody>
          <a:bodyPr vert="horz" lIns="91440" tIns="45721" rIns="91440" bIns="45721" rtlCol="0">
            <a:noAutofit/>
          </a:bodyPr>
          <a:lstStyle/>
          <a:p>
            <a:r>
              <a:rPr lang="es-ES_tradnl" sz="2800" b="1" dirty="0">
                <a:latin typeface="Bambino-Bold ☞"/>
                <a:ea typeface="+mn-ea"/>
                <a:cs typeface="+mn-cs"/>
              </a:rPr>
              <a:t>Distribución porcentual COVID-19 por SE, según Grupo Etario</a:t>
            </a:r>
            <a:r>
              <a:rPr lang="es-EC" sz="2800" b="1" dirty="0">
                <a:latin typeface="Bambino-Bold ☞"/>
                <a:ea typeface="+mn-ea"/>
                <a:cs typeface="+mn-cs"/>
              </a:rPr>
              <a:t>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910A917-15C0-4E1D-A54C-3F33AEE01BEC}"/>
              </a:ext>
            </a:extLst>
          </p:cNvPr>
          <p:cNvSpPr txBox="1">
            <a:spLocks/>
          </p:cNvSpPr>
          <p:nvPr/>
        </p:nvSpPr>
        <p:spPr>
          <a:xfrm>
            <a:off x="2949677" y="6367511"/>
            <a:ext cx="5394362" cy="513088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1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8977425" y="298767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2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4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27" y="1342620"/>
            <a:ext cx="10696575" cy="25622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52" y="4101508"/>
            <a:ext cx="10687050" cy="2209800"/>
          </a:xfrm>
          <a:prstGeom prst="rect">
            <a:avLst/>
          </a:prstGeom>
        </p:spPr>
      </p:pic>
      <p:cxnSp>
        <p:nvCxnSpPr>
          <p:cNvPr id="16" name="Conector recto de flecha 15"/>
          <p:cNvCxnSpPr/>
          <p:nvPr/>
        </p:nvCxnSpPr>
        <p:spPr>
          <a:xfrm flipV="1">
            <a:off x="5832038" y="5570376"/>
            <a:ext cx="167951" cy="115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9630474" y="5349551"/>
            <a:ext cx="167951" cy="115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10904781" y="5407089"/>
            <a:ext cx="167951" cy="115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3325213" y="5665237"/>
            <a:ext cx="167951" cy="115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2071801" y="5674568"/>
            <a:ext cx="167951" cy="115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28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141466" y="6360227"/>
            <a:ext cx="3898110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Ocupación 22 de agosto de 2021 </a:t>
            </a:r>
          </a:p>
          <a:p>
            <a:pPr algn="just">
              <a:spcBef>
                <a:spcPts val="0"/>
              </a:spcBef>
            </a:pP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Exceso de mortalidad, 19 de agosto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43 064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2%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3949831"/>
            <a:ext cx="154894" cy="10665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 flipV="1">
            <a:off x="5794505" y="5478446"/>
            <a:ext cx="52610" cy="1008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 flipV="1">
            <a:off x="5088732" y="2697956"/>
            <a:ext cx="135731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V="1">
            <a:off x="6137037" y="2697956"/>
            <a:ext cx="221880" cy="2361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0"/>
            <a:ext cx="1219199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000" b="1" dirty="0"/>
              <a:t>Resumen epidemiológico SE 33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A26C0B-C79E-4044-8282-54C86D328403}"/>
              </a:ext>
            </a:extLst>
          </p:cNvPr>
          <p:cNvSpPr txBox="1"/>
          <p:nvPr/>
        </p:nvSpPr>
        <p:spPr>
          <a:xfrm>
            <a:off x="1234398" y="219166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No. DE PACIETES EN ESPERA</a:t>
            </a:r>
          </a:p>
        </p:txBody>
      </p:sp>
      <p:sp>
        <p:nvSpPr>
          <p:cNvPr id="42" name="Marcador de texto 13">
            <a:extLst>
              <a:ext uri="{FF2B5EF4-FFF2-40B4-BE49-F238E27FC236}">
                <a16:creationId xmlns:a16="http://schemas.microsoft.com/office/drawing/2014/main" id="{D5E9B90F-287B-4220-A181-83C9ABAA45B0}"/>
              </a:ext>
            </a:extLst>
          </p:cNvPr>
          <p:cNvSpPr txBox="1">
            <a:spLocks/>
          </p:cNvSpPr>
          <p:nvPr/>
        </p:nvSpPr>
        <p:spPr>
          <a:xfrm>
            <a:off x="7474485" y="2733356"/>
            <a:ext cx="1333959" cy="382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29 459</a:t>
            </a: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5A50B624-7F8C-49F9-989E-961050D7EE02}"/>
              </a:ext>
            </a:extLst>
          </p:cNvPr>
          <p:cNvSpPr txBox="1">
            <a:spLocks/>
          </p:cNvSpPr>
          <p:nvPr/>
        </p:nvSpPr>
        <p:spPr>
          <a:xfrm>
            <a:off x="1401245" y="1676797"/>
            <a:ext cx="1299285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80%</a:t>
            </a:r>
            <a:endParaRPr lang="es-ES_tradnl" dirty="0"/>
          </a:p>
        </p:txBody>
      </p:sp>
      <p:sp>
        <p:nvSpPr>
          <p:cNvPr id="52" name="Marcador de texto 3">
            <a:extLst>
              <a:ext uri="{FF2B5EF4-FFF2-40B4-BE49-F238E27FC236}">
                <a16:creationId xmlns:a16="http://schemas.microsoft.com/office/drawing/2014/main" id="{81C43DD9-5A34-4BFF-9D4B-BBF421F97015}"/>
              </a:ext>
            </a:extLst>
          </p:cNvPr>
          <p:cNvSpPr txBox="1">
            <a:spLocks/>
          </p:cNvSpPr>
          <p:nvPr/>
        </p:nvSpPr>
        <p:spPr>
          <a:xfrm>
            <a:off x="1389583" y="2637596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3</a:t>
            </a:r>
            <a:endParaRPr lang="es-ES_tradnl" dirty="0"/>
          </a:p>
        </p:txBody>
      </p:sp>
      <p:sp>
        <p:nvSpPr>
          <p:cNvPr id="53" name="Marcador de texto 4">
            <a:extLst>
              <a:ext uri="{FF2B5EF4-FFF2-40B4-BE49-F238E27FC236}">
                <a16:creationId xmlns:a16="http://schemas.microsoft.com/office/drawing/2014/main" id="{AB654CB3-802C-427E-8770-0784654C7B03}"/>
              </a:ext>
            </a:extLst>
          </p:cNvPr>
          <p:cNvSpPr txBox="1">
            <a:spLocks/>
          </p:cNvSpPr>
          <p:nvPr/>
        </p:nvSpPr>
        <p:spPr>
          <a:xfrm>
            <a:off x="1401245" y="3555875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85%</a:t>
            </a:r>
            <a:endParaRPr lang="es-ES_tradnl" dirty="0"/>
          </a:p>
        </p:txBody>
      </p:sp>
      <p:sp>
        <p:nvSpPr>
          <p:cNvPr id="54" name="Marcador de texto 5">
            <a:extLst>
              <a:ext uri="{FF2B5EF4-FFF2-40B4-BE49-F238E27FC236}">
                <a16:creationId xmlns:a16="http://schemas.microsoft.com/office/drawing/2014/main" id="{4BE1D5DB-3569-424B-89CC-C410470C592B}"/>
              </a:ext>
            </a:extLst>
          </p:cNvPr>
          <p:cNvSpPr txBox="1">
            <a:spLocks/>
          </p:cNvSpPr>
          <p:nvPr/>
        </p:nvSpPr>
        <p:spPr>
          <a:xfrm>
            <a:off x="1368712" y="4536459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D40F71E-9772-4634-B651-D6C242DBE000}"/>
              </a:ext>
            </a:extLst>
          </p:cNvPr>
          <p:cNvSpPr txBox="1"/>
          <p:nvPr/>
        </p:nvSpPr>
        <p:spPr>
          <a:xfrm>
            <a:off x="1188899" y="1107043"/>
            <a:ext cx="153396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% DE OCUPACIÓN HOSPITALIZACIÓN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BB80626-F535-4064-81AC-5D825E72F58C}"/>
              </a:ext>
            </a:extLst>
          </p:cNvPr>
          <p:cNvSpPr txBox="1"/>
          <p:nvPr/>
        </p:nvSpPr>
        <p:spPr>
          <a:xfrm>
            <a:off x="767168" y="1676797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EEDFCD8B-515F-4A61-AF87-D2E7549E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994" y="1607994"/>
            <a:ext cx="468129" cy="468129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9331A689-6805-498E-800E-35986980A06E}"/>
              </a:ext>
            </a:extLst>
          </p:cNvPr>
          <p:cNvSpPr txBox="1"/>
          <p:nvPr/>
        </p:nvSpPr>
        <p:spPr>
          <a:xfrm>
            <a:off x="1250050" y="2191665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No. DE PACIENTES EN ESPERA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2EF078F-BF52-41AF-8226-B019A8FF3BE8}"/>
              </a:ext>
            </a:extLst>
          </p:cNvPr>
          <p:cNvSpPr txBox="1"/>
          <p:nvPr/>
        </p:nvSpPr>
        <p:spPr>
          <a:xfrm>
            <a:off x="807126" y="2606265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9257F2FC-33D6-4C48-9651-6C65C9577B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762" y="2488172"/>
            <a:ext cx="547495" cy="54749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587DCB6D-853F-48BE-B48C-DF15B459346D}"/>
              </a:ext>
            </a:extLst>
          </p:cNvPr>
          <p:cNvSpPr txBox="1"/>
          <p:nvPr/>
        </p:nvSpPr>
        <p:spPr>
          <a:xfrm>
            <a:off x="1269509" y="3156505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1010" b="1">
                <a:solidFill>
                  <a:srgbClr val="002060"/>
                </a:solidFill>
                <a:latin typeface="Bambino-Bold ☞"/>
              </a:defRPr>
            </a:lvl1pPr>
          </a:lstStyle>
          <a:p>
            <a:r>
              <a:rPr lang="es-EC" dirty="0"/>
              <a:t>% DE OCUPACIÓN DE UCI/UCIN 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2C382EE-39F5-4AB6-AAB3-3566489F8028}"/>
              </a:ext>
            </a:extLst>
          </p:cNvPr>
          <p:cNvSpPr txBox="1"/>
          <p:nvPr/>
        </p:nvSpPr>
        <p:spPr>
          <a:xfrm>
            <a:off x="838116" y="3503006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9588D5B-000E-498A-B649-F5B870954FC7}"/>
              </a:ext>
            </a:extLst>
          </p:cNvPr>
          <p:cNvSpPr txBox="1"/>
          <p:nvPr/>
        </p:nvSpPr>
        <p:spPr>
          <a:xfrm>
            <a:off x="817740" y="4402768"/>
            <a:ext cx="495333" cy="41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07CFBB27-95EE-45C1-B32E-B270EB7BB0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685" y="3472084"/>
            <a:ext cx="395438" cy="395438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39F6DE1A-F6C6-4B10-A611-9312C86CE135}"/>
              </a:ext>
            </a:extLst>
          </p:cNvPr>
          <p:cNvSpPr txBox="1"/>
          <p:nvPr/>
        </p:nvSpPr>
        <p:spPr>
          <a:xfrm>
            <a:off x="1280123" y="4087571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1"/>
                </a:solidFill>
                <a:latin typeface="Bambino-Bold ☞"/>
              </a:rPr>
              <a:t>No. DE PACIENTES EN ESPERA UCI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FFF5F8E9-E2E3-4B37-973D-C4E4928F058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61939" y="4362317"/>
            <a:ext cx="455139" cy="455139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097EE713-1442-41E5-9052-6026CFA88E22}"/>
              </a:ext>
            </a:extLst>
          </p:cNvPr>
          <p:cNvSpPr txBox="1"/>
          <p:nvPr/>
        </p:nvSpPr>
        <p:spPr>
          <a:xfrm>
            <a:off x="439858" y="5109328"/>
            <a:ext cx="2869837" cy="1075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0070E57-B7DF-42F1-98E1-36ECE989A438}"/>
              </a:ext>
            </a:extLst>
          </p:cNvPr>
          <p:cNvSpPr txBox="1"/>
          <p:nvPr/>
        </p:nvSpPr>
        <p:spPr>
          <a:xfrm>
            <a:off x="2939144" y="705875"/>
            <a:ext cx="461472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>
                <a:solidFill>
                  <a:srgbClr val="EF5B3F"/>
                </a:solidFill>
                <a:latin typeface="Bambino-Bold ☞"/>
              </a:rPr>
              <a:t>PORCENTAJE DE OCUPACIÓN EN HOSPITALIZACIÓN Y UCI/UCIN DESTINADAS PARA COVID-19, POR ESTABLECIMIENTO DE SALUD QUE REPORTA</a:t>
            </a:r>
          </a:p>
        </p:txBody>
      </p: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6F674A73-5FBF-455E-96B4-4D747A705504}"/>
              </a:ext>
            </a:extLst>
          </p:cNvPr>
          <p:cNvSpPr/>
          <p:nvPr/>
        </p:nvSpPr>
        <p:spPr>
          <a:xfrm>
            <a:off x="1188899" y="5806871"/>
            <a:ext cx="1240570" cy="404205"/>
          </a:xfrm>
          <a:prstGeom prst="roundRect">
            <a:avLst/>
          </a:prstGeom>
          <a:solidFill>
            <a:srgbClr val="E73122"/>
          </a:solidFill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0</a:t>
            </a:r>
            <a:endParaRPr lang="es-EC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D5DEDF2-C92E-4A17-A828-942D597FE57C}"/>
              </a:ext>
            </a:extLst>
          </p:cNvPr>
          <p:cNvSpPr txBox="1"/>
          <p:nvPr/>
        </p:nvSpPr>
        <p:spPr>
          <a:xfrm>
            <a:off x="615210" y="5256729"/>
            <a:ext cx="2461091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No. DE LEVANTAMIENTOS DE CADAVERES DEL 16 AL 22 DE AGOSTO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C16DF9C-801A-41F8-8629-E3C3039250AA}"/>
              </a:ext>
            </a:extLst>
          </p:cNvPr>
          <p:cNvSpPr txBox="1"/>
          <p:nvPr/>
        </p:nvSpPr>
        <p:spPr>
          <a:xfrm>
            <a:off x="7319416" y="1457783"/>
            <a:ext cx="479471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100" b="1" dirty="0">
                <a:solidFill>
                  <a:srgbClr val="002060"/>
                </a:solidFill>
                <a:latin typeface="Bambino-Bold ☞"/>
              </a:rPr>
              <a:t>EXCESO DE MORTALIDAD*. QUITO 2020-2021 (</a:t>
            </a:r>
            <a:r>
              <a:rPr lang="es-EC" sz="1100" b="1" dirty="0">
                <a:solidFill>
                  <a:srgbClr val="002060"/>
                </a:solidFill>
                <a:latin typeface="Bambino-Bold ☞"/>
              </a:rPr>
              <a:t>AL 19 DE AGOSTO) AGOSTO  2021)</a:t>
            </a:r>
            <a:endParaRPr lang="es-EC" sz="1200" dirty="0">
              <a:solidFill>
                <a:srgbClr val="EF5B3F"/>
              </a:solidFill>
            </a:endParaRP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AA8DE1B2-34CF-49A5-A1C0-649DCA1867FA}"/>
              </a:ext>
            </a:extLst>
          </p:cNvPr>
          <p:cNvCxnSpPr>
            <a:cxnSpLocks/>
          </p:cNvCxnSpPr>
          <p:nvPr/>
        </p:nvCxnSpPr>
        <p:spPr>
          <a:xfrm>
            <a:off x="2019993" y="5949226"/>
            <a:ext cx="254477" cy="23083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7474485" y="5718394"/>
            <a:ext cx="414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*Exceso de mortalidad del 2020 y 2021 con respecto al promedio de mortalidad 2017 al 2019</a:t>
            </a:r>
            <a:endParaRPr lang="es-EC" sz="1200" dirty="0"/>
          </a:p>
        </p:txBody>
      </p:sp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526343"/>
              </p:ext>
            </p:extLst>
          </p:nvPr>
        </p:nvGraphicFramePr>
        <p:xfrm>
          <a:off x="3251652" y="1195186"/>
          <a:ext cx="4079447" cy="506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305668"/>
              </p:ext>
            </p:extLst>
          </p:nvPr>
        </p:nvGraphicFramePr>
        <p:xfrm>
          <a:off x="7210226" y="1947807"/>
          <a:ext cx="4981774" cy="371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72970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104 740*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S" dirty="0"/>
              <a:t>3 310*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S_tradnl" dirty="0"/>
              <a:t>148 185*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 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360994" y="6546162"/>
            <a:ext cx="3633705" cy="3118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agosto de 2021</a:t>
            </a:r>
          </a:p>
          <a:p>
            <a:pPr algn="just"/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2448232" y="6423180"/>
            <a:ext cx="5616381" cy="364116"/>
          </a:xfrm>
        </p:spPr>
        <p:txBody>
          <a:bodyPr/>
          <a:lstStyle/>
          <a:p>
            <a:pPr marL="216000">
              <a:lnSpc>
                <a:spcPct val="100000"/>
              </a:lnSpc>
            </a:pPr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s-ES_tradn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41.3%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3918038"/>
            <a:ext cx="154894" cy="13844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43137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Estrategia Covid-19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751966-059C-41B0-9D07-2B5EAF2919AE}"/>
              </a:ext>
            </a:extLst>
          </p:cNvPr>
          <p:cNvSpPr txBox="1"/>
          <p:nvPr/>
        </p:nvSpPr>
        <p:spPr>
          <a:xfrm>
            <a:off x="1157401" y="1085971"/>
            <a:ext cx="2549080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010" b="1" dirty="0">
                <a:solidFill>
                  <a:srgbClr val="002060"/>
                </a:solidFill>
                <a:latin typeface="Bambino-Bold ☞"/>
              </a:rPr>
              <a:t>NÚMERO DE MUESTRAS TOMADAS POR LA SS PARA DETECCIÓN DE SARS-COV-2 </a:t>
            </a:r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QUITO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315366-4552-4C1B-AA94-5C5CCF10C697}"/>
              </a:ext>
            </a:extLst>
          </p:cNvPr>
          <p:cNvSpPr txBox="1"/>
          <p:nvPr/>
        </p:nvSpPr>
        <p:spPr>
          <a:xfrm>
            <a:off x="751516" y="1676797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A26C0B-C79E-4044-8282-54C86D328403}"/>
              </a:ext>
            </a:extLst>
          </p:cNvPr>
          <p:cNvSpPr txBox="1"/>
          <p:nvPr/>
        </p:nvSpPr>
        <p:spPr>
          <a:xfrm>
            <a:off x="1265753" y="219166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PRUEBAS DIAGNÓSTICAS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91CBF5F-E3E1-4BF4-B215-E2ADE6653511}"/>
              </a:ext>
            </a:extLst>
          </p:cNvPr>
          <p:cNvSpPr txBox="1"/>
          <p:nvPr/>
        </p:nvSpPr>
        <p:spPr>
          <a:xfrm>
            <a:off x="791474" y="2606265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2DD32E8-237A-4CBC-BECC-4112915A2787}"/>
              </a:ext>
            </a:extLst>
          </p:cNvPr>
          <p:cNvSpPr txBox="1"/>
          <p:nvPr/>
        </p:nvSpPr>
        <p:spPr>
          <a:xfrm>
            <a:off x="1253857" y="315650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rgbClr val="EF5B3F"/>
                </a:solidFill>
                <a:latin typeface="Bambino-Bold ☞"/>
              </a:rPr>
              <a:t>ANTIGENOS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A7AF5EB-DEA3-40BF-84A1-6E3B75BD39A5}"/>
              </a:ext>
            </a:extLst>
          </p:cNvPr>
          <p:cNvSpPr txBox="1"/>
          <p:nvPr/>
        </p:nvSpPr>
        <p:spPr>
          <a:xfrm>
            <a:off x="822464" y="3503006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74FE6C6-3BBA-49F3-B2E9-74E5B3A4C7AF}"/>
              </a:ext>
            </a:extLst>
          </p:cNvPr>
          <p:cNvSpPr txBox="1"/>
          <p:nvPr/>
        </p:nvSpPr>
        <p:spPr>
          <a:xfrm>
            <a:off x="802088" y="4402768"/>
            <a:ext cx="495333" cy="41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F61916E-215D-486A-AA94-5585B977EC72}"/>
              </a:ext>
            </a:extLst>
          </p:cNvPr>
          <p:cNvSpPr txBox="1"/>
          <p:nvPr/>
        </p:nvSpPr>
        <p:spPr>
          <a:xfrm>
            <a:off x="1264471" y="4087571"/>
            <a:ext cx="2185210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just">
              <a:defRPr sz="1010" b="1">
                <a:solidFill>
                  <a:srgbClr val="002060"/>
                </a:solidFill>
                <a:latin typeface="Bambino-Bold ☞"/>
              </a:defRPr>
            </a:lvl1pPr>
          </a:lstStyle>
          <a:p>
            <a:pPr algn="l"/>
            <a:r>
              <a:rPr lang="es-EC" dirty="0"/>
              <a:t>No ATENCIONES REALIZADAS SS DESDE JULIO 2020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B2CE0A0-D711-4DA9-85D5-5B005098E4A9}"/>
              </a:ext>
            </a:extLst>
          </p:cNvPr>
          <p:cNvSpPr txBox="1"/>
          <p:nvPr/>
        </p:nvSpPr>
        <p:spPr>
          <a:xfrm>
            <a:off x="3449681" y="1451286"/>
            <a:ext cx="8407571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5FCAD08-9CAF-4630-884B-B7859D760BD1}"/>
              </a:ext>
            </a:extLst>
          </p:cNvPr>
          <p:cNvSpPr txBox="1"/>
          <p:nvPr/>
        </p:nvSpPr>
        <p:spPr>
          <a:xfrm>
            <a:off x="424206" y="5109328"/>
            <a:ext cx="2869837" cy="1075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9B3EDBF-B393-4FFF-893D-8BD00D157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316" y="1583035"/>
            <a:ext cx="493478" cy="493478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4F92A5F-9C7A-4C31-84F1-D888021BDA71}"/>
              </a:ext>
            </a:extLst>
          </p:cNvPr>
          <p:cNvSpPr/>
          <p:nvPr/>
        </p:nvSpPr>
        <p:spPr>
          <a:xfrm>
            <a:off x="1116506" y="5780351"/>
            <a:ext cx="1240570" cy="404205"/>
          </a:xfrm>
          <a:prstGeom prst="roundRect">
            <a:avLst/>
          </a:prstGeom>
          <a:solidFill>
            <a:srgbClr val="E73122"/>
          </a:solidFill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24.6%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883EC6E-D582-42FB-90A1-82C0FF136CCB}"/>
              </a:ext>
            </a:extLst>
          </p:cNvPr>
          <p:cNvSpPr txBox="1"/>
          <p:nvPr/>
        </p:nvSpPr>
        <p:spPr>
          <a:xfrm>
            <a:off x="580292" y="5256729"/>
            <a:ext cx="2496009" cy="5586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% DE POSITIVIDAD EN ATENCIONES REALIZADAS POR LA SS DESDE EL 22 DE JULIO 2020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7152687-14A5-42C7-9DD9-6B988936CC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826" y="2554645"/>
            <a:ext cx="436031" cy="43603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5A43316-ABEF-4009-BD0B-8004A26E3E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366" y="3449966"/>
            <a:ext cx="555936" cy="5559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AC99CF6-24F6-401B-A99F-03112CC2B5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008" y="4332645"/>
            <a:ext cx="516268" cy="51626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108 050*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7737387" y="6037128"/>
            <a:ext cx="4319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* Datos provisionales sujetos a variación</a:t>
            </a:r>
            <a:endParaRPr lang="es-EC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862119" y="1047612"/>
            <a:ext cx="52512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/>
              <a:t>En 50,8% (75 295) de las atenciones se  aplicó una prueba para detección de COVID -19</a:t>
            </a:r>
            <a:endParaRPr lang="es-EC" sz="1600" dirty="0"/>
          </a:p>
        </p:txBody>
      </p:sp>
      <p:sp>
        <p:nvSpPr>
          <p:cNvPr id="49" name="CuadroTexto 1">
            <a:extLst>
              <a:ext uri="{FF2B5EF4-FFF2-40B4-BE49-F238E27FC236}">
                <a16:creationId xmlns:a16="http://schemas.microsoft.com/office/drawing/2014/main" id="{419BCD51-18C1-415A-987A-F58B1EE61514}"/>
              </a:ext>
            </a:extLst>
          </p:cNvPr>
          <p:cNvSpPr txBox="1"/>
          <p:nvPr/>
        </p:nvSpPr>
        <p:spPr>
          <a:xfrm>
            <a:off x="8003864" y="1893917"/>
            <a:ext cx="2504914" cy="83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/>
              <a:t>En la SE 20 se tuvo un receso, y se inicia con la priorización de la vacunación y toma de pruebas antígeno</a:t>
            </a:r>
          </a:p>
        </p:txBody>
      </p:sp>
      <p:graphicFrame>
        <p:nvGraphicFramePr>
          <p:cNvPr id="50" name="Chart 3">
            <a:extLst>
              <a:ext uri="{FF2B5EF4-FFF2-40B4-BE49-F238E27FC236}">
                <a16:creationId xmlns:a16="http://schemas.microsoft.com/office/drawing/2014/main" id="{3F39EEE5-C59C-49C4-AAE6-87EFD2452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123954"/>
              </p:ext>
            </p:extLst>
          </p:nvPr>
        </p:nvGraphicFramePr>
        <p:xfrm>
          <a:off x="3163101" y="1612469"/>
          <a:ext cx="8828804" cy="462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9696241F-4773-4C55-B04E-0CF4BE05E06F}"/>
              </a:ext>
            </a:extLst>
          </p:cNvPr>
          <p:cNvCxnSpPr/>
          <p:nvPr/>
        </p:nvCxnSpPr>
        <p:spPr>
          <a:xfrm>
            <a:off x="8395840" y="2886092"/>
            <a:ext cx="24415" cy="192449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6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texto 24"/>
          <p:cNvSpPr>
            <a:spLocks noGrp="1"/>
          </p:cNvSpPr>
          <p:nvPr>
            <p:ph type="body" sz="quarter" idx="12"/>
          </p:nvPr>
        </p:nvSpPr>
        <p:spPr>
          <a:xfrm>
            <a:off x="595275" y="438277"/>
            <a:ext cx="7734300" cy="524506"/>
          </a:xfrm>
        </p:spPr>
        <p:txBody>
          <a:bodyPr/>
          <a:lstStyle/>
          <a:p>
            <a:r>
              <a:rPr lang="en-US" b="1" dirty="0"/>
              <a:t>TOTAL DE ATENCIONES REALIZADAS POR LA SECRETARÍA DE SALUD. DMQ SE 33</a:t>
            </a:r>
          </a:p>
          <a:p>
            <a:endParaRPr lang="es-EC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 del DMQ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agosto de 2021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28"/>
          </p:nvPr>
        </p:nvSpPr>
        <p:spPr>
          <a:xfrm>
            <a:off x="2871216" y="6403365"/>
            <a:ext cx="5458359" cy="363842"/>
          </a:xfrm>
        </p:spPr>
        <p:txBody>
          <a:bodyPr/>
          <a:lstStyle/>
          <a:p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45245"/>
              </p:ext>
            </p:extLst>
          </p:nvPr>
        </p:nvGraphicFramePr>
        <p:xfrm>
          <a:off x="6173161" y="1159671"/>
          <a:ext cx="5006116" cy="5040456"/>
        </p:xfrm>
        <a:graphic>
          <a:graphicData uri="http://schemas.openxmlformats.org/drawingml/2006/table">
            <a:tbl>
              <a:tblPr/>
              <a:tblGrid>
                <a:gridCol w="2503058">
                  <a:extLst>
                    <a:ext uri="{9D8B030D-6E8A-4147-A177-3AD203B41FA5}">
                      <a16:colId xmlns:a16="http://schemas.microsoft.com/office/drawing/2014/main" val="1176781917"/>
                    </a:ext>
                  </a:extLst>
                </a:gridCol>
                <a:gridCol w="2503058">
                  <a:extLst>
                    <a:ext uri="{9D8B030D-6E8A-4147-A177-3AD203B41FA5}">
                      <a16:colId xmlns:a16="http://schemas.microsoft.com/office/drawing/2014/main" val="2560482998"/>
                    </a:ext>
                  </a:extLst>
                </a:gridCol>
              </a:tblGrid>
              <a:tr h="34985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BRIGADAS MÓVILES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POR PARROQUIA SE 33 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160230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CHIMBACALLE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660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079620"/>
                  </a:ext>
                </a:extLst>
              </a:tr>
              <a:tr h="353501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CENTRO HISTORICO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232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997517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FERROVIARIA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229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92071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COMITÉ DEL PUEBLO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209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41072"/>
                  </a:ext>
                </a:extLst>
              </a:tr>
              <a:tr h="178572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QUITUMBE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158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918639"/>
                  </a:ext>
                </a:extLst>
              </a:tr>
              <a:tr h="178572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CALDERON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147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739149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CONCEPCION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526388"/>
                  </a:ext>
                </a:extLst>
              </a:tr>
              <a:tr h="178572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LLANO CHICO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065670"/>
                  </a:ext>
                </a:extLst>
              </a:tr>
              <a:tr h="178572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SOLANDA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685997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SAN BARTOLO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37443"/>
                  </a:ext>
                </a:extLst>
              </a:tr>
              <a:tr h="178572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CHILLOGALLO  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560447"/>
                  </a:ext>
                </a:extLst>
              </a:tr>
              <a:tr h="178572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PUENGASI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330880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COTOCOLLAO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78918"/>
                  </a:ext>
                </a:extLst>
              </a:tr>
              <a:tr h="178572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MENA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061124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 LIBERTAD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934185"/>
                  </a:ext>
                </a:extLst>
              </a:tr>
              <a:tr h="178572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TUMBACO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48475"/>
                  </a:ext>
                </a:extLst>
              </a:tr>
              <a:tr h="178572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PONCEANO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063511"/>
                  </a:ext>
                </a:extLst>
              </a:tr>
              <a:tr h="178572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general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2133</a:t>
                      </a:r>
                    </a:p>
                  </a:txBody>
                  <a:tcPr marL="3644" marR="3644" marT="3644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827369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41662"/>
              </p:ext>
            </p:extLst>
          </p:nvPr>
        </p:nvGraphicFramePr>
        <p:xfrm>
          <a:off x="595274" y="1166021"/>
          <a:ext cx="4153706" cy="4351338"/>
        </p:xfrm>
        <a:graphic>
          <a:graphicData uri="http://schemas.openxmlformats.org/drawingml/2006/table">
            <a:tbl>
              <a:tblPr/>
              <a:tblGrid>
                <a:gridCol w="2076853">
                  <a:extLst>
                    <a:ext uri="{9D8B030D-6E8A-4147-A177-3AD203B41FA5}">
                      <a16:colId xmlns:a16="http://schemas.microsoft.com/office/drawing/2014/main" val="2797495732"/>
                    </a:ext>
                  </a:extLst>
                </a:gridCol>
                <a:gridCol w="2076853">
                  <a:extLst>
                    <a:ext uri="{9D8B030D-6E8A-4147-A177-3AD203B41FA5}">
                      <a16:colId xmlns:a16="http://schemas.microsoft.com/office/drawing/2014/main" val="2505241287"/>
                    </a:ext>
                  </a:extLst>
                </a:gridCol>
              </a:tblGrid>
              <a:tr h="7240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ATENCIONES REALIZADAS </a:t>
                      </a:r>
                      <a:r>
                        <a:rPr lang="es-ES" sz="1200" b="0" i="0" u="none" strike="noStrike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PUNTOS FIJOS </a:t>
                      </a: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 33 </a:t>
                      </a:r>
                    </a:p>
                  </a:txBody>
                  <a:tcPr marL="6962" marR="6962" marT="6962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43194"/>
                  </a:ext>
                </a:extLst>
              </a:tr>
              <a:tr h="109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TRIAJE PARQUE DIVERSIDADES</a:t>
                      </a:r>
                    </a:p>
                  </a:txBody>
                  <a:tcPr marL="6962" marR="6962" marT="6962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172</a:t>
                      </a:r>
                    </a:p>
                  </a:txBody>
                  <a:tcPr marL="6962" marR="6962" marT="6962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04579"/>
                  </a:ext>
                </a:extLst>
              </a:tr>
              <a:tr h="731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TRIAJE UEM QUITUMBE</a:t>
                      </a:r>
                    </a:p>
                  </a:txBody>
                  <a:tcPr marL="6962" marR="6962" marT="6962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159</a:t>
                      </a:r>
                    </a:p>
                  </a:txBody>
                  <a:tcPr marL="6962" marR="6962" marT="6962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30926"/>
                  </a:ext>
                </a:extLst>
              </a:tr>
              <a:tr h="912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TRIAJE COLISEO CALDERON</a:t>
                      </a:r>
                    </a:p>
                  </a:txBody>
                  <a:tcPr marL="6962" marR="6962" marT="6962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147</a:t>
                      </a:r>
                    </a:p>
                  </a:txBody>
                  <a:tcPr marL="6962" marR="6962" marT="6962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149727"/>
                  </a:ext>
                </a:extLst>
              </a:tr>
              <a:tr h="550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TRIAJE UEM SUCRE</a:t>
                      </a:r>
                    </a:p>
                  </a:txBody>
                  <a:tcPr marL="6962" marR="6962" marT="6962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94</a:t>
                      </a:r>
                    </a:p>
                  </a:txBody>
                  <a:tcPr marL="6962" marR="6962" marT="6962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5205"/>
                  </a:ext>
                </a:extLst>
              </a:tr>
              <a:tr h="34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6962" marR="6962" marT="6962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572</a:t>
                      </a:r>
                    </a:p>
                  </a:txBody>
                  <a:tcPr marL="6962" marR="6962" marT="6962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528215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25388" y="5766318"/>
            <a:ext cx="5519632" cy="4338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Variante delta detectada SE 31 por brigadas de SS y secuenciada por USFQ, paciente Parroquia Calderón</a:t>
            </a:r>
            <a:endParaRPr lang="es-EC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52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C" dirty="0"/>
              <a:t>Identificación caso Covid-19 variante Delta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7"/>
          </p:nvPr>
        </p:nvSpPr>
        <p:spPr>
          <a:xfrm>
            <a:off x="838200" y="1441470"/>
            <a:ext cx="10608734" cy="4120445"/>
          </a:xfrm>
        </p:spPr>
        <p:txBody>
          <a:bodyPr/>
          <a:lstStyle/>
          <a:p>
            <a:r>
              <a:rPr lang="es-ES" dirty="0"/>
              <a:t>Fecha  27/07/2021 se detecta </a:t>
            </a:r>
            <a:r>
              <a:rPr lang="es-ES" dirty="0" err="1"/>
              <a:t>Pcte</a:t>
            </a:r>
            <a:r>
              <a:rPr lang="es-ES" dirty="0"/>
              <a:t>. PCR positivo con definición de variante delta</a:t>
            </a:r>
          </a:p>
          <a:p>
            <a:r>
              <a:rPr lang="es-ES" dirty="0"/>
              <a:t>Orden 77456: </a:t>
            </a:r>
          </a:p>
          <a:p>
            <a:pPr lvl="1"/>
            <a:r>
              <a:rPr lang="es-ES" sz="1800" dirty="0"/>
              <a:t>Datos personales: </a:t>
            </a:r>
            <a:r>
              <a:rPr lang="es-ES" sz="1800" dirty="0" err="1"/>
              <a:t>Pcte</a:t>
            </a:r>
            <a:r>
              <a:rPr lang="es-ES" sz="1800" dirty="0"/>
              <a:t> NN de 55 años de edad, género femenino, residente Urbanización San Francisco del Norte.</a:t>
            </a:r>
          </a:p>
          <a:p>
            <a:pPr lvl="1"/>
            <a:r>
              <a:rPr lang="es-ES" sz="1800" dirty="0"/>
              <a:t>Síntomas: Leves, congestión nasal, cefalea, </a:t>
            </a:r>
            <a:r>
              <a:rPr lang="es-ES" sz="1800" dirty="0" err="1"/>
              <a:t>odinofagia</a:t>
            </a:r>
            <a:r>
              <a:rPr lang="es-ES" sz="1800" dirty="0"/>
              <a:t>, dolor tórax posterior a la inspiración profunda</a:t>
            </a:r>
          </a:p>
          <a:p>
            <a:pPr lvl="1"/>
            <a:r>
              <a:rPr lang="es-ES" sz="1800" dirty="0"/>
              <a:t>Evolución positiva sin requerir hospitalización, condición clínica estable </a:t>
            </a:r>
          </a:p>
          <a:p>
            <a:pPr lvl="1"/>
            <a:r>
              <a:rPr lang="es-EC" sz="1800" dirty="0"/>
              <a:t>Vacunada 1er dosis Pfizer 06/07/2021).</a:t>
            </a:r>
          </a:p>
          <a:p>
            <a:r>
              <a:rPr lang="es-ES" dirty="0"/>
              <a:t>Acciones: </a:t>
            </a:r>
          </a:p>
          <a:p>
            <a:pPr lvl="1"/>
            <a:r>
              <a:rPr lang="es-ES" sz="1800" dirty="0"/>
              <a:t>Seguimiento caso positivo, contactos y rastreo </a:t>
            </a:r>
          </a:p>
          <a:p>
            <a:pPr lvl="1"/>
            <a:r>
              <a:rPr lang="es-ES" sz="1800" dirty="0"/>
              <a:t>Notificación a MSP: Manejo e identificación de cerco epidemiológico </a:t>
            </a:r>
          </a:p>
          <a:p>
            <a:pPr lvl="1"/>
            <a:r>
              <a:rPr lang="es-ES" sz="1800" dirty="0"/>
              <a:t>Secretaría de Salud: Rastreo </a:t>
            </a:r>
            <a:r>
              <a:rPr lang="es-ES" sz="1800" dirty="0" err="1"/>
              <a:t>Pcte</a:t>
            </a:r>
            <a:r>
              <a:rPr lang="es-ES" sz="1800" dirty="0"/>
              <a:t>. positivo, vía telefónica, calificado como condición leve, seguimiento 72 h. Constatación de evolución clínica, recomendaciones de bioseguridad, aislamiento, vigilancia de síntomas de alarma </a:t>
            </a:r>
          </a:p>
          <a:p>
            <a:r>
              <a:rPr lang="es-ES" dirty="0"/>
              <a:t>Alta epidemiológica: 05 de agosto 2020 (Cumple días de aislamiento).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125388" y="6421623"/>
            <a:ext cx="3949700" cy="370116"/>
          </a:xfrm>
        </p:spPr>
        <p:txBody>
          <a:bodyPr/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vacunación.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8"/>
          </p:nvPr>
        </p:nvSpPr>
        <p:spPr>
          <a:xfrm>
            <a:off x="3490452" y="6403365"/>
            <a:ext cx="4839124" cy="363842"/>
          </a:xfrm>
        </p:spPr>
        <p:txBody>
          <a:bodyPr/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Contingencia Contra Covid-19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8366779" y="299618"/>
            <a:ext cx="3744686" cy="1079862"/>
            <a:chOff x="1524000" y="3570514"/>
            <a:chExt cx="5216435" cy="2002972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 rotWithShape="1">
            <a:blip r:embed="rId2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 rotWithShape="1">
            <a:blip r:embed="rId2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33917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18584</TotalTime>
  <Words>1561</Words>
  <Application>Microsoft Office PowerPoint</Application>
  <PresentationFormat>Panorámica</PresentationFormat>
  <Paragraphs>299</Paragraphs>
  <Slides>18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Bambino-Bold ☞</vt:lpstr>
      <vt:lpstr>Bambino-Light</vt:lpstr>
      <vt:lpstr>Bambino-Regular</vt:lpstr>
      <vt:lpstr>Bambino-Regular ☞</vt:lpstr>
      <vt:lpstr>Calibri</vt:lpstr>
      <vt:lpstr>Century Gothic</vt:lpstr>
      <vt:lpstr>Wingdings</vt:lpstr>
      <vt:lpstr>PRESENTACIÓN COE</vt:lpstr>
      <vt:lpstr>Presentación de PowerPoint</vt:lpstr>
      <vt:lpstr>Informe epidemiológico de COVID-19 del Distrito Metropolitano de Quito  21 de Agosto de 2021 Semana Epidemiológica 33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Mat. Karina Rivadeneira</dc:creator>
  <cp:lastModifiedBy>Fanny Alicia Zurita Puertas</cp:lastModifiedBy>
  <cp:revision>1998</cp:revision>
  <cp:lastPrinted>2021-08-10T16:59:07Z</cp:lastPrinted>
  <dcterms:created xsi:type="dcterms:W3CDTF">2021-02-04T20:28:42Z</dcterms:created>
  <dcterms:modified xsi:type="dcterms:W3CDTF">2021-08-24T02:43:52Z</dcterms:modified>
</cp:coreProperties>
</file>