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13"/>
  </p:notesMasterIdLst>
  <p:sldIdLst>
    <p:sldId id="256" r:id="rId2"/>
    <p:sldId id="298" r:id="rId3"/>
    <p:sldId id="297" r:id="rId4"/>
    <p:sldId id="300" r:id="rId5"/>
    <p:sldId id="261" r:id="rId6"/>
    <p:sldId id="295" r:id="rId7"/>
    <p:sldId id="294" r:id="rId8"/>
    <p:sldId id="265" r:id="rId9"/>
    <p:sldId id="296" r:id="rId10"/>
    <p:sldId id="291" r:id="rId11"/>
    <p:sldId id="279" r:id="rId12"/>
  </p:sldIdLst>
  <p:sldSz cx="9144000" cy="5143500" type="screen16x9"/>
  <p:notesSz cx="6858000" cy="9144000"/>
  <p:embeddedFontLst>
    <p:embeddedFont>
      <p:font typeface="Arvo"/>
      <p:regular r:id="rId14"/>
      <p:bold r:id="rId14"/>
      <p:italic r:id="rId14"/>
      <p:boldItalic r:id="rId14"/>
    </p:embeddedFont>
    <p:embeddedFont>
      <p:font typeface="Roboto Condensed" panose="02000000000000000000" pitchFamily="2" charset="0"/>
      <p:regular r:id="rId15"/>
      <p:bold r:id="rId16"/>
      <p:italic r:id="rId17"/>
      <p:boldItalic r:id="rId18"/>
    </p:embeddedFont>
    <p:embeddedFont>
      <p:font typeface="Roboto Condensed Light" panose="02000000000000000000" pitchFamily="2" charset="0"/>
      <p:regular r:id="rId19"/>
      <p:bold r:id="rId14"/>
      <p:italic r:id="rId20"/>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25D08E4-4CB9-4A25-91DF-C19B82DA8EF8}">
  <a:tblStyle styleId="{025D08E4-4CB9-4A25-91DF-C19B82DA8EF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p:restoredTop sz="94648"/>
  </p:normalViewPr>
  <p:slideViewPr>
    <p:cSldViewPr snapToGrid="0">
      <p:cViewPr varScale="1">
        <p:scale>
          <a:sx n="90" d="100"/>
          <a:sy n="90" d="100"/>
        </p:scale>
        <p:origin x="810"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NUL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66467550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9901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1630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9441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2358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5731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5686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1"/>
        <p:cNvGrpSpPr/>
        <p:nvPr/>
      </p:nvGrpSpPr>
      <p:grpSpPr>
        <a:xfrm>
          <a:off x="0" y="0"/>
          <a:ext cx="0" cy="0"/>
          <a:chOff x="0" y="0"/>
          <a:chExt cx="0" cy="0"/>
        </a:xfrm>
      </p:grpSpPr>
      <p:grpSp>
        <p:nvGrpSpPr>
          <p:cNvPr id="62" name="Google Shape;62;p5"/>
          <p:cNvGrpSpPr/>
          <p:nvPr/>
        </p:nvGrpSpPr>
        <p:grpSpPr>
          <a:xfrm>
            <a:off x="6946842" y="4472723"/>
            <a:ext cx="2202830" cy="670795"/>
            <a:chOff x="5575242" y="4472723"/>
            <a:chExt cx="2202830" cy="670795"/>
          </a:xfrm>
        </p:grpSpPr>
        <p:sp>
          <p:nvSpPr>
            <p:cNvPr id="63" name="Google Shape;63;p5"/>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64;p5"/>
            <p:cNvGrpSpPr/>
            <p:nvPr/>
          </p:nvGrpSpPr>
          <p:grpSpPr>
            <a:xfrm flipH="1">
              <a:off x="5734850" y="4472723"/>
              <a:ext cx="2040837" cy="670795"/>
              <a:chOff x="1297954" y="330075"/>
              <a:chExt cx="5169293" cy="1699506"/>
            </a:xfrm>
          </p:grpSpPr>
          <p:sp>
            <p:nvSpPr>
              <p:cNvPr id="65" name="Google Shape;65;p5"/>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5"/>
            <p:cNvGrpSpPr/>
            <p:nvPr/>
          </p:nvGrpSpPr>
          <p:grpSpPr>
            <a:xfrm flipH="1">
              <a:off x="5578209" y="4646738"/>
              <a:ext cx="2199863" cy="304563"/>
              <a:chOff x="-5827153" y="330075"/>
              <a:chExt cx="12276019" cy="1699569"/>
            </a:xfrm>
          </p:grpSpPr>
          <p:sp>
            <p:nvSpPr>
              <p:cNvPr id="68" name="Google Shape;68;p5"/>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 name="Google Shape;70;p5"/>
          <p:cNvGrpSpPr/>
          <p:nvPr/>
        </p:nvGrpSpPr>
        <p:grpSpPr>
          <a:xfrm>
            <a:off x="-4" y="40"/>
            <a:ext cx="7072430" cy="1327315"/>
            <a:chOff x="-4" y="40"/>
            <a:chExt cx="7072430" cy="1327315"/>
          </a:xfrm>
        </p:grpSpPr>
        <p:sp>
          <p:nvSpPr>
            <p:cNvPr id="71" name="Google Shape;71;p5"/>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72" name="Google Shape;72;p5"/>
            <p:cNvGrpSpPr/>
            <p:nvPr/>
          </p:nvGrpSpPr>
          <p:grpSpPr>
            <a:xfrm rot="10800000" flipH="1">
              <a:off x="3" y="40"/>
              <a:ext cx="6756168" cy="1327315"/>
              <a:chOff x="-2168138" y="330075"/>
              <a:chExt cx="8650663" cy="1699506"/>
            </a:xfrm>
          </p:grpSpPr>
          <p:sp>
            <p:nvSpPr>
              <p:cNvPr id="73" name="Google Shape;73;p5"/>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74" name="Google Shape;74;p5"/>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75" name="Google Shape;75;p5"/>
            <p:cNvGrpSpPr/>
            <p:nvPr/>
          </p:nvGrpSpPr>
          <p:grpSpPr>
            <a:xfrm rot="10800000" flipH="1">
              <a:off x="-4" y="381007"/>
              <a:ext cx="7072430" cy="771744"/>
              <a:chOff x="-9092084" y="330075"/>
              <a:chExt cx="15574609" cy="1699501"/>
            </a:xfrm>
          </p:grpSpPr>
          <p:sp>
            <p:nvSpPr>
              <p:cNvPr id="76" name="Google Shape;76;p5"/>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77" name="Google Shape;77;p5"/>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sp>
        <p:nvSpPr>
          <p:cNvPr id="78" name="Google Shape;78;p5"/>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9" name="Google Shape;79;p5"/>
          <p:cNvSpPr txBox="1">
            <a:spLocks noGrp="1"/>
          </p:cNvSpPr>
          <p:nvPr>
            <p:ph type="body" idx="1"/>
          </p:nvPr>
        </p:nvSpPr>
        <p:spPr>
          <a:xfrm>
            <a:off x="814275" y="1327350"/>
            <a:ext cx="6132600" cy="3145500"/>
          </a:xfrm>
          <a:prstGeom prst="rect">
            <a:avLst/>
          </a:prstGeom>
        </p:spPr>
        <p:txBody>
          <a:bodyPr spcFirstLastPara="1" wrap="square" lIns="91425" tIns="91425" rIns="91425" bIns="91425" anchor="ctr" anchorCtr="0">
            <a:noAutofit/>
          </a:bodyPr>
          <a:lstStyle>
            <a:lvl1pPr marL="457200" lvl="0" indent="-381000">
              <a:spcBef>
                <a:spcPts val="600"/>
              </a:spcBef>
              <a:spcAft>
                <a:spcPts val="0"/>
              </a:spcAft>
              <a:buSzPts val="2400"/>
              <a:buChar char="▰"/>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endParaRPr/>
          </a:p>
        </p:txBody>
      </p:sp>
      <p:sp>
        <p:nvSpPr>
          <p:cNvPr id="80" name="Google Shape;80;p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6"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ctrTitle"/>
          </p:nvPr>
        </p:nvSpPr>
        <p:spPr>
          <a:xfrm>
            <a:off x="238991" y="1475409"/>
            <a:ext cx="5367900" cy="226531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91425" rIns="91425" bIns="91425" anchor="ctr" anchorCtr="0">
            <a:noAutofit/>
          </a:bodyPr>
          <a:lstStyle/>
          <a:p>
            <a:pPr marL="0" lvl="0" indent="0" algn="l" rtl="0">
              <a:spcBef>
                <a:spcPts val="0"/>
              </a:spcBef>
              <a:spcAft>
                <a:spcPts val="0"/>
              </a:spcAft>
              <a:buNone/>
            </a:pPr>
            <a:r>
              <a:rPr lang="en" sz="4200" dirty="0"/>
              <a:t> </a:t>
            </a:r>
            <a:br>
              <a:rPr lang="en" sz="4200" dirty="0"/>
            </a:br>
            <a:r>
              <a:rPr lang="en" sz="4200" dirty="0"/>
              <a:t>Premio </a:t>
            </a:r>
            <a:br>
              <a:rPr lang="en" sz="4200" dirty="0"/>
            </a:br>
            <a:r>
              <a:rPr lang="en" sz="4200" dirty="0"/>
              <a:t>Manuela Espejo </a:t>
            </a:r>
            <a:br>
              <a:rPr lang="en" sz="4200" dirty="0"/>
            </a:br>
            <a:r>
              <a:rPr lang="en" sz="4200" dirty="0"/>
              <a:t>2020- 2021</a:t>
            </a:r>
            <a:br>
              <a:rPr lang="en" dirty="0"/>
            </a:br>
            <a:endParaRPr dirty="0"/>
          </a:p>
        </p:txBody>
      </p:sp>
      <p:sp>
        <p:nvSpPr>
          <p:cNvPr id="3" name="CuadroTexto 2">
            <a:extLst>
              <a:ext uri="{FF2B5EF4-FFF2-40B4-BE49-F238E27FC236}">
                <a16:creationId xmlns:a16="http://schemas.microsoft.com/office/drawing/2014/main" id="{6B377CF7-D058-0A4E-B576-7B9DBFDE4312}"/>
              </a:ext>
            </a:extLst>
          </p:cNvPr>
          <p:cNvSpPr txBox="1"/>
          <p:nvPr/>
        </p:nvSpPr>
        <p:spPr>
          <a:xfrm>
            <a:off x="5212080" y="2917392"/>
            <a:ext cx="3931920" cy="1015663"/>
          </a:xfrm>
          <a:prstGeom prst="rect">
            <a:avLst/>
          </a:prstGeom>
          <a:noFill/>
        </p:spPr>
        <p:txBody>
          <a:bodyPr wrap="square" rtlCol="0">
            <a:spAutoFit/>
          </a:bodyPr>
          <a:lstStyle/>
          <a:p>
            <a:pPr algn="r"/>
            <a:r>
              <a:rPr lang="es-ES_tradnl" sz="1500" dirty="0">
                <a:solidFill>
                  <a:schemeClr val="accent4">
                    <a:lumMod val="50000"/>
                  </a:schemeClr>
                </a:solidFill>
                <a:latin typeface="Roboto Condensed" panose="020B0604020202020204" charset="0"/>
                <a:ea typeface="Roboto Condensed" panose="020B0604020202020204" charset="0"/>
                <a:cs typeface="Adobe Naskh Medium" panose="01010101010101010101" pitchFamily="50" charset="-78"/>
              </a:rPr>
              <a:t>Integrantes de la Comisión:</a:t>
            </a:r>
          </a:p>
          <a:p>
            <a:pPr algn="r"/>
            <a:r>
              <a:rPr lang="es-ES_tradnl" sz="1500" dirty="0">
                <a:solidFill>
                  <a:schemeClr val="tx1">
                    <a:lumMod val="60000"/>
                    <a:lumOff val="40000"/>
                  </a:schemeClr>
                </a:solidFill>
                <a:latin typeface="Roboto Condensed" panose="020B0604020202020204" charset="0"/>
                <a:ea typeface="Roboto Condensed" panose="020B0604020202020204" charset="0"/>
                <a:cs typeface="Adobe Naskh Medium" panose="01010101010101010101" pitchFamily="50" charset="-78"/>
              </a:rPr>
              <a:t>Gissela Chalá Reinoso</a:t>
            </a:r>
          </a:p>
          <a:p>
            <a:pPr algn="r"/>
            <a:r>
              <a:rPr lang="es-ES_tradnl" sz="1500" dirty="0">
                <a:solidFill>
                  <a:schemeClr val="tx1">
                    <a:lumMod val="60000"/>
                    <a:lumOff val="40000"/>
                  </a:schemeClr>
                </a:solidFill>
                <a:latin typeface="Roboto Condensed" panose="020B0604020202020204" charset="0"/>
                <a:ea typeface="Roboto Condensed" panose="020B0604020202020204" charset="0"/>
                <a:cs typeface="Adobe Naskh Medium" panose="01010101010101010101" pitchFamily="50" charset="-78"/>
              </a:rPr>
              <a:t>Mónica Sandoval </a:t>
            </a:r>
          </a:p>
          <a:p>
            <a:pPr algn="r"/>
            <a:r>
              <a:rPr lang="es-ES_tradnl" sz="1500" dirty="0">
                <a:solidFill>
                  <a:schemeClr val="tx1">
                    <a:lumMod val="60000"/>
                    <a:lumOff val="40000"/>
                  </a:schemeClr>
                </a:solidFill>
                <a:latin typeface="Roboto Condensed" panose="020B0604020202020204" charset="0"/>
                <a:ea typeface="Roboto Condensed" panose="020B0604020202020204" charset="0"/>
                <a:cs typeface="Adobe Naskh Medium" panose="01010101010101010101" pitchFamily="50" charset="-78"/>
              </a:rPr>
              <a:t>Blanca Paucar  </a:t>
            </a:r>
          </a:p>
        </p:txBody>
      </p:sp>
      <p:sp>
        <p:nvSpPr>
          <p:cNvPr id="5" name="Google Shape;184;p11"/>
          <p:cNvSpPr txBox="1">
            <a:spLocks/>
          </p:cNvSpPr>
          <p:nvPr/>
        </p:nvSpPr>
        <p:spPr>
          <a:xfrm>
            <a:off x="238991" y="573745"/>
            <a:ext cx="7796645" cy="52467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4800"/>
              <a:buFont typeface="Roboto Condensed"/>
              <a:buNone/>
              <a:defRPr sz="4800" b="1" i="0" u="none" strike="noStrike" cap="none">
                <a:solidFill>
                  <a:schemeClr val="lt1"/>
                </a:solidFill>
                <a:latin typeface="Roboto Condensed"/>
                <a:ea typeface="Roboto Condensed"/>
                <a:cs typeface="Roboto Condensed"/>
                <a:sym typeface="Roboto Condensed"/>
              </a:defRPr>
            </a:lvl1pPr>
            <a:lvl2pPr marR="0" lvl="1" algn="ctr" rtl="0">
              <a:lnSpc>
                <a:spcPct val="100000"/>
              </a:lnSpc>
              <a:spcBef>
                <a:spcPts val="0"/>
              </a:spcBef>
              <a:spcAft>
                <a:spcPts val="0"/>
              </a:spcAft>
              <a:buClr>
                <a:schemeClr val="lt1"/>
              </a:buClr>
              <a:buSzPts val="4800"/>
              <a:buFont typeface="Roboto Condensed"/>
              <a:buNone/>
              <a:defRPr sz="4800" b="1" i="0" u="none" strike="noStrike" cap="none">
                <a:solidFill>
                  <a:schemeClr val="lt1"/>
                </a:solidFill>
                <a:latin typeface="Roboto Condensed"/>
                <a:ea typeface="Roboto Condensed"/>
                <a:cs typeface="Roboto Condensed"/>
                <a:sym typeface="Roboto Condensed"/>
              </a:defRPr>
            </a:lvl2pPr>
            <a:lvl3pPr marR="0" lvl="2" algn="ctr" rtl="0">
              <a:lnSpc>
                <a:spcPct val="100000"/>
              </a:lnSpc>
              <a:spcBef>
                <a:spcPts val="0"/>
              </a:spcBef>
              <a:spcAft>
                <a:spcPts val="0"/>
              </a:spcAft>
              <a:buClr>
                <a:schemeClr val="lt1"/>
              </a:buClr>
              <a:buSzPts val="4800"/>
              <a:buFont typeface="Roboto Condensed"/>
              <a:buNone/>
              <a:defRPr sz="4800" b="1" i="0" u="none" strike="noStrike" cap="none">
                <a:solidFill>
                  <a:schemeClr val="lt1"/>
                </a:solidFill>
                <a:latin typeface="Roboto Condensed"/>
                <a:ea typeface="Roboto Condensed"/>
                <a:cs typeface="Roboto Condensed"/>
                <a:sym typeface="Roboto Condensed"/>
              </a:defRPr>
            </a:lvl3pPr>
            <a:lvl4pPr marR="0" lvl="3" algn="ctr" rtl="0">
              <a:lnSpc>
                <a:spcPct val="100000"/>
              </a:lnSpc>
              <a:spcBef>
                <a:spcPts val="0"/>
              </a:spcBef>
              <a:spcAft>
                <a:spcPts val="0"/>
              </a:spcAft>
              <a:buClr>
                <a:schemeClr val="lt1"/>
              </a:buClr>
              <a:buSzPts val="4800"/>
              <a:buFont typeface="Roboto Condensed"/>
              <a:buNone/>
              <a:defRPr sz="4800" b="1" i="0" u="none" strike="noStrike" cap="none">
                <a:solidFill>
                  <a:schemeClr val="lt1"/>
                </a:solidFill>
                <a:latin typeface="Roboto Condensed"/>
                <a:ea typeface="Roboto Condensed"/>
                <a:cs typeface="Roboto Condensed"/>
                <a:sym typeface="Roboto Condensed"/>
              </a:defRPr>
            </a:lvl4pPr>
            <a:lvl5pPr marR="0" lvl="4" algn="ctr" rtl="0">
              <a:lnSpc>
                <a:spcPct val="100000"/>
              </a:lnSpc>
              <a:spcBef>
                <a:spcPts val="0"/>
              </a:spcBef>
              <a:spcAft>
                <a:spcPts val="0"/>
              </a:spcAft>
              <a:buClr>
                <a:schemeClr val="lt1"/>
              </a:buClr>
              <a:buSzPts val="4800"/>
              <a:buFont typeface="Roboto Condensed"/>
              <a:buNone/>
              <a:defRPr sz="4800" b="1" i="0" u="none" strike="noStrike" cap="none">
                <a:solidFill>
                  <a:schemeClr val="lt1"/>
                </a:solidFill>
                <a:latin typeface="Roboto Condensed"/>
                <a:ea typeface="Roboto Condensed"/>
                <a:cs typeface="Roboto Condensed"/>
                <a:sym typeface="Roboto Condensed"/>
              </a:defRPr>
            </a:lvl5pPr>
            <a:lvl6pPr marR="0" lvl="5" algn="ctr" rtl="0">
              <a:lnSpc>
                <a:spcPct val="100000"/>
              </a:lnSpc>
              <a:spcBef>
                <a:spcPts val="0"/>
              </a:spcBef>
              <a:spcAft>
                <a:spcPts val="0"/>
              </a:spcAft>
              <a:buClr>
                <a:schemeClr val="lt1"/>
              </a:buClr>
              <a:buSzPts val="4800"/>
              <a:buFont typeface="Roboto Condensed"/>
              <a:buNone/>
              <a:defRPr sz="4800" b="1" i="0" u="none" strike="noStrike" cap="none">
                <a:solidFill>
                  <a:schemeClr val="lt1"/>
                </a:solidFill>
                <a:latin typeface="Roboto Condensed"/>
                <a:ea typeface="Roboto Condensed"/>
                <a:cs typeface="Roboto Condensed"/>
                <a:sym typeface="Roboto Condensed"/>
              </a:defRPr>
            </a:lvl6pPr>
            <a:lvl7pPr marR="0" lvl="6" algn="ctr" rtl="0">
              <a:lnSpc>
                <a:spcPct val="100000"/>
              </a:lnSpc>
              <a:spcBef>
                <a:spcPts val="0"/>
              </a:spcBef>
              <a:spcAft>
                <a:spcPts val="0"/>
              </a:spcAft>
              <a:buClr>
                <a:schemeClr val="lt1"/>
              </a:buClr>
              <a:buSzPts val="4800"/>
              <a:buFont typeface="Roboto Condensed"/>
              <a:buNone/>
              <a:defRPr sz="4800" b="1" i="0" u="none" strike="noStrike" cap="none">
                <a:solidFill>
                  <a:schemeClr val="lt1"/>
                </a:solidFill>
                <a:latin typeface="Roboto Condensed"/>
                <a:ea typeface="Roboto Condensed"/>
                <a:cs typeface="Roboto Condensed"/>
                <a:sym typeface="Roboto Condensed"/>
              </a:defRPr>
            </a:lvl7pPr>
            <a:lvl8pPr marR="0" lvl="7" algn="ctr" rtl="0">
              <a:lnSpc>
                <a:spcPct val="100000"/>
              </a:lnSpc>
              <a:spcBef>
                <a:spcPts val="0"/>
              </a:spcBef>
              <a:spcAft>
                <a:spcPts val="0"/>
              </a:spcAft>
              <a:buClr>
                <a:schemeClr val="lt1"/>
              </a:buClr>
              <a:buSzPts val="4800"/>
              <a:buFont typeface="Roboto Condensed"/>
              <a:buNone/>
              <a:defRPr sz="4800" b="1" i="0" u="none" strike="noStrike" cap="none">
                <a:solidFill>
                  <a:schemeClr val="lt1"/>
                </a:solidFill>
                <a:latin typeface="Roboto Condensed"/>
                <a:ea typeface="Roboto Condensed"/>
                <a:cs typeface="Roboto Condensed"/>
                <a:sym typeface="Roboto Condensed"/>
              </a:defRPr>
            </a:lvl8pPr>
            <a:lvl9pPr marR="0" lvl="8" algn="ctr" rtl="0">
              <a:lnSpc>
                <a:spcPct val="100000"/>
              </a:lnSpc>
              <a:spcBef>
                <a:spcPts val="0"/>
              </a:spcBef>
              <a:spcAft>
                <a:spcPts val="0"/>
              </a:spcAft>
              <a:buClr>
                <a:schemeClr val="lt1"/>
              </a:buClr>
              <a:buSzPts val="4800"/>
              <a:buFont typeface="Roboto Condensed"/>
              <a:buNone/>
              <a:defRPr sz="4800" b="1" i="0" u="none" strike="noStrike" cap="none">
                <a:solidFill>
                  <a:schemeClr val="lt1"/>
                </a:solidFill>
                <a:latin typeface="Roboto Condensed"/>
                <a:ea typeface="Roboto Condensed"/>
                <a:cs typeface="Roboto Condensed"/>
                <a:sym typeface="Roboto Condensed"/>
              </a:defRPr>
            </a:lvl9pPr>
          </a:lstStyle>
          <a:p>
            <a:r>
              <a:rPr lang="pt-BR" sz="3000" dirty="0">
                <a:solidFill>
                  <a:schemeClr val="tx1">
                    <a:lumMod val="60000"/>
                    <a:lumOff val="40000"/>
                  </a:schemeClr>
                </a:solidFill>
              </a:rPr>
              <a:t>Comisión de Igualdad, Género e Inclusión Social</a:t>
            </a:r>
            <a:br>
              <a:rPr lang="pt-BR" dirty="0">
                <a:solidFill>
                  <a:schemeClr val="tx1">
                    <a:lumMod val="60000"/>
                    <a:lumOff val="40000"/>
                  </a:schemeClr>
                </a:solidFill>
              </a:rPr>
            </a:br>
            <a:endParaRPr lang="pt-BR" dirty="0">
              <a:solidFill>
                <a:schemeClr val="tx1">
                  <a:lumMod val="60000"/>
                  <a:lumOff val="4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0"/>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r>
              <a:rPr lang="es-EC" dirty="0"/>
              <a:t>CONCLUSIONES Y RECOMENDACIONES</a:t>
            </a:r>
          </a:p>
        </p:txBody>
      </p:sp>
      <p:sp>
        <p:nvSpPr>
          <p:cNvPr id="301" name="Google Shape;301;p20"/>
          <p:cNvSpPr txBox="1">
            <a:spLocks noGrp="1"/>
          </p:cNvSpPr>
          <p:nvPr>
            <p:ph type="body" idx="1"/>
          </p:nvPr>
        </p:nvSpPr>
        <p:spPr>
          <a:xfrm>
            <a:off x="105027" y="1536670"/>
            <a:ext cx="5139001" cy="3145500"/>
          </a:xfrm>
          <a:prstGeom prst="rect">
            <a:avLst/>
          </a:prstGeom>
        </p:spPr>
        <p:txBody>
          <a:bodyPr spcFirstLastPara="1" wrap="square" lIns="91425" tIns="91425" rIns="91425" bIns="91425" anchor="t" anchorCtr="0">
            <a:noAutofit/>
          </a:bodyPr>
          <a:lstStyle/>
          <a:p>
            <a:pPr algn="just"/>
            <a:r>
              <a:rPr lang="es-EC" sz="2000" dirty="0">
                <a:solidFill>
                  <a:schemeClr val="tx1"/>
                </a:solidFill>
              </a:rPr>
              <a:t>Se recomienda que se entregue un reconocimiento a la postulante Bolaños Calderón María Luzmila “post </a:t>
            </a:r>
            <a:r>
              <a:rPr lang="es-EC" sz="2000" dirty="0" err="1">
                <a:solidFill>
                  <a:schemeClr val="tx1"/>
                </a:solidFill>
              </a:rPr>
              <a:t>morten</a:t>
            </a:r>
            <a:r>
              <a:rPr lang="es-EC" sz="2000" dirty="0">
                <a:solidFill>
                  <a:schemeClr val="tx1"/>
                </a:solidFill>
              </a:rPr>
              <a:t>” por su trayectoria en el activismo de los pueblos afros y la reivindicación de sus derechos y, reconocimiento en la sociedad.</a:t>
            </a:r>
          </a:p>
          <a:p>
            <a:pPr algn="just"/>
            <a:endParaRPr lang="es-EC" sz="1600" dirty="0">
              <a:solidFill>
                <a:schemeClr val="tx1"/>
              </a:solidFill>
            </a:endParaRPr>
          </a:p>
          <a:p>
            <a:pPr algn="just"/>
            <a:endParaRPr lang="es-EC" sz="2000" u="sng" dirty="0">
              <a:solidFill>
                <a:schemeClr val="tx1"/>
              </a:solidFill>
            </a:endParaRPr>
          </a:p>
          <a:p>
            <a:pPr algn="just"/>
            <a:endParaRPr lang="es-MX" sz="2000" u="sng" dirty="0">
              <a:solidFill>
                <a:schemeClr val="tx1"/>
              </a:solidFill>
            </a:endParaRPr>
          </a:p>
          <a:p>
            <a:pPr algn="just"/>
            <a:endParaRPr lang="es-MX" sz="1400" dirty="0">
              <a:solidFill>
                <a:schemeClr val="tx1"/>
              </a:solidFill>
            </a:endParaRPr>
          </a:p>
          <a:p>
            <a:pPr marL="76200" indent="0" algn="just">
              <a:buNone/>
            </a:pPr>
            <a:endParaRPr lang="es-EC" sz="1400" dirty="0">
              <a:solidFill>
                <a:schemeClr val="tx1"/>
              </a:solidFill>
            </a:endParaRPr>
          </a:p>
          <a:p>
            <a:endParaRPr lang="es-EC" sz="1200" dirty="0"/>
          </a:p>
          <a:p>
            <a:endParaRPr lang="es-MX" sz="1200" dirty="0"/>
          </a:p>
        </p:txBody>
      </p:sp>
      <p:sp>
        <p:nvSpPr>
          <p:cNvPr id="303" name="Google Shape;303;p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grpSp>
        <p:nvGrpSpPr>
          <p:cNvPr id="12" name="Google Shape;639;p37"/>
          <p:cNvGrpSpPr/>
          <p:nvPr/>
        </p:nvGrpSpPr>
        <p:grpSpPr>
          <a:xfrm>
            <a:off x="290946" y="509155"/>
            <a:ext cx="437030" cy="430263"/>
            <a:chOff x="6618700" y="1635475"/>
            <a:chExt cx="456675" cy="432325"/>
          </a:xfrm>
        </p:grpSpPr>
        <p:sp>
          <p:nvSpPr>
            <p:cNvPr id="13" name="Google Shape;640;p37"/>
            <p:cNvSpPr/>
            <p:nvPr/>
          </p:nvSpPr>
          <p:spPr>
            <a:xfrm>
              <a:off x="6663775" y="1904000"/>
              <a:ext cx="117525" cy="163800"/>
            </a:xfrm>
            <a:custGeom>
              <a:avLst/>
              <a:gdLst/>
              <a:ahLst/>
              <a:cxnLst/>
              <a:rect l="l" t="t" r="r" b="b"/>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12175"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41;p37"/>
            <p:cNvSpPr/>
            <p:nvPr/>
          </p:nvSpPr>
          <p:spPr>
            <a:xfrm>
              <a:off x="7046125" y="1775525"/>
              <a:ext cx="29250" cy="99275"/>
            </a:xfrm>
            <a:custGeom>
              <a:avLst/>
              <a:gdLst/>
              <a:ahLst/>
              <a:cxnLst/>
              <a:rect l="l" t="t" r="r" b="b"/>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12175"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42;p37"/>
            <p:cNvSpPr/>
            <p:nvPr/>
          </p:nvSpPr>
          <p:spPr>
            <a:xfrm>
              <a:off x="6618700" y="1751775"/>
              <a:ext cx="96850" cy="146750"/>
            </a:xfrm>
            <a:custGeom>
              <a:avLst/>
              <a:gdLst/>
              <a:ahLst/>
              <a:cxnLst/>
              <a:rect l="l" t="t" r="r" b="b"/>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12175"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43;p37"/>
            <p:cNvSpPr/>
            <p:nvPr/>
          </p:nvSpPr>
          <p:spPr>
            <a:xfrm>
              <a:off x="6721600" y="1660450"/>
              <a:ext cx="278900" cy="329425"/>
            </a:xfrm>
            <a:custGeom>
              <a:avLst/>
              <a:gdLst/>
              <a:ahLst/>
              <a:cxnLst/>
              <a:rect l="l" t="t" r="r" b="b"/>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12175"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44;p37"/>
            <p:cNvSpPr/>
            <p:nvPr/>
          </p:nvSpPr>
          <p:spPr>
            <a:xfrm>
              <a:off x="7006550" y="1635475"/>
              <a:ext cx="34750" cy="378750"/>
            </a:xfrm>
            <a:custGeom>
              <a:avLst/>
              <a:gdLst/>
              <a:ahLst/>
              <a:cxnLst/>
              <a:rect l="l" t="t" r="r" b="b"/>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12175"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050" t="44766" r="16377" b="9290"/>
          <a:stretch/>
        </p:blipFill>
        <p:spPr bwMode="auto">
          <a:xfrm>
            <a:off x="5849957" y="1387302"/>
            <a:ext cx="2511845" cy="3005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6571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3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503" name="Google Shape;503;p34"/>
          <p:cNvSpPr txBox="1">
            <a:spLocks noGrp="1"/>
          </p:cNvSpPr>
          <p:nvPr>
            <p:ph type="ctrTitle" idx="4294967295"/>
          </p:nvPr>
        </p:nvSpPr>
        <p:spPr>
          <a:xfrm>
            <a:off x="1275150" y="877513"/>
            <a:ext cx="65937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dirty="0">
                <a:solidFill>
                  <a:schemeClr val="accent5"/>
                </a:solidFill>
              </a:rPr>
              <a:t>Gracias</a:t>
            </a:r>
            <a:endParaRPr sz="6000" dirty="0">
              <a:solidFill>
                <a:schemeClr val="accent5"/>
              </a:solidFill>
            </a:endParaRPr>
          </a:p>
        </p:txBody>
      </p:sp>
      <p:sp>
        <p:nvSpPr>
          <p:cNvPr id="504" name="Google Shape;504;p34"/>
          <p:cNvSpPr txBox="1">
            <a:spLocks noGrp="1"/>
          </p:cNvSpPr>
          <p:nvPr>
            <p:ph type="subTitle" idx="4294967295"/>
          </p:nvPr>
        </p:nvSpPr>
        <p:spPr>
          <a:xfrm>
            <a:off x="1320974" y="3771998"/>
            <a:ext cx="6593700" cy="134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lang="en" sz="2000" dirty="0"/>
          </a:p>
          <a:p>
            <a:pPr marL="0" lvl="0" indent="0" algn="ctr" rtl="0">
              <a:spcBef>
                <a:spcPts val="0"/>
              </a:spcBef>
              <a:spcAft>
                <a:spcPts val="0"/>
              </a:spcAft>
              <a:buClr>
                <a:schemeClr val="dk1"/>
              </a:buClr>
              <a:buSzPts val="1100"/>
              <a:buFont typeface="Arial"/>
              <a:buNone/>
            </a:pPr>
            <a:endParaRPr lang="en" sz="2000" dirty="0"/>
          </a:p>
          <a:p>
            <a:pPr marL="0" lvl="0" indent="0" algn="ctr" rtl="0">
              <a:spcBef>
                <a:spcPts val="0"/>
              </a:spcBef>
              <a:spcAft>
                <a:spcPts val="0"/>
              </a:spcAft>
              <a:buClr>
                <a:schemeClr val="dk1"/>
              </a:buClr>
              <a:buSzPts val="1100"/>
              <a:buFont typeface="Arial"/>
              <a:buNone/>
            </a:pPr>
            <a:r>
              <a:rPr lang="en" sz="2000" dirty="0"/>
              <a:t>@GisselaChalaUIO</a:t>
            </a:r>
            <a:endParaRPr sz="2000" b="1" dirty="0"/>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1040" y="3105294"/>
            <a:ext cx="3501919" cy="1208712"/>
          </a:xfrm>
          <a:prstGeom prst="rect">
            <a:avLst/>
          </a:prstGeom>
        </p:spPr>
      </p:pic>
      <p:sp>
        <p:nvSpPr>
          <p:cNvPr id="6" name="CuadroTexto 5">
            <a:extLst>
              <a:ext uri="{FF2B5EF4-FFF2-40B4-BE49-F238E27FC236}">
                <a16:creationId xmlns:a16="http://schemas.microsoft.com/office/drawing/2014/main" id="{721AF208-8694-D844-AAB4-BCD7F523AECC}"/>
              </a:ext>
            </a:extLst>
          </p:cNvPr>
          <p:cNvSpPr txBox="1"/>
          <p:nvPr/>
        </p:nvSpPr>
        <p:spPr>
          <a:xfrm>
            <a:off x="2651864" y="2286188"/>
            <a:ext cx="3931920" cy="1631216"/>
          </a:xfrm>
          <a:prstGeom prst="rect">
            <a:avLst/>
          </a:prstGeom>
          <a:noFill/>
        </p:spPr>
        <p:txBody>
          <a:bodyPr wrap="square" rtlCol="0">
            <a:spAutoFit/>
          </a:bodyPr>
          <a:lstStyle/>
          <a:p>
            <a:pPr algn="ctr"/>
            <a:r>
              <a:rPr lang="es-ES_tradnl" sz="2000" dirty="0">
                <a:solidFill>
                  <a:schemeClr val="tx1"/>
                </a:solidFill>
                <a:effectLst>
                  <a:outerShdw blurRad="38100" dist="38100" dir="2700000" algn="tl">
                    <a:srgbClr val="000000">
                      <a:alpha val="43137"/>
                    </a:srgbClr>
                  </a:outerShdw>
                </a:effectLst>
              </a:rPr>
              <a:t>Comisión de Igualdad </a:t>
            </a:r>
          </a:p>
          <a:p>
            <a:pPr algn="ctr"/>
            <a:r>
              <a:rPr lang="es-ES_tradnl" sz="2000" dirty="0">
                <a:solidFill>
                  <a:schemeClr val="tx1"/>
                </a:solidFill>
                <a:effectLst>
                  <a:outerShdw blurRad="38100" dist="38100" dir="2700000" algn="tl">
                    <a:srgbClr val="000000">
                      <a:alpha val="43137"/>
                    </a:srgbClr>
                  </a:outerShdw>
                </a:effectLst>
              </a:rPr>
              <a:t>Género e Inclusión Social</a:t>
            </a:r>
          </a:p>
          <a:p>
            <a:endParaRPr lang="es-ES_tradnl" dirty="0"/>
          </a:p>
          <a:p>
            <a:endParaRPr lang="es-ES_tradnl" dirty="0"/>
          </a:p>
          <a:p>
            <a:pPr algn="r"/>
            <a:endParaRPr lang="es-ES_tradnl" dirty="0"/>
          </a:p>
          <a:p>
            <a:pPr algn="ctr"/>
            <a:r>
              <a:rPr lang="es-ES_tradnl" sz="1800" dirty="0"/>
              <a:t>r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r>
              <a:rPr lang="es-EC" dirty="0"/>
              <a:t>CIFRAS </a:t>
            </a:r>
          </a:p>
        </p:txBody>
      </p:sp>
      <p:sp>
        <p:nvSpPr>
          <p:cNvPr id="192" name="Google Shape;192;p12"/>
          <p:cNvSpPr txBox="1">
            <a:spLocks noGrp="1"/>
          </p:cNvSpPr>
          <p:nvPr>
            <p:ph type="sldNum" idx="12"/>
          </p:nvPr>
        </p:nvSpPr>
        <p:spPr>
          <a:xfrm>
            <a:off x="7194014" y="4636500"/>
            <a:ext cx="1911386"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Fuente: Gestión Digital</a:t>
            </a:r>
            <a:endParaRPr dirty="0"/>
          </a:p>
        </p:txBody>
      </p:sp>
      <p:sp>
        <p:nvSpPr>
          <p:cNvPr id="193" name="Google Shape;193;p12"/>
          <p:cNvSpPr txBox="1">
            <a:spLocks noGrp="1"/>
          </p:cNvSpPr>
          <p:nvPr>
            <p:ph type="body" idx="1"/>
          </p:nvPr>
        </p:nvSpPr>
        <p:spPr>
          <a:xfrm>
            <a:off x="318585" y="1631373"/>
            <a:ext cx="8617597" cy="2587336"/>
          </a:xfrm>
          <a:prstGeom prst="rect">
            <a:avLst/>
          </a:prstGeom>
        </p:spPr>
        <p:style>
          <a:lnRef idx="3">
            <a:schemeClr val="lt1"/>
          </a:lnRef>
          <a:fillRef idx="1">
            <a:schemeClr val="accent3"/>
          </a:fillRef>
          <a:effectRef idx="1">
            <a:schemeClr val="accent3"/>
          </a:effectRef>
          <a:fontRef idx="minor">
            <a:schemeClr val="lt1"/>
          </a:fontRef>
        </p:style>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sz="1200" b="1" dirty="0">
                <a:solidFill>
                  <a:srgbClr val="FF9800"/>
                </a:solidFill>
              </a:rPr>
              <a:t>*</a:t>
            </a:r>
            <a:endParaRPr sz="1200" dirty="0">
              <a:solidFill>
                <a:srgbClr val="FF9800"/>
              </a:solidFill>
            </a:endParaRPr>
          </a:p>
          <a:p>
            <a:pPr algn="just"/>
            <a:r>
              <a:rPr lang="es-MX" sz="1800" i="1" dirty="0"/>
              <a:t>Las </a:t>
            </a:r>
            <a:r>
              <a:rPr lang="es-MX" sz="1800" b="1" i="1" dirty="0"/>
              <a:t>mujeres rurales</a:t>
            </a:r>
            <a:r>
              <a:rPr lang="es-MX" sz="1800" i="1" dirty="0"/>
              <a:t> son el grupo de la población que más </a:t>
            </a:r>
            <a:r>
              <a:rPr lang="es-MX" sz="1800" b="1" i="1" dirty="0"/>
              <a:t>desigualdades</a:t>
            </a:r>
            <a:r>
              <a:rPr lang="es-MX" sz="1800" i="1" dirty="0"/>
              <a:t> viven en su día a día. La pandemia de la COVID-19 ha profundizado las inmensas brechas de género, limitaciones y barreras de acceso a servicios básicos. Tiene la </a:t>
            </a:r>
            <a:r>
              <a:rPr lang="es-MX" sz="1800" b="1" i="1" dirty="0"/>
              <a:t>mayor tasa de analfabetismo</a:t>
            </a:r>
            <a:r>
              <a:rPr lang="es-MX" sz="1800" i="1" dirty="0"/>
              <a:t> (14,2%), es la que </a:t>
            </a:r>
            <a:r>
              <a:rPr lang="es-MX" sz="1800" b="1" i="1" dirty="0"/>
              <a:t>percibe menores ingresos</a:t>
            </a:r>
            <a:r>
              <a:rPr lang="es-MX" sz="1800" i="1" dirty="0"/>
              <a:t> que el resto ($ 219) y la que </a:t>
            </a:r>
            <a:r>
              <a:rPr lang="es-MX" sz="1800" b="1" i="1" dirty="0"/>
              <a:t>trabaja más</a:t>
            </a:r>
            <a:r>
              <a:rPr lang="es-MX" sz="1800" i="1" dirty="0"/>
              <a:t> que cualquier otro grupo de la sociedad (83 horas). Pero al mismo tiempo, la mujer rural </a:t>
            </a:r>
            <a:r>
              <a:rPr lang="es-MX" sz="1800" b="1" i="1" dirty="0"/>
              <a:t>brindó seguridad alimentaria</a:t>
            </a:r>
            <a:r>
              <a:rPr lang="es-MX" sz="1800" i="1" dirty="0"/>
              <a:t> durante y después del confinamiento, pues ha garantizado </a:t>
            </a:r>
            <a:r>
              <a:rPr lang="es-MX" sz="1800" b="1" i="1" dirty="0"/>
              <a:t>más del 60% de la producción de alimentos en el país.</a:t>
            </a:r>
            <a:endParaRPr lang="es-MX" sz="1800" dirty="0"/>
          </a:p>
          <a:p>
            <a:pPr algn="just"/>
            <a:endParaRPr lang="es-EC" sz="1500" dirty="0">
              <a:solidFill>
                <a:schemeClr val="tx1"/>
              </a:solidFill>
            </a:endParaRPr>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1000"/>
              </a:spcAft>
              <a:buNone/>
            </a:pP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77321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r>
              <a:rPr lang="es-EC" dirty="0"/>
              <a:t>CIFRAS </a:t>
            </a:r>
          </a:p>
        </p:txBody>
      </p:sp>
      <p:sp>
        <p:nvSpPr>
          <p:cNvPr id="190" name="Google Shape;190;p12"/>
          <p:cNvSpPr txBox="1">
            <a:spLocks noGrp="1"/>
          </p:cNvSpPr>
          <p:nvPr>
            <p:ph type="body" idx="2"/>
          </p:nvPr>
        </p:nvSpPr>
        <p:spPr>
          <a:xfrm>
            <a:off x="4674376" y="1443208"/>
            <a:ext cx="4302118" cy="3128792"/>
          </a:xfrm>
          <a:prstGeom prst="rect">
            <a:avLst/>
          </a:prstGeom>
        </p:spPr>
        <p:style>
          <a:lnRef idx="3">
            <a:schemeClr val="lt1"/>
          </a:lnRef>
          <a:fillRef idx="1">
            <a:schemeClr val="accent3"/>
          </a:fillRef>
          <a:effectRef idx="1">
            <a:schemeClr val="accent3"/>
          </a:effectRef>
          <a:fontRef idx="minor">
            <a:schemeClr val="lt1"/>
          </a:fontRef>
        </p:style>
        <p:txBody>
          <a:bodyPr spcFirstLastPara="1" wrap="square" lIns="91425" tIns="91425" rIns="91425" bIns="91425" anchor="t" anchorCtr="0">
            <a:noAutofit/>
          </a:bodyPr>
          <a:lstStyle/>
          <a:p>
            <a:pPr marL="285750" lvl="0" indent="-285750" algn="just" rtl="0">
              <a:spcBef>
                <a:spcPts val="600"/>
              </a:spcBef>
              <a:spcAft>
                <a:spcPts val="0"/>
              </a:spcAft>
              <a:buClr>
                <a:schemeClr val="dk1"/>
              </a:buClr>
              <a:buSzPts val="1100"/>
              <a:buFont typeface="Arial" panose="020B0604020202020204" pitchFamily="34" charset="0"/>
              <a:buChar char="•"/>
            </a:pPr>
            <a:r>
              <a:rPr lang="es-EC" sz="1600" dirty="0"/>
              <a:t>El 64,9% de mujeres han sufrido algún tipo de violencia, tanto en zonas urbanas (65,7%) como en zonas rurales (62,8%). Esto incluye violencia física, psicológica, sexual, económica y patrimonial.</a:t>
            </a:r>
          </a:p>
          <a:p>
            <a:pPr marL="285750" lvl="0" indent="-285750" algn="just" rtl="0">
              <a:spcBef>
                <a:spcPts val="600"/>
              </a:spcBef>
              <a:spcAft>
                <a:spcPts val="0"/>
              </a:spcAft>
              <a:buClr>
                <a:schemeClr val="dk1"/>
              </a:buClr>
              <a:buSzPts val="1100"/>
              <a:buFont typeface="Arial" panose="020B0604020202020204" pitchFamily="34" charset="0"/>
              <a:buChar char="•"/>
            </a:pPr>
            <a:r>
              <a:rPr lang="es-EC" sz="1600" dirty="0"/>
              <a:t>En el año 2020 fue evidente la violencia de género, cuando empezó la cuarentena por la Covid-19, las víctimas de maltratos y abusos fueron mujeres, niños y adolescentes, quienes durante el confinamiento tuvieron que convivir con sus agresores.</a:t>
            </a:r>
            <a:endParaRPr sz="1600" dirty="0"/>
          </a:p>
        </p:txBody>
      </p:sp>
      <p:sp>
        <p:nvSpPr>
          <p:cNvPr id="192" name="Google Shape;192;p12"/>
          <p:cNvSpPr txBox="1">
            <a:spLocks noGrp="1"/>
          </p:cNvSpPr>
          <p:nvPr>
            <p:ph type="sldNum" idx="12"/>
          </p:nvPr>
        </p:nvSpPr>
        <p:spPr>
          <a:xfrm>
            <a:off x="7194014" y="4636500"/>
            <a:ext cx="1911386"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Fuente: INEC- Dic. 2020</a:t>
            </a:r>
            <a:endParaRPr dirty="0"/>
          </a:p>
        </p:txBody>
      </p:sp>
      <p:sp>
        <p:nvSpPr>
          <p:cNvPr id="193" name="Google Shape;193;p12"/>
          <p:cNvSpPr txBox="1">
            <a:spLocks noGrp="1"/>
          </p:cNvSpPr>
          <p:nvPr>
            <p:ph type="body" idx="1"/>
          </p:nvPr>
        </p:nvSpPr>
        <p:spPr>
          <a:xfrm>
            <a:off x="318585" y="1444088"/>
            <a:ext cx="3744259" cy="3006724"/>
          </a:xfrm>
          <a:prstGeom prst="rect">
            <a:avLst/>
          </a:prstGeom>
        </p:spPr>
        <p:style>
          <a:lnRef idx="3">
            <a:schemeClr val="lt1"/>
          </a:lnRef>
          <a:fillRef idx="1">
            <a:schemeClr val="accent3"/>
          </a:fillRef>
          <a:effectRef idx="1">
            <a:schemeClr val="accent3"/>
          </a:effectRef>
          <a:fontRef idx="minor">
            <a:schemeClr val="lt1"/>
          </a:fontRef>
        </p:style>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sz="1200" b="1" dirty="0">
                <a:solidFill>
                  <a:srgbClr val="FF9800"/>
                </a:solidFill>
              </a:rPr>
              <a:t>*</a:t>
            </a:r>
            <a:endParaRPr sz="1200" dirty="0">
              <a:solidFill>
                <a:srgbClr val="FF9800"/>
              </a:solidFill>
            </a:endParaRPr>
          </a:p>
          <a:p>
            <a:pPr algn="just"/>
            <a:r>
              <a:rPr lang="es-EC" sz="1500" b="1" dirty="0">
                <a:solidFill>
                  <a:schemeClr val="tx1"/>
                </a:solidFill>
              </a:rPr>
              <a:t>Mujeres en Ecuador: </a:t>
            </a:r>
            <a:r>
              <a:rPr lang="es-EC" sz="1500" dirty="0">
                <a:solidFill>
                  <a:schemeClr val="tx1"/>
                </a:solidFill>
              </a:rPr>
              <a:t>9.3 millones 17% de mujeres jefas de hogar.</a:t>
            </a:r>
          </a:p>
          <a:p>
            <a:pPr algn="just"/>
            <a:endParaRPr lang="es-EC" sz="1500" dirty="0">
              <a:solidFill>
                <a:schemeClr val="tx1"/>
              </a:solidFill>
            </a:endParaRPr>
          </a:p>
          <a:p>
            <a:pPr algn="just"/>
            <a:r>
              <a:rPr lang="es-EC" sz="1500" b="1" dirty="0">
                <a:solidFill>
                  <a:schemeClr val="tx1"/>
                </a:solidFill>
              </a:rPr>
              <a:t>Nivel de Instrucción: </a:t>
            </a:r>
          </a:p>
          <a:p>
            <a:pPr algn="just"/>
            <a:r>
              <a:rPr lang="es-EC" sz="1500" dirty="0">
                <a:solidFill>
                  <a:schemeClr val="tx1"/>
                </a:solidFill>
              </a:rPr>
              <a:t>Básico o menor 49%</a:t>
            </a:r>
          </a:p>
          <a:p>
            <a:pPr algn="just"/>
            <a:r>
              <a:rPr lang="es-EC" sz="1500" dirty="0">
                <a:solidFill>
                  <a:schemeClr val="tx1"/>
                </a:solidFill>
              </a:rPr>
              <a:t>Secundaria finalizada 31%</a:t>
            </a:r>
          </a:p>
          <a:p>
            <a:pPr algn="just"/>
            <a:r>
              <a:rPr lang="es-EC" sz="1500" dirty="0">
                <a:solidFill>
                  <a:schemeClr val="tx1"/>
                </a:solidFill>
              </a:rPr>
              <a:t>Superior 15%</a:t>
            </a:r>
          </a:p>
          <a:p>
            <a:pPr algn="just"/>
            <a:r>
              <a:rPr lang="es-EC" sz="1500" dirty="0">
                <a:solidFill>
                  <a:schemeClr val="tx1"/>
                </a:solidFill>
              </a:rPr>
              <a:t>Ninguna 5%</a:t>
            </a:r>
          </a:p>
          <a:p>
            <a:pPr algn="just"/>
            <a:endParaRPr lang="es-EC" sz="1500" dirty="0">
              <a:solidFill>
                <a:schemeClr val="tx1"/>
              </a:solidFill>
            </a:endParaRPr>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1000"/>
              </a:spcAft>
              <a:buNone/>
            </a:pP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44178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r>
              <a:rPr lang="es-EC" dirty="0"/>
              <a:t>CIFRAS </a:t>
            </a:r>
          </a:p>
        </p:txBody>
      </p:sp>
      <p:sp>
        <p:nvSpPr>
          <p:cNvPr id="190" name="Google Shape;190;p12"/>
          <p:cNvSpPr txBox="1">
            <a:spLocks noGrp="1"/>
          </p:cNvSpPr>
          <p:nvPr>
            <p:ph type="body" idx="2"/>
          </p:nvPr>
        </p:nvSpPr>
        <p:spPr>
          <a:xfrm>
            <a:off x="218209" y="1443208"/>
            <a:ext cx="8758285" cy="3128792"/>
          </a:xfrm>
          <a:prstGeom prst="rect">
            <a:avLst/>
          </a:prstGeom>
        </p:spPr>
        <p:style>
          <a:lnRef idx="3">
            <a:schemeClr val="lt1"/>
          </a:lnRef>
          <a:fillRef idx="1">
            <a:schemeClr val="accent3"/>
          </a:fillRef>
          <a:effectRef idx="1">
            <a:schemeClr val="accent3"/>
          </a:effectRef>
          <a:fontRef idx="minor">
            <a:schemeClr val="lt1"/>
          </a:fontRef>
        </p:style>
        <p:txBody>
          <a:bodyPr spcFirstLastPara="1" wrap="square" lIns="91425" tIns="91425" rIns="91425" bIns="91425" anchor="t" anchorCtr="0">
            <a:noAutofit/>
          </a:bodyPr>
          <a:lstStyle/>
          <a:p>
            <a:pPr marL="285750" lvl="0" indent="-285750" algn="just">
              <a:buClr>
                <a:schemeClr val="dk1"/>
              </a:buClr>
              <a:buSzPts val="1100"/>
              <a:buFont typeface="Arial" panose="020B0604020202020204" pitchFamily="34" charset="0"/>
              <a:buChar char="•"/>
            </a:pPr>
            <a:r>
              <a:rPr lang="es-MX" sz="1500" b="1" dirty="0"/>
              <a:t>14,2%</a:t>
            </a:r>
            <a:r>
              <a:rPr lang="es-MX" sz="1500" dirty="0"/>
              <a:t> de mujeres rurales analfabetas en contraste con el 4,3% de mujeres en las ciudades. Estas cifras son aún más drásticas en la tasa de </a:t>
            </a:r>
            <a:r>
              <a:rPr lang="es-MX" sz="1500" b="1" dirty="0"/>
              <a:t>analfabetismo digital:</a:t>
            </a:r>
            <a:r>
              <a:rPr lang="es-MX" sz="1500" dirty="0"/>
              <a:t> </a:t>
            </a:r>
            <a:r>
              <a:rPr lang="es-MX" sz="1500" b="1" dirty="0"/>
              <a:t>43,2%</a:t>
            </a:r>
            <a:r>
              <a:rPr lang="es-MX" sz="1500" dirty="0"/>
              <a:t> en mujeres rurales y 24,7% en mujeres de las urbes.</a:t>
            </a:r>
          </a:p>
          <a:p>
            <a:pPr marL="285750" lvl="0" indent="-285750" algn="just">
              <a:buClr>
                <a:schemeClr val="dk1"/>
              </a:buClr>
              <a:buSzPts val="1100"/>
              <a:buFont typeface="Arial" panose="020B0604020202020204" pitchFamily="34" charset="0"/>
              <a:buChar char="•"/>
            </a:pPr>
            <a:r>
              <a:rPr lang="es-MX" sz="1500" dirty="0"/>
              <a:t>Se estima que </a:t>
            </a:r>
            <a:r>
              <a:rPr lang="es-MX" sz="1500" b="1" dirty="0"/>
              <a:t>30% de la población</a:t>
            </a:r>
            <a:r>
              <a:rPr lang="es-MX" sz="1500" dirty="0"/>
              <a:t> de América Latina y el Caribe carece de acceso a servicios de salud debido a </a:t>
            </a:r>
            <a:r>
              <a:rPr lang="es-MX" sz="1500" b="1" dirty="0"/>
              <a:t>barreras económicas</a:t>
            </a:r>
            <a:r>
              <a:rPr lang="es-MX" sz="1500" dirty="0"/>
              <a:t> y otro </a:t>
            </a:r>
            <a:r>
              <a:rPr lang="es-MX" sz="1500" b="1" dirty="0"/>
              <a:t>21% por las barreras geográficas.</a:t>
            </a:r>
            <a:endParaRPr lang="es-MX" sz="1500" dirty="0"/>
          </a:p>
          <a:p>
            <a:pPr marL="285750" lvl="0" indent="-285750" algn="just">
              <a:buClr>
                <a:schemeClr val="dk1"/>
              </a:buClr>
              <a:buSzPts val="1100"/>
              <a:buFont typeface="Arial" panose="020B0604020202020204" pitchFamily="34" charset="0"/>
              <a:buChar char="•"/>
            </a:pPr>
            <a:r>
              <a:rPr lang="es-MX" sz="1500" dirty="0"/>
              <a:t>Apenas </a:t>
            </a:r>
            <a:r>
              <a:rPr lang="es-MX" sz="1500" b="1" dirty="0"/>
              <a:t>39,9% de las mujeres rurales</a:t>
            </a:r>
            <a:r>
              <a:rPr lang="es-MX" sz="1500" dirty="0"/>
              <a:t> cuenta con un </a:t>
            </a:r>
            <a:r>
              <a:rPr lang="es-MX" sz="1500" b="1" dirty="0"/>
              <a:t>seguro de salud</a:t>
            </a:r>
            <a:r>
              <a:rPr lang="es-MX" sz="1500" dirty="0"/>
              <a:t> que las respalde.</a:t>
            </a:r>
          </a:p>
          <a:p>
            <a:pPr marL="285750" lvl="0" indent="-285750" algn="just">
              <a:buClr>
                <a:schemeClr val="dk1"/>
              </a:buClr>
              <a:buSzPts val="1100"/>
              <a:buFont typeface="Arial" panose="020B0604020202020204" pitchFamily="34" charset="0"/>
              <a:buChar char="•"/>
            </a:pPr>
            <a:r>
              <a:rPr lang="es-MX" sz="1500" dirty="0"/>
              <a:t>60% no tiene un seguro que las proteja ante cualquier eventualidad.</a:t>
            </a:r>
          </a:p>
          <a:p>
            <a:pPr marL="285750" lvl="0" indent="-285750" algn="just">
              <a:buClr>
                <a:schemeClr val="dk1"/>
              </a:buClr>
              <a:buSzPts val="1100"/>
              <a:buFont typeface="Arial" panose="020B0604020202020204" pitchFamily="34" charset="0"/>
              <a:buChar char="•"/>
            </a:pPr>
            <a:r>
              <a:rPr lang="es-MX" sz="1500" dirty="0"/>
              <a:t>T</a:t>
            </a:r>
            <a:r>
              <a:rPr lang="es-MX" sz="1500" b="1" dirty="0"/>
              <a:t>asa de fecundidad es mayor en mujeres rurales</a:t>
            </a:r>
            <a:r>
              <a:rPr lang="es-MX" sz="1500" dirty="0"/>
              <a:t> (2,7) que en mujeres de las urbes (2,2)</a:t>
            </a:r>
          </a:p>
          <a:p>
            <a:pPr marL="285750" lvl="0" indent="-285750" algn="just">
              <a:buClr>
                <a:schemeClr val="dk1"/>
              </a:buClr>
              <a:buSzPts val="1100"/>
              <a:buFont typeface="Arial" panose="020B0604020202020204" pitchFamily="34" charset="0"/>
              <a:buChar char="•"/>
            </a:pPr>
            <a:r>
              <a:rPr lang="es-MX" sz="1500" b="1" dirty="0"/>
              <a:t>Apenas el 12,2% de mujeres rurales cuenta con un empleo pleno</a:t>
            </a:r>
            <a:r>
              <a:rPr lang="es-MX" sz="1500" dirty="0"/>
              <a:t> con todos los beneficios laborales. </a:t>
            </a:r>
          </a:p>
          <a:p>
            <a:pPr marL="285750" lvl="0" indent="-285750" algn="just">
              <a:buClr>
                <a:schemeClr val="dk1"/>
              </a:buClr>
              <a:buSzPts val="1100"/>
              <a:buFont typeface="Arial" panose="020B0604020202020204" pitchFamily="34" charset="0"/>
              <a:buChar char="•"/>
            </a:pPr>
            <a:r>
              <a:rPr lang="es-MX" sz="1500" dirty="0"/>
              <a:t>El tipo de trabajo que </a:t>
            </a:r>
            <a:r>
              <a:rPr lang="es-MX" sz="1500" b="1" dirty="0"/>
              <a:t>prevalece</a:t>
            </a:r>
            <a:r>
              <a:rPr lang="es-MX" sz="1500" dirty="0"/>
              <a:t> en la mujer campesina es el </a:t>
            </a:r>
            <a:r>
              <a:rPr lang="es-MX" sz="1500" b="1" dirty="0"/>
              <a:t>empleo no remunerado,</a:t>
            </a:r>
            <a:r>
              <a:rPr lang="es-MX" sz="1500" dirty="0"/>
              <a:t> con una tasa de </a:t>
            </a:r>
            <a:r>
              <a:rPr lang="es-MX" sz="1500" b="1" dirty="0"/>
              <a:t>38,8%.</a:t>
            </a:r>
            <a:endParaRPr sz="1500" dirty="0"/>
          </a:p>
        </p:txBody>
      </p:sp>
      <p:sp>
        <p:nvSpPr>
          <p:cNvPr id="192" name="Google Shape;192;p12"/>
          <p:cNvSpPr txBox="1">
            <a:spLocks noGrp="1"/>
          </p:cNvSpPr>
          <p:nvPr>
            <p:ph type="sldNum" idx="12"/>
          </p:nvPr>
        </p:nvSpPr>
        <p:spPr>
          <a:xfrm>
            <a:off x="7194014" y="4636500"/>
            <a:ext cx="1911386"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Fuente: Gestión Digital </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36085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NORMATIVA</a:t>
            </a:r>
            <a:endParaRPr dirty="0"/>
          </a:p>
        </p:txBody>
      </p:sp>
      <p:sp>
        <p:nvSpPr>
          <p:cNvPr id="237" name="Google Shape;237;p16"/>
          <p:cNvSpPr txBox="1">
            <a:spLocks noGrp="1"/>
          </p:cNvSpPr>
          <p:nvPr>
            <p:ph type="body" idx="1"/>
          </p:nvPr>
        </p:nvSpPr>
        <p:spPr>
          <a:xfrm>
            <a:off x="726138" y="1459554"/>
            <a:ext cx="8131421" cy="3145500"/>
          </a:xfrm>
          <a:prstGeom prst="rect">
            <a:avLst/>
          </a:prstGeom>
        </p:spPr>
        <p:txBody>
          <a:bodyPr spcFirstLastPara="1" wrap="square" lIns="91425" tIns="91425" rIns="91425" bIns="91425" anchor="ctr" anchorCtr="0">
            <a:noAutofit/>
          </a:bodyPr>
          <a:lstStyle/>
          <a:p>
            <a:pPr marL="76200" indent="0" algn="just">
              <a:buNone/>
            </a:pPr>
            <a:endParaRPr lang="es-EC" sz="1600" b="1" dirty="0">
              <a:solidFill>
                <a:schemeClr val="tx1"/>
              </a:solidFill>
            </a:endParaRPr>
          </a:p>
          <a:p>
            <a:pPr marL="76200" indent="0" algn="just">
              <a:buNone/>
            </a:pPr>
            <a:endParaRPr lang="es-EC" sz="1600" b="1" dirty="0">
              <a:solidFill>
                <a:schemeClr val="tx1"/>
              </a:solidFill>
            </a:endParaRPr>
          </a:p>
          <a:p>
            <a:pPr marL="76200" indent="0" algn="just">
              <a:buNone/>
            </a:pPr>
            <a:endParaRPr lang="es-EC" sz="1600" b="1" dirty="0">
              <a:solidFill>
                <a:schemeClr val="tx1"/>
              </a:solidFill>
            </a:endParaRPr>
          </a:p>
          <a:p>
            <a:pPr marL="76200" indent="0" algn="just">
              <a:buNone/>
            </a:pPr>
            <a:r>
              <a:rPr lang="es-EC" sz="1500" b="1" dirty="0">
                <a:solidFill>
                  <a:schemeClr val="tx1"/>
                </a:solidFill>
              </a:rPr>
              <a:t>La Constitución de la República del Ecuador</a:t>
            </a:r>
          </a:p>
          <a:p>
            <a:pPr algn="just"/>
            <a:r>
              <a:rPr lang="es-EC" sz="1500" dirty="0">
                <a:solidFill>
                  <a:schemeClr val="tx1"/>
                </a:solidFill>
              </a:rPr>
              <a:t>Art. 238.- Autonomía de los gobiernos autónomos</a:t>
            </a:r>
          </a:p>
          <a:p>
            <a:pPr algn="just"/>
            <a:r>
              <a:rPr lang="es-EC" sz="1500" dirty="0"/>
              <a:t>Art. 266.- Competencias de los GAD</a:t>
            </a:r>
          </a:p>
          <a:p>
            <a:pPr marL="76200" indent="0" algn="just">
              <a:buNone/>
            </a:pPr>
            <a:endParaRPr lang="es-EC" sz="1500" b="1" dirty="0">
              <a:solidFill>
                <a:schemeClr val="tx1"/>
              </a:solidFill>
            </a:endParaRPr>
          </a:p>
          <a:p>
            <a:pPr marL="76200" indent="0" algn="just">
              <a:buNone/>
            </a:pPr>
            <a:r>
              <a:rPr lang="es-EC" sz="1500" b="1" dirty="0">
                <a:solidFill>
                  <a:schemeClr val="tx1"/>
                </a:solidFill>
              </a:rPr>
              <a:t>El Código Orgánico de Organización Territorial, Autonomía y Descentralización (COOTAD)</a:t>
            </a:r>
          </a:p>
          <a:p>
            <a:pPr algn="just"/>
            <a:r>
              <a:rPr lang="es-EC" sz="1500" dirty="0">
                <a:solidFill>
                  <a:schemeClr val="tx1"/>
                </a:solidFill>
              </a:rPr>
              <a:t>Art. 87.- Atribuciones del Concejo Metropolitano.</a:t>
            </a:r>
          </a:p>
          <a:p>
            <a:pPr marL="76200" indent="0" algn="just">
              <a:buNone/>
            </a:pPr>
            <a:r>
              <a:rPr lang="es-EC" sz="1500" dirty="0">
                <a:solidFill>
                  <a:schemeClr val="tx1"/>
                </a:solidFill>
              </a:rPr>
              <a:t>         d) Expedir acuerdos o resoluciones en el ámbito de sus competencias para </a:t>
            </a:r>
          </a:p>
          <a:p>
            <a:pPr marL="76200" indent="0" algn="just">
              <a:buNone/>
            </a:pPr>
            <a:r>
              <a:rPr lang="es-EC" sz="1500" dirty="0">
                <a:solidFill>
                  <a:schemeClr val="tx1"/>
                </a:solidFill>
              </a:rPr>
              <a:t>             regular temas institucionales específicos o reconocer derechos particulares;”</a:t>
            </a:r>
          </a:p>
          <a:p>
            <a:pPr algn="just"/>
            <a:endParaRPr lang="es-EC" sz="2000" dirty="0"/>
          </a:p>
          <a:p>
            <a:pPr algn="just"/>
            <a:endParaRPr lang="es-EC" sz="2000" dirty="0">
              <a:solidFill>
                <a:schemeClr val="tx1"/>
              </a:solidFill>
            </a:endParaRPr>
          </a:p>
          <a:p>
            <a:pPr algn="just"/>
            <a:endParaRPr lang="es-EC" sz="2000" dirty="0">
              <a:solidFill>
                <a:schemeClr val="tx1"/>
              </a:solidFill>
            </a:endParaRPr>
          </a:p>
        </p:txBody>
      </p:sp>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grpSp>
        <p:nvGrpSpPr>
          <p:cNvPr id="239" name="Google Shape;239;p16"/>
          <p:cNvGrpSpPr/>
          <p:nvPr/>
        </p:nvGrpSpPr>
        <p:grpSpPr>
          <a:xfrm>
            <a:off x="282216" y="590918"/>
            <a:ext cx="369505" cy="369505"/>
            <a:chOff x="2594050" y="1631825"/>
            <a:chExt cx="439625" cy="439625"/>
          </a:xfrm>
        </p:grpSpPr>
        <p:sp>
          <p:nvSpPr>
            <p:cNvPr id="240"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815493" y="381979"/>
            <a:ext cx="5492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NORMATIVA</a:t>
            </a:r>
            <a:endParaRPr dirty="0"/>
          </a:p>
        </p:txBody>
      </p:sp>
      <p:sp>
        <p:nvSpPr>
          <p:cNvPr id="237" name="Google Shape;237;p16"/>
          <p:cNvSpPr txBox="1">
            <a:spLocks noGrp="1"/>
          </p:cNvSpPr>
          <p:nvPr>
            <p:ph type="body" idx="1"/>
          </p:nvPr>
        </p:nvSpPr>
        <p:spPr>
          <a:xfrm>
            <a:off x="651721" y="1154111"/>
            <a:ext cx="8131421" cy="3482389"/>
          </a:xfrm>
          <a:prstGeom prst="rect">
            <a:avLst/>
          </a:prstGeom>
        </p:spPr>
        <p:txBody>
          <a:bodyPr spcFirstLastPara="1" wrap="square" lIns="91425" tIns="91425" rIns="91425" bIns="91425" anchor="ctr" anchorCtr="0">
            <a:noAutofit/>
          </a:bodyPr>
          <a:lstStyle/>
          <a:p>
            <a:pPr marL="76200" indent="0" algn="just">
              <a:buNone/>
            </a:pPr>
            <a:endParaRPr lang="es-EC" sz="1600" b="1" dirty="0">
              <a:solidFill>
                <a:schemeClr val="tx1"/>
              </a:solidFill>
            </a:endParaRPr>
          </a:p>
          <a:p>
            <a:pPr marL="76200" indent="0" algn="just">
              <a:buNone/>
            </a:pPr>
            <a:r>
              <a:rPr lang="es-EC" sz="1500" b="1" dirty="0">
                <a:solidFill>
                  <a:schemeClr val="tx1"/>
                </a:solidFill>
              </a:rPr>
              <a:t>Ordenanza Metropolitana N° 001-2019, que contiene el Código Municipal del Distrito Metropolitano de Quito</a:t>
            </a:r>
          </a:p>
          <a:p>
            <a:pPr marL="76200" indent="0" algn="just">
              <a:buNone/>
            </a:pPr>
            <a:r>
              <a:rPr lang="es-EC" sz="1500" dirty="0">
                <a:solidFill>
                  <a:schemeClr val="tx1"/>
                </a:solidFill>
              </a:rPr>
              <a:t>“Art. II.3.75.- Premio “Manuela Espejo”. - El Concejo Metropolitano de Quito otorgará cada año el </a:t>
            </a:r>
            <a:r>
              <a:rPr lang="es-EC" sz="1500" b="1" dirty="0">
                <a:solidFill>
                  <a:schemeClr val="accent5"/>
                </a:solidFill>
              </a:rPr>
              <a:t>premio "Manuela Espejo" a la mujer que haya cumplido una labor preponderante en el desarrollo de la ciudad o del país, a través de actividades cívicas, culturales, educativas, sociales, ecológicas, laborales y otras, </a:t>
            </a:r>
            <a:r>
              <a:rPr lang="es-EC" sz="1500" dirty="0">
                <a:solidFill>
                  <a:schemeClr val="tx1"/>
                </a:solidFill>
              </a:rPr>
              <a:t>que el Concejo Metropolitano de Quito reconozca por solicitud expresa. La ganadora recibirá, conforme el ordenamiento jurídico nacional y </a:t>
            </a:r>
            <a:r>
              <a:rPr lang="es-EC" sz="1500" b="1" dirty="0">
                <a:solidFill>
                  <a:schemeClr val="accent5"/>
                </a:solidFill>
              </a:rPr>
              <a:t>metropolitano, un estímulo económico. </a:t>
            </a:r>
          </a:p>
          <a:p>
            <a:pPr marL="76200" indent="0" algn="just">
              <a:buNone/>
            </a:pPr>
            <a:r>
              <a:rPr lang="es-EC" sz="1500" b="1" dirty="0">
                <a:solidFill>
                  <a:schemeClr val="accent5"/>
                </a:solidFill>
              </a:rPr>
              <a:t>CIGIS a través de informes técnicos, administrativos, financieros y jurídicos, permitieron establecer el monto y  posterior asignación de recursos.</a:t>
            </a:r>
          </a:p>
          <a:p>
            <a:pPr marL="76200" indent="0" algn="just">
              <a:buNone/>
            </a:pPr>
            <a:r>
              <a:rPr lang="es-MX" sz="1500" b="1" dirty="0">
                <a:solidFill>
                  <a:schemeClr val="accent5"/>
                </a:solidFill>
              </a:rPr>
              <a:t>Los cuales no habían sido considerados hasta el año 2020</a:t>
            </a:r>
            <a:endParaRPr lang="es-EC" sz="1500" b="1" dirty="0">
              <a:solidFill>
                <a:schemeClr val="accent5"/>
              </a:solidFill>
            </a:endParaRPr>
          </a:p>
          <a:p>
            <a:pPr marL="76200" indent="0" algn="just">
              <a:buNone/>
            </a:pPr>
            <a:r>
              <a:rPr lang="es-EC" sz="1500" dirty="0"/>
              <a:t>Este premio será entregado el 8 de marzo de cada año, con motivo del día internacional de la mujer, y será tramitado por la Comisión competente en materia de igualdad, género e inclusión social. Se regirá además por lo establecido en el ordenamiento jurídico metropolitano</a:t>
            </a:r>
            <a:r>
              <a:rPr lang="es-EC" sz="1600" dirty="0"/>
              <a:t>”</a:t>
            </a:r>
            <a:endParaRPr lang="es-EC" sz="1600" dirty="0">
              <a:solidFill>
                <a:schemeClr val="tx1"/>
              </a:solidFill>
            </a:endParaRPr>
          </a:p>
        </p:txBody>
      </p:sp>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grpSp>
        <p:nvGrpSpPr>
          <p:cNvPr id="239" name="Google Shape;239;p16"/>
          <p:cNvGrpSpPr/>
          <p:nvPr/>
        </p:nvGrpSpPr>
        <p:grpSpPr>
          <a:xfrm>
            <a:off x="282216" y="590918"/>
            <a:ext cx="369505" cy="369505"/>
            <a:chOff x="2594050" y="1631825"/>
            <a:chExt cx="439625" cy="439625"/>
          </a:xfrm>
        </p:grpSpPr>
        <p:sp>
          <p:nvSpPr>
            <p:cNvPr id="240"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50349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0"/>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r>
              <a:rPr lang="es-EC" dirty="0"/>
              <a:t>POSTULACIÓN Y CIERRE</a:t>
            </a:r>
          </a:p>
        </p:txBody>
      </p:sp>
      <p:sp>
        <p:nvSpPr>
          <p:cNvPr id="301" name="Google Shape;301;p20"/>
          <p:cNvSpPr txBox="1">
            <a:spLocks noGrp="1"/>
          </p:cNvSpPr>
          <p:nvPr>
            <p:ph type="body" idx="1"/>
          </p:nvPr>
        </p:nvSpPr>
        <p:spPr>
          <a:xfrm>
            <a:off x="350506" y="1327349"/>
            <a:ext cx="5212788" cy="3670677"/>
          </a:xfrm>
          <a:prstGeom prst="rect">
            <a:avLst/>
          </a:prstGeom>
        </p:spPr>
        <p:txBody>
          <a:bodyPr spcFirstLastPara="1" wrap="square" lIns="91425" tIns="91425" rIns="91425" bIns="91425" anchor="t" anchorCtr="0">
            <a:noAutofit/>
          </a:bodyPr>
          <a:lstStyle/>
          <a:p>
            <a:pPr algn="just"/>
            <a:endParaRPr lang="es-EC" sz="1500" dirty="0">
              <a:solidFill>
                <a:schemeClr val="tx1"/>
              </a:solidFill>
            </a:endParaRPr>
          </a:p>
          <a:p>
            <a:pPr algn="just"/>
            <a:r>
              <a:rPr lang="es-EC" sz="1500" b="1" dirty="0">
                <a:solidFill>
                  <a:schemeClr val="tx1"/>
                </a:solidFill>
              </a:rPr>
              <a:t>2020: </a:t>
            </a:r>
            <a:r>
              <a:rPr lang="es-EC" sz="1500" dirty="0">
                <a:solidFill>
                  <a:schemeClr val="tx1"/>
                </a:solidFill>
              </a:rPr>
              <a:t>28 postulaciones  (ampliación)</a:t>
            </a:r>
          </a:p>
          <a:p>
            <a:pPr algn="just"/>
            <a:r>
              <a:rPr lang="es-EC" sz="1500" dirty="0">
                <a:solidFill>
                  <a:schemeClr val="tx1"/>
                </a:solidFill>
              </a:rPr>
              <a:t>Ampliación plazo</a:t>
            </a:r>
          </a:p>
          <a:p>
            <a:pPr algn="just"/>
            <a:r>
              <a:rPr lang="es-EC" sz="1500" dirty="0">
                <a:solidFill>
                  <a:schemeClr val="tx1"/>
                </a:solidFill>
              </a:rPr>
              <a:t>Declaratoria de emergencia sanitaria marzo</a:t>
            </a:r>
          </a:p>
          <a:p>
            <a:pPr algn="just"/>
            <a:r>
              <a:rPr lang="es-MX" sz="1500" dirty="0">
                <a:solidFill>
                  <a:schemeClr val="tx1"/>
                </a:solidFill>
              </a:rPr>
              <a:t>Sin asignación de recursos</a:t>
            </a:r>
            <a:endParaRPr lang="es-EC" sz="1500" dirty="0">
              <a:solidFill>
                <a:schemeClr val="tx1"/>
              </a:solidFill>
            </a:endParaRPr>
          </a:p>
          <a:p>
            <a:pPr algn="just"/>
            <a:endParaRPr lang="es-MX" sz="1500" dirty="0">
              <a:solidFill>
                <a:schemeClr val="tx1"/>
              </a:solidFill>
            </a:endParaRPr>
          </a:p>
          <a:p>
            <a:pPr algn="just"/>
            <a:endParaRPr lang="es-MX" sz="1500" b="1" dirty="0">
              <a:solidFill>
                <a:schemeClr val="tx1"/>
              </a:solidFill>
            </a:endParaRPr>
          </a:p>
          <a:p>
            <a:pPr algn="just"/>
            <a:r>
              <a:rPr lang="es-EC" sz="1500" b="1" dirty="0">
                <a:solidFill>
                  <a:schemeClr val="tx1"/>
                </a:solidFill>
              </a:rPr>
              <a:t>2021: </a:t>
            </a:r>
            <a:r>
              <a:rPr lang="es-EC" sz="1500" dirty="0">
                <a:solidFill>
                  <a:schemeClr val="tx1"/>
                </a:solidFill>
              </a:rPr>
              <a:t>39 postulaciones </a:t>
            </a:r>
          </a:p>
          <a:p>
            <a:pPr marL="76200" indent="0" algn="just">
              <a:buNone/>
            </a:pPr>
            <a:r>
              <a:rPr lang="es-EC" sz="1500" dirty="0">
                <a:solidFill>
                  <a:schemeClr val="tx1"/>
                </a:solidFill>
              </a:rPr>
              <a:t>Entregará en el mes de la mujer : </a:t>
            </a:r>
          </a:p>
          <a:p>
            <a:pPr marL="76200" indent="0" algn="just">
              <a:buNone/>
            </a:pPr>
            <a:r>
              <a:rPr lang="es-EC" sz="1500" dirty="0">
                <a:solidFill>
                  <a:schemeClr val="tx1"/>
                </a:solidFill>
              </a:rPr>
              <a:t>Problemas de incumplimiento de cronogramas y procesamiento </a:t>
            </a:r>
          </a:p>
          <a:p>
            <a:pPr marL="76200" indent="0" algn="just">
              <a:buNone/>
            </a:pPr>
            <a:r>
              <a:rPr lang="es-EC" sz="1500" dirty="0">
                <a:solidFill>
                  <a:schemeClr val="tx1"/>
                </a:solidFill>
              </a:rPr>
              <a:t>de información por parte de SIS</a:t>
            </a:r>
          </a:p>
          <a:p>
            <a:pPr algn="just"/>
            <a:endParaRPr lang="es-EC" sz="2000" u="sng" dirty="0">
              <a:solidFill>
                <a:schemeClr val="tx1"/>
              </a:solidFill>
            </a:endParaRPr>
          </a:p>
          <a:p>
            <a:pPr algn="just"/>
            <a:endParaRPr lang="es-MX" sz="2000" u="sng" dirty="0">
              <a:solidFill>
                <a:schemeClr val="tx1"/>
              </a:solidFill>
            </a:endParaRPr>
          </a:p>
          <a:p>
            <a:pPr algn="just"/>
            <a:endParaRPr lang="es-MX" sz="1400" dirty="0">
              <a:solidFill>
                <a:schemeClr val="tx1"/>
              </a:solidFill>
            </a:endParaRPr>
          </a:p>
          <a:p>
            <a:pPr marL="76200" indent="0" algn="just">
              <a:buNone/>
            </a:pPr>
            <a:endParaRPr lang="es-EC" sz="1400" dirty="0">
              <a:solidFill>
                <a:schemeClr val="tx1"/>
              </a:solidFill>
            </a:endParaRPr>
          </a:p>
          <a:p>
            <a:endParaRPr lang="es-EC" sz="1200" dirty="0"/>
          </a:p>
          <a:p>
            <a:endParaRPr lang="es-EC" sz="1200" dirty="0">
              <a:solidFill>
                <a:schemeClr val="tx1"/>
              </a:solidFill>
            </a:endParaRPr>
          </a:p>
          <a:p>
            <a:endParaRPr lang="es-MX" sz="1200" dirty="0"/>
          </a:p>
        </p:txBody>
      </p:sp>
      <p:grpSp>
        <p:nvGrpSpPr>
          <p:cNvPr id="12" name="Google Shape;639;p37"/>
          <p:cNvGrpSpPr/>
          <p:nvPr/>
        </p:nvGrpSpPr>
        <p:grpSpPr>
          <a:xfrm>
            <a:off x="290946" y="509155"/>
            <a:ext cx="437030" cy="430263"/>
            <a:chOff x="6618700" y="1635475"/>
            <a:chExt cx="456675" cy="432325"/>
          </a:xfrm>
        </p:grpSpPr>
        <p:sp>
          <p:nvSpPr>
            <p:cNvPr id="13" name="Google Shape;640;p37"/>
            <p:cNvSpPr/>
            <p:nvPr/>
          </p:nvSpPr>
          <p:spPr>
            <a:xfrm>
              <a:off x="6663775" y="1904000"/>
              <a:ext cx="117525" cy="163800"/>
            </a:xfrm>
            <a:custGeom>
              <a:avLst/>
              <a:gdLst/>
              <a:ahLst/>
              <a:cxnLst/>
              <a:rect l="l" t="t" r="r" b="b"/>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12175"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41;p37"/>
            <p:cNvSpPr/>
            <p:nvPr/>
          </p:nvSpPr>
          <p:spPr>
            <a:xfrm>
              <a:off x="7046125" y="1775525"/>
              <a:ext cx="29250" cy="99275"/>
            </a:xfrm>
            <a:custGeom>
              <a:avLst/>
              <a:gdLst/>
              <a:ahLst/>
              <a:cxnLst/>
              <a:rect l="l" t="t" r="r" b="b"/>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12175"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42;p37"/>
            <p:cNvSpPr/>
            <p:nvPr/>
          </p:nvSpPr>
          <p:spPr>
            <a:xfrm>
              <a:off x="6618700" y="1751775"/>
              <a:ext cx="96850" cy="146750"/>
            </a:xfrm>
            <a:custGeom>
              <a:avLst/>
              <a:gdLst/>
              <a:ahLst/>
              <a:cxnLst/>
              <a:rect l="l" t="t" r="r" b="b"/>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12175"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43;p37"/>
            <p:cNvSpPr/>
            <p:nvPr/>
          </p:nvSpPr>
          <p:spPr>
            <a:xfrm>
              <a:off x="6721600" y="1660450"/>
              <a:ext cx="278900" cy="329425"/>
            </a:xfrm>
            <a:custGeom>
              <a:avLst/>
              <a:gdLst/>
              <a:ahLst/>
              <a:cxnLst/>
              <a:rect l="l" t="t" r="r" b="b"/>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12175"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44;p37"/>
            <p:cNvSpPr/>
            <p:nvPr/>
          </p:nvSpPr>
          <p:spPr>
            <a:xfrm>
              <a:off x="7006550" y="1635475"/>
              <a:ext cx="34750" cy="378750"/>
            </a:xfrm>
            <a:custGeom>
              <a:avLst/>
              <a:gdLst/>
              <a:ahLst/>
              <a:cxnLst/>
              <a:rect l="l" t="t" r="r" b="b"/>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12175"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Imagen 3">
            <a:extLst>
              <a:ext uri="{FF2B5EF4-FFF2-40B4-BE49-F238E27FC236}">
                <a16:creationId xmlns:a16="http://schemas.microsoft.com/office/drawing/2014/main" id="{BACFEF4B-ACFB-8042-A0B7-0EB0B0DA3014}"/>
              </a:ext>
            </a:extLst>
          </p:cNvPr>
          <p:cNvPicPr>
            <a:picLocks noChangeAspect="1"/>
          </p:cNvPicPr>
          <p:nvPr/>
        </p:nvPicPr>
        <p:blipFill>
          <a:blip r:embed="rId3"/>
          <a:stretch>
            <a:fillRect/>
          </a:stretch>
        </p:blipFill>
        <p:spPr>
          <a:xfrm>
            <a:off x="5900207" y="160467"/>
            <a:ext cx="3044990" cy="1557902"/>
          </a:xfrm>
          <a:prstGeom prst="rect">
            <a:avLst/>
          </a:prstGeom>
        </p:spPr>
      </p:pic>
      <p:pic>
        <p:nvPicPr>
          <p:cNvPr id="8" name="Imagen 7">
            <a:extLst>
              <a:ext uri="{FF2B5EF4-FFF2-40B4-BE49-F238E27FC236}">
                <a16:creationId xmlns:a16="http://schemas.microsoft.com/office/drawing/2014/main" id="{5246DBE5-5AAF-4E48-AB02-A6ED398F6CD7}"/>
              </a:ext>
            </a:extLst>
          </p:cNvPr>
          <p:cNvPicPr>
            <a:picLocks noChangeAspect="1"/>
          </p:cNvPicPr>
          <p:nvPr/>
        </p:nvPicPr>
        <p:blipFill>
          <a:blip r:embed="rId4"/>
          <a:stretch>
            <a:fillRect/>
          </a:stretch>
        </p:blipFill>
        <p:spPr>
          <a:xfrm>
            <a:off x="5900207" y="1886944"/>
            <a:ext cx="3044990" cy="1513875"/>
          </a:xfrm>
          <a:prstGeom prst="rect">
            <a:avLst/>
          </a:prstGeom>
        </p:spPr>
      </p:pic>
      <p:pic>
        <p:nvPicPr>
          <p:cNvPr id="10" name="Imagen 9">
            <a:extLst>
              <a:ext uri="{FF2B5EF4-FFF2-40B4-BE49-F238E27FC236}">
                <a16:creationId xmlns:a16="http://schemas.microsoft.com/office/drawing/2014/main" id="{571964AF-A909-1740-8FE3-A13B600A00F4}"/>
              </a:ext>
            </a:extLst>
          </p:cNvPr>
          <p:cNvPicPr>
            <a:picLocks noChangeAspect="1"/>
          </p:cNvPicPr>
          <p:nvPr/>
        </p:nvPicPr>
        <p:blipFill>
          <a:blip r:embed="rId5"/>
          <a:stretch>
            <a:fillRect/>
          </a:stretch>
        </p:blipFill>
        <p:spPr>
          <a:xfrm>
            <a:off x="5900207" y="3569394"/>
            <a:ext cx="3044990" cy="1503248"/>
          </a:xfrm>
          <a:prstGeom prst="rect">
            <a:avLst/>
          </a:prstGeom>
        </p:spPr>
      </p:pic>
      <p:cxnSp>
        <p:nvCxnSpPr>
          <p:cNvPr id="18" name="Conector recto de flecha 17">
            <a:extLst>
              <a:ext uri="{FF2B5EF4-FFF2-40B4-BE49-F238E27FC236}">
                <a16:creationId xmlns:a16="http://schemas.microsoft.com/office/drawing/2014/main" id="{62F9D8BF-2B26-D24B-91D1-0D55896B4B92}"/>
              </a:ext>
            </a:extLst>
          </p:cNvPr>
          <p:cNvCxnSpPr/>
          <p:nvPr/>
        </p:nvCxnSpPr>
        <p:spPr>
          <a:xfrm>
            <a:off x="2362893" y="2248338"/>
            <a:ext cx="320040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 name="CuadroTexto 1"/>
          <p:cNvSpPr txBox="1"/>
          <p:nvPr/>
        </p:nvSpPr>
        <p:spPr>
          <a:xfrm>
            <a:off x="4916321" y="1472724"/>
            <a:ext cx="1293944" cy="230832"/>
          </a:xfrm>
          <a:prstGeom prst="rect">
            <a:avLst/>
          </a:prstGeom>
          <a:solidFill>
            <a:schemeClr val="tx1">
              <a:lumMod val="75000"/>
            </a:schemeClr>
          </a:solidFill>
        </p:spPr>
        <p:txBody>
          <a:bodyPr wrap="none" rtlCol="0">
            <a:spAutoFit/>
          </a:bodyPr>
          <a:lstStyle/>
          <a:p>
            <a:r>
              <a:rPr lang="es-MX" sz="900" dirty="0">
                <a:solidFill>
                  <a:schemeClr val="bg1"/>
                </a:solidFill>
              </a:rPr>
              <a:t>Del 3 al 17 de febrero</a:t>
            </a:r>
            <a:endParaRPr lang="es-EC" sz="900" dirty="0">
              <a:solidFill>
                <a:schemeClr val="bg1"/>
              </a:solidFill>
            </a:endParaRPr>
          </a:p>
        </p:txBody>
      </p:sp>
      <p:sp>
        <p:nvSpPr>
          <p:cNvPr id="19" name="CuadroTexto 18"/>
          <p:cNvSpPr txBox="1"/>
          <p:nvPr/>
        </p:nvSpPr>
        <p:spPr>
          <a:xfrm>
            <a:off x="4993265" y="3162687"/>
            <a:ext cx="1217000" cy="230832"/>
          </a:xfrm>
          <a:prstGeom prst="rect">
            <a:avLst/>
          </a:prstGeom>
          <a:solidFill>
            <a:schemeClr val="tx1">
              <a:lumMod val="75000"/>
            </a:schemeClr>
          </a:solidFill>
        </p:spPr>
        <p:txBody>
          <a:bodyPr wrap="none" rtlCol="0">
            <a:spAutoFit/>
          </a:bodyPr>
          <a:lstStyle/>
          <a:p>
            <a:r>
              <a:rPr lang="es-MX" sz="900" dirty="0">
                <a:solidFill>
                  <a:schemeClr val="bg1"/>
                </a:solidFill>
              </a:rPr>
              <a:t>Hasta el 9 de marzo</a:t>
            </a:r>
            <a:endParaRPr lang="es-EC" sz="900" dirty="0">
              <a:solidFill>
                <a:schemeClr val="bg1"/>
              </a:solidFill>
            </a:endParaRPr>
          </a:p>
        </p:txBody>
      </p:sp>
    </p:spTree>
    <p:extLst>
      <p:ext uri="{BB962C8B-B14F-4D97-AF65-F5344CB8AC3E}">
        <p14:creationId xmlns:p14="http://schemas.microsoft.com/office/powerpoint/2010/main" val="1917805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0"/>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r>
              <a:rPr lang="es-EC" dirty="0"/>
              <a:t>RESOLUCIÓN DEL CMQ MARZO 2021</a:t>
            </a:r>
          </a:p>
        </p:txBody>
      </p:sp>
      <p:sp>
        <p:nvSpPr>
          <p:cNvPr id="301" name="Google Shape;301;p20"/>
          <p:cNvSpPr txBox="1">
            <a:spLocks noGrp="1"/>
          </p:cNvSpPr>
          <p:nvPr>
            <p:ph type="body" idx="1"/>
          </p:nvPr>
        </p:nvSpPr>
        <p:spPr>
          <a:xfrm>
            <a:off x="360896" y="1327350"/>
            <a:ext cx="8265315" cy="3357360"/>
          </a:xfrm>
          <a:prstGeom prst="rect">
            <a:avLst/>
          </a:prstGeom>
        </p:spPr>
        <p:txBody>
          <a:bodyPr spcFirstLastPara="1" wrap="square" lIns="91425" tIns="91425" rIns="91425" bIns="91425" anchor="t" anchorCtr="0">
            <a:noAutofit/>
          </a:bodyPr>
          <a:lstStyle/>
          <a:p>
            <a:pPr algn="just"/>
            <a:r>
              <a:rPr lang="es-EC" sz="1300" dirty="0">
                <a:solidFill>
                  <a:schemeClr val="tx1"/>
                </a:solidFill>
              </a:rPr>
              <a:t>Resolución C022-2021</a:t>
            </a:r>
          </a:p>
          <a:p>
            <a:pPr algn="just"/>
            <a:r>
              <a:rPr lang="es-EC" sz="1300" dirty="0">
                <a:solidFill>
                  <a:schemeClr val="tx1"/>
                </a:solidFill>
              </a:rPr>
              <a:t>Art. 1: Anunciará ganadora postulantes</a:t>
            </a:r>
          </a:p>
          <a:p>
            <a:pPr marL="76200" indent="0" algn="just">
              <a:buNone/>
            </a:pPr>
            <a:r>
              <a:rPr lang="es-EC" sz="1300" dirty="0">
                <a:solidFill>
                  <a:schemeClr val="tx1"/>
                </a:solidFill>
              </a:rPr>
              <a:t>          Años 2020-2021</a:t>
            </a:r>
          </a:p>
          <a:p>
            <a:pPr marL="76200" indent="0" algn="just">
              <a:buNone/>
            </a:pPr>
            <a:r>
              <a:rPr lang="es-EC" sz="1300" dirty="0">
                <a:solidFill>
                  <a:schemeClr val="tx1"/>
                </a:solidFill>
              </a:rPr>
              <a:t>          Art. 2-3: SIS  ha notificado a todas las mujeres </a:t>
            </a:r>
          </a:p>
          <a:p>
            <a:pPr marL="76200" indent="0" algn="just">
              <a:buNone/>
            </a:pPr>
            <a:r>
              <a:rPr lang="es-EC" sz="1300" dirty="0">
                <a:solidFill>
                  <a:schemeClr val="tx1"/>
                </a:solidFill>
              </a:rPr>
              <a:t>          participantes</a:t>
            </a:r>
          </a:p>
          <a:p>
            <a:pPr algn="just"/>
            <a:endParaRPr lang="es-EC" sz="1300" dirty="0">
              <a:solidFill>
                <a:schemeClr val="tx1"/>
              </a:solidFill>
            </a:endParaRPr>
          </a:p>
          <a:p>
            <a:pPr algn="just"/>
            <a:endParaRPr lang="es-EC" sz="2000" u="sng" dirty="0">
              <a:solidFill>
                <a:schemeClr val="tx1"/>
              </a:solidFill>
            </a:endParaRPr>
          </a:p>
          <a:p>
            <a:pPr algn="just"/>
            <a:endParaRPr lang="es-MX" sz="2000" u="sng" dirty="0">
              <a:solidFill>
                <a:schemeClr val="tx1"/>
              </a:solidFill>
            </a:endParaRPr>
          </a:p>
          <a:p>
            <a:pPr algn="just"/>
            <a:endParaRPr lang="es-MX" sz="1400" dirty="0">
              <a:solidFill>
                <a:schemeClr val="tx1"/>
              </a:solidFill>
            </a:endParaRPr>
          </a:p>
          <a:p>
            <a:pPr marL="76200" indent="0" algn="just">
              <a:buNone/>
            </a:pPr>
            <a:endParaRPr lang="es-EC" sz="1400" dirty="0">
              <a:solidFill>
                <a:schemeClr val="tx1"/>
              </a:solidFill>
            </a:endParaRPr>
          </a:p>
          <a:p>
            <a:endParaRPr lang="es-EC" sz="1200" dirty="0"/>
          </a:p>
          <a:p>
            <a:endParaRPr lang="es-MX" sz="1200" dirty="0"/>
          </a:p>
        </p:txBody>
      </p:sp>
      <p:sp>
        <p:nvSpPr>
          <p:cNvPr id="303" name="Google Shape;303;p20"/>
          <p:cNvSpPr txBox="1">
            <a:spLocks noGrp="1"/>
          </p:cNvSpPr>
          <p:nvPr>
            <p:ph type="sldNum" idx="12"/>
          </p:nvPr>
        </p:nvSpPr>
        <p:spPr>
          <a:xfrm>
            <a:off x="3208614" y="4622735"/>
            <a:ext cx="3786546" cy="315600"/>
          </a:xfrm>
          <a:prstGeom prst="rect">
            <a:avLst/>
          </a:prstGeom>
        </p:spPr>
        <p:txBody>
          <a:bodyPr spcFirstLastPara="1" wrap="square" lIns="91425" tIns="91425" rIns="91425" bIns="91425" anchor="ctr" anchorCtr="0">
            <a:noAutofit/>
          </a:bodyPr>
          <a:lstStyle/>
          <a:p>
            <a:pPr lvl="0"/>
            <a:r>
              <a:rPr lang="es-EC" dirty="0">
                <a:solidFill>
                  <a:schemeClr val="tx1"/>
                </a:solidFill>
              </a:rPr>
              <a:t>Fuente:  Resolución CMQ C022-2021</a:t>
            </a:r>
            <a:endParaRPr dirty="0">
              <a:solidFill>
                <a:schemeClr val="tx1"/>
              </a:solidFill>
            </a:endParaRPr>
          </a:p>
        </p:txBody>
      </p:sp>
      <p:grpSp>
        <p:nvGrpSpPr>
          <p:cNvPr id="12" name="Google Shape;639;p37"/>
          <p:cNvGrpSpPr/>
          <p:nvPr/>
        </p:nvGrpSpPr>
        <p:grpSpPr>
          <a:xfrm>
            <a:off x="290946" y="509155"/>
            <a:ext cx="437030" cy="430263"/>
            <a:chOff x="6618700" y="1635475"/>
            <a:chExt cx="456675" cy="432325"/>
          </a:xfrm>
        </p:grpSpPr>
        <p:sp>
          <p:nvSpPr>
            <p:cNvPr id="13" name="Google Shape;640;p37"/>
            <p:cNvSpPr/>
            <p:nvPr/>
          </p:nvSpPr>
          <p:spPr>
            <a:xfrm>
              <a:off x="6663775" y="1904000"/>
              <a:ext cx="117525" cy="163800"/>
            </a:xfrm>
            <a:custGeom>
              <a:avLst/>
              <a:gdLst/>
              <a:ahLst/>
              <a:cxnLst/>
              <a:rect l="l" t="t" r="r" b="b"/>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12175"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41;p37"/>
            <p:cNvSpPr/>
            <p:nvPr/>
          </p:nvSpPr>
          <p:spPr>
            <a:xfrm>
              <a:off x="7046125" y="1775525"/>
              <a:ext cx="29250" cy="99275"/>
            </a:xfrm>
            <a:custGeom>
              <a:avLst/>
              <a:gdLst/>
              <a:ahLst/>
              <a:cxnLst/>
              <a:rect l="l" t="t" r="r" b="b"/>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12175"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42;p37"/>
            <p:cNvSpPr/>
            <p:nvPr/>
          </p:nvSpPr>
          <p:spPr>
            <a:xfrm>
              <a:off x="6618700" y="1751775"/>
              <a:ext cx="96850" cy="146750"/>
            </a:xfrm>
            <a:custGeom>
              <a:avLst/>
              <a:gdLst/>
              <a:ahLst/>
              <a:cxnLst/>
              <a:rect l="l" t="t" r="r" b="b"/>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12175"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43;p37"/>
            <p:cNvSpPr/>
            <p:nvPr/>
          </p:nvSpPr>
          <p:spPr>
            <a:xfrm>
              <a:off x="6721600" y="1660450"/>
              <a:ext cx="278900" cy="329425"/>
            </a:xfrm>
            <a:custGeom>
              <a:avLst/>
              <a:gdLst/>
              <a:ahLst/>
              <a:cxnLst/>
              <a:rect l="l" t="t" r="r" b="b"/>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12175"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44;p37"/>
            <p:cNvSpPr/>
            <p:nvPr/>
          </p:nvSpPr>
          <p:spPr>
            <a:xfrm>
              <a:off x="7006550" y="1635475"/>
              <a:ext cx="34750" cy="378750"/>
            </a:xfrm>
            <a:custGeom>
              <a:avLst/>
              <a:gdLst/>
              <a:ahLst/>
              <a:cxnLst/>
              <a:rect l="l" t="t" r="r" b="b"/>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12175"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Imagen 2">
            <a:extLst>
              <a:ext uri="{FF2B5EF4-FFF2-40B4-BE49-F238E27FC236}">
                <a16:creationId xmlns:a16="http://schemas.microsoft.com/office/drawing/2014/main" id="{F1C89F98-FB27-2343-AA0A-36E75E70B180}"/>
              </a:ext>
            </a:extLst>
          </p:cNvPr>
          <p:cNvPicPr>
            <a:picLocks noChangeAspect="1"/>
          </p:cNvPicPr>
          <p:nvPr/>
        </p:nvPicPr>
        <p:blipFill rotWithShape="1">
          <a:blip r:embed="rId3"/>
          <a:srcRect r="9106"/>
          <a:stretch/>
        </p:blipFill>
        <p:spPr>
          <a:xfrm>
            <a:off x="4979323" y="1600026"/>
            <a:ext cx="4031673" cy="2651250"/>
          </a:xfrm>
          <a:prstGeom prst="rect">
            <a:avLst/>
          </a:prstGeom>
        </p:spPr>
      </p:pic>
      <p:pic>
        <p:nvPicPr>
          <p:cNvPr id="5" name="Imagen 4">
            <a:extLst>
              <a:ext uri="{FF2B5EF4-FFF2-40B4-BE49-F238E27FC236}">
                <a16:creationId xmlns:a16="http://schemas.microsoft.com/office/drawing/2014/main" id="{22F6B3C8-4C7D-844E-BC20-2ED66F5D5F59}"/>
              </a:ext>
            </a:extLst>
          </p:cNvPr>
          <p:cNvPicPr>
            <a:picLocks noChangeAspect="1"/>
          </p:cNvPicPr>
          <p:nvPr/>
        </p:nvPicPr>
        <p:blipFill rotWithShape="1">
          <a:blip r:embed="rId4"/>
          <a:srcRect l="26292" t="1" r="24757" b="2258"/>
          <a:stretch/>
        </p:blipFill>
        <p:spPr>
          <a:xfrm>
            <a:off x="6789775" y="706423"/>
            <a:ext cx="1108368" cy="737689"/>
          </a:xfrm>
          <a:prstGeom prst="rect">
            <a:avLst/>
          </a:prstGeom>
        </p:spPr>
      </p:pic>
      <p:sp>
        <p:nvSpPr>
          <p:cNvPr id="6" name="Marco 5">
            <a:extLst>
              <a:ext uri="{FF2B5EF4-FFF2-40B4-BE49-F238E27FC236}">
                <a16:creationId xmlns:a16="http://schemas.microsoft.com/office/drawing/2014/main" id="{9BFA1260-2273-FE47-A1D6-14DBBCEA2800}"/>
              </a:ext>
            </a:extLst>
          </p:cNvPr>
          <p:cNvSpPr/>
          <p:nvPr/>
        </p:nvSpPr>
        <p:spPr>
          <a:xfrm>
            <a:off x="5101887" y="2094018"/>
            <a:ext cx="3802133" cy="323273"/>
          </a:xfrm>
          <a:prstGeom prst="frame">
            <a:avLst/>
          </a:prstGeom>
          <a:ln w="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pic>
        <p:nvPicPr>
          <p:cNvPr id="10" name="Imagen 9">
            <a:extLst>
              <a:ext uri="{FF2B5EF4-FFF2-40B4-BE49-F238E27FC236}">
                <a16:creationId xmlns:a16="http://schemas.microsoft.com/office/drawing/2014/main" id="{6AADA2E6-133A-0440-AF9B-AB89A09B78E9}"/>
              </a:ext>
            </a:extLst>
          </p:cNvPr>
          <p:cNvPicPr>
            <a:picLocks noChangeAspect="1"/>
          </p:cNvPicPr>
          <p:nvPr/>
        </p:nvPicPr>
        <p:blipFill rotWithShape="1">
          <a:blip r:embed="rId5"/>
          <a:srcRect r="5224"/>
          <a:stretch/>
        </p:blipFill>
        <p:spPr>
          <a:xfrm>
            <a:off x="1016756" y="2831452"/>
            <a:ext cx="2796707" cy="210688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0"/>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r>
              <a:rPr lang="es-EC" dirty="0"/>
              <a:t>CONCLUSIONES Y RECOMENDACIONES</a:t>
            </a:r>
          </a:p>
        </p:txBody>
      </p:sp>
      <p:sp>
        <p:nvSpPr>
          <p:cNvPr id="301" name="Google Shape;301;p20"/>
          <p:cNvSpPr txBox="1">
            <a:spLocks noGrp="1"/>
          </p:cNvSpPr>
          <p:nvPr>
            <p:ph type="body" idx="1"/>
          </p:nvPr>
        </p:nvSpPr>
        <p:spPr>
          <a:xfrm>
            <a:off x="522871" y="1376127"/>
            <a:ext cx="7855527" cy="3374798"/>
          </a:xfrm>
          <a:prstGeom prst="rect">
            <a:avLst/>
          </a:prstGeom>
        </p:spPr>
        <p:txBody>
          <a:bodyPr spcFirstLastPara="1" wrap="square" lIns="91425" tIns="91425" rIns="91425" bIns="91425" anchor="t" anchorCtr="0">
            <a:noAutofit/>
          </a:bodyPr>
          <a:lstStyle/>
          <a:p>
            <a:pPr algn="just"/>
            <a:r>
              <a:rPr lang="es-EC" sz="1400" dirty="0"/>
              <a:t>En el marco de sus competencias, la Comisión de Igualdad, Género e Inclusión Social, resolvió en la sesión extraordinaria Nro. 062 de 31 de mayo,  que una vez revisados los informes, documentación de las postulaciones y posterior el análisis respectivo; se </a:t>
            </a:r>
            <a:r>
              <a:rPr lang="es-EC" sz="1400" b="1" dirty="0"/>
              <a:t>recomienda</a:t>
            </a:r>
            <a:r>
              <a:rPr lang="es-EC" sz="1400" dirty="0"/>
              <a:t> a la señora Pavón Congo Alba Patricia para que sea la persona que reciba el reconocimiento del Premio “Manuela Espejo”.</a:t>
            </a:r>
          </a:p>
          <a:p>
            <a:pPr algn="just"/>
            <a:endParaRPr lang="es-EC" sz="1400" dirty="0"/>
          </a:p>
          <a:p>
            <a:pPr algn="just"/>
            <a:endParaRPr lang="es-EC" sz="1400" dirty="0"/>
          </a:p>
          <a:p>
            <a:pPr marL="76200" indent="0" algn="ctr">
              <a:buNone/>
            </a:pPr>
            <a:r>
              <a:rPr lang="es-MX" sz="1400" dirty="0">
                <a:solidFill>
                  <a:schemeClr val="tx1"/>
                </a:solidFill>
                <a:effectLst>
                  <a:outerShdw blurRad="38100" dist="38100" dir="2700000" algn="tl">
                    <a:srgbClr val="000000">
                      <a:alpha val="43137"/>
                    </a:srgbClr>
                  </a:outerShdw>
                </a:effectLst>
              </a:rPr>
              <a:t>En homenaje a todas las mujeres jefas de hogar, sobrevivientes de violencias, aquellas que perdieron la batalla en esta pandemia, quienes aun nos acompañan, por toda esa desigualdad que tenemos por visibilizar, por ello un justo y merecido reconocimiento a su lucha incansable.</a:t>
            </a:r>
          </a:p>
          <a:p>
            <a:pPr marL="76200" indent="0" algn="ctr">
              <a:buNone/>
            </a:pPr>
            <a:r>
              <a:rPr lang="es-MX" sz="1400" dirty="0">
                <a:solidFill>
                  <a:schemeClr val="tx1"/>
                </a:solidFill>
                <a:effectLst>
                  <a:outerShdw blurRad="38100" dist="38100" dir="2700000" algn="tl">
                    <a:srgbClr val="000000">
                      <a:alpha val="43137"/>
                    </a:srgbClr>
                  </a:outerShdw>
                </a:effectLst>
              </a:rPr>
              <a:t>Hoy, a quien se recomienda, por su trayectoria como Dirigente y promotora comunitaria en derechos humanos y su lucha en Gestión en la legalización de barrios populares.</a:t>
            </a:r>
          </a:p>
          <a:p>
            <a:pPr marL="76200" indent="0">
              <a:buNone/>
            </a:pPr>
            <a:r>
              <a:rPr lang="es-MX" sz="1200" dirty="0"/>
              <a:t> </a:t>
            </a:r>
            <a:endParaRPr lang="es-EC" sz="1200" dirty="0"/>
          </a:p>
          <a:p>
            <a:endParaRPr lang="es-MX" sz="1200" dirty="0"/>
          </a:p>
        </p:txBody>
      </p:sp>
      <p:sp>
        <p:nvSpPr>
          <p:cNvPr id="303" name="Google Shape;303;p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grpSp>
        <p:nvGrpSpPr>
          <p:cNvPr id="12" name="Google Shape;639;p37"/>
          <p:cNvGrpSpPr/>
          <p:nvPr/>
        </p:nvGrpSpPr>
        <p:grpSpPr>
          <a:xfrm>
            <a:off x="290946" y="509155"/>
            <a:ext cx="437030" cy="430263"/>
            <a:chOff x="6618700" y="1635475"/>
            <a:chExt cx="456675" cy="432325"/>
          </a:xfrm>
        </p:grpSpPr>
        <p:sp>
          <p:nvSpPr>
            <p:cNvPr id="13" name="Google Shape;640;p37"/>
            <p:cNvSpPr/>
            <p:nvPr/>
          </p:nvSpPr>
          <p:spPr>
            <a:xfrm>
              <a:off x="6663775" y="1904000"/>
              <a:ext cx="117525" cy="163800"/>
            </a:xfrm>
            <a:custGeom>
              <a:avLst/>
              <a:gdLst/>
              <a:ahLst/>
              <a:cxnLst/>
              <a:rect l="l" t="t" r="r" b="b"/>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12175"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41;p37"/>
            <p:cNvSpPr/>
            <p:nvPr/>
          </p:nvSpPr>
          <p:spPr>
            <a:xfrm>
              <a:off x="7046125" y="1775525"/>
              <a:ext cx="29250" cy="99275"/>
            </a:xfrm>
            <a:custGeom>
              <a:avLst/>
              <a:gdLst/>
              <a:ahLst/>
              <a:cxnLst/>
              <a:rect l="l" t="t" r="r" b="b"/>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12175"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42;p37"/>
            <p:cNvSpPr/>
            <p:nvPr/>
          </p:nvSpPr>
          <p:spPr>
            <a:xfrm>
              <a:off x="6618700" y="1751775"/>
              <a:ext cx="96850" cy="146750"/>
            </a:xfrm>
            <a:custGeom>
              <a:avLst/>
              <a:gdLst/>
              <a:ahLst/>
              <a:cxnLst/>
              <a:rect l="l" t="t" r="r" b="b"/>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12175"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43;p37"/>
            <p:cNvSpPr/>
            <p:nvPr/>
          </p:nvSpPr>
          <p:spPr>
            <a:xfrm>
              <a:off x="6721600" y="1660450"/>
              <a:ext cx="278900" cy="329425"/>
            </a:xfrm>
            <a:custGeom>
              <a:avLst/>
              <a:gdLst/>
              <a:ahLst/>
              <a:cxnLst/>
              <a:rect l="l" t="t" r="r" b="b"/>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12175"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44;p37"/>
            <p:cNvSpPr/>
            <p:nvPr/>
          </p:nvSpPr>
          <p:spPr>
            <a:xfrm>
              <a:off x="7006550" y="1635475"/>
              <a:ext cx="34750" cy="378750"/>
            </a:xfrm>
            <a:custGeom>
              <a:avLst/>
              <a:gdLst/>
              <a:ahLst/>
              <a:cxnLst/>
              <a:rect l="l" t="t" r="r" b="b"/>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12175"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9319983"/>
      </p:ext>
    </p:extLst>
  </p:cSld>
  <p:clrMapOvr>
    <a:masterClrMapping/>
  </p:clrMapOvr>
</p:sld>
</file>

<file path=ppt/theme/theme1.xml><?xml version="1.0" encoding="utf-8"?>
<a:theme xmlns:a="http://schemas.openxmlformats.org/drawingml/2006/main" name="Salerio template">
  <a:themeElements>
    <a:clrScheme name="Personalizado 4">
      <a:dk1>
        <a:srgbClr val="263248"/>
      </a:dk1>
      <a:lt1>
        <a:srgbClr val="FFFFFF"/>
      </a:lt1>
      <a:dk2>
        <a:srgbClr val="434343"/>
      </a:dk2>
      <a:lt2>
        <a:srgbClr val="E0E4E9"/>
      </a:lt2>
      <a:accent1>
        <a:srgbClr val="3F5378"/>
      </a:accent1>
      <a:accent2>
        <a:srgbClr val="263248"/>
      </a:accent2>
      <a:accent3>
        <a:srgbClr val="F2F2F2"/>
      </a:accent3>
      <a:accent4>
        <a:srgbClr val="F2F2F2"/>
      </a:accent4>
      <a:accent5>
        <a:srgbClr val="E02020"/>
      </a:accent5>
      <a:accent6>
        <a:srgbClr val="C000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1220</TotalTime>
  <Words>1014</Words>
  <Application>Microsoft Office PowerPoint</Application>
  <PresentationFormat>Presentación en pantalla (16:9)</PresentationFormat>
  <Paragraphs>113</Paragraphs>
  <Slides>11</Slides>
  <Notes>11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Roboto Condensed Light</vt:lpstr>
      <vt:lpstr>Arvo</vt:lpstr>
      <vt:lpstr>Arial</vt:lpstr>
      <vt:lpstr>Roboto Condensed</vt:lpstr>
      <vt:lpstr>Salerio template</vt:lpstr>
      <vt:lpstr>  Premio  Manuela Espejo  2020- 2021 </vt:lpstr>
      <vt:lpstr>CIFRAS </vt:lpstr>
      <vt:lpstr>CIFRAS </vt:lpstr>
      <vt:lpstr>CIFRAS </vt:lpstr>
      <vt:lpstr>NORMATIVA</vt:lpstr>
      <vt:lpstr>NORMATIVA</vt:lpstr>
      <vt:lpstr>POSTULACIÓN Y CIERRE</vt:lpstr>
      <vt:lpstr>RESOLUCIÓN DEL CMQ MARZO 2021</vt:lpstr>
      <vt:lpstr>CONCLUSIONES Y RECOMENDACIONES</vt:lpstr>
      <vt:lpstr>CONCLUSIONES Y RECOMENDACIONES</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Premio Brabomalo</dc:title>
  <dc:creator>Jorge</dc:creator>
  <cp:lastModifiedBy>Manolo Ochoa</cp:lastModifiedBy>
  <cp:revision>43</cp:revision>
  <dcterms:modified xsi:type="dcterms:W3CDTF">2021-08-24T18:03:12Z</dcterms:modified>
</cp:coreProperties>
</file>