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3" r:id="rId2"/>
    <p:sldId id="656" r:id="rId3"/>
    <p:sldId id="632" r:id="rId4"/>
    <p:sldId id="631" r:id="rId5"/>
    <p:sldId id="568" r:id="rId6"/>
    <p:sldId id="569" r:id="rId7"/>
    <p:sldId id="570" r:id="rId8"/>
    <p:sldId id="572" r:id="rId9"/>
    <p:sldId id="571" r:id="rId10"/>
    <p:sldId id="657" r:id="rId11"/>
    <p:sldId id="659" r:id="rId12"/>
    <p:sldId id="660" r:id="rId13"/>
    <p:sldId id="661" r:id="rId14"/>
    <p:sldId id="662" r:id="rId15"/>
    <p:sldId id="663" r:id="rId16"/>
    <p:sldId id="664" r:id="rId17"/>
    <p:sldId id="655" r:id="rId1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4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F472D-D26E-4020-810A-8E5EC7B711D8}" type="datetimeFigureOut">
              <a:rPr lang="es-EC" smtClean="0"/>
              <a:t>17/8/21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66748-7240-473D-BED9-0AE352BE3CD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1430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0E0FC-98F8-634A-855A-4A92385BBAE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84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0E0FC-98F8-634A-855A-4A92385BBAE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48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12CBB-E222-457A-A7CA-1D2AFBBCA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B02606-784D-4D82-82B6-8107557B8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B24C17-0A0C-4003-B111-39213A30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DE4B6E-06EF-4571-9E6E-348891865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2F8724-1A2B-4F6A-8025-BFABF0EF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990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6A860-518D-45AD-8E69-0171E9A1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831264-7955-4289-8984-26F269823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F6080B-5702-4281-8055-6F9CD36E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118CA-6B03-47EE-934A-7EE8FBA3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5F4854-671D-413D-B9FE-9D76AA85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9140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C3BFE4-C3E2-4F62-A247-78BE2BF3F7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7E336C-FB46-4361-9F27-915C7AE05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6B3A4-AF0E-4331-B997-88D995B2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53ABD5-F2DF-4CAA-B1F1-01174590A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8B1741-F660-4912-9213-C4D9A0F5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431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1084" y="2123267"/>
            <a:ext cx="6749834" cy="328980"/>
          </a:xfrm>
        </p:spPr>
        <p:txBody>
          <a:bodyPr lIns="0" tIns="0" rIns="0" bIns="0"/>
          <a:lstStyle>
            <a:lvl1pPr>
              <a:defRPr sz="2063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4930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BFF21-0FD5-474C-A4B4-8EE20551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0735CF-8DC5-4C09-BE27-9CDFC6B31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6E1131-99FD-47D4-AC75-CE0DC6BE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CF2AF1-EC80-40DD-8228-16A291F50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886329-BB77-4930-B0D4-A8AD485F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742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860AB-CFF2-4565-BDB3-AFBB2A19C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655664-02E3-45F8-9FAF-604AE0E35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6D7742-66C8-46DF-B8E9-1F0E5C9C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2268F-298D-4D43-8756-11D7AA597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019B57-352F-47A1-AE68-3631A431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773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C460BB-9B95-4309-9A49-3D2E2C15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602177-CEC8-4EAA-B9B8-9448CE116E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F69AB98-456B-4FF3-B636-4788A6A15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85F691-C703-42A7-976C-F3858CF4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D21B6A-C8A1-4C16-A9AF-917192CB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9D5B05-D698-4B1A-983C-1BA43904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034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30739-F43C-41DA-B379-A6F0B0C4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E8E1DD-87BC-4393-89D6-9CE9D70D6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57F675-D0F3-44DF-9D37-5FA57C58F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6C428FB-CD85-443A-B9F0-31EC43774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5FCA905-4F1D-4746-BBF1-5FA9847FB1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C0E2552-7D45-4B22-B4A1-F8194AB71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1276A5-0C2A-482E-BFF1-25FCD1D2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C4FBB5F-EF08-42AC-B99E-ACFC4E02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307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0A889-E671-4838-B1B8-054098798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9B826F-A4E8-4841-9E42-B1A03E619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273249-FCA5-4495-88BF-ECA59FC1B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92ECF1-51B0-48A9-AC34-71CA3560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588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FCFAA00-68D2-42FD-B056-D1A013FD8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0D856E7-0D30-4893-B702-97D5E6BE3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1EF9D9-5303-4CC1-843B-B914A95C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570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992E8-31F8-44F7-BBBC-B2A6811D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F5918C-387A-4200-AA69-1C34E57C9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6D7885-3B54-45E5-A999-9A4E3ACD8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43383E-5B79-4227-B3F6-E1D878610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0C39DF-82EF-4BF5-AFE7-4DF906DC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DD47A7-FA94-4BEC-8E67-11D25C4C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605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698705-DB3B-4150-A9BF-37716E20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26D2395-9AE7-4864-91EB-37339D1C3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1514E9-9AD6-4D9F-B5EE-9E97BFC5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8FB525-B0FF-4EE1-8BEF-3867EC87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B4DD21-9D19-4300-A256-72DDFD1D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3C4DF2-EB05-4FC4-985D-A6D933DF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359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94C2EF-7A7F-4E49-AF51-955FA483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FB9009-4F3C-4C2C-B18E-391AFD0F4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2F9802-28B5-4528-841C-04ECFE193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7B72E-6620-4327-90DD-5C6DF2649C0A}" type="datetimeFigureOut">
              <a:rPr lang="es-EC" smtClean="0"/>
              <a:t>17/8/21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256194-15E5-43FB-BA84-13B98CE51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505F93-0284-4CC2-8CAA-4214BCC9A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70DE4-DE40-44D6-82C7-DDC3EB1201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658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42931" y="2642425"/>
            <a:ext cx="9306136" cy="225841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anchor="ctr">
            <a:normAutofit/>
          </a:bodyPr>
          <a:lstStyle/>
          <a:p>
            <a:pPr algn="ctr"/>
            <a:r>
              <a:rPr lang="es-ES_tradnl" sz="4000" b="1" spc="195" dirty="0">
                <a:solidFill>
                  <a:schemeClr val="tx1"/>
                </a:solidFill>
              </a:rPr>
              <a:t>INFORME CONCURSO PÚBLICO</a:t>
            </a:r>
            <a:br>
              <a:rPr lang="es-E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ASIGNACIÓN DE RUTAS</a:t>
            </a:r>
            <a:br>
              <a:rPr lang="es-EC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_tradnl" sz="4000" b="1" spc="195" dirty="0">
                <a:solidFill>
                  <a:schemeClr val="tx1"/>
                </a:solidFill>
              </a:rPr>
            </a:br>
            <a:endParaRPr lang="es-ES_tradnl" sz="4000" b="1" spc="195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33" y="4900844"/>
            <a:ext cx="2367349" cy="8221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67" y="507354"/>
            <a:ext cx="1913083" cy="10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4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924560" y="493421"/>
            <a:ext cx="5989534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RUEDA DE PRENZA LANZAMIENTO DE CONCURSO PÚBLICO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1D05C53-F271-2A41-A35D-4A6E775B4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1572687"/>
            <a:ext cx="6130054" cy="41575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19D5AEC-B7B1-274E-BC1F-445213DC4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26" y="1178751"/>
            <a:ext cx="4908338" cy="287970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2F47EB3-3E66-B34A-A0A1-291D86AB7B20}"/>
              </a:ext>
            </a:extLst>
          </p:cNvPr>
          <p:cNvSpPr txBox="1"/>
          <p:nvPr/>
        </p:nvSpPr>
        <p:spPr>
          <a:xfrm>
            <a:off x="6914094" y="4185389"/>
            <a:ext cx="477816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Datos importantes: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17 abril 2021 solicitud de acompañamiento Quito Honesto.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27 mayo 2021 respuesta de Quito Honesto.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10 mayo 2021 paro de transporte.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12 mayo 2021 solicitud de sugerencias.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17 mayo 2021 respuesta sin sugerencias.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FB22CA0-37C6-CD4E-945F-03ADCAA9F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7" y="6035866"/>
            <a:ext cx="2367349" cy="82213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67FCD8B-82A2-0E4C-96B7-5553F3CB5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3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CBFE72B-BB9D-426D-B640-9AB3704F0FF8}"/>
              </a:ext>
            </a:extLst>
          </p:cNvPr>
          <p:cNvSpPr/>
          <p:nvPr/>
        </p:nvSpPr>
        <p:spPr>
          <a:xfrm>
            <a:off x="7039822" y="6188903"/>
            <a:ext cx="2857804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624091" y="670676"/>
            <a:ext cx="5989534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APERTURA DE OFERTAS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2F47EB3-3E66-B34A-A0A1-291D86AB7B20}"/>
              </a:ext>
            </a:extLst>
          </p:cNvPr>
          <p:cNvSpPr txBox="1"/>
          <p:nvPr/>
        </p:nvSpPr>
        <p:spPr>
          <a:xfrm>
            <a:off x="6838178" y="2081363"/>
            <a:ext cx="53339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Datos importantes: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Quito Honesto, Veeduría Ciudadana, Observatorio de Movilidad,</a:t>
            </a:r>
          </a:p>
          <a:p>
            <a:r>
              <a:rPr lang="es-EC" sz="1400" dirty="0"/>
              <a:t>        Asamblea de Quito, Comisiión Nacional Anticorrupción.</a:t>
            </a:r>
          </a:p>
          <a:p>
            <a:r>
              <a:rPr lang="es-EC" sz="1400" dirty="0"/>
              <a:t>        (acompañamieneto en todas las fases de proceso)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Transmisión en vivo por todas las cuentas oficiales del DMQ.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Rueda de prensa.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Audiencia pública ( presencia de oferentes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6 ofertas (10 zonas  de las 16 fueron presentaron oferta)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UnitransQ solicita reunión a Quito Honesto para presentar sus</a:t>
            </a:r>
          </a:p>
          <a:p>
            <a:r>
              <a:rPr lang="es-EC" sz="1400" dirty="0"/>
              <a:t>        observaciones.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D6B691-A8DF-0545-B89A-6C8A528CE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31" y="1456673"/>
            <a:ext cx="5925594" cy="39446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0FD229-D4B5-8744-991C-D7FC66DDE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7" y="6035866"/>
            <a:ext cx="2367349" cy="8221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50A546-745D-8749-B772-04640B203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624091" y="484431"/>
            <a:ext cx="5989534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RUEDA DE PRENSA ANALIZAR OBSERVACIONES QH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2F47EB3-3E66-B34A-A0A1-291D86AB7B20}"/>
              </a:ext>
            </a:extLst>
          </p:cNvPr>
          <p:cNvSpPr txBox="1"/>
          <p:nvPr/>
        </p:nvSpPr>
        <p:spPr>
          <a:xfrm>
            <a:off x="7039822" y="2103342"/>
            <a:ext cx="504638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Datos importantes: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Factor común de todos los observadores. </a:t>
            </a:r>
            <a:r>
              <a:rPr lang="es-EC" sz="1400" b="1" i="1" dirty="0"/>
              <a:t>No hay indicios</a:t>
            </a:r>
          </a:p>
          <a:p>
            <a:r>
              <a:rPr lang="es-EC" sz="1400" b="1" i="1" dirty="0"/>
              <a:t>        de corrupción.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Ante las observaciones de incosistencias jurídicas advertidas </a:t>
            </a:r>
          </a:p>
          <a:p>
            <a:r>
              <a:rPr lang="es-EC" sz="1400" dirty="0"/>
              <a:t>        por Quito Honesto se acordo hacer mesas de trabajo para </a:t>
            </a:r>
          </a:p>
          <a:p>
            <a:r>
              <a:rPr lang="es-EC" sz="1400" dirty="0"/>
              <a:t>        analizarlas con todos los observadores y la Comisión Técnica.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Los resultados de las mesas se los emitirá a través de informes</a:t>
            </a:r>
          </a:p>
          <a:p>
            <a:r>
              <a:rPr lang="es-EC" sz="1400" dirty="0"/>
              <a:t>        escritos de cada uno  de los observadores.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 La Secretaría de Movilidad publicará los informes en su página</a:t>
            </a:r>
          </a:p>
          <a:p>
            <a:r>
              <a:rPr lang="es-EC" sz="1400" dirty="0"/>
              <a:t>        institucional y adjuntará al expediente del concurso.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 En base a esos informes se decidirá si se continua o no con el </a:t>
            </a:r>
          </a:p>
          <a:p>
            <a:r>
              <a:rPr lang="es-EC" sz="1400" dirty="0"/>
              <a:t>        concurso.</a:t>
            </a:r>
          </a:p>
          <a:p>
            <a:endParaRPr lang="es-EC"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854512-5C7E-3841-BC6E-A8A197EC3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1" y="1249436"/>
            <a:ext cx="6247356" cy="49394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14B416-C408-CE4D-839C-4AC664558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1664F5F-3970-2249-9187-FD5CC2866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7" y="6035866"/>
            <a:ext cx="2367349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8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476172" y="486010"/>
            <a:ext cx="5989534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CONCLUSIONES Y RECOMENDACIONES DE LOS OBSERVADORES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0FE7E6-2681-C044-8D13-9FB8A308A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60" y="2488079"/>
            <a:ext cx="3153358" cy="18818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D426FEA-113C-2C47-AF8F-E0ED0F6C4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06" y="1051824"/>
            <a:ext cx="5250122" cy="48917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78355D5-28D1-7A4C-BE09-D9E610BE5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E4827CC-0ABB-A047-858C-55D973F01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7" y="6035866"/>
            <a:ext cx="2367349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21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476171" y="452802"/>
            <a:ext cx="5989534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CONCLUSIONES Y RECOMENDACIONES DE LOS OBSERVADORES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ED2BF6-1A46-AD42-9147-3B1F02F02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0" y="1591670"/>
            <a:ext cx="4908177" cy="19572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701D3D-6DEA-B24A-A398-7A5C37319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15" y="3548964"/>
            <a:ext cx="2680447" cy="21246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886611-F082-0342-9FC9-0521BD7C1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31" y="1062062"/>
            <a:ext cx="5280963" cy="49738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A77D154-B774-7D43-A38C-42A20A20F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7" y="6035866"/>
            <a:ext cx="2367349" cy="8221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D616B54-E108-E349-AD38-3CF386BD2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65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476172" y="511687"/>
            <a:ext cx="5989534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CONCLUSIONES Y RECOMENDACIONES DE LOS OBSERVADORES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164F1F-D783-4441-93CF-4023DAB2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05" y="1879600"/>
            <a:ext cx="6173693" cy="3098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FFFE53-B164-C543-9E58-CD2F21761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2" y="1569757"/>
            <a:ext cx="4658658" cy="40780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A90BEB-E5FA-284A-925B-6203EEA25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A3A073E-15BF-F741-9D3A-7A39C4520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7" y="6035866"/>
            <a:ext cx="2367349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88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345140" y="625751"/>
            <a:ext cx="5989534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CONCLUSIONES Y RECOMENDACIONES DE LOS OBSERVADORES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508F9A-4F54-B94E-AB48-4984B7D9C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60" y="995083"/>
            <a:ext cx="5166000" cy="51098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8C4E7C-B11C-9A42-8BD1-CB353146A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3" y="2616490"/>
            <a:ext cx="5884257" cy="13772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372AE7-A85E-0B4B-883B-D938532BE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7" y="6035866"/>
            <a:ext cx="2367349" cy="8221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074F6C-27B7-8343-8AD9-9B7B294B1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14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15914" y="1135020"/>
            <a:ext cx="11605757" cy="45879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anchor="ctr">
            <a:normAutofit/>
          </a:bodyPr>
          <a:lstStyle/>
          <a:p>
            <a:pPr algn="ctr"/>
            <a:br>
              <a:rPr lang="es-ES_tradnl" sz="3200" b="1" spc="195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" sz="4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  <a:br>
              <a:rPr lang="es-EC" sz="4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_tradnl" sz="3200" b="1" spc="195" dirty="0">
                <a:solidFill>
                  <a:schemeClr val="bg1">
                    <a:lumMod val="50000"/>
                  </a:schemeClr>
                </a:solidFill>
              </a:rPr>
            </a:br>
            <a:endParaRPr lang="es-ES_tradnl" sz="3200" b="1" spc="195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16" y="4900844"/>
            <a:ext cx="2919168" cy="10137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90" y="507915"/>
            <a:ext cx="2366819" cy="12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4247BC2-8F0D-EC47-B9E9-69F73F9A4409}"/>
              </a:ext>
            </a:extLst>
          </p:cNvPr>
          <p:cNvSpPr txBox="1">
            <a:spLocks/>
          </p:cNvSpPr>
          <p:nvPr/>
        </p:nvSpPr>
        <p:spPr>
          <a:xfrm>
            <a:off x="899607" y="105182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ANTECEDENTES:</a:t>
            </a:r>
            <a:endParaRPr lang="es-ES" sz="18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DFA2070-26A4-2E44-96C2-3D60D030BB2F}"/>
              </a:ext>
            </a:extLst>
          </p:cNvPr>
          <p:cNvSpPr/>
          <p:nvPr/>
        </p:nvSpPr>
        <p:spPr>
          <a:xfrm>
            <a:off x="899607" y="1768610"/>
            <a:ext cx="615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/>
              <a:t>Ley Orgánica de Transporte Terrestre, Tránsito y Seguridad Vial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E92AADB-AD64-2240-ACEB-775FFA47FD96}"/>
              </a:ext>
            </a:extLst>
          </p:cNvPr>
          <p:cNvSpPr/>
          <p:nvPr/>
        </p:nvSpPr>
        <p:spPr>
          <a:xfrm>
            <a:off x="899607" y="2611014"/>
            <a:ext cx="85540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Informe 2006 CNTTT exceso del 200% buses.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2008 se crea la LOTTTSV, Plan Nacional de Reestructuración de Rutas y Frecuencias.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Estudio de oferta y demanda, con el fin de revertir las rutas al Estado.</a:t>
            </a:r>
            <a:endParaRPr lang="es-EC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La disposición legal no se aplico por falta de compromiso de la autoridad.</a:t>
            </a:r>
            <a:endParaRPr lang="es-EC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Auto regulación y redistribución de rutas por zonas</a:t>
            </a:r>
            <a:endParaRPr lang="es-EC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Se perdió la oportunidad de romper con la venta de puestos de trabajo en el TP</a:t>
            </a:r>
            <a:endParaRPr lang="es-EC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Ordenanza 017-2020 recoge el espíritu de la LOTTTSV y establece el concurso público de asignación de rutas.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Disposición transitoria octava.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A1B347-B093-4A45-84FB-0F32923CB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2" y="5823297"/>
            <a:ext cx="2367349" cy="8221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B97B25C-4DC5-CB4B-8EAA-46D7A6467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7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94E5CDA-7941-4823-BF0A-A1FFBADB1879}"/>
              </a:ext>
            </a:extLst>
          </p:cNvPr>
          <p:cNvSpPr txBox="1">
            <a:spLocks/>
          </p:cNvSpPr>
          <p:nvPr/>
        </p:nvSpPr>
        <p:spPr>
          <a:xfrm>
            <a:off x="1830706" y="1051824"/>
            <a:ext cx="909536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algn="ctr">
              <a:defRPr sz="320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" dirty="0"/>
              <a:t>SOCIALIZACION RUTAS Y FRECUENCIAS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87F550-461E-4DAD-8FE8-DDE69A3B4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136F4A-DED4-4332-A6D9-6C6499455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44" y="1800197"/>
            <a:ext cx="5048250" cy="42195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0ADA7A4-89F8-4F9E-A60E-9B3D10258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177" y="2378675"/>
            <a:ext cx="5875689" cy="30626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8209A0-8189-544F-B0E1-E55965BE3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2" y="5823297"/>
            <a:ext cx="2367349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776491" y="1002774"/>
            <a:ext cx="3445388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SECTORES VISITADOS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335AA9F3-BD0D-C34B-92AF-F7531C9B74A5}"/>
              </a:ext>
            </a:extLst>
          </p:cNvPr>
          <p:cNvSpPr txBox="1">
            <a:spLocks/>
          </p:cNvSpPr>
          <p:nvPr/>
        </p:nvSpPr>
        <p:spPr>
          <a:xfrm>
            <a:off x="776491" y="415171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91" y="1569062"/>
            <a:ext cx="10813092" cy="44228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5FE7CD0-A0A1-CC49-83F5-AF1D9EF2E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23" y="5991947"/>
            <a:ext cx="2367349" cy="8221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510D13-ED1A-304C-97E4-194C46DA2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8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1266095" y="728424"/>
            <a:ext cx="3445388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SECTORES VISITADOS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335AA9F3-BD0D-C34B-92AF-F7531C9B74A5}"/>
              </a:ext>
            </a:extLst>
          </p:cNvPr>
          <p:cNvSpPr txBox="1">
            <a:spLocks/>
          </p:cNvSpPr>
          <p:nvPr/>
        </p:nvSpPr>
        <p:spPr>
          <a:xfrm>
            <a:off x="1259671" y="18143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6" y="1254099"/>
            <a:ext cx="4221197" cy="2374423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183" y="1254099"/>
            <a:ext cx="4340665" cy="237442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36" y="3784865"/>
            <a:ext cx="4221198" cy="2374424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50" y="3697739"/>
            <a:ext cx="4410333" cy="23744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032FEB0-15C4-BF4C-8433-4B0617006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32B3C93-52D0-8146-9D54-1B102EDA0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7" y="6035866"/>
            <a:ext cx="2367349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8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CBFE72B-BB9D-426D-B640-9AB3704F0FF8}"/>
              </a:ext>
            </a:extLst>
          </p:cNvPr>
          <p:cNvSpPr/>
          <p:nvPr/>
        </p:nvSpPr>
        <p:spPr>
          <a:xfrm>
            <a:off x="7039822" y="6188903"/>
            <a:ext cx="2857804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603771" y="551483"/>
            <a:ext cx="3445388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SECTORES VISITADOS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335AA9F3-BD0D-C34B-92AF-F7531C9B74A5}"/>
              </a:ext>
            </a:extLst>
          </p:cNvPr>
          <p:cNvSpPr txBox="1">
            <a:spLocks/>
          </p:cNvSpPr>
          <p:nvPr/>
        </p:nvSpPr>
        <p:spPr>
          <a:xfrm>
            <a:off x="603771" y="63735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50" y="1053302"/>
            <a:ext cx="4480000" cy="252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07" y="1005329"/>
            <a:ext cx="4480000" cy="252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50" y="3675179"/>
            <a:ext cx="4480000" cy="22651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83D592-31FF-1A49-A358-BDB9DFA6F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07" y="3623807"/>
            <a:ext cx="4480000" cy="23636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3FADCFF-0AC4-CA43-984D-37865F8B5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23" y="5991947"/>
            <a:ext cx="2367349" cy="82213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694DF70-BF6F-AF49-BD00-A6A46D688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7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CBFE72B-BB9D-426D-B640-9AB3704F0FF8}"/>
              </a:ext>
            </a:extLst>
          </p:cNvPr>
          <p:cNvSpPr/>
          <p:nvPr/>
        </p:nvSpPr>
        <p:spPr>
          <a:xfrm>
            <a:off x="7039822" y="6188903"/>
            <a:ext cx="2857804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603771" y="682492"/>
            <a:ext cx="3445388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SECTORES VISITADOS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335AA9F3-BD0D-C34B-92AF-F7531C9B74A5}"/>
              </a:ext>
            </a:extLst>
          </p:cNvPr>
          <p:cNvSpPr txBox="1">
            <a:spLocks/>
          </p:cNvSpPr>
          <p:nvPr/>
        </p:nvSpPr>
        <p:spPr>
          <a:xfrm>
            <a:off x="603771" y="160840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13" y="3880163"/>
            <a:ext cx="3955821" cy="21072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77" y="3979246"/>
            <a:ext cx="4586795" cy="210729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13" y="1255535"/>
            <a:ext cx="3955821" cy="252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76" y="1255535"/>
            <a:ext cx="4586795" cy="252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DA2C18-22CE-D243-AAD3-9ACD06120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3EEC7C1-29DE-ED4B-94D8-D4E7D6D6F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7" y="6035866"/>
            <a:ext cx="2367349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89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CBFE72B-BB9D-426D-B640-9AB3704F0FF8}"/>
              </a:ext>
            </a:extLst>
          </p:cNvPr>
          <p:cNvSpPr/>
          <p:nvPr/>
        </p:nvSpPr>
        <p:spPr>
          <a:xfrm>
            <a:off x="7039822" y="6188903"/>
            <a:ext cx="2857804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603771" y="771068"/>
            <a:ext cx="5989534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SOCIALIZACIÓN A OPERADORAS DE TRANSPORTE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335AA9F3-BD0D-C34B-92AF-F7531C9B74A5}"/>
              </a:ext>
            </a:extLst>
          </p:cNvPr>
          <p:cNvSpPr txBox="1">
            <a:spLocks/>
          </p:cNvSpPr>
          <p:nvPr/>
        </p:nvSpPr>
        <p:spPr>
          <a:xfrm>
            <a:off x="603771" y="242363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71" y="1416516"/>
            <a:ext cx="4916227" cy="44329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5277"/>
          <a:stretch/>
        </p:blipFill>
        <p:spPr>
          <a:xfrm>
            <a:off x="6096000" y="1416517"/>
            <a:ext cx="4299284" cy="45709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75DFD9-5946-BB44-A4F9-B5EE113EE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17" y="6035866"/>
            <a:ext cx="2367349" cy="8221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33ABF5-BCD0-7841-A708-C9B13D01F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14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CBFE72B-BB9D-426D-B640-9AB3704F0FF8}"/>
              </a:ext>
            </a:extLst>
          </p:cNvPr>
          <p:cNvSpPr/>
          <p:nvPr/>
        </p:nvSpPr>
        <p:spPr>
          <a:xfrm>
            <a:off x="7039822" y="6188903"/>
            <a:ext cx="2857804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603771" y="846221"/>
            <a:ext cx="5989534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SOCIALIZACIÓN A OPERADORAS DE TRANSPORTE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335AA9F3-BD0D-C34B-92AF-F7531C9B74A5}"/>
              </a:ext>
            </a:extLst>
          </p:cNvPr>
          <p:cNvSpPr txBox="1">
            <a:spLocks/>
          </p:cNvSpPr>
          <p:nvPr/>
        </p:nvSpPr>
        <p:spPr>
          <a:xfrm>
            <a:off x="603771" y="280029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t="1618"/>
          <a:stretch/>
        </p:blipFill>
        <p:spPr>
          <a:xfrm>
            <a:off x="603771" y="1564641"/>
            <a:ext cx="4916226" cy="41234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00C3EA-9124-0042-B5ED-793032D85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70" y="1564640"/>
            <a:ext cx="5427930" cy="41234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847AA99-F9F9-AD4F-BFCF-A49F3E525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41" y="289529"/>
            <a:ext cx="1438525" cy="7622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871DBF0-8D16-9E42-A42F-5C3BBCCA2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988" y="5987457"/>
            <a:ext cx="2367349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650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6824</TotalTime>
  <Words>468</Words>
  <Application>Microsoft Macintosh PowerPoint</Application>
  <PresentationFormat>Panorámica</PresentationFormat>
  <Paragraphs>65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AvenirNextLTPro-Regular</vt:lpstr>
      <vt:lpstr>Calibri</vt:lpstr>
      <vt:lpstr>Calibri Light</vt:lpstr>
      <vt:lpstr>Tema de Office</vt:lpstr>
      <vt:lpstr>INFORME CONCURSO PÚBLICO DE ASIGNACIÓN DE RUTAS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GRACIAS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 – SAE -SIU</dc:title>
  <dc:creator>Fernando Narvaez</dc:creator>
  <cp:lastModifiedBy>Microsoft Office User</cp:lastModifiedBy>
  <cp:revision>153</cp:revision>
  <dcterms:created xsi:type="dcterms:W3CDTF">2020-12-29T19:51:46Z</dcterms:created>
  <dcterms:modified xsi:type="dcterms:W3CDTF">2021-08-18T01:09:59Z</dcterms:modified>
</cp:coreProperties>
</file>